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4.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5"/>
  </p:notesMasterIdLst>
  <p:sldIdLst>
    <p:sldId id="260" r:id="rId2"/>
    <p:sldId id="262" r:id="rId3"/>
    <p:sldId id="264" r:id="rId4"/>
    <p:sldId id="265" r:id="rId5"/>
    <p:sldId id="930" r:id="rId6"/>
    <p:sldId id="281" r:id="rId7"/>
    <p:sldId id="285" r:id="rId8"/>
    <p:sldId id="437" r:id="rId9"/>
    <p:sldId id="793" r:id="rId10"/>
    <p:sldId id="443" r:id="rId11"/>
    <p:sldId id="436" r:id="rId12"/>
    <p:sldId id="441" r:id="rId13"/>
    <p:sldId id="442" r:id="rId14"/>
    <p:sldId id="440" r:id="rId15"/>
    <p:sldId id="439" r:id="rId16"/>
    <p:sldId id="438" r:id="rId17"/>
    <p:sldId id="444" r:id="rId18"/>
    <p:sldId id="314" r:id="rId19"/>
    <p:sldId id="293" r:id="rId20"/>
    <p:sldId id="294" r:id="rId21"/>
    <p:sldId id="475" r:id="rId22"/>
    <p:sldId id="295" r:id="rId23"/>
    <p:sldId id="296" r:id="rId24"/>
    <p:sldId id="297" r:id="rId25"/>
    <p:sldId id="298" r:id="rId26"/>
    <p:sldId id="299" r:id="rId27"/>
    <p:sldId id="300" r:id="rId28"/>
    <p:sldId id="301" r:id="rId29"/>
    <p:sldId id="302" r:id="rId30"/>
    <p:sldId id="303" r:id="rId31"/>
    <p:sldId id="404" r:id="rId32"/>
    <p:sldId id="445" r:id="rId33"/>
    <p:sldId id="315" r:id="rId34"/>
    <p:sldId id="316" r:id="rId35"/>
    <p:sldId id="317" r:id="rId36"/>
    <p:sldId id="435" r:id="rId37"/>
    <p:sldId id="318" r:id="rId38"/>
    <p:sldId id="434" r:id="rId39"/>
    <p:sldId id="261" r:id="rId40"/>
    <p:sldId id="319" r:id="rId41"/>
    <p:sldId id="408" r:id="rId42"/>
    <p:sldId id="446" r:id="rId43"/>
    <p:sldId id="320" r:id="rId44"/>
    <p:sldId id="447" r:id="rId45"/>
    <p:sldId id="409" r:id="rId46"/>
    <p:sldId id="448" r:id="rId47"/>
    <p:sldId id="321" r:id="rId48"/>
    <p:sldId id="322" r:id="rId49"/>
    <p:sldId id="405" r:id="rId50"/>
    <p:sldId id="449" r:id="rId51"/>
    <p:sldId id="356" r:id="rId52"/>
    <p:sldId id="477" r:id="rId53"/>
    <p:sldId id="476" r:id="rId54"/>
    <p:sldId id="324" r:id="rId55"/>
    <p:sldId id="325" r:id="rId56"/>
    <p:sldId id="479" r:id="rId57"/>
    <p:sldId id="478" r:id="rId58"/>
    <p:sldId id="406" r:id="rId59"/>
    <p:sldId id="450" r:id="rId60"/>
    <p:sldId id="330" r:id="rId61"/>
    <p:sldId id="331" r:id="rId62"/>
    <p:sldId id="407" r:id="rId63"/>
    <p:sldId id="332" r:id="rId64"/>
    <p:sldId id="333" r:id="rId65"/>
    <p:sldId id="410" r:id="rId66"/>
    <p:sldId id="451" r:id="rId67"/>
    <p:sldId id="334" r:id="rId68"/>
    <p:sldId id="335" r:id="rId69"/>
    <p:sldId id="426" r:id="rId70"/>
    <p:sldId id="336" r:id="rId71"/>
    <p:sldId id="337" r:id="rId72"/>
    <p:sldId id="428" r:id="rId73"/>
    <p:sldId id="338" r:id="rId74"/>
    <p:sldId id="339" r:id="rId75"/>
    <p:sldId id="340" r:id="rId76"/>
    <p:sldId id="427" r:id="rId77"/>
    <p:sldId id="341" r:id="rId78"/>
    <p:sldId id="411" r:id="rId79"/>
    <p:sldId id="452" r:id="rId80"/>
    <p:sldId id="342" r:id="rId81"/>
    <p:sldId id="343" r:id="rId82"/>
    <p:sldId id="429" r:id="rId83"/>
    <p:sldId id="344" r:id="rId84"/>
    <p:sldId id="345" r:id="rId85"/>
    <p:sldId id="430" r:id="rId86"/>
    <p:sldId id="346" r:id="rId87"/>
    <p:sldId id="431" r:id="rId88"/>
    <p:sldId id="347" r:id="rId89"/>
    <p:sldId id="453" r:id="rId90"/>
    <p:sldId id="348" r:id="rId91"/>
    <p:sldId id="432" r:id="rId92"/>
    <p:sldId id="349" r:id="rId93"/>
    <p:sldId id="350" r:id="rId94"/>
    <p:sldId id="433" r:id="rId95"/>
    <p:sldId id="454" r:id="rId96"/>
    <p:sldId id="351" r:id="rId97"/>
    <p:sldId id="412" r:id="rId98"/>
    <p:sldId id="455" r:id="rId99"/>
    <p:sldId id="352" r:id="rId100"/>
    <p:sldId id="353" r:id="rId101"/>
    <p:sldId id="355" r:id="rId102"/>
    <p:sldId id="413" r:id="rId103"/>
    <p:sldId id="457" r:id="rId104"/>
    <p:sldId id="257" r:id="rId105"/>
    <p:sldId id="456" r:id="rId106"/>
    <p:sldId id="416" r:id="rId107"/>
    <p:sldId id="258" r:id="rId108"/>
    <p:sldId id="415" r:id="rId109"/>
    <p:sldId id="259" r:id="rId110"/>
    <p:sldId id="357" r:id="rId111"/>
    <p:sldId id="358" r:id="rId112"/>
    <p:sldId id="359" r:id="rId113"/>
    <p:sldId id="263" r:id="rId114"/>
    <p:sldId id="360" r:id="rId115"/>
    <p:sldId id="414" r:id="rId116"/>
    <p:sldId id="361" r:id="rId117"/>
    <p:sldId id="266" r:id="rId118"/>
    <p:sldId id="362" r:id="rId119"/>
    <p:sldId id="268" r:id="rId120"/>
    <p:sldId id="269" r:id="rId121"/>
    <p:sldId id="363" r:id="rId122"/>
    <p:sldId id="364" r:id="rId123"/>
    <p:sldId id="365" r:id="rId124"/>
    <p:sldId id="366" r:id="rId125"/>
    <p:sldId id="367" r:id="rId126"/>
    <p:sldId id="368" r:id="rId127"/>
    <p:sldId id="369" r:id="rId128"/>
    <p:sldId id="277" r:id="rId129"/>
    <p:sldId id="370" r:id="rId130"/>
    <p:sldId id="279" r:id="rId131"/>
    <p:sldId id="280" r:id="rId132"/>
    <p:sldId id="371" r:id="rId133"/>
    <p:sldId id="372" r:id="rId134"/>
    <p:sldId id="458" r:id="rId135"/>
    <p:sldId id="283" r:id="rId136"/>
    <p:sldId id="284" r:id="rId137"/>
    <p:sldId id="373" r:id="rId138"/>
    <p:sldId id="459" r:id="rId139"/>
    <p:sldId id="286" r:id="rId140"/>
    <p:sldId id="287" r:id="rId141"/>
    <p:sldId id="288" r:id="rId142"/>
    <p:sldId id="289" r:id="rId143"/>
    <p:sldId id="290" r:id="rId144"/>
    <p:sldId id="291" r:id="rId145"/>
    <p:sldId id="417" r:id="rId146"/>
    <p:sldId id="460" r:id="rId147"/>
    <p:sldId id="374" r:id="rId148"/>
    <p:sldId id="418" r:id="rId149"/>
    <p:sldId id="375" r:id="rId150"/>
    <p:sldId id="376" r:id="rId151"/>
    <p:sldId id="377" r:id="rId152"/>
    <p:sldId id="378" r:id="rId153"/>
    <p:sldId id="461" r:id="rId154"/>
    <p:sldId id="379" r:id="rId155"/>
    <p:sldId id="380" r:id="rId156"/>
    <p:sldId id="419" r:id="rId157"/>
    <p:sldId id="462" r:id="rId158"/>
    <p:sldId id="381" r:id="rId159"/>
    <p:sldId id="382" r:id="rId160"/>
    <p:sldId id="383" r:id="rId161"/>
    <p:sldId id="420" r:id="rId162"/>
    <p:sldId id="463" r:id="rId163"/>
    <p:sldId id="384" r:id="rId164"/>
    <p:sldId id="385" r:id="rId165"/>
    <p:sldId id="386" r:id="rId166"/>
    <p:sldId id="387" r:id="rId167"/>
    <p:sldId id="421" r:id="rId168"/>
    <p:sldId id="388" r:id="rId169"/>
    <p:sldId id="422" r:id="rId170"/>
    <p:sldId id="389" r:id="rId171"/>
    <p:sldId id="390" r:id="rId172"/>
    <p:sldId id="464" r:id="rId173"/>
    <p:sldId id="403" r:id="rId174"/>
    <p:sldId id="480" r:id="rId175"/>
    <p:sldId id="481" r:id="rId176"/>
    <p:sldId id="482" r:id="rId177"/>
    <p:sldId id="465" r:id="rId178"/>
    <p:sldId id="553" r:id="rId179"/>
    <p:sldId id="391" r:id="rId180"/>
    <p:sldId id="309" r:id="rId181"/>
    <p:sldId id="310" r:id="rId182"/>
    <p:sldId id="534" r:id="rId183"/>
    <p:sldId id="311" r:id="rId184"/>
    <p:sldId id="312" r:id="rId185"/>
    <p:sldId id="535" r:id="rId186"/>
    <p:sldId id="313" r:id="rId187"/>
    <p:sldId id="483" r:id="rId188"/>
    <p:sldId id="546" r:id="rId189"/>
    <p:sldId id="484" r:id="rId190"/>
    <p:sldId id="536" r:id="rId191"/>
    <p:sldId id="485" r:id="rId192"/>
    <p:sldId id="486" r:id="rId193"/>
    <p:sldId id="487" r:id="rId194"/>
    <p:sldId id="537" r:id="rId195"/>
    <p:sldId id="473" r:id="rId196"/>
    <p:sldId id="474" r:id="rId197"/>
    <p:sldId id="489" r:id="rId198"/>
    <p:sldId id="490" r:id="rId199"/>
    <p:sldId id="491" r:id="rId200"/>
    <p:sldId id="267" r:id="rId201"/>
    <p:sldId id="538" r:id="rId202"/>
    <p:sldId id="492" r:id="rId203"/>
    <p:sldId id="493" r:id="rId204"/>
    <p:sldId id="270" r:id="rId205"/>
    <p:sldId id="539" r:id="rId206"/>
    <p:sldId id="271" r:id="rId207"/>
    <p:sldId id="272" r:id="rId208"/>
    <p:sldId id="273" r:id="rId209"/>
    <p:sldId id="549" r:id="rId210"/>
    <p:sldId id="274" r:id="rId211"/>
    <p:sldId id="548" r:id="rId212"/>
    <p:sldId id="547" r:id="rId213"/>
    <p:sldId id="552" r:id="rId214"/>
    <p:sldId id="275" r:id="rId215"/>
    <p:sldId id="551" r:id="rId216"/>
    <p:sldId id="550" r:id="rId217"/>
    <p:sldId id="540" r:id="rId218"/>
    <p:sldId id="276" r:id="rId219"/>
    <p:sldId id="494" r:id="rId220"/>
    <p:sldId id="278" r:id="rId221"/>
    <p:sldId id="495" r:id="rId222"/>
    <p:sldId id="496" r:id="rId223"/>
    <p:sldId id="541" r:id="rId224"/>
    <p:sldId id="497" r:id="rId225"/>
    <p:sldId id="282" r:id="rId226"/>
    <p:sldId id="498" r:id="rId227"/>
    <p:sldId id="499" r:id="rId228"/>
    <p:sldId id="500" r:id="rId229"/>
    <p:sldId id="501" r:id="rId230"/>
    <p:sldId id="502" r:id="rId231"/>
    <p:sldId id="503" r:id="rId232"/>
    <p:sldId id="504" r:id="rId233"/>
    <p:sldId id="505" r:id="rId234"/>
    <p:sldId id="506" r:id="rId235"/>
    <p:sldId id="292" r:id="rId236"/>
    <p:sldId id="542" r:id="rId237"/>
    <p:sldId id="507" r:id="rId238"/>
    <p:sldId id="508" r:id="rId239"/>
    <p:sldId id="509" r:id="rId240"/>
    <p:sldId id="510" r:id="rId241"/>
    <p:sldId id="511" r:id="rId242"/>
    <p:sldId id="512" r:id="rId243"/>
    <p:sldId id="513" r:id="rId244"/>
    <p:sldId id="514" r:id="rId245"/>
    <p:sldId id="515" r:id="rId246"/>
    <p:sldId id="516" r:id="rId247"/>
    <p:sldId id="517" r:id="rId248"/>
    <p:sldId id="518" r:id="rId249"/>
    <p:sldId id="543" r:id="rId250"/>
    <p:sldId id="519" r:id="rId251"/>
    <p:sldId id="306" r:id="rId252"/>
    <p:sldId id="307" r:id="rId253"/>
    <p:sldId id="544" r:id="rId254"/>
    <p:sldId id="308" r:id="rId255"/>
    <p:sldId id="520" r:id="rId256"/>
    <p:sldId id="521" r:id="rId257"/>
    <p:sldId id="522" r:id="rId258"/>
    <p:sldId id="523" r:id="rId259"/>
    <p:sldId id="545" r:id="rId260"/>
    <p:sldId id="524" r:id="rId261"/>
    <p:sldId id="525" r:id="rId262"/>
    <p:sldId id="526" r:id="rId263"/>
    <p:sldId id="527" r:id="rId264"/>
    <p:sldId id="528" r:id="rId265"/>
    <p:sldId id="529" r:id="rId266"/>
    <p:sldId id="530" r:id="rId267"/>
    <p:sldId id="531" r:id="rId268"/>
    <p:sldId id="532" r:id="rId269"/>
    <p:sldId id="533" r:id="rId270"/>
    <p:sldId id="323" r:id="rId271"/>
    <p:sldId id="488" r:id="rId272"/>
    <p:sldId id="304" r:id="rId273"/>
    <p:sldId id="305" r:id="rId274"/>
    <p:sldId id="423" r:id="rId275"/>
    <p:sldId id="559" r:id="rId276"/>
    <p:sldId id="561" r:id="rId277"/>
    <p:sldId id="562" r:id="rId278"/>
    <p:sldId id="563" r:id="rId279"/>
    <p:sldId id="564" r:id="rId280"/>
    <p:sldId id="565" r:id="rId281"/>
    <p:sldId id="566" r:id="rId282"/>
    <p:sldId id="613" r:id="rId283"/>
    <p:sldId id="567" r:id="rId284"/>
    <p:sldId id="568" r:id="rId285"/>
    <p:sldId id="569" r:id="rId286"/>
    <p:sldId id="614" r:id="rId287"/>
    <p:sldId id="684" r:id="rId288"/>
    <p:sldId id="685" r:id="rId289"/>
    <p:sldId id="686" r:id="rId290"/>
    <p:sldId id="688" r:id="rId291"/>
    <p:sldId id="689" r:id="rId292"/>
    <p:sldId id="683" r:id="rId293"/>
    <p:sldId id="570" r:id="rId294"/>
    <p:sldId id="571" r:id="rId295"/>
    <p:sldId id="693" r:id="rId296"/>
    <p:sldId id="572" r:id="rId297"/>
    <p:sldId id="691" r:id="rId298"/>
    <p:sldId id="573" r:id="rId299"/>
    <p:sldId id="692" r:id="rId300"/>
    <p:sldId id="690" r:id="rId301"/>
    <p:sldId id="574" r:id="rId302"/>
    <p:sldId id="575" r:id="rId303"/>
    <p:sldId id="576" r:id="rId304"/>
    <p:sldId id="577" r:id="rId305"/>
    <p:sldId id="578" r:id="rId306"/>
    <p:sldId id="579" r:id="rId307"/>
    <p:sldId id="580" r:id="rId308"/>
    <p:sldId id="581" r:id="rId309"/>
    <p:sldId id="582" r:id="rId310"/>
    <p:sldId id="583" r:id="rId311"/>
    <p:sldId id="584" r:id="rId312"/>
    <p:sldId id="585" r:id="rId313"/>
    <p:sldId id="586" r:id="rId314"/>
    <p:sldId id="587" r:id="rId315"/>
    <p:sldId id="588" r:id="rId316"/>
    <p:sldId id="589" r:id="rId317"/>
    <p:sldId id="590" r:id="rId318"/>
    <p:sldId id="591" r:id="rId319"/>
    <p:sldId id="592" r:id="rId320"/>
    <p:sldId id="593" r:id="rId321"/>
    <p:sldId id="594" r:id="rId322"/>
    <p:sldId id="595" r:id="rId323"/>
    <p:sldId id="596" r:id="rId324"/>
    <p:sldId id="615" r:id="rId325"/>
    <p:sldId id="597" r:id="rId326"/>
    <p:sldId id="598" r:id="rId327"/>
    <p:sldId id="599" r:id="rId328"/>
    <p:sldId id="600" r:id="rId329"/>
    <p:sldId id="601" r:id="rId330"/>
    <p:sldId id="602" r:id="rId331"/>
    <p:sldId id="603" r:id="rId332"/>
    <p:sldId id="604" r:id="rId333"/>
    <p:sldId id="605" r:id="rId334"/>
    <p:sldId id="606" r:id="rId335"/>
    <p:sldId id="607" r:id="rId336"/>
    <p:sldId id="608" r:id="rId337"/>
    <p:sldId id="609" r:id="rId338"/>
    <p:sldId id="610" r:id="rId339"/>
    <p:sldId id="611" r:id="rId340"/>
    <p:sldId id="612" r:id="rId341"/>
    <p:sldId id="616" r:id="rId342"/>
    <p:sldId id="617" r:id="rId343"/>
    <p:sldId id="618" r:id="rId344"/>
    <p:sldId id="619" r:id="rId345"/>
    <p:sldId id="620" r:id="rId346"/>
    <p:sldId id="694" r:id="rId347"/>
    <p:sldId id="621" r:id="rId348"/>
    <p:sldId id="622" r:id="rId349"/>
    <p:sldId id="623" r:id="rId350"/>
    <p:sldId id="624" r:id="rId351"/>
    <p:sldId id="625" r:id="rId352"/>
    <p:sldId id="626" r:id="rId353"/>
    <p:sldId id="627" r:id="rId354"/>
    <p:sldId id="628" r:id="rId355"/>
    <p:sldId id="629" r:id="rId356"/>
    <p:sldId id="630" r:id="rId357"/>
    <p:sldId id="631" r:id="rId358"/>
    <p:sldId id="632" r:id="rId359"/>
    <p:sldId id="633" r:id="rId360"/>
    <p:sldId id="634" r:id="rId361"/>
    <p:sldId id="635" r:id="rId362"/>
    <p:sldId id="636" r:id="rId363"/>
    <p:sldId id="637" r:id="rId364"/>
    <p:sldId id="638" r:id="rId365"/>
    <p:sldId id="639" r:id="rId366"/>
    <p:sldId id="640" r:id="rId367"/>
    <p:sldId id="641" r:id="rId368"/>
    <p:sldId id="642" r:id="rId369"/>
    <p:sldId id="643" r:id="rId370"/>
    <p:sldId id="644" r:id="rId371"/>
    <p:sldId id="696" r:id="rId372"/>
    <p:sldId id="695" r:id="rId373"/>
    <p:sldId id="646" r:id="rId374"/>
    <p:sldId id="647" r:id="rId375"/>
    <p:sldId id="648" r:id="rId376"/>
    <p:sldId id="649" r:id="rId377"/>
    <p:sldId id="650" r:id="rId378"/>
    <p:sldId id="651" r:id="rId379"/>
    <p:sldId id="652" r:id="rId380"/>
    <p:sldId id="653" r:id="rId381"/>
    <p:sldId id="654" r:id="rId382"/>
    <p:sldId id="655" r:id="rId383"/>
    <p:sldId id="656" r:id="rId384"/>
    <p:sldId id="657" r:id="rId385"/>
    <p:sldId id="658" r:id="rId386"/>
    <p:sldId id="659" r:id="rId387"/>
    <p:sldId id="660" r:id="rId388"/>
    <p:sldId id="661" r:id="rId389"/>
    <p:sldId id="662" r:id="rId390"/>
    <p:sldId id="700" r:id="rId391"/>
    <p:sldId id="663" r:id="rId392"/>
    <p:sldId id="664" r:id="rId393"/>
    <p:sldId id="665" r:id="rId394"/>
    <p:sldId id="666" r:id="rId395"/>
    <p:sldId id="667" r:id="rId396"/>
    <p:sldId id="668" r:id="rId397"/>
    <p:sldId id="669" r:id="rId398"/>
    <p:sldId id="670" r:id="rId399"/>
    <p:sldId id="671" r:id="rId400"/>
    <p:sldId id="672" r:id="rId401"/>
    <p:sldId id="673" r:id="rId402"/>
    <p:sldId id="674" r:id="rId403"/>
    <p:sldId id="675" r:id="rId404"/>
    <p:sldId id="676" r:id="rId405"/>
    <p:sldId id="677" r:id="rId406"/>
    <p:sldId id="678" r:id="rId407"/>
    <p:sldId id="679" r:id="rId408"/>
    <p:sldId id="697" r:id="rId409"/>
    <p:sldId id="680" r:id="rId410"/>
    <p:sldId id="681" r:id="rId411"/>
    <p:sldId id="682" r:id="rId412"/>
    <p:sldId id="699" r:id="rId413"/>
    <p:sldId id="698" r:id="rId414"/>
    <p:sldId id="792" r:id="rId415"/>
    <p:sldId id="701" r:id="rId416"/>
    <p:sldId id="702" r:id="rId417"/>
    <p:sldId id="703" r:id="rId418"/>
    <p:sldId id="704" r:id="rId419"/>
    <p:sldId id="705" r:id="rId420"/>
    <p:sldId id="706" r:id="rId421"/>
    <p:sldId id="707" r:id="rId422"/>
    <p:sldId id="708" r:id="rId423"/>
    <p:sldId id="709" r:id="rId424"/>
    <p:sldId id="710" r:id="rId425"/>
    <p:sldId id="711" r:id="rId426"/>
    <p:sldId id="712" r:id="rId427"/>
    <p:sldId id="713" r:id="rId428"/>
    <p:sldId id="714" r:id="rId429"/>
    <p:sldId id="918" r:id="rId430"/>
    <p:sldId id="715" r:id="rId431"/>
    <p:sldId id="716" r:id="rId432"/>
    <p:sldId id="717" r:id="rId433"/>
    <p:sldId id="718" r:id="rId434"/>
    <p:sldId id="719" r:id="rId435"/>
    <p:sldId id="919" r:id="rId436"/>
    <p:sldId id="720" r:id="rId437"/>
    <p:sldId id="721" r:id="rId438"/>
    <p:sldId id="722" r:id="rId439"/>
    <p:sldId id="723" r:id="rId440"/>
    <p:sldId id="724" r:id="rId441"/>
    <p:sldId id="725" r:id="rId442"/>
    <p:sldId id="726" r:id="rId443"/>
    <p:sldId id="727" r:id="rId444"/>
    <p:sldId id="728" r:id="rId445"/>
    <p:sldId id="729" r:id="rId446"/>
    <p:sldId id="730" r:id="rId447"/>
    <p:sldId id="731" r:id="rId448"/>
    <p:sldId id="732" r:id="rId449"/>
    <p:sldId id="733" r:id="rId450"/>
    <p:sldId id="734" r:id="rId451"/>
    <p:sldId id="929" r:id="rId452"/>
    <p:sldId id="735" r:id="rId453"/>
    <p:sldId id="932" r:id="rId454"/>
    <p:sldId id="756" r:id="rId455"/>
    <p:sldId id="924" r:id="rId456"/>
    <p:sldId id="757" r:id="rId457"/>
    <p:sldId id="933" r:id="rId458"/>
    <p:sldId id="925" r:id="rId459"/>
    <p:sldId id="759" r:id="rId460"/>
    <p:sldId id="934" r:id="rId461"/>
    <p:sldId id="926" r:id="rId462"/>
    <p:sldId id="761" r:id="rId463"/>
    <p:sldId id="762" r:id="rId464"/>
    <p:sldId id="927" r:id="rId465"/>
    <p:sldId id="763" r:id="rId466"/>
    <p:sldId id="764" r:id="rId467"/>
    <p:sldId id="928" r:id="rId468"/>
    <p:sldId id="765" r:id="rId469"/>
    <p:sldId id="766" r:id="rId470"/>
    <p:sldId id="938" r:id="rId471"/>
    <p:sldId id="736" r:id="rId472"/>
    <p:sldId id="936" r:id="rId473"/>
    <p:sldId id="935" r:id="rId474"/>
    <p:sldId id="937" r:id="rId475"/>
    <p:sldId id="939" r:id="rId476"/>
    <p:sldId id="737" r:id="rId477"/>
    <p:sldId id="738" r:id="rId478"/>
    <p:sldId id="739" r:id="rId479"/>
    <p:sldId id="740" r:id="rId480"/>
    <p:sldId id="741" r:id="rId481"/>
    <p:sldId id="742" r:id="rId482"/>
    <p:sldId id="920" r:id="rId483"/>
    <p:sldId id="744" r:id="rId484"/>
    <p:sldId id="745" r:id="rId485"/>
    <p:sldId id="746" r:id="rId486"/>
    <p:sldId id="747" r:id="rId487"/>
    <p:sldId id="748" r:id="rId488"/>
    <p:sldId id="931" r:id="rId489"/>
    <p:sldId id="940" r:id="rId490"/>
    <p:sldId id="743" r:id="rId491"/>
    <p:sldId id="749" r:id="rId492"/>
    <p:sldId id="750" r:id="rId493"/>
    <p:sldId id="922" r:id="rId494"/>
    <p:sldId id="751" r:id="rId495"/>
    <p:sldId id="752" r:id="rId496"/>
    <p:sldId id="753" r:id="rId497"/>
    <p:sldId id="923" r:id="rId498"/>
    <p:sldId id="754" r:id="rId499"/>
    <p:sldId id="791" r:id="rId500"/>
    <p:sldId id="921" r:id="rId501"/>
    <p:sldId id="768" r:id="rId502"/>
    <p:sldId id="769" r:id="rId503"/>
    <p:sldId id="326" r:id="rId504"/>
    <p:sldId id="327" r:id="rId505"/>
    <p:sldId id="328" r:id="rId506"/>
    <p:sldId id="329" r:id="rId507"/>
    <p:sldId id="770" r:id="rId508"/>
    <p:sldId id="771" r:id="rId509"/>
    <p:sldId id="772" r:id="rId510"/>
    <p:sldId id="773" r:id="rId511"/>
    <p:sldId id="774" r:id="rId512"/>
    <p:sldId id="775" r:id="rId513"/>
    <p:sldId id="776" r:id="rId514"/>
    <p:sldId id="777" r:id="rId515"/>
    <p:sldId id="778" r:id="rId516"/>
    <p:sldId id="779" r:id="rId517"/>
    <p:sldId id="780" r:id="rId518"/>
    <p:sldId id="781" r:id="rId519"/>
    <p:sldId id="782" r:id="rId520"/>
    <p:sldId id="783" r:id="rId521"/>
    <p:sldId id="784" r:id="rId522"/>
    <p:sldId id="785" r:id="rId523"/>
    <p:sldId id="786" r:id="rId524"/>
    <p:sldId id="942" r:id="rId525"/>
    <p:sldId id="941" r:id="rId526"/>
    <p:sldId id="787" r:id="rId527"/>
    <p:sldId id="943" r:id="rId528"/>
    <p:sldId id="788" r:id="rId529"/>
    <p:sldId id="789" r:id="rId530"/>
    <p:sldId id="790" r:id="rId531"/>
    <p:sldId id="862" r:id="rId532"/>
    <p:sldId id="944" r:id="rId533"/>
    <p:sldId id="863" r:id="rId534"/>
    <p:sldId id="796" r:id="rId535"/>
    <p:sldId id="797" r:id="rId536"/>
    <p:sldId id="798" r:id="rId537"/>
    <p:sldId id="799" r:id="rId538"/>
    <p:sldId id="800" r:id="rId539"/>
    <p:sldId id="864" r:id="rId540"/>
    <p:sldId id="802" r:id="rId541"/>
    <p:sldId id="767" r:id="rId542"/>
    <p:sldId id="804" r:id="rId543"/>
    <p:sldId id="866" r:id="rId544"/>
    <p:sldId id="867" r:id="rId545"/>
    <p:sldId id="865" r:id="rId546"/>
    <p:sldId id="805" r:id="rId547"/>
    <p:sldId id="806" r:id="rId548"/>
    <p:sldId id="948" r:id="rId549"/>
    <p:sldId id="807" r:id="rId550"/>
    <p:sldId id="808" r:id="rId551"/>
    <p:sldId id="809" r:id="rId552"/>
    <p:sldId id="810" r:id="rId553"/>
    <p:sldId id="811" r:id="rId554"/>
    <p:sldId id="812" r:id="rId555"/>
    <p:sldId id="947" r:id="rId556"/>
    <p:sldId id="949" r:id="rId557"/>
    <p:sldId id="946" r:id="rId558"/>
    <p:sldId id="840" r:id="rId559"/>
    <p:sldId id="841" r:id="rId560"/>
    <p:sldId id="842" r:id="rId561"/>
    <p:sldId id="843" r:id="rId562"/>
    <p:sldId id="844" r:id="rId563"/>
    <p:sldId id="845" r:id="rId564"/>
    <p:sldId id="846" r:id="rId565"/>
    <p:sldId id="847" r:id="rId566"/>
    <p:sldId id="848" r:id="rId567"/>
    <p:sldId id="950" r:id="rId568"/>
    <p:sldId id="951" r:id="rId569"/>
    <p:sldId id="952" r:id="rId570"/>
    <p:sldId id="849" r:id="rId571"/>
    <p:sldId id="850" r:id="rId572"/>
    <p:sldId id="953" r:id="rId573"/>
    <p:sldId id="851" r:id="rId574"/>
    <p:sldId id="852" r:id="rId575"/>
    <p:sldId id="853" r:id="rId576"/>
    <p:sldId id="854" r:id="rId577"/>
    <p:sldId id="855" r:id="rId578"/>
    <p:sldId id="856" r:id="rId579"/>
    <p:sldId id="857" r:id="rId580"/>
    <p:sldId id="858" r:id="rId581"/>
    <p:sldId id="859" r:id="rId582"/>
    <p:sldId id="860" r:id="rId583"/>
    <p:sldId id="861" r:id="rId584"/>
    <p:sldId id="869" r:id="rId585"/>
    <p:sldId id="945" r:id="rId586"/>
    <p:sldId id="870" r:id="rId587"/>
    <p:sldId id="871" r:id="rId588"/>
    <p:sldId id="872" r:id="rId589"/>
    <p:sldId id="873" r:id="rId590"/>
    <p:sldId id="874" r:id="rId591"/>
    <p:sldId id="875" r:id="rId592"/>
    <p:sldId id="876" r:id="rId593"/>
    <p:sldId id="877" r:id="rId594"/>
    <p:sldId id="878" r:id="rId595"/>
    <p:sldId id="879" r:id="rId596"/>
    <p:sldId id="880" r:id="rId597"/>
    <p:sldId id="881" r:id="rId598"/>
    <p:sldId id="882" r:id="rId599"/>
    <p:sldId id="883" r:id="rId600"/>
    <p:sldId id="884" r:id="rId601"/>
    <p:sldId id="885" r:id="rId602"/>
    <p:sldId id="886" r:id="rId603"/>
    <p:sldId id="887" r:id="rId604"/>
    <p:sldId id="888" r:id="rId605"/>
    <p:sldId id="889" r:id="rId606"/>
    <p:sldId id="890" r:id="rId607"/>
    <p:sldId id="891" r:id="rId608"/>
    <p:sldId id="892" r:id="rId609"/>
    <p:sldId id="893" r:id="rId610"/>
    <p:sldId id="894" r:id="rId611"/>
    <p:sldId id="895" r:id="rId612"/>
    <p:sldId id="896" r:id="rId613"/>
    <p:sldId id="897" r:id="rId614"/>
    <p:sldId id="898" r:id="rId615"/>
    <p:sldId id="899" r:id="rId616"/>
    <p:sldId id="900" r:id="rId617"/>
    <p:sldId id="901" r:id="rId618"/>
    <p:sldId id="902" r:id="rId619"/>
    <p:sldId id="903" r:id="rId620"/>
    <p:sldId id="904" r:id="rId621"/>
    <p:sldId id="905" r:id="rId622"/>
    <p:sldId id="906" r:id="rId623"/>
    <p:sldId id="907" r:id="rId624"/>
    <p:sldId id="908" r:id="rId625"/>
    <p:sldId id="909" r:id="rId626"/>
    <p:sldId id="910" r:id="rId627"/>
    <p:sldId id="911" r:id="rId628"/>
    <p:sldId id="912" r:id="rId629"/>
    <p:sldId id="913" r:id="rId630"/>
    <p:sldId id="914" r:id="rId631"/>
    <p:sldId id="915" r:id="rId632"/>
    <p:sldId id="916" r:id="rId633"/>
    <p:sldId id="917" r:id="rId63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2616" autoAdjust="0"/>
  </p:normalViewPr>
  <p:slideViewPr>
    <p:cSldViewPr>
      <p:cViewPr varScale="1">
        <p:scale>
          <a:sx n="118" d="100"/>
          <a:sy n="118" d="100"/>
        </p:scale>
        <p:origin x="158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notesMaster" Target="notesMasters/notesMaster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580" Type="http://schemas.openxmlformats.org/officeDocument/2006/relationships/slide" Target="slides/slide579.xml"/><Relationship Id="rId615" Type="http://schemas.openxmlformats.org/officeDocument/2006/relationships/slide" Target="slides/slide614.xml"/><Relationship Id="rId636"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8290298D-5C3E-4CDA-89F4-97BF1053C0D6}" type="datetimeFigureOut">
              <a:rPr lang="en-DE" smtClean="0"/>
              <a:t>04/05/2021</a:t>
            </a:fld>
            <a:endParaRPr lang="en-DE"/>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DDA9F65-E951-4FA3-B051-09280D4D287A}" type="slidenum">
              <a:rPr lang="en-DE" smtClean="0"/>
              <a:t>‹#›</a:t>
            </a:fld>
            <a:endParaRPr lang="en-DE"/>
          </a:p>
        </p:txBody>
      </p:sp>
    </p:spTree>
    <p:extLst>
      <p:ext uri="{BB962C8B-B14F-4D97-AF65-F5344CB8AC3E}">
        <p14:creationId xmlns:p14="http://schemas.microsoft.com/office/powerpoint/2010/main" val="412547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Display on screen</a:t>
            </a:r>
            <a:endParaRPr lang="en-DE" dirty="0"/>
          </a:p>
        </p:txBody>
      </p:sp>
      <p:sp>
        <p:nvSpPr>
          <p:cNvPr id="4" name="Slide Number Placeholder 3"/>
          <p:cNvSpPr>
            <a:spLocks noGrp="1"/>
          </p:cNvSpPr>
          <p:nvPr>
            <p:ph type="sldNum" sz="quarter" idx="5"/>
          </p:nvPr>
        </p:nvSpPr>
        <p:spPr/>
        <p:txBody>
          <a:bodyPr/>
          <a:lstStyle/>
          <a:p>
            <a:fld id="{8DDA9F65-E951-4FA3-B051-09280D4D287A}" type="slidenum">
              <a:rPr lang="en-DE" smtClean="0"/>
              <a:t>68</a:t>
            </a:fld>
            <a:endParaRPr lang="en-DE"/>
          </a:p>
        </p:txBody>
      </p:sp>
    </p:spTree>
    <p:extLst>
      <p:ext uri="{BB962C8B-B14F-4D97-AF65-F5344CB8AC3E}">
        <p14:creationId xmlns:p14="http://schemas.microsoft.com/office/powerpoint/2010/main" val="75883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Spoke about this in his video. </a:t>
            </a:r>
            <a:r>
              <a:rPr lang="en-US" dirty="0" err="1"/>
              <a:t>Skimm</a:t>
            </a:r>
            <a:r>
              <a:rPr lang="en-US" dirty="0"/>
              <a:t> through very fast</a:t>
            </a:r>
            <a:endParaRPr lang="en-DE" dirty="0"/>
          </a:p>
        </p:txBody>
      </p:sp>
      <p:sp>
        <p:nvSpPr>
          <p:cNvPr id="4" name="Slide Number Placeholder 3"/>
          <p:cNvSpPr>
            <a:spLocks noGrp="1"/>
          </p:cNvSpPr>
          <p:nvPr>
            <p:ph type="sldNum" sz="quarter" idx="5"/>
          </p:nvPr>
        </p:nvSpPr>
        <p:spPr/>
        <p:txBody>
          <a:bodyPr/>
          <a:lstStyle/>
          <a:p>
            <a:fld id="{8DDA9F65-E951-4FA3-B051-09280D4D287A}" type="slidenum">
              <a:rPr lang="en-DE" smtClean="0"/>
              <a:t>117</a:t>
            </a:fld>
            <a:endParaRPr lang="en-DE"/>
          </a:p>
        </p:txBody>
      </p:sp>
    </p:spTree>
    <p:extLst>
      <p:ext uri="{BB962C8B-B14F-4D97-AF65-F5344CB8AC3E}">
        <p14:creationId xmlns:p14="http://schemas.microsoft.com/office/powerpoint/2010/main" val="2161476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re</a:t>
            </a:r>
            <a:endParaRPr lang="en-DE" dirty="0"/>
          </a:p>
        </p:txBody>
      </p:sp>
      <p:sp>
        <p:nvSpPr>
          <p:cNvPr id="4" name="Slide Number Placeholder 3"/>
          <p:cNvSpPr>
            <a:spLocks noGrp="1"/>
          </p:cNvSpPr>
          <p:nvPr>
            <p:ph type="sldNum" sz="quarter" idx="5"/>
          </p:nvPr>
        </p:nvSpPr>
        <p:spPr/>
        <p:txBody>
          <a:bodyPr/>
          <a:lstStyle/>
          <a:p>
            <a:fld id="{8DDA9F65-E951-4FA3-B051-09280D4D287A}" type="slidenum">
              <a:rPr lang="en-DE" smtClean="0"/>
              <a:t>132</a:t>
            </a:fld>
            <a:endParaRPr lang="en-DE"/>
          </a:p>
        </p:txBody>
      </p:sp>
    </p:spTree>
    <p:extLst>
      <p:ext uri="{BB962C8B-B14F-4D97-AF65-F5344CB8AC3E}">
        <p14:creationId xmlns:p14="http://schemas.microsoft.com/office/powerpoint/2010/main" val="3648464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DDA9F65-E951-4FA3-B051-09280D4D287A}" type="slidenum">
              <a:rPr lang="en-DE" smtClean="0"/>
              <a:t>394</a:t>
            </a:fld>
            <a:endParaRPr lang="en-DE"/>
          </a:p>
        </p:txBody>
      </p:sp>
    </p:spTree>
    <p:extLst>
      <p:ext uri="{BB962C8B-B14F-4D97-AF65-F5344CB8AC3E}">
        <p14:creationId xmlns:p14="http://schemas.microsoft.com/office/powerpoint/2010/main" val="1868212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55722" y="401895"/>
            <a:ext cx="7432554"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3600" b="1" i="0">
                <a:solidFill>
                  <a:srgbClr val="00992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Verdana"/>
                <a:cs typeface="Verdana"/>
              </a:defRPr>
            </a:lvl1pPr>
          </a:lstStyle>
          <a:p>
            <a:endParaRPr/>
          </a:p>
        </p:txBody>
      </p:sp>
      <p:sp>
        <p:nvSpPr>
          <p:cNvPr id="3" name="Holder 3"/>
          <p:cNvSpPr>
            <a:spLocks noGrp="1"/>
          </p:cNvSpPr>
          <p:nvPr>
            <p:ph sz="half" idx="2"/>
          </p:nvPr>
        </p:nvSpPr>
        <p:spPr>
          <a:xfrm>
            <a:off x="629623" y="1718465"/>
            <a:ext cx="3644265" cy="4635500"/>
          </a:xfrm>
          <a:prstGeom prst="rect">
            <a:avLst/>
          </a:prstGeom>
        </p:spPr>
        <p:txBody>
          <a:bodyPr wrap="square" lIns="0" tIns="0" rIns="0" bIns="0">
            <a:spAutoFit/>
          </a:bodyPr>
          <a:lstStyle>
            <a:lvl1pPr>
              <a:defRPr sz="2400" b="0" i="0">
                <a:solidFill>
                  <a:srgbClr val="424242"/>
                </a:solidFill>
                <a:latin typeface="Arial"/>
                <a:cs typeface="Arial"/>
              </a:defRPr>
            </a:lvl1pPr>
          </a:lstStyle>
          <a:p>
            <a:endParaRPr/>
          </a:p>
        </p:txBody>
      </p:sp>
      <p:sp>
        <p:nvSpPr>
          <p:cNvPr id="4" name="Holder 4"/>
          <p:cNvSpPr>
            <a:spLocks noGrp="1"/>
          </p:cNvSpPr>
          <p:nvPr>
            <p:ph sz="half" idx="3"/>
          </p:nvPr>
        </p:nvSpPr>
        <p:spPr>
          <a:xfrm>
            <a:off x="4896818" y="1718465"/>
            <a:ext cx="3737609" cy="4635500"/>
          </a:xfrm>
          <a:prstGeom prst="rect">
            <a:avLst/>
          </a:prstGeom>
        </p:spPr>
        <p:txBody>
          <a:bodyPr wrap="square" lIns="0" tIns="0" rIns="0" bIns="0">
            <a:spAutoFit/>
          </a:bodyPr>
          <a:lstStyle>
            <a:lvl1pPr>
              <a:defRPr sz="2400" b="0" i="0" u="heavy">
                <a:solidFill>
                  <a:srgbClr val="424242"/>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1458595"/>
          </a:xfrm>
          <a:custGeom>
            <a:avLst/>
            <a:gdLst/>
            <a:ahLst/>
            <a:cxnLst/>
            <a:rect l="l" t="t" r="r" b="b"/>
            <a:pathLst>
              <a:path w="9144000" h="1458595">
                <a:moveTo>
                  <a:pt x="0" y="0"/>
                </a:moveTo>
                <a:lnTo>
                  <a:pt x="9143981" y="0"/>
                </a:lnTo>
                <a:lnTo>
                  <a:pt x="9143981" y="1457997"/>
                </a:lnTo>
                <a:lnTo>
                  <a:pt x="0" y="1457997"/>
                </a:lnTo>
                <a:lnTo>
                  <a:pt x="0" y="0"/>
                </a:lnTo>
                <a:close/>
              </a:path>
            </a:pathLst>
          </a:custGeom>
          <a:solidFill>
            <a:srgbClr val="F2F2F2"/>
          </a:solidFill>
        </p:spPr>
        <p:txBody>
          <a:bodyPr wrap="square" lIns="0" tIns="0" rIns="0" bIns="0" rtlCol="0"/>
          <a:lstStyle/>
          <a:p>
            <a:endParaRPr/>
          </a:p>
        </p:txBody>
      </p:sp>
      <p:sp>
        <p:nvSpPr>
          <p:cNvPr id="2" name="Holder 2"/>
          <p:cNvSpPr>
            <a:spLocks noGrp="1"/>
          </p:cNvSpPr>
          <p:nvPr>
            <p:ph type="title"/>
          </p:nvPr>
        </p:nvSpPr>
        <p:spPr>
          <a:xfrm>
            <a:off x="2114866" y="421695"/>
            <a:ext cx="4914266" cy="574040"/>
          </a:xfrm>
          <a:prstGeom prst="rect">
            <a:avLst/>
          </a:prstGeom>
        </p:spPr>
        <p:txBody>
          <a:bodyPr wrap="square" lIns="0" tIns="0" rIns="0" bIns="0">
            <a:spAutoFit/>
          </a:bodyPr>
          <a:lstStyle>
            <a:lvl1pPr>
              <a:defRPr sz="3600" b="0" i="0">
                <a:solidFill>
                  <a:schemeClr val="tx1"/>
                </a:solidFill>
                <a:latin typeface="Verdana"/>
                <a:cs typeface="Verdana"/>
              </a:defRPr>
            </a:lvl1pPr>
          </a:lstStyle>
          <a:p>
            <a:endParaRPr/>
          </a:p>
        </p:txBody>
      </p:sp>
      <p:sp>
        <p:nvSpPr>
          <p:cNvPr id="3" name="Holder 3"/>
          <p:cNvSpPr>
            <a:spLocks noGrp="1"/>
          </p:cNvSpPr>
          <p:nvPr>
            <p:ph type="body" idx="1"/>
          </p:nvPr>
        </p:nvSpPr>
        <p:spPr>
          <a:xfrm>
            <a:off x="613498" y="3167548"/>
            <a:ext cx="3773170" cy="2365375"/>
          </a:xfrm>
          <a:prstGeom prst="rect">
            <a:avLst/>
          </a:prstGeom>
        </p:spPr>
        <p:txBody>
          <a:bodyPr wrap="square" lIns="0" tIns="0" rIns="0" bIns="0">
            <a:spAutoFit/>
          </a:bodyPr>
          <a:lstStyle>
            <a:lvl1pPr>
              <a:defRPr sz="3600" b="1" i="0">
                <a:solidFill>
                  <a:srgbClr val="009924"/>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5/4/2021</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watch?v=Dxcc6ycZ73M" TargetMode="External"/><Relationship Id="rId2" Type="http://schemas.openxmlformats.org/officeDocument/2006/relationships/hyperlink" Target="http://cs193x.stanford.edu/" TargetMode="External"/><Relationship Id="rId1" Type="http://schemas.openxmlformats.org/officeDocument/2006/relationships/slideLayout" Target="../slideLayouts/slideLayout5.xml"/><Relationship Id="rId5" Type="http://schemas.openxmlformats.org/officeDocument/2006/relationships/hyperlink" Target="https://www.theguardian.com/technology/2018/oct/22/what-is-the-internet-13-key-questions-answered" TargetMode="External"/><Relationship Id="rId4" Type="http://schemas.openxmlformats.org/officeDocument/2006/relationships/hyperlink" Target="https://www.techopedia.com/definition/2419/internet"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hyperlink" Target="https://developer.mozilla.org/en-US/docs/Web/CSS/border#Syntax" TargetMode="Externa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84.xml.rels><?xml version="1.0" encoding="UTF-8" standalone="yes"?>
<Relationships xmlns="http://schemas.openxmlformats.org/package/2006/relationships"><Relationship Id="rId2" Type="http://schemas.openxmlformats.org/officeDocument/2006/relationships/hyperlink" Target="https://developer.mozilla.org/en-US/docs/Web/CSS/border-style#Values"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hyperlink" Target="https://developer.mozilla.org/en-US/docs/Web/CSS/border-style#Values"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hyperlink" Target="https://developer.mozilla.org/en-US/docs/Web/CSS/padding#Syntax" TargetMode="External"/><Relationship Id="rId2" Type="http://schemas.openxmlformats.org/officeDocument/2006/relationships/image" Target="../media/image94.jp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2.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hyperlink" Target="https://developer.mozilla.org/en-US/docs/Web/CSS/padding#Syntax"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www.sitepoint.com/web-foundations/collapsing-margins/"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codepen.io/bee-arcade/pen/3f0b141ea63704c37b937fef5b4eaa54?editors=1100" TargetMode="External"/><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hyperlink" Target="https://codepen.io/bee-arcade/pen/66d13c6cff0301df3a0ab1f4ddd72bad?editors=1100" TargetMode="Externa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hyperlink" Target="https://hacks.mozilla.org/2015/03/understanding-inline-box-model/" TargetMode="External"/><Relationship Id="rId2" Type="http://schemas.openxmlformats.org/officeDocument/2006/relationships/image" Target="../media/image105.png"/><Relationship Id="rId1" Type="http://schemas.openxmlformats.org/officeDocument/2006/relationships/slideLayout" Target="../slideLayouts/slideLayout1.xml"/><Relationship Id="rId5" Type="http://schemas.openxmlformats.org/officeDocument/2006/relationships/image" Target="../media/image107.jpg"/><Relationship Id="rId4" Type="http://schemas.openxmlformats.org/officeDocument/2006/relationships/image" Target="../media/image106.jpg"/></Relationships>
</file>

<file path=ppt/slides/_rels/slide208.xml.rels><?xml version="1.0" encoding="UTF-8" standalone="yes"?>
<Relationships xmlns="http://schemas.openxmlformats.org/package/2006/relationships"><Relationship Id="rId3" Type="http://schemas.openxmlformats.org/officeDocument/2006/relationships/hyperlink" Target="https://hacks.mozilla.org/2015/03/understanding-inline-box-model/" TargetMode="External"/><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jpg"/><Relationship Id="rId4" Type="http://schemas.openxmlformats.org/officeDocument/2006/relationships/image" Target="../media/image106.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codepen.io/bee-arcade/pen/39491c6e3db29a0f4dd2da37d1dd47c6" TargetMode="External"/><Relationship Id="rId2" Type="http://schemas.openxmlformats.org/officeDocument/2006/relationships/image" Target="../media/image108.jp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hyperlink" Target="http://codepen.io/bee-arcade/pen/39491c6e3db29a0f4dd2da37d1dd47c6" TargetMode="Externa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11.jpg"/><Relationship Id="rId1" Type="http://schemas.openxmlformats.org/officeDocument/2006/relationships/slideLayout" Target="../slideLayouts/slideLayout2.xml"/><Relationship Id="rId5" Type="http://schemas.openxmlformats.org/officeDocument/2006/relationships/hyperlink" Target="http://codepen.io/bee-arcade/pen/39491c6e3db29a0f4dd2da37d1dd47c6" TargetMode="External"/><Relationship Id="rId4" Type="http://schemas.openxmlformats.org/officeDocument/2006/relationships/hyperlink" Target="https://developer.mozilla.org/en-US/docs/Web/CSS/line-height"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hyperlink" Target="https://developer.mozilla.org/en-US/docs/Web/CSS/line-height" TargetMode="External"/><Relationship Id="rId2" Type="http://schemas.openxmlformats.org/officeDocument/2006/relationships/image" Target="../media/image111.jp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hyperlink" Target="http://codepen.io/bee-arcade/pen/39491c6e3db29a0f4dd2da37d1dd47c6" TargetMode="Externa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hyperlink" Target="https://www.squarespace.com/" TargetMode="External"/><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hyperlink" Target="https://bedford-demo.squarespace.com/" TargetMode="External"/></Relationships>
</file>

<file path=ppt/slides/_rels/slide226.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3" Type="http://schemas.openxmlformats.org/officeDocument/2006/relationships/hyperlink" Target="https://codepen.io/bee-arcade/professor/18a1165c6b3d812eb226dfd078c7f6a8/"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hyperlink" Target="https://developer.mozilla.org/en-US/docs/Web/HTML/Element/footer" TargetMode="External"/><Relationship Id="rId3" Type="http://schemas.openxmlformats.org/officeDocument/2006/relationships/hyperlink" Target="https://developer.mozilla.org/en-US/docs/Web/HTML/Element/p" TargetMode="External"/><Relationship Id="rId7" Type="http://schemas.openxmlformats.org/officeDocument/2006/relationships/hyperlink" Target="https://developer.mozilla.org/en-US/docs/Web/HTML/Element/header" TargetMode="External"/><Relationship Id="rId2" Type="http://schemas.openxmlformats.org/officeDocument/2006/relationships/hyperlink" Target="https://developer.mozilla.org/en-US/docs/Web/HTML/Element#Content_sectioning"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HTML/Element/section" TargetMode="External"/><Relationship Id="rId5" Type="http://schemas.openxmlformats.org/officeDocument/2006/relationships/hyperlink" Target="https://developer.mozilla.org/en-US/docs/Web/HTML/Element/article" TargetMode="External"/><Relationship Id="rId4" Type="http://schemas.openxmlformats.org/officeDocument/2006/relationships/hyperlink" Target="https://developer.mozilla.org/en-US/docs/Web/HTML/Element/Heading_Elements" TargetMode="External"/><Relationship Id="rId9" Type="http://schemas.openxmlformats.org/officeDocument/2006/relationships/hyperlink" Target="https://developer.mozilla.org/en-US/docs/Web/HTML/Element/nav"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30.xml.rels><?xml version="1.0" encoding="UTF-8" standalone="yes"?>
<Relationships xmlns="http://schemas.openxmlformats.org/package/2006/relationships"><Relationship Id="rId8" Type="http://schemas.openxmlformats.org/officeDocument/2006/relationships/hyperlink" Target="https://developer.mozilla.org/en-US/docs/Web/HTML/Element/footer" TargetMode="External"/><Relationship Id="rId3" Type="http://schemas.openxmlformats.org/officeDocument/2006/relationships/hyperlink" Target="https://developer.mozilla.org/en-US/docs/Web/HTML/Element/p" TargetMode="External"/><Relationship Id="rId7" Type="http://schemas.openxmlformats.org/officeDocument/2006/relationships/hyperlink" Target="https://developer.mozilla.org/en-US/docs/Web/HTML/Element/header" TargetMode="External"/><Relationship Id="rId2" Type="http://schemas.openxmlformats.org/officeDocument/2006/relationships/hyperlink" Target="https://developer.mozilla.org/en-US/docs/Web/HTML/Element#Content_sectioning"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HTML/Element/section" TargetMode="External"/><Relationship Id="rId5" Type="http://schemas.openxmlformats.org/officeDocument/2006/relationships/hyperlink" Target="https://developer.mozilla.org/en-US/docs/Web/HTML/Element/article" TargetMode="External"/><Relationship Id="rId4" Type="http://schemas.openxmlformats.org/officeDocument/2006/relationships/hyperlink" Target="https://developer.mozilla.org/en-US/docs/Web/HTML/Element/Heading_Elements" TargetMode="External"/><Relationship Id="rId9" Type="http://schemas.openxmlformats.org/officeDocument/2006/relationships/hyperlink" Target="https://developer.mozilla.org/en-US/docs/Web/HTML/Element/nav" TargetMode="External"/></Relationships>
</file>

<file path=ppt/slides/_rels/slide231.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40.xml.rels><?xml version="1.0" encoding="UTF-8" standalone="yes"?>
<Relationships xmlns="http://schemas.openxmlformats.org/package/2006/relationships"><Relationship Id="rId8" Type="http://schemas.openxmlformats.org/officeDocument/2006/relationships/image" Target="../media/image128.jpg"/><Relationship Id="rId3" Type="http://schemas.openxmlformats.org/officeDocument/2006/relationships/image" Target="../media/image123.jpg"/><Relationship Id="rId7" Type="http://schemas.openxmlformats.org/officeDocument/2006/relationships/image" Target="../media/image127.jpg"/><Relationship Id="rId2" Type="http://schemas.openxmlformats.org/officeDocument/2006/relationships/image" Target="../media/image122.jpg"/><Relationship Id="rId1" Type="http://schemas.openxmlformats.org/officeDocument/2006/relationships/slideLayout" Target="../slideLayouts/slideLayout2.xml"/><Relationship Id="rId6" Type="http://schemas.openxmlformats.org/officeDocument/2006/relationships/image" Target="../media/image126.jpg"/><Relationship Id="rId5" Type="http://schemas.openxmlformats.org/officeDocument/2006/relationships/image" Target="../media/image125.jpg"/><Relationship Id="rId4" Type="http://schemas.openxmlformats.org/officeDocument/2006/relationships/image" Target="../media/image124.jpg"/></Relationships>
</file>

<file path=ppt/slides/_rels/slide241.xml.rels><?xml version="1.0" encoding="UTF-8" standalone="yes"?>
<Relationships xmlns="http://schemas.openxmlformats.org/package/2006/relationships"><Relationship Id="rId8" Type="http://schemas.openxmlformats.org/officeDocument/2006/relationships/image" Target="../media/image128.jpg"/><Relationship Id="rId3" Type="http://schemas.openxmlformats.org/officeDocument/2006/relationships/image" Target="../media/image122.jpg"/><Relationship Id="rId7" Type="http://schemas.openxmlformats.org/officeDocument/2006/relationships/image" Target="../media/image125.jpg"/><Relationship Id="rId2" Type="http://schemas.openxmlformats.org/officeDocument/2006/relationships/image" Target="../media/image127.jpg"/><Relationship Id="rId1" Type="http://schemas.openxmlformats.org/officeDocument/2006/relationships/slideLayout" Target="../slideLayouts/slideLayout2.xml"/><Relationship Id="rId6" Type="http://schemas.openxmlformats.org/officeDocument/2006/relationships/image" Target="../media/image124.jpg"/><Relationship Id="rId5" Type="http://schemas.openxmlformats.org/officeDocument/2006/relationships/image" Target="../media/image126.jpg"/><Relationship Id="rId4" Type="http://schemas.openxmlformats.org/officeDocument/2006/relationships/image" Target="../media/image123.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hyperlink" Target="https://codepen.io/bee-arcade/professor/7e5b739787c2675560abbd333ac8cafb/" TargetMode="Externa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hyperlink" Target="https://developer.mozilla.org/en-US/docs/Web/CSS/text-transform" TargetMode="External"/><Relationship Id="rId2" Type="http://schemas.openxmlformats.org/officeDocument/2006/relationships/hyperlink" Target="https://developer.mozilla.org/en-US/docs/Web/CSS/text-decoration"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letter-spacing" TargetMode="External"/><Relationship Id="rId5" Type="http://schemas.openxmlformats.org/officeDocument/2006/relationships/hyperlink" Target="https://developer.mozilla.org/en-US/docs/Web/CSS/font-weight" TargetMode="External"/><Relationship Id="rId4" Type="http://schemas.openxmlformats.org/officeDocument/2006/relationships/hyperlink" Target="https://developer.mozilla.org/en-US/docs/Web/CSS/font-style" TargetMode="Externa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280.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hyperlink" Target="https://codepen.io/bee-arcade/professor/d2fb97d66ebb1c9eb2cd417629ae8a15" TargetMode="Externa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hyperlink" Target="https://codepen.io/bee-arcade/professor/68a156199ba5a28d95c8d6833c174bf4/?editors=1100" TargetMode="External"/><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hyperlink" Target="http://web.stanford.edu/class/cs193x/lectures/05/block-inline" TargetMode="External"/><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hyperlink" Target="https://codepen.io/bee-arcade/professor/7e5b739787c2675560abbd333ac8cafb/"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png"/><Relationship Id="rId1" Type="http://schemas.openxmlformats.org/officeDocument/2006/relationships/slideLayout" Target="../slideLayouts/slideLayout5.xml"/><Relationship Id="rId4" Type="http://schemas.openxmlformats.org/officeDocument/2006/relationships/image" Target="../media/image138.jpg"/></Relationships>
</file>

<file path=ppt/slides/_rels/slide309.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7.jpg"/><Relationship Id="rId1" Type="http://schemas.openxmlformats.org/officeDocument/2006/relationships/slideLayout" Target="../slideLayouts/slideLayout5.xml"/><Relationship Id="rId4" Type="http://schemas.openxmlformats.org/officeDocument/2006/relationships/image" Target="../media/image1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2" Type="http://schemas.openxmlformats.org/officeDocument/2006/relationships/hyperlink" Target="http://codepen.io/bee-arcade/professor/18a1165c6b3d812eb226dfd078c7f6a8" TargetMode="Externa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6.xml.rels><?xml version="1.0" encoding="UTF-8" standalone="yes"?>
<Relationships xmlns="http://schemas.openxmlformats.org/package/2006/relationships"><Relationship Id="rId3" Type="http://schemas.openxmlformats.org/officeDocument/2006/relationships/hyperlink" Target="https://codepen.io/bee-arcade/professor/2f97b2cdfc04949c2c73dda852f739d7?editors=1100" TargetMode="External"/><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hyperlink" Target="https://codepen.io/bee-arcade/live/eea60f1f8f8475b67c74da0dac6e9f93" TargetMode="External"/><Relationship Id="rId5" Type="http://schemas.openxmlformats.org/officeDocument/2006/relationships/image" Target="../media/image145.png"/><Relationship Id="rId4" Type="http://schemas.openxmlformats.org/officeDocument/2006/relationships/image" Target="../media/image144.png"/></Relationships>
</file>

<file path=ppt/slides/_rels/slide327.xml.rels><?xml version="1.0" encoding="UTF-8" standalone="yes"?>
<Relationships xmlns="http://schemas.openxmlformats.org/package/2006/relationships"><Relationship Id="rId3" Type="http://schemas.openxmlformats.org/officeDocument/2006/relationships/hyperlink" Target="https://developer.mozilla.org/en-US/docs/Web/CSS/height#Values" TargetMode="External"/><Relationship Id="rId2" Type="http://schemas.openxmlformats.org/officeDocument/2006/relationships/hyperlink" Target="https://developer.mozilla.org/en-US/docs/Web/CSS/width#Percentage" TargetMode="Externa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2.xml"/><Relationship Id="rId6" Type="http://schemas.openxmlformats.org/officeDocument/2006/relationships/hyperlink" Target="http://codepen.io/bee-arcade/pen/ef74c6ec30807fa61a4f55cd05c27293?editors=1100" TargetMode="External"/><Relationship Id="rId5" Type="http://schemas.openxmlformats.org/officeDocument/2006/relationships/image" Target="../media/image149.png"/><Relationship Id="rId4" Type="http://schemas.openxmlformats.org/officeDocument/2006/relationships/image" Target="../media/image148.jpg"/></Relationships>
</file>

<file path=ppt/slides/_rels/slide3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hyperlink" Target="https://developer.mozilla.org/en-US/docs/Web/CSS/length#Viewport-percentage_lengths" TargetMode="Externa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jp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hyperlink" Target="https://codepen.io/bee-arcade/pen/eea60f1f8f8475b67c74da0dac6e9f93?editors=0100" TargetMode="External"/></Relationships>
</file>

<file path=ppt/slides/_rels/slide3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4.jpg"/><Relationship Id="rId1" Type="http://schemas.openxmlformats.org/officeDocument/2006/relationships/slideLayout" Target="../slideLayouts/slideLayout2.xml"/><Relationship Id="rId5" Type="http://schemas.openxmlformats.org/officeDocument/2006/relationships/image" Target="../media/image146.jpg"/><Relationship Id="rId4" Type="http://schemas.openxmlformats.org/officeDocument/2006/relationships/hyperlink" Target="http://codepen.io/bee-arcade/pen/ef74c6ec30807fa61a4f55cd05c27293?editors=1100" TargetMode="External"/></Relationships>
</file>

<file path=ppt/slides/_rels/slide335.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png"/><Relationship Id="rId1" Type="http://schemas.openxmlformats.org/officeDocument/2006/relationships/slideLayout" Target="../slideLayouts/slideLayout5.xml"/><Relationship Id="rId4" Type="http://schemas.openxmlformats.org/officeDocument/2006/relationships/hyperlink" Target="http://codepen.io/bee-arcade/pen/32a4b9cada8d0d739a411daeccbd42fa?editors=1100" TargetMode="External"/></Relationships>
</file>

<file path=ppt/slides/_rels/slide33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hyperlink" Target="https://developer.mozilla.org/en-US/docs/Web/CSS/box-sizing" TargetMode="Externa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hyperlink" Target="http://codepen.io/bee-arcade/pen/5a9d7822d4186e4c7cfb16a1cf6893aa?editors=1100" TargetMode="Externa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159.jpg"/><Relationship Id="rId7" Type="http://schemas.openxmlformats.org/officeDocument/2006/relationships/hyperlink" Target="https://codepen.io/bee-arcade/live/eea60f1f8f8475b67c74da0dac6e9f93" TargetMode="External"/><Relationship Id="rId2" Type="http://schemas.openxmlformats.org/officeDocument/2006/relationships/hyperlink" Target="https://codepen.io/bee-arcade/professor/2f97b2cdfc04949c2c73dda852f739d7?editors=1100" TargetMode="Externa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60.jpg"/></Relationships>
</file>

<file path=ppt/slides/_rels/slide346.xml.rels><?xml version="1.0" encoding="UTF-8" standalone="yes"?>
<Relationships xmlns="http://schemas.openxmlformats.org/package/2006/relationships"><Relationship Id="rId3" Type="http://schemas.openxmlformats.org/officeDocument/2006/relationships/hyperlink" Target="https://codepen.io/bee-arcade/professor/2f97b2cdfc04949c2c73dda852f739d7?editors=1100" TargetMode="External"/><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hyperlink" Target="https://codepen.io/bee-arcade/live/eea60f1f8f8475b67c74da0dac6e9f93" TargetMode="External"/><Relationship Id="rId5" Type="http://schemas.openxmlformats.org/officeDocument/2006/relationships/image" Target="../media/image145.png"/><Relationship Id="rId4" Type="http://schemas.openxmlformats.org/officeDocument/2006/relationships/image" Target="../media/image144.png"/></Relationships>
</file>

<file path=ppt/slides/_rels/slide347.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hyperlink" Target="https://codepen.io/bee-arcade/pen/eea60f1f8f8475b67c74da0dac6e9f93" TargetMode="External"/><Relationship Id="rId1" Type="http://schemas.openxmlformats.org/officeDocument/2006/relationships/slideLayout" Target="../slideLayouts/slideLayout2.xml"/><Relationship Id="rId4" Type="http://schemas.openxmlformats.org/officeDocument/2006/relationships/image" Target="../media/image162.jp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3" Type="http://schemas.openxmlformats.org/officeDocument/2006/relationships/hyperlink" Target="https://developer.mozilla.org/en-US/docs/Web/CSS/z-index" TargetMode="External"/><Relationship Id="rId2" Type="http://schemas.openxmlformats.org/officeDocument/2006/relationships/hyperlink" Target="https://developer.mozilla.org/en-US/docs/Web/CSS/posi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hyperlink" Target="https://codepen.io/bee-arcade/pen/035142111fbb5282262535074a2f9a36?editors=1100" TargetMode="External"/><Relationship Id="rId1" Type="http://schemas.openxmlformats.org/officeDocument/2006/relationships/slideLayout" Target="../slideLayouts/slideLayout2.xml"/><Relationship Id="rId5" Type="http://schemas.openxmlformats.org/officeDocument/2006/relationships/image" Target="../media/image165.jpg"/><Relationship Id="rId4" Type="http://schemas.openxmlformats.org/officeDocument/2006/relationships/image" Target="../media/image164.jpg"/></Relationships>
</file>

<file path=ppt/slides/_rels/slide3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g"/><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353.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jpg"/><Relationship Id="rId1" Type="http://schemas.openxmlformats.org/officeDocument/2006/relationships/slideLayout" Target="../slideLayouts/slideLayout2.xml"/><Relationship Id="rId4" Type="http://schemas.openxmlformats.org/officeDocument/2006/relationships/hyperlink" Target="https://codepen.io/bee-arcade/pen/d61c4f0abfdad88d9aef7c3b771b3ce5?editors=1100" TargetMode="External"/></Relationships>
</file>

<file path=ppt/slides/_rels/slide3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jp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355.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hyperlink" Target="https://codepen.io/bee-arcade/pen/f9b72d15c1704fe870ffb56943feade0?editors=0100" TargetMode="External"/><Relationship Id="rId1" Type="http://schemas.openxmlformats.org/officeDocument/2006/relationships/slideLayout" Target="../slideLayouts/slideLayout4.xml"/><Relationship Id="rId4" Type="http://schemas.openxmlformats.org/officeDocument/2006/relationships/image" Target="../media/image174.jpg"/></Relationships>
</file>

<file path=ppt/slides/_rels/slide356.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75.jpg"/><Relationship Id="rId1" Type="http://schemas.openxmlformats.org/officeDocument/2006/relationships/slideLayout" Target="../slideLayouts/slideLayout2.xml"/><Relationship Id="rId4" Type="http://schemas.openxmlformats.org/officeDocument/2006/relationships/hyperlink" Target="https://codepen.io/bee-arcade/pen/e08a5109c9f0ee1abbdfd0b0ffaf6ddd?editors=0100" TargetMode="Externa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359.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2.xml"/><Relationship Id="rId5" Type="http://schemas.openxmlformats.org/officeDocument/2006/relationships/hyperlink" Target="http://codepen.io/bee-arcade/pen/54cd4c36b43e4ffd30c5bafc0eb4e9c4?editors=1100" TargetMode="External"/><Relationship Id="rId4" Type="http://schemas.openxmlformats.org/officeDocument/2006/relationships/image" Target="../media/image18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hyperlink" Target="http://web.stanford.edu/class/cs193x/lectures/05/squarespace.html" TargetMode="External"/><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2" Type="http://schemas.openxmlformats.org/officeDocument/2006/relationships/hyperlink" Target="https://developer.mozilla.org/en-US/docs/Web/CSS/calc" TargetMode="Externa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hyperlink" Target="https://developer.mozilla.org/en-US/docs/Web/CSS/Using_CSS_variables" TargetMode="External"/><Relationship Id="rId2" Type="http://schemas.openxmlformats.org/officeDocument/2006/relationships/hyperlink" Target="http://caniuse.com/#search%3Dcss%20variables" TargetMode="Externa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hyperlink" Target="https://codepen.io/bee-arcade/pen/b342aabacba7b1ca848daab8a820e660" TargetMode="External"/><Relationship Id="rId2" Type="http://schemas.openxmlformats.org/officeDocument/2006/relationships/image" Target="../media/image182.jp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hyperlink" Target="https://codepen.io/bee-arcade/pen/fb9f9e758d658465d47f273a2969e2bc?editors=1100" TargetMode="External"/><Relationship Id="rId2" Type="http://schemas.openxmlformats.org/officeDocument/2006/relationships/hyperlink" Target="https://developer.mozilla.org/en-US/docs/Web/CSS/CSS_Background_and_Borders" TargetMode="Externa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hyperlink" Target="https://fonts.google.com/" TargetMode="External"/><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image" Target="../media/image184.jp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hyperlink" Target="https://developer.mozilla.org/en-US/docs/Web/CSS/font-family#%3Cgeneric-name%3E" TargetMode="External"/><Relationship Id="rId2" Type="http://schemas.openxmlformats.org/officeDocument/2006/relationships/image" Target="../media/image185.jp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hyperlink" Target="https://codepen.io/bee-arcade/pen/82fb108139cbe82c5b8015477fc04585?editors=1100" TargetMode="External"/><Relationship Id="rId2" Type="http://schemas.openxmlformats.org/officeDocument/2006/relationships/hyperlink" Target="https://developer.mozilla.org/en-US/docs/Web/CSS/%40font-face" TargetMode="External"/><Relationship Id="rId1" Type="http://schemas.openxmlformats.org/officeDocument/2006/relationships/slideLayout" Target="../slideLayouts/slideLayout2.xml"/><Relationship Id="rId6" Type="http://schemas.openxmlformats.org/officeDocument/2006/relationships/image" Target="../media/image188.jpg"/><Relationship Id="rId5" Type="http://schemas.openxmlformats.org/officeDocument/2006/relationships/image" Target="../media/image187.jpg"/><Relationship Id="rId4" Type="http://schemas.openxmlformats.org/officeDocument/2006/relationships/image" Target="../media/image186.jpg"/></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jpg"/><Relationship Id="rId1" Type="http://schemas.openxmlformats.org/officeDocument/2006/relationships/slideLayout" Target="../slideLayouts/slideLayout5.xml"/><Relationship Id="rId4" Type="http://schemas.openxmlformats.org/officeDocument/2006/relationships/image" Target="../media/image19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hyperlink" Target="https://www.quirksmode.org/mobile/viewports.html" TargetMode="Externa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image" Target="../media/image190.jp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jp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hyperlink" Target="https://developer.mozilla.org/en-US/docs/Web/CSS/Media_Queries/Using_media_queries" TargetMode="External"/><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hyperlink" Target="https://developers.google.com/web/tools/chrome-devtools/device-mode/" TargetMode="External"/><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3" Type="http://schemas.openxmlformats.org/officeDocument/2006/relationships/hyperlink" Target="https://developers.google.com/web/tools/chrome-devtools/device-mode/" TargetMode="External"/><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3" Type="http://schemas.openxmlformats.org/officeDocument/2006/relationships/hyperlink" Target="https://developers.google.com/web/tools/chrome-devtools/device-mode/" TargetMode="External"/><Relationship Id="rId2" Type="http://schemas.openxmlformats.org/officeDocument/2006/relationships/image" Target="../media/image197.png"/><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developers.google.com/web/tools/chrome-devtools/remote-debugging/" TargetMode="External"/><Relationship Id="rId1" Type="http://schemas.openxmlformats.org/officeDocument/2006/relationships/slideLayout" Target="../slideLayouts/slideLayout1.xml"/><Relationship Id="rId4" Type="http://schemas.openxmlformats.org/officeDocument/2006/relationships/hyperlink" Target="https://developers.google.com/web/tools/chrome-devtools/remote-debugging/local-server" TargetMode="External"/></Relationships>
</file>

<file path=ppt/slides/_rels/slide38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hyperlink" Target="http://developer.telerik.com/featured/a-concise-guide-to-remote-debugging-on-ios-android-and-windows-phone/" TargetMode="External"/><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g"/><Relationship Id="rId1" Type="http://schemas.openxmlformats.org/officeDocument/2006/relationships/slideLayout" Target="../slideLayouts/slideLayout1.xml"/><Relationship Id="rId5" Type="http://schemas.openxmlformats.org/officeDocument/2006/relationships/hyperlink" Target="https://codepen.io/bee-arcade/pen/46185dfdb442b3cbd7e171b73d773cf9?editors=1100" TargetMode="External"/><Relationship Id="rId4" Type="http://schemas.openxmlformats.org/officeDocument/2006/relationships/image" Target="../media/image202.jpg"/></Relationships>
</file>

<file path=ppt/slides/_rels/slide393.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jpg"/><Relationship Id="rId1" Type="http://schemas.openxmlformats.org/officeDocument/2006/relationships/slideLayout" Target="../slideLayouts/slideLayout1.xml"/><Relationship Id="rId5" Type="http://schemas.openxmlformats.org/officeDocument/2006/relationships/hyperlink" Target="https://codepen.io/bee-arcade/pen/41e67228f64820390f9468c1af042943?editors=1100" TargetMode="External"/><Relationship Id="rId4" Type="http://schemas.openxmlformats.org/officeDocument/2006/relationships/image" Target="../media/image205.jpg"/></Relationships>
</file>

<file path=ppt/slides/_rels/slide394.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depen.io/bee-arcade/pen/41e67228f64820390f9468c1af042943?editors=1100" TargetMode="External"/><Relationship Id="rId5" Type="http://schemas.openxmlformats.org/officeDocument/2006/relationships/image" Target="../media/image205.jpg"/><Relationship Id="rId4" Type="http://schemas.openxmlformats.org/officeDocument/2006/relationships/image" Target="../media/image204.jp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01.jpg"/><Relationship Id="rId1" Type="http://schemas.openxmlformats.org/officeDocument/2006/relationships/slideLayout" Target="../slideLayouts/slideLayout2.xml"/><Relationship Id="rId5" Type="http://schemas.openxmlformats.org/officeDocument/2006/relationships/image" Target="../media/image206.jpg"/><Relationship Id="rId4" Type="http://schemas.openxmlformats.org/officeDocument/2006/relationships/hyperlink" Target="https://codepen.io/bee-arcade/pen/df4066ed1ec96342d81eab8f53d833ee?editors=1100" TargetMode="External"/></Relationships>
</file>

<file path=ppt/slides/_rels/slide397.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203.jpg"/><Relationship Id="rId1" Type="http://schemas.openxmlformats.org/officeDocument/2006/relationships/slideLayout" Target="../slideLayouts/slideLayout4.xml"/><Relationship Id="rId5" Type="http://schemas.openxmlformats.org/officeDocument/2006/relationships/image" Target="../media/image207.jpg"/><Relationship Id="rId4" Type="http://schemas.openxmlformats.org/officeDocument/2006/relationships/hyperlink" Target="https://codepen.io/bee-arcade/pen/574fba4e1a7ccc591697be99dd9cbad3?editors=1100" TargetMode="External"/></Relationships>
</file>

<file path=ppt/slides/_rels/slide398.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203.jpg"/><Relationship Id="rId1" Type="http://schemas.openxmlformats.org/officeDocument/2006/relationships/slideLayout" Target="../slideLayouts/slideLayout2.xml"/><Relationship Id="rId5" Type="http://schemas.openxmlformats.org/officeDocument/2006/relationships/image" Target="../media/image207.jpg"/><Relationship Id="rId4" Type="http://schemas.openxmlformats.org/officeDocument/2006/relationships/hyperlink" Target="https://codepen.io/bee-arcade/pen/574fba4e1a7ccc591697be99dd9cbad3?editors=1100" TargetMode="External"/></Relationships>
</file>

<file path=ppt/slides/_rels/slide399.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5.xml"/><Relationship Id="rId4" Type="http://schemas.openxmlformats.org/officeDocument/2006/relationships/image" Target="../media/image2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2.xml"/><Relationship Id="rId6" Type="http://schemas.openxmlformats.org/officeDocument/2006/relationships/hyperlink" Target="https://codepen.io/bee-arcade/pen/41c0654360dfa6ebfc908c534ad59ee4?editors=1100" TargetMode="External"/><Relationship Id="rId5" Type="http://schemas.openxmlformats.org/officeDocument/2006/relationships/image" Target="../media/image212.jpg"/><Relationship Id="rId4" Type="http://schemas.openxmlformats.org/officeDocument/2006/relationships/image" Target="../media/image211.jp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hyperlink" Target="https://codepen.io/bee-arcade/pen/574fba4e1a7ccc591697be99dd9cbad3?editors=1100" TargetMode="External"/><Relationship Id="rId1" Type="http://schemas.openxmlformats.org/officeDocument/2006/relationships/slideLayout" Target="../slideLayouts/slideLayout4.xml"/><Relationship Id="rId5" Type="http://schemas.openxmlformats.org/officeDocument/2006/relationships/image" Target="../media/image215.jpg"/><Relationship Id="rId4" Type="http://schemas.openxmlformats.org/officeDocument/2006/relationships/image" Target="../media/image214.jpg"/></Relationships>
</file>

<file path=ppt/slides/_rels/slide403.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jpg"/><Relationship Id="rId1" Type="http://schemas.openxmlformats.org/officeDocument/2006/relationships/slideLayout" Target="../slideLayouts/slideLayout2.xml"/><Relationship Id="rId5" Type="http://schemas.openxmlformats.org/officeDocument/2006/relationships/image" Target="../media/image215.jpg"/><Relationship Id="rId4" Type="http://schemas.openxmlformats.org/officeDocument/2006/relationships/hyperlink" Target="https://codepen.io/bee-arcade/pen/574fba4e1a7ccc591697be99dd9cbad3?editors=1100" TargetMode="External"/></Relationships>
</file>

<file path=ppt/slides/_rels/slide404.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hyperlink" Target="https://codepen.io/bee-arcade/pen/574fba4e1a7ccc591697be99dd9cbad3?editors=1100" TargetMode="External"/><Relationship Id="rId1" Type="http://schemas.openxmlformats.org/officeDocument/2006/relationships/slideLayout" Target="../slideLayouts/slideLayout2.xml"/><Relationship Id="rId5" Type="http://schemas.openxmlformats.org/officeDocument/2006/relationships/image" Target="../media/image215.jpg"/><Relationship Id="rId4" Type="http://schemas.openxmlformats.org/officeDocument/2006/relationships/image" Target="../media/image214.jp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jpg"/><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218.jpg"/><Relationship Id="rId1" Type="http://schemas.openxmlformats.org/officeDocument/2006/relationships/slideLayout" Target="../slideLayouts/slideLayout5.xml"/><Relationship Id="rId5" Type="http://schemas.openxmlformats.org/officeDocument/2006/relationships/image" Target="../media/image221.png"/><Relationship Id="rId4" Type="http://schemas.openxmlformats.org/officeDocument/2006/relationships/image" Target="../media/image220.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hyperlink" Target="http://web.stanford.edu/class/cs193x/lectures/06/squarespace-mobile.html" TargetMode="External"/><Relationship Id="rId1" Type="http://schemas.openxmlformats.org/officeDocument/2006/relationships/slideLayout" Target="../slideLayouts/slideLayout5.xml"/><Relationship Id="rId5" Type="http://schemas.openxmlformats.org/officeDocument/2006/relationships/image" Target="../media/image224.png"/><Relationship Id="rId4" Type="http://schemas.openxmlformats.org/officeDocument/2006/relationships/image" Target="../media/image2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hyperlink" Target="https://developers.google.com/web/fundamentals/design-and-ui/responsive/" TargetMode="Externa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hyperlink" Target="http://flexboxgame.com/" TargetMode="External"/><Relationship Id="rId2" Type="http://schemas.openxmlformats.org/officeDocument/2006/relationships/hyperlink" Target="https://flexbox.webflow.com/"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CSS/grid" TargetMode="External"/></Relationships>
</file>

<file path=ppt/slides/_rels/slide412.xml.rels><?xml version="1.0" encoding="UTF-8" standalone="yes"?>
<Relationships xmlns="http://schemas.openxmlformats.org/package/2006/relationships"><Relationship Id="rId3" Type="http://schemas.openxmlformats.org/officeDocument/2006/relationships/hyperlink" Target="http://flexboxgame.com/" TargetMode="External"/><Relationship Id="rId2" Type="http://schemas.openxmlformats.org/officeDocument/2006/relationships/hyperlink" Target="https://flexbox.webflow.com/" TargetMode="External"/><Relationship Id="rId1" Type="http://schemas.openxmlformats.org/officeDocument/2006/relationships/slideLayout" Target="../slideLayouts/slideLayout2.xml"/><Relationship Id="rId5" Type="http://schemas.openxmlformats.org/officeDocument/2006/relationships/hyperlink" Target="https://codepen.io/noeldelgado/pen/ByxQjL" TargetMode="External"/><Relationship Id="rId4" Type="http://schemas.openxmlformats.org/officeDocument/2006/relationships/hyperlink" Target="https://developer.mozilla.org/en-US/docs/Web/CSS/grid" TargetMode="Externa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41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4.xml"/><Relationship Id="rId6" Type="http://schemas.openxmlformats.org/officeDocument/2006/relationships/hyperlink" Target="https://www.quora.com/What-is-the-role-of-OSI-layers-when-we-open-a-webpage" TargetMode="External"/><Relationship Id="rId5" Type="http://schemas.openxmlformats.org/officeDocument/2006/relationships/image" Target="../media/image231.png"/><Relationship Id="rId4" Type="http://schemas.openxmlformats.org/officeDocument/2006/relationships/image" Target="../media/image227.png"/></Relationships>
</file>

<file path=ppt/slides/_rels/slide421.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30.png"/><Relationship Id="rId7" Type="http://schemas.openxmlformats.org/officeDocument/2006/relationships/image" Target="../media/image232.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hyperlink" Target="http://cs193x.stanford.edu/" TargetMode="External"/><Relationship Id="rId5" Type="http://schemas.openxmlformats.org/officeDocument/2006/relationships/image" Target="../media/image231.png"/><Relationship Id="rId4" Type="http://schemas.openxmlformats.org/officeDocument/2006/relationships/image" Target="../media/image227.png"/><Relationship Id="rId9" Type="http://schemas.openxmlformats.org/officeDocument/2006/relationships/hyperlink" Target="http://hiveacademy.co/" TargetMode="External"/></Relationships>
</file>

<file path=ppt/slides/_rels/slide422.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30.png"/><Relationship Id="rId7" Type="http://schemas.openxmlformats.org/officeDocument/2006/relationships/image" Target="../media/image233.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2.png"/><Relationship Id="rId11" Type="http://schemas.openxmlformats.org/officeDocument/2006/relationships/hyperlink" Target="http://hiveacademy.co/" TargetMode="External"/><Relationship Id="rId5" Type="http://schemas.openxmlformats.org/officeDocument/2006/relationships/image" Target="../media/image231.png"/><Relationship Id="rId10" Type="http://schemas.openxmlformats.org/officeDocument/2006/relationships/image" Target="../media/image6.png"/><Relationship Id="rId4" Type="http://schemas.openxmlformats.org/officeDocument/2006/relationships/image" Target="../media/image227.png"/><Relationship Id="rId9" Type="http://schemas.openxmlformats.org/officeDocument/2006/relationships/image" Target="../media/image235.png"/></Relationships>
</file>

<file path=ppt/slides/_rels/slide4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30.png"/><Relationship Id="rId7" Type="http://schemas.openxmlformats.org/officeDocument/2006/relationships/image" Target="../media/image237.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1.png"/><Relationship Id="rId4" Type="http://schemas.openxmlformats.org/officeDocument/2006/relationships/image" Target="../media/image227.png"/><Relationship Id="rId9" Type="http://schemas.openxmlformats.org/officeDocument/2006/relationships/hyperlink" Target="http://hiveacademy.co/" TargetMode="External"/></Relationships>
</file>

<file path=ppt/slides/_rels/slide424.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hyperlink" Target="http://hiveacademy.co/" TargetMode="External"/><Relationship Id="rId3" Type="http://schemas.openxmlformats.org/officeDocument/2006/relationships/image" Target="../media/image230.png"/><Relationship Id="rId7" Type="http://schemas.openxmlformats.org/officeDocument/2006/relationships/image" Target="../media/image237.png"/><Relationship Id="rId12" Type="http://schemas.openxmlformats.org/officeDocument/2006/relationships/image" Target="../media/image6.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9.png"/><Relationship Id="rId5" Type="http://schemas.openxmlformats.org/officeDocument/2006/relationships/image" Target="../media/image231.png"/><Relationship Id="rId10" Type="http://schemas.openxmlformats.org/officeDocument/2006/relationships/image" Target="../media/image7.png"/><Relationship Id="rId4" Type="http://schemas.openxmlformats.org/officeDocument/2006/relationships/image" Target="../media/image227.png"/><Relationship Id="rId9" Type="http://schemas.openxmlformats.org/officeDocument/2006/relationships/image" Target="../media/image239.png"/></Relationships>
</file>

<file path=ppt/slides/_rels/slide4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hyperlink" Target="http://hiveacademy.co.edu/" TargetMode="External"/><Relationship Id="rId4" Type="http://schemas.openxmlformats.org/officeDocument/2006/relationships/image" Target="../media/image227.png"/></Relationships>
</file>

<file path=ppt/slides/_rels/slide4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7.png"/><Relationship Id="rId1" Type="http://schemas.openxmlformats.org/officeDocument/2006/relationships/slideLayout" Target="../slideLayouts/slideLayout5.xml"/><Relationship Id="rId5" Type="http://schemas.openxmlformats.org/officeDocument/2006/relationships/image" Target="../media/image150.png"/><Relationship Id="rId4" Type="http://schemas.openxmlformats.org/officeDocument/2006/relationships/image" Target="../media/image7.png"/></Relationships>
</file>

<file path=ppt/slides/_rels/slide42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jp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jp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hyperlink" Target="https://www.dartlang.org/" TargetMode="Externa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hyperlink" Target="https://www.w3.org/community/webed/wiki/A_Short_History_of_JavaScript" TargetMode="External"/><Relationship Id="rId2" Type="http://schemas.openxmlformats.org/officeDocument/2006/relationships/hyperlink" Target="http://www.huffingtonpost.com/michelangelo-signorile/donald-sterling-brendan-eich-and-how-homophobia-gets-a-pass_b_5239389.html" TargetMode="External"/><Relationship Id="rId1" Type="http://schemas.openxmlformats.org/officeDocument/2006/relationships/slideLayout" Target="../slideLayouts/slideLayout2.xml"/><Relationship Id="rId4" Type="http://schemas.openxmlformats.org/officeDocument/2006/relationships/hyperlink" Target="https://www.computer.org/csdl/mags/co/2012/02/mco2012020007.html" TargetMode="External"/></Relationships>
</file>

<file path=ppt/slides/_rels/slide433.xml.rels><?xml version="1.0" encoding="UTF-8" standalone="yes"?>
<Relationships xmlns="http://schemas.openxmlformats.org/package/2006/relationships"><Relationship Id="rId3" Type="http://schemas.openxmlformats.org/officeDocument/2006/relationships/hyperlink" Target="https://www.w3.org/community/webed/wiki/A_Short_History_of_JavaScript" TargetMode="External"/><Relationship Id="rId2" Type="http://schemas.openxmlformats.org/officeDocument/2006/relationships/hyperlink" Target="http://www.huffingtonpost.com/michelangelo-signorile/donald-sterling-brendan-eich-and-how-homophobia-gets-a-pass_b_5239389.html" TargetMode="Externa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244.jp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45.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31.png"/><Relationship Id="rId4" Type="http://schemas.openxmlformats.org/officeDocument/2006/relationships/image" Target="../media/image227.png"/></Relationships>
</file>

<file path=ppt/slides/_rels/slide441.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0.png"/><Relationship Id="rId7" Type="http://schemas.openxmlformats.org/officeDocument/2006/relationships/image" Target="../media/image245.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31.png"/><Relationship Id="rId4" Type="http://schemas.openxmlformats.org/officeDocument/2006/relationships/image" Target="../media/image227.png"/><Relationship Id="rId9" Type="http://schemas.openxmlformats.org/officeDocument/2006/relationships/image" Target="../media/image237.png"/></Relationships>
</file>

<file path=ppt/slides/_rels/slide442.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0.png"/><Relationship Id="rId7" Type="http://schemas.openxmlformats.org/officeDocument/2006/relationships/image" Target="../media/image245.png"/><Relationship Id="rId12" Type="http://schemas.openxmlformats.org/officeDocument/2006/relationships/image" Target="../media/image8.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39.png"/><Relationship Id="rId5" Type="http://schemas.openxmlformats.org/officeDocument/2006/relationships/image" Target="../media/image231.png"/><Relationship Id="rId10" Type="http://schemas.openxmlformats.org/officeDocument/2006/relationships/image" Target="../media/image238.png"/><Relationship Id="rId4" Type="http://schemas.openxmlformats.org/officeDocument/2006/relationships/image" Target="../media/image227.png"/><Relationship Id="rId9" Type="http://schemas.openxmlformats.org/officeDocument/2006/relationships/image" Target="../media/image237.png"/></Relationships>
</file>

<file path=ppt/slides/_rels/slide443.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6.png"/><Relationship Id="rId4" Type="http://schemas.openxmlformats.org/officeDocument/2006/relationships/image" Target="../media/image227.png"/></Relationships>
</file>

<file path=ppt/slides/_rels/slide444.xml.rels><?xml version="1.0" encoding="UTF-8" standalone="yes"?>
<Relationships xmlns="http://schemas.openxmlformats.org/package/2006/relationships"><Relationship Id="rId2" Type="http://schemas.openxmlformats.org/officeDocument/2006/relationships/hyperlink" Target="https://hacks.mozilla.org/2017/02/a-crash-course-in-just-in-time-jit-compilers/" TargetMode="Externa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2" Type="http://schemas.openxmlformats.org/officeDocument/2006/relationships/image" Target="../media/image248.jpg"/><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2" Type="http://schemas.openxmlformats.org/officeDocument/2006/relationships/image" Target="../media/image249.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0.xml.rels><?xml version="1.0" encoding="UTF-8" standalone="yes"?>
<Relationships xmlns="http://schemas.openxmlformats.org/package/2006/relationships"><Relationship Id="rId3" Type="http://schemas.openxmlformats.org/officeDocument/2006/relationships/hyperlink" Target="https://en.wikipedia.org/wiki/Read%E2%80%93eval%E2%80%93print_loop" TargetMode="External"/><Relationship Id="rId2" Type="http://schemas.openxmlformats.org/officeDocument/2006/relationships/image" Target="../media/image250.jpg"/><Relationship Id="rId1" Type="http://schemas.openxmlformats.org/officeDocument/2006/relationships/slideLayout" Target="../slideLayouts/slideLayout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3.xml.rels><?xml version="1.0" encoding="UTF-8" standalone="yes"?>
<Relationships xmlns="http://schemas.openxmlformats.org/package/2006/relationships"><Relationship Id="rId2" Type="http://schemas.openxmlformats.org/officeDocument/2006/relationships/hyperlink" Target="http://stackoverflow.com/questions/1517582/what-is-the-difference-between-statically-typed-and-dynamically-typed-languages" TargetMode="Externa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8" Type="http://schemas.openxmlformats.org/officeDocument/2006/relationships/hyperlink" Target="https://developer.mozilla.org/en-US/docs/Glossary/Undefined" TargetMode="External"/><Relationship Id="rId3" Type="http://schemas.openxmlformats.org/officeDocument/2006/relationships/hyperlink" Target="https://developer.mozilla.org/en-US/docs/Glossary/Boolean" TargetMode="External"/><Relationship Id="rId7" Type="http://schemas.openxmlformats.org/officeDocument/2006/relationships/hyperlink" Target="https://developer.mozilla.org/en-US/docs/Web/JavaScript/Reference/Global_Objects/null" TargetMode="External"/><Relationship Id="rId2" Type="http://schemas.openxmlformats.org/officeDocument/2006/relationships/hyperlink" Target="https://developer.mozilla.org/en-US/docs/Web/JavaScript/Data_structures" TargetMode="External"/><Relationship Id="rId1" Type="http://schemas.openxmlformats.org/officeDocument/2006/relationships/slideLayout" Target="../slideLayouts/slideLayout2.xml"/><Relationship Id="rId6" Type="http://schemas.openxmlformats.org/officeDocument/2006/relationships/hyperlink" Target="https://developer.mozilla.org/en-US/docs/Glossary/Symbol" TargetMode="External"/><Relationship Id="rId5" Type="http://schemas.openxmlformats.org/officeDocument/2006/relationships/hyperlink" Target="https://developer.mozilla.org/en-US/docs/Glossary/String" TargetMode="External"/><Relationship Id="rId4" Type="http://schemas.openxmlformats.org/officeDocument/2006/relationships/hyperlink" Target="https://developer.mozilla.org/en-US/docs/Glossary/Number" TargetMode="Externa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th" TargetMode="External"/><Relationship Id="rId2" Type="http://schemas.openxmlformats.org/officeDocument/2006/relationships/hyperlink" Target="https://developer.mozilla.org/en-US/docs/Web/JavaScript/Reference/Global_Objects/NaN" TargetMode="Externa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3" Type="http://schemas.openxmlformats.org/officeDocument/2006/relationships/hyperlink" Target="https://google.github.io/styleguide/jsguide.html#features-strings-use-single-quotes" TargetMode="External"/><Relationship Id="rId2" Type="http://schemas.openxmlformats.org/officeDocument/2006/relationships/hyperlink" Target="https://github.com/airbnb/javascript#strings" TargetMode="Externa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8.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image" Target="../media/image251.jp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251.jpg"/><Relationship Id="rId2" Type="http://schemas.openxmlformats.org/officeDocument/2006/relationships/image" Target="../media/image253.jp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47.xml.rels><?xml version="1.0" encoding="UTF-8" standalone="yes"?>
<Relationships xmlns="http://schemas.openxmlformats.org/package/2006/relationships"><Relationship Id="rId8" Type="http://schemas.openxmlformats.org/officeDocument/2006/relationships/hyperlink" Target="https://developer.mozilla.org/en-US/docs/Web/CSS/Reference?redirectlocale=en-US&amp;amp;redirectslug=CSS/CSS_Reference" TargetMode="External"/><Relationship Id="rId3" Type="http://schemas.openxmlformats.org/officeDocument/2006/relationships/hyperlink" Target="https://developer.mozilla.org/en-US/docs/Web/CSS/color" TargetMode="External"/><Relationship Id="rId7" Type="http://schemas.openxmlformats.org/officeDocument/2006/relationships/hyperlink" Target="https://developer.mozilla.org/" TargetMode="External"/><Relationship Id="rId2" Type="http://schemas.openxmlformats.org/officeDocument/2006/relationships/hyperlink" Target="https://developer.mozilla.org/en-US/docs/Web/CSS/font-family"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text-align" TargetMode="External"/><Relationship Id="rId5" Type="http://schemas.openxmlformats.org/officeDocument/2006/relationships/hyperlink" Target="https://developer.mozilla.org/en-US/docs/Web/CSS/border" TargetMode="External"/><Relationship Id="rId4" Type="http://schemas.openxmlformats.org/officeDocument/2006/relationships/hyperlink" Target="https://developer.mozilla.org/en-US/docs/Web/CSS/background-color" TargetMode="Externa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5.xml"/></Relationships>
</file>

<file path=ppt/slides/_rels/slide478.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htmlcolorcodes.com/color-names/" TargetMode="External"/><Relationship Id="rId2" Type="http://schemas.openxmlformats.org/officeDocument/2006/relationships/hyperlink" Target="https://developer.mozilla.org/en-US/docs/Learn/CSS/Introduction_to_CSS/Values_and_units#Colors" TargetMode="External"/><Relationship Id="rId1" Type="http://schemas.openxmlformats.org/officeDocument/2006/relationships/slideLayout" Target="../slideLayouts/slideLayout2.xml"/><Relationship Id="rId6" Type="http://schemas.openxmlformats.org/officeDocument/2006/relationships/hyperlink" Target="https://developer.mozilla.org/en-US/docs/Learn/CSS/Introduction_to_CSS/Values_and_units#RGBA_and_HSLA" TargetMode="External"/><Relationship Id="rId5" Type="http://schemas.openxmlformats.org/officeDocument/2006/relationships/hyperlink" Target="https://developer.mozilla.org/en-US/docs/Learn/CSS/Introduction_to_CSS/Values_and_units#RGB" TargetMode="External"/><Relationship Id="rId4" Type="http://schemas.openxmlformats.org/officeDocument/2006/relationships/hyperlink" Target="https://developer.mozilla.org/en-US/docs/Learn/CSS/Introduction_to_CSS/Values_and_units#Hexadecimal_values" TargetMode="External"/></Relationships>
</file>

<file path=ppt/slides/_rels/slide480.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hyperlink" Target="https://developer.mozilla.org/en-US/docs/Glossary/Hoisting" TargetMode="External"/><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hyperlink" Target="http://www.adequatelygood.com/JavaScript-Scoping-and-Hoisting.html" TargetMode="External"/><Relationship Id="rId1" Type="http://schemas.openxmlformats.org/officeDocument/2006/relationships/slideLayout" Target="../slideLayouts/slideLayout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image" Target="../media/image258.jp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0.xml.rels><?xml version="1.0" encoding="UTF-8" standalone="yes"?>
<Relationships xmlns="http://schemas.openxmlformats.org/package/2006/relationships"><Relationship Id="rId2" Type="http://schemas.openxmlformats.org/officeDocument/2006/relationships/hyperlink" Target="http://stackoverflow.com/questions/1517582/what-is-the-difference-between-statically-typed-and-dynamically-typed-languages" TargetMode="Externa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260.jp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4.xml.rels><?xml version="1.0" encoding="UTF-8" standalone="yes"?>
<Relationships xmlns="http://schemas.openxmlformats.org/package/2006/relationships"><Relationship Id="rId2" Type="http://schemas.openxmlformats.org/officeDocument/2006/relationships/image" Target="../media/image261.jp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8.xml.rels><?xml version="1.0" encoding="UTF-8" standalone="yes"?>
<Relationships xmlns="http://schemas.openxmlformats.org/package/2006/relationships"><Relationship Id="rId3" Type="http://schemas.openxmlformats.org/officeDocument/2006/relationships/hyperlink" Target="http://caniuse.com/#search%3Dlet" TargetMode="External"/><Relationship Id="rId2" Type="http://schemas.openxmlformats.org/officeDocument/2006/relationships/hyperlink" Target="http://caniuse.com/#search%3Dconst" TargetMode="External"/><Relationship Id="rId1" Type="http://schemas.openxmlformats.org/officeDocument/2006/relationships/slideLayout" Target="../slideLayouts/slideLayout2.xml"/><Relationship Id="rId5" Type="http://schemas.openxmlformats.org/officeDocument/2006/relationships/hyperlink" Target="https://github.com/airbnb/javascript#variables" TargetMode="External"/><Relationship Id="rId4" Type="http://schemas.openxmlformats.org/officeDocument/2006/relationships/hyperlink" Target="https://google.github.io/styleguide/jsguide.html#features-use-const-and-let" TargetMode="External"/></Relationships>
</file>

<file path=ppt/slides/_rels/slide499.xml.rels><?xml version="1.0" encoding="UTF-8" standalone="yes"?>
<Relationships xmlns="http://schemas.openxmlformats.org/package/2006/relationships"><Relationship Id="rId3" Type="http://schemas.openxmlformats.org/officeDocument/2006/relationships/hyperlink" Target="http://caniuse.com/#search%3Dlet" TargetMode="External"/><Relationship Id="rId2" Type="http://schemas.openxmlformats.org/officeDocument/2006/relationships/hyperlink" Target="http://caniuse.com/#search%3Dconst" TargetMode="External"/><Relationship Id="rId1" Type="http://schemas.openxmlformats.org/officeDocument/2006/relationships/slideLayout" Target="../slideLayouts/slideLayout2.xml"/><Relationship Id="rId5" Type="http://schemas.openxmlformats.org/officeDocument/2006/relationships/hyperlink" Target="https://github.com/airbnb/javascript#variables" TargetMode="External"/><Relationship Id="rId4" Type="http://schemas.openxmlformats.org/officeDocument/2006/relationships/hyperlink" Target="https://google.github.io/styleguide/jsguide.html#features-use-const-and-l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264.jpg"/><Relationship Id="rId1" Type="http://schemas.openxmlformats.org/officeDocument/2006/relationships/slideLayout" Target="../slideLayouts/slideLayout2.xml"/><Relationship Id="rId4" Type="http://schemas.openxmlformats.org/officeDocument/2006/relationships/image" Target="../media/image266.jpg"/></Relationships>
</file>

<file path=ppt/slides/_rels/slide507.xml.rels><?xml version="1.0" encoding="UTF-8" standalone="yes"?>
<Relationships xmlns="http://schemas.openxmlformats.org/package/2006/relationships"><Relationship Id="rId2" Type="http://schemas.openxmlformats.org/officeDocument/2006/relationships/image" Target="../media/image267.jp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268.jp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hyperlink" Target="https://developer.mozilla.org/en-US/docs/Web/API/Document/querySelector"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10.xml.rels><?xml version="1.0" encoding="UTF-8" standalone="yes"?>
<Relationships xmlns="http://schemas.openxmlformats.org/package/2006/relationships"><Relationship Id="rId2" Type="http://schemas.openxmlformats.org/officeDocument/2006/relationships/hyperlink" Target="https://developer.mozilla.org/en-US/docs/Web/Events" TargetMode="Externa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image" Target="../media/image270.jpg"/><Relationship Id="rId2" Type="http://schemas.openxmlformats.org/officeDocument/2006/relationships/image" Target="../media/image269.jpg"/><Relationship Id="rId1" Type="http://schemas.openxmlformats.org/officeDocument/2006/relationships/slideLayout" Target="../slideLayouts/slideLayout5.xml"/></Relationships>
</file>

<file path=ppt/slides/_rels/slide512.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71.jpg"/><Relationship Id="rId1" Type="http://schemas.openxmlformats.org/officeDocument/2006/relationships/slideLayout" Target="../slideLayouts/slideLayout5.xml"/></Relationships>
</file>

<file path=ppt/slides/_rels/slide513.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45.png"/><Relationship Id="rId2" Type="http://schemas.openxmlformats.org/officeDocument/2006/relationships/image" Target="../media/image229.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31.png"/><Relationship Id="rId4" Type="http://schemas.openxmlformats.org/officeDocument/2006/relationships/image" Target="../media/image227.png"/></Relationships>
</file>

<file path=ppt/slides/_rels/slide514.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0.png"/><Relationship Id="rId7" Type="http://schemas.openxmlformats.org/officeDocument/2006/relationships/image" Target="../media/image245.png"/><Relationship Id="rId2" Type="http://schemas.openxmlformats.org/officeDocument/2006/relationships/image" Target="../media/image229.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31.png"/><Relationship Id="rId4" Type="http://schemas.openxmlformats.org/officeDocument/2006/relationships/image" Target="../media/image227.png"/><Relationship Id="rId9" Type="http://schemas.openxmlformats.org/officeDocument/2006/relationships/image" Target="../media/image237.png"/></Relationships>
</file>

<file path=ppt/slides/_rels/slide51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0.png"/><Relationship Id="rId7" Type="http://schemas.openxmlformats.org/officeDocument/2006/relationships/image" Target="../media/image245.png"/><Relationship Id="rId12" Type="http://schemas.openxmlformats.org/officeDocument/2006/relationships/image" Target="../media/image8.png"/><Relationship Id="rId2" Type="http://schemas.openxmlformats.org/officeDocument/2006/relationships/image" Target="../media/image229.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239.png"/><Relationship Id="rId5" Type="http://schemas.openxmlformats.org/officeDocument/2006/relationships/image" Target="../media/image231.png"/><Relationship Id="rId10" Type="http://schemas.openxmlformats.org/officeDocument/2006/relationships/image" Target="../media/image238.png"/><Relationship Id="rId4" Type="http://schemas.openxmlformats.org/officeDocument/2006/relationships/image" Target="../media/image227.png"/><Relationship Id="rId9" Type="http://schemas.openxmlformats.org/officeDocument/2006/relationships/image" Target="../media/image237.png"/></Relationships>
</file>

<file path=ppt/slides/_rels/slide516.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6.png"/><Relationship Id="rId4" Type="http://schemas.openxmlformats.org/officeDocument/2006/relationships/image" Target="../media/image227.png"/></Relationships>
</file>

<file path=ppt/slides/_rels/slide517.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6.png"/><Relationship Id="rId4" Type="http://schemas.openxmlformats.org/officeDocument/2006/relationships/image" Target="../media/image227.png"/></Relationships>
</file>

<file path=ppt/slides/_rels/slide51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6.png"/><Relationship Id="rId4" Type="http://schemas.openxmlformats.org/officeDocument/2006/relationships/image" Target="../media/image227.png"/></Relationships>
</file>

<file path=ppt/slides/_rels/slide51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8.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6.png"/><Relationship Id="rId4" Type="http://schemas.openxmlformats.org/officeDocument/2006/relationships/image" Target="../media/image227.png"/></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20.xml.rels><?xml version="1.0" encoding="UTF-8" standalone="yes"?>
<Relationships xmlns="http://schemas.openxmlformats.org/package/2006/relationships"><Relationship Id="rId2" Type="http://schemas.openxmlformats.org/officeDocument/2006/relationships/hyperlink" Target="https://developer.mozilla.org/en-US/docs/Web/HTML/Element/script" TargetMode="External"/><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hyperlink" Target="http://caniuse.com/#search%3Ddefer" TargetMode="External"/><Relationship Id="rId2" Type="http://schemas.openxmlformats.org/officeDocument/2006/relationships/hyperlink" Target="https://developer.mozilla.org/en-US/docs/Web/HTML/Element/script" TargetMode="External"/><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3" Type="http://schemas.openxmlformats.org/officeDocument/2006/relationships/image" Target="../media/image273.jpg"/><Relationship Id="rId2" Type="http://schemas.openxmlformats.org/officeDocument/2006/relationships/image" Target="../media/image270.jpg"/><Relationship Id="rId1" Type="http://schemas.openxmlformats.org/officeDocument/2006/relationships/slideLayout" Target="../slideLayouts/slideLayout5.xml"/><Relationship Id="rId4" Type="http://schemas.openxmlformats.org/officeDocument/2006/relationships/image" Target="../media/image274.jp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hyperlink" Target="https://developer.mozilla.org/en-US/docs/Web/API/Element/classLis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4.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block" TargetMode="External"/><Relationship Id="rId2" Type="http://schemas.openxmlformats.org/officeDocument/2006/relationships/hyperlink" Target="https://en.wikipedia.org/wiki/Block_(programming)" TargetMode="Externa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hyperlink" Target="https://en.wikipedia.org/wiki/Scope_(computer_science)#Block_scope" TargetMode="Externa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jsbin.com/kediwugawe/edit?html,output"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hyperlink" Target="https://developer.mozilla.org/en-US/docs/Web/JavaScript/Reference/Statements/for...of" TargetMode="Externa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544.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285.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hyperlink" Target="https://developer.mozilla.org/en-US/docs/Web/JavaScript/Reference/Global_Objects/Array/splice?v=example" TargetMode="External"/><Relationship Id="rId4" Type="http://schemas.openxmlformats.org/officeDocument/2006/relationships/image" Target="../media/image283.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286.jp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287.jp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hyperlink" Target="https://developer.mozilla.org/en-US/docs/Web/JavaScript/Reference/Statements/for...in" TargetMode="Externa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9.xml.rels><?xml version="1.0" encoding="UTF-8" standalone="yes"?>
<Relationships xmlns="http://schemas.openxmlformats.org/package/2006/relationships"><Relationship Id="rId3" Type="http://schemas.openxmlformats.org/officeDocument/2006/relationships/hyperlink" Target="https://developer.mozilla.org/en-US/docs/Web/API/Element" TargetMode="External"/><Relationship Id="rId2" Type="http://schemas.openxmlformats.org/officeDocument/2006/relationships/hyperlink" Target="https://developer.mozilla.org/en-US/docs/Web/API/Node"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API/htmlimageelemen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0.xml.rels><?xml version="1.0" encoding="UTF-8" standalone="yes"?>
<Relationships xmlns="http://schemas.openxmlformats.org/package/2006/relationships"><Relationship Id="rId2" Type="http://schemas.openxmlformats.org/officeDocument/2006/relationships/hyperlink" Target="https://developer.mozilla.org/en-US/docs/Web/API/htmlimageelement" TargetMode="Externa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hyperlink" Target="https://developer.mozilla.org/en-US/docs/Web/API/Element/classList" TargetMode="Externa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hyperlink" Target="https://codepen.io/bee-arcade/pen/8242bfd471e118e820422ce715c6ede5?editors=1010" TargetMode="External"/><Relationship Id="rId2" Type="http://schemas.openxmlformats.org/officeDocument/2006/relationships/image" Target="../media/image288.jpg"/><Relationship Id="rId1" Type="http://schemas.openxmlformats.org/officeDocument/2006/relationships/slideLayout" Target="../slideLayouts/slideLayout1.xml"/><Relationship Id="rId4" Type="http://schemas.openxmlformats.org/officeDocument/2006/relationships/image" Target="../media/image289.jpg"/></Relationships>
</file>

<file path=ppt/slides/_rels/slide563.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3" Type="http://schemas.openxmlformats.org/officeDocument/2006/relationships/hyperlink" Target="https://codepen.io/bee-arcade/pen/54d86cd33e2fd1bd8e5de97f41213f4d" TargetMode="External"/><Relationship Id="rId2" Type="http://schemas.openxmlformats.org/officeDocument/2006/relationships/image" Target="../media/image289.jp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3" Type="http://schemas.openxmlformats.org/officeDocument/2006/relationships/hyperlink" Target="https://developer.mozilla.org/en-US/docs/Web/API/Event/currentTarget" TargetMode="External"/><Relationship Id="rId2" Type="http://schemas.openxmlformats.org/officeDocument/2006/relationships/hyperlink" Target="https://developer.mozilla.org/en-US/docs/Web/API/Event" TargetMode="External"/><Relationship Id="rId1" Type="http://schemas.openxmlformats.org/officeDocument/2006/relationships/slideLayout" Target="../slideLayouts/slideLayout2.xml"/><Relationship Id="rId5" Type="http://schemas.openxmlformats.org/officeDocument/2006/relationships/image" Target="../media/image290.jpg"/><Relationship Id="rId4" Type="http://schemas.openxmlformats.org/officeDocument/2006/relationships/hyperlink" Target="https://developer.mozilla.org/en-US/docs/Web/API/element" TargetMode="External"/></Relationships>
</file>

<file path=ppt/slides/_rels/slide566.xml.rels><?xml version="1.0" encoding="UTF-8" standalone="yes"?>
<Relationships xmlns="http://schemas.openxmlformats.org/package/2006/relationships"><Relationship Id="rId3" Type="http://schemas.openxmlformats.org/officeDocument/2006/relationships/hyperlink" Target="https://developer.mozilla.org/en-US/docs/Web/API/Event/currentTarget" TargetMode="External"/><Relationship Id="rId2" Type="http://schemas.openxmlformats.org/officeDocument/2006/relationships/hyperlink" Target="https://developer.mozilla.org/en-US/docs/Web/API/Event/target" TargetMode="Externa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1.xml"/></Relationships>
</file>

<file path=ppt/slides/_rels/slide571.xml.rels><?xml version="1.0" encoding="UTF-8" standalone="yes"?>
<Relationships xmlns="http://schemas.openxmlformats.org/package/2006/relationships"><Relationship Id="rId3" Type="http://schemas.openxmlformats.org/officeDocument/2006/relationships/hyperlink" Target="https://developer.mozilla.org/en-US/docs/Web/API/Element/innerhtml" TargetMode="External"/><Relationship Id="rId2" Type="http://schemas.openxmlformats.org/officeDocument/2006/relationships/hyperlink" Target="https://developer.mozilla.org/en-US/docs/Web/API/Element/id" TargetMode="External"/><Relationship Id="rId1" Type="http://schemas.openxmlformats.org/officeDocument/2006/relationships/slideLayout" Target="../slideLayouts/slideLayout2.xml"/><Relationship Id="rId6" Type="http://schemas.openxmlformats.org/officeDocument/2006/relationships/hyperlink" Target="https://codepen.io/bee-arcade/pen/db0b3223fd87ed06051aa1f2abf5ec63?editors=1010" TargetMode="External"/><Relationship Id="rId5" Type="http://schemas.openxmlformats.org/officeDocument/2006/relationships/hyperlink" Target="https://developer.mozilla.org/en-US/docs/Web/API/Element/classList" TargetMode="External"/><Relationship Id="rId4" Type="http://schemas.openxmlformats.org/officeDocument/2006/relationships/hyperlink" Target="https://developer.mozilla.org/en-US/docs/Web/API/Node/textContent" TargetMode="Externa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3.xml.rels><?xml version="1.0" encoding="UTF-8" standalone="yes"?>
<Relationships xmlns="http://schemas.openxmlformats.org/package/2006/relationships"><Relationship Id="rId3" Type="http://schemas.openxmlformats.org/officeDocument/2006/relationships/image" Target="../media/image292.jpg"/><Relationship Id="rId2" Type="http://schemas.openxmlformats.org/officeDocument/2006/relationships/hyperlink" Target="https://codepen.io/bee-arcade/pen/db0b3223fd87ed06051aa1f2abf5ec63?editors=1010" TargetMode="External"/><Relationship Id="rId1" Type="http://schemas.openxmlformats.org/officeDocument/2006/relationships/slideLayout" Target="../slideLayouts/slideLayout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3" Type="http://schemas.openxmlformats.org/officeDocument/2006/relationships/hyperlink" Target="https://developer.mozilla.org/en-US/docs/Web/API/Node/appendChild" TargetMode="External"/><Relationship Id="rId2" Type="http://schemas.openxmlformats.org/officeDocument/2006/relationships/hyperlink" Target="https://developer.mozilla.org/en-US/docs/Web/API/Document/createElement"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API/Element/innerHTML#Security_considerations" TargetMode="External"/></Relationships>
</file>

<file path=ppt/slides/_rels/slide576.xml.rels><?xml version="1.0" encoding="UTF-8" standalone="yes"?>
<Relationships xmlns="http://schemas.openxmlformats.org/package/2006/relationships"><Relationship Id="rId3" Type="http://schemas.openxmlformats.org/officeDocument/2006/relationships/hyperlink" Target="https://developer.mozilla.org/en-US/docs/Web/API/Element/innerHTML#Notes" TargetMode="External"/><Relationship Id="rId2" Type="http://schemas.openxmlformats.org/officeDocument/2006/relationships/hyperlink" Target="https://developer.mozilla.org/en-US/docs/Web/API/ChildNode/remove" TargetMode="Externa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image" Target="../media/image293.jpg"/><Relationship Id="rId2" Type="http://schemas.openxmlformats.org/officeDocument/2006/relationships/hyperlink" Target="https://codepen.io/bee-arcade/pen/6b8956cb0acaaf72f9927094b87d8577?editors=0010" TargetMode="External"/><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5.xml"/></Relationships>
</file>

<file path=ppt/slides/_rels/slide579.xml.rels><?xml version="1.0" encoding="UTF-8" standalone="yes"?>
<Relationships xmlns="http://schemas.openxmlformats.org/package/2006/relationships"><Relationship Id="rId2" Type="http://schemas.openxmlformats.org/officeDocument/2006/relationships/hyperlink" Target="https://developer.mozilla.org/en-US/docs/Web/CSS/display"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0.xml.rels><?xml version="1.0" encoding="UTF-8" standalone="yes"?>
<Relationships xmlns="http://schemas.openxmlformats.org/package/2006/relationships"><Relationship Id="rId2" Type="http://schemas.openxmlformats.org/officeDocument/2006/relationships/hyperlink" Target="https://developer.mozilla.org/en-US/docs/Web/CSS/display" TargetMode="Externa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295.jpg"/><Relationship Id="rId2" Type="http://schemas.openxmlformats.org/officeDocument/2006/relationships/hyperlink" Target="https://codepen.io/bee-arcade/pen/5b1885ca9e14d88fc5ef078f07fb1a00?editors=0010" TargetMode="External"/><Relationship Id="rId1" Type="http://schemas.openxmlformats.org/officeDocument/2006/relationships/slideLayout" Target="../slideLayouts/slideLayout5.xml"/><Relationship Id="rId4" Type="http://schemas.openxmlformats.org/officeDocument/2006/relationships/image" Target="../media/image296.jpg"/></Relationships>
</file>

<file path=ppt/slides/_rels/slide582.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hyperlink" Target="https://codepen.io/bee-arcade/pen/5b1885ca9e14d88fc5ef078f07fb1a00?editors=0010" TargetMode="External"/><Relationship Id="rId1" Type="http://schemas.openxmlformats.org/officeDocument/2006/relationships/slideLayout" Target="../slideLayouts/slideLayout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6.xml.rels><?xml version="1.0" encoding="UTF-8" standalone="yes"?>
<Relationships xmlns="http://schemas.openxmlformats.org/package/2006/relationships"><Relationship Id="rId3" Type="http://schemas.openxmlformats.org/officeDocument/2006/relationships/hyperlink" Target="http://web.stanford.edu/class/cs193x/lectures/09/tictactoe.html" TargetMode="External"/><Relationship Id="rId2" Type="http://schemas.openxmlformats.org/officeDocument/2006/relationships/image" Target="../media/image298.png"/><Relationship Id="rId1" Type="http://schemas.openxmlformats.org/officeDocument/2006/relationships/slideLayout" Target="../slideLayouts/slideLayout1.xml"/></Relationships>
</file>

<file path=ppt/slides/_rels/slide587.xml.rels><?xml version="1.0" encoding="UTF-8" standalone="yes"?>
<Relationships xmlns="http://schemas.openxmlformats.org/package/2006/relationships"><Relationship Id="rId2" Type="http://schemas.openxmlformats.org/officeDocument/2006/relationships/hyperlink" Target="https://codepen.io/bee-arcade/pen/ZKWRwz/" TargetMode="Externa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image" Target="../media/image299.jpg"/><Relationship Id="rId1" Type="http://schemas.openxmlformats.org/officeDocument/2006/relationships/slideLayout" Target="../slideLayouts/slideLayout1.xml"/></Relationships>
</file>

<file path=ppt/slides/_rels/slide589.xml.rels><?xml version="1.0" encoding="UTF-8" standalone="yes"?>
<Relationships xmlns="http://schemas.openxmlformats.org/package/2006/relationships"><Relationship Id="rId3" Type="http://schemas.openxmlformats.org/officeDocument/2006/relationships/image" Target="../media/image300.jpg"/><Relationship Id="rId2" Type="http://schemas.openxmlformats.org/officeDocument/2006/relationships/image" Target="../media/image299.jp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0.xml.rels><?xml version="1.0" encoding="UTF-8" standalone="yes"?>
<Relationships xmlns="http://schemas.openxmlformats.org/package/2006/relationships"><Relationship Id="rId3" Type="http://schemas.openxmlformats.org/officeDocument/2006/relationships/hyperlink" Target="https://codepen.io/bee-arcade/pen/LyNrqx?editors=0010" TargetMode="External"/><Relationship Id="rId2" Type="http://schemas.openxmlformats.org/officeDocument/2006/relationships/image" Target="../media/image299.jpg"/><Relationship Id="rId1" Type="http://schemas.openxmlformats.org/officeDocument/2006/relationships/slideLayout" Target="../slideLayouts/slideLayout2.xml"/><Relationship Id="rId4" Type="http://schemas.openxmlformats.org/officeDocument/2006/relationships/image" Target="../media/image302.jp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Math/random" TargetMode="External"/><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5.png"/><Relationship Id="rId4" Type="http://schemas.openxmlformats.org/officeDocument/2006/relationships/image" Target="../media/image304.png"/></Relationships>
</file>

<file path=ppt/slides/_rels/slide59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5.xml"/></Relationships>
</file>

<file path=ppt/slides/_rels/slide594.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595.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hyperlink" Target="https://codepen.io/bee-arcade/pen/mmPjPK?editors=0010" TargetMode="External"/><Relationship Id="rId1" Type="http://schemas.openxmlformats.org/officeDocument/2006/relationships/slideLayout" Target="../slideLayouts/slideLayout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jpg"/><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3" Type="http://schemas.openxmlformats.org/officeDocument/2006/relationships/image" Target="../media/image318.jpg"/><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image" Target="../media/image319.jpg"/><Relationship Id="rId2" Type="http://schemas.openxmlformats.org/officeDocument/2006/relationships/hyperlink" Target="https://codepen.io/bee-arcade/pen/aWNjeY?editors=001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3" Type="http://schemas.openxmlformats.org/officeDocument/2006/relationships/image" Target="../media/image322.jpg"/><Relationship Id="rId2" Type="http://schemas.openxmlformats.org/officeDocument/2006/relationships/image" Target="../media/image321.jpg"/><Relationship Id="rId1" Type="http://schemas.openxmlformats.org/officeDocument/2006/relationships/slideLayout" Target="../slideLayouts/slideLayout4.xml"/><Relationship Id="rId4" Type="http://schemas.openxmlformats.org/officeDocument/2006/relationships/image" Target="../media/image323.jpg"/></Relationships>
</file>

<file path=ppt/slides/_rels/slide605.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1.xml"/></Relationships>
</file>

<file path=ppt/slides/_rels/slide606.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jpg"/><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3" Type="http://schemas.openxmlformats.org/officeDocument/2006/relationships/image" Target="../media/image327.jpg"/><Relationship Id="rId2" Type="http://schemas.openxmlformats.org/officeDocument/2006/relationships/image" Target="../media/image326.png"/><Relationship Id="rId1" Type="http://schemas.openxmlformats.org/officeDocument/2006/relationships/slideLayout" Target="../slideLayouts/slideLayout5.xml"/><Relationship Id="rId5" Type="http://schemas.openxmlformats.org/officeDocument/2006/relationships/image" Target="../media/image329.jpg"/><Relationship Id="rId4" Type="http://schemas.openxmlformats.org/officeDocument/2006/relationships/image" Target="../media/image328.jpg"/></Relationships>
</file>

<file path=ppt/slides/_rels/slide608.xml.rels><?xml version="1.0" encoding="UTF-8" standalone="yes"?>
<Relationships xmlns="http://schemas.openxmlformats.org/package/2006/relationships"><Relationship Id="rId3" Type="http://schemas.openxmlformats.org/officeDocument/2006/relationships/image" Target="../media/image331.jpg"/><Relationship Id="rId2" Type="http://schemas.openxmlformats.org/officeDocument/2006/relationships/image" Target="../media/image330.jpg"/><Relationship Id="rId1" Type="http://schemas.openxmlformats.org/officeDocument/2006/relationships/slideLayout" Target="../slideLayouts/slideLayout2.xml"/><Relationship Id="rId4" Type="http://schemas.openxmlformats.org/officeDocument/2006/relationships/hyperlink" Target="https://codepen.io/bee-arcade/pen/mmPGGe?editors=0010" TargetMode="External"/></Relationships>
</file>

<file path=ppt/slides/_rels/slide609.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hyperlink" Target="https://codepen.io/bee-arcade/pen/mmPGGe?editors=0010" TargetMode="External"/><Relationship Id="rId1" Type="http://schemas.openxmlformats.org/officeDocument/2006/relationships/slideLayout" Target="../slideLayouts/slideLayout5.xml"/><Relationship Id="rId4" Type="http://schemas.openxmlformats.org/officeDocument/2006/relationships/image" Target="../media/image33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0.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hyperlink" Target="https://developer.mozilla.org/en-US/docs/Learn/HTML/Howto/Use_data_attributes" TargetMode="External"/><Relationship Id="rId1" Type="http://schemas.openxmlformats.org/officeDocument/2006/relationships/slideLayout" Target="../slideLayouts/slideLayout2.xml"/><Relationship Id="rId4" Type="http://schemas.openxmlformats.org/officeDocument/2006/relationships/image" Target="../media/image335.jpg"/></Relationships>
</file>

<file path=ppt/slides/_rels/slide612.xml.rels><?xml version="1.0" encoding="UTF-8" standalone="yes"?>
<Relationships xmlns="http://schemas.openxmlformats.org/package/2006/relationships"><Relationship Id="rId3" Type="http://schemas.openxmlformats.org/officeDocument/2006/relationships/image" Target="../media/image337.jpg"/><Relationship Id="rId2" Type="http://schemas.openxmlformats.org/officeDocument/2006/relationships/image" Target="../media/image336.png"/><Relationship Id="rId1" Type="http://schemas.openxmlformats.org/officeDocument/2006/relationships/slideLayout" Target="../slideLayouts/slideLayout2.xml"/><Relationship Id="rId5" Type="http://schemas.openxmlformats.org/officeDocument/2006/relationships/image" Target="../media/image339.png"/><Relationship Id="rId4" Type="http://schemas.openxmlformats.org/officeDocument/2006/relationships/image" Target="../media/image338.png"/></Relationships>
</file>

<file path=ppt/slides/_rels/slide613.xml.rels><?xml version="1.0" encoding="UTF-8" standalone="yes"?>
<Relationships xmlns="http://schemas.openxmlformats.org/package/2006/relationships"><Relationship Id="rId3" Type="http://schemas.openxmlformats.org/officeDocument/2006/relationships/image" Target="../media/image341.jp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3" Type="http://schemas.openxmlformats.org/officeDocument/2006/relationships/image" Target="../media/image342.jpg"/><Relationship Id="rId2" Type="http://schemas.openxmlformats.org/officeDocument/2006/relationships/hyperlink" Target="https://codepen.io/bee-arcade/pen/RVaemx?editors=0010" TargetMode="External"/><Relationship Id="rId1" Type="http://schemas.openxmlformats.org/officeDocument/2006/relationships/slideLayout" Target="../slideLayouts/slideLayout5.xml"/><Relationship Id="rId4" Type="http://schemas.openxmlformats.org/officeDocument/2006/relationships/image" Target="../media/image343.jp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3" Type="http://schemas.openxmlformats.org/officeDocument/2006/relationships/image" Target="../media/image344.jpg"/><Relationship Id="rId2" Type="http://schemas.openxmlformats.org/officeDocument/2006/relationships/hyperlink" Target="https://developer.mozilla.org/en-US/docs/Web/API/Node" TargetMode="External"/><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3" Type="http://schemas.openxmlformats.org/officeDocument/2006/relationships/image" Target="../media/image344.jpg"/><Relationship Id="rId2" Type="http://schemas.openxmlformats.org/officeDocument/2006/relationships/hyperlink" Target="https://developer.mozilla.org/en-US/docs/Web/API/Node" TargetMode="Externa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46.png"/><Relationship Id="rId7" Type="http://schemas.openxmlformats.org/officeDocument/2006/relationships/image" Target="../media/image350.png"/><Relationship Id="rId2" Type="http://schemas.openxmlformats.org/officeDocument/2006/relationships/image" Target="../media/image345.png"/><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 Id="rId9" Type="http://schemas.openxmlformats.org/officeDocument/2006/relationships/image" Target="../media/image352.png"/></Relationships>
</file>

<file path=ppt/slides/_rels/slide619.xml.rels><?xml version="1.0" encoding="UTF-8" standalone="yes"?>
<Relationships xmlns="http://schemas.openxmlformats.org/package/2006/relationships"><Relationship Id="rId8" Type="http://schemas.openxmlformats.org/officeDocument/2006/relationships/image" Target="../media/image358.png"/><Relationship Id="rId3" Type="http://schemas.openxmlformats.org/officeDocument/2006/relationships/image" Target="../media/image354.png"/><Relationship Id="rId7" Type="http://schemas.openxmlformats.org/officeDocument/2006/relationships/image" Target="../media/image357.jpg"/><Relationship Id="rId2" Type="http://schemas.openxmlformats.org/officeDocument/2006/relationships/image" Target="../media/image353.png"/><Relationship Id="rId1" Type="http://schemas.openxmlformats.org/officeDocument/2006/relationships/slideLayout" Target="../slideLayouts/slideLayout5.xml"/><Relationship Id="rId6" Type="http://schemas.openxmlformats.org/officeDocument/2006/relationships/image" Target="../media/image356.png"/><Relationship Id="rId11" Type="http://schemas.openxmlformats.org/officeDocument/2006/relationships/image" Target="../media/image361.png"/><Relationship Id="rId5" Type="http://schemas.openxmlformats.org/officeDocument/2006/relationships/image" Target="../media/image355.png"/><Relationship Id="rId10" Type="http://schemas.openxmlformats.org/officeDocument/2006/relationships/image" Target="../media/image360.png"/><Relationship Id="rId4" Type="http://schemas.openxmlformats.org/officeDocument/2006/relationships/image" Target="../media/image348.png"/><Relationship Id="rId9" Type="http://schemas.openxmlformats.org/officeDocument/2006/relationships/image" Target="../media/image3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0.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63.jpg"/><Relationship Id="rId7" Type="http://schemas.openxmlformats.org/officeDocument/2006/relationships/image" Target="../media/image366.png"/><Relationship Id="rId2" Type="http://schemas.openxmlformats.org/officeDocument/2006/relationships/image" Target="../media/image362.png"/><Relationship Id="rId1" Type="http://schemas.openxmlformats.org/officeDocument/2006/relationships/slideLayout" Target="../slideLayouts/slideLayout2.xml"/><Relationship Id="rId6" Type="http://schemas.openxmlformats.org/officeDocument/2006/relationships/image" Target="../media/image365.png"/><Relationship Id="rId5" Type="http://schemas.openxmlformats.org/officeDocument/2006/relationships/image" Target="../media/image348.png"/><Relationship Id="rId4" Type="http://schemas.openxmlformats.org/officeDocument/2006/relationships/image" Target="../media/image364.png"/></Relationships>
</file>

<file path=ppt/slides/_rels/slide621.xml.rels><?xml version="1.0" encoding="UTF-8" standalone="yes"?>
<Relationships xmlns="http://schemas.openxmlformats.org/package/2006/relationships"><Relationship Id="rId3" Type="http://schemas.openxmlformats.org/officeDocument/2006/relationships/hyperlink" Target="https://developer.mozilla.org/en-US/docs/Web/API/Text" TargetMode="External"/><Relationship Id="rId7" Type="http://schemas.openxmlformats.org/officeDocument/2006/relationships/image" Target="../media/image369.png"/><Relationship Id="rId2" Type="http://schemas.openxmlformats.org/officeDocument/2006/relationships/hyperlink" Target="https://developer.mozilla.org/en-US/docs/Web/API/Element" TargetMode="External"/><Relationship Id="rId1" Type="http://schemas.openxmlformats.org/officeDocument/2006/relationships/slideLayout" Target="../slideLayouts/slideLayout2.xml"/><Relationship Id="rId6" Type="http://schemas.openxmlformats.org/officeDocument/2006/relationships/image" Target="../media/image355.png"/><Relationship Id="rId5" Type="http://schemas.openxmlformats.org/officeDocument/2006/relationships/image" Target="../media/image368.png"/><Relationship Id="rId4" Type="http://schemas.openxmlformats.org/officeDocument/2006/relationships/image" Target="../media/image364.png"/></Relationships>
</file>

<file path=ppt/slides/_rels/slide62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hyperlink" Target="https://developer.mozilla.org/en-US/docs/Web/API/Text" TargetMode="External"/><Relationship Id="rId1" Type="http://schemas.openxmlformats.org/officeDocument/2006/relationships/slideLayout" Target="../slideLayouts/slideLayout1.xml"/><Relationship Id="rId4" Type="http://schemas.openxmlformats.org/officeDocument/2006/relationships/image" Target="../media/image371.png"/></Relationships>
</file>

<file path=ppt/slides/_rels/slide623.xml.rels><?xml version="1.0" encoding="UTF-8" standalone="yes"?>
<Relationships xmlns="http://schemas.openxmlformats.org/package/2006/relationships"><Relationship Id="rId3" Type="http://schemas.openxmlformats.org/officeDocument/2006/relationships/hyperlink" Target="https://developer.mozilla.org/en-US/docs/Web/API/Node" TargetMode="External"/><Relationship Id="rId7" Type="http://schemas.openxmlformats.org/officeDocument/2006/relationships/hyperlink" Target="https://developer.mozilla.org/en-US/docs/Web/API/Node/nodeType" TargetMode="External"/><Relationship Id="rId2"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hyperlink" Target="https://developer.mozilla.org/en-US/docs/Web/API/comment" TargetMode="External"/><Relationship Id="rId5" Type="http://schemas.openxmlformats.org/officeDocument/2006/relationships/hyperlink" Target="https://developer.mozilla.org/en-US/docs/Web/API/Text" TargetMode="External"/><Relationship Id="rId4" Type="http://schemas.openxmlformats.org/officeDocument/2006/relationships/hyperlink" Target="https://developer.mozilla.org/en-US/docs/Web/API/Element" TargetMode="Externa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5.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png"/><Relationship Id="rId7" Type="http://schemas.openxmlformats.org/officeDocument/2006/relationships/image" Target="../media/image378.png"/><Relationship Id="rId2" Type="http://schemas.openxmlformats.org/officeDocument/2006/relationships/image" Target="../media/image373.png"/><Relationship Id="rId1" Type="http://schemas.openxmlformats.org/officeDocument/2006/relationships/slideLayout" Target="../slideLayouts/slideLayout1.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 Id="rId9" Type="http://schemas.openxmlformats.org/officeDocument/2006/relationships/image" Target="../media/image380.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381.jp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1.xml.rels><?xml version="1.0" encoding="UTF-8" standalone="yes"?>
<Relationships xmlns="http://schemas.openxmlformats.org/package/2006/relationships"><Relationship Id="rId3" Type="http://schemas.openxmlformats.org/officeDocument/2006/relationships/image" Target="../media/image382.jpg"/><Relationship Id="rId2" Type="http://schemas.openxmlformats.org/officeDocument/2006/relationships/hyperlink" Target="https://egghead.io/lessons/javascript-redux-the-single-immutable-state-tree" TargetMode="External"/><Relationship Id="rId1" Type="http://schemas.openxmlformats.org/officeDocument/2006/relationships/slideLayout" Target="../slideLayouts/slideLayout1.xml"/><Relationship Id="rId4" Type="http://schemas.openxmlformats.org/officeDocument/2006/relationships/image" Target="../media/image383.jpg"/></Relationships>
</file>

<file path=ppt/slides/_rels/slide632.xml.rels><?xml version="1.0" encoding="UTF-8" standalone="yes"?>
<Relationships xmlns="http://schemas.openxmlformats.org/package/2006/relationships"><Relationship Id="rId3" Type="http://schemas.openxmlformats.org/officeDocument/2006/relationships/image" Target="../media/image384.jpg"/><Relationship Id="rId2" Type="http://schemas.openxmlformats.org/officeDocument/2006/relationships/hyperlink" Target="https://www.quora.com/Why-is-learning-JavaScript-so-hard" TargetMode="External"/><Relationship Id="rId1" Type="http://schemas.openxmlformats.org/officeDocument/2006/relationships/slideLayout" Target="../slideLayouts/slideLayout1.xml"/></Relationships>
</file>

<file path=ppt/slides/_rels/slide633.xml.rels><?xml version="1.0" encoding="UTF-8" standalone="yes"?>
<Relationships xmlns="http://schemas.openxmlformats.org/package/2006/relationships"><Relationship Id="rId3" Type="http://schemas.openxmlformats.org/officeDocument/2006/relationships/hyperlink" Target="http://www.ondemandkorea.com/kpop-star-season-6-seoul-qualifier.html" TargetMode="External"/><Relationship Id="rId2" Type="http://schemas.openxmlformats.org/officeDocument/2006/relationships/image" Target="../media/image385.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www.google.com/chrome/"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jsbin.com/muxonek/1/edit?html,css,output"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hyperlink" Target="https://jsbin.com/hanasur/1/edit?html,css,output"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cs193x.stanford.edu/"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jsbin.com/domukis/edit?html,css,output" TargetMode="External"/><Relationship Id="rId4" Type="http://schemas.openxmlformats.org/officeDocument/2006/relationships/hyperlink" Target="http://google.co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hyperlink" Target="http://cs193x.stanford.edu/"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google.com/"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jsbin.com/domukis/edit?html,css,output" TargetMode="External"/><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hyperlink" Target="http://cs193x.stanf/" TargetMode="Externa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hyperlink" Target="https://jsbin.com/domukis/edit?html,css,output" TargetMode="External"/><Relationship Id="rId4" Type="http://schemas.openxmlformats.org/officeDocument/2006/relationships/hyperlink" Target="http://google.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i.imgur.com/WJToVGv.jpg"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hyperlink" Target="https://jsbin.com/tazixo/edit?html,css,output" TargetMode="External"/><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hyperlink" Target="http://i.imgur.com/WJToVGv.jpg"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hyperlink" Target="https://developer.mozilla.org/en-US/docs/Web/CSS/display"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86"/>
            <a:ext cx="3053715" cy="574040"/>
          </a:xfrm>
          <a:prstGeom prst="rect">
            <a:avLst/>
          </a:prstGeom>
        </p:spPr>
        <p:txBody>
          <a:bodyPr vert="horz" wrap="square" lIns="0" tIns="12700" rIns="0" bIns="0" rtlCol="0">
            <a:spAutoFit/>
          </a:bodyPr>
          <a:lstStyle/>
          <a:p>
            <a:pPr marL="12700">
              <a:lnSpc>
                <a:spcPct val="100000"/>
              </a:lnSpc>
              <a:spcBef>
                <a:spcPts val="100"/>
              </a:spcBef>
            </a:pPr>
            <a:r>
              <a:rPr spc="120" dirty="0"/>
              <a:t>Who </a:t>
            </a:r>
            <a:r>
              <a:rPr spc="-90" dirty="0"/>
              <a:t>are</a:t>
            </a:r>
            <a:r>
              <a:rPr spc="-844" dirty="0"/>
              <a:t> </a:t>
            </a:r>
            <a:r>
              <a:rPr spc="-145" dirty="0"/>
              <a:t>you?</a:t>
            </a:r>
          </a:p>
        </p:txBody>
      </p:sp>
      <p:sp>
        <p:nvSpPr>
          <p:cNvPr id="3" name="object 3"/>
          <p:cNvSpPr txBox="1"/>
          <p:nvPr/>
        </p:nvSpPr>
        <p:spPr>
          <a:xfrm>
            <a:off x="855722" y="1621081"/>
            <a:ext cx="4584700" cy="4112895"/>
          </a:xfrm>
          <a:prstGeom prst="rect">
            <a:avLst/>
          </a:prstGeom>
        </p:spPr>
        <p:txBody>
          <a:bodyPr vert="horz" wrap="square" lIns="0" tIns="12700" rIns="0" bIns="0" rtlCol="0">
            <a:spAutoFit/>
          </a:bodyPr>
          <a:lstStyle/>
          <a:p>
            <a:pPr marL="12700">
              <a:lnSpc>
                <a:spcPct val="100000"/>
              </a:lnSpc>
              <a:spcBef>
                <a:spcPts val="100"/>
              </a:spcBef>
            </a:pPr>
            <a:r>
              <a:rPr sz="2400" spc="-195" dirty="0">
                <a:solidFill>
                  <a:srgbClr val="424242"/>
                </a:solidFill>
                <a:latin typeface="Arial"/>
                <a:cs typeface="Arial"/>
              </a:rPr>
              <a:t>You</a:t>
            </a:r>
            <a:r>
              <a:rPr sz="2400" spc="-135" dirty="0">
                <a:solidFill>
                  <a:srgbClr val="424242"/>
                </a:solidFill>
                <a:latin typeface="Arial"/>
                <a:cs typeface="Arial"/>
              </a:rPr>
              <a:t> </a:t>
            </a:r>
            <a:r>
              <a:rPr sz="2400" spc="-80" dirty="0">
                <a:solidFill>
                  <a:srgbClr val="424242"/>
                </a:solidFill>
                <a:latin typeface="Arial"/>
                <a:cs typeface="Arial"/>
              </a:rPr>
              <a:t>are:</a:t>
            </a:r>
            <a:endParaRPr sz="2400">
              <a:latin typeface="Arial"/>
              <a:cs typeface="Arial"/>
            </a:endParaRPr>
          </a:p>
          <a:p>
            <a:pPr>
              <a:lnSpc>
                <a:spcPct val="100000"/>
              </a:lnSpc>
              <a:spcBef>
                <a:spcPts val="5"/>
              </a:spcBef>
            </a:pPr>
            <a:endParaRPr sz="2550">
              <a:latin typeface="Times New Roman"/>
              <a:cs typeface="Times New Roman"/>
            </a:endParaRPr>
          </a:p>
          <a:p>
            <a:pPr marL="469900" marR="525780" indent="-306705">
              <a:lnSpc>
                <a:spcPts val="2850"/>
              </a:lnSpc>
              <a:buSzPct val="83333"/>
              <a:buChar char="-"/>
              <a:tabLst>
                <a:tab pos="469265" algn="l"/>
                <a:tab pos="469900" algn="l"/>
              </a:tabLst>
            </a:pPr>
            <a:r>
              <a:rPr sz="2400" spc="-215" dirty="0">
                <a:solidFill>
                  <a:srgbClr val="424242"/>
                </a:solidFill>
                <a:latin typeface="Arial"/>
                <a:cs typeface="Arial"/>
              </a:rPr>
              <a:t>A </a:t>
            </a:r>
            <a:r>
              <a:rPr sz="2400" spc="-75" dirty="0">
                <a:solidFill>
                  <a:srgbClr val="424242"/>
                </a:solidFill>
                <a:latin typeface="Arial"/>
                <a:cs typeface="Arial"/>
              </a:rPr>
              <a:t>copy/paste </a:t>
            </a:r>
            <a:r>
              <a:rPr sz="2400" spc="-80" dirty="0">
                <a:solidFill>
                  <a:srgbClr val="424242"/>
                </a:solidFill>
                <a:latin typeface="Arial"/>
                <a:cs typeface="Arial"/>
              </a:rPr>
              <a:t>programmer</a:t>
            </a:r>
            <a:r>
              <a:rPr sz="2400" spc="-160" dirty="0">
                <a:solidFill>
                  <a:srgbClr val="424242"/>
                </a:solidFill>
                <a:latin typeface="Arial"/>
                <a:cs typeface="Arial"/>
              </a:rPr>
              <a:t> </a:t>
            </a:r>
            <a:r>
              <a:rPr sz="2400" spc="-10" dirty="0">
                <a:solidFill>
                  <a:srgbClr val="424242"/>
                </a:solidFill>
                <a:latin typeface="Arial"/>
                <a:cs typeface="Arial"/>
              </a:rPr>
              <a:t>of  </a:t>
            </a:r>
            <a:r>
              <a:rPr sz="2400" spc="-150" dirty="0">
                <a:solidFill>
                  <a:srgbClr val="424242"/>
                </a:solidFill>
                <a:latin typeface="Arial"/>
                <a:cs typeface="Arial"/>
              </a:rPr>
              <a:t>JavaScript, </a:t>
            </a:r>
            <a:r>
              <a:rPr sz="2400" spc="-180" dirty="0">
                <a:solidFill>
                  <a:srgbClr val="424242"/>
                </a:solidFill>
                <a:latin typeface="Arial"/>
                <a:cs typeface="Arial"/>
              </a:rPr>
              <a:t>HTML,</a:t>
            </a:r>
            <a:r>
              <a:rPr sz="2400" spc="-114" dirty="0">
                <a:solidFill>
                  <a:srgbClr val="424242"/>
                </a:solidFill>
                <a:latin typeface="Arial"/>
                <a:cs typeface="Arial"/>
              </a:rPr>
              <a:t> </a:t>
            </a:r>
            <a:r>
              <a:rPr sz="2400" spc="-490" dirty="0">
                <a:solidFill>
                  <a:srgbClr val="424242"/>
                </a:solidFill>
                <a:latin typeface="Arial"/>
                <a:cs typeface="Arial"/>
              </a:rPr>
              <a:t>CSS</a:t>
            </a:r>
            <a:endParaRPr sz="2400">
              <a:latin typeface="Arial"/>
              <a:cs typeface="Arial"/>
            </a:endParaRPr>
          </a:p>
          <a:p>
            <a:pPr marL="469265">
              <a:lnSpc>
                <a:spcPts val="2065"/>
              </a:lnSpc>
            </a:pPr>
            <a:r>
              <a:rPr sz="1800" spc="-30" dirty="0">
                <a:solidFill>
                  <a:srgbClr val="424242"/>
                </a:solidFill>
                <a:latin typeface="Arial"/>
                <a:cs typeface="Arial"/>
              </a:rPr>
              <a:t>(or </a:t>
            </a:r>
            <a:r>
              <a:rPr sz="1800" spc="-60" dirty="0">
                <a:solidFill>
                  <a:srgbClr val="424242"/>
                </a:solidFill>
                <a:latin typeface="Arial"/>
                <a:cs typeface="Arial"/>
              </a:rPr>
              <a:t>you've </a:t>
            </a:r>
            <a:r>
              <a:rPr sz="1800" spc="-70" dirty="0">
                <a:solidFill>
                  <a:srgbClr val="424242"/>
                </a:solidFill>
                <a:latin typeface="Arial"/>
                <a:cs typeface="Arial"/>
              </a:rPr>
              <a:t>never </a:t>
            </a:r>
            <a:r>
              <a:rPr sz="1800" spc="-110" dirty="0">
                <a:solidFill>
                  <a:srgbClr val="424242"/>
                </a:solidFill>
                <a:latin typeface="Arial"/>
                <a:cs typeface="Arial"/>
              </a:rPr>
              <a:t>used </a:t>
            </a:r>
            <a:r>
              <a:rPr sz="1800" spc="-80" dirty="0">
                <a:solidFill>
                  <a:srgbClr val="424242"/>
                </a:solidFill>
                <a:latin typeface="Arial"/>
                <a:cs typeface="Arial"/>
              </a:rPr>
              <a:t>these</a:t>
            </a:r>
            <a:r>
              <a:rPr sz="1800" spc="-229" dirty="0">
                <a:solidFill>
                  <a:srgbClr val="424242"/>
                </a:solidFill>
                <a:latin typeface="Arial"/>
                <a:cs typeface="Arial"/>
              </a:rPr>
              <a:t> </a:t>
            </a:r>
            <a:r>
              <a:rPr sz="1800" spc="-110" dirty="0">
                <a:solidFill>
                  <a:srgbClr val="424242"/>
                </a:solidFill>
                <a:latin typeface="Arial"/>
                <a:cs typeface="Arial"/>
              </a:rPr>
              <a:t>languages)</a:t>
            </a:r>
            <a:endParaRPr sz="1800">
              <a:latin typeface="Arial"/>
              <a:cs typeface="Arial"/>
            </a:endParaRPr>
          </a:p>
          <a:p>
            <a:pPr>
              <a:lnSpc>
                <a:spcPct val="100000"/>
              </a:lnSpc>
              <a:spcBef>
                <a:spcPts val="30"/>
              </a:spcBef>
            </a:pPr>
            <a:endParaRPr sz="2550">
              <a:latin typeface="Times New Roman"/>
              <a:cs typeface="Times New Roman"/>
            </a:endParaRPr>
          </a:p>
          <a:p>
            <a:pPr marL="469900" marR="5080" indent="-306705">
              <a:lnSpc>
                <a:spcPts val="2850"/>
              </a:lnSpc>
              <a:buSzPct val="83333"/>
              <a:buChar char="-"/>
              <a:tabLst>
                <a:tab pos="469265" algn="l"/>
                <a:tab pos="469900" algn="l"/>
              </a:tabLst>
            </a:pPr>
            <a:r>
              <a:rPr sz="2400" spc="-215" dirty="0">
                <a:solidFill>
                  <a:srgbClr val="424242"/>
                </a:solidFill>
                <a:latin typeface="Arial"/>
                <a:cs typeface="Arial"/>
              </a:rPr>
              <a:t>A </a:t>
            </a:r>
            <a:r>
              <a:rPr sz="2400" spc="-110" dirty="0">
                <a:solidFill>
                  <a:srgbClr val="424242"/>
                </a:solidFill>
                <a:latin typeface="Arial"/>
                <a:cs typeface="Arial"/>
              </a:rPr>
              <a:t>good </a:t>
            </a:r>
            <a:r>
              <a:rPr sz="2400" spc="-80" dirty="0">
                <a:solidFill>
                  <a:srgbClr val="424242"/>
                </a:solidFill>
                <a:latin typeface="Arial"/>
                <a:cs typeface="Arial"/>
              </a:rPr>
              <a:t>programmer </a:t>
            </a:r>
            <a:r>
              <a:rPr sz="2400" spc="-35" dirty="0">
                <a:solidFill>
                  <a:srgbClr val="424242"/>
                </a:solidFill>
                <a:latin typeface="Arial"/>
                <a:cs typeface="Arial"/>
              </a:rPr>
              <a:t>in </a:t>
            </a:r>
            <a:r>
              <a:rPr sz="2400" spc="-25" dirty="0">
                <a:solidFill>
                  <a:srgbClr val="424242"/>
                </a:solidFill>
                <a:latin typeface="Arial"/>
                <a:cs typeface="Arial"/>
              </a:rPr>
              <a:t>at </a:t>
            </a:r>
            <a:r>
              <a:rPr sz="2400" spc="-95" dirty="0">
                <a:solidFill>
                  <a:srgbClr val="424242"/>
                </a:solidFill>
                <a:latin typeface="Arial"/>
                <a:cs typeface="Arial"/>
              </a:rPr>
              <a:t>least  </a:t>
            </a:r>
            <a:r>
              <a:rPr sz="2400" spc="-100" dirty="0">
                <a:solidFill>
                  <a:srgbClr val="424242"/>
                </a:solidFill>
                <a:latin typeface="Arial"/>
                <a:cs typeface="Arial"/>
              </a:rPr>
              <a:t>one </a:t>
            </a:r>
            <a:r>
              <a:rPr sz="2400" spc="-10" dirty="0">
                <a:solidFill>
                  <a:srgbClr val="424242"/>
                </a:solidFill>
                <a:latin typeface="Arial"/>
                <a:cs typeface="Arial"/>
              </a:rPr>
              <a:t>real* </a:t>
            </a:r>
            <a:r>
              <a:rPr sz="2400" spc="-85" dirty="0">
                <a:solidFill>
                  <a:srgbClr val="424242"/>
                </a:solidFill>
                <a:latin typeface="Arial"/>
                <a:cs typeface="Arial"/>
              </a:rPr>
              <a:t>programming</a:t>
            </a:r>
            <a:r>
              <a:rPr sz="2400" spc="-325" dirty="0">
                <a:solidFill>
                  <a:srgbClr val="424242"/>
                </a:solidFill>
                <a:latin typeface="Arial"/>
                <a:cs typeface="Arial"/>
              </a:rPr>
              <a:t> </a:t>
            </a:r>
            <a:r>
              <a:rPr sz="2400" spc="-140" dirty="0">
                <a:solidFill>
                  <a:srgbClr val="424242"/>
                </a:solidFill>
                <a:latin typeface="Arial"/>
                <a:cs typeface="Arial"/>
              </a:rPr>
              <a:t>language</a:t>
            </a:r>
            <a:endParaRPr sz="2400">
              <a:latin typeface="Arial"/>
              <a:cs typeface="Arial"/>
            </a:endParaRPr>
          </a:p>
          <a:p>
            <a:pPr marL="469265">
              <a:lnSpc>
                <a:spcPts val="2065"/>
              </a:lnSpc>
            </a:pPr>
            <a:r>
              <a:rPr sz="1800" spc="-140" dirty="0">
                <a:solidFill>
                  <a:srgbClr val="424242"/>
                </a:solidFill>
                <a:latin typeface="Arial"/>
                <a:cs typeface="Arial"/>
              </a:rPr>
              <a:t>(Java, </a:t>
            </a:r>
            <a:r>
              <a:rPr sz="1800" spc="-180" dirty="0">
                <a:solidFill>
                  <a:srgbClr val="424242"/>
                </a:solidFill>
                <a:latin typeface="Arial"/>
                <a:cs typeface="Arial"/>
              </a:rPr>
              <a:t>C++,</a:t>
            </a:r>
            <a:r>
              <a:rPr sz="1800" spc="-55" dirty="0">
                <a:solidFill>
                  <a:srgbClr val="424242"/>
                </a:solidFill>
                <a:latin typeface="Arial"/>
                <a:cs typeface="Arial"/>
              </a:rPr>
              <a:t> etc)</a:t>
            </a:r>
            <a:endParaRPr sz="1800">
              <a:latin typeface="Arial"/>
              <a:cs typeface="Arial"/>
            </a:endParaRPr>
          </a:p>
          <a:p>
            <a:pPr>
              <a:lnSpc>
                <a:spcPct val="100000"/>
              </a:lnSpc>
              <a:spcBef>
                <a:spcPts val="25"/>
              </a:spcBef>
            </a:pPr>
            <a:endParaRPr sz="2450">
              <a:latin typeface="Times New Roman"/>
              <a:cs typeface="Times New Roman"/>
            </a:endParaRPr>
          </a:p>
          <a:p>
            <a:pPr marL="469900" indent="-306705">
              <a:lnSpc>
                <a:spcPts val="2875"/>
              </a:lnSpc>
              <a:buSzPct val="83333"/>
              <a:buChar char="-"/>
              <a:tabLst>
                <a:tab pos="469265" algn="l"/>
                <a:tab pos="469900" algn="l"/>
              </a:tabLst>
            </a:pPr>
            <a:r>
              <a:rPr sz="2400" spc="-80" dirty="0">
                <a:solidFill>
                  <a:srgbClr val="424242"/>
                </a:solidFill>
                <a:latin typeface="Arial"/>
                <a:cs typeface="Arial"/>
              </a:rPr>
              <a:t>Frustrated</a:t>
            </a:r>
            <a:endParaRPr sz="2400">
              <a:latin typeface="Arial"/>
              <a:cs typeface="Arial"/>
            </a:endParaRPr>
          </a:p>
          <a:p>
            <a:pPr marL="469265">
              <a:lnSpc>
                <a:spcPts val="2155"/>
              </a:lnSpc>
            </a:pPr>
            <a:r>
              <a:rPr sz="1800" spc="-85" dirty="0">
                <a:solidFill>
                  <a:srgbClr val="424242"/>
                </a:solidFill>
                <a:latin typeface="Arial"/>
                <a:cs typeface="Arial"/>
              </a:rPr>
              <a:t>(maybe)</a:t>
            </a:r>
            <a:endParaRPr sz="1800">
              <a:latin typeface="Arial"/>
              <a:cs typeface="Arial"/>
            </a:endParaRPr>
          </a:p>
        </p:txBody>
      </p:sp>
      <p:sp>
        <p:nvSpPr>
          <p:cNvPr id="4" name="object 4"/>
          <p:cNvSpPr/>
          <p:nvPr/>
        </p:nvSpPr>
        <p:spPr>
          <a:xfrm>
            <a:off x="6383012" y="2106223"/>
            <a:ext cx="2164870" cy="143729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063838" y="1792871"/>
            <a:ext cx="497840" cy="763905"/>
          </a:xfrm>
          <a:custGeom>
            <a:avLst/>
            <a:gdLst/>
            <a:ahLst/>
            <a:cxnLst/>
            <a:rect l="l" t="t" r="r" b="b"/>
            <a:pathLst>
              <a:path w="497840" h="763905">
                <a:moveTo>
                  <a:pt x="248849" y="763498"/>
                </a:moveTo>
                <a:lnTo>
                  <a:pt x="204849" y="449234"/>
                </a:lnTo>
                <a:lnTo>
                  <a:pt x="0" y="381749"/>
                </a:lnTo>
                <a:lnTo>
                  <a:pt x="204849" y="314264"/>
                </a:lnTo>
                <a:lnTo>
                  <a:pt x="248849" y="0"/>
                </a:lnTo>
                <a:lnTo>
                  <a:pt x="292849" y="314264"/>
                </a:lnTo>
                <a:lnTo>
                  <a:pt x="497699" y="381749"/>
                </a:lnTo>
                <a:lnTo>
                  <a:pt x="292849" y="449234"/>
                </a:lnTo>
                <a:lnTo>
                  <a:pt x="248849" y="763498"/>
                </a:lnTo>
                <a:close/>
              </a:path>
            </a:pathLst>
          </a:custGeom>
          <a:solidFill>
            <a:srgbClr val="F0C131"/>
          </a:solidFill>
        </p:spPr>
        <p:txBody>
          <a:bodyPr wrap="square" lIns="0" tIns="0" rIns="0" bIns="0" rtlCol="0"/>
          <a:lstStyle/>
          <a:p>
            <a:endParaRPr/>
          </a:p>
        </p:txBody>
      </p:sp>
      <p:sp>
        <p:nvSpPr>
          <p:cNvPr id="6" name="object 6"/>
          <p:cNvSpPr/>
          <p:nvPr/>
        </p:nvSpPr>
        <p:spPr>
          <a:xfrm>
            <a:off x="8547882" y="3293118"/>
            <a:ext cx="367665" cy="563880"/>
          </a:xfrm>
          <a:custGeom>
            <a:avLst/>
            <a:gdLst/>
            <a:ahLst/>
            <a:cxnLst/>
            <a:rect l="l" t="t" r="r" b="b"/>
            <a:pathLst>
              <a:path w="367665" h="563879">
                <a:moveTo>
                  <a:pt x="183749" y="563698"/>
                </a:moveTo>
                <a:lnTo>
                  <a:pt x="151274" y="331674"/>
                </a:lnTo>
                <a:lnTo>
                  <a:pt x="0" y="281849"/>
                </a:lnTo>
                <a:lnTo>
                  <a:pt x="151274" y="232024"/>
                </a:lnTo>
                <a:lnTo>
                  <a:pt x="183749" y="0"/>
                </a:lnTo>
                <a:lnTo>
                  <a:pt x="216224" y="232024"/>
                </a:lnTo>
                <a:lnTo>
                  <a:pt x="367499" y="281849"/>
                </a:lnTo>
                <a:lnTo>
                  <a:pt x="216224" y="331674"/>
                </a:lnTo>
                <a:lnTo>
                  <a:pt x="183749" y="563698"/>
                </a:lnTo>
                <a:close/>
              </a:path>
            </a:pathLst>
          </a:custGeom>
          <a:solidFill>
            <a:srgbClr val="F0C131"/>
          </a:solidFill>
        </p:spPr>
        <p:txBody>
          <a:bodyPr wrap="square" lIns="0" tIns="0" rIns="0" bIns="0" rtlCol="0"/>
          <a:lstStyle/>
          <a:p>
            <a:endParaRPr/>
          </a:p>
        </p:txBody>
      </p:sp>
      <p:sp>
        <p:nvSpPr>
          <p:cNvPr id="7" name="object 7"/>
          <p:cNvSpPr/>
          <p:nvPr/>
        </p:nvSpPr>
        <p:spPr>
          <a:xfrm>
            <a:off x="6750311" y="4114741"/>
            <a:ext cx="1430247" cy="1804321"/>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5722" y="6366249"/>
            <a:ext cx="2877185" cy="238760"/>
          </a:xfrm>
          <a:prstGeom prst="rect">
            <a:avLst/>
          </a:prstGeom>
        </p:spPr>
        <p:txBody>
          <a:bodyPr vert="horz" wrap="square" lIns="0" tIns="12700" rIns="0" bIns="0" rtlCol="0">
            <a:spAutoFit/>
          </a:bodyPr>
          <a:lstStyle/>
          <a:p>
            <a:pPr marL="12700">
              <a:lnSpc>
                <a:spcPct val="100000"/>
              </a:lnSpc>
              <a:spcBef>
                <a:spcPts val="100"/>
              </a:spcBef>
            </a:pPr>
            <a:r>
              <a:rPr sz="1400" i="1" spc="15" dirty="0">
                <a:solidFill>
                  <a:srgbClr val="424242"/>
                </a:solidFill>
                <a:latin typeface="Arial"/>
                <a:cs typeface="Arial"/>
              </a:rPr>
              <a:t>*In </a:t>
            </a:r>
            <a:r>
              <a:rPr sz="1400" i="1" spc="-114" dirty="0">
                <a:solidFill>
                  <a:srgbClr val="424242"/>
                </a:solidFill>
                <a:latin typeface="Arial"/>
                <a:cs typeface="Arial"/>
              </a:rPr>
              <a:t>case </a:t>
            </a:r>
            <a:r>
              <a:rPr sz="1400" i="1" spc="-10" dirty="0">
                <a:solidFill>
                  <a:srgbClr val="424242"/>
                </a:solidFill>
                <a:latin typeface="Arial"/>
                <a:cs typeface="Arial"/>
              </a:rPr>
              <a:t>it's </a:t>
            </a:r>
            <a:r>
              <a:rPr sz="1400" i="1" spc="-60" dirty="0">
                <a:solidFill>
                  <a:srgbClr val="424242"/>
                </a:solidFill>
                <a:latin typeface="Arial"/>
                <a:cs typeface="Arial"/>
              </a:rPr>
              <a:t>unclear, </a:t>
            </a:r>
            <a:r>
              <a:rPr sz="1400" i="1" spc="-25" dirty="0">
                <a:solidFill>
                  <a:srgbClr val="424242"/>
                </a:solidFill>
                <a:latin typeface="Arial"/>
                <a:cs typeface="Arial"/>
              </a:rPr>
              <a:t>I'm </a:t>
            </a:r>
            <a:r>
              <a:rPr sz="1400" i="1" spc="-60" dirty="0">
                <a:solidFill>
                  <a:srgbClr val="424242"/>
                </a:solidFill>
                <a:latin typeface="Arial"/>
                <a:cs typeface="Arial"/>
              </a:rPr>
              <a:t>being</a:t>
            </a:r>
            <a:r>
              <a:rPr sz="1400" i="1" spc="-280" dirty="0">
                <a:solidFill>
                  <a:srgbClr val="424242"/>
                </a:solidFill>
                <a:latin typeface="Arial"/>
                <a:cs typeface="Arial"/>
              </a:rPr>
              <a:t> </a:t>
            </a:r>
            <a:r>
              <a:rPr sz="1400" i="1" spc="-55" dirty="0">
                <a:solidFill>
                  <a:srgbClr val="424242"/>
                </a:solidFill>
                <a:latin typeface="Arial"/>
                <a:cs typeface="Arial"/>
              </a:rPr>
              <a:t>facetious</a:t>
            </a:r>
            <a:endParaRPr sz="14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5075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1 -Introduction</a:t>
            </a:r>
            <a:endParaRPr sz="4800" dirty="0"/>
          </a:p>
        </p:txBody>
      </p:sp>
    </p:spTree>
    <p:extLst>
      <p:ext uri="{BB962C8B-B14F-4D97-AF65-F5344CB8AC3E}">
        <p14:creationId xmlns:p14="http://schemas.microsoft.com/office/powerpoint/2010/main" val="29133311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8125" y="1662687"/>
            <a:ext cx="8069580" cy="2120900"/>
          </a:xfrm>
          <a:prstGeom prst="rect">
            <a:avLst/>
          </a:prstGeom>
        </p:spPr>
        <p:txBody>
          <a:bodyPr vert="horz" wrap="square" lIns="0" tIns="79375" rIns="0" bIns="0" rtlCol="0">
            <a:spAutoFit/>
          </a:bodyPr>
          <a:lstStyle/>
          <a:p>
            <a:pPr marL="12700">
              <a:lnSpc>
                <a:spcPct val="100000"/>
              </a:lnSpc>
              <a:spcBef>
                <a:spcPts val="625"/>
              </a:spcBef>
            </a:pPr>
            <a:r>
              <a:rPr sz="3000" b="1" spc="-130" dirty="0">
                <a:latin typeface="Verdana"/>
                <a:cs typeface="Verdana"/>
              </a:rPr>
              <a:t>Moral</a:t>
            </a:r>
            <a:r>
              <a:rPr sz="3000" b="1" spc="-365" dirty="0">
                <a:latin typeface="Verdana"/>
                <a:cs typeface="Verdana"/>
              </a:rPr>
              <a:t> </a:t>
            </a:r>
            <a:r>
              <a:rPr sz="3000" b="1" spc="-114" dirty="0">
                <a:latin typeface="Verdana"/>
                <a:cs typeface="Verdana"/>
              </a:rPr>
              <a:t>of</a:t>
            </a:r>
            <a:r>
              <a:rPr sz="3000" b="1" spc="-360" dirty="0">
                <a:latin typeface="Verdana"/>
                <a:cs typeface="Verdana"/>
              </a:rPr>
              <a:t> </a:t>
            </a:r>
            <a:r>
              <a:rPr sz="3000" b="1" spc="-114" dirty="0">
                <a:latin typeface="Verdana"/>
                <a:cs typeface="Verdana"/>
              </a:rPr>
              <a:t>the</a:t>
            </a:r>
            <a:r>
              <a:rPr sz="3000" b="1" spc="-360" dirty="0">
                <a:latin typeface="Verdana"/>
                <a:cs typeface="Verdana"/>
              </a:rPr>
              <a:t> </a:t>
            </a:r>
            <a:r>
              <a:rPr sz="3000" b="1" spc="-220" dirty="0">
                <a:latin typeface="Verdana"/>
                <a:cs typeface="Verdana"/>
              </a:rPr>
              <a:t>story:</a:t>
            </a:r>
            <a:endParaRPr sz="3000" dirty="0">
              <a:latin typeface="Verdana"/>
              <a:cs typeface="Verdana"/>
            </a:endParaRPr>
          </a:p>
          <a:p>
            <a:pPr marL="12700" marR="5080">
              <a:lnSpc>
                <a:spcPct val="114599"/>
              </a:lnSpc>
            </a:pPr>
            <a:r>
              <a:rPr sz="3000" spc="-204" dirty="0">
                <a:latin typeface="Verdana"/>
                <a:cs typeface="Verdana"/>
              </a:rPr>
              <a:t>If</a:t>
            </a:r>
            <a:r>
              <a:rPr sz="3000" spc="-280" dirty="0">
                <a:latin typeface="Verdana"/>
                <a:cs typeface="Verdana"/>
              </a:rPr>
              <a:t> </a:t>
            </a:r>
            <a:r>
              <a:rPr sz="3000" spc="-70" dirty="0">
                <a:latin typeface="Verdana"/>
                <a:cs typeface="Verdana"/>
              </a:rPr>
              <a:t>your</a:t>
            </a:r>
            <a:r>
              <a:rPr sz="3000" spc="-275" dirty="0">
                <a:latin typeface="Verdana"/>
                <a:cs typeface="Verdana"/>
              </a:rPr>
              <a:t> </a:t>
            </a:r>
            <a:r>
              <a:rPr sz="3000" spc="-135" dirty="0">
                <a:latin typeface="Verdana"/>
                <a:cs typeface="Verdana"/>
              </a:rPr>
              <a:t>CSS</a:t>
            </a:r>
            <a:r>
              <a:rPr sz="3000" spc="-275" dirty="0">
                <a:latin typeface="Verdana"/>
                <a:cs typeface="Verdana"/>
              </a:rPr>
              <a:t> </a:t>
            </a:r>
            <a:r>
              <a:rPr sz="3000" spc="-65" dirty="0">
                <a:latin typeface="Verdana"/>
                <a:cs typeface="Verdana"/>
              </a:rPr>
              <a:t>isn't</a:t>
            </a:r>
            <a:r>
              <a:rPr sz="3000" spc="-275" dirty="0">
                <a:latin typeface="Verdana"/>
                <a:cs typeface="Verdana"/>
              </a:rPr>
              <a:t> </a:t>
            </a:r>
            <a:r>
              <a:rPr sz="3000" spc="-40" dirty="0">
                <a:latin typeface="Verdana"/>
                <a:cs typeface="Verdana"/>
              </a:rPr>
              <a:t>working,</a:t>
            </a:r>
            <a:r>
              <a:rPr sz="3000" spc="-275" dirty="0">
                <a:latin typeface="Verdana"/>
                <a:cs typeface="Verdana"/>
              </a:rPr>
              <a:t> </a:t>
            </a:r>
            <a:r>
              <a:rPr sz="3000" spc="-80" dirty="0">
                <a:latin typeface="Verdana"/>
                <a:cs typeface="Verdana"/>
              </a:rPr>
              <a:t>see</a:t>
            </a:r>
            <a:r>
              <a:rPr sz="3000" spc="-275" dirty="0">
                <a:latin typeface="Verdana"/>
                <a:cs typeface="Verdana"/>
              </a:rPr>
              <a:t> </a:t>
            </a:r>
            <a:r>
              <a:rPr sz="3000" spc="-15" dirty="0">
                <a:latin typeface="Verdana"/>
                <a:cs typeface="Verdana"/>
              </a:rPr>
              <a:t>if</a:t>
            </a:r>
            <a:r>
              <a:rPr sz="3000" spc="-275" dirty="0">
                <a:latin typeface="Verdana"/>
                <a:cs typeface="Verdana"/>
              </a:rPr>
              <a:t> </a:t>
            </a:r>
            <a:r>
              <a:rPr sz="3000" spc="-90" dirty="0">
                <a:latin typeface="Verdana"/>
                <a:cs typeface="Verdana"/>
              </a:rPr>
              <a:t>you're</a:t>
            </a:r>
            <a:r>
              <a:rPr sz="3000" spc="-275" dirty="0">
                <a:latin typeface="Verdana"/>
                <a:cs typeface="Verdana"/>
              </a:rPr>
              <a:t> </a:t>
            </a:r>
            <a:r>
              <a:rPr sz="3000" spc="-40" dirty="0">
                <a:latin typeface="Verdana"/>
                <a:cs typeface="Verdana"/>
              </a:rPr>
              <a:t>trying  </a:t>
            </a:r>
            <a:r>
              <a:rPr sz="3000" spc="25" dirty="0">
                <a:latin typeface="Verdana"/>
                <a:cs typeface="Verdana"/>
              </a:rPr>
              <a:t>to </a:t>
            </a:r>
            <a:r>
              <a:rPr sz="3000" spc="10" dirty="0">
                <a:latin typeface="Verdana"/>
                <a:cs typeface="Verdana"/>
              </a:rPr>
              <a:t>apply </a:t>
            </a:r>
            <a:r>
              <a:rPr sz="3000" spc="-15" dirty="0">
                <a:latin typeface="Verdana"/>
                <a:cs typeface="Verdana"/>
              </a:rPr>
              <a:t>block-level properties </a:t>
            </a:r>
            <a:r>
              <a:rPr sz="3000" spc="25" dirty="0">
                <a:latin typeface="Verdana"/>
                <a:cs typeface="Verdana"/>
              </a:rPr>
              <a:t>to inline  </a:t>
            </a:r>
            <a:r>
              <a:rPr sz="3000" spc="10" dirty="0">
                <a:latin typeface="Verdana"/>
                <a:cs typeface="Verdana"/>
              </a:rPr>
              <a:t>elements</a:t>
            </a:r>
            <a:endParaRPr sz="3000" dirty="0">
              <a:latin typeface="Verdana"/>
              <a:cs typeface="Verdan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4800" y="304800"/>
            <a:ext cx="8069580" cy="541815"/>
          </a:xfrm>
          <a:prstGeom prst="rect">
            <a:avLst/>
          </a:prstGeom>
        </p:spPr>
        <p:txBody>
          <a:bodyPr vert="horz" wrap="square" lIns="0" tIns="79375" rIns="0" bIns="0" rtlCol="0">
            <a:spAutoFit/>
          </a:bodyPr>
          <a:lstStyle/>
          <a:p>
            <a:pPr marL="12700">
              <a:lnSpc>
                <a:spcPct val="100000"/>
              </a:lnSpc>
              <a:spcBef>
                <a:spcPts val="625"/>
              </a:spcBef>
            </a:pPr>
            <a:r>
              <a:rPr lang="en-US" sz="3000" b="1" spc="-130" dirty="0">
                <a:latin typeface="Verdana"/>
                <a:cs typeface="Verdana"/>
              </a:rPr>
              <a:t>Extra slides</a:t>
            </a:r>
            <a:endParaRPr sz="3000" dirty="0">
              <a:latin typeface="Verdana"/>
              <a:cs typeface="Verdana"/>
            </a:endParaRPr>
          </a:p>
        </p:txBody>
      </p:sp>
      <p:sp>
        <p:nvSpPr>
          <p:cNvPr id="3" name="TextBox 2"/>
          <p:cNvSpPr txBox="1"/>
          <p:nvPr/>
        </p:nvSpPr>
        <p:spPr>
          <a:xfrm>
            <a:off x="567690" y="1524000"/>
            <a:ext cx="7543800" cy="4093428"/>
          </a:xfrm>
          <a:prstGeom prst="rect">
            <a:avLst/>
          </a:prstGeom>
          <a:noFill/>
        </p:spPr>
        <p:txBody>
          <a:bodyPr wrap="square" rtlCol="0">
            <a:spAutoFit/>
          </a:bodyPr>
          <a:lstStyle/>
          <a:p>
            <a:r>
              <a:rPr lang="en-US" sz="2000" dirty="0"/>
              <a:t>1. The course is adopted from </a:t>
            </a:r>
            <a:r>
              <a:rPr lang="en-US" sz="2000" dirty="0" err="1"/>
              <a:t>vrkirst’s</a:t>
            </a:r>
            <a:r>
              <a:rPr lang="en-US" sz="2000" dirty="0"/>
              <a:t> lectures on Web Programming class. You can check the original page at </a:t>
            </a:r>
            <a:r>
              <a:rPr lang="en-US" sz="2000" dirty="0">
                <a:hlinkClick r:id="rId2"/>
              </a:rPr>
              <a:t>http://cs193x.stanford.edu</a:t>
            </a:r>
            <a:r>
              <a:rPr lang="en-US" sz="2000" dirty="0"/>
              <a:t>  for the original course materials.</a:t>
            </a:r>
          </a:p>
          <a:p>
            <a:endParaRPr lang="en-US" sz="2000" dirty="0"/>
          </a:p>
          <a:p>
            <a:r>
              <a:rPr lang="en-US" sz="2000" dirty="0"/>
              <a:t>2. </a:t>
            </a:r>
            <a:r>
              <a:rPr lang="en-US" sz="2000" dirty="0">
                <a:hlinkClick r:id="rId3"/>
              </a:rPr>
              <a:t>https://www.youtube.com/watch?v=Dxcc6ycZ73M</a:t>
            </a:r>
            <a:endParaRPr lang="en-US" sz="2000" dirty="0"/>
          </a:p>
          <a:p>
            <a:endParaRPr lang="en-US" sz="2000" dirty="0"/>
          </a:p>
          <a:p>
            <a:r>
              <a:rPr lang="en-US" sz="2000" dirty="0"/>
              <a:t>3. </a:t>
            </a:r>
            <a:r>
              <a:rPr lang="en-US" sz="2000" dirty="0">
                <a:hlinkClick r:id="rId4"/>
              </a:rPr>
              <a:t>https://www.techopedia.com/definition/2419/internet</a:t>
            </a:r>
            <a:endParaRPr lang="en-US" sz="2000" dirty="0"/>
          </a:p>
          <a:p>
            <a:endParaRPr lang="en-US" sz="2000" dirty="0"/>
          </a:p>
          <a:p>
            <a:r>
              <a:rPr lang="en-US" sz="2000" dirty="0"/>
              <a:t>4. </a:t>
            </a:r>
            <a:r>
              <a:rPr lang="en-US" sz="2000" dirty="0">
                <a:hlinkClick r:id="rId5"/>
              </a:rPr>
              <a:t>https://www.theguardian.com/technology/2018/oct/22/what-is-the-internet-13-key-questions-answered</a:t>
            </a:r>
            <a:endParaRPr lang="en-US" sz="2000" dirty="0"/>
          </a:p>
          <a:p>
            <a:endParaRPr lang="en-US" sz="2000" dirty="0"/>
          </a:p>
          <a:p>
            <a:r>
              <a:rPr lang="en-US" sz="2000" dirty="0"/>
              <a:t>5. https://medium.freecodecamp.org/whats-the-document-object-model-and-why-you-should-know-how-to-use-it-1a2d0bc5429d</a:t>
            </a:r>
          </a:p>
        </p:txBody>
      </p:sp>
    </p:spTree>
    <p:extLst>
      <p:ext uri="{BB962C8B-B14F-4D97-AF65-F5344CB8AC3E}">
        <p14:creationId xmlns:p14="http://schemas.microsoft.com/office/powerpoint/2010/main" val="1839724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723487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751488"/>
          </a:xfrm>
          <a:prstGeom prst="rect">
            <a:avLst/>
          </a:prstGeom>
        </p:spPr>
        <p:txBody>
          <a:bodyPr vert="horz" wrap="square" lIns="0" tIns="12700" rIns="0" bIns="0" rtlCol="0">
            <a:spAutoFit/>
          </a:bodyPr>
          <a:lstStyle/>
          <a:p>
            <a:pPr marL="12700">
              <a:lnSpc>
                <a:spcPct val="100000"/>
              </a:lnSpc>
              <a:spcBef>
                <a:spcPts val="100"/>
              </a:spcBef>
            </a:pPr>
            <a:r>
              <a:rPr lang="en-US" sz="4800" spc="-70" dirty="0"/>
              <a:t>Possibly – New Section</a:t>
            </a:r>
            <a:endParaRPr sz="4800" dirty="0"/>
          </a:p>
        </p:txBody>
      </p:sp>
    </p:spTree>
    <p:extLst>
      <p:ext uri="{BB962C8B-B14F-4D97-AF65-F5344CB8AC3E}">
        <p14:creationId xmlns:p14="http://schemas.microsoft.com/office/powerpoint/2010/main" val="1615756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2228815"/>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12 –</a:t>
            </a:r>
            <a:br>
              <a:rPr lang="en-US" sz="4800" spc="-70" dirty="0"/>
            </a:br>
            <a:r>
              <a:rPr lang="en-US" sz="4800" spc="-70" dirty="0"/>
              <a:t>HTML History and Background</a:t>
            </a:r>
            <a:endParaRPr sz="4800" dirty="0"/>
          </a:p>
        </p:txBody>
      </p:sp>
    </p:spTree>
    <p:extLst>
      <p:ext uri="{BB962C8B-B14F-4D97-AF65-F5344CB8AC3E}">
        <p14:creationId xmlns:p14="http://schemas.microsoft.com/office/powerpoint/2010/main" val="12003583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5989928"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 - Incase</a:t>
            </a:r>
            <a:endParaRPr sz="4800" dirty="0">
              <a:latin typeface="Verdana"/>
              <a:cs typeface="Verdana"/>
            </a:endParaRPr>
          </a:p>
        </p:txBody>
      </p:sp>
    </p:spTree>
    <p:extLst>
      <p:ext uri="{BB962C8B-B14F-4D97-AF65-F5344CB8AC3E}">
        <p14:creationId xmlns:p14="http://schemas.microsoft.com/office/powerpoint/2010/main" val="1268477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8101061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4783078" cy="566822"/>
          </a:xfrm>
          <a:prstGeom prst="rect">
            <a:avLst/>
          </a:prstGeom>
        </p:spPr>
        <p:txBody>
          <a:bodyPr vert="horz" wrap="square" lIns="0" tIns="12700" rIns="0" bIns="0" rtlCol="0">
            <a:spAutoFit/>
          </a:bodyPr>
          <a:lstStyle/>
          <a:p>
            <a:pPr marL="12700">
              <a:lnSpc>
                <a:spcPct val="100000"/>
              </a:lnSpc>
              <a:spcBef>
                <a:spcPts val="100"/>
              </a:spcBef>
            </a:pPr>
            <a:r>
              <a:rPr lang="en-US" spc="-60" dirty="0"/>
              <a:t>Earlier</a:t>
            </a:r>
            <a:endParaRPr spc="-60" dirty="0"/>
          </a:p>
        </p:txBody>
      </p:sp>
      <p:sp>
        <p:nvSpPr>
          <p:cNvPr id="3" name="object 3"/>
          <p:cNvSpPr txBox="1"/>
          <p:nvPr/>
        </p:nvSpPr>
        <p:spPr>
          <a:xfrm>
            <a:off x="873442" y="3450203"/>
            <a:ext cx="7397115" cy="1097160"/>
          </a:xfrm>
          <a:prstGeom prst="rect">
            <a:avLst/>
          </a:prstGeom>
        </p:spPr>
        <p:txBody>
          <a:bodyPr vert="horz" wrap="square" lIns="0" tIns="12700" rIns="0" bIns="0" rtlCol="0">
            <a:spAutoFit/>
          </a:bodyPr>
          <a:lstStyle/>
          <a:p>
            <a:pPr marL="12700" marR="439420" algn="ctr">
              <a:lnSpc>
                <a:spcPct val="114599"/>
              </a:lnSpc>
              <a:spcBef>
                <a:spcPts val="100"/>
              </a:spcBef>
            </a:pPr>
            <a:r>
              <a:rPr lang="en-US" sz="3200" spc="-5" dirty="0">
                <a:solidFill>
                  <a:srgbClr val="424242"/>
                </a:solidFill>
                <a:latin typeface="Arial"/>
                <a:cs typeface="Arial"/>
              </a:rPr>
              <a:t>We learnt about HTML and how to structure pages with it</a:t>
            </a:r>
            <a:endParaRPr lang="en-US" sz="3200" b="0" i="0" u="none" strike="noStrike" dirty="0">
              <a:solidFill>
                <a:srgbClr val="000000"/>
              </a:solidFill>
              <a:effectLst/>
              <a:latin typeface="Lato"/>
            </a:endParaRPr>
          </a:p>
        </p:txBody>
      </p:sp>
    </p:spTree>
    <p:extLst>
      <p:ext uri="{BB962C8B-B14F-4D97-AF65-F5344CB8AC3E}">
        <p14:creationId xmlns:p14="http://schemas.microsoft.com/office/powerpoint/2010/main" val="3619476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5012622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3"/>
          <a:stretch>
            <a:fillRect/>
          </a:stretch>
        </p:blipFill>
        <p:spPr>
          <a:xfrm>
            <a:off x="0" y="9525"/>
            <a:ext cx="9144000" cy="685800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3048000"/>
            <a:ext cx="7397115" cy="1688732"/>
          </a:xfrm>
          <a:prstGeom prst="rect">
            <a:avLst/>
          </a:prstGeom>
        </p:spPr>
        <p:txBody>
          <a:bodyPr vert="horz" wrap="square" lIns="0" tIns="12700" rIns="0" bIns="0" rtlCol="0">
            <a:spAutoFit/>
          </a:bodyPr>
          <a:lstStyle/>
          <a:p>
            <a:pPr marL="12700" marR="439420">
              <a:lnSpc>
                <a:spcPct val="114599"/>
              </a:lnSpc>
              <a:spcBef>
                <a:spcPts val="100"/>
              </a:spcBef>
            </a:pPr>
            <a:r>
              <a:rPr lang="en-US" sz="3200" spc="-5" dirty="0">
                <a:solidFill>
                  <a:srgbClr val="424242"/>
                </a:solidFill>
                <a:latin typeface="Arial"/>
                <a:cs typeface="Arial"/>
              </a:rPr>
              <a:t>How we can color elements or items </a:t>
            </a:r>
          </a:p>
          <a:p>
            <a:pPr marL="12700" marR="439420">
              <a:lnSpc>
                <a:spcPct val="114599"/>
              </a:lnSpc>
              <a:spcBef>
                <a:spcPts val="100"/>
              </a:spcBef>
            </a:pPr>
            <a:r>
              <a:rPr lang="en-US" sz="3200" b="0" i="0" u="none" strike="noStrike" dirty="0">
                <a:solidFill>
                  <a:srgbClr val="000000"/>
                </a:solidFill>
                <a:effectLst/>
                <a:latin typeface="Lato"/>
              </a:rPr>
              <a:t>Or move items on screen</a:t>
            </a:r>
          </a:p>
          <a:p>
            <a:pPr marL="12700" marR="439420">
              <a:lnSpc>
                <a:spcPct val="114599"/>
              </a:lnSpc>
              <a:spcBef>
                <a:spcPts val="100"/>
              </a:spcBef>
            </a:pPr>
            <a:r>
              <a:rPr lang="en-US" sz="3200" dirty="0">
                <a:solidFill>
                  <a:srgbClr val="000000"/>
                </a:solidFill>
                <a:latin typeface="Lato"/>
              </a:rPr>
              <a:t>Or make beautiful animations</a:t>
            </a:r>
            <a:endParaRPr lang="en-US" sz="3200" b="0" i="0" u="none" strike="noStrike" dirty="0">
              <a:solidFill>
                <a:srgbClr val="000000"/>
              </a:solidFill>
              <a:effectLst/>
              <a:latin typeface="Lato"/>
            </a:endParaRPr>
          </a:p>
        </p:txBody>
      </p:sp>
    </p:spTree>
    <p:extLst>
      <p:ext uri="{BB962C8B-B14F-4D97-AF65-F5344CB8AC3E}">
        <p14:creationId xmlns:p14="http://schemas.microsoft.com/office/powerpoint/2010/main" val="34172094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24001" y="3430325"/>
            <a:ext cx="5943600" cy="530851"/>
          </a:xfrm>
          <a:prstGeom prst="rect">
            <a:avLst/>
          </a:prstGeom>
        </p:spPr>
        <p:txBody>
          <a:bodyPr vert="horz" wrap="square" lIns="0" tIns="12700" rIns="0" bIns="0" rtlCol="0">
            <a:spAutoFit/>
          </a:bodyPr>
          <a:lstStyle/>
          <a:p>
            <a:pPr marL="12700" marR="439420">
              <a:lnSpc>
                <a:spcPct val="114599"/>
              </a:lnSpc>
              <a:spcBef>
                <a:spcPts val="100"/>
              </a:spcBef>
            </a:pPr>
            <a:r>
              <a:rPr lang="en-US" sz="3200" spc="-5" dirty="0">
                <a:solidFill>
                  <a:srgbClr val="424242"/>
                </a:solidFill>
                <a:latin typeface="Arial"/>
                <a:cs typeface="Arial"/>
              </a:rPr>
              <a:t>Welcome to the world of CSS</a:t>
            </a:r>
            <a:endParaRPr lang="en-US" sz="3200" b="0" i="0" u="none" strike="noStrike" dirty="0">
              <a:solidFill>
                <a:srgbClr val="000000"/>
              </a:solidFill>
              <a:effectLst/>
              <a:latin typeface="Lato"/>
            </a:endParaRPr>
          </a:p>
        </p:txBody>
      </p:sp>
    </p:spTree>
    <p:extLst>
      <p:ext uri="{BB962C8B-B14F-4D97-AF65-F5344CB8AC3E}">
        <p14:creationId xmlns:p14="http://schemas.microsoft.com/office/powerpoint/2010/main" val="8029007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3"/>
          <a:stretch>
            <a:fillRect/>
          </a:stretch>
        </p:blipFill>
        <p:spPr>
          <a:xfrm>
            <a:off x="0" y="9525"/>
            <a:ext cx="9144000" cy="68580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2228815"/>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14 –</a:t>
            </a:r>
            <a:br>
              <a:rPr lang="en-US" sz="4800" spc="-70" dirty="0"/>
            </a:br>
            <a:r>
              <a:rPr lang="en-US" sz="4800" spc="-70" dirty="0"/>
              <a:t>Selectors – Classes  and </a:t>
            </a:r>
            <a:r>
              <a:rPr lang="en-US" sz="4800" spc="-70"/>
              <a:t>Ids – Next time</a:t>
            </a:r>
            <a:endParaRPr sz="4800" dirty="0"/>
          </a:p>
        </p:txBody>
      </p:sp>
    </p:spTree>
    <p:extLst>
      <p:ext uri="{BB962C8B-B14F-4D97-AF65-F5344CB8AC3E}">
        <p14:creationId xmlns:p14="http://schemas.microsoft.com/office/powerpoint/2010/main" val="1996077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15 –</a:t>
            </a:r>
            <a:br>
              <a:rPr lang="en-US" sz="4800" spc="-70" dirty="0"/>
            </a:br>
            <a:r>
              <a:rPr lang="en-US" sz="4800" spc="-70" dirty="0"/>
              <a:t>Other Selectors </a:t>
            </a:r>
            <a:endParaRPr sz="4800" dirty="0"/>
          </a:p>
        </p:txBody>
      </p:sp>
    </p:spTree>
    <p:extLst>
      <p:ext uri="{BB962C8B-B14F-4D97-AF65-F5344CB8AC3E}">
        <p14:creationId xmlns:p14="http://schemas.microsoft.com/office/powerpoint/2010/main" val="39049377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4177681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17476"/>
            <a:ext cx="9144000" cy="685800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9533889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2228815"/>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16 –</a:t>
            </a:r>
            <a:br>
              <a:rPr lang="en-US" sz="4800" spc="-70" dirty="0"/>
            </a:br>
            <a:r>
              <a:rPr lang="en-US" sz="4800" spc="-70" dirty="0"/>
              <a:t>Grouping &amp; Combining Selectors</a:t>
            </a:r>
            <a:endParaRPr sz="4800" dirty="0"/>
          </a:p>
        </p:txBody>
      </p:sp>
    </p:spTree>
    <p:extLst>
      <p:ext uri="{BB962C8B-B14F-4D97-AF65-F5344CB8AC3E}">
        <p14:creationId xmlns:p14="http://schemas.microsoft.com/office/powerpoint/2010/main" val="32314215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581966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4783078" cy="566822"/>
          </a:xfrm>
          <a:prstGeom prst="rect">
            <a:avLst/>
          </a:prstGeom>
        </p:spPr>
        <p:txBody>
          <a:bodyPr vert="horz" wrap="square" lIns="0" tIns="12700" rIns="0" bIns="0" rtlCol="0">
            <a:spAutoFit/>
          </a:bodyPr>
          <a:lstStyle/>
          <a:p>
            <a:pPr marL="12700">
              <a:lnSpc>
                <a:spcPct val="100000"/>
              </a:lnSpc>
              <a:spcBef>
                <a:spcPts val="100"/>
              </a:spcBef>
            </a:pPr>
            <a:r>
              <a:rPr lang="en-US" spc="-60" dirty="0"/>
              <a:t>Meme from GOT</a:t>
            </a:r>
            <a:endParaRPr spc="-60" dirty="0"/>
          </a:p>
        </p:txBody>
      </p:sp>
      <p:pic>
        <p:nvPicPr>
          <p:cNvPr id="5" name="Picture 4">
            <a:extLst>
              <a:ext uri="{FF2B5EF4-FFF2-40B4-BE49-F238E27FC236}">
                <a16:creationId xmlns:a16="http://schemas.microsoft.com/office/drawing/2014/main" id="{8D210198-9F1B-41CA-937B-B90E73F49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22" y="1676400"/>
            <a:ext cx="7391400" cy="4920679"/>
          </a:xfrm>
          <a:prstGeom prst="rect">
            <a:avLst/>
          </a:prstGeom>
        </p:spPr>
      </p:pic>
    </p:spTree>
    <p:extLst>
      <p:ext uri="{BB962C8B-B14F-4D97-AF65-F5344CB8AC3E}">
        <p14:creationId xmlns:p14="http://schemas.microsoft.com/office/powerpoint/2010/main" val="8121259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6184658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3990386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17 –</a:t>
            </a:r>
            <a:br>
              <a:rPr lang="en-US" sz="4800" spc="-70" dirty="0"/>
            </a:br>
            <a:r>
              <a:rPr lang="en-US" sz="4800" spc="-70" dirty="0"/>
              <a:t>Inheritance</a:t>
            </a:r>
            <a:endParaRPr sz="4800" dirty="0"/>
          </a:p>
        </p:txBody>
      </p:sp>
    </p:spTree>
    <p:extLst>
      <p:ext uri="{BB962C8B-B14F-4D97-AF65-F5344CB8AC3E}">
        <p14:creationId xmlns:p14="http://schemas.microsoft.com/office/powerpoint/2010/main" val="10830284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4783078" cy="566822"/>
          </a:xfrm>
          <a:prstGeom prst="rect">
            <a:avLst/>
          </a:prstGeom>
        </p:spPr>
        <p:txBody>
          <a:bodyPr vert="horz" wrap="square" lIns="0" tIns="12700" rIns="0" bIns="0" rtlCol="0">
            <a:spAutoFit/>
          </a:bodyPr>
          <a:lstStyle/>
          <a:p>
            <a:pPr marL="12700">
              <a:lnSpc>
                <a:spcPct val="100000"/>
              </a:lnSpc>
              <a:spcBef>
                <a:spcPts val="100"/>
              </a:spcBef>
            </a:pPr>
            <a:r>
              <a:rPr lang="en-US" spc="-60" dirty="0"/>
              <a:t>What to expect</a:t>
            </a:r>
            <a:endParaRPr spc="-60" dirty="0"/>
          </a:p>
        </p:txBody>
      </p:sp>
      <p:sp>
        <p:nvSpPr>
          <p:cNvPr id="3" name="object 3"/>
          <p:cNvSpPr txBox="1"/>
          <p:nvPr/>
        </p:nvSpPr>
        <p:spPr>
          <a:xfrm>
            <a:off x="457200" y="1066800"/>
            <a:ext cx="7397115" cy="5766322"/>
          </a:xfrm>
          <a:prstGeom prst="rect">
            <a:avLst/>
          </a:prstGeom>
        </p:spPr>
        <p:txBody>
          <a:bodyPr vert="horz" wrap="square" lIns="0" tIns="12700" rIns="0" bIns="0" rtlCol="0">
            <a:spAutoFit/>
          </a:bodyPr>
          <a:lstStyle/>
          <a:p>
            <a:pPr marL="12700" marR="439420">
              <a:lnSpc>
                <a:spcPct val="114599"/>
              </a:lnSpc>
              <a:spcBef>
                <a:spcPts val="100"/>
              </a:spcBef>
            </a:pPr>
            <a:r>
              <a:rPr lang="en-US" sz="2400" spc="-5" dirty="0">
                <a:solidFill>
                  <a:srgbClr val="424242"/>
                </a:solidFill>
                <a:latin typeface="Arial"/>
                <a:cs typeface="Arial"/>
              </a:rPr>
              <a:t>In this section, we will cover</a:t>
            </a:r>
            <a:endParaRPr sz="2400" dirty="0">
              <a:latin typeface="Arial"/>
              <a:cs typeface="Arial"/>
            </a:endParaRPr>
          </a:p>
          <a:p>
            <a:pPr marL="469900" marR="127635" indent="-306705">
              <a:lnSpc>
                <a:spcPct val="113700"/>
              </a:lnSpc>
              <a:spcBef>
                <a:spcPts val="1025"/>
              </a:spcBef>
              <a:buSzPct val="83333"/>
              <a:buChar char="-"/>
              <a:tabLst>
                <a:tab pos="469265" algn="l"/>
                <a:tab pos="469900" algn="l"/>
              </a:tabLst>
            </a:pPr>
            <a:r>
              <a:rPr lang="en-US" sz="2400" b="0" i="0" u="none" strike="noStrike" dirty="0">
                <a:solidFill>
                  <a:srgbClr val="000000"/>
                </a:solidFill>
                <a:effectLst/>
                <a:latin typeface="Lato"/>
              </a:rPr>
              <a:t>CSS Styles, rules and properties</a:t>
            </a:r>
          </a:p>
          <a:p>
            <a:pPr marL="469900" marR="127635" indent="-306705">
              <a:lnSpc>
                <a:spcPct val="113700"/>
              </a:lnSpc>
              <a:spcBef>
                <a:spcPts val="1025"/>
              </a:spcBef>
              <a:buSzPct val="83333"/>
              <a:buChar char="-"/>
              <a:tabLst>
                <a:tab pos="469265" algn="l"/>
                <a:tab pos="469900" algn="l"/>
              </a:tabLst>
            </a:pPr>
            <a:r>
              <a:rPr lang="en-US" sz="2400" b="0" i="0" u="none" strike="noStrike" dirty="0">
                <a:solidFill>
                  <a:srgbClr val="000000"/>
                </a:solidFill>
                <a:effectLst/>
                <a:latin typeface="Lato"/>
              </a:rPr>
              <a:t>How Bizarre HTML and CSS is</a:t>
            </a:r>
            <a:r>
              <a:rPr lang="en-US" sz="2400" b="0" i="0" u="none" strike="noStrike" dirty="0">
                <a:solidFill>
                  <a:srgbClr val="595959"/>
                </a:solidFill>
                <a:effectLst/>
                <a:latin typeface="Lato"/>
              </a:rPr>
              <a:t> </a:t>
            </a:r>
            <a:endParaRPr lang="en-US" sz="2400" dirty="0">
              <a:solidFill>
                <a:srgbClr val="000000"/>
              </a:solidFill>
              <a:latin typeface="Lato"/>
            </a:endParaRPr>
          </a:p>
          <a:p>
            <a:pPr marL="469900" marR="127635" indent="-306705">
              <a:lnSpc>
                <a:spcPct val="113700"/>
              </a:lnSpc>
              <a:spcBef>
                <a:spcPts val="1025"/>
              </a:spcBef>
              <a:buSzPct val="83333"/>
              <a:buChar char="-"/>
              <a:tabLst>
                <a:tab pos="469265" algn="l"/>
                <a:tab pos="469900" algn="l"/>
              </a:tabLst>
            </a:pPr>
            <a:r>
              <a:rPr lang="en-US" sz="2400" b="0" i="0" u="none" strike="noStrike" dirty="0">
                <a:solidFill>
                  <a:srgbClr val="000000"/>
                </a:solidFill>
                <a:effectLst/>
                <a:latin typeface="Lato"/>
              </a:rPr>
              <a:t>Selectors and Box Model</a:t>
            </a:r>
          </a:p>
          <a:p>
            <a:pPr marL="163195" marR="127635">
              <a:lnSpc>
                <a:spcPct val="113700"/>
              </a:lnSpc>
              <a:spcBef>
                <a:spcPts val="1025"/>
              </a:spcBef>
              <a:buSzPct val="83333"/>
              <a:tabLst>
                <a:tab pos="469265" algn="l"/>
                <a:tab pos="469900" algn="l"/>
              </a:tabLst>
            </a:pPr>
            <a:endParaRPr lang="en-US" sz="2400" dirty="0">
              <a:solidFill>
                <a:srgbClr val="000000"/>
              </a:solidFill>
              <a:latin typeface="Lato"/>
            </a:endParaRPr>
          </a:p>
          <a:p>
            <a:pPr marL="163195" marR="127635">
              <a:lnSpc>
                <a:spcPct val="113700"/>
              </a:lnSpc>
              <a:spcBef>
                <a:spcPts val="1025"/>
              </a:spcBef>
              <a:buSzPct val="83333"/>
              <a:tabLst>
                <a:tab pos="469265" algn="l"/>
                <a:tab pos="469900" algn="l"/>
              </a:tabLst>
            </a:pPr>
            <a:r>
              <a:rPr lang="en-US" sz="2400" dirty="0">
                <a:solidFill>
                  <a:srgbClr val="000000"/>
                </a:solidFill>
                <a:latin typeface="Lato"/>
              </a:rPr>
              <a:t>And Further explore questions around</a:t>
            </a:r>
          </a:p>
          <a:p>
            <a:pPr marL="163195" marR="127635">
              <a:lnSpc>
                <a:spcPct val="113700"/>
              </a:lnSpc>
              <a:spcBef>
                <a:spcPts val="1025"/>
              </a:spcBef>
              <a:buSzPct val="83333"/>
              <a:tabLst>
                <a:tab pos="469265" algn="l"/>
                <a:tab pos="469900" algn="l"/>
              </a:tabLst>
            </a:pPr>
            <a:r>
              <a:rPr lang="en-US" sz="2400" dirty="0">
                <a:solidFill>
                  <a:srgbClr val="595959"/>
                </a:solidFill>
                <a:latin typeface="Lato"/>
              </a:rPr>
              <a:t>- </a:t>
            </a:r>
            <a:r>
              <a:rPr lang="en-US" sz="2400" b="0" i="0" u="none" strike="noStrike" dirty="0">
                <a:solidFill>
                  <a:srgbClr val="595959"/>
                </a:solidFill>
                <a:effectLst/>
                <a:latin typeface="Lato"/>
              </a:rPr>
              <a:t>Why does invalid HTML/CSS still work sometimes</a:t>
            </a:r>
            <a:endParaRPr lang="en-US" sz="2400" b="0" i="0" u="none" strike="noStrike" dirty="0">
              <a:solidFill>
                <a:srgbClr val="000000"/>
              </a:solidFill>
              <a:effectLst/>
              <a:latin typeface="Lato"/>
            </a:endParaRPr>
          </a:p>
          <a:p>
            <a:pPr marL="469900" marR="127635" indent="-306705">
              <a:lnSpc>
                <a:spcPct val="113700"/>
              </a:lnSpc>
              <a:spcBef>
                <a:spcPts val="1025"/>
              </a:spcBef>
              <a:buSzPct val="83333"/>
              <a:buChar char="-"/>
              <a:tabLst>
                <a:tab pos="469265" algn="l"/>
                <a:tab pos="469900" algn="l"/>
              </a:tabLst>
            </a:pPr>
            <a:r>
              <a:rPr lang="en-US" sz="2400" b="0" i="0" u="none" strike="noStrike" dirty="0">
                <a:solidFill>
                  <a:srgbClr val="000000"/>
                </a:solidFill>
                <a:effectLst/>
                <a:latin typeface="Lato"/>
              </a:rPr>
              <a:t>Why Not Use </a:t>
            </a:r>
            <a:r>
              <a:rPr lang="en-US" sz="2400" b="0" i="0" u="none" strike="noStrike" dirty="0" err="1">
                <a:solidFill>
                  <a:srgbClr val="000000"/>
                </a:solidFill>
                <a:effectLst/>
                <a:latin typeface="Lato"/>
              </a:rPr>
              <a:t>Divs</a:t>
            </a:r>
            <a:r>
              <a:rPr lang="en-US" sz="2400" b="0" i="0" u="none" strike="noStrike" dirty="0">
                <a:solidFill>
                  <a:srgbClr val="000000"/>
                </a:solidFill>
                <a:effectLst/>
                <a:latin typeface="Lato"/>
              </a:rPr>
              <a:t> and Spans everywhere</a:t>
            </a:r>
          </a:p>
          <a:p>
            <a:pPr marL="469900" marR="127635" indent="-306705">
              <a:lnSpc>
                <a:spcPct val="113700"/>
              </a:lnSpc>
              <a:spcBef>
                <a:spcPts val="1025"/>
              </a:spcBef>
              <a:buSzPct val="83333"/>
              <a:buFontTx/>
              <a:buChar char="-"/>
              <a:tabLst>
                <a:tab pos="469265" algn="l"/>
                <a:tab pos="469900" algn="l"/>
              </a:tabLst>
            </a:pPr>
            <a:r>
              <a:rPr lang="en-US" sz="2400" spc="-140" dirty="0">
                <a:solidFill>
                  <a:srgbClr val="424242"/>
                </a:solidFill>
                <a:latin typeface="Arial"/>
                <a:cs typeface="Arial"/>
              </a:rPr>
              <a:t>We </a:t>
            </a:r>
            <a:r>
              <a:rPr lang="en-US" sz="2400" spc="5" dirty="0">
                <a:solidFill>
                  <a:srgbClr val="424242"/>
                </a:solidFill>
                <a:latin typeface="Arial"/>
                <a:cs typeface="Arial"/>
              </a:rPr>
              <a:t>will </a:t>
            </a:r>
            <a:r>
              <a:rPr lang="en-US" sz="2400" spc="-140" dirty="0">
                <a:solidFill>
                  <a:srgbClr val="424242"/>
                </a:solidFill>
                <a:latin typeface="Arial"/>
                <a:cs typeface="Arial"/>
              </a:rPr>
              <a:t>go </a:t>
            </a:r>
            <a:r>
              <a:rPr lang="en-US" sz="2400" spc="-80" dirty="0">
                <a:solidFill>
                  <a:srgbClr val="424242"/>
                </a:solidFill>
                <a:latin typeface="Arial"/>
                <a:cs typeface="Arial"/>
              </a:rPr>
              <a:t>slowly </a:t>
            </a:r>
            <a:r>
              <a:rPr lang="en-US" sz="2400" spc="-55" dirty="0">
                <a:solidFill>
                  <a:srgbClr val="424242"/>
                </a:solidFill>
                <a:latin typeface="Arial"/>
                <a:cs typeface="Arial"/>
              </a:rPr>
              <a:t>through </a:t>
            </a:r>
            <a:r>
              <a:rPr lang="en-US" sz="2400" spc="-30" dirty="0">
                <a:solidFill>
                  <a:srgbClr val="424242"/>
                </a:solidFill>
                <a:latin typeface="Arial"/>
                <a:cs typeface="Arial"/>
              </a:rPr>
              <a:t>the </a:t>
            </a:r>
            <a:r>
              <a:rPr lang="en-US" sz="2400" spc="-105" dirty="0">
                <a:solidFill>
                  <a:srgbClr val="424242"/>
                </a:solidFill>
                <a:latin typeface="Arial"/>
                <a:cs typeface="Arial"/>
              </a:rPr>
              <a:t>essential </a:t>
            </a:r>
            <a:r>
              <a:rPr lang="en-US" sz="2400" spc="-114" dirty="0">
                <a:solidFill>
                  <a:srgbClr val="424242"/>
                </a:solidFill>
                <a:latin typeface="Arial"/>
                <a:cs typeface="Arial"/>
              </a:rPr>
              <a:t>concepts</a:t>
            </a:r>
            <a:r>
              <a:rPr lang="en-US" sz="2400" spc="-465" dirty="0">
                <a:solidFill>
                  <a:srgbClr val="424242"/>
                </a:solidFill>
                <a:latin typeface="Arial"/>
                <a:cs typeface="Arial"/>
              </a:rPr>
              <a:t> </a:t>
            </a:r>
            <a:r>
              <a:rPr lang="en-US" sz="2400" spc="-114" dirty="0">
                <a:solidFill>
                  <a:srgbClr val="424242"/>
                </a:solidFill>
                <a:latin typeface="Arial"/>
                <a:cs typeface="Arial"/>
              </a:rPr>
              <a:t>and  </a:t>
            </a:r>
            <a:r>
              <a:rPr lang="en-US" sz="2400" spc="-145" dirty="0">
                <a:solidFill>
                  <a:srgbClr val="424242"/>
                </a:solidFill>
                <a:latin typeface="Arial"/>
                <a:cs typeface="Arial"/>
              </a:rPr>
              <a:t>speed </a:t>
            </a:r>
            <a:r>
              <a:rPr lang="en-US" sz="2400" spc="-55" dirty="0">
                <a:solidFill>
                  <a:srgbClr val="424242"/>
                </a:solidFill>
                <a:latin typeface="Arial"/>
                <a:cs typeface="Arial"/>
              </a:rPr>
              <a:t>through </a:t>
            </a:r>
            <a:r>
              <a:rPr lang="en-US" sz="2400" spc="-30" dirty="0">
                <a:solidFill>
                  <a:srgbClr val="424242"/>
                </a:solidFill>
                <a:latin typeface="Arial"/>
                <a:cs typeface="Arial"/>
              </a:rPr>
              <a:t>the </a:t>
            </a:r>
            <a:r>
              <a:rPr lang="en-US" sz="2400" spc="-100" dirty="0">
                <a:solidFill>
                  <a:srgbClr val="424242"/>
                </a:solidFill>
                <a:latin typeface="Arial"/>
                <a:cs typeface="Arial"/>
              </a:rPr>
              <a:t>obvious</a:t>
            </a:r>
            <a:r>
              <a:rPr lang="en-US" sz="2400" spc="-290" dirty="0">
                <a:solidFill>
                  <a:srgbClr val="424242"/>
                </a:solidFill>
                <a:latin typeface="Arial"/>
                <a:cs typeface="Arial"/>
              </a:rPr>
              <a:t> </a:t>
            </a:r>
            <a:r>
              <a:rPr lang="en-US" sz="2400" spc="-20" dirty="0">
                <a:solidFill>
                  <a:srgbClr val="424242"/>
                </a:solidFill>
                <a:latin typeface="Arial"/>
                <a:cs typeface="Arial"/>
              </a:rPr>
              <a:t>stuff</a:t>
            </a:r>
            <a:endParaRPr lang="en-US" sz="2400" dirty="0">
              <a:latin typeface="Arial"/>
              <a:cs typeface="Arial"/>
            </a:endParaRPr>
          </a:p>
          <a:p>
            <a:pPr marL="469900" marR="127635" indent="-306705">
              <a:lnSpc>
                <a:spcPct val="113700"/>
              </a:lnSpc>
              <a:spcBef>
                <a:spcPts val="1025"/>
              </a:spcBef>
              <a:buSzPct val="83333"/>
              <a:buChar char="-"/>
              <a:tabLst>
                <a:tab pos="469265" algn="l"/>
                <a:tab pos="469900" algn="l"/>
              </a:tabLst>
            </a:pPr>
            <a:endParaRPr lang="en-US" sz="2400" b="0" i="0" u="none" strike="noStrike" dirty="0">
              <a:solidFill>
                <a:srgbClr val="000000"/>
              </a:solidFill>
              <a:effectLst/>
              <a:latin typeface="Lato"/>
            </a:endParaRPr>
          </a:p>
        </p:txBody>
      </p:sp>
    </p:spTree>
    <p:extLst>
      <p:ext uri="{BB962C8B-B14F-4D97-AF65-F5344CB8AC3E}">
        <p14:creationId xmlns:p14="http://schemas.microsoft.com/office/powerpoint/2010/main" val="38812426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7905628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2228815"/>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18 –</a:t>
            </a:r>
            <a:br>
              <a:rPr lang="en-US" sz="4800" spc="-70" dirty="0"/>
            </a:br>
            <a:r>
              <a:rPr lang="en-US" sz="4800" spc="-70" dirty="0"/>
              <a:t>Grouping &amp; Combining Selectors</a:t>
            </a:r>
            <a:endParaRPr sz="4800" dirty="0"/>
          </a:p>
        </p:txBody>
      </p:sp>
    </p:spTree>
    <p:extLst>
      <p:ext uri="{BB962C8B-B14F-4D97-AF65-F5344CB8AC3E}">
        <p14:creationId xmlns:p14="http://schemas.microsoft.com/office/powerpoint/2010/main" val="3876847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40937240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33222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5075527" cy="751488"/>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2 -Recap</a:t>
            </a:r>
            <a:endParaRPr sz="4800" dirty="0"/>
          </a:p>
        </p:txBody>
      </p:sp>
    </p:spTree>
    <p:extLst>
      <p:ext uri="{BB962C8B-B14F-4D97-AF65-F5344CB8AC3E}">
        <p14:creationId xmlns:p14="http://schemas.microsoft.com/office/powerpoint/2010/main" val="9243567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19 –</a:t>
            </a:r>
            <a:br>
              <a:rPr lang="en-US" sz="4800" spc="-70" dirty="0"/>
            </a:br>
            <a:r>
              <a:rPr lang="en-US" sz="4800" spc="-70" dirty="0"/>
              <a:t>Why not </a:t>
            </a:r>
            <a:r>
              <a:rPr lang="en-US" sz="4800" spc="-70" dirty="0" err="1"/>
              <a:t>Divs</a:t>
            </a:r>
            <a:r>
              <a:rPr lang="en-US" sz="4800" spc="-70" dirty="0"/>
              <a:t> Everywhere</a:t>
            </a:r>
            <a:endParaRPr sz="4800" dirty="0"/>
          </a:p>
        </p:txBody>
      </p:sp>
    </p:spTree>
    <p:extLst>
      <p:ext uri="{BB962C8B-B14F-4D97-AF65-F5344CB8AC3E}">
        <p14:creationId xmlns:p14="http://schemas.microsoft.com/office/powerpoint/2010/main" val="29232303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
        <p:nvSpPr>
          <p:cNvPr id="3" name="TextBox 2">
            <a:extLst>
              <a:ext uri="{FF2B5EF4-FFF2-40B4-BE49-F238E27FC236}">
                <a16:creationId xmlns:a16="http://schemas.microsoft.com/office/drawing/2014/main" id="{D8BD6A7E-C4EC-401A-9413-9F39AA658E17}"/>
              </a:ext>
            </a:extLst>
          </p:cNvPr>
          <p:cNvSpPr txBox="1"/>
          <p:nvPr/>
        </p:nvSpPr>
        <p:spPr>
          <a:xfrm>
            <a:off x="685800" y="5257800"/>
            <a:ext cx="993221" cy="369332"/>
          </a:xfrm>
          <a:prstGeom prst="rect">
            <a:avLst/>
          </a:prstGeom>
          <a:noFill/>
        </p:spPr>
        <p:txBody>
          <a:bodyPr wrap="none" rtlCol="0">
            <a:spAutoFit/>
          </a:bodyPr>
          <a:lstStyle/>
          <a:p>
            <a:r>
              <a:rPr lang="en-US" b="1" dirty="0"/>
              <a:t>Answers</a:t>
            </a:r>
            <a:endParaRPr lang="en-DE" b="1" dirty="0"/>
          </a:p>
        </p:txBody>
      </p:sp>
    </p:spTree>
    <p:extLst>
      <p:ext uri="{BB962C8B-B14F-4D97-AF65-F5344CB8AC3E}">
        <p14:creationId xmlns:p14="http://schemas.microsoft.com/office/powerpoint/2010/main" val="21869041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5" name="TextBox 4">
            <a:extLst>
              <a:ext uri="{FF2B5EF4-FFF2-40B4-BE49-F238E27FC236}">
                <a16:creationId xmlns:a16="http://schemas.microsoft.com/office/drawing/2014/main" id="{4BF90B0F-CBC7-474A-8F5B-117842C4E7CD}"/>
              </a:ext>
            </a:extLst>
          </p:cNvPr>
          <p:cNvSpPr txBox="1"/>
          <p:nvPr/>
        </p:nvSpPr>
        <p:spPr>
          <a:xfrm>
            <a:off x="914400" y="762000"/>
            <a:ext cx="7315200" cy="5016758"/>
          </a:xfrm>
          <a:prstGeom prst="rect">
            <a:avLst/>
          </a:prstGeom>
          <a:noFill/>
        </p:spPr>
        <p:txBody>
          <a:bodyPr wrap="square">
            <a:spAutoFit/>
          </a:bodyPr>
          <a:lstStyle/>
          <a:p>
            <a:pPr algn="l" fontAlgn="base"/>
            <a:r>
              <a:rPr lang="en-US" sz="2000" b="0" i="0" dirty="0">
                <a:solidFill>
                  <a:srgbClr val="242729"/>
                </a:solidFill>
                <a:effectLst/>
                <a:latin typeface="Arial" panose="020B0604020202020204" pitchFamily="34" charset="0"/>
              </a:rPr>
              <a:t>If you visit a (well designed) web page, you as the human reader can immediately (visually) distinguish all the page elements and more importantly </a:t>
            </a:r>
            <a:r>
              <a:rPr lang="en-US" sz="2000" b="0" i="1" dirty="0">
                <a:solidFill>
                  <a:srgbClr val="242729"/>
                </a:solidFill>
                <a:effectLst/>
                <a:latin typeface="inherit"/>
              </a:rPr>
              <a:t>understand</a:t>
            </a:r>
            <a:r>
              <a:rPr lang="en-US" sz="2000" b="0" i="0" dirty="0">
                <a:solidFill>
                  <a:srgbClr val="242729"/>
                </a:solidFill>
                <a:effectLst/>
                <a:latin typeface="Arial" panose="020B0604020202020204" pitchFamily="34" charset="0"/>
              </a:rPr>
              <a:t> the content. In the top left you see the company logo, next to it is the site navigation, there is a search bar and some text about the company, a link to a product you can buy and a legal disclaimer at the bottom.</a:t>
            </a:r>
          </a:p>
          <a:p>
            <a:pPr algn="l" fontAlgn="base"/>
            <a:endParaRPr lang="en-US" sz="2000" dirty="0">
              <a:solidFill>
                <a:srgbClr val="242729"/>
              </a:solidFill>
              <a:latin typeface="Arial" panose="020B0604020202020204" pitchFamily="34" charset="0"/>
            </a:endParaRPr>
          </a:p>
          <a:p>
            <a:pPr algn="l" fontAlgn="base"/>
            <a:endParaRPr lang="en-US" sz="2000" b="0" i="0" dirty="0">
              <a:solidFill>
                <a:srgbClr val="242729"/>
              </a:solidFill>
              <a:effectLst/>
              <a:latin typeface="Arial" panose="020B0604020202020204" pitchFamily="34" charset="0"/>
            </a:endParaRPr>
          </a:p>
          <a:p>
            <a:pPr algn="l" fontAlgn="base"/>
            <a:r>
              <a:rPr lang="en-US" sz="2000" b="0" i="0" dirty="0">
                <a:solidFill>
                  <a:srgbClr val="242729"/>
                </a:solidFill>
                <a:effectLst/>
                <a:latin typeface="Arial" panose="020B0604020202020204" pitchFamily="34" charset="0"/>
              </a:rPr>
              <a:t>However, machines are dumb and cannot do this: </a:t>
            </a:r>
          </a:p>
          <a:p>
            <a:pPr algn="l" fontAlgn="base"/>
            <a:r>
              <a:rPr lang="en-US" sz="2000" b="0" i="0" dirty="0">
                <a:solidFill>
                  <a:srgbClr val="242729"/>
                </a:solidFill>
                <a:effectLst/>
                <a:latin typeface="Arial" panose="020B0604020202020204" pitchFamily="34" charset="0"/>
              </a:rPr>
              <a:t>Looking at the same page as you, all the web crawler would see is an image, a list of anchors tags, a text node, an input field and an image with a link on it. At the bottom there is another text node. Now, how should they know, what part of the document you intended to be the navigation or the main article, or some not-so-important footnote</a:t>
            </a:r>
          </a:p>
        </p:txBody>
      </p:sp>
    </p:spTree>
    <p:extLst>
      <p:ext uri="{BB962C8B-B14F-4D97-AF65-F5344CB8AC3E}">
        <p14:creationId xmlns:p14="http://schemas.microsoft.com/office/powerpoint/2010/main" val="26242541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2" name="Rectangle 1">
            <a:extLst>
              <a:ext uri="{FF2B5EF4-FFF2-40B4-BE49-F238E27FC236}">
                <a16:creationId xmlns:a16="http://schemas.microsoft.com/office/drawing/2014/main" id="{3AF0AAED-BD80-49E0-9AA1-54607FD4D28A}"/>
              </a:ext>
            </a:extLst>
          </p:cNvPr>
          <p:cNvSpPr>
            <a:spLocks noChangeArrowheads="1"/>
          </p:cNvSpPr>
          <p:nvPr/>
        </p:nvSpPr>
        <p:spPr bwMode="auto">
          <a:xfrm>
            <a:off x="207023" y="2438400"/>
            <a:ext cx="872995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400" b="0" i="0" u="none" strike="noStrike" cap="none" normalizeH="0" baseline="0" dirty="0">
                <a:ln>
                  <a:noFill/>
                </a:ln>
                <a:solidFill>
                  <a:srgbClr val="242729"/>
                </a:solidFill>
                <a:effectLst/>
                <a:cs typeface="Arial" panose="020B0604020202020204" pitchFamily="34" charset="0"/>
              </a:rPr>
              <a:t>Now imagine instead of a plain </a:t>
            </a:r>
            <a:r>
              <a:rPr kumimoji="0" lang="en-DE" altLang="en-DE" sz="2400" b="0" i="0" u="none" strike="noStrike" cap="none" normalizeH="0" baseline="0" dirty="0">
                <a:ln>
                  <a:noFill/>
                </a:ln>
                <a:solidFill>
                  <a:srgbClr val="242729"/>
                </a:solidFill>
                <a:effectLst/>
                <a:latin typeface="Consolas" panose="020B0609020204030204" pitchFamily="49" charset="0"/>
              </a:rPr>
              <a:t>div</a:t>
            </a:r>
            <a:r>
              <a:rPr kumimoji="0" lang="en-DE" altLang="en-DE" sz="2400" b="0" i="0" u="none" strike="noStrike" cap="none" normalizeH="0" baseline="0" dirty="0">
                <a:ln>
                  <a:noFill/>
                </a:ln>
                <a:solidFill>
                  <a:srgbClr val="242729"/>
                </a:solidFill>
                <a:effectLst/>
                <a:cs typeface="Arial" panose="020B0604020202020204" pitchFamily="34" charset="0"/>
              </a:rPr>
              <a:t>, a </a:t>
            </a:r>
            <a:r>
              <a:rPr kumimoji="0" lang="en-DE" altLang="en-DE" sz="2400" b="0" i="0" u="none" strike="noStrike" cap="none" normalizeH="0" baseline="0" dirty="0">
                <a:ln>
                  <a:noFill/>
                </a:ln>
                <a:solidFill>
                  <a:srgbClr val="242729"/>
                </a:solidFill>
                <a:effectLst/>
                <a:latin typeface="Consolas" panose="020B0609020204030204" pitchFamily="49" charset="0"/>
              </a:rPr>
              <a:t>nav</a:t>
            </a:r>
            <a:r>
              <a:rPr kumimoji="0" lang="en-DE" altLang="en-DE" sz="2400" b="0" i="0" u="none" strike="noStrike" cap="none" normalizeH="0" baseline="0" dirty="0">
                <a:ln>
                  <a:noFill/>
                </a:ln>
                <a:solidFill>
                  <a:srgbClr val="242729"/>
                </a:solidFill>
                <a:effectLst/>
                <a:cs typeface="Arial" panose="020B0604020202020204" pitchFamily="34" charset="0"/>
              </a:rPr>
              <a:t> element would be </a:t>
            </a:r>
            <a:endParaRPr kumimoji="0" lang="en-US" altLang="en-DE" sz="2400" b="0" i="0" u="none" strike="noStrike" cap="none" normalizeH="0" baseline="0" dirty="0">
              <a:ln>
                <a:noFill/>
              </a:ln>
              <a:solidFill>
                <a:srgbClr val="242729"/>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400" b="0" i="0" u="none" strike="noStrike" cap="none" normalizeH="0" baseline="0" dirty="0">
                <a:ln>
                  <a:noFill/>
                </a:ln>
                <a:solidFill>
                  <a:srgbClr val="242729"/>
                </a:solidFill>
                <a:effectLst/>
                <a:cs typeface="Arial" panose="020B0604020202020204" pitchFamily="34" charset="0"/>
              </a:rPr>
              <a:t>used – the machine immediately knows what the purpose of this</a:t>
            </a:r>
            <a:endParaRPr kumimoji="0" lang="en-US" altLang="en-DE" sz="2400" b="0" i="0" u="none" strike="noStrike" cap="none" normalizeH="0" baseline="0" dirty="0">
              <a:ln>
                <a:noFill/>
              </a:ln>
              <a:solidFill>
                <a:srgbClr val="242729"/>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400" b="0" i="0" u="none" strike="noStrike" cap="none" normalizeH="0" baseline="0" dirty="0">
                <a:ln>
                  <a:noFill/>
                </a:ln>
                <a:solidFill>
                  <a:srgbClr val="242729"/>
                </a:solidFill>
                <a:effectLst/>
                <a:cs typeface="Arial" panose="020B0604020202020204" pitchFamily="34" charset="0"/>
              </a:rPr>
              <a:t> element is:</a:t>
            </a:r>
            <a:r>
              <a:rPr kumimoji="0" lang="en-DE" altLang="en-DE"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994168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2" name="Rectangle 1">
            <a:extLst>
              <a:ext uri="{FF2B5EF4-FFF2-40B4-BE49-F238E27FC236}">
                <a16:creationId xmlns:a16="http://schemas.microsoft.com/office/drawing/2014/main" id="{3AF0AAED-BD80-49E0-9AA1-54607FD4D28A}"/>
              </a:ext>
            </a:extLst>
          </p:cNvPr>
          <p:cNvSpPr>
            <a:spLocks noChangeArrowheads="1"/>
          </p:cNvSpPr>
          <p:nvPr/>
        </p:nvSpPr>
        <p:spPr bwMode="auto">
          <a:xfrm>
            <a:off x="207023" y="1884403"/>
            <a:ext cx="8680261"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b="0" i="0" dirty="0">
                <a:solidFill>
                  <a:srgbClr val="242729"/>
                </a:solidFill>
                <a:effectLst/>
                <a:latin typeface="Arial" panose="020B0604020202020204" pitchFamily="34" charset="0"/>
              </a:rPr>
              <a:t>Semantic tags are not the end. </a:t>
            </a:r>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a:solidFill>
                <a:srgbClr val="242729"/>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b="0" i="0" dirty="0">
                <a:solidFill>
                  <a:srgbClr val="242729"/>
                </a:solidFill>
                <a:effectLst/>
                <a:latin typeface="Arial" panose="020B0604020202020204" pitchFamily="34" charset="0"/>
              </a:rPr>
              <a:t>There are things like metadata, ontologies, resource description</a:t>
            </a:r>
          </a:p>
          <a:p>
            <a:pPr marL="0" marR="0" lvl="0" indent="0" algn="l" defTabSz="914400" rtl="0" eaLnBrk="0" fontAlgn="base" latinLnBrk="0" hangingPunct="0">
              <a:lnSpc>
                <a:spcPct val="100000"/>
              </a:lnSpc>
              <a:spcBef>
                <a:spcPct val="0"/>
              </a:spcBef>
              <a:spcAft>
                <a:spcPct val="0"/>
              </a:spcAft>
              <a:buClrTx/>
              <a:buSzTx/>
              <a:buFontTx/>
              <a:buNone/>
              <a:tabLst/>
            </a:pPr>
            <a:r>
              <a:rPr lang="en-US" sz="2400" b="0" i="0" dirty="0">
                <a:solidFill>
                  <a:srgbClr val="242729"/>
                </a:solidFill>
                <a:effectLst/>
                <a:latin typeface="Arial" panose="020B0604020202020204" pitchFamily="34" charset="0"/>
              </a:rPr>
              <a:t> languages which go a step further and help connect data </a:t>
            </a:r>
          </a:p>
          <a:p>
            <a:pPr marL="0" marR="0" lvl="0" indent="0" algn="l" defTabSz="914400" rtl="0" eaLnBrk="0" fontAlgn="base" latinLnBrk="0" hangingPunct="0">
              <a:lnSpc>
                <a:spcPct val="100000"/>
              </a:lnSpc>
              <a:spcBef>
                <a:spcPct val="0"/>
              </a:spcBef>
              <a:spcAft>
                <a:spcPct val="0"/>
              </a:spcAft>
              <a:buClrTx/>
              <a:buSzTx/>
              <a:buFontTx/>
              <a:buNone/>
              <a:tabLst/>
            </a:pPr>
            <a:r>
              <a:rPr lang="en-US" sz="2400" b="0" i="0" dirty="0">
                <a:solidFill>
                  <a:srgbClr val="242729"/>
                </a:solidFill>
                <a:effectLst/>
                <a:latin typeface="Arial" panose="020B0604020202020204" pitchFamily="34" charset="0"/>
              </a:rPr>
              <a:t>between different web pages and can even help create </a:t>
            </a:r>
          </a:p>
          <a:p>
            <a:pPr marL="0" marR="0" lvl="0" indent="0" algn="l" defTabSz="914400" rtl="0" eaLnBrk="0" fontAlgn="base" latinLnBrk="0" hangingPunct="0">
              <a:lnSpc>
                <a:spcPct val="100000"/>
              </a:lnSpc>
              <a:spcBef>
                <a:spcPct val="0"/>
              </a:spcBef>
              <a:spcAft>
                <a:spcPct val="0"/>
              </a:spcAft>
              <a:buClrTx/>
              <a:buSzTx/>
              <a:buFontTx/>
              <a:buNone/>
              <a:tabLst/>
            </a:pPr>
            <a:r>
              <a:rPr lang="en-US" sz="2400" b="0" i="0" dirty="0">
                <a:solidFill>
                  <a:srgbClr val="242729"/>
                </a:solidFill>
                <a:effectLst/>
                <a:latin typeface="Arial" panose="020B0604020202020204" pitchFamily="34" charset="0"/>
              </a:rPr>
              <a:t>new knowledge!</a:t>
            </a:r>
            <a:endParaRPr kumimoji="0" lang="en-DE" altLang="en-DE"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2199242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20 –</a:t>
            </a:r>
            <a:br>
              <a:rPr lang="en-US" sz="4800" spc="-70" dirty="0"/>
            </a:br>
            <a:r>
              <a:rPr lang="en-US" sz="4800" spc="-70" dirty="0"/>
              <a:t>CSS Box Model</a:t>
            </a:r>
            <a:endParaRPr sz="4800" dirty="0"/>
          </a:p>
        </p:txBody>
      </p:sp>
    </p:spTree>
    <p:extLst>
      <p:ext uri="{BB962C8B-B14F-4D97-AF65-F5344CB8AC3E}">
        <p14:creationId xmlns:p14="http://schemas.microsoft.com/office/powerpoint/2010/main" val="23599394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3825164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3432175" cy="574040"/>
          </a:xfrm>
          <a:prstGeom prst="rect">
            <a:avLst/>
          </a:prstGeom>
        </p:spPr>
        <p:txBody>
          <a:bodyPr vert="horz" wrap="square" lIns="0" tIns="12700" rIns="0" bIns="0" rtlCol="0">
            <a:spAutoFit/>
          </a:bodyPr>
          <a:lstStyle/>
          <a:p>
            <a:pPr marL="12700">
              <a:lnSpc>
                <a:spcPct val="100000"/>
              </a:lnSpc>
              <a:spcBef>
                <a:spcPts val="100"/>
              </a:spcBef>
            </a:pPr>
            <a:r>
              <a:rPr spc="-35" dirty="0"/>
              <a:t>That </a:t>
            </a:r>
            <a:r>
              <a:rPr spc="-30" dirty="0"/>
              <a:t>was</a:t>
            </a:r>
            <a:r>
              <a:rPr spc="-665" dirty="0"/>
              <a:t> </a:t>
            </a:r>
            <a:r>
              <a:rPr spc="40" dirty="0"/>
              <a:t>weird</a:t>
            </a:r>
          </a:p>
        </p:txBody>
      </p:sp>
      <p:sp>
        <p:nvSpPr>
          <p:cNvPr id="3" name="object 3"/>
          <p:cNvSpPr/>
          <p:nvPr/>
        </p:nvSpPr>
        <p:spPr>
          <a:xfrm>
            <a:off x="1498047" y="2705244"/>
            <a:ext cx="6449695" cy="1643380"/>
          </a:xfrm>
          <a:custGeom>
            <a:avLst/>
            <a:gdLst/>
            <a:ahLst/>
            <a:cxnLst/>
            <a:rect l="l" t="t" r="r" b="b"/>
            <a:pathLst>
              <a:path w="6449695" h="1643379">
                <a:moveTo>
                  <a:pt x="6175587" y="1642796"/>
                </a:moveTo>
                <a:lnTo>
                  <a:pt x="273804" y="1642796"/>
                </a:lnTo>
                <a:lnTo>
                  <a:pt x="224587" y="1638385"/>
                </a:lnTo>
                <a:lnTo>
                  <a:pt x="178265" y="1625668"/>
                </a:lnTo>
                <a:lnTo>
                  <a:pt x="135610" y="1605417"/>
                </a:lnTo>
                <a:lnTo>
                  <a:pt x="97396" y="1578405"/>
                </a:lnTo>
                <a:lnTo>
                  <a:pt x="64395" y="1545406"/>
                </a:lnTo>
                <a:lnTo>
                  <a:pt x="37382" y="1507193"/>
                </a:lnTo>
                <a:lnTo>
                  <a:pt x="17129" y="1464538"/>
                </a:lnTo>
                <a:lnTo>
                  <a:pt x="4411" y="1418215"/>
                </a:lnTo>
                <a:lnTo>
                  <a:pt x="0" y="1368997"/>
                </a:lnTo>
                <a:lnTo>
                  <a:pt x="0" y="273799"/>
                </a:lnTo>
                <a:lnTo>
                  <a:pt x="4411" y="224581"/>
                </a:lnTo>
                <a:lnTo>
                  <a:pt x="17129" y="178258"/>
                </a:lnTo>
                <a:lnTo>
                  <a:pt x="37382" y="135603"/>
                </a:lnTo>
                <a:lnTo>
                  <a:pt x="64395" y="97390"/>
                </a:lnTo>
                <a:lnTo>
                  <a:pt x="97396" y="64391"/>
                </a:lnTo>
                <a:lnTo>
                  <a:pt x="135610" y="37379"/>
                </a:lnTo>
                <a:lnTo>
                  <a:pt x="178265" y="17128"/>
                </a:lnTo>
                <a:lnTo>
                  <a:pt x="224587" y="4410"/>
                </a:lnTo>
                <a:lnTo>
                  <a:pt x="273804" y="0"/>
                </a:lnTo>
                <a:lnTo>
                  <a:pt x="6175587" y="0"/>
                </a:lnTo>
                <a:lnTo>
                  <a:pt x="6229244" y="5310"/>
                </a:lnTo>
                <a:lnTo>
                  <a:pt x="6280356" y="20843"/>
                </a:lnTo>
                <a:lnTo>
                  <a:pt x="6327483" y="46005"/>
                </a:lnTo>
                <a:lnTo>
                  <a:pt x="6369187" y="80199"/>
                </a:lnTo>
                <a:lnTo>
                  <a:pt x="6403381" y="121903"/>
                </a:lnTo>
                <a:lnTo>
                  <a:pt x="6428543" y="169030"/>
                </a:lnTo>
                <a:lnTo>
                  <a:pt x="6444077" y="220142"/>
                </a:lnTo>
                <a:lnTo>
                  <a:pt x="6449387" y="273799"/>
                </a:lnTo>
                <a:lnTo>
                  <a:pt x="6449387" y="1368997"/>
                </a:lnTo>
                <a:lnTo>
                  <a:pt x="6444976" y="1418215"/>
                </a:lnTo>
                <a:lnTo>
                  <a:pt x="6432258" y="1464538"/>
                </a:lnTo>
                <a:lnTo>
                  <a:pt x="6412007" y="1507193"/>
                </a:lnTo>
                <a:lnTo>
                  <a:pt x="6384996" y="1545406"/>
                </a:lnTo>
                <a:lnTo>
                  <a:pt x="6351997" y="1578405"/>
                </a:lnTo>
                <a:lnTo>
                  <a:pt x="6313783" y="1605417"/>
                </a:lnTo>
                <a:lnTo>
                  <a:pt x="6271129" y="1625668"/>
                </a:lnTo>
                <a:lnTo>
                  <a:pt x="6224806" y="1638385"/>
                </a:lnTo>
                <a:lnTo>
                  <a:pt x="6175587" y="1642796"/>
                </a:lnTo>
                <a:close/>
              </a:path>
            </a:pathLst>
          </a:custGeom>
          <a:solidFill>
            <a:srgbClr val="EDEDED">
              <a:alpha val="54618"/>
            </a:srgbClr>
          </a:solidFill>
        </p:spPr>
        <p:txBody>
          <a:bodyPr wrap="square" lIns="0" tIns="0" rIns="0" bIns="0" rtlCol="0"/>
          <a:lstStyle/>
          <a:p>
            <a:endParaRPr/>
          </a:p>
        </p:txBody>
      </p:sp>
      <p:sp>
        <p:nvSpPr>
          <p:cNvPr id="4" name="object 4"/>
          <p:cNvSpPr txBox="1"/>
          <p:nvPr/>
        </p:nvSpPr>
        <p:spPr>
          <a:xfrm>
            <a:off x="991007" y="1713683"/>
            <a:ext cx="7473315" cy="4821960"/>
          </a:xfrm>
          <a:prstGeom prst="rect">
            <a:avLst/>
          </a:prstGeom>
        </p:spPr>
        <p:txBody>
          <a:bodyPr vert="horz" wrap="square" lIns="0" tIns="27939" rIns="0" bIns="0" rtlCol="0">
            <a:spAutoFit/>
          </a:bodyPr>
          <a:lstStyle/>
          <a:p>
            <a:pPr marL="334010" marR="1021080" indent="-321945">
              <a:lnSpc>
                <a:spcPts val="2850"/>
              </a:lnSpc>
              <a:spcBef>
                <a:spcPts val="219"/>
              </a:spcBef>
              <a:tabLst>
                <a:tab pos="334010" algn="l"/>
              </a:tabLst>
            </a:pPr>
            <a:r>
              <a:rPr sz="2400" spc="-65" dirty="0">
                <a:solidFill>
                  <a:srgbClr val="333336"/>
                </a:solidFill>
                <a:latin typeface="Arial"/>
                <a:cs typeface="Arial"/>
              </a:rPr>
              <a:t>-	</a:t>
            </a:r>
            <a:r>
              <a:rPr sz="2400" spc="-140" dirty="0">
                <a:solidFill>
                  <a:srgbClr val="333336"/>
                </a:solidFill>
                <a:latin typeface="Arial"/>
                <a:cs typeface="Arial"/>
              </a:rPr>
              <a:t>We </a:t>
            </a:r>
            <a:r>
              <a:rPr sz="2400" spc="-160" dirty="0">
                <a:solidFill>
                  <a:srgbClr val="333336"/>
                </a:solidFill>
                <a:latin typeface="Arial"/>
                <a:cs typeface="Arial"/>
              </a:rPr>
              <a:t>saw </a:t>
            </a:r>
            <a:r>
              <a:rPr sz="2400" dirty="0">
                <a:solidFill>
                  <a:srgbClr val="333336"/>
                </a:solidFill>
                <a:latin typeface="Arial"/>
                <a:cs typeface="Arial"/>
              </a:rPr>
              <a:t>that </a:t>
            </a:r>
            <a:r>
              <a:rPr sz="2400" spc="-210" dirty="0">
                <a:solidFill>
                  <a:srgbClr val="333336"/>
                </a:solidFill>
                <a:latin typeface="Arial"/>
                <a:cs typeface="Arial"/>
              </a:rPr>
              <a:t>HTML </a:t>
            </a:r>
            <a:r>
              <a:rPr sz="2400" spc="-100" dirty="0">
                <a:solidFill>
                  <a:srgbClr val="333336"/>
                </a:solidFill>
                <a:latin typeface="Arial"/>
                <a:cs typeface="Arial"/>
              </a:rPr>
              <a:t>whitespace </a:t>
            </a:r>
            <a:r>
              <a:rPr sz="2400" spc="-135" dirty="0">
                <a:solidFill>
                  <a:srgbClr val="333336"/>
                </a:solidFill>
                <a:latin typeface="Arial"/>
                <a:cs typeface="Arial"/>
              </a:rPr>
              <a:t>collapses </a:t>
            </a:r>
            <a:r>
              <a:rPr sz="2400" spc="-5" dirty="0">
                <a:solidFill>
                  <a:srgbClr val="333336"/>
                </a:solidFill>
                <a:latin typeface="Arial"/>
                <a:cs typeface="Arial"/>
              </a:rPr>
              <a:t>into</a:t>
            </a:r>
            <a:r>
              <a:rPr sz="2400" spc="-145" dirty="0">
                <a:solidFill>
                  <a:srgbClr val="333336"/>
                </a:solidFill>
                <a:latin typeface="Arial"/>
                <a:cs typeface="Arial"/>
              </a:rPr>
              <a:t> </a:t>
            </a:r>
            <a:r>
              <a:rPr sz="2400" spc="-100" dirty="0">
                <a:solidFill>
                  <a:srgbClr val="333336"/>
                </a:solidFill>
                <a:latin typeface="Arial"/>
                <a:cs typeface="Arial"/>
              </a:rPr>
              <a:t>one  </a:t>
            </a:r>
            <a:r>
              <a:rPr sz="2400" spc="-145" dirty="0">
                <a:solidFill>
                  <a:srgbClr val="333336"/>
                </a:solidFill>
                <a:latin typeface="Arial"/>
                <a:cs typeface="Arial"/>
              </a:rPr>
              <a:t>space…</a:t>
            </a:r>
            <a:endParaRPr sz="2400" dirty="0">
              <a:latin typeface="Arial"/>
              <a:cs typeface="Arial"/>
            </a:endParaRPr>
          </a:p>
          <a:p>
            <a:pPr>
              <a:lnSpc>
                <a:spcPct val="100000"/>
              </a:lnSpc>
              <a:spcBef>
                <a:spcPts val="30"/>
              </a:spcBef>
            </a:pPr>
            <a:endParaRPr sz="2850" dirty="0">
              <a:latin typeface="Times New Roman"/>
              <a:cs typeface="Times New Roman"/>
            </a:endParaRPr>
          </a:p>
          <a:p>
            <a:pPr marL="784860">
              <a:lnSpc>
                <a:spcPct val="100000"/>
              </a:lnSpc>
              <a:tabLst>
                <a:tab pos="1957070" algn="l"/>
                <a:tab pos="2959735" algn="l"/>
                <a:tab pos="3628390" algn="l"/>
              </a:tabLst>
            </a:pPr>
            <a:r>
              <a:rPr sz="2400" b="1" spc="-175" dirty="0">
                <a:latin typeface="Arial"/>
                <a:cs typeface="Arial"/>
              </a:rPr>
              <a:t>&lt;h1&gt;</a:t>
            </a:r>
            <a:r>
              <a:rPr sz="2400" spc="-330" dirty="0">
                <a:latin typeface="Arial"/>
                <a:cs typeface="Arial"/>
              </a:rPr>
              <a:t>Web	</a:t>
            </a:r>
            <a:r>
              <a:rPr lang="en-US" sz="2400" spc="-330" dirty="0">
                <a:latin typeface="Arial"/>
                <a:cs typeface="Arial"/>
              </a:rPr>
              <a:t> Dev is </a:t>
            </a:r>
            <a:r>
              <a:rPr sz="2400" spc="20" dirty="0">
                <a:latin typeface="Arial"/>
                <a:cs typeface="Arial"/>
              </a:rPr>
              <a:t>Fun</a:t>
            </a:r>
            <a:r>
              <a:rPr sz="2400" b="1" spc="20" dirty="0">
                <a:latin typeface="Arial"/>
                <a:cs typeface="Arial"/>
              </a:rPr>
              <a:t>&lt;/h1&gt;</a:t>
            </a:r>
            <a:endParaRPr sz="2400" dirty="0">
              <a:latin typeface="Arial"/>
              <a:cs typeface="Arial"/>
            </a:endParaRPr>
          </a:p>
          <a:p>
            <a:pPr marL="784860">
              <a:lnSpc>
                <a:spcPct val="100000"/>
              </a:lnSpc>
              <a:spcBef>
                <a:spcPts val="420"/>
              </a:spcBef>
            </a:pPr>
            <a:r>
              <a:rPr sz="2400" b="1" spc="45" dirty="0">
                <a:latin typeface="Arial"/>
                <a:cs typeface="Arial"/>
              </a:rPr>
              <a:t>&lt;strong&gt;</a:t>
            </a:r>
            <a:r>
              <a:rPr sz="2400" spc="45" dirty="0">
                <a:latin typeface="Arial"/>
                <a:cs typeface="Arial"/>
              </a:rPr>
              <a:t>Announcements</a:t>
            </a:r>
            <a:r>
              <a:rPr sz="2400" b="1" spc="45" dirty="0">
                <a:latin typeface="Arial"/>
                <a:cs typeface="Arial"/>
              </a:rPr>
              <a:t>&lt;/strong&gt;</a:t>
            </a:r>
            <a:r>
              <a:rPr sz="2400" b="1" spc="45" dirty="0">
                <a:solidFill>
                  <a:srgbClr val="9900FF"/>
                </a:solidFill>
                <a:latin typeface="Arial"/>
                <a:cs typeface="Arial"/>
              </a:rPr>
              <a:t>&lt;br/&gt;</a:t>
            </a:r>
            <a:endParaRPr sz="2400" dirty="0">
              <a:latin typeface="Arial"/>
              <a:cs typeface="Arial"/>
            </a:endParaRPr>
          </a:p>
          <a:p>
            <a:pPr marL="784860">
              <a:lnSpc>
                <a:spcPct val="100000"/>
              </a:lnSpc>
              <a:spcBef>
                <a:spcPts val="420"/>
              </a:spcBef>
              <a:tabLst>
                <a:tab pos="1620520" algn="l"/>
                <a:tab pos="3124835" algn="l"/>
                <a:tab pos="3458845" algn="l"/>
                <a:tab pos="3960495" algn="l"/>
              </a:tabLst>
            </a:pPr>
            <a:r>
              <a:rPr sz="2400" spc="315" dirty="0">
                <a:latin typeface="Arial"/>
                <a:cs typeface="Arial"/>
              </a:rPr>
              <a:t>4/3:	</a:t>
            </a:r>
            <a:r>
              <a:rPr sz="2400" spc="-120" dirty="0">
                <a:latin typeface="Arial"/>
                <a:cs typeface="Arial"/>
              </a:rPr>
              <a:t>Homework	</a:t>
            </a:r>
            <a:r>
              <a:rPr sz="2400" spc="-20" dirty="0">
                <a:latin typeface="Arial"/>
                <a:cs typeface="Arial"/>
              </a:rPr>
              <a:t>0	</a:t>
            </a:r>
            <a:r>
              <a:rPr sz="2400" spc="450" dirty="0">
                <a:latin typeface="Arial"/>
                <a:cs typeface="Arial"/>
              </a:rPr>
              <a:t>is	</a:t>
            </a:r>
            <a:r>
              <a:rPr sz="2400" spc="225" dirty="0">
                <a:latin typeface="Arial"/>
                <a:cs typeface="Arial"/>
              </a:rPr>
              <a:t>out!</a:t>
            </a:r>
            <a:r>
              <a:rPr sz="2400" b="1" spc="225" dirty="0">
                <a:latin typeface="Arial"/>
                <a:cs typeface="Arial"/>
              </a:rPr>
              <a:t>&lt;br/&gt;</a:t>
            </a:r>
            <a:endParaRPr sz="2400" dirty="0">
              <a:latin typeface="Arial"/>
              <a:cs typeface="Arial"/>
            </a:endParaRPr>
          </a:p>
          <a:p>
            <a:pPr>
              <a:lnSpc>
                <a:spcPct val="100000"/>
              </a:lnSpc>
            </a:pPr>
            <a:endParaRPr sz="2400" dirty="0">
              <a:latin typeface="Times New Roman"/>
              <a:cs typeface="Times New Roman"/>
            </a:endParaRPr>
          </a:p>
          <a:p>
            <a:pPr marL="334010" marR="5080" indent="-321945">
              <a:lnSpc>
                <a:spcPts val="2850"/>
              </a:lnSpc>
              <a:spcBef>
                <a:spcPts val="1550"/>
              </a:spcBef>
              <a:tabLst>
                <a:tab pos="334010" algn="l"/>
              </a:tabLst>
            </a:pPr>
            <a:r>
              <a:rPr sz="2400" spc="-65" dirty="0">
                <a:solidFill>
                  <a:srgbClr val="333336"/>
                </a:solidFill>
                <a:latin typeface="Arial"/>
                <a:cs typeface="Arial"/>
              </a:rPr>
              <a:t>-	</a:t>
            </a:r>
            <a:r>
              <a:rPr sz="2400" spc="-150" dirty="0">
                <a:solidFill>
                  <a:srgbClr val="333336"/>
                </a:solidFill>
                <a:latin typeface="Arial"/>
                <a:cs typeface="Arial"/>
              </a:rPr>
              <a:t>Except </a:t>
            </a:r>
            <a:r>
              <a:rPr sz="2400" spc="-45" dirty="0">
                <a:solidFill>
                  <a:srgbClr val="333336"/>
                </a:solidFill>
                <a:latin typeface="Arial"/>
                <a:cs typeface="Arial"/>
              </a:rPr>
              <a:t>weirdly </a:t>
            </a:r>
            <a:r>
              <a:rPr sz="2400" spc="-30" dirty="0">
                <a:solidFill>
                  <a:srgbClr val="333336"/>
                </a:solidFill>
                <a:latin typeface="Arial"/>
                <a:cs typeface="Arial"/>
              </a:rPr>
              <a:t>the </a:t>
            </a:r>
            <a:r>
              <a:rPr sz="2400" b="1" spc="-90" dirty="0">
                <a:solidFill>
                  <a:srgbClr val="333336"/>
                </a:solidFill>
                <a:latin typeface="Arial"/>
                <a:cs typeface="Arial"/>
              </a:rPr>
              <a:t>&lt;h1&gt; </a:t>
            </a:r>
            <a:r>
              <a:rPr sz="2400" spc="-110" dirty="0">
                <a:solidFill>
                  <a:srgbClr val="333336"/>
                </a:solidFill>
                <a:latin typeface="Arial"/>
                <a:cs typeface="Arial"/>
              </a:rPr>
              <a:t>heading </a:t>
            </a:r>
            <a:r>
              <a:rPr sz="2400" spc="-160" dirty="0">
                <a:solidFill>
                  <a:srgbClr val="333336"/>
                </a:solidFill>
                <a:latin typeface="Arial"/>
                <a:cs typeface="Arial"/>
              </a:rPr>
              <a:t>was </a:t>
            </a:r>
            <a:r>
              <a:rPr sz="2400" spc="-75" dirty="0">
                <a:solidFill>
                  <a:srgbClr val="333336"/>
                </a:solidFill>
                <a:latin typeface="Arial"/>
                <a:cs typeface="Arial"/>
              </a:rPr>
              <a:t>on </a:t>
            </a:r>
            <a:r>
              <a:rPr sz="2400" spc="-190" dirty="0">
                <a:solidFill>
                  <a:srgbClr val="333336"/>
                </a:solidFill>
                <a:latin typeface="Arial"/>
                <a:cs typeface="Arial"/>
              </a:rPr>
              <a:t>a </a:t>
            </a:r>
            <a:r>
              <a:rPr sz="2400" spc="-50" dirty="0">
                <a:solidFill>
                  <a:srgbClr val="333336"/>
                </a:solidFill>
                <a:latin typeface="Arial"/>
                <a:cs typeface="Arial"/>
              </a:rPr>
              <a:t>line </a:t>
            </a:r>
            <a:r>
              <a:rPr sz="2400" spc="-5" dirty="0">
                <a:solidFill>
                  <a:srgbClr val="333336"/>
                </a:solidFill>
                <a:latin typeface="Arial"/>
                <a:cs typeface="Arial"/>
              </a:rPr>
              <a:t>of </a:t>
            </a:r>
            <a:r>
              <a:rPr sz="2400" spc="-40" dirty="0">
                <a:solidFill>
                  <a:srgbClr val="333336"/>
                </a:solidFill>
                <a:latin typeface="Arial"/>
                <a:cs typeface="Arial"/>
              </a:rPr>
              <a:t>its</a:t>
            </a:r>
            <a:r>
              <a:rPr sz="2400" spc="-465" dirty="0">
                <a:solidFill>
                  <a:srgbClr val="333336"/>
                </a:solidFill>
                <a:latin typeface="Arial"/>
                <a:cs typeface="Arial"/>
              </a:rPr>
              <a:t> </a:t>
            </a:r>
            <a:r>
              <a:rPr sz="2400" spc="-65" dirty="0">
                <a:solidFill>
                  <a:srgbClr val="333336"/>
                </a:solidFill>
                <a:latin typeface="Arial"/>
                <a:cs typeface="Arial"/>
              </a:rPr>
              <a:t>own,  </a:t>
            </a:r>
            <a:r>
              <a:rPr sz="2400" spc="-114" dirty="0">
                <a:solidFill>
                  <a:srgbClr val="333336"/>
                </a:solidFill>
                <a:latin typeface="Arial"/>
                <a:cs typeface="Arial"/>
              </a:rPr>
              <a:t>and </a:t>
            </a:r>
            <a:r>
              <a:rPr sz="2400" b="1" spc="30" dirty="0">
                <a:solidFill>
                  <a:srgbClr val="333336"/>
                </a:solidFill>
                <a:latin typeface="Arial"/>
                <a:cs typeface="Arial"/>
              </a:rPr>
              <a:t>&lt;strong&gt; </a:t>
            </a:r>
            <a:r>
              <a:rPr sz="2400" spc="-160" dirty="0">
                <a:solidFill>
                  <a:srgbClr val="333336"/>
                </a:solidFill>
                <a:latin typeface="Arial"/>
                <a:cs typeface="Arial"/>
              </a:rPr>
              <a:t>was</a:t>
            </a:r>
            <a:r>
              <a:rPr sz="2400" spc="-290" dirty="0">
                <a:solidFill>
                  <a:srgbClr val="333336"/>
                </a:solidFill>
                <a:latin typeface="Arial"/>
                <a:cs typeface="Arial"/>
              </a:rPr>
              <a:t> </a:t>
            </a:r>
            <a:r>
              <a:rPr sz="2400" spc="-25" dirty="0">
                <a:solidFill>
                  <a:srgbClr val="333336"/>
                </a:solidFill>
                <a:latin typeface="Arial"/>
                <a:cs typeface="Arial"/>
              </a:rPr>
              <a:t>not.</a:t>
            </a:r>
            <a:endParaRPr sz="2400" dirty="0">
              <a:latin typeface="Arial"/>
              <a:cs typeface="Arial"/>
            </a:endParaRPr>
          </a:p>
          <a:p>
            <a:pPr>
              <a:lnSpc>
                <a:spcPct val="100000"/>
              </a:lnSpc>
              <a:spcBef>
                <a:spcPts val="30"/>
              </a:spcBef>
            </a:pPr>
            <a:endParaRPr sz="2350" dirty="0">
              <a:latin typeface="Times New Roman"/>
              <a:cs typeface="Times New Roman"/>
            </a:endParaRPr>
          </a:p>
          <a:p>
            <a:pPr marR="118110" algn="ctr">
              <a:lnSpc>
                <a:spcPts val="2865"/>
              </a:lnSpc>
            </a:pPr>
            <a:r>
              <a:rPr sz="2400" spc="-100" dirty="0">
                <a:solidFill>
                  <a:srgbClr val="333336"/>
                </a:solidFill>
                <a:latin typeface="Arial"/>
                <a:cs typeface="Arial"/>
              </a:rPr>
              <a:t>Hmmm…</a:t>
            </a:r>
            <a:r>
              <a:rPr sz="2400" spc="-130" dirty="0">
                <a:solidFill>
                  <a:srgbClr val="333336"/>
                </a:solidFill>
                <a:latin typeface="Arial"/>
                <a:cs typeface="Arial"/>
              </a:rPr>
              <a:t> </a:t>
            </a:r>
            <a:r>
              <a:rPr sz="2400" spc="-95" dirty="0">
                <a:solidFill>
                  <a:srgbClr val="333336"/>
                </a:solidFill>
                <a:latin typeface="Arial"/>
                <a:cs typeface="Arial"/>
              </a:rPr>
              <a:t>strange…</a:t>
            </a:r>
            <a:endParaRPr sz="2400" dirty="0">
              <a:latin typeface="Arial"/>
              <a:cs typeface="Arial"/>
            </a:endParaRPr>
          </a:p>
          <a:p>
            <a:pPr marR="128270" algn="ctr">
              <a:lnSpc>
                <a:spcPts val="2865"/>
              </a:lnSpc>
            </a:pPr>
            <a:r>
              <a:rPr sz="2400" spc="-180" dirty="0">
                <a:solidFill>
                  <a:srgbClr val="333336"/>
                </a:solidFill>
                <a:latin typeface="Arial"/>
                <a:cs typeface="Arial"/>
              </a:rPr>
              <a:t>Oh </a:t>
            </a:r>
            <a:r>
              <a:rPr sz="2400" spc="-45" dirty="0">
                <a:solidFill>
                  <a:srgbClr val="333336"/>
                </a:solidFill>
                <a:latin typeface="Arial"/>
                <a:cs typeface="Arial"/>
              </a:rPr>
              <a:t>well, </a:t>
            </a:r>
            <a:r>
              <a:rPr sz="2400" spc="70" dirty="0">
                <a:solidFill>
                  <a:srgbClr val="333336"/>
                </a:solidFill>
                <a:latin typeface="Arial"/>
                <a:cs typeface="Arial"/>
              </a:rPr>
              <a:t>it </a:t>
            </a:r>
            <a:r>
              <a:rPr sz="2400" spc="-55" dirty="0">
                <a:solidFill>
                  <a:srgbClr val="333336"/>
                </a:solidFill>
                <a:latin typeface="Arial"/>
                <a:cs typeface="Arial"/>
              </a:rPr>
              <a:t>works! </a:t>
            </a:r>
            <a:r>
              <a:rPr sz="2400" spc="-110" dirty="0">
                <a:solidFill>
                  <a:srgbClr val="333336"/>
                </a:solidFill>
                <a:latin typeface="Arial"/>
                <a:cs typeface="Arial"/>
              </a:rPr>
              <a:t>Let's move</a:t>
            </a:r>
            <a:r>
              <a:rPr sz="2400" spc="-465" dirty="0">
                <a:solidFill>
                  <a:srgbClr val="333336"/>
                </a:solidFill>
                <a:latin typeface="Arial"/>
                <a:cs typeface="Arial"/>
              </a:rPr>
              <a:t> </a:t>
            </a:r>
            <a:r>
              <a:rPr sz="2400" spc="35" dirty="0">
                <a:solidFill>
                  <a:srgbClr val="333336"/>
                </a:solidFill>
                <a:latin typeface="Arial"/>
                <a:cs typeface="Arial"/>
              </a:rPr>
              <a:t>on!!!</a:t>
            </a:r>
            <a:endParaRPr sz="2400" dirty="0">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561840" cy="756920"/>
          </a:xfrm>
          <a:prstGeom prst="rect">
            <a:avLst/>
          </a:prstGeom>
        </p:spPr>
        <p:txBody>
          <a:bodyPr vert="horz" wrap="square" lIns="0" tIns="12700" rIns="0" bIns="0" rtlCol="0">
            <a:spAutoFit/>
          </a:bodyPr>
          <a:lstStyle/>
          <a:p>
            <a:pPr marL="12700">
              <a:lnSpc>
                <a:spcPct val="100000"/>
              </a:lnSpc>
              <a:spcBef>
                <a:spcPts val="100"/>
              </a:spcBef>
            </a:pPr>
            <a:r>
              <a:rPr sz="4800" b="0" spc="765" dirty="0">
                <a:latin typeface="Calibri"/>
                <a:cs typeface="Calibri"/>
              </a:rPr>
              <a:t>CSS </a:t>
            </a:r>
            <a:r>
              <a:rPr sz="4800" b="0" spc="585" dirty="0">
                <a:latin typeface="Calibri"/>
                <a:cs typeface="Calibri"/>
              </a:rPr>
              <a:t>Box</a:t>
            </a:r>
            <a:r>
              <a:rPr sz="4800" b="0" spc="-484" dirty="0">
                <a:latin typeface="Calibri"/>
                <a:cs typeface="Calibri"/>
              </a:rPr>
              <a:t> </a:t>
            </a:r>
            <a:r>
              <a:rPr sz="4800" b="0" spc="455" dirty="0">
                <a:latin typeface="Calibri"/>
                <a:cs typeface="Calibri"/>
              </a:rPr>
              <a:t>Model</a:t>
            </a:r>
            <a:endParaRPr sz="4800">
              <a:latin typeface="Calibri"/>
              <a:cs typeface="Calibri"/>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379595" cy="574040"/>
          </a:xfrm>
          <a:prstGeom prst="rect">
            <a:avLst/>
          </a:prstGeom>
        </p:spPr>
        <p:txBody>
          <a:bodyPr vert="horz" wrap="square" lIns="0" tIns="12700" rIns="0" bIns="0" rtlCol="0">
            <a:spAutoFit/>
          </a:bodyPr>
          <a:lstStyle/>
          <a:p>
            <a:pPr marL="12700">
              <a:lnSpc>
                <a:spcPct val="100000"/>
              </a:lnSpc>
              <a:spcBef>
                <a:spcPts val="100"/>
              </a:spcBef>
            </a:pPr>
            <a:r>
              <a:rPr b="0" spc="370" dirty="0">
                <a:latin typeface="Calibri"/>
                <a:cs typeface="Calibri"/>
              </a:rPr>
              <a:t>The </a:t>
            </a:r>
            <a:r>
              <a:rPr b="0" spc="570" dirty="0">
                <a:latin typeface="Calibri"/>
                <a:cs typeface="Calibri"/>
              </a:rPr>
              <a:t>CSS</a:t>
            </a:r>
            <a:r>
              <a:rPr b="0" spc="-490" dirty="0">
                <a:latin typeface="Calibri"/>
                <a:cs typeface="Calibri"/>
              </a:rPr>
              <a:t> </a:t>
            </a:r>
            <a:r>
              <a:rPr b="0" spc="440" dirty="0">
                <a:latin typeface="Calibri"/>
                <a:cs typeface="Calibri"/>
              </a:rPr>
              <a:t>Box </a:t>
            </a:r>
            <a:r>
              <a:rPr b="0" spc="340" dirty="0">
                <a:latin typeface="Calibri"/>
                <a:cs typeface="Calibri"/>
              </a:rPr>
              <a:t>Model</a:t>
            </a:r>
          </a:p>
        </p:txBody>
      </p:sp>
      <p:sp>
        <p:nvSpPr>
          <p:cNvPr id="3" name="object 3"/>
          <p:cNvSpPr txBox="1"/>
          <p:nvPr/>
        </p:nvSpPr>
        <p:spPr>
          <a:xfrm>
            <a:off x="448125" y="1450468"/>
            <a:ext cx="7536815" cy="21209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Every element is composed of </a:t>
            </a:r>
            <a:r>
              <a:rPr sz="2400" dirty="0">
                <a:solidFill>
                  <a:srgbClr val="434343"/>
                </a:solidFill>
                <a:latin typeface="Calibri"/>
                <a:cs typeface="Calibri"/>
              </a:rPr>
              <a:t>4</a:t>
            </a:r>
            <a:r>
              <a:rPr sz="2400" spc="-15" dirty="0">
                <a:solidFill>
                  <a:srgbClr val="434343"/>
                </a:solidFill>
                <a:latin typeface="Calibri"/>
                <a:cs typeface="Calibri"/>
              </a:rPr>
              <a:t> </a:t>
            </a:r>
            <a:r>
              <a:rPr sz="2400" spc="-5" dirty="0">
                <a:solidFill>
                  <a:srgbClr val="434343"/>
                </a:solidFill>
                <a:latin typeface="Calibri"/>
                <a:cs typeface="Calibri"/>
              </a:rPr>
              <a:t>layers:</a:t>
            </a:r>
            <a:endParaRPr sz="2400">
              <a:latin typeface="Calibri"/>
              <a:cs typeface="Calibri"/>
            </a:endParaRPr>
          </a:p>
          <a:p>
            <a:pPr marL="87630">
              <a:lnSpc>
                <a:spcPct val="100000"/>
              </a:lnSpc>
              <a:spcBef>
                <a:spcPts val="420"/>
              </a:spcBef>
              <a:tabLst>
                <a:tab pos="469265" algn="l"/>
              </a:tabLst>
            </a:pPr>
            <a:r>
              <a:rPr sz="2000" dirty="0">
                <a:solidFill>
                  <a:srgbClr val="434343"/>
                </a:solidFill>
                <a:latin typeface="Arial"/>
                <a:cs typeface="Arial"/>
              </a:rPr>
              <a:t>●	</a:t>
            </a:r>
            <a:r>
              <a:rPr sz="2400" spc="-5" dirty="0">
                <a:solidFill>
                  <a:srgbClr val="434343"/>
                </a:solidFill>
                <a:latin typeface="Calibri"/>
                <a:cs typeface="Calibri"/>
              </a:rPr>
              <a:t>the element's</a:t>
            </a:r>
            <a:r>
              <a:rPr sz="2400" spc="-10" dirty="0">
                <a:solidFill>
                  <a:srgbClr val="434343"/>
                </a:solidFill>
                <a:latin typeface="Calibri"/>
                <a:cs typeface="Calibri"/>
              </a:rPr>
              <a:t> </a:t>
            </a:r>
            <a:r>
              <a:rPr sz="2400" spc="-5" dirty="0">
                <a:solidFill>
                  <a:srgbClr val="434343"/>
                </a:solidFill>
                <a:latin typeface="Calibri"/>
                <a:cs typeface="Calibri"/>
              </a:rPr>
              <a:t>content</a:t>
            </a:r>
            <a:endParaRPr sz="2400">
              <a:latin typeface="Calibri"/>
              <a:cs typeface="Calibri"/>
            </a:endParaRPr>
          </a:p>
          <a:p>
            <a:pPr marL="87630">
              <a:lnSpc>
                <a:spcPct val="100000"/>
              </a:lnSpc>
              <a:spcBef>
                <a:spcPts val="420"/>
              </a:spcBef>
              <a:tabLst>
                <a:tab pos="469265" algn="l"/>
              </a:tabLst>
            </a:pPr>
            <a:r>
              <a:rPr sz="2000" dirty="0">
                <a:solidFill>
                  <a:srgbClr val="434343"/>
                </a:solidFill>
                <a:latin typeface="Arial"/>
                <a:cs typeface="Arial"/>
              </a:rPr>
              <a:t>●	</a:t>
            </a:r>
            <a:r>
              <a:rPr sz="2400" spc="-5" dirty="0">
                <a:solidFill>
                  <a:srgbClr val="434343"/>
                </a:solidFill>
                <a:latin typeface="Calibri"/>
                <a:cs typeface="Calibri"/>
              </a:rPr>
              <a:t>the </a:t>
            </a:r>
            <a:r>
              <a:rPr sz="2400" b="1" spc="-5" dirty="0">
                <a:solidFill>
                  <a:srgbClr val="434343"/>
                </a:solidFill>
                <a:latin typeface="Consolas"/>
                <a:cs typeface="Consolas"/>
              </a:rPr>
              <a:t>border</a:t>
            </a:r>
            <a:r>
              <a:rPr sz="2400" b="1" spc="-780" dirty="0">
                <a:solidFill>
                  <a:srgbClr val="434343"/>
                </a:solidFill>
                <a:latin typeface="Consolas"/>
                <a:cs typeface="Consolas"/>
              </a:rPr>
              <a:t> </a:t>
            </a:r>
            <a:r>
              <a:rPr sz="2400" dirty="0">
                <a:solidFill>
                  <a:srgbClr val="434343"/>
                </a:solidFill>
                <a:latin typeface="Calibri"/>
                <a:cs typeface="Calibri"/>
              </a:rPr>
              <a:t>around </a:t>
            </a:r>
            <a:r>
              <a:rPr sz="2400" spc="-5" dirty="0">
                <a:solidFill>
                  <a:srgbClr val="434343"/>
                </a:solidFill>
                <a:latin typeface="Calibri"/>
                <a:cs typeface="Calibri"/>
              </a:rPr>
              <a:t>the element's content</a:t>
            </a:r>
            <a:endParaRPr sz="2400">
              <a:latin typeface="Calibri"/>
              <a:cs typeface="Calibri"/>
            </a:endParaRPr>
          </a:p>
          <a:p>
            <a:pPr marL="87630">
              <a:lnSpc>
                <a:spcPct val="100000"/>
              </a:lnSpc>
              <a:spcBef>
                <a:spcPts val="420"/>
              </a:spcBef>
              <a:tabLst>
                <a:tab pos="469265" algn="l"/>
              </a:tabLst>
            </a:pPr>
            <a:r>
              <a:rPr sz="2000" dirty="0">
                <a:solidFill>
                  <a:srgbClr val="434343"/>
                </a:solidFill>
                <a:latin typeface="Arial"/>
                <a:cs typeface="Arial"/>
              </a:rPr>
              <a:t>●	</a:t>
            </a:r>
            <a:r>
              <a:rPr sz="2400" b="1" spc="-5" dirty="0">
                <a:solidFill>
                  <a:srgbClr val="434343"/>
                </a:solidFill>
                <a:latin typeface="Consolas"/>
                <a:cs typeface="Consolas"/>
              </a:rPr>
              <a:t>padding</a:t>
            </a:r>
            <a:r>
              <a:rPr sz="2400" b="1" spc="-844" dirty="0">
                <a:solidFill>
                  <a:srgbClr val="434343"/>
                </a:solidFill>
                <a:latin typeface="Consolas"/>
                <a:cs typeface="Consolas"/>
              </a:rPr>
              <a:t> </a:t>
            </a:r>
            <a:r>
              <a:rPr sz="2400" spc="-5" dirty="0">
                <a:solidFill>
                  <a:srgbClr val="434343"/>
                </a:solidFill>
                <a:latin typeface="Calibri"/>
                <a:cs typeface="Calibri"/>
              </a:rPr>
              <a:t>space between the content </a:t>
            </a:r>
            <a:r>
              <a:rPr sz="2400" dirty="0">
                <a:solidFill>
                  <a:srgbClr val="434343"/>
                </a:solidFill>
                <a:latin typeface="Calibri"/>
                <a:cs typeface="Calibri"/>
              </a:rPr>
              <a:t>and </a:t>
            </a:r>
            <a:r>
              <a:rPr sz="2400" spc="-5" dirty="0">
                <a:solidFill>
                  <a:srgbClr val="434343"/>
                </a:solidFill>
                <a:latin typeface="Calibri"/>
                <a:cs typeface="Calibri"/>
              </a:rPr>
              <a:t>border (inside)</a:t>
            </a:r>
            <a:endParaRPr sz="2400">
              <a:latin typeface="Calibri"/>
              <a:cs typeface="Calibri"/>
            </a:endParaRPr>
          </a:p>
          <a:p>
            <a:pPr marL="87630">
              <a:lnSpc>
                <a:spcPct val="100000"/>
              </a:lnSpc>
              <a:spcBef>
                <a:spcPts val="420"/>
              </a:spcBef>
              <a:tabLst>
                <a:tab pos="469265" algn="l"/>
              </a:tabLst>
            </a:pPr>
            <a:r>
              <a:rPr sz="2000" dirty="0">
                <a:solidFill>
                  <a:srgbClr val="434343"/>
                </a:solidFill>
                <a:latin typeface="Arial"/>
                <a:cs typeface="Arial"/>
              </a:rPr>
              <a:t>●	</a:t>
            </a:r>
            <a:r>
              <a:rPr sz="2400" dirty="0">
                <a:solidFill>
                  <a:srgbClr val="434343"/>
                </a:solidFill>
                <a:latin typeface="Calibri"/>
                <a:cs typeface="Calibri"/>
              </a:rPr>
              <a:t>a </a:t>
            </a:r>
            <a:r>
              <a:rPr sz="2400" b="1" spc="-5" dirty="0">
                <a:solidFill>
                  <a:srgbClr val="434343"/>
                </a:solidFill>
                <a:latin typeface="Consolas"/>
                <a:cs typeface="Consolas"/>
              </a:rPr>
              <a:t>margin</a:t>
            </a:r>
            <a:r>
              <a:rPr sz="2400" b="1" spc="-810" dirty="0">
                <a:solidFill>
                  <a:srgbClr val="434343"/>
                </a:solidFill>
                <a:latin typeface="Consolas"/>
                <a:cs typeface="Consolas"/>
              </a:rPr>
              <a:t> </a:t>
            </a:r>
            <a:r>
              <a:rPr sz="2400" spc="-5" dirty="0">
                <a:solidFill>
                  <a:srgbClr val="434343"/>
                </a:solidFill>
                <a:latin typeface="Calibri"/>
                <a:cs typeface="Calibri"/>
              </a:rPr>
              <a:t>clears the </a:t>
            </a:r>
            <a:r>
              <a:rPr sz="2400" dirty="0">
                <a:solidFill>
                  <a:srgbClr val="434343"/>
                </a:solidFill>
                <a:latin typeface="Calibri"/>
                <a:cs typeface="Calibri"/>
              </a:rPr>
              <a:t>area around </a:t>
            </a:r>
            <a:r>
              <a:rPr sz="2400" spc="-5" dirty="0">
                <a:solidFill>
                  <a:srgbClr val="434343"/>
                </a:solidFill>
                <a:latin typeface="Calibri"/>
                <a:cs typeface="Calibri"/>
              </a:rPr>
              <a:t>border (outside)</a:t>
            </a:r>
            <a:endParaRPr sz="2400">
              <a:latin typeface="Calibri"/>
              <a:cs typeface="Calibri"/>
            </a:endParaRPr>
          </a:p>
        </p:txBody>
      </p:sp>
      <p:sp>
        <p:nvSpPr>
          <p:cNvPr id="4" name="object 4"/>
          <p:cNvSpPr/>
          <p:nvPr/>
        </p:nvSpPr>
        <p:spPr>
          <a:xfrm>
            <a:off x="2657475" y="3853450"/>
            <a:ext cx="3829049" cy="280034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6101077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531620" cy="574040"/>
          </a:xfrm>
          <a:prstGeom prst="rect">
            <a:avLst/>
          </a:prstGeom>
        </p:spPr>
        <p:txBody>
          <a:bodyPr vert="horz" wrap="square" lIns="0" tIns="12700" rIns="0" bIns="0" rtlCol="0">
            <a:spAutoFit/>
          </a:bodyPr>
          <a:lstStyle/>
          <a:p>
            <a:pPr marL="12700">
              <a:lnSpc>
                <a:spcPct val="100000"/>
              </a:lnSpc>
              <a:spcBef>
                <a:spcPts val="100"/>
              </a:spcBef>
            </a:pPr>
            <a:r>
              <a:rPr b="0" spc="-5" dirty="0">
                <a:latin typeface="Consolas"/>
                <a:cs typeface="Consolas"/>
              </a:rPr>
              <a:t>border</a:t>
            </a:r>
          </a:p>
        </p:txBody>
      </p:sp>
      <p:sp>
        <p:nvSpPr>
          <p:cNvPr id="3" name="object 3"/>
          <p:cNvSpPr txBox="1"/>
          <p:nvPr/>
        </p:nvSpPr>
        <p:spPr>
          <a:xfrm>
            <a:off x="284050" y="5299168"/>
            <a:ext cx="3920490" cy="8636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We've used the</a:t>
            </a:r>
            <a:r>
              <a:rPr sz="2400" spc="5"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2"/>
              </a:rPr>
              <a:t>shorthand</a:t>
            </a:r>
            <a:r>
              <a:rPr sz="2400" spc="-5" dirty="0">
                <a:solidFill>
                  <a:srgbClr val="434343"/>
                </a:solidFill>
                <a:latin typeface="Calibri"/>
                <a:cs typeface="Calibri"/>
              </a:rPr>
              <a:t>:</a:t>
            </a:r>
            <a:endParaRPr sz="2400">
              <a:latin typeface="Calibri"/>
              <a:cs typeface="Calibri"/>
            </a:endParaRPr>
          </a:p>
          <a:p>
            <a:pPr marL="469900">
              <a:lnSpc>
                <a:spcPct val="100000"/>
              </a:lnSpc>
              <a:spcBef>
                <a:spcPts val="420"/>
              </a:spcBef>
            </a:pPr>
            <a:r>
              <a:rPr sz="2400" spc="-5" dirty="0">
                <a:solidFill>
                  <a:srgbClr val="434343"/>
                </a:solidFill>
                <a:latin typeface="Consolas"/>
                <a:cs typeface="Consolas"/>
              </a:rPr>
              <a:t>border:</a:t>
            </a:r>
            <a:r>
              <a:rPr sz="2400" spc="-830" dirty="0">
                <a:solidFill>
                  <a:srgbClr val="434343"/>
                </a:solidFill>
                <a:latin typeface="Consolas"/>
                <a:cs typeface="Consolas"/>
              </a:rPr>
              <a:t> </a:t>
            </a:r>
            <a:r>
              <a:rPr sz="2400" i="1" spc="-5" dirty="0">
                <a:solidFill>
                  <a:srgbClr val="434343"/>
                </a:solidFill>
                <a:latin typeface="Calibri"/>
                <a:cs typeface="Calibri"/>
              </a:rPr>
              <a:t>width style </a:t>
            </a:r>
            <a:r>
              <a:rPr sz="2400" i="1" dirty="0">
                <a:solidFill>
                  <a:srgbClr val="434343"/>
                </a:solidFill>
                <a:latin typeface="Calibri"/>
                <a:cs typeface="Calibri"/>
              </a:rPr>
              <a:t>color</a:t>
            </a:r>
            <a:r>
              <a:rPr sz="2400" dirty="0">
                <a:solidFill>
                  <a:srgbClr val="434343"/>
                </a:solidFill>
                <a:latin typeface="Consolas"/>
                <a:cs typeface="Consolas"/>
              </a:rPr>
              <a:t>;</a:t>
            </a:r>
            <a:endParaRPr sz="2400">
              <a:latin typeface="Consolas"/>
              <a:cs typeface="Consolas"/>
            </a:endParaRPr>
          </a:p>
        </p:txBody>
      </p:sp>
      <p:grpSp>
        <p:nvGrpSpPr>
          <p:cNvPr id="4" name="object 4"/>
          <p:cNvGrpSpPr/>
          <p:nvPr/>
        </p:nvGrpSpPr>
        <p:grpSpPr>
          <a:xfrm>
            <a:off x="191770" y="1600200"/>
            <a:ext cx="8760460" cy="3364229"/>
            <a:chOff x="191962" y="1669924"/>
            <a:chExt cx="8760460" cy="3364229"/>
          </a:xfrm>
        </p:grpSpPr>
        <p:sp>
          <p:nvSpPr>
            <p:cNvPr id="5" name="object 5"/>
            <p:cNvSpPr/>
            <p:nvPr/>
          </p:nvSpPr>
          <p:spPr>
            <a:xfrm>
              <a:off x="211012" y="1688974"/>
              <a:ext cx="8721974" cy="3325824"/>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191962" y="1669924"/>
              <a:ext cx="8760460" cy="3364229"/>
            </a:xfrm>
            <a:custGeom>
              <a:avLst/>
              <a:gdLst/>
              <a:ahLst/>
              <a:cxnLst/>
              <a:rect l="l" t="t" r="r" b="b"/>
              <a:pathLst>
                <a:path w="8760460" h="3364229">
                  <a:moveTo>
                    <a:pt x="0" y="0"/>
                  </a:moveTo>
                  <a:lnTo>
                    <a:pt x="8760074" y="0"/>
                  </a:lnTo>
                  <a:lnTo>
                    <a:pt x="8760074" y="3363924"/>
                  </a:lnTo>
                  <a:lnTo>
                    <a:pt x="0" y="3363924"/>
                  </a:lnTo>
                  <a:lnTo>
                    <a:pt x="0" y="0"/>
                  </a:lnTo>
                  <a:close/>
                </a:path>
              </a:pathLst>
            </a:custGeom>
            <a:ln w="38099">
              <a:solidFill>
                <a:srgbClr val="595959"/>
              </a:solidFill>
            </a:ln>
          </p:spPr>
          <p:txBody>
            <a:bodyPr wrap="square" lIns="0" tIns="0" rIns="0" bIns="0" rtlCol="0"/>
            <a:lstStyle/>
            <a:p>
              <a:endParaRPr/>
            </a:p>
          </p:txBody>
        </p:sp>
      </p:grpSp>
      <p:pic>
        <p:nvPicPr>
          <p:cNvPr id="8" name="Picture 7">
            <a:extLst>
              <a:ext uri="{FF2B5EF4-FFF2-40B4-BE49-F238E27FC236}">
                <a16:creationId xmlns:a16="http://schemas.microsoft.com/office/drawing/2014/main" id="{8D185E18-B891-4B58-B8D6-960283D84E2A}"/>
              </a:ext>
            </a:extLst>
          </p:cNvPr>
          <p:cNvPicPr>
            <a:picLocks noChangeAspect="1"/>
          </p:cNvPicPr>
          <p:nvPr/>
        </p:nvPicPr>
        <p:blipFill>
          <a:blip r:embed="rId4"/>
          <a:stretch>
            <a:fillRect/>
          </a:stretch>
        </p:blipFill>
        <p:spPr>
          <a:xfrm>
            <a:off x="4704080" y="1653043"/>
            <a:ext cx="4267200" cy="1498724"/>
          </a:xfrm>
          <a:prstGeom prst="rect">
            <a:avLst/>
          </a:prstGeom>
        </p:spPr>
      </p:pic>
      <p:pic>
        <p:nvPicPr>
          <p:cNvPr id="10" name="Picture 9">
            <a:extLst>
              <a:ext uri="{FF2B5EF4-FFF2-40B4-BE49-F238E27FC236}">
                <a16:creationId xmlns:a16="http://schemas.microsoft.com/office/drawing/2014/main" id="{E974957B-172F-4B19-8B08-ABE7DBB52CC4}"/>
              </a:ext>
            </a:extLst>
          </p:cNvPr>
          <p:cNvPicPr>
            <a:picLocks noChangeAspect="1"/>
          </p:cNvPicPr>
          <p:nvPr/>
        </p:nvPicPr>
        <p:blipFill>
          <a:blip r:embed="rId5"/>
          <a:stretch>
            <a:fillRect/>
          </a:stretch>
        </p:blipFill>
        <p:spPr>
          <a:xfrm>
            <a:off x="1927696" y="2362200"/>
            <a:ext cx="919296" cy="391552"/>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531620" cy="574040"/>
          </a:xfrm>
          <a:prstGeom prst="rect">
            <a:avLst/>
          </a:prstGeom>
        </p:spPr>
        <p:txBody>
          <a:bodyPr vert="horz" wrap="square" lIns="0" tIns="12700" rIns="0" bIns="0" rtlCol="0">
            <a:spAutoFit/>
          </a:bodyPr>
          <a:lstStyle/>
          <a:p>
            <a:pPr marL="12700">
              <a:lnSpc>
                <a:spcPct val="100000"/>
              </a:lnSpc>
              <a:spcBef>
                <a:spcPts val="100"/>
              </a:spcBef>
            </a:pPr>
            <a:r>
              <a:rPr b="0" spc="-5" dirty="0">
                <a:latin typeface="Consolas"/>
                <a:cs typeface="Consolas"/>
              </a:rPr>
              <a:t>border</a:t>
            </a:r>
          </a:p>
        </p:txBody>
      </p:sp>
      <p:sp>
        <p:nvSpPr>
          <p:cNvPr id="3" name="object 3"/>
          <p:cNvSpPr txBox="1">
            <a:spLocks noGrp="1"/>
          </p:cNvSpPr>
          <p:nvPr>
            <p:ph type="body" idx="1"/>
          </p:nvPr>
        </p:nvSpPr>
        <p:spPr>
          <a:xfrm>
            <a:off x="266700" y="1727289"/>
            <a:ext cx="8610600" cy="2227276"/>
          </a:xfrm>
          <a:prstGeom prst="rect">
            <a:avLst/>
          </a:prstGeom>
        </p:spPr>
        <p:txBody>
          <a:bodyPr vert="horz" wrap="square" lIns="0" tIns="66040" rIns="0" bIns="0" rtlCol="0">
            <a:spAutoFit/>
          </a:bodyPr>
          <a:lstStyle/>
          <a:p>
            <a:pPr marL="12700">
              <a:lnSpc>
                <a:spcPct val="100000"/>
              </a:lnSpc>
              <a:spcBef>
                <a:spcPts val="520"/>
              </a:spcBef>
            </a:pPr>
            <a:r>
              <a:rPr sz="2800" spc="-5" dirty="0"/>
              <a:t>Can </a:t>
            </a:r>
            <a:r>
              <a:rPr sz="2800" dirty="0"/>
              <a:t>also </a:t>
            </a:r>
            <a:r>
              <a:rPr sz="2800" spc="-5" dirty="0"/>
              <a:t>specify each border</a:t>
            </a:r>
            <a:r>
              <a:rPr sz="2800" spc="-85" dirty="0"/>
              <a:t> </a:t>
            </a:r>
            <a:r>
              <a:rPr sz="2800" spc="-5" dirty="0"/>
              <a:t>individually:</a:t>
            </a:r>
          </a:p>
          <a:p>
            <a:pPr marL="469900" marR="2461895">
              <a:lnSpc>
                <a:spcPct val="114599"/>
              </a:lnSpc>
            </a:pPr>
            <a:r>
              <a:rPr sz="2800" spc="-5" dirty="0">
                <a:latin typeface="Consolas"/>
                <a:cs typeface="Consolas"/>
              </a:rPr>
              <a:t>border-top  border-bottom  border-left  border-right</a:t>
            </a:r>
          </a:p>
          <a:p>
            <a:pPr>
              <a:lnSpc>
                <a:spcPct val="100000"/>
              </a:lnSpc>
              <a:spcBef>
                <a:spcPts val="30"/>
              </a:spcBef>
            </a:pPr>
            <a:endParaRPr sz="2000" dirty="0">
              <a:latin typeface="Consolas"/>
              <a:cs typeface="Consolas"/>
            </a:endParaRPr>
          </a:p>
          <a:p>
            <a:pPr marL="12700">
              <a:lnSpc>
                <a:spcPct val="100000"/>
              </a:lnSpc>
            </a:pPr>
            <a:r>
              <a:rPr sz="2800" spc="-5" dirty="0"/>
              <a:t>And can set each property</a:t>
            </a:r>
            <a:r>
              <a:rPr sz="2800" spc="-45" dirty="0"/>
              <a:t> </a:t>
            </a:r>
            <a:r>
              <a:rPr sz="2800" spc="-5" dirty="0"/>
              <a:t>individually:</a:t>
            </a:r>
          </a:p>
        </p:txBody>
      </p:sp>
      <p:sp>
        <p:nvSpPr>
          <p:cNvPr id="4" name="object 4"/>
          <p:cNvSpPr txBox="1"/>
          <p:nvPr/>
        </p:nvSpPr>
        <p:spPr>
          <a:xfrm>
            <a:off x="1312924" y="4705918"/>
            <a:ext cx="3536315" cy="1282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onsolas"/>
                <a:cs typeface="Consolas"/>
              </a:rPr>
              <a:t>border-style:</a:t>
            </a:r>
            <a:r>
              <a:rPr sz="2400" spc="-105" dirty="0">
                <a:solidFill>
                  <a:srgbClr val="434343"/>
                </a:solidFill>
                <a:latin typeface="Consolas"/>
                <a:cs typeface="Consolas"/>
              </a:rPr>
              <a:t> </a:t>
            </a:r>
            <a:r>
              <a:rPr sz="2400" spc="-5" dirty="0">
                <a:solidFill>
                  <a:srgbClr val="434343"/>
                </a:solidFill>
                <a:latin typeface="Consolas"/>
                <a:cs typeface="Consolas"/>
              </a:rPr>
              <a:t>dotted;  border-width: 3px;  border-color:</a:t>
            </a:r>
            <a:r>
              <a:rPr sz="2400" spc="-105" dirty="0">
                <a:solidFill>
                  <a:srgbClr val="434343"/>
                </a:solidFill>
                <a:latin typeface="Consolas"/>
                <a:cs typeface="Consolas"/>
              </a:rPr>
              <a:t> </a:t>
            </a:r>
            <a:r>
              <a:rPr sz="2400" spc="-5" dirty="0">
                <a:solidFill>
                  <a:srgbClr val="434343"/>
                </a:solidFill>
                <a:latin typeface="Consolas"/>
                <a:cs typeface="Consolas"/>
              </a:rPr>
              <a:t>purple;</a:t>
            </a:r>
            <a:endParaRPr sz="2400">
              <a:latin typeface="Consolas"/>
              <a:cs typeface="Consolas"/>
            </a:endParaRPr>
          </a:p>
        </p:txBody>
      </p:sp>
      <p:sp>
        <p:nvSpPr>
          <p:cNvPr id="5" name="object 5"/>
          <p:cNvSpPr txBox="1"/>
          <p:nvPr/>
        </p:nvSpPr>
        <p:spPr>
          <a:xfrm>
            <a:off x="5571321" y="4759257"/>
            <a:ext cx="126555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34343"/>
                </a:solidFill>
                <a:latin typeface="Calibri"/>
                <a:cs typeface="Calibri"/>
              </a:rPr>
              <a:t>(</a:t>
            </a:r>
            <a:r>
              <a:rPr sz="2400" u="heavy" dirty="0">
                <a:solidFill>
                  <a:srgbClr val="0097A7"/>
                </a:solidFill>
                <a:uFill>
                  <a:solidFill>
                    <a:srgbClr val="0097A7"/>
                  </a:solidFill>
                </a:uFill>
                <a:latin typeface="Calibri"/>
                <a:cs typeface="Calibri"/>
              </a:rPr>
              <a:t>al</a:t>
            </a:r>
            <a:r>
              <a:rPr sz="2400" u="heavy" dirty="0">
                <a:solidFill>
                  <a:srgbClr val="0097A7"/>
                </a:solidFill>
                <a:uFill>
                  <a:solidFill>
                    <a:srgbClr val="0097A7"/>
                  </a:solidFill>
                </a:uFill>
                <a:latin typeface="Calibri"/>
                <a:cs typeface="Calibri"/>
                <a:hlinkClick r:id="rId2"/>
              </a:rPr>
              <a:t>l</a:t>
            </a:r>
            <a:r>
              <a:rPr sz="2400" u="heavy" spc="-80"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styles</a:t>
            </a:r>
            <a:r>
              <a:rPr sz="2400" spc="-5" dirty="0">
                <a:solidFill>
                  <a:srgbClr val="434343"/>
                </a:solidFill>
                <a:latin typeface="Calibri"/>
                <a:cs typeface="Calibri"/>
                <a:hlinkClick r:id="rId2"/>
              </a:rPr>
              <a:t>)</a:t>
            </a:r>
            <a:endParaRPr sz="2400">
              <a:latin typeface="Calibri"/>
              <a:cs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4527156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531620" cy="574040"/>
          </a:xfrm>
          <a:prstGeom prst="rect">
            <a:avLst/>
          </a:prstGeom>
        </p:spPr>
        <p:txBody>
          <a:bodyPr vert="horz" wrap="square" lIns="0" tIns="12700" rIns="0" bIns="0" rtlCol="0">
            <a:spAutoFit/>
          </a:bodyPr>
          <a:lstStyle/>
          <a:p>
            <a:pPr marL="12700">
              <a:lnSpc>
                <a:spcPct val="100000"/>
              </a:lnSpc>
              <a:spcBef>
                <a:spcPts val="100"/>
              </a:spcBef>
            </a:pPr>
            <a:r>
              <a:rPr b="0" spc="-5" dirty="0">
                <a:latin typeface="Consolas"/>
                <a:cs typeface="Consolas"/>
              </a:rPr>
              <a:t>border</a:t>
            </a:r>
          </a:p>
        </p:txBody>
      </p:sp>
      <p:sp>
        <p:nvSpPr>
          <p:cNvPr id="4" name="object 4"/>
          <p:cNvSpPr txBox="1"/>
          <p:nvPr/>
        </p:nvSpPr>
        <p:spPr>
          <a:xfrm>
            <a:off x="1312924" y="4705918"/>
            <a:ext cx="3536315" cy="1282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onsolas"/>
                <a:cs typeface="Consolas"/>
              </a:rPr>
              <a:t>border-style:</a:t>
            </a:r>
            <a:r>
              <a:rPr sz="2400" spc="-105" dirty="0">
                <a:solidFill>
                  <a:srgbClr val="434343"/>
                </a:solidFill>
                <a:latin typeface="Consolas"/>
                <a:cs typeface="Consolas"/>
              </a:rPr>
              <a:t> </a:t>
            </a:r>
            <a:r>
              <a:rPr sz="2400" spc="-5" dirty="0">
                <a:solidFill>
                  <a:srgbClr val="434343"/>
                </a:solidFill>
                <a:latin typeface="Consolas"/>
                <a:cs typeface="Consolas"/>
              </a:rPr>
              <a:t>dotted;  border-width: 3px;  border-color:</a:t>
            </a:r>
            <a:r>
              <a:rPr sz="2400" spc="-105" dirty="0">
                <a:solidFill>
                  <a:srgbClr val="434343"/>
                </a:solidFill>
                <a:latin typeface="Consolas"/>
                <a:cs typeface="Consolas"/>
              </a:rPr>
              <a:t> </a:t>
            </a:r>
            <a:r>
              <a:rPr sz="2400" spc="-5" dirty="0">
                <a:solidFill>
                  <a:srgbClr val="434343"/>
                </a:solidFill>
                <a:latin typeface="Consolas"/>
                <a:cs typeface="Consolas"/>
              </a:rPr>
              <a:t>purple;</a:t>
            </a:r>
            <a:endParaRPr sz="2400">
              <a:latin typeface="Consolas"/>
              <a:cs typeface="Consolas"/>
            </a:endParaRPr>
          </a:p>
        </p:txBody>
      </p:sp>
      <p:sp>
        <p:nvSpPr>
          <p:cNvPr id="5" name="object 5"/>
          <p:cNvSpPr/>
          <p:nvPr/>
        </p:nvSpPr>
        <p:spPr>
          <a:xfrm>
            <a:off x="3308150" y="5030199"/>
            <a:ext cx="1284605" cy="763905"/>
          </a:xfrm>
          <a:custGeom>
            <a:avLst/>
            <a:gdLst/>
            <a:ahLst/>
            <a:cxnLst/>
            <a:rect l="l" t="t" r="r" b="b"/>
            <a:pathLst>
              <a:path w="1284604" h="763904">
                <a:moveTo>
                  <a:pt x="0" y="381749"/>
                </a:moveTo>
                <a:lnTo>
                  <a:pt x="2623" y="347002"/>
                </a:lnTo>
                <a:lnTo>
                  <a:pt x="10343" y="313129"/>
                </a:lnTo>
                <a:lnTo>
                  <a:pt x="40165" y="248545"/>
                </a:lnTo>
                <a:lnTo>
                  <a:pt x="87651" y="189073"/>
                </a:lnTo>
                <a:lnTo>
                  <a:pt x="117452" y="161592"/>
                </a:lnTo>
                <a:lnTo>
                  <a:pt x="150990" y="135793"/>
                </a:lnTo>
                <a:lnTo>
                  <a:pt x="188037" y="111811"/>
                </a:lnTo>
                <a:lnTo>
                  <a:pt x="228367" y="89782"/>
                </a:lnTo>
                <a:lnTo>
                  <a:pt x="271754" y="69840"/>
                </a:lnTo>
                <a:lnTo>
                  <a:pt x="317970" y="52120"/>
                </a:lnTo>
                <a:lnTo>
                  <a:pt x="366789" y="36756"/>
                </a:lnTo>
                <a:lnTo>
                  <a:pt x="417985" y="23883"/>
                </a:lnTo>
                <a:lnTo>
                  <a:pt x="471330" y="13636"/>
                </a:lnTo>
                <a:lnTo>
                  <a:pt x="526599" y="6150"/>
                </a:lnTo>
                <a:lnTo>
                  <a:pt x="583564" y="1560"/>
                </a:lnTo>
                <a:lnTo>
                  <a:pt x="641999" y="0"/>
                </a:lnTo>
                <a:lnTo>
                  <a:pt x="700435" y="1560"/>
                </a:lnTo>
                <a:lnTo>
                  <a:pt x="757400" y="6150"/>
                </a:lnTo>
                <a:lnTo>
                  <a:pt x="812669" y="13636"/>
                </a:lnTo>
                <a:lnTo>
                  <a:pt x="866014" y="23883"/>
                </a:lnTo>
                <a:lnTo>
                  <a:pt x="917210" y="36756"/>
                </a:lnTo>
                <a:lnTo>
                  <a:pt x="966029" y="52120"/>
                </a:lnTo>
                <a:lnTo>
                  <a:pt x="1012245" y="69840"/>
                </a:lnTo>
                <a:lnTo>
                  <a:pt x="1055632" y="89782"/>
                </a:lnTo>
                <a:lnTo>
                  <a:pt x="1095962" y="111811"/>
                </a:lnTo>
                <a:lnTo>
                  <a:pt x="1133009" y="135793"/>
                </a:lnTo>
                <a:lnTo>
                  <a:pt x="1166547" y="161592"/>
                </a:lnTo>
                <a:lnTo>
                  <a:pt x="1196348" y="189073"/>
                </a:lnTo>
                <a:lnTo>
                  <a:pt x="1222186" y="218102"/>
                </a:lnTo>
                <a:lnTo>
                  <a:pt x="1261067" y="280265"/>
                </a:lnTo>
                <a:lnTo>
                  <a:pt x="1281376" y="347002"/>
                </a:lnTo>
                <a:lnTo>
                  <a:pt x="1283999" y="381749"/>
                </a:lnTo>
                <a:lnTo>
                  <a:pt x="1273656" y="450370"/>
                </a:lnTo>
                <a:lnTo>
                  <a:pt x="1243834" y="514954"/>
                </a:lnTo>
                <a:lnTo>
                  <a:pt x="1196348" y="574426"/>
                </a:lnTo>
                <a:lnTo>
                  <a:pt x="1166547" y="601907"/>
                </a:lnTo>
                <a:lnTo>
                  <a:pt x="1133009" y="627706"/>
                </a:lnTo>
                <a:lnTo>
                  <a:pt x="1095962" y="651688"/>
                </a:lnTo>
                <a:lnTo>
                  <a:pt x="1055632" y="673717"/>
                </a:lnTo>
                <a:lnTo>
                  <a:pt x="1012245" y="693659"/>
                </a:lnTo>
                <a:lnTo>
                  <a:pt x="966029" y="711379"/>
                </a:lnTo>
                <a:lnTo>
                  <a:pt x="917210" y="726743"/>
                </a:lnTo>
                <a:lnTo>
                  <a:pt x="866014" y="739616"/>
                </a:lnTo>
                <a:lnTo>
                  <a:pt x="812669" y="749863"/>
                </a:lnTo>
                <a:lnTo>
                  <a:pt x="757400" y="757349"/>
                </a:lnTo>
                <a:lnTo>
                  <a:pt x="700435" y="761939"/>
                </a:lnTo>
                <a:lnTo>
                  <a:pt x="641999" y="763499"/>
                </a:lnTo>
                <a:lnTo>
                  <a:pt x="583564" y="761939"/>
                </a:lnTo>
                <a:lnTo>
                  <a:pt x="526599" y="757349"/>
                </a:lnTo>
                <a:lnTo>
                  <a:pt x="471330" y="749863"/>
                </a:lnTo>
                <a:lnTo>
                  <a:pt x="417985" y="739616"/>
                </a:lnTo>
                <a:lnTo>
                  <a:pt x="366789" y="726743"/>
                </a:lnTo>
                <a:lnTo>
                  <a:pt x="317970" y="711379"/>
                </a:lnTo>
                <a:lnTo>
                  <a:pt x="271754" y="693659"/>
                </a:lnTo>
                <a:lnTo>
                  <a:pt x="228367" y="673717"/>
                </a:lnTo>
                <a:lnTo>
                  <a:pt x="188037" y="651688"/>
                </a:lnTo>
                <a:lnTo>
                  <a:pt x="150990" y="627706"/>
                </a:lnTo>
                <a:lnTo>
                  <a:pt x="117452" y="601907"/>
                </a:lnTo>
                <a:lnTo>
                  <a:pt x="87651" y="574426"/>
                </a:lnTo>
                <a:lnTo>
                  <a:pt x="61813" y="545397"/>
                </a:lnTo>
                <a:lnTo>
                  <a:pt x="22932" y="483234"/>
                </a:lnTo>
                <a:lnTo>
                  <a:pt x="2623" y="416497"/>
                </a:lnTo>
                <a:lnTo>
                  <a:pt x="0" y="381749"/>
                </a:lnTo>
                <a:close/>
              </a:path>
            </a:pathLst>
          </a:custGeom>
          <a:ln w="38099">
            <a:solidFill>
              <a:srgbClr val="FF0000"/>
            </a:solidFill>
          </a:ln>
        </p:spPr>
        <p:txBody>
          <a:bodyPr wrap="square" lIns="0" tIns="0" rIns="0" bIns="0" rtlCol="0"/>
          <a:lstStyle/>
          <a:p>
            <a:endParaRPr/>
          </a:p>
        </p:txBody>
      </p:sp>
      <p:sp>
        <p:nvSpPr>
          <p:cNvPr id="6" name="object 6"/>
          <p:cNvSpPr/>
          <p:nvPr/>
        </p:nvSpPr>
        <p:spPr>
          <a:xfrm>
            <a:off x="4838100" y="5151049"/>
            <a:ext cx="4229735" cy="1586230"/>
          </a:xfrm>
          <a:custGeom>
            <a:avLst/>
            <a:gdLst/>
            <a:ahLst/>
            <a:cxnLst/>
            <a:rect l="l" t="t" r="r" b="b"/>
            <a:pathLst>
              <a:path w="4229734" h="1586229">
                <a:moveTo>
                  <a:pt x="3965344" y="1586099"/>
                </a:moveTo>
                <a:lnTo>
                  <a:pt x="264355" y="1586099"/>
                </a:lnTo>
                <a:lnTo>
                  <a:pt x="216837" y="1581840"/>
                </a:lnTo>
                <a:lnTo>
                  <a:pt x="172113" y="1569561"/>
                </a:lnTo>
                <a:lnTo>
                  <a:pt x="130930" y="1550007"/>
                </a:lnTo>
                <a:lnTo>
                  <a:pt x="94034" y="1523926"/>
                </a:lnTo>
                <a:lnTo>
                  <a:pt x="62173" y="1492065"/>
                </a:lnTo>
                <a:lnTo>
                  <a:pt x="36092" y="1455169"/>
                </a:lnTo>
                <a:lnTo>
                  <a:pt x="16538" y="1413986"/>
                </a:lnTo>
                <a:lnTo>
                  <a:pt x="4259" y="1369262"/>
                </a:lnTo>
                <a:lnTo>
                  <a:pt x="0" y="1321744"/>
                </a:lnTo>
                <a:lnTo>
                  <a:pt x="0" y="264355"/>
                </a:lnTo>
                <a:lnTo>
                  <a:pt x="4259" y="216837"/>
                </a:lnTo>
                <a:lnTo>
                  <a:pt x="16538" y="172113"/>
                </a:lnTo>
                <a:lnTo>
                  <a:pt x="36092" y="130930"/>
                </a:lnTo>
                <a:lnTo>
                  <a:pt x="62173" y="94034"/>
                </a:lnTo>
                <a:lnTo>
                  <a:pt x="94034" y="62173"/>
                </a:lnTo>
                <a:lnTo>
                  <a:pt x="130930" y="36092"/>
                </a:lnTo>
                <a:lnTo>
                  <a:pt x="172113" y="16538"/>
                </a:lnTo>
                <a:lnTo>
                  <a:pt x="216837" y="4259"/>
                </a:lnTo>
                <a:lnTo>
                  <a:pt x="264355" y="0"/>
                </a:lnTo>
                <a:lnTo>
                  <a:pt x="3965344" y="0"/>
                </a:lnTo>
                <a:lnTo>
                  <a:pt x="4017158" y="5126"/>
                </a:lnTo>
                <a:lnTo>
                  <a:pt x="4066509" y="20122"/>
                </a:lnTo>
                <a:lnTo>
                  <a:pt x="4112009" y="44414"/>
                </a:lnTo>
                <a:lnTo>
                  <a:pt x="4152271" y="77427"/>
                </a:lnTo>
                <a:lnTo>
                  <a:pt x="4185285" y="117690"/>
                </a:lnTo>
                <a:lnTo>
                  <a:pt x="4209577" y="163190"/>
                </a:lnTo>
                <a:lnTo>
                  <a:pt x="4224573" y="212541"/>
                </a:lnTo>
                <a:lnTo>
                  <a:pt x="4229699" y="264355"/>
                </a:lnTo>
                <a:lnTo>
                  <a:pt x="4229699" y="1321744"/>
                </a:lnTo>
                <a:lnTo>
                  <a:pt x="4225440" y="1369262"/>
                </a:lnTo>
                <a:lnTo>
                  <a:pt x="4213161" y="1413986"/>
                </a:lnTo>
                <a:lnTo>
                  <a:pt x="4193607" y="1455169"/>
                </a:lnTo>
                <a:lnTo>
                  <a:pt x="4167526" y="1492065"/>
                </a:lnTo>
                <a:lnTo>
                  <a:pt x="4135665" y="1523926"/>
                </a:lnTo>
                <a:lnTo>
                  <a:pt x="4098769" y="1550007"/>
                </a:lnTo>
                <a:lnTo>
                  <a:pt x="4057586" y="1569561"/>
                </a:lnTo>
                <a:lnTo>
                  <a:pt x="4012862" y="1581840"/>
                </a:lnTo>
                <a:lnTo>
                  <a:pt x="3965344" y="1586099"/>
                </a:lnTo>
                <a:close/>
              </a:path>
            </a:pathLst>
          </a:custGeom>
          <a:solidFill>
            <a:srgbClr val="FFC1CC">
              <a:alpha val="69999"/>
            </a:srgbClr>
          </a:solidFill>
        </p:spPr>
        <p:txBody>
          <a:bodyPr wrap="square" lIns="0" tIns="0" rIns="0" bIns="0" rtlCol="0"/>
          <a:lstStyle/>
          <a:p>
            <a:endParaRPr/>
          </a:p>
        </p:txBody>
      </p:sp>
      <p:sp>
        <p:nvSpPr>
          <p:cNvPr id="7" name="object 7"/>
          <p:cNvSpPr txBox="1"/>
          <p:nvPr/>
        </p:nvSpPr>
        <p:spPr>
          <a:xfrm>
            <a:off x="5065388" y="4688968"/>
            <a:ext cx="3771265" cy="1983739"/>
          </a:xfrm>
          <a:prstGeom prst="rect">
            <a:avLst/>
          </a:prstGeom>
        </p:spPr>
        <p:txBody>
          <a:bodyPr vert="horz" wrap="square" lIns="0" tIns="82550" rIns="0" bIns="0" rtlCol="0">
            <a:spAutoFit/>
          </a:bodyPr>
          <a:lstStyle/>
          <a:p>
            <a:pPr marR="1485900" algn="ctr">
              <a:lnSpc>
                <a:spcPct val="100000"/>
              </a:lnSpc>
              <a:spcBef>
                <a:spcPts val="650"/>
              </a:spcBef>
            </a:pPr>
            <a:r>
              <a:rPr sz="2400" dirty="0">
                <a:solidFill>
                  <a:srgbClr val="434343"/>
                </a:solidFill>
                <a:latin typeface="Calibri"/>
                <a:cs typeface="Calibri"/>
              </a:rPr>
              <a:t>(</a:t>
            </a:r>
            <a:r>
              <a:rPr sz="2400" u="heavy" dirty="0">
                <a:solidFill>
                  <a:srgbClr val="0097A7"/>
                </a:solidFill>
                <a:uFill>
                  <a:solidFill>
                    <a:srgbClr val="0097A7"/>
                  </a:solidFill>
                </a:uFill>
                <a:latin typeface="Calibri"/>
                <a:cs typeface="Calibri"/>
              </a:rPr>
              <a:t>al</a:t>
            </a:r>
            <a:r>
              <a:rPr sz="2400" u="heavy" dirty="0">
                <a:solidFill>
                  <a:srgbClr val="0097A7"/>
                </a:solidFill>
                <a:uFill>
                  <a:solidFill>
                    <a:srgbClr val="0097A7"/>
                  </a:solidFill>
                </a:uFill>
                <a:latin typeface="Calibri"/>
                <a:cs typeface="Calibri"/>
                <a:hlinkClick r:id="rId2"/>
              </a:rPr>
              <a:t>l</a:t>
            </a:r>
            <a:r>
              <a:rPr sz="2400" u="heavy" spc="-20"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styles</a:t>
            </a:r>
            <a:r>
              <a:rPr sz="2400" spc="-5" dirty="0">
                <a:solidFill>
                  <a:srgbClr val="434343"/>
                </a:solidFill>
                <a:latin typeface="Calibri"/>
                <a:cs typeface="Calibri"/>
                <a:hlinkClick r:id="rId2"/>
              </a:rPr>
              <a:t>)</a:t>
            </a:r>
            <a:endParaRPr sz="2400">
              <a:latin typeface="Calibri"/>
              <a:cs typeface="Calibri"/>
            </a:endParaRPr>
          </a:p>
          <a:p>
            <a:pPr marL="12700" marR="5080" indent="-1270" algn="ctr">
              <a:lnSpc>
                <a:spcPts val="2850"/>
              </a:lnSpc>
              <a:spcBef>
                <a:spcPts val="675"/>
              </a:spcBef>
            </a:pPr>
            <a:r>
              <a:rPr sz="2400" spc="-5" dirty="0">
                <a:latin typeface="Calibri"/>
                <a:cs typeface="Calibri"/>
              </a:rPr>
              <a:t>There </a:t>
            </a:r>
            <a:r>
              <a:rPr sz="2400" dirty="0">
                <a:latin typeface="Calibri"/>
                <a:cs typeface="Calibri"/>
              </a:rPr>
              <a:t>are </a:t>
            </a:r>
            <a:r>
              <a:rPr sz="2400" spc="-5" dirty="0">
                <a:latin typeface="Calibri"/>
                <a:cs typeface="Calibri"/>
              </a:rPr>
              <a:t>other units besides  pixels </a:t>
            </a:r>
            <a:r>
              <a:rPr sz="2400" dirty="0">
                <a:latin typeface="Calibri"/>
                <a:cs typeface="Calibri"/>
              </a:rPr>
              <a:t>(</a:t>
            </a:r>
            <a:r>
              <a:rPr sz="2400" dirty="0">
                <a:latin typeface="Consolas"/>
                <a:cs typeface="Consolas"/>
              </a:rPr>
              <a:t>px</a:t>
            </a:r>
            <a:r>
              <a:rPr sz="2400" dirty="0">
                <a:latin typeface="Calibri"/>
                <a:cs typeface="Calibri"/>
              </a:rPr>
              <a:t>) </a:t>
            </a:r>
            <a:r>
              <a:rPr sz="2400" spc="-5" dirty="0">
                <a:latin typeface="Calibri"/>
                <a:cs typeface="Calibri"/>
              </a:rPr>
              <a:t>but we will</a:t>
            </a:r>
            <a:r>
              <a:rPr sz="2400" spc="-85" dirty="0">
                <a:latin typeface="Calibri"/>
                <a:cs typeface="Calibri"/>
              </a:rPr>
              <a:t> </a:t>
            </a:r>
            <a:r>
              <a:rPr sz="2400" dirty="0">
                <a:latin typeface="Calibri"/>
                <a:cs typeface="Calibri"/>
              </a:rPr>
              <a:t>address  </a:t>
            </a:r>
            <a:r>
              <a:rPr sz="2400" spc="-5" dirty="0">
                <a:latin typeface="Calibri"/>
                <a:cs typeface="Calibri"/>
              </a:rPr>
              <a:t>them in the next couple  lectures.</a:t>
            </a:r>
            <a:endParaRPr sz="2400">
              <a:latin typeface="Calibri"/>
              <a:cs typeface="Calibri"/>
            </a:endParaRPr>
          </a:p>
        </p:txBody>
      </p:sp>
      <p:sp>
        <p:nvSpPr>
          <p:cNvPr id="10" name="object 3">
            <a:extLst>
              <a:ext uri="{FF2B5EF4-FFF2-40B4-BE49-F238E27FC236}">
                <a16:creationId xmlns:a16="http://schemas.microsoft.com/office/drawing/2014/main" id="{FB94ADC6-F300-4B95-99BA-C27908594D25}"/>
              </a:ext>
            </a:extLst>
          </p:cNvPr>
          <p:cNvSpPr txBox="1">
            <a:spLocks noGrp="1"/>
          </p:cNvSpPr>
          <p:nvPr>
            <p:ph type="body" idx="1"/>
          </p:nvPr>
        </p:nvSpPr>
        <p:spPr>
          <a:xfrm>
            <a:off x="266700" y="1727289"/>
            <a:ext cx="8610600" cy="2227276"/>
          </a:xfrm>
          <a:prstGeom prst="rect">
            <a:avLst/>
          </a:prstGeom>
        </p:spPr>
        <p:txBody>
          <a:bodyPr vert="horz" wrap="square" lIns="0" tIns="66040" rIns="0" bIns="0" rtlCol="0">
            <a:spAutoFit/>
          </a:bodyPr>
          <a:lstStyle/>
          <a:p>
            <a:pPr marL="12700">
              <a:lnSpc>
                <a:spcPct val="100000"/>
              </a:lnSpc>
              <a:spcBef>
                <a:spcPts val="520"/>
              </a:spcBef>
            </a:pPr>
            <a:r>
              <a:rPr sz="2800" spc="-5" dirty="0"/>
              <a:t>Can </a:t>
            </a:r>
            <a:r>
              <a:rPr sz="2800" dirty="0"/>
              <a:t>also </a:t>
            </a:r>
            <a:r>
              <a:rPr sz="2800" spc="-5" dirty="0"/>
              <a:t>specify each border</a:t>
            </a:r>
            <a:r>
              <a:rPr sz="2800" spc="-85" dirty="0"/>
              <a:t> </a:t>
            </a:r>
            <a:r>
              <a:rPr sz="2800" spc="-5" dirty="0"/>
              <a:t>individually:</a:t>
            </a:r>
          </a:p>
          <a:p>
            <a:pPr marL="469900" marR="2461895">
              <a:lnSpc>
                <a:spcPct val="114599"/>
              </a:lnSpc>
            </a:pPr>
            <a:r>
              <a:rPr sz="2800" spc="-5" dirty="0">
                <a:latin typeface="Consolas"/>
                <a:cs typeface="Consolas"/>
              </a:rPr>
              <a:t>border-top  border-bottom  border-left  border-right</a:t>
            </a:r>
          </a:p>
          <a:p>
            <a:pPr>
              <a:lnSpc>
                <a:spcPct val="100000"/>
              </a:lnSpc>
              <a:spcBef>
                <a:spcPts val="30"/>
              </a:spcBef>
            </a:pPr>
            <a:endParaRPr sz="2000" dirty="0">
              <a:latin typeface="Consolas"/>
              <a:cs typeface="Consolas"/>
            </a:endParaRPr>
          </a:p>
          <a:p>
            <a:pPr marL="12700">
              <a:lnSpc>
                <a:spcPct val="100000"/>
              </a:lnSpc>
            </a:pPr>
            <a:r>
              <a:rPr sz="2800" spc="-5" dirty="0"/>
              <a:t>And can set each property</a:t>
            </a:r>
            <a:r>
              <a:rPr sz="2800" spc="-45" dirty="0"/>
              <a:t> </a:t>
            </a:r>
            <a:r>
              <a:rPr sz="2800" spc="-5" dirty="0"/>
              <a:t>individually:</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460115" cy="574040"/>
          </a:xfrm>
          <a:prstGeom prst="rect">
            <a:avLst/>
          </a:prstGeom>
        </p:spPr>
        <p:txBody>
          <a:bodyPr vert="horz" wrap="square" lIns="0" tIns="12700" rIns="0" bIns="0" rtlCol="0">
            <a:spAutoFit/>
          </a:bodyPr>
          <a:lstStyle/>
          <a:p>
            <a:pPr marL="12700">
              <a:lnSpc>
                <a:spcPct val="100000"/>
              </a:lnSpc>
              <a:spcBef>
                <a:spcPts val="100"/>
              </a:spcBef>
              <a:tabLst>
                <a:tab pos="1941195" algn="l"/>
              </a:tabLst>
            </a:pPr>
            <a:r>
              <a:rPr b="0" spc="-5" dirty="0">
                <a:latin typeface="Calibri"/>
                <a:cs typeface="Calibri"/>
              </a:rPr>
              <a:t>Rounde</a:t>
            </a:r>
            <a:r>
              <a:rPr b="0" dirty="0">
                <a:latin typeface="Calibri"/>
                <a:cs typeface="Calibri"/>
              </a:rPr>
              <a:t>d	</a:t>
            </a:r>
            <a:r>
              <a:rPr b="0" spc="-5" dirty="0">
                <a:latin typeface="Consolas"/>
                <a:cs typeface="Consolas"/>
              </a:rPr>
              <a:t>border</a:t>
            </a:r>
          </a:p>
        </p:txBody>
      </p:sp>
      <p:sp>
        <p:nvSpPr>
          <p:cNvPr id="3" name="object 3"/>
          <p:cNvSpPr txBox="1"/>
          <p:nvPr/>
        </p:nvSpPr>
        <p:spPr>
          <a:xfrm>
            <a:off x="855724" y="1772217"/>
            <a:ext cx="6356985" cy="25400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Can specify the </a:t>
            </a:r>
            <a:r>
              <a:rPr sz="2400" spc="-5" dirty="0">
                <a:solidFill>
                  <a:srgbClr val="434343"/>
                </a:solidFill>
                <a:latin typeface="Consolas"/>
                <a:cs typeface="Consolas"/>
              </a:rPr>
              <a:t>border-radius</a:t>
            </a:r>
            <a:r>
              <a:rPr sz="2400" spc="-805" dirty="0">
                <a:solidFill>
                  <a:srgbClr val="434343"/>
                </a:solidFill>
                <a:latin typeface="Consolas"/>
                <a:cs typeface="Consolas"/>
              </a:rPr>
              <a:t> </a:t>
            </a:r>
            <a:r>
              <a:rPr sz="2400" spc="-5" dirty="0">
                <a:solidFill>
                  <a:srgbClr val="434343"/>
                </a:solidFill>
                <a:latin typeface="Calibri"/>
                <a:cs typeface="Calibri"/>
              </a:rPr>
              <a:t>to make rounded  corners:</a:t>
            </a:r>
            <a:endParaRPr sz="2400">
              <a:latin typeface="Calibri"/>
              <a:cs typeface="Calibri"/>
            </a:endParaRPr>
          </a:p>
          <a:p>
            <a:pPr marL="469900">
              <a:lnSpc>
                <a:spcPct val="100000"/>
              </a:lnSpc>
              <a:spcBef>
                <a:spcPts val="420"/>
              </a:spcBef>
            </a:pPr>
            <a:r>
              <a:rPr sz="2400" spc="-5" dirty="0">
                <a:solidFill>
                  <a:srgbClr val="434343"/>
                </a:solidFill>
                <a:latin typeface="Consolas"/>
                <a:cs typeface="Consolas"/>
              </a:rPr>
              <a:t>border-radius:</a:t>
            </a:r>
            <a:r>
              <a:rPr sz="2400" spc="-20" dirty="0">
                <a:solidFill>
                  <a:srgbClr val="434343"/>
                </a:solidFill>
                <a:latin typeface="Consolas"/>
                <a:cs typeface="Consolas"/>
              </a:rPr>
              <a:t> </a:t>
            </a:r>
            <a:r>
              <a:rPr sz="2400" spc="-5" dirty="0">
                <a:solidFill>
                  <a:srgbClr val="434343"/>
                </a:solidFill>
                <a:latin typeface="Consolas"/>
                <a:cs typeface="Consolas"/>
              </a:rPr>
              <a:t>10px;</a:t>
            </a:r>
            <a:endParaRPr sz="2400">
              <a:latin typeface="Consolas"/>
              <a:cs typeface="Consolas"/>
            </a:endParaRPr>
          </a:p>
          <a:p>
            <a:pPr>
              <a:lnSpc>
                <a:spcPct val="100000"/>
              </a:lnSpc>
              <a:spcBef>
                <a:spcPts val="20"/>
              </a:spcBef>
            </a:pPr>
            <a:endParaRPr sz="2800">
              <a:latin typeface="Consolas"/>
              <a:cs typeface="Consolas"/>
            </a:endParaRPr>
          </a:p>
          <a:p>
            <a:pPr marL="12700" marR="697865">
              <a:lnSpc>
                <a:spcPct val="114599"/>
              </a:lnSpc>
            </a:pPr>
            <a:r>
              <a:rPr sz="2400" spc="-5" dirty="0">
                <a:solidFill>
                  <a:srgbClr val="434343"/>
                </a:solidFill>
                <a:latin typeface="Calibri"/>
                <a:cs typeface="Calibri"/>
              </a:rPr>
              <a:t>You don't </a:t>
            </a:r>
            <a:r>
              <a:rPr sz="2400" dirty="0">
                <a:solidFill>
                  <a:srgbClr val="434343"/>
                </a:solidFill>
                <a:latin typeface="Calibri"/>
                <a:cs typeface="Calibri"/>
              </a:rPr>
              <a:t>actually </a:t>
            </a:r>
            <a:r>
              <a:rPr sz="2400" spc="-5" dirty="0">
                <a:solidFill>
                  <a:srgbClr val="434343"/>
                </a:solidFill>
                <a:latin typeface="Calibri"/>
                <a:cs typeface="Calibri"/>
              </a:rPr>
              <a:t>need to set </a:t>
            </a:r>
            <a:r>
              <a:rPr sz="2400" dirty="0">
                <a:solidFill>
                  <a:srgbClr val="434343"/>
                </a:solidFill>
                <a:latin typeface="Calibri"/>
                <a:cs typeface="Calibri"/>
              </a:rPr>
              <a:t>a </a:t>
            </a:r>
            <a:r>
              <a:rPr sz="2400" spc="-5" dirty="0">
                <a:solidFill>
                  <a:srgbClr val="434343"/>
                </a:solidFill>
                <a:latin typeface="Calibri"/>
                <a:cs typeface="Calibri"/>
              </a:rPr>
              <a:t>border to use  border-radius.</a:t>
            </a:r>
            <a:endParaRPr sz="2400">
              <a:latin typeface="Calibri"/>
              <a:cs typeface="Calibri"/>
            </a:endParaRPr>
          </a:p>
        </p:txBody>
      </p:sp>
      <p:grpSp>
        <p:nvGrpSpPr>
          <p:cNvPr id="4" name="object 4"/>
          <p:cNvGrpSpPr/>
          <p:nvPr/>
        </p:nvGrpSpPr>
        <p:grpSpPr>
          <a:xfrm>
            <a:off x="744599" y="4475400"/>
            <a:ext cx="7654925" cy="1673860"/>
            <a:chOff x="744599" y="4475400"/>
            <a:chExt cx="7654925" cy="1673860"/>
          </a:xfrm>
        </p:grpSpPr>
        <p:sp>
          <p:nvSpPr>
            <p:cNvPr id="5" name="object 5"/>
            <p:cNvSpPr/>
            <p:nvPr/>
          </p:nvSpPr>
          <p:spPr>
            <a:xfrm>
              <a:off x="782700" y="4513501"/>
              <a:ext cx="7578599" cy="159739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3649" y="4494450"/>
              <a:ext cx="7616825" cy="1635760"/>
            </a:xfrm>
            <a:custGeom>
              <a:avLst/>
              <a:gdLst/>
              <a:ahLst/>
              <a:cxnLst/>
              <a:rect l="l" t="t" r="r" b="b"/>
              <a:pathLst>
                <a:path w="7616825" h="1635760">
                  <a:moveTo>
                    <a:pt x="0" y="0"/>
                  </a:moveTo>
                  <a:lnTo>
                    <a:pt x="7616699" y="0"/>
                  </a:lnTo>
                  <a:lnTo>
                    <a:pt x="7616699" y="1635498"/>
                  </a:lnTo>
                  <a:lnTo>
                    <a:pt x="0" y="1635498"/>
                  </a:lnTo>
                  <a:lnTo>
                    <a:pt x="0" y="0"/>
                  </a:lnTo>
                  <a:close/>
                </a:path>
              </a:pathLst>
            </a:custGeom>
            <a:ln w="38099">
              <a:solidFill>
                <a:srgbClr val="595959"/>
              </a:solidFill>
            </a:ln>
          </p:spPr>
          <p:txBody>
            <a:bodyPr wrap="square" lIns="0" tIns="0" rIns="0" bIns="0" rtlCol="0"/>
            <a:lstStyle/>
            <a:p>
              <a:endParaRPr/>
            </a:p>
          </p:txBody>
        </p:sp>
      </p:grpSp>
      <p:pic>
        <p:nvPicPr>
          <p:cNvPr id="8" name="Picture 7">
            <a:extLst>
              <a:ext uri="{FF2B5EF4-FFF2-40B4-BE49-F238E27FC236}">
                <a16:creationId xmlns:a16="http://schemas.microsoft.com/office/drawing/2014/main" id="{399299C6-D2FA-4707-ACED-E48B81F7E59A}"/>
              </a:ext>
            </a:extLst>
          </p:cNvPr>
          <p:cNvPicPr>
            <a:picLocks noChangeAspect="1"/>
          </p:cNvPicPr>
          <p:nvPr/>
        </p:nvPicPr>
        <p:blipFill>
          <a:blip r:embed="rId3"/>
          <a:stretch>
            <a:fillRect/>
          </a:stretch>
        </p:blipFill>
        <p:spPr>
          <a:xfrm>
            <a:off x="4267200" y="4618908"/>
            <a:ext cx="4045460" cy="1145358"/>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8550071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396230" cy="574040"/>
          </a:xfrm>
          <a:prstGeom prst="rect">
            <a:avLst/>
          </a:prstGeom>
        </p:spPr>
        <p:txBody>
          <a:bodyPr vert="horz" wrap="square" lIns="0" tIns="12700" rIns="0" bIns="0" rtlCol="0">
            <a:spAutoFit/>
          </a:bodyPr>
          <a:lstStyle/>
          <a:p>
            <a:pPr marL="12700">
              <a:lnSpc>
                <a:spcPct val="100000"/>
              </a:lnSpc>
              <a:spcBef>
                <a:spcPts val="100"/>
              </a:spcBef>
            </a:pPr>
            <a:r>
              <a:rPr b="0" spc="-10" dirty="0">
                <a:latin typeface="Calibri"/>
                <a:cs typeface="Calibri"/>
              </a:rPr>
              <a:t>Borders </a:t>
            </a:r>
            <a:r>
              <a:rPr b="0" spc="-5" dirty="0">
                <a:latin typeface="Calibri"/>
                <a:cs typeface="Calibri"/>
              </a:rPr>
              <a:t>look </a:t>
            </a:r>
            <a:r>
              <a:rPr b="0" dirty="0">
                <a:latin typeface="Calibri"/>
                <a:cs typeface="Calibri"/>
              </a:rPr>
              <a:t>a </a:t>
            </a:r>
            <a:r>
              <a:rPr b="0" spc="-5" dirty="0">
                <a:latin typeface="Calibri"/>
                <a:cs typeface="Calibri"/>
              </a:rPr>
              <a:t>little</a:t>
            </a:r>
            <a:r>
              <a:rPr b="0" spc="-90" dirty="0">
                <a:latin typeface="Calibri"/>
                <a:cs typeface="Calibri"/>
              </a:rPr>
              <a:t> </a:t>
            </a:r>
            <a:r>
              <a:rPr b="0" spc="-5" dirty="0">
                <a:latin typeface="Calibri"/>
                <a:cs typeface="Calibri"/>
              </a:rPr>
              <a:t>squished</a:t>
            </a:r>
          </a:p>
        </p:txBody>
      </p:sp>
      <p:sp>
        <p:nvSpPr>
          <p:cNvPr id="3" name="object 3"/>
          <p:cNvSpPr/>
          <p:nvPr/>
        </p:nvSpPr>
        <p:spPr>
          <a:xfrm>
            <a:off x="3852000" y="1545775"/>
            <a:ext cx="5291999" cy="34642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55724" y="1772217"/>
            <a:ext cx="2988945" cy="3797300"/>
          </a:xfrm>
          <a:prstGeom prst="rect">
            <a:avLst/>
          </a:prstGeom>
        </p:spPr>
        <p:txBody>
          <a:bodyPr vert="horz" wrap="square" lIns="0" tIns="12700" rIns="0" bIns="0" rtlCol="0">
            <a:spAutoFit/>
          </a:bodyPr>
          <a:lstStyle/>
          <a:p>
            <a:pPr marL="12700" marR="126364">
              <a:lnSpc>
                <a:spcPct val="114599"/>
              </a:lnSpc>
              <a:spcBef>
                <a:spcPts val="100"/>
              </a:spcBef>
            </a:pPr>
            <a:r>
              <a:rPr sz="2400" spc="-5" dirty="0">
                <a:solidFill>
                  <a:srgbClr val="434343"/>
                </a:solidFill>
                <a:latin typeface="Calibri"/>
                <a:cs typeface="Calibri"/>
              </a:rPr>
              <a:t>When we </a:t>
            </a:r>
            <a:r>
              <a:rPr sz="2400" dirty="0">
                <a:solidFill>
                  <a:srgbClr val="434343"/>
                </a:solidFill>
                <a:latin typeface="Calibri"/>
                <a:cs typeface="Calibri"/>
              </a:rPr>
              <a:t>add a</a:t>
            </a:r>
            <a:r>
              <a:rPr sz="2400" spc="-100" dirty="0">
                <a:solidFill>
                  <a:srgbClr val="434343"/>
                </a:solidFill>
                <a:latin typeface="Calibri"/>
                <a:cs typeface="Calibri"/>
              </a:rPr>
              <a:t> </a:t>
            </a:r>
            <a:r>
              <a:rPr sz="2400" spc="-5" dirty="0">
                <a:solidFill>
                  <a:srgbClr val="434343"/>
                </a:solidFill>
                <a:latin typeface="Calibri"/>
                <a:cs typeface="Calibri"/>
              </a:rPr>
              <a:t>border  to </a:t>
            </a:r>
            <a:r>
              <a:rPr sz="2400" dirty="0">
                <a:solidFill>
                  <a:srgbClr val="434343"/>
                </a:solidFill>
                <a:latin typeface="Calibri"/>
                <a:cs typeface="Calibri"/>
              </a:rPr>
              <a:t>an </a:t>
            </a:r>
            <a:r>
              <a:rPr sz="2400" spc="-5" dirty="0">
                <a:solidFill>
                  <a:srgbClr val="434343"/>
                </a:solidFill>
                <a:latin typeface="Calibri"/>
                <a:cs typeface="Calibri"/>
              </a:rPr>
              <a:t>element, it sits  flush </a:t>
            </a:r>
            <a:r>
              <a:rPr sz="2400" dirty="0">
                <a:solidFill>
                  <a:srgbClr val="434343"/>
                </a:solidFill>
                <a:latin typeface="Calibri"/>
                <a:cs typeface="Calibri"/>
              </a:rPr>
              <a:t>against </a:t>
            </a:r>
            <a:r>
              <a:rPr sz="2400" spc="-5" dirty="0">
                <a:solidFill>
                  <a:srgbClr val="434343"/>
                </a:solidFill>
                <a:latin typeface="Calibri"/>
                <a:cs typeface="Calibri"/>
              </a:rPr>
              <a:t>the</a:t>
            </a:r>
            <a:r>
              <a:rPr sz="2400" spc="-60" dirty="0">
                <a:solidFill>
                  <a:srgbClr val="434343"/>
                </a:solidFill>
                <a:latin typeface="Calibri"/>
                <a:cs typeface="Calibri"/>
              </a:rPr>
              <a:t> </a:t>
            </a:r>
            <a:r>
              <a:rPr sz="2400" spc="-5" dirty="0">
                <a:solidFill>
                  <a:srgbClr val="434343"/>
                </a:solidFill>
                <a:latin typeface="Calibri"/>
                <a:cs typeface="Calibri"/>
              </a:rPr>
              <a:t>text:</a:t>
            </a:r>
            <a:endParaRPr sz="2400">
              <a:latin typeface="Calibri"/>
              <a:cs typeface="Calibri"/>
            </a:endParaRPr>
          </a:p>
          <a:p>
            <a:pPr>
              <a:lnSpc>
                <a:spcPct val="100000"/>
              </a:lnSpc>
            </a:pPr>
            <a:endParaRPr sz="2400">
              <a:latin typeface="Calibri"/>
              <a:cs typeface="Calibri"/>
            </a:endParaRPr>
          </a:p>
          <a:p>
            <a:pPr>
              <a:lnSpc>
                <a:spcPct val="100000"/>
              </a:lnSpc>
              <a:spcBef>
                <a:spcPts val="5"/>
              </a:spcBef>
            </a:pPr>
            <a:endParaRPr sz="3000">
              <a:latin typeface="Calibri"/>
              <a:cs typeface="Calibri"/>
            </a:endParaRPr>
          </a:p>
          <a:p>
            <a:pPr marL="31115" marR="5080" indent="2540" algn="ctr">
              <a:lnSpc>
                <a:spcPct val="114599"/>
              </a:lnSpc>
            </a:pPr>
            <a:r>
              <a:rPr sz="2400" b="1" spc="-5" dirty="0">
                <a:solidFill>
                  <a:srgbClr val="434343"/>
                </a:solidFill>
                <a:latin typeface="Calibri"/>
                <a:cs typeface="Calibri"/>
              </a:rPr>
              <a:t>Q: How do we add  space between the  border and the</a:t>
            </a:r>
            <a:r>
              <a:rPr sz="2400" b="1" spc="-90" dirty="0">
                <a:solidFill>
                  <a:srgbClr val="434343"/>
                </a:solidFill>
                <a:latin typeface="Calibri"/>
                <a:cs typeface="Calibri"/>
              </a:rPr>
              <a:t> </a:t>
            </a:r>
            <a:r>
              <a:rPr sz="2400" b="1" spc="-5" dirty="0">
                <a:solidFill>
                  <a:srgbClr val="434343"/>
                </a:solidFill>
                <a:latin typeface="Calibri"/>
                <a:cs typeface="Calibri"/>
              </a:rPr>
              <a:t>content  of the</a:t>
            </a:r>
            <a:r>
              <a:rPr sz="2400" b="1" spc="-30" dirty="0">
                <a:solidFill>
                  <a:srgbClr val="434343"/>
                </a:solidFill>
                <a:latin typeface="Calibri"/>
                <a:cs typeface="Calibri"/>
              </a:rPr>
              <a:t> </a:t>
            </a:r>
            <a:r>
              <a:rPr sz="2400" b="1" spc="-5" dirty="0">
                <a:solidFill>
                  <a:srgbClr val="434343"/>
                </a:solidFill>
                <a:latin typeface="Calibri"/>
                <a:cs typeface="Calibri"/>
              </a:rPr>
              <a:t>element?</a:t>
            </a:r>
            <a:endParaRPr sz="2400">
              <a:latin typeface="Calibri"/>
              <a:cs typeface="Calibri"/>
            </a:endParaRPr>
          </a:p>
        </p:txBody>
      </p:sp>
      <p:pic>
        <p:nvPicPr>
          <p:cNvPr id="6" name="Picture 5">
            <a:extLst>
              <a:ext uri="{FF2B5EF4-FFF2-40B4-BE49-F238E27FC236}">
                <a16:creationId xmlns:a16="http://schemas.microsoft.com/office/drawing/2014/main" id="{81534768-55C9-4E92-8027-9D6D95E593E8}"/>
              </a:ext>
            </a:extLst>
          </p:cNvPr>
          <p:cNvPicPr>
            <a:picLocks noChangeAspect="1"/>
          </p:cNvPicPr>
          <p:nvPr/>
        </p:nvPicPr>
        <p:blipFill>
          <a:blip r:embed="rId3"/>
          <a:stretch>
            <a:fillRect/>
          </a:stretch>
        </p:blipFill>
        <p:spPr>
          <a:xfrm>
            <a:off x="4038600" y="1772217"/>
            <a:ext cx="9711745" cy="27479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1823412"/>
            <a:ext cx="3837940" cy="3703578"/>
          </a:xfrm>
          <a:prstGeom prst="rect">
            <a:avLst/>
          </a:prstGeom>
        </p:spPr>
        <p:txBody>
          <a:bodyPr vert="horz" wrap="square" lIns="0" tIns="10160" rIns="0" bIns="0" rtlCol="0">
            <a:spAutoFit/>
          </a:bodyPr>
          <a:lstStyle/>
          <a:p>
            <a:pPr marL="12700" marR="5080">
              <a:lnSpc>
                <a:spcPct val="100299"/>
              </a:lnSpc>
              <a:spcBef>
                <a:spcPts val="80"/>
              </a:spcBef>
            </a:pPr>
            <a:r>
              <a:rPr lang="en-US" sz="4800" spc="-165" dirty="0"/>
              <a:t>Recap</a:t>
            </a:r>
            <a:br>
              <a:rPr lang="en-US" sz="4800" spc="-165" dirty="0"/>
            </a:br>
            <a:br>
              <a:rPr lang="en-US" sz="4800" spc="-165" dirty="0"/>
            </a:br>
            <a:r>
              <a:rPr sz="4800" spc="-165" dirty="0"/>
              <a:t>Browsers!  </a:t>
            </a:r>
            <a:r>
              <a:rPr sz="4800" spc="-40" dirty="0"/>
              <a:t>The</a:t>
            </a:r>
            <a:r>
              <a:rPr sz="4800" spc="-509" dirty="0"/>
              <a:t> </a:t>
            </a:r>
            <a:r>
              <a:rPr sz="4800" spc="-170" dirty="0"/>
              <a:t>Internet!  </a:t>
            </a:r>
            <a:r>
              <a:rPr sz="4800" spc="-40" dirty="0"/>
              <a:t>The</a:t>
            </a:r>
            <a:r>
              <a:rPr sz="4800" spc="-445" dirty="0"/>
              <a:t> </a:t>
            </a:r>
            <a:r>
              <a:rPr sz="4800" spc="-100" dirty="0"/>
              <a:t>web!</a:t>
            </a:r>
            <a:endParaRPr sz="48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4098673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782445" cy="574040"/>
          </a:xfrm>
          <a:prstGeom prst="rect">
            <a:avLst/>
          </a:prstGeom>
        </p:spPr>
        <p:txBody>
          <a:bodyPr vert="horz" wrap="square" lIns="0" tIns="12700" rIns="0" bIns="0" rtlCol="0">
            <a:spAutoFit/>
          </a:bodyPr>
          <a:lstStyle/>
          <a:p>
            <a:pPr marL="12700">
              <a:lnSpc>
                <a:spcPct val="100000"/>
              </a:lnSpc>
              <a:spcBef>
                <a:spcPts val="100"/>
              </a:spcBef>
            </a:pPr>
            <a:r>
              <a:rPr b="0" spc="-5" dirty="0">
                <a:latin typeface="Consolas"/>
                <a:cs typeface="Consolas"/>
              </a:rPr>
              <a:t>padding</a:t>
            </a:r>
          </a:p>
        </p:txBody>
      </p:sp>
      <p:grpSp>
        <p:nvGrpSpPr>
          <p:cNvPr id="3" name="object 3"/>
          <p:cNvGrpSpPr/>
          <p:nvPr/>
        </p:nvGrpSpPr>
        <p:grpSpPr>
          <a:xfrm>
            <a:off x="114300" y="1767409"/>
            <a:ext cx="8915400" cy="1762760"/>
            <a:chOff x="114300" y="1767409"/>
            <a:chExt cx="8915400" cy="1762760"/>
          </a:xfrm>
        </p:grpSpPr>
        <p:sp>
          <p:nvSpPr>
            <p:cNvPr id="4" name="object 4"/>
            <p:cNvSpPr/>
            <p:nvPr/>
          </p:nvSpPr>
          <p:spPr>
            <a:xfrm>
              <a:off x="152400" y="1805510"/>
              <a:ext cx="8811999" cy="168624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33350" y="1786459"/>
              <a:ext cx="8877300" cy="1724660"/>
            </a:xfrm>
            <a:custGeom>
              <a:avLst/>
              <a:gdLst/>
              <a:ahLst/>
              <a:cxnLst/>
              <a:rect l="l" t="t" r="r" b="b"/>
              <a:pathLst>
                <a:path w="8877300" h="1724660">
                  <a:moveTo>
                    <a:pt x="0" y="0"/>
                  </a:moveTo>
                  <a:lnTo>
                    <a:pt x="8877296" y="0"/>
                  </a:lnTo>
                  <a:lnTo>
                    <a:pt x="8877296" y="1724346"/>
                  </a:lnTo>
                  <a:lnTo>
                    <a:pt x="0" y="1724346"/>
                  </a:lnTo>
                  <a:lnTo>
                    <a:pt x="0" y="0"/>
                  </a:lnTo>
                  <a:close/>
                </a:path>
              </a:pathLst>
            </a:custGeom>
            <a:ln w="38099">
              <a:solidFill>
                <a:srgbClr val="595959"/>
              </a:solidFill>
            </a:ln>
          </p:spPr>
          <p:txBody>
            <a:bodyPr wrap="square" lIns="0" tIns="0" rIns="0" bIns="0" rtlCol="0"/>
            <a:lstStyle/>
            <a:p>
              <a:endParaRPr/>
            </a:p>
          </p:txBody>
        </p:sp>
      </p:grpSp>
      <p:sp>
        <p:nvSpPr>
          <p:cNvPr id="6" name="object 6"/>
          <p:cNvSpPr txBox="1"/>
          <p:nvPr/>
        </p:nvSpPr>
        <p:spPr>
          <a:xfrm>
            <a:off x="855724" y="3753418"/>
            <a:ext cx="8011795" cy="25400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onsolas"/>
                <a:cs typeface="Consolas"/>
              </a:rPr>
              <a:t>padding</a:t>
            </a:r>
            <a:r>
              <a:rPr sz="2400" spc="-805" dirty="0">
                <a:solidFill>
                  <a:srgbClr val="434343"/>
                </a:solidFill>
                <a:latin typeface="Consolas"/>
                <a:cs typeface="Consolas"/>
              </a:rPr>
              <a:t> </a:t>
            </a:r>
            <a:r>
              <a:rPr sz="2400" spc="-5" dirty="0">
                <a:solidFill>
                  <a:srgbClr val="434343"/>
                </a:solidFill>
                <a:latin typeface="Calibri"/>
                <a:cs typeface="Calibri"/>
              </a:rPr>
              <a:t>is the space between the border </a:t>
            </a:r>
            <a:r>
              <a:rPr sz="2400" dirty="0">
                <a:solidFill>
                  <a:srgbClr val="434343"/>
                </a:solidFill>
                <a:latin typeface="Calibri"/>
                <a:cs typeface="Calibri"/>
              </a:rPr>
              <a:t>and </a:t>
            </a:r>
            <a:r>
              <a:rPr sz="2400" spc="-5" dirty="0">
                <a:solidFill>
                  <a:srgbClr val="434343"/>
                </a:solidFill>
                <a:latin typeface="Calibri"/>
                <a:cs typeface="Calibri"/>
              </a:rPr>
              <a:t>the content.</a:t>
            </a:r>
            <a:endParaRPr sz="2400" dirty="0">
              <a:latin typeface="Calibri"/>
              <a:cs typeface="Calibri"/>
            </a:endParaRPr>
          </a:p>
          <a:p>
            <a:pPr marL="469900" marR="1289050" indent="-306705">
              <a:lnSpc>
                <a:spcPct val="114599"/>
              </a:lnSpc>
              <a:tabLst>
                <a:tab pos="469265" algn="l"/>
                <a:tab pos="2035175" algn="l"/>
              </a:tabLst>
            </a:pPr>
            <a:r>
              <a:rPr sz="2000" dirty="0">
                <a:solidFill>
                  <a:srgbClr val="434343"/>
                </a:solidFill>
                <a:latin typeface="Calibri"/>
                <a:cs typeface="Calibri"/>
              </a:rPr>
              <a:t>-	</a:t>
            </a:r>
            <a:r>
              <a:rPr sz="2400" spc="-5" dirty="0">
                <a:solidFill>
                  <a:srgbClr val="434343"/>
                </a:solidFill>
                <a:latin typeface="Calibri"/>
                <a:cs typeface="Calibri"/>
              </a:rPr>
              <a:t>Can specify	</a:t>
            </a:r>
            <a:r>
              <a:rPr sz="2400" spc="-5" dirty="0">
                <a:solidFill>
                  <a:srgbClr val="434343"/>
                </a:solidFill>
                <a:latin typeface="Consolas"/>
                <a:cs typeface="Consolas"/>
              </a:rPr>
              <a:t>padding-top,</a:t>
            </a:r>
            <a:r>
              <a:rPr sz="2400" spc="-100" dirty="0">
                <a:solidFill>
                  <a:srgbClr val="434343"/>
                </a:solidFill>
                <a:latin typeface="Consolas"/>
                <a:cs typeface="Consolas"/>
              </a:rPr>
              <a:t> </a:t>
            </a:r>
            <a:r>
              <a:rPr sz="2400" spc="-5" dirty="0">
                <a:solidFill>
                  <a:srgbClr val="434343"/>
                </a:solidFill>
                <a:latin typeface="Consolas"/>
                <a:cs typeface="Consolas"/>
              </a:rPr>
              <a:t>padding-bottom,  padding-left,</a:t>
            </a:r>
            <a:r>
              <a:rPr sz="2400" spc="-20" dirty="0">
                <a:solidFill>
                  <a:srgbClr val="434343"/>
                </a:solidFill>
                <a:latin typeface="Consolas"/>
                <a:cs typeface="Consolas"/>
              </a:rPr>
              <a:t> </a:t>
            </a:r>
            <a:r>
              <a:rPr sz="2400" spc="-5" dirty="0">
                <a:solidFill>
                  <a:srgbClr val="434343"/>
                </a:solidFill>
                <a:latin typeface="Consolas"/>
                <a:cs typeface="Consolas"/>
              </a:rPr>
              <a:t>padding-right</a:t>
            </a:r>
            <a:endParaRPr sz="2400" dirty="0">
              <a:latin typeface="Consolas"/>
              <a:cs typeface="Consolas"/>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There's </a:t>
            </a:r>
            <a:r>
              <a:rPr sz="2400" dirty="0">
                <a:solidFill>
                  <a:srgbClr val="434343"/>
                </a:solidFill>
                <a:latin typeface="Calibri"/>
                <a:cs typeface="Calibri"/>
              </a:rPr>
              <a:t>also a </a:t>
            </a:r>
            <a:r>
              <a:rPr sz="2400" u="heavy" spc="-5" dirty="0">
                <a:solidFill>
                  <a:srgbClr val="0097A7"/>
                </a:solidFill>
                <a:uFill>
                  <a:solidFill>
                    <a:srgbClr val="0097A7"/>
                  </a:solidFill>
                </a:uFill>
                <a:latin typeface="Calibri"/>
                <a:cs typeface="Calibri"/>
                <a:hlinkClick r:id="rId3"/>
              </a:rPr>
              <a:t>shorthand</a:t>
            </a:r>
            <a:r>
              <a:rPr sz="2400" spc="-5" dirty="0">
                <a:solidFill>
                  <a:srgbClr val="434343"/>
                </a:solidFill>
                <a:latin typeface="Calibri"/>
                <a:cs typeface="Calibri"/>
              </a:rPr>
              <a:t>:</a:t>
            </a:r>
            <a:endParaRPr sz="2400" dirty="0">
              <a:latin typeface="Calibri"/>
              <a:cs typeface="Calibri"/>
            </a:endParaRPr>
          </a:p>
          <a:p>
            <a:pPr marL="469900">
              <a:lnSpc>
                <a:spcPct val="100000"/>
              </a:lnSpc>
              <a:spcBef>
                <a:spcPts val="420"/>
              </a:spcBef>
              <a:tabLst>
                <a:tab pos="4826635" algn="l"/>
              </a:tabLst>
            </a:pPr>
            <a:r>
              <a:rPr sz="2400" spc="-5" dirty="0">
                <a:solidFill>
                  <a:srgbClr val="434343"/>
                </a:solidFill>
                <a:latin typeface="Consolas"/>
                <a:cs typeface="Consolas"/>
              </a:rPr>
              <a:t>padding: </a:t>
            </a:r>
            <a:r>
              <a:rPr sz="2400" b="1" spc="-5" dirty="0">
                <a:solidFill>
                  <a:srgbClr val="0000FF"/>
                </a:solidFill>
                <a:latin typeface="Consolas"/>
                <a:cs typeface="Consolas"/>
              </a:rPr>
              <a:t>2px </a:t>
            </a:r>
            <a:r>
              <a:rPr sz="2400" b="1" spc="-5" dirty="0">
                <a:solidFill>
                  <a:srgbClr val="9900FF"/>
                </a:solidFill>
                <a:latin typeface="Consolas"/>
                <a:cs typeface="Consolas"/>
              </a:rPr>
              <a:t>4px</a:t>
            </a:r>
            <a:r>
              <a:rPr sz="2400" b="1" spc="50" dirty="0">
                <a:solidFill>
                  <a:srgbClr val="9900FF"/>
                </a:solidFill>
                <a:latin typeface="Consolas"/>
                <a:cs typeface="Consolas"/>
              </a:rPr>
              <a:t> </a:t>
            </a:r>
            <a:r>
              <a:rPr sz="2400" b="1" spc="-5" dirty="0">
                <a:solidFill>
                  <a:srgbClr val="FF00FF"/>
                </a:solidFill>
                <a:latin typeface="Consolas"/>
                <a:cs typeface="Consolas"/>
              </a:rPr>
              <a:t>3px</a:t>
            </a:r>
            <a:r>
              <a:rPr sz="2400" b="1" spc="5" dirty="0">
                <a:solidFill>
                  <a:srgbClr val="FF00FF"/>
                </a:solidFill>
                <a:latin typeface="Consolas"/>
                <a:cs typeface="Consolas"/>
              </a:rPr>
              <a:t> </a:t>
            </a:r>
            <a:r>
              <a:rPr sz="2400" b="1" spc="-5" dirty="0">
                <a:solidFill>
                  <a:srgbClr val="731B47"/>
                </a:solidFill>
                <a:latin typeface="Consolas"/>
                <a:cs typeface="Consolas"/>
              </a:rPr>
              <a:t>1px</a:t>
            </a:r>
            <a:r>
              <a:rPr sz="2400" spc="-5" dirty="0">
                <a:solidFill>
                  <a:srgbClr val="434343"/>
                </a:solidFill>
                <a:latin typeface="Consolas"/>
                <a:cs typeface="Consolas"/>
              </a:rPr>
              <a:t>;	</a:t>
            </a:r>
            <a:r>
              <a:rPr sz="2400" b="1" spc="-5" dirty="0">
                <a:solidFill>
                  <a:srgbClr val="434343"/>
                </a:solidFill>
                <a:latin typeface="Calibri"/>
                <a:cs typeface="Calibri"/>
              </a:rPr>
              <a:t>&lt;-</a:t>
            </a:r>
            <a:r>
              <a:rPr sz="2400" b="1" spc="-60" dirty="0">
                <a:solidFill>
                  <a:srgbClr val="434343"/>
                </a:solidFill>
                <a:latin typeface="Calibri"/>
                <a:cs typeface="Calibri"/>
              </a:rPr>
              <a:t> </a:t>
            </a:r>
            <a:r>
              <a:rPr sz="2400" b="1" spc="-5" dirty="0">
                <a:solidFill>
                  <a:srgbClr val="0000FF"/>
                </a:solidFill>
                <a:latin typeface="Calibri"/>
                <a:cs typeface="Calibri"/>
              </a:rPr>
              <a:t>top</a:t>
            </a:r>
            <a:r>
              <a:rPr sz="2400" b="1" spc="-5" dirty="0">
                <a:solidFill>
                  <a:srgbClr val="434343"/>
                </a:solidFill>
                <a:latin typeface="Calibri"/>
                <a:cs typeface="Calibri"/>
              </a:rPr>
              <a:t>|</a:t>
            </a:r>
            <a:r>
              <a:rPr sz="2400" b="1" spc="-5" dirty="0">
                <a:solidFill>
                  <a:srgbClr val="9900FF"/>
                </a:solidFill>
                <a:latin typeface="Calibri"/>
                <a:cs typeface="Calibri"/>
              </a:rPr>
              <a:t>right</a:t>
            </a:r>
            <a:r>
              <a:rPr sz="2400" b="1" spc="-5" dirty="0">
                <a:solidFill>
                  <a:srgbClr val="434343"/>
                </a:solidFill>
                <a:latin typeface="Calibri"/>
                <a:cs typeface="Calibri"/>
              </a:rPr>
              <a:t>|</a:t>
            </a:r>
            <a:r>
              <a:rPr sz="2400" b="1" spc="-5" dirty="0">
                <a:solidFill>
                  <a:srgbClr val="FF00FF"/>
                </a:solidFill>
                <a:latin typeface="Calibri"/>
                <a:cs typeface="Calibri"/>
              </a:rPr>
              <a:t>bottom</a:t>
            </a:r>
            <a:r>
              <a:rPr sz="2400" b="1" spc="-5" dirty="0">
                <a:solidFill>
                  <a:srgbClr val="434343"/>
                </a:solidFill>
                <a:latin typeface="Calibri"/>
                <a:cs typeface="Calibri"/>
              </a:rPr>
              <a:t>|</a:t>
            </a:r>
            <a:r>
              <a:rPr sz="2400" b="1" spc="-5" dirty="0">
                <a:solidFill>
                  <a:srgbClr val="731B47"/>
                </a:solidFill>
                <a:latin typeface="Calibri"/>
                <a:cs typeface="Calibri"/>
              </a:rPr>
              <a:t>left</a:t>
            </a:r>
            <a:endParaRPr sz="2400" dirty="0">
              <a:latin typeface="Calibri"/>
              <a:cs typeface="Calibri"/>
            </a:endParaRPr>
          </a:p>
          <a:p>
            <a:pPr marL="469900">
              <a:lnSpc>
                <a:spcPct val="100000"/>
              </a:lnSpc>
              <a:spcBef>
                <a:spcPts val="420"/>
              </a:spcBef>
              <a:tabLst>
                <a:tab pos="4826635" algn="l"/>
              </a:tabLst>
            </a:pPr>
            <a:r>
              <a:rPr sz="2400" spc="-5" dirty="0">
                <a:solidFill>
                  <a:srgbClr val="434343"/>
                </a:solidFill>
                <a:latin typeface="Consolas"/>
                <a:cs typeface="Consolas"/>
              </a:rPr>
              <a:t>padding:</a:t>
            </a:r>
            <a:r>
              <a:rPr sz="2400" spc="30" dirty="0">
                <a:solidFill>
                  <a:srgbClr val="434343"/>
                </a:solidFill>
                <a:latin typeface="Consolas"/>
                <a:cs typeface="Consolas"/>
              </a:rPr>
              <a:t> </a:t>
            </a:r>
            <a:r>
              <a:rPr sz="2400" b="1" spc="-5" dirty="0">
                <a:solidFill>
                  <a:srgbClr val="0000FF"/>
                </a:solidFill>
                <a:latin typeface="Consolas"/>
                <a:cs typeface="Consolas"/>
              </a:rPr>
              <a:t>10px</a:t>
            </a:r>
            <a:r>
              <a:rPr sz="2400" b="1" spc="10" dirty="0">
                <a:solidFill>
                  <a:srgbClr val="0000FF"/>
                </a:solidFill>
                <a:latin typeface="Consolas"/>
                <a:cs typeface="Consolas"/>
              </a:rPr>
              <a:t> </a:t>
            </a:r>
            <a:r>
              <a:rPr sz="2400" b="1" spc="-5" dirty="0">
                <a:solidFill>
                  <a:srgbClr val="FF00FF"/>
                </a:solidFill>
                <a:latin typeface="Consolas"/>
                <a:cs typeface="Consolas"/>
              </a:rPr>
              <a:t>2px</a:t>
            </a:r>
            <a:r>
              <a:rPr sz="2400" spc="-5" dirty="0">
                <a:solidFill>
                  <a:srgbClr val="434343"/>
                </a:solidFill>
                <a:latin typeface="Consolas"/>
                <a:cs typeface="Consolas"/>
              </a:rPr>
              <a:t>;	</a:t>
            </a:r>
            <a:r>
              <a:rPr sz="2400" b="1" spc="-5" dirty="0">
                <a:solidFill>
                  <a:srgbClr val="434343"/>
                </a:solidFill>
                <a:latin typeface="Calibri"/>
                <a:cs typeface="Calibri"/>
              </a:rPr>
              <a:t>&lt;-</a:t>
            </a:r>
            <a:r>
              <a:rPr sz="2400" b="1" spc="-75" dirty="0">
                <a:solidFill>
                  <a:srgbClr val="434343"/>
                </a:solidFill>
                <a:latin typeface="Calibri"/>
                <a:cs typeface="Calibri"/>
              </a:rPr>
              <a:t> </a:t>
            </a:r>
            <a:r>
              <a:rPr sz="2400" b="1" spc="-5" dirty="0">
                <a:solidFill>
                  <a:srgbClr val="0000FF"/>
                </a:solidFill>
                <a:latin typeface="Calibri"/>
                <a:cs typeface="Calibri"/>
              </a:rPr>
              <a:t>top+bottom</a:t>
            </a:r>
            <a:r>
              <a:rPr sz="2400" b="1" spc="-5" dirty="0">
                <a:solidFill>
                  <a:srgbClr val="434343"/>
                </a:solidFill>
                <a:latin typeface="Calibri"/>
                <a:cs typeface="Calibri"/>
              </a:rPr>
              <a:t>|</a:t>
            </a:r>
            <a:r>
              <a:rPr sz="2400" b="1" spc="-5" dirty="0">
                <a:solidFill>
                  <a:srgbClr val="FF00FF"/>
                </a:solidFill>
                <a:latin typeface="Calibri"/>
                <a:cs typeface="Calibri"/>
              </a:rPr>
              <a:t>left+right</a:t>
            </a:r>
            <a:endParaRPr sz="2400" dirty="0">
              <a:latin typeface="Calibri"/>
              <a:cs typeface="Calibri"/>
            </a:endParaRPr>
          </a:p>
        </p:txBody>
      </p:sp>
      <p:pic>
        <p:nvPicPr>
          <p:cNvPr id="10" name="Picture 9">
            <a:extLst>
              <a:ext uri="{FF2B5EF4-FFF2-40B4-BE49-F238E27FC236}">
                <a16:creationId xmlns:a16="http://schemas.microsoft.com/office/drawing/2014/main" id="{311DD22A-149F-43D5-935C-ED7B85C9F7C0}"/>
              </a:ext>
            </a:extLst>
          </p:cNvPr>
          <p:cNvPicPr>
            <a:picLocks noChangeAspect="1"/>
          </p:cNvPicPr>
          <p:nvPr/>
        </p:nvPicPr>
        <p:blipFill>
          <a:blip r:embed="rId4"/>
          <a:stretch>
            <a:fillRect/>
          </a:stretch>
        </p:blipFill>
        <p:spPr>
          <a:xfrm>
            <a:off x="3878049" y="1730856"/>
            <a:ext cx="5105400" cy="1835554"/>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382895" cy="574040"/>
          </a:xfrm>
          <a:prstGeom prst="rect">
            <a:avLst/>
          </a:prstGeom>
        </p:spPr>
        <p:txBody>
          <a:bodyPr vert="horz" wrap="square" lIns="0" tIns="12700" rIns="0" bIns="0" rtlCol="0">
            <a:spAutoFit/>
          </a:bodyPr>
          <a:lstStyle/>
          <a:p>
            <a:pPr marL="12700">
              <a:lnSpc>
                <a:spcPct val="100000"/>
              </a:lnSpc>
              <a:spcBef>
                <a:spcPts val="100"/>
              </a:spcBef>
            </a:pPr>
            <a:r>
              <a:rPr b="0" spc="-5" dirty="0">
                <a:latin typeface="Consolas"/>
                <a:cs typeface="Consolas"/>
              </a:rPr>
              <a:t>&lt;div&gt;</a:t>
            </a:r>
            <a:r>
              <a:rPr b="0" spc="-5" dirty="0">
                <a:latin typeface="Calibri"/>
                <a:cs typeface="Calibri"/>
              </a:rPr>
              <a:t>s look </a:t>
            </a:r>
            <a:r>
              <a:rPr b="0" dirty="0">
                <a:latin typeface="Calibri"/>
                <a:cs typeface="Calibri"/>
              </a:rPr>
              <a:t>a </a:t>
            </a:r>
            <a:r>
              <a:rPr b="0" spc="-5" dirty="0">
                <a:latin typeface="Calibri"/>
                <a:cs typeface="Calibri"/>
              </a:rPr>
              <a:t>little</a:t>
            </a:r>
            <a:r>
              <a:rPr b="0" spc="-80" dirty="0">
                <a:latin typeface="Calibri"/>
                <a:cs typeface="Calibri"/>
              </a:rPr>
              <a:t> </a:t>
            </a:r>
            <a:r>
              <a:rPr b="0" spc="-5" dirty="0">
                <a:latin typeface="Calibri"/>
                <a:cs typeface="Calibri"/>
              </a:rPr>
              <a:t>squished</a:t>
            </a:r>
          </a:p>
        </p:txBody>
      </p:sp>
      <p:sp>
        <p:nvSpPr>
          <p:cNvPr id="3" name="object 3"/>
          <p:cNvSpPr txBox="1"/>
          <p:nvPr/>
        </p:nvSpPr>
        <p:spPr>
          <a:xfrm>
            <a:off x="855724" y="1772217"/>
            <a:ext cx="2988310" cy="33782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When we </a:t>
            </a:r>
            <a:r>
              <a:rPr sz="2400" dirty="0">
                <a:solidFill>
                  <a:srgbClr val="434343"/>
                </a:solidFill>
                <a:latin typeface="Calibri"/>
                <a:cs typeface="Calibri"/>
              </a:rPr>
              <a:t>add a </a:t>
            </a:r>
            <a:r>
              <a:rPr sz="2400" spc="-5" dirty="0">
                <a:solidFill>
                  <a:srgbClr val="434343"/>
                </a:solidFill>
                <a:latin typeface="Calibri"/>
                <a:cs typeface="Calibri"/>
              </a:rPr>
              <a:t>border  to multiple divs, they</a:t>
            </a:r>
            <a:r>
              <a:rPr sz="2400" spc="-85" dirty="0">
                <a:solidFill>
                  <a:srgbClr val="434343"/>
                </a:solidFill>
                <a:latin typeface="Calibri"/>
                <a:cs typeface="Calibri"/>
              </a:rPr>
              <a:t> </a:t>
            </a:r>
            <a:r>
              <a:rPr sz="2400" spc="-5" dirty="0">
                <a:solidFill>
                  <a:srgbClr val="434343"/>
                </a:solidFill>
                <a:latin typeface="Calibri"/>
                <a:cs typeface="Calibri"/>
              </a:rPr>
              <a:t>sit  flush </a:t>
            </a:r>
            <a:r>
              <a:rPr sz="2400" dirty="0">
                <a:solidFill>
                  <a:srgbClr val="434343"/>
                </a:solidFill>
                <a:latin typeface="Calibri"/>
                <a:cs typeface="Calibri"/>
              </a:rPr>
              <a:t>against </a:t>
            </a:r>
            <a:r>
              <a:rPr sz="2400" spc="-5" dirty="0">
                <a:solidFill>
                  <a:srgbClr val="434343"/>
                </a:solidFill>
                <a:latin typeface="Calibri"/>
                <a:cs typeface="Calibri"/>
              </a:rPr>
              <a:t>each  other:</a:t>
            </a:r>
            <a:endParaRPr sz="2400">
              <a:latin typeface="Calibri"/>
              <a:cs typeface="Calibri"/>
            </a:endParaRPr>
          </a:p>
          <a:p>
            <a:pPr>
              <a:lnSpc>
                <a:spcPct val="100000"/>
              </a:lnSpc>
            </a:pPr>
            <a:endParaRPr sz="2700">
              <a:latin typeface="Calibri"/>
              <a:cs typeface="Calibri"/>
            </a:endParaRPr>
          </a:p>
          <a:p>
            <a:pPr marL="285115" marR="255270" indent="-635" algn="ctr">
              <a:lnSpc>
                <a:spcPct val="114599"/>
              </a:lnSpc>
            </a:pPr>
            <a:r>
              <a:rPr sz="2400" b="1" spc="-5" dirty="0">
                <a:solidFill>
                  <a:srgbClr val="434343"/>
                </a:solidFill>
                <a:latin typeface="Calibri"/>
                <a:cs typeface="Calibri"/>
              </a:rPr>
              <a:t>Q: How do we add  space between  multiple</a:t>
            </a:r>
            <a:r>
              <a:rPr sz="2400" b="1" spc="-95" dirty="0">
                <a:solidFill>
                  <a:srgbClr val="434343"/>
                </a:solidFill>
                <a:latin typeface="Calibri"/>
                <a:cs typeface="Calibri"/>
              </a:rPr>
              <a:t> </a:t>
            </a:r>
            <a:r>
              <a:rPr sz="2400" b="1" spc="-5" dirty="0">
                <a:solidFill>
                  <a:srgbClr val="434343"/>
                </a:solidFill>
                <a:latin typeface="Calibri"/>
                <a:cs typeface="Calibri"/>
              </a:rPr>
              <a:t>elements?</a:t>
            </a:r>
            <a:endParaRPr sz="2400">
              <a:latin typeface="Calibri"/>
              <a:cs typeface="Calibri"/>
            </a:endParaRPr>
          </a:p>
        </p:txBody>
      </p:sp>
      <p:sp>
        <p:nvSpPr>
          <p:cNvPr id="4" name="object 4"/>
          <p:cNvSpPr/>
          <p:nvPr/>
        </p:nvSpPr>
        <p:spPr>
          <a:xfrm>
            <a:off x="4079900" y="1864353"/>
            <a:ext cx="4896600" cy="195401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66634" y="4138975"/>
            <a:ext cx="4877365" cy="17525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531620" cy="574040"/>
          </a:xfrm>
          <a:prstGeom prst="rect">
            <a:avLst/>
          </a:prstGeom>
        </p:spPr>
        <p:txBody>
          <a:bodyPr vert="horz" wrap="square" lIns="0" tIns="12700" rIns="0" bIns="0" rtlCol="0">
            <a:spAutoFit/>
          </a:bodyPr>
          <a:lstStyle/>
          <a:p>
            <a:pPr marL="12700">
              <a:lnSpc>
                <a:spcPct val="100000"/>
              </a:lnSpc>
              <a:spcBef>
                <a:spcPts val="100"/>
              </a:spcBef>
            </a:pPr>
            <a:r>
              <a:rPr b="0" spc="-5" dirty="0">
                <a:latin typeface="Consolas"/>
                <a:cs typeface="Consolas"/>
              </a:rPr>
              <a:t>margin</a:t>
            </a:r>
          </a:p>
        </p:txBody>
      </p:sp>
      <p:sp>
        <p:nvSpPr>
          <p:cNvPr id="3" name="object 3"/>
          <p:cNvSpPr txBox="1"/>
          <p:nvPr/>
        </p:nvSpPr>
        <p:spPr>
          <a:xfrm>
            <a:off x="855724" y="3753418"/>
            <a:ext cx="7844155" cy="25400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onsolas"/>
                <a:cs typeface="Consolas"/>
              </a:rPr>
              <a:t>margin </a:t>
            </a:r>
            <a:r>
              <a:rPr sz="2400" spc="-5" dirty="0">
                <a:solidFill>
                  <a:srgbClr val="434343"/>
                </a:solidFill>
                <a:latin typeface="Calibri"/>
                <a:cs typeface="Calibri"/>
              </a:rPr>
              <a:t>is the space between the border </a:t>
            </a:r>
            <a:r>
              <a:rPr sz="2400" dirty="0">
                <a:solidFill>
                  <a:srgbClr val="434343"/>
                </a:solidFill>
                <a:latin typeface="Calibri"/>
                <a:cs typeface="Calibri"/>
              </a:rPr>
              <a:t>and </a:t>
            </a:r>
            <a:r>
              <a:rPr sz="2400" spc="-5" dirty="0">
                <a:solidFill>
                  <a:srgbClr val="434343"/>
                </a:solidFill>
                <a:latin typeface="Calibri"/>
                <a:cs typeface="Calibri"/>
              </a:rPr>
              <a:t>other</a:t>
            </a:r>
            <a:r>
              <a:rPr sz="2400" spc="-45" dirty="0">
                <a:solidFill>
                  <a:srgbClr val="434343"/>
                </a:solidFill>
                <a:latin typeface="Calibri"/>
                <a:cs typeface="Calibri"/>
              </a:rPr>
              <a:t> </a:t>
            </a:r>
            <a:r>
              <a:rPr sz="2400" spc="-5" dirty="0">
                <a:solidFill>
                  <a:srgbClr val="434343"/>
                </a:solidFill>
                <a:latin typeface="Calibri"/>
                <a:cs typeface="Calibri"/>
              </a:rPr>
              <a:t>elements.</a:t>
            </a:r>
            <a:endParaRPr sz="2400">
              <a:latin typeface="Calibri"/>
              <a:cs typeface="Calibri"/>
            </a:endParaRPr>
          </a:p>
          <a:p>
            <a:pPr marL="469900" marR="1455420" indent="-306705">
              <a:lnSpc>
                <a:spcPct val="114599"/>
              </a:lnSpc>
              <a:tabLst>
                <a:tab pos="469265" algn="l"/>
                <a:tab pos="2035175" algn="l"/>
              </a:tabLst>
            </a:pPr>
            <a:r>
              <a:rPr sz="2000" dirty="0">
                <a:solidFill>
                  <a:srgbClr val="434343"/>
                </a:solidFill>
                <a:latin typeface="Calibri"/>
                <a:cs typeface="Calibri"/>
              </a:rPr>
              <a:t>-	</a:t>
            </a:r>
            <a:r>
              <a:rPr sz="2400" spc="-5" dirty="0">
                <a:solidFill>
                  <a:srgbClr val="434343"/>
                </a:solidFill>
                <a:latin typeface="Calibri"/>
                <a:cs typeface="Calibri"/>
              </a:rPr>
              <a:t>Can specify	</a:t>
            </a:r>
            <a:r>
              <a:rPr sz="2400" spc="-5" dirty="0">
                <a:solidFill>
                  <a:srgbClr val="434343"/>
                </a:solidFill>
                <a:latin typeface="Consolas"/>
                <a:cs typeface="Consolas"/>
              </a:rPr>
              <a:t>margin-top,</a:t>
            </a:r>
            <a:r>
              <a:rPr sz="2400" spc="-100" dirty="0">
                <a:solidFill>
                  <a:srgbClr val="434343"/>
                </a:solidFill>
                <a:latin typeface="Consolas"/>
                <a:cs typeface="Consolas"/>
              </a:rPr>
              <a:t> </a:t>
            </a:r>
            <a:r>
              <a:rPr sz="2400" spc="-5" dirty="0">
                <a:solidFill>
                  <a:srgbClr val="434343"/>
                </a:solidFill>
                <a:latin typeface="Consolas"/>
                <a:cs typeface="Consolas"/>
              </a:rPr>
              <a:t>margin-bottom,  margin-left,</a:t>
            </a:r>
            <a:r>
              <a:rPr sz="2400" spc="-20" dirty="0">
                <a:solidFill>
                  <a:srgbClr val="434343"/>
                </a:solidFill>
                <a:latin typeface="Consolas"/>
                <a:cs typeface="Consolas"/>
              </a:rPr>
              <a:t> </a:t>
            </a:r>
            <a:r>
              <a:rPr sz="2400" spc="-5" dirty="0">
                <a:solidFill>
                  <a:srgbClr val="434343"/>
                </a:solidFill>
                <a:latin typeface="Consolas"/>
                <a:cs typeface="Consolas"/>
              </a:rPr>
              <a:t>margin-right</a:t>
            </a:r>
            <a:endParaRPr sz="2400">
              <a:latin typeface="Consolas"/>
              <a:cs typeface="Consolas"/>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There's </a:t>
            </a:r>
            <a:r>
              <a:rPr sz="2400" dirty="0">
                <a:solidFill>
                  <a:srgbClr val="434343"/>
                </a:solidFill>
                <a:latin typeface="Calibri"/>
                <a:cs typeface="Calibri"/>
              </a:rPr>
              <a:t>also a </a:t>
            </a:r>
            <a:r>
              <a:rPr sz="2400" u="heavy" spc="-5" dirty="0">
                <a:solidFill>
                  <a:srgbClr val="0097A7"/>
                </a:solidFill>
                <a:uFill>
                  <a:solidFill>
                    <a:srgbClr val="0097A7"/>
                  </a:solidFill>
                </a:uFill>
                <a:latin typeface="Calibri"/>
                <a:cs typeface="Calibri"/>
                <a:hlinkClick r:id="rId2"/>
              </a:rPr>
              <a:t>shorthand</a:t>
            </a:r>
            <a:r>
              <a:rPr sz="2400" spc="-5" dirty="0">
                <a:solidFill>
                  <a:srgbClr val="434343"/>
                </a:solidFill>
                <a:latin typeface="Calibri"/>
                <a:cs typeface="Calibri"/>
              </a:rPr>
              <a:t>:</a:t>
            </a:r>
            <a:endParaRPr sz="2400">
              <a:latin typeface="Calibri"/>
              <a:cs typeface="Calibri"/>
            </a:endParaRPr>
          </a:p>
          <a:p>
            <a:pPr marL="469900">
              <a:lnSpc>
                <a:spcPct val="100000"/>
              </a:lnSpc>
              <a:spcBef>
                <a:spcPts val="420"/>
              </a:spcBef>
              <a:tabLst>
                <a:tab pos="4658995" algn="l"/>
              </a:tabLst>
            </a:pPr>
            <a:r>
              <a:rPr sz="2400" spc="-5" dirty="0">
                <a:solidFill>
                  <a:srgbClr val="434343"/>
                </a:solidFill>
                <a:latin typeface="Consolas"/>
                <a:cs typeface="Consolas"/>
              </a:rPr>
              <a:t>margin: </a:t>
            </a:r>
            <a:r>
              <a:rPr sz="2400" b="1" spc="-5" dirty="0">
                <a:solidFill>
                  <a:srgbClr val="0000FF"/>
                </a:solidFill>
                <a:latin typeface="Consolas"/>
                <a:cs typeface="Consolas"/>
              </a:rPr>
              <a:t>2px </a:t>
            </a:r>
            <a:r>
              <a:rPr sz="2400" b="1" spc="-5" dirty="0">
                <a:solidFill>
                  <a:srgbClr val="9900FF"/>
                </a:solidFill>
                <a:latin typeface="Consolas"/>
                <a:cs typeface="Consolas"/>
              </a:rPr>
              <a:t>4px</a:t>
            </a:r>
            <a:r>
              <a:rPr sz="2400" b="1" spc="45" dirty="0">
                <a:solidFill>
                  <a:srgbClr val="9900FF"/>
                </a:solidFill>
                <a:latin typeface="Consolas"/>
                <a:cs typeface="Consolas"/>
              </a:rPr>
              <a:t> </a:t>
            </a:r>
            <a:r>
              <a:rPr sz="2400" b="1" spc="-5" dirty="0">
                <a:solidFill>
                  <a:srgbClr val="FF00FF"/>
                </a:solidFill>
                <a:latin typeface="Consolas"/>
                <a:cs typeface="Consolas"/>
              </a:rPr>
              <a:t>3px</a:t>
            </a:r>
            <a:r>
              <a:rPr sz="2400" b="1" spc="5" dirty="0">
                <a:solidFill>
                  <a:srgbClr val="FF00FF"/>
                </a:solidFill>
                <a:latin typeface="Consolas"/>
                <a:cs typeface="Consolas"/>
              </a:rPr>
              <a:t> </a:t>
            </a:r>
            <a:r>
              <a:rPr sz="2400" b="1" spc="-5" dirty="0">
                <a:solidFill>
                  <a:srgbClr val="731B47"/>
                </a:solidFill>
                <a:latin typeface="Consolas"/>
                <a:cs typeface="Consolas"/>
              </a:rPr>
              <a:t>1px</a:t>
            </a:r>
            <a:r>
              <a:rPr sz="2400" spc="-5" dirty="0">
                <a:solidFill>
                  <a:srgbClr val="434343"/>
                </a:solidFill>
                <a:latin typeface="Consolas"/>
                <a:cs typeface="Consolas"/>
              </a:rPr>
              <a:t>;	</a:t>
            </a:r>
            <a:r>
              <a:rPr sz="2400" b="1" spc="-5" dirty="0">
                <a:solidFill>
                  <a:srgbClr val="434343"/>
                </a:solidFill>
                <a:latin typeface="Calibri"/>
                <a:cs typeface="Calibri"/>
              </a:rPr>
              <a:t>&lt;-</a:t>
            </a:r>
            <a:r>
              <a:rPr sz="2400" b="1" spc="-60" dirty="0">
                <a:solidFill>
                  <a:srgbClr val="434343"/>
                </a:solidFill>
                <a:latin typeface="Calibri"/>
                <a:cs typeface="Calibri"/>
              </a:rPr>
              <a:t> </a:t>
            </a:r>
            <a:r>
              <a:rPr sz="2400" b="1" spc="-5" dirty="0">
                <a:solidFill>
                  <a:srgbClr val="0000FF"/>
                </a:solidFill>
                <a:latin typeface="Calibri"/>
                <a:cs typeface="Calibri"/>
              </a:rPr>
              <a:t>top</a:t>
            </a:r>
            <a:r>
              <a:rPr sz="2400" b="1" spc="-5" dirty="0">
                <a:solidFill>
                  <a:srgbClr val="434343"/>
                </a:solidFill>
                <a:latin typeface="Calibri"/>
                <a:cs typeface="Calibri"/>
              </a:rPr>
              <a:t>|</a:t>
            </a:r>
            <a:r>
              <a:rPr sz="2400" b="1" spc="-5" dirty="0">
                <a:solidFill>
                  <a:srgbClr val="9900FF"/>
                </a:solidFill>
                <a:latin typeface="Calibri"/>
                <a:cs typeface="Calibri"/>
              </a:rPr>
              <a:t>right</a:t>
            </a:r>
            <a:r>
              <a:rPr sz="2400" b="1" spc="-5" dirty="0">
                <a:solidFill>
                  <a:srgbClr val="434343"/>
                </a:solidFill>
                <a:latin typeface="Calibri"/>
                <a:cs typeface="Calibri"/>
              </a:rPr>
              <a:t>|</a:t>
            </a:r>
            <a:r>
              <a:rPr sz="2400" b="1" spc="-5" dirty="0">
                <a:solidFill>
                  <a:srgbClr val="FF00FF"/>
                </a:solidFill>
                <a:latin typeface="Calibri"/>
                <a:cs typeface="Calibri"/>
              </a:rPr>
              <a:t>bottom</a:t>
            </a:r>
            <a:r>
              <a:rPr sz="2400" b="1" spc="-5" dirty="0">
                <a:solidFill>
                  <a:srgbClr val="434343"/>
                </a:solidFill>
                <a:latin typeface="Calibri"/>
                <a:cs typeface="Calibri"/>
              </a:rPr>
              <a:t>|</a:t>
            </a:r>
            <a:r>
              <a:rPr sz="2400" b="1" spc="-5" dirty="0">
                <a:solidFill>
                  <a:srgbClr val="731B47"/>
                </a:solidFill>
                <a:latin typeface="Calibri"/>
                <a:cs typeface="Calibri"/>
              </a:rPr>
              <a:t>left</a:t>
            </a:r>
            <a:endParaRPr sz="2400">
              <a:latin typeface="Calibri"/>
              <a:cs typeface="Calibri"/>
            </a:endParaRPr>
          </a:p>
          <a:p>
            <a:pPr marL="469900">
              <a:lnSpc>
                <a:spcPct val="100000"/>
              </a:lnSpc>
              <a:spcBef>
                <a:spcPts val="420"/>
              </a:spcBef>
              <a:tabLst>
                <a:tab pos="4658995" algn="l"/>
              </a:tabLst>
            </a:pPr>
            <a:r>
              <a:rPr sz="2400" spc="-5" dirty="0">
                <a:solidFill>
                  <a:srgbClr val="434343"/>
                </a:solidFill>
                <a:latin typeface="Consolas"/>
                <a:cs typeface="Consolas"/>
              </a:rPr>
              <a:t>margin:</a:t>
            </a:r>
            <a:r>
              <a:rPr sz="2400" spc="25" dirty="0">
                <a:solidFill>
                  <a:srgbClr val="434343"/>
                </a:solidFill>
                <a:latin typeface="Consolas"/>
                <a:cs typeface="Consolas"/>
              </a:rPr>
              <a:t> </a:t>
            </a:r>
            <a:r>
              <a:rPr sz="2400" b="1" spc="-5" dirty="0">
                <a:solidFill>
                  <a:srgbClr val="0000FF"/>
                </a:solidFill>
                <a:latin typeface="Consolas"/>
                <a:cs typeface="Consolas"/>
              </a:rPr>
              <a:t>10px</a:t>
            </a:r>
            <a:r>
              <a:rPr sz="2400" b="1" spc="10" dirty="0">
                <a:solidFill>
                  <a:srgbClr val="0000FF"/>
                </a:solidFill>
                <a:latin typeface="Consolas"/>
                <a:cs typeface="Consolas"/>
              </a:rPr>
              <a:t> </a:t>
            </a:r>
            <a:r>
              <a:rPr sz="2400" b="1" spc="-5" dirty="0">
                <a:solidFill>
                  <a:srgbClr val="FF00FF"/>
                </a:solidFill>
                <a:latin typeface="Consolas"/>
                <a:cs typeface="Consolas"/>
              </a:rPr>
              <a:t>2px</a:t>
            </a:r>
            <a:r>
              <a:rPr sz="2400" spc="-5" dirty="0">
                <a:solidFill>
                  <a:srgbClr val="434343"/>
                </a:solidFill>
                <a:latin typeface="Consolas"/>
                <a:cs typeface="Consolas"/>
              </a:rPr>
              <a:t>;	</a:t>
            </a:r>
            <a:r>
              <a:rPr sz="2400" b="1" spc="-5" dirty="0">
                <a:solidFill>
                  <a:srgbClr val="434343"/>
                </a:solidFill>
                <a:latin typeface="Calibri"/>
                <a:cs typeface="Calibri"/>
              </a:rPr>
              <a:t>&lt;-</a:t>
            </a:r>
            <a:r>
              <a:rPr sz="2400" b="1" spc="-75" dirty="0">
                <a:solidFill>
                  <a:srgbClr val="434343"/>
                </a:solidFill>
                <a:latin typeface="Calibri"/>
                <a:cs typeface="Calibri"/>
              </a:rPr>
              <a:t> </a:t>
            </a:r>
            <a:r>
              <a:rPr sz="2400" b="1" spc="-5" dirty="0">
                <a:solidFill>
                  <a:srgbClr val="0000FF"/>
                </a:solidFill>
                <a:latin typeface="Calibri"/>
                <a:cs typeface="Calibri"/>
              </a:rPr>
              <a:t>top+bottom</a:t>
            </a:r>
            <a:r>
              <a:rPr sz="2400" b="1" spc="-5" dirty="0">
                <a:solidFill>
                  <a:srgbClr val="434343"/>
                </a:solidFill>
                <a:latin typeface="Calibri"/>
                <a:cs typeface="Calibri"/>
              </a:rPr>
              <a:t>|</a:t>
            </a:r>
            <a:r>
              <a:rPr sz="2400" b="1" spc="-5" dirty="0">
                <a:solidFill>
                  <a:srgbClr val="FF00FF"/>
                </a:solidFill>
                <a:latin typeface="Calibri"/>
                <a:cs typeface="Calibri"/>
              </a:rPr>
              <a:t>left+right</a:t>
            </a:r>
            <a:endParaRPr sz="2400">
              <a:latin typeface="Calibri"/>
              <a:cs typeface="Calibri"/>
            </a:endParaRPr>
          </a:p>
        </p:txBody>
      </p:sp>
      <p:grpSp>
        <p:nvGrpSpPr>
          <p:cNvPr id="4" name="object 4"/>
          <p:cNvGrpSpPr/>
          <p:nvPr/>
        </p:nvGrpSpPr>
        <p:grpSpPr>
          <a:xfrm>
            <a:off x="716023" y="1603943"/>
            <a:ext cx="8123555" cy="2149475"/>
            <a:chOff x="641825" y="1526400"/>
            <a:chExt cx="8123555" cy="2149475"/>
          </a:xfrm>
        </p:grpSpPr>
        <p:sp>
          <p:nvSpPr>
            <p:cNvPr id="5" name="object 5"/>
            <p:cNvSpPr/>
            <p:nvPr/>
          </p:nvSpPr>
          <p:spPr>
            <a:xfrm>
              <a:off x="679925" y="1564501"/>
              <a:ext cx="7773537" cy="207294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60875" y="1545450"/>
              <a:ext cx="8085455" cy="2111375"/>
            </a:xfrm>
            <a:custGeom>
              <a:avLst/>
              <a:gdLst/>
              <a:ahLst/>
              <a:cxnLst/>
              <a:rect l="l" t="t" r="r" b="b"/>
              <a:pathLst>
                <a:path w="8085455" h="2111375">
                  <a:moveTo>
                    <a:pt x="0" y="0"/>
                  </a:moveTo>
                  <a:lnTo>
                    <a:pt x="8085150" y="0"/>
                  </a:lnTo>
                  <a:lnTo>
                    <a:pt x="8085150" y="2111049"/>
                  </a:lnTo>
                  <a:lnTo>
                    <a:pt x="0" y="2111049"/>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133388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4413885" cy="751488"/>
          </a:xfrm>
          <a:prstGeom prst="rect">
            <a:avLst/>
          </a:prstGeom>
        </p:spPr>
        <p:txBody>
          <a:bodyPr vert="horz" wrap="square" lIns="0" tIns="12700" rIns="0" bIns="0" rtlCol="0">
            <a:spAutoFit/>
          </a:bodyPr>
          <a:lstStyle/>
          <a:p>
            <a:pPr marL="12700">
              <a:lnSpc>
                <a:spcPct val="100000"/>
              </a:lnSpc>
              <a:spcBef>
                <a:spcPts val="100"/>
              </a:spcBef>
            </a:pPr>
            <a:r>
              <a:rPr lang="en-US" sz="4800" spc="65" dirty="0"/>
              <a:t>Next Time</a:t>
            </a:r>
            <a:endParaRPr sz="4800" dirty="0"/>
          </a:p>
        </p:txBody>
      </p:sp>
    </p:spTree>
    <p:extLst>
      <p:ext uri="{BB962C8B-B14F-4D97-AF65-F5344CB8AC3E}">
        <p14:creationId xmlns:p14="http://schemas.microsoft.com/office/powerpoint/2010/main" val="29986364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531620" cy="574040"/>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000000"/>
                </a:solidFill>
                <a:latin typeface="Consolas"/>
                <a:cs typeface="Consolas"/>
              </a:rPr>
              <a:t>margin</a:t>
            </a:r>
          </a:p>
        </p:txBody>
      </p:sp>
      <p:sp>
        <p:nvSpPr>
          <p:cNvPr id="3" name="object 3"/>
          <p:cNvSpPr txBox="1"/>
          <p:nvPr/>
        </p:nvSpPr>
        <p:spPr>
          <a:xfrm>
            <a:off x="876847" y="1462633"/>
            <a:ext cx="32619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Actually, why doesn't</a:t>
            </a:r>
            <a:r>
              <a:rPr sz="2400" spc="-85" dirty="0">
                <a:solidFill>
                  <a:srgbClr val="434343"/>
                </a:solidFill>
                <a:latin typeface="Calibri"/>
                <a:cs typeface="Calibri"/>
              </a:rPr>
              <a:t> </a:t>
            </a:r>
            <a:r>
              <a:rPr sz="2400" spc="-5" dirty="0">
                <a:solidFill>
                  <a:srgbClr val="434343"/>
                </a:solidFill>
                <a:latin typeface="Calibri"/>
                <a:cs typeface="Calibri"/>
              </a:rPr>
              <a:t>this:</a:t>
            </a:r>
            <a:endParaRPr sz="2400">
              <a:latin typeface="Calibri"/>
              <a:cs typeface="Calibri"/>
            </a:endParaRPr>
          </a:p>
        </p:txBody>
      </p:sp>
      <p:grpSp>
        <p:nvGrpSpPr>
          <p:cNvPr id="4" name="object 4"/>
          <p:cNvGrpSpPr/>
          <p:nvPr/>
        </p:nvGrpSpPr>
        <p:grpSpPr>
          <a:xfrm>
            <a:off x="510375" y="1990176"/>
            <a:ext cx="8123555" cy="2149475"/>
            <a:chOff x="510375" y="1990176"/>
            <a:chExt cx="8123555" cy="2149475"/>
          </a:xfrm>
        </p:grpSpPr>
        <p:sp>
          <p:nvSpPr>
            <p:cNvPr id="5" name="object 5"/>
            <p:cNvSpPr/>
            <p:nvPr/>
          </p:nvSpPr>
          <p:spPr>
            <a:xfrm>
              <a:off x="548475" y="2028276"/>
              <a:ext cx="7773537" cy="20729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29425" y="2009226"/>
              <a:ext cx="8085455" cy="2111375"/>
            </a:xfrm>
            <a:custGeom>
              <a:avLst/>
              <a:gdLst/>
              <a:ahLst/>
              <a:cxnLst/>
              <a:rect l="l" t="t" r="r" b="b"/>
              <a:pathLst>
                <a:path w="8085455" h="2111375">
                  <a:moveTo>
                    <a:pt x="0" y="0"/>
                  </a:moveTo>
                  <a:lnTo>
                    <a:pt x="8085150" y="0"/>
                  </a:lnTo>
                  <a:lnTo>
                    <a:pt x="8085150" y="2111049"/>
                  </a:lnTo>
                  <a:lnTo>
                    <a:pt x="0" y="2111049"/>
                  </a:lnTo>
                  <a:lnTo>
                    <a:pt x="0" y="0"/>
                  </a:lnTo>
                  <a:close/>
                </a:path>
              </a:pathLst>
            </a:custGeom>
            <a:ln w="38099">
              <a:solidFill>
                <a:srgbClr val="595959"/>
              </a:solidFill>
            </a:ln>
          </p:spPr>
          <p:txBody>
            <a:bodyPr wrap="square" lIns="0" tIns="0" rIns="0" bIns="0" rtlCol="0"/>
            <a:lstStyle/>
            <a:p>
              <a:endParaRPr/>
            </a:p>
          </p:txBody>
        </p:sp>
      </p:grpSp>
      <p:sp>
        <p:nvSpPr>
          <p:cNvPr id="7" name="object 7"/>
          <p:cNvSpPr txBox="1"/>
          <p:nvPr/>
        </p:nvSpPr>
        <p:spPr>
          <a:xfrm>
            <a:off x="1049762" y="4322333"/>
            <a:ext cx="24999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Look more like</a:t>
            </a:r>
            <a:r>
              <a:rPr sz="2400" spc="-85" dirty="0">
                <a:solidFill>
                  <a:srgbClr val="434343"/>
                </a:solidFill>
                <a:latin typeface="Calibri"/>
                <a:cs typeface="Calibri"/>
              </a:rPr>
              <a:t> </a:t>
            </a:r>
            <a:r>
              <a:rPr sz="2400" spc="-5" dirty="0">
                <a:solidFill>
                  <a:srgbClr val="434343"/>
                </a:solidFill>
                <a:latin typeface="Calibri"/>
                <a:cs typeface="Calibri"/>
              </a:rPr>
              <a:t>this?</a:t>
            </a:r>
            <a:endParaRPr sz="2400">
              <a:latin typeface="Calibri"/>
              <a:cs typeface="Calibri"/>
            </a:endParaRPr>
          </a:p>
        </p:txBody>
      </p:sp>
      <p:sp>
        <p:nvSpPr>
          <p:cNvPr id="8" name="object 8"/>
          <p:cNvSpPr/>
          <p:nvPr/>
        </p:nvSpPr>
        <p:spPr>
          <a:xfrm>
            <a:off x="4304350" y="4337699"/>
            <a:ext cx="4018491" cy="242545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531620" cy="574040"/>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000000"/>
                </a:solidFill>
                <a:latin typeface="Consolas"/>
                <a:cs typeface="Consolas"/>
              </a:rPr>
              <a:t>margin</a:t>
            </a:r>
          </a:p>
        </p:txBody>
      </p:sp>
      <p:sp>
        <p:nvSpPr>
          <p:cNvPr id="3" name="object 3"/>
          <p:cNvSpPr txBox="1"/>
          <p:nvPr/>
        </p:nvSpPr>
        <p:spPr>
          <a:xfrm>
            <a:off x="876847" y="1462633"/>
            <a:ext cx="32619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Actually, why doesn't</a:t>
            </a:r>
            <a:r>
              <a:rPr sz="2400" spc="-85" dirty="0">
                <a:solidFill>
                  <a:srgbClr val="434343"/>
                </a:solidFill>
                <a:latin typeface="Calibri"/>
                <a:cs typeface="Calibri"/>
              </a:rPr>
              <a:t> </a:t>
            </a:r>
            <a:r>
              <a:rPr sz="2400" spc="-5" dirty="0">
                <a:solidFill>
                  <a:srgbClr val="434343"/>
                </a:solidFill>
                <a:latin typeface="Calibri"/>
                <a:cs typeface="Calibri"/>
              </a:rPr>
              <a:t>this:</a:t>
            </a:r>
            <a:endParaRPr sz="2400">
              <a:latin typeface="Calibri"/>
              <a:cs typeface="Calibri"/>
            </a:endParaRPr>
          </a:p>
        </p:txBody>
      </p:sp>
      <p:grpSp>
        <p:nvGrpSpPr>
          <p:cNvPr id="4" name="object 4"/>
          <p:cNvGrpSpPr/>
          <p:nvPr/>
        </p:nvGrpSpPr>
        <p:grpSpPr>
          <a:xfrm>
            <a:off x="510375" y="1990176"/>
            <a:ext cx="8123555" cy="2149475"/>
            <a:chOff x="510375" y="1990176"/>
            <a:chExt cx="8123555" cy="2149475"/>
          </a:xfrm>
        </p:grpSpPr>
        <p:sp>
          <p:nvSpPr>
            <p:cNvPr id="5" name="object 5"/>
            <p:cNvSpPr/>
            <p:nvPr/>
          </p:nvSpPr>
          <p:spPr>
            <a:xfrm>
              <a:off x="548475" y="2028276"/>
              <a:ext cx="7773537" cy="20729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29425" y="2009226"/>
              <a:ext cx="8085455" cy="2111375"/>
            </a:xfrm>
            <a:custGeom>
              <a:avLst/>
              <a:gdLst/>
              <a:ahLst/>
              <a:cxnLst/>
              <a:rect l="l" t="t" r="r" b="b"/>
              <a:pathLst>
                <a:path w="8085455" h="2111375">
                  <a:moveTo>
                    <a:pt x="0" y="0"/>
                  </a:moveTo>
                  <a:lnTo>
                    <a:pt x="8085150" y="0"/>
                  </a:lnTo>
                  <a:lnTo>
                    <a:pt x="8085150" y="2111049"/>
                  </a:lnTo>
                  <a:lnTo>
                    <a:pt x="0" y="2111049"/>
                  </a:lnTo>
                  <a:lnTo>
                    <a:pt x="0" y="0"/>
                  </a:lnTo>
                  <a:close/>
                </a:path>
              </a:pathLst>
            </a:custGeom>
            <a:ln w="38099">
              <a:solidFill>
                <a:srgbClr val="595959"/>
              </a:solidFill>
            </a:ln>
          </p:spPr>
          <p:txBody>
            <a:bodyPr wrap="square" lIns="0" tIns="0" rIns="0" bIns="0" rtlCol="0"/>
            <a:lstStyle/>
            <a:p>
              <a:endParaRPr/>
            </a:p>
          </p:txBody>
        </p:sp>
        <p:sp>
          <p:nvSpPr>
            <p:cNvPr id="7" name="object 7"/>
            <p:cNvSpPr/>
            <p:nvPr/>
          </p:nvSpPr>
          <p:spPr>
            <a:xfrm>
              <a:off x="4597275" y="2911849"/>
              <a:ext cx="3689350" cy="282575"/>
            </a:xfrm>
            <a:custGeom>
              <a:avLst/>
              <a:gdLst/>
              <a:ahLst/>
              <a:cxnLst/>
              <a:rect l="l" t="t" r="r" b="b"/>
              <a:pathLst>
                <a:path w="3689350" h="282575">
                  <a:moveTo>
                    <a:pt x="3688799" y="281999"/>
                  </a:moveTo>
                  <a:lnTo>
                    <a:pt x="0" y="281999"/>
                  </a:lnTo>
                  <a:lnTo>
                    <a:pt x="0" y="0"/>
                  </a:lnTo>
                  <a:lnTo>
                    <a:pt x="3688799" y="0"/>
                  </a:lnTo>
                  <a:lnTo>
                    <a:pt x="3688799" y="281999"/>
                  </a:lnTo>
                  <a:close/>
                </a:path>
              </a:pathLst>
            </a:custGeom>
            <a:solidFill>
              <a:srgbClr val="3EFFF6">
                <a:alpha val="21539"/>
              </a:srgbClr>
            </a:solidFill>
          </p:spPr>
          <p:txBody>
            <a:bodyPr wrap="square" lIns="0" tIns="0" rIns="0" bIns="0" rtlCol="0"/>
            <a:lstStyle/>
            <a:p>
              <a:endParaRPr/>
            </a:p>
          </p:txBody>
        </p:sp>
      </p:grpSp>
      <p:sp>
        <p:nvSpPr>
          <p:cNvPr id="8" name="object 8"/>
          <p:cNvSpPr txBox="1"/>
          <p:nvPr/>
        </p:nvSpPr>
        <p:spPr>
          <a:xfrm>
            <a:off x="1446310" y="4322333"/>
            <a:ext cx="26714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...look more like</a:t>
            </a:r>
            <a:r>
              <a:rPr sz="2400" spc="-85" dirty="0">
                <a:solidFill>
                  <a:srgbClr val="434343"/>
                </a:solidFill>
                <a:latin typeface="Calibri"/>
                <a:cs typeface="Calibri"/>
              </a:rPr>
              <a:t> </a:t>
            </a:r>
            <a:r>
              <a:rPr sz="2400" spc="-5" dirty="0">
                <a:solidFill>
                  <a:srgbClr val="434343"/>
                </a:solidFill>
                <a:latin typeface="Calibri"/>
                <a:cs typeface="Calibri"/>
              </a:rPr>
              <a:t>this?</a:t>
            </a:r>
            <a:endParaRPr sz="2400">
              <a:latin typeface="Calibri"/>
              <a:cs typeface="Calibri"/>
            </a:endParaRPr>
          </a:p>
        </p:txBody>
      </p:sp>
      <p:grpSp>
        <p:nvGrpSpPr>
          <p:cNvPr id="9" name="object 9"/>
          <p:cNvGrpSpPr/>
          <p:nvPr/>
        </p:nvGrpSpPr>
        <p:grpSpPr>
          <a:xfrm>
            <a:off x="4050524" y="4337699"/>
            <a:ext cx="4272915" cy="2425700"/>
            <a:chOff x="4050524" y="4337699"/>
            <a:chExt cx="4272915" cy="2425700"/>
          </a:xfrm>
        </p:grpSpPr>
        <p:sp>
          <p:nvSpPr>
            <p:cNvPr id="10" name="object 10"/>
            <p:cNvSpPr/>
            <p:nvPr/>
          </p:nvSpPr>
          <p:spPr>
            <a:xfrm>
              <a:off x="4304350" y="4337699"/>
              <a:ext cx="4018491" cy="2425454"/>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069574" y="5215099"/>
              <a:ext cx="528320" cy="542925"/>
            </a:xfrm>
            <a:custGeom>
              <a:avLst/>
              <a:gdLst/>
              <a:ahLst/>
              <a:cxnLst/>
              <a:rect l="l" t="t" r="r" b="b"/>
              <a:pathLst>
                <a:path w="528320" h="542925">
                  <a:moveTo>
                    <a:pt x="527699" y="542399"/>
                  </a:moveTo>
                  <a:lnTo>
                    <a:pt x="467201" y="538818"/>
                  </a:lnTo>
                  <a:lnTo>
                    <a:pt x="411665" y="528617"/>
                  </a:lnTo>
                  <a:lnTo>
                    <a:pt x="362675" y="512610"/>
                  </a:lnTo>
                  <a:lnTo>
                    <a:pt x="321814" y="491611"/>
                  </a:lnTo>
                  <a:lnTo>
                    <a:pt x="290668" y="466434"/>
                  </a:lnTo>
                  <a:lnTo>
                    <a:pt x="263849" y="406802"/>
                  </a:lnTo>
                  <a:lnTo>
                    <a:pt x="256881" y="375706"/>
                  </a:lnTo>
                  <a:lnTo>
                    <a:pt x="205885" y="321988"/>
                  </a:lnTo>
                  <a:lnTo>
                    <a:pt x="165024" y="300989"/>
                  </a:lnTo>
                  <a:lnTo>
                    <a:pt x="116034" y="284982"/>
                  </a:lnTo>
                  <a:lnTo>
                    <a:pt x="60498" y="274781"/>
                  </a:lnTo>
                  <a:lnTo>
                    <a:pt x="0" y="271199"/>
                  </a:lnTo>
                  <a:lnTo>
                    <a:pt x="60498" y="267618"/>
                  </a:lnTo>
                  <a:lnTo>
                    <a:pt x="116034" y="257417"/>
                  </a:lnTo>
                  <a:lnTo>
                    <a:pt x="165024" y="241410"/>
                  </a:lnTo>
                  <a:lnTo>
                    <a:pt x="205885" y="220411"/>
                  </a:lnTo>
                  <a:lnTo>
                    <a:pt x="237031" y="195234"/>
                  </a:lnTo>
                  <a:lnTo>
                    <a:pt x="263849" y="135602"/>
                  </a:lnTo>
                  <a:lnTo>
                    <a:pt x="290668" y="75965"/>
                  </a:lnTo>
                  <a:lnTo>
                    <a:pt x="321814" y="50788"/>
                  </a:lnTo>
                  <a:lnTo>
                    <a:pt x="362675" y="29789"/>
                  </a:lnTo>
                  <a:lnTo>
                    <a:pt x="411665" y="13782"/>
                  </a:lnTo>
                  <a:lnTo>
                    <a:pt x="467201" y="3581"/>
                  </a:lnTo>
                  <a:lnTo>
                    <a:pt x="527699" y="0"/>
                  </a:lnTo>
                </a:path>
              </a:pathLst>
            </a:custGeom>
            <a:ln w="38099">
              <a:solidFill>
                <a:srgbClr val="0000FF"/>
              </a:solidFill>
            </a:ln>
          </p:spPr>
          <p:txBody>
            <a:bodyPr wrap="square" lIns="0" tIns="0" rIns="0" bIns="0" rtlCol="0"/>
            <a:lstStyle/>
            <a:p>
              <a:endParaRPr/>
            </a:p>
          </p:txBody>
        </p:sp>
        <p:sp>
          <p:nvSpPr>
            <p:cNvPr id="12" name="object 12"/>
            <p:cNvSpPr/>
            <p:nvPr/>
          </p:nvSpPr>
          <p:spPr>
            <a:xfrm>
              <a:off x="4605549" y="5215099"/>
              <a:ext cx="3689350" cy="282575"/>
            </a:xfrm>
            <a:custGeom>
              <a:avLst/>
              <a:gdLst/>
              <a:ahLst/>
              <a:cxnLst/>
              <a:rect l="l" t="t" r="r" b="b"/>
              <a:pathLst>
                <a:path w="3689350" h="282575">
                  <a:moveTo>
                    <a:pt x="3688799" y="281999"/>
                  </a:moveTo>
                  <a:lnTo>
                    <a:pt x="0" y="281999"/>
                  </a:lnTo>
                  <a:lnTo>
                    <a:pt x="0" y="0"/>
                  </a:lnTo>
                  <a:lnTo>
                    <a:pt x="3688799" y="0"/>
                  </a:lnTo>
                  <a:lnTo>
                    <a:pt x="3688799" y="281999"/>
                  </a:lnTo>
                  <a:close/>
                </a:path>
              </a:pathLst>
            </a:custGeom>
            <a:solidFill>
              <a:srgbClr val="3EFFF6">
                <a:alpha val="21539"/>
              </a:srgbClr>
            </a:solidFill>
          </p:spPr>
          <p:txBody>
            <a:bodyPr wrap="square" lIns="0" tIns="0" rIns="0" bIns="0" rtlCol="0"/>
            <a:lstStyle/>
            <a:p>
              <a:endParaRPr/>
            </a:p>
          </p:txBody>
        </p:sp>
        <p:sp>
          <p:nvSpPr>
            <p:cNvPr id="13" name="object 13"/>
            <p:cNvSpPr/>
            <p:nvPr/>
          </p:nvSpPr>
          <p:spPr>
            <a:xfrm>
              <a:off x="4597274" y="5499599"/>
              <a:ext cx="3689350" cy="282575"/>
            </a:xfrm>
            <a:custGeom>
              <a:avLst/>
              <a:gdLst/>
              <a:ahLst/>
              <a:cxnLst/>
              <a:rect l="l" t="t" r="r" b="b"/>
              <a:pathLst>
                <a:path w="3689350" h="282575">
                  <a:moveTo>
                    <a:pt x="3688799" y="281999"/>
                  </a:moveTo>
                  <a:lnTo>
                    <a:pt x="0" y="281999"/>
                  </a:lnTo>
                  <a:lnTo>
                    <a:pt x="0" y="0"/>
                  </a:lnTo>
                  <a:lnTo>
                    <a:pt x="3688799" y="0"/>
                  </a:lnTo>
                  <a:lnTo>
                    <a:pt x="3688799" y="281999"/>
                  </a:lnTo>
                  <a:close/>
                </a:path>
              </a:pathLst>
            </a:custGeom>
            <a:solidFill>
              <a:srgbClr val="FCFF4E">
                <a:alpha val="21539"/>
              </a:srgbClr>
            </a:solidFill>
          </p:spPr>
          <p:txBody>
            <a:bodyPr wrap="square" lIns="0" tIns="0" rIns="0" bIns="0" rtlCol="0"/>
            <a:lstStyle/>
            <a:p>
              <a:endParaRPr/>
            </a:p>
          </p:txBody>
        </p:sp>
      </p:grpSp>
      <p:sp>
        <p:nvSpPr>
          <p:cNvPr id="14" name="object 14"/>
          <p:cNvSpPr txBox="1"/>
          <p:nvPr/>
        </p:nvSpPr>
        <p:spPr>
          <a:xfrm>
            <a:off x="1760171" y="5097905"/>
            <a:ext cx="1961514" cy="314325"/>
          </a:xfrm>
          <a:prstGeom prst="rect">
            <a:avLst/>
          </a:prstGeom>
          <a:solidFill>
            <a:srgbClr val="00FFFF"/>
          </a:solidFill>
        </p:spPr>
        <p:txBody>
          <a:bodyPr vert="horz" wrap="square" lIns="0" tIns="0" rIns="0" bIns="0" rtlCol="0">
            <a:spAutoFit/>
          </a:bodyPr>
          <a:lstStyle/>
          <a:p>
            <a:pPr>
              <a:lnSpc>
                <a:spcPts val="1710"/>
              </a:lnSpc>
            </a:pPr>
            <a:r>
              <a:rPr sz="1800" b="1" spc="-5" dirty="0">
                <a:solidFill>
                  <a:srgbClr val="434343"/>
                </a:solidFill>
                <a:latin typeface="Calibri"/>
                <a:cs typeface="Calibri"/>
              </a:rPr>
              <a:t>20px</a:t>
            </a:r>
            <a:r>
              <a:rPr sz="1800" b="1" spc="-85" dirty="0">
                <a:solidFill>
                  <a:srgbClr val="434343"/>
                </a:solidFill>
                <a:latin typeface="Calibri"/>
                <a:cs typeface="Calibri"/>
              </a:rPr>
              <a:t> </a:t>
            </a:r>
            <a:r>
              <a:rPr sz="1800" b="1" spc="-5" dirty="0">
                <a:solidFill>
                  <a:srgbClr val="434343"/>
                </a:solidFill>
                <a:latin typeface="Calibri"/>
                <a:cs typeface="Calibri"/>
              </a:rPr>
              <a:t>margin-bottom</a:t>
            </a:r>
            <a:endParaRPr sz="1800">
              <a:latin typeface="Calibri"/>
              <a:cs typeface="Calibri"/>
            </a:endParaRPr>
          </a:p>
        </p:txBody>
      </p:sp>
      <p:sp>
        <p:nvSpPr>
          <p:cNvPr id="15" name="object 15"/>
          <p:cNvSpPr txBox="1"/>
          <p:nvPr/>
        </p:nvSpPr>
        <p:spPr>
          <a:xfrm>
            <a:off x="3760429" y="4988050"/>
            <a:ext cx="139700" cy="654050"/>
          </a:xfrm>
          <a:prstGeom prst="rect">
            <a:avLst/>
          </a:prstGeom>
        </p:spPr>
        <p:txBody>
          <a:bodyPr vert="horz" wrap="square" lIns="0" tIns="52704" rIns="0" bIns="0" rtlCol="0">
            <a:spAutoFit/>
          </a:bodyPr>
          <a:lstStyle/>
          <a:p>
            <a:pPr marL="12700">
              <a:lnSpc>
                <a:spcPct val="100000"/>
              </a:lnSpc>
              <a:spcBef>
                <a:spcPts val="414"/>
              </a:spcBef>
            </a:pPr>
            <a:r>
              <a:rPr sz="1800" dirty="0">
                <a:solidFill>
                  <a:srgbClr val="434343"/>
                </a:solidFill>
                <a:latin typeface="Calibri"/>
                <a:cs typeface="Calibri"/>
              </a:rPr>
              <a:t>+</a:t>
            </a:r>
            <a:endParaRPr sz="1800">
              <a:latin typeface="Calibri"/>
              <a:cs typeface="Calibri"/>
            </a:endParaRPr>
          </a:p>
          <a:p>
            <a:pPr marL="12700">
              <a:lnSpc>
                <a:spcPct val="100000"/>
              </a:lnSpc>
              <a:spcBef>
                <a:spcPts val="315"/>
              </a:spcBef>
            </a:pPr>
            <a:r>
              <a:rPr sz="1800" dirty="0">
                <a:solidFill>
                  <a:srgbClr val="434343"/>
                </a:solidFill>
                <a:latin typeface="Calibri"/>
                <a:cs typeface="Calibri"/>
              </a:rPr>
              <a:t>=</a:t>
            </a:r>
            <a:endParaRPr sz="1800">
              <a:latin typeface="Calibri"/>
              <a:cs typeface="Calibri"/>
            </a:endParaRPr>
          </a:p>
        </p:txBody>
      </p:sp>
      <p:sp>
        <p:nvSpPr>
          <p:cNvPr id="16" name="object 16"/>
          <p:cNvSpPr txBox="1"/>
          <p:nvPr/>
        </p:nvSpPr>
        <p:spPr>
          <a:xfrm>
            <a:off x="2166584" y="5412230"/>
            <a:ext cx="1555115" cy="279400"/>
          </a:xfrm>
          <a:prstGeom prst="rect">
            <a:avLst/>
          </a:prstGeom>
          <a:solidFill>
            <a:srgbClr val="FFFF00"/>
          </a:solidFill>
        </p:spPr>
        <p:txBody>
          <a:bodyPr vert="horz" wrap="square" lIns="0" tIns="0" rIns="0" bIns="0" rtlCol="0">
            <a:spAutoFit/>
          </a:bodyPr>
          <a:lstStyle/>
          <a:p>
            <a:pPr>
              <a:lnSpc>
                <a:spcPts val="1710"/>
              </a:lnSpc>
            </a:pPr>
            <a:r>
              <a:rPr sz="1800" b="1" spc="-5" dirty="0">
                <a:solidFill>
                  <a:srgbClr val="434343"/>
                </a:solidFill>
                <a:latin typeface="Calibri"/>
                <a:cs typeface="Calibri"/>
              </a:rPr>
              <a:t>20px margin</a:t>
            </a:r>
            <a:r>
              <a:rPr sz="1800" b="1" spc="-90" dirty="0">
                <a:solidFill>
                  <a:srgbClr val="434343"/>
                </a:solidFill>
                <a:latin typeface="Calibri"/>
                <a:cs typeface="Calibri"/>
              </a:rPr>
              <a:t> </a:t>
            </a:r>
            <a:r>
              <a:rPr sz="1800" b="1" spc="-5" dirty="0">
                <a:solidFill>
                  <a:srgbClr val="434343"/>
                </a:solidFill>
                <a:latin typeface="Calibri"/>
                <a:cs typeface="Calibri"/>
              </a:rPr>
              <a:t>top</a:t>
            </a:r>
            <a:endParaRPr sz="1800">
              <a:latin typeface="Calibri"/>
              <a:cs typeface="Calibri"/>
            </a:endParaRPr>
          </a:p>
        </p:txBody>
      </p:sp>
      <p:sp>
        <p:nvSpPr>
          <p:cNvPr id="17" name="object 17"/>
          <p:cNvSpPr txBox="1"/>
          <p:nvPr/>
        </p:nvSpPr>
        <p:spPr>
          <a:xfrm>
            <a:off x="2613874" y="5656705"/>
            <a:ext cx="12833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434343"/>
                </a:solidFill>
                <a:latin typeface="Calibri"/>
                <a:cs typeface="Calibri"/>
              </a:rPr>
              <a:t>40px</a:t>
            </a:r>
            <a:r>
              <a:rPr sz="1800" spc="-80" dirty="0">
                <a:solidFill>
                  <a:srgbClr val="434343"/>
                </a:solidFill>
                <a:latin typeface="Calibri"/>
                <a:cs typeface="Calibri"/>
              </a:rPr>
              <a:t> </a:t>
            </a:r>
            <a:r>
              <a:rPr sz="1800" spc="-5" dirty="0">
                <a:solidFill>
                  <a:srgbClr val="434343"/>
                </a:solidFill>
                <a:latin typeface="Calibri"/>
                <a:cs typeface="Calibri"/>
              </a:rPr>
              <a:t>margin?</a:t>
            </a:r>
            <a:endParaRPr sz="18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2547620" cy="574040"/>
          </a:xfrm>
          <a:prstGeom prst="rect">
            <a:avLst/>
          </a:prstGeom>
        </p:spPr>
        <p:txBody>
          <a:bodyPr vert="horz" wrap="square" lIns="0" tIns="12700" rIns="0" bIns="0" rtlCol="0">
            <a:spAutoFit/>
          </a:bodyPr>
          <a:lstStyle/>
          <a:p>
            <a:pPr marL="12700">
              <a:lnSpc>
                <a:spcPct val="100000"/>
              </a:lnSpc>
              <a:spcBef>
                <a:spcPts val="100"/>
              </a:spcBef>
            </a:pPr>
            <a:r>
              <a:rPr spc="-75" dirty="0"/>
              <a:t>Frustrated?</a:t>
            </a:r>
          </a:p>
        </p:txBody>
      </p:sp>
      <p:sp>
        <p:nvSpPr>
          <p:cNvPr id="3" name="object 3"/>
          <p:cNvSpPr txBox="1"/>
          <p:nvPr/>
        </p:nvSpPr>
        <p:spPr>
          <a:xfrm>
            <a:off x="6355540" y="3809989"/>
            <a:ext cx="2456180" cy="2540000"/>
          </a:xfrm>
          <a:prstGeom prst="rect">
            <a:avLst/>
          </a:prstGeom>
        </p:spPr>
        <p:txBody>
          <a:bodyPr vert="horz" wrap="square" lIns="0" tIns="12700" rIns="0" bIns="0" rtlCol="0">
            <a:spAutoFit/>
          </a:bodyPr>
          <a:lstStyle/>
          <a:p>
            <a:pPr marL="12700" marR="5080">
              <a:lnSpc>
                <a:spcPct val="114599"/>
              </a:lnSpc>
              <a:spcBef>
                <a:spcPts val="100"/>
              </a:spcBef>
            </a:pPr>
            <a:r>
              <a:rPr sz="2400" spc="-40" dirty="0">
                <a:solidFill>
                  <a:srgbClr val="424242"/>
                </a:solidFill>
                <a:latin typeface="Arial"/>
                <a:cs typeface="Arial"/>
              </a:rPr>
              <a:t>...but </a:t>
            </a:r>
            <a:r>
              <a:rPr sz="2400" spc="-55" dirty="0">
                <a:solidFill>
                  <a:srgbClr val="424242"/>
                </a:solidFill>
                <a:latin typeface="Arial"/>
                <a:cs typeface="Arial"/>
              </a:rPr>
              <a:t>you're  </a:t>
            </a:r>
            <a:r>
              <a:rPr sz="2400" spc="-80" dirty="0">
                <a:solidFill>
                  <a:srgbClr val="424242"/>
                </a:solidFill>
                <a:latin typeface="Arial"/>
                <a:cs typeface="Arial"/>
              </a:rPr>
              <a:t>overwhelmed </a:t>
            </a:r>
            <a:r>
              <a:rPr sz="2400" spc="-100" dirty="0">
                <a:solidFill>
                  <a:srgbClr val="424242"/>
                </a:solidFill>
                <a:latin typeface="Arial"/>
                <a:cs typeface="Arial"/>
              </a:rPr>
              <a:t>by</a:t>
            </a:r>
            <a:r>
              <a:rPr sz="2400" spc="-240" dirty="0">
                <a:solidFill>
                  <a:srgbClr val="424242"/>
                </a:solidFill>
                <a:latin typeface="Arial"/>
                <a:cs typeface="Arial"/>
              </a:rPr>
              <a:t> </a:t>
            </a:r>
            <a:r>
              <a:rPr sz="2400" spc="-50" dirty="0">
                <a:solidFill>
                  <a:srgbClr val="424242"/>
                </a:solidFill>
                <a:latin typeface="Arial"/>
                <a:cs typeface="Arial"/>
              </a:rPr>
              <a:t>all  </a:t>
            </a:r>
            <a:r>
              <a:rPr sz="2400" spc="-30" dirty="0">
                <a:solidFill>
                  <a:srgbClr val="424242"/>
                </a:solidFill>
                <a:latin typeface="Arial"/>
                <a:cs typeface="Arial"/>
              </a:rPr>
              <a:t>the </a:t>
            </a:r>
            <a:r>
              <a:rPr sz="2400" spc="-80" dirty="0">
                <a:solidFill>
                  <a:srgbClr val="424242"/>
                </a:solidFill>
                <a:latin typeface="Arial"/>
                <a:cs typeface="Arial"/>
              </a:rPr>
              <a:t>frameworks,  </a:t>
            </a:r>
            <a:r>
              <a:rPr sz="2400" spc="-65" dirty="0">
                <a:solidFill>
                  <a:srgbClr val="424242"/>
                </a:solidFill>
                <a:latin typeface="Arial"/>
                <a:cs typeface="Arial"/>
              </a:rPr>
              <a:t>libraries, </a:t>
            </a:r>
            <a:r>
              <a:rPr sz="2400" spc="-60" dirty="0">
                <a:solidFill>
                  <a:srgbClr val="424242"/>
                </a:solidFill>
                <a:latin typeface="Arial"/>
                <a:cs typeface="Arial"/>
              </a:rPr>
              <a:t>tools, </a:t>
            </a:r>
            <a:r>
              <a:rPr sz="2400" spc="-70" dirty="0">
                <a:solidFill>
                  <a:srgbClr val="424242"/>
                </a:solidFill>
                <a:latin typeface="Arial"/>
                <a:cs typeface="Arial"/>
              </a:rPr>
              <a:t>etc  </a:t>
            </a:r>
            <a:r>
              <a:rPr sz="2400" spc="-114" dirty="0">
                <a:solidFill>
                  <a:srgbClr val="424242"/>
                </a:solidFill>
                <a:latin typeface="Arial"/>
                <a:cs typeface="Arial"/>
              </a:rPr>
              <a:t>and </a:t>
            </a:r>
            <a:r>
              <a:rPr sz="2400" spc="-135" dirty="0">
                <a:solidFill>
                  <a:srgbClr val="424242"/>
                </a:solidFill>
                <a:latin typeface="Arial"/>
                <a:cs typeface="Arial"/>
              </a:rPr>
              <a:t>have </a:t>
            </a:r>
            <a:r>
              <a:rPr sz="2400" spc="-75" dirty="0">
                <a:solidFill>
                  <a:srgbClr val="424242"/>
                </a:solidFill>
                <a:latin typeface="Arial"/>
                <a:cs typeface="Arial"/>
              </a:rPr>
              <a:t>no </a:t>
            </a:r>
            <a:r>
              <a:rPr sz="2400" spc="-105" dirty="0">
                <a:solidFill>
                  <a:srgbClr val="424242"/>
                </a:solidFill>
                <a:latin typeface="Arial"/>
                <a:cs typeface="Arial"/>
              </a:rPr>
              <a:t>idea  </a:t>
            </a:r>
            <a:r>
              <a:rPr sz="2400" spc="-75" dirty="0">
                <a:solidFill>
                  <a:srgbClr val="424242"/>
                </a:solidFill>
                <a:latin typeface="Arial"/>
                <a:cs typeface="Arial"/>
              </a:rPr>
              <a:t>where </a:t>
            </a:r>
            <a:r>
              <a:rPr sz="2400" spc="30" dirty="0">
                <a:solidFill>
                  <a:srgbClr val="424242"/>
                </a:solidFill>
                <a:latin typeface="Arial"/>
                <a:cs typeface="Arial"/>
              </a:rPr>
              <a:t>to</a:t>
            </a:r>
            <a:r>
              <a:rPr sz="2400" spc="-200" dirty="0">
                <a:solidFill>
                  <a:srgbClr val="424242"/>
                </a:solidFill>
                <a:latin typeface="Arial"/>
                <a:cs typeface="Arial"/>
              </a:rPr>
              <a:t> </a:t>
            </a:r>
            <a:r>
              <a:rPr sz="2400" spc="-40" dirty="0">
                <a:solidFill>
                  <a:srgbClr val="424242"/>
                </a:solidFill>
                <a:latin typeface="Arial"/>
                <a:cs typeface="Arial"/>
              </a:rPr>
              <a:t>start.</a:t>
            </a:r>
            <a:endParaRPr sz="2400">
              <a:latin typeface="Arial"/>
              <a:cs typeface="Arial"/>
            </a:endParaRPr>
          </a:p>
        </p:txBody>
      </p:sp>
      <p:sp>
        <p:nvSpPr>
          <p:cNvPr id="4" name="object 4"/>
          <p:cNvSpPr/>
          <p:nvPr/>
        </p:nvSpPr>
        <p:spPr>
          <a:xfrm>
            <a:off x="873148" y="2290720"/>
            <a:ext cx="5231239" cy="418499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55722" y="1621081"/>
            <a:ext cx="3750310" cy="391160"/>
          </a:xfrm>
          <a:prstGeom prst="rect">
            <a:avLst/>
          </a:prstGeom>
        </p:spPr>
        <p:txBody>
          <a:bodyPr vert="horz" wrap="square" lIns="0" tIns="12700" rIns="0" bIns="0" rtlCol="0">
            <a:spAutoFit/>
          </a:bodyPr>
          <a:lstStyle/>
          <a:p>
            <a:pPr marL="12700">
              <a:lnSpc>
                <a:spcPct val="100000"/>
              </a:lnSpc>
              <a:spcBef>
                <a:spcPts val="100"/>
              </a:spcBef>
            </a:pPr>
            <a:r>
              <a:rPr sz="2400" spc="-195" dirty="0">
                <a:solidFill>
                  <a:srgbClr val="424242"/>
                </a:solidFill>
                <a:latin typeface="Arial"/>
                <a:cs typeface="Arial"/>
              </a:rPr>
              <a:t>You </a:t>
            </a:r>
            <a:r>
              <a:rPr sz="2400" spc="-40" dirty="0">
                <a:solidFill>
                  <a:srgbClr val="424242"/>
                </a:solidFill>
                <a:latin typeface="Arial"/>
                <a:cs typeface="Arial"/>
              </a:rPr>
              <a:t>want </a:t>
            </a:r>
            <a:r>
              <a:rPr sz="2400" spc="30" dirty="0">
                <a:solidFill>
                  <a:srgbClr val="424242"/>
                </a:solidFill>
                <a:latin typeface="Arial"/>
                <a:cs typeface="Arial"/>
              </a:rPr>
              <a:t>to </a:t>
            </a:r>
            <a:r>
              <a:rPr sz="2400" spc="-75" dirty="0">
                <a:solidFill>
                  <a:srgbClr val="424242"/>
                </a:solidFill>
                <a:latin typeface="Arial"/>
                <a:cs typeface="Arial"/>
              </a:rPr>
              <a:t>learn</a:t>
            </a:r>
            <a:r>
              <a:rPr sz="2400" spc="-370" dirty="0">
                <a:solidFill>
                  <a:srgbClr val="424242"/>
                </a:solidFill>
                <a:latin typeface="Arial"/>
                <a:cs typeface="Arial"/>
              </a:rPr>
              <a:t> </a:t>
            </a:r>
            <a:r>
              <a:rPr sz="2400" spc="-135" dirty="0">
                <a:solidFill>
                  <a:srgbClr val="424242"/>
                </a:solidFill>
                <a:latin typeface="Arial"/>
                <a:cs typeface="Arial"/>
              </a:rPr>
              <a:t>JavaScript...</a:t>
            </a:r>
            <a:endParaRPr sz="24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3" name="object 3"/>
          <p:cNvSpPr/>
          <p:nvPr/>
        </p:nvSpPr>
        <p:spPr>
          <a:xfrm>
            <a:off x="2484782" y="1864023"/>
            <a:ext cx="4023704" cy="279614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79844" y="5278446"/>
            <a:ext cx="6971030" cy="753110"/>
          </a:xfrm>
          <a:prstGeom prst="rect">
            <a:avLst/>
          </a:prstGeom>
        </p:spPr>
        <p:txBody>
          <a:bodyPr vert="horz" wrap="square" lIns="0" tIns="12700" rIns="0" bIns="0" rtlCol="0">
            <a:spAutoFit/>
          </a:bodyPr>
          <a:lstStyle/>
          <a:p>
            <a:pPr marL="160655">
              <a:lnSpc>
                <a:spcPts val="2865"/>
              </a:lnSpc>
              <a:spcBef>
                <a:spcPts val="100"/>
              </a:spcBef>
            </a:pPr>
            <a:r>
              <a:rPr sz="2400" spc="-130" dirty="0">
                <a:latin typeface="Arial"/>
                <a:cs typeface="Arial"/>
              </a:rPr>
              <a:t>Browsers </a:t>
            </a:r>
            <a:r>
              <a:rPr sz="2400" spc="-100" dirty="0">
                <a:latin typeface="Arial"/>
                <a:cs typeface="Arial"/>
              </a:rPr>
              <a:t>are </a:t>
            </a:r>
            <a:r>
              <a:rPr sz="2400" spc="-80" dirty="0">
                <a:latin typeface="Arial"/>
                <a:cs typeface="Arial"/>
              </a:rPr>
              <a:t>applications </a:t>
            </a:r>
            <a:r>
              <a:rPr sz="2400" dirty="0">
                <a:latin typeface="Arial"/>
                <a:cs typeface="Arial"/>
              </a:rPr>
              <a:t>that </a:t>
            </a:r>
            <a:r>
              <a:rPr sz="2400" spc="-155" dirty="0">
                <a:latin typeface="Arial"/>
                <a:cs typeface="Arial"/>
              </a:rPr>
              <a:t>can </a:t>
            </a:r>
            <a:r>
              <a:rPr sz="2400" spc="-105" dirty="0">
                <a:latin typeface="Arial"/>
                <a:cs typeface="Arial"/>
              </a:rPr>
              <a:t>display </a:t>
            </a:r>
            <a:r>
              <a:rPr sz="2400" spc="-85" dirty="0">
                <a:latin typeface="Arial"/>
                <a:cs typeface="Arial"/>
              </a:rPr>
              <a:t>web</a:t>
            </a:r>
            <a:r>
              <a:rPr sz="2400" spc="-295" dirty="0">
                <a:latin typeface="Arial"/>
                <a:cs typeface="Arial"/>
              </a:rPr>
              <a:t> </a:t>
            </a:r>
            <a:r>
              <a:rPr sz="2400" spc="-160" dirty="0">
                <a:latin typeface="Arial"/>
                <a:cs typeface="Arial"/>
              </a:rPr>
              <a:t>pages.</a:t>
            </a:r>
            <a:endParaRPr sz="2400">
              <a:latin typeface="Arial"/>
              <a:cs typeface="Arial"/>
            </a:endParaRPr>
          </a:p>
          <a:p>
            <a:pPr marL="12700">
              <a:lnSpc>
                <a:spcPts val="2865"/>
              </a:lnSpc>
            </a:pPr>
            <a:r>
              <a:rPr sz="2400" spc="-195" dirty="0">
                <a:latin typeface="Arial"/>
                <a:cs typeface="Arial"/>
              </a:rPr>
              <a:t>E.g. </a:t>
            </a:r>
            <a:r>
              <a:rPr sz="2400" spc="-130" dirty="0">
                <a:latin typeface="Arial"/>
                <a:cs typeface="Arial"/>
              </a:rPr>
              <a:t>Chrome, </a:t>
            </a:r>
            <a:r>
              <a:rPr sz="2400" spc="-90" dirty="0">
                <a:latin typeface="Arial"/>
                <a:cs typeface="Arial"/>
              </a:rPr>
              <a:t>Firefox, </a:t>
            </a:r>
            <a:r>
              <a:rPr sz="2400" spc="-125" dirty="0">
                <a:latin typeface="Arial"/>
                <a:cs typeface="Arial"/>
              </a:rPr>
              <a:t>Safari, </a:t>
            </a:r>
            <a:r>
              <a:rPr sz="2400" spc="-30" dirty="0">
                <a:latin typeface="Arial"/>
                <a:cs typeface="Arial"/>
              </a:rPr>
              <a:t>Internet </a:t>
            </a:r>
            <a:r>
              <a:rPr sz="2400" spc="-100" dirty="0">
                <a:latin typeface="Arial"/>
                <a:cs typeface="Arial"/>
              </a:rPr>
              <a:t>Explorer, </a:t>
            </a:r>
            <a:r>
              <a:rPr sz="2400" spc="-190" dirty="0">
                <a:latin typeface="Arial"/>
                <a:cs typeface="Arial"/>
              </a:rPr>
              <a:t>Edge,</a:t>
            </a:r>
            <a:r>
              <a:rPr sz="2400" spc="-210" dirty="0">
                <a:latin typeface="Arial"/>
                <a:cs typeface="Arial"/>
              </a:rPr>
              <a:t> </a:t>
            </a:r>
            <a:r>
              <a:rPr sz="2400" spc="-70" dirty="0">
                <a:latin typeface="Arial"/>
                <a:cs typeface="Arial"/>
              </a:rPr>
              <a:t>etc.</a:t>
            </a:r>
            <a:endParaRPr sz="2400">
              <a:latin typeface="Arial"/>
              <a:cs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623945" cy="574040"/>
          </a:xfrm>
          <a:prstGeom prst="rect">
            <a:avLst/>
          </a:prstGeom>
        </p:spPr>
        <p:txBody>
          <a:bodyPr vert="horz" wrap="square" lIns="0" tIns="12700" rIns="0" bIns="0" rtlCol="0">
            <a:spAutoFit/>
          </a:bodyPr>
          <a:lstStyle/>
          <a:p>
            <a:pPr marL="12700">
              <a:lnSpc>
                <a:spcPct val="100000"/>
              </a:lnSpc>
              <a:spcBef>
                <a:spcPts val="100"/>
              </a:spcBef>
            </a:pPr>
            <a:r>
              <a:rPr b="0" spc="-10" dirty="0">
                <a:solidFill>
                  <a:srgbClr val="000000"/>
                </a:solidFill>
                <a:latin typeface="Consolas"/>
                <a:cs typeface="Consolas"/>
              </a:rPr>
              <a:t>margin</a:t>
            </a:r>
            <a:r>
              <a:rPr b="0" spc="-60" dirty="0">
                <a:solidFill>
                  <a:srgbClr val="000000"/>
                </a:solidFill>
                <a:latin typeface="Consolas"/>
                <a:cs typeface="Consolas"/>
              </a:rPr>
              <a:t> </a:t>
            </a:r>
            <a:r>
              <a:rPr b="0" spc="-5" dirty="0">
                <a:solidFill>
                  <a:srgbClr val="000000"/>
                </a:solidFill>
                <a:latin typeface="Calibri"/>
                <a:cs typeface="Calibri"/>
              </a:rPr>
              <a:t>collapsing</a:t>
            </a:r>
          </a:p>
        </p:txBody>
      </p:sp>
      <p:sp>
        <p:nvSpPr>
          <p:cNvPr id="3" name="object 3"/>
          <p:cNvSpPr/>
          <p:nvPr/>
        </p:nvSpPr>
        <p:spPr>
          <a:xfrm>
            <a:off x="5044943" y="3051112"/>
            <a:ext cx="3702181" cy="183644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55724" y="1409218"/>
            <a:ext cx="7313930" cy="5145405"/>
          </a:xfrm>
          <a:prstGeom prst="rect">
            <a:avLst/>
          </a:prstGeom>
        </p:spPr>
        <p:txBody>
          <a:bodyPr vert="horz" wrap="square" lIns="0" tIns="12700" rIns="0" bIns="0" rtlCol="0">
            <a:spAutoFit/>
          </a:bodyPr>
          <a:lstStyle/>
          <a:p>
            <a:pPr marL="12700" marR="92075">
              <a:lnSpc>
                <a:spcPct val="114599"/>
              </a:lnSpc>
              <a:spcBef>
                <a:spcPts val="100"/>
              </a:spcBef>
            </a:pPr>
            <a:r>
              <a:rPr sz="2400" spc="-5" dirty="0">
                <a:solidFill>
                  <a:srgbClr val="434343"/>
                </a:solidFill>
                <a:latin typeface="Calibri"/>
                <a:cs typeface="Calibri"/>
              </a:rPr>
              <a:t>Sometimes the top </a:t>
            </a:r>
            <a:r>
              <a:rPr sz="2400" dirty="0">
                <a:solidFill>
                  <a:srgbClr val="434343"/>
                </a:solidFill>
                <a:latin typeface="Calibri"/>
                <a:cs typeface="Calibri"/>
              </a:rPr>
              <a:t>and </a:t>
            </a:r>
            <a:r>
              <a:rPr sz="2400" spc="-5" dirty="0">
                <a:solidFill>
                  <a:srgbClr val="434343"/>
                </a:solidFill>
                <a:latin typeface="Calibri"/>
                <a:cs typeface="Calibri"/>
              </a:rPr>
              <a:t>bottom margins of block elements  </a:t>
            </a:r>
            <a:r>
              <a:rPr sz="2400" dirty="0">
                <a:solidFill>
                  <a:srgbClr val="434343"/>
                </a:solidFill>
                <a:latin typeface="Calibri"/>
                <a:cs typeface="Calibri"/>
              </a:rPr>
              <a:t>are </a:t>
            </a:r>
            <a:r>
              <a:rPr sz="2400" spc="-5" dirty="0">
                <a:solidFill>
                  <a:srgbClr val="434343"/>
                </a:solidFill>
                <a:latin typeface="Calibri"/>
                <a:cs typeface="Calibri"/>
              </a:rPr>
              <a:t>combined ("collapsed") into </a:t>
            </a:r>
            <a:r>
              <a:rPr sz="2400" dirty="0">
                <a:solidFill>
                  <a:srgbClr val="434343"/>
                </a:solidFill>
                <a:latin typeface="Calibri"/>
                <a:cs typeface="Calibri"/>
              </a:rPr>
              <a:t>a </a:t>
            </a:r>
            <a:r>
              <a:rPr sz="2400" spc="-5" dirty="0">
                <a:solidFill>
                  <a:srgbClr val="434343"/>
                </a:solidFill>
                <a:latin typeface="Calibri"/>
                <a:cs typeface="Calibri"/>
              </a:rPr>
              <a:t>single</a:t>
            </a:r>
            <a:r>
              <a:rPr sz="2400" spc="-35" dirty="0">
                <a:solidFill>
                  <a:srgbClr val="434343"/>
                </a:solidFill>
                <a:latin typeface="Calibri"/>
                <a:cs typeface="Calibri"/>
              </a:rPr>
              <a:t> </a:t>
            </a:r>
            <a:r>
              <a:rPr sz="2400" spc="-5" dirty="0">
                <a:solidFill>
                  <a:srgbClr val="434343"/>
                </a:solidFill>
                <a:latin typeface="Calibri"/>
                <a:cs typeface="Calibri"/>
              </a:rPr>
              <a:t>margin.</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This is called </a:t>
            </a:r>
            <a:r>
              <a:rPr sz="2400" b="1" spc="-5" dirty="0">
                <a:solidFill>
                  <a:srgbClr val="434343"/>
                </a:solidFill>
                <a:latin typeface="Calibri"/>
                <a:cs typeface="Calibri"/>
              </a:rPr>
              <a:t>margin</a:t>
            </a:r>
            <a:r>
              <a:rPr sz="2400" b="1" spc="20" dirty="0">
                <a:solidFill>
                  <a:srgbClr val="434343"/>
                </a:solidFill>
                <a:latin typeface="Calibri"/>
                <a:cs typeface="Calibri"/>
              </a:rPr>
              <a:t> </a:t>
            </a:r>
            <a:r>
              <a:rPr sz="2400" b="1" spc="-5" dirty="0">
                <a:solidFill>
                  <a:srgbClr val="434343"/>
                </a:solidFill>
                <a:latin typeface="Calibri"/>
                <a:cs typeface="Calibri"/>
              </a:rPr>
              <a:t>collapsing</a:t>
            </a:r>
            <a:endParaRPr sz="2400">
              <a:latin typeface="Calibri"/>
              <a:cs typeface="Calibri"/>
            </a:endParaRPr>
          </a:p>
          <a:p>
            <a:pPr>
              <a:lnSpc>
                <a:spcPct val="100000"/>
              </a:lnSpc>
              <a:spcBef>
                <a:spcPts val="25"/>
              </a:spcBef>
            </a:pPr>
            <a:endParaRPr sz="2850">
              <a:latin typeface="Calibri"/>
              <a:cs typeface="Calibri"/>
            </a:endParaRPr>
          </a:p>
          <a:p>
            <a:pPr marL="12700">
              <a:lnSpc>
                <a:spcPct val="100000"/>
              </a:lnSpc>
            </a:pPr>
            <a:r>
              <a:rPr sz="2400" spc="-5" dirty="0">
                <a:solidFill>
                  <a:srgbClr val="434343"/>
                </a:solidFill>
                <a:latin typeface="Calibri"/>
                <a:cs typeface="Calibri"/>
              </a:rPr>
              <a:t>Generally</a:t>
            </a:r>
            <a:r>
              <a:rPr sz="2400" spc="-10" dirty="0">
                <a:solidFill>
                  <a:srgbClr val="434343"/>
                </a:solidFill>
                <a:latin typeface="Calibri"/>
                <a:cs typeface="Calibri"/>
              </a:rPr>
              <a:t> </a:t>
            </a:r>
            <a:r>
              <a:rPr sz="2400" spc="-5" dirty="0">
                <a:solidFill>
                  <a:srgbClr val="434343"/>
                </a:solidFill>
                <a:latin typeface="Calibri"/>
                <a:cs typeface="Calibri"/>
              </a:rPr>
              <a:t>if:</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elements </a:t>
            </a:r>
            <a:r>
              <a:rPr sz="2400" dirty="0">
                <a:solidFill>
                  <a:srgbClr val="434343"/>
                </a:solidFill>
                <a:latin typeface="Calibri"/>
                <a:cs typeface="Calibri"/>
              </a:rPr>
              <a:t>are</a:t>
            </a:r>
            <a:r>
              <a:rPr sz="2400" spc="-10" dirty="0">
                <a:solidFill>
                  <a:srgbClr val="434343"/>
                </a:solidFill>
                <a:latin typeface="Calibri"/>
                <a:cs typeface="Calibri"/>
              </a:rPr>
              <a:t> </a:t>
            </a:r>
            <a:r>
              <a:rPr sz="2400" spc="-5" dirty="0">
                <a:solidFill>
                  <a:srgbClr val="434343"/>
                </a:solidFill>
                <a:latin typeface="Calibri"/>
                <a:cs typeface="Calibri"/>
              </a:rPr>
              <a:t>siblings</a:t>
            </a:r>
            <a:endParaRPr sz="2400">
              <a:latin typeface="Calibri"/>
              <a:cs typeface="Calibri"/>
            </a:endParaRPr>
          </a:p>
          <a:p>
            <a:pPr marL="469900" marR="3288665"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elements </a:t>
            </a:r>
            <a:r>
              <a:rPr sz="2400" dirty="0">
                <a:solidFill>
                  <a:srgbClr val="434343"/>
                </a:solidFill>
                <a:latin typeface="Calibri"/>
                <a:cs typeface="Calibri"/>
              </a:rPr>
              <a:t>are</a:t>
            </a:r>
            <a:r>
              <a:rPr sz="2400" spc="-95" dirty="0">
                <a:solidFill>
                  <a:srgbClr val="434343"/>
                </a:solidFill>
                <a:latin typeface="Calibri"/>
                <a:cs typeface="Calibri"/>
              </a:rPr>
              <a:t> </a:t>
            </a:r>
            <a:r>
              <a:rPr sz="2400" spc="-5" dirty="0">
                <a:solidFill>
                  <a:srgbClr val="434343"/>
                </a:solidFill>
                <a:latin typeface="Calibri"/>
                <a:cs typeface="Calibri"/>
              </a:rPr>
              <a:t>block-level  (</a:t>
            </a:r>
            <a:r>
              <a:rPr sz="2400" b="1" i="1" spc="-5" dirty="0">
                <a:solidFill>
                  <a:srgbClr val="434343"/>
                </a:solidFill>
                <a:latin typeface="Calibri"/>
                <a:cs typeface="Calibri"/>
              </a:rPr>
              <a:t>not </a:t>
            </a:r>
            <a:r>
              <a:rPr sz="2400" i="1" spc="-5" dirty="0">
                <a:solidFill>
                  <a:srgbClr val="434343"/>
                </a:solidFill>
                <a:latin typeface="Calibri"/>
                <a:cs typeface="Calibri"/>
              </a:rPr>
              <a:t>inline-block</a:t>
            </a:r>
            <a:r>
              <a:rPr sz="2400" spc="-5" dirty="0">
                <a:solidFill>
                  <a:srgbClr val="434343"/>
                </a:solidFill>
                <a:latin typeface="Calibri"/>
                <a:cs typeface="Calibri"/>
              </a:rPr>
              <a:t>)</a:t>
            </a:r>
            <a:endParaRPr sz="2400">
              <a:latin typeface="Calibri"/>
              <a:cs typeface="Calibri"/>
            </a:endParaRPr>
          </a:p>
          <a:p>
            <a:pPr>
              <a:lnSpc>
                <a:spcPct val="100000"/>
              </a:lnSpc>
              <a:spcBef>
                <a:spcPts val="10"/>
              </a:spcBef>
            </a:pPr>
            <a:endParaRPr sz="3000">
              <a:latin typeface="Calibri"/>
              <a:cs typeface="Calibri"/>
            </a:endParaRPr>
          </a:p>
          <a:p>
            <a:pPr marL="12700">
              <a:lnSpc>
                <a:spcPct val="100000"/>
              </a:lnSpc>
            </a:pPr>
            <a:r>
              <a:rPr sz="2400" spc="-5" dirty="0">
                <a:solidFill>
                  <a:srgbClr val="434343"/>
                </a:solidFill>
                <a:latin typeface="Calibri"/>
                <a:cs typeface="Calibri"/>
              </a:rPr>
              <a:t>then they collapse into </a:t>
            </a:r>
            <a:r>
              <a:rPr sz="2400" b="1" spc="-5" dirty="0">
                <a:solidFill>
                  <a:srgbClr val="434343"/>
                </a:solidFill>
                <a:latin typeface="Calibri"/>
                <a:cs typeface="Calibri"/>
              </a:rPr>
              <a:t>max</a:t>
            </a:r>
            <a:r>
              <a:rPr sz="2400" spc="-5" dirty="0">
                <a:solidFill>
                  <a:srgbClr val="434343"/>
                </a:solidFill>
                <a:latin typeface="Calibri"/>
                <a:cs typeface="Calibri"/>
              </a:rPr>
              <a:t>(</a:t>
            </a:r>
            <a:r>
              <a:rPr sz="2400" i="1" spc="-5" dirty="0">
                <a:solidFill>
                  <a:srgbClr val="434343"/>
                </a:solidFill>
                <a:latin typeface="Calibri"/>
                <a:cs typeface="Calibri"/>
              </a:rPr>
              <a:t>Bottom </a:t>
            </a:r>
            <a:r>
              <a:rPr sz="2400" i="1" dirty="0">
                <a:solidFill>
                  <a:srgbClr val="434343"/>
                </a:solidFill>
                <a:latin typeface="Calibri"/>
                <a:cs typeface="Calibri"/>
              </a:rPr>
              <a:t>Margin</a:t>
            </a:r>
            <a:r>
              <a:rPr sz="2400" dirty="0">
                <a:solidFill>
                  <a:srgbClr val="434343"/>
                </a:solidFill>
                <a:latin typeface="Calibri"/>
                <a:cs typeface="Calibri"/>
              </a:rPr>
              <a:t>, </a:t>
            </a:r>
            <a:r>
              <a:rPr sz="2400" i="1" spc="-5" dirty="0">
                <a:solidFill>
                  <a:srgbClr val="434343"/>
                </a:solidFill>
                <a:latin typeface="Calibri"/>
                <a:cs typeface="Calibri"/>
              </a:rPr>
              <a:t>Top</a:t>
            </a:r>
            <a:r>
              <a:rPr sz="2400" i="1" spc="50" dirty="0">
                <a:solidFill>
                  <a:srgbClr val="434343"/>
                </a:solidFill>
                <a:latin typeface="Calibri"/>
                <a:cs typeface="Calibri"/>
              </a:rPr>
              <a:t> </a:t>
            </a:r>
            <a:r>
              <a:rPr sz="2400" i="1" spc="-5" dirty="0">
                <a:solidFill>
                  <a:srgbClr val="434343"/>
                </a:solidFill>
                <a:latin typeface="Calibri"/>
                <a:cs typeface="Calibri"/>
              </a:rPr>
              <a:t>Margin</a:t>
            </a:r>
            <a:r>
              <a:rPr sz="2400" spc="-5" dirty="0">
                <a:solidFill>
                  <a:srgbClr val="434343"/>
                </a:solidFill>
                <a:latin typeface="Calibri"/>
                <a:cs typeface="Calibri"/>
              </a:rPr>
              <a:t>).</a:t>
            </a:r>
            <a:endParaRPr sz="2400">
              <a:latin typeface="Calibri"/>
              <a:cs typeface="Calibri"/>
            </a:endParaRPr>
          </a:p>
          <a:p>
            <a:pPr marL="12700" marR="5080">
              <a:lnSpc>
                <a:spcPct val="113700"/>
              </a:lnSpc>
              <a:spcBef>
                <a:spcPts val="1025"/>
              </a:spcBef>
            </a:pPr>
            <a:r>
              <a:rPr sz="2400" spc="-5" dirty="0">
                <a:solidFill>
                  <a:srgbClr val="434343"/>
                </a:solidFill>
                <a:latin typeface="Calibri"/>
                <a:cs typeface="Calibri"/>
              </a:rPr>
              <a:t>(There </a:t>
            </a:r>
            <a:r>
              <a:rPr sz="2400" dirty="0">
                <a:solidFill>
                  <a:srgbClr val="434343"/>
                </a:solidFill>
                <a:latin typeface="Calibri"/>
                <a:cs typeface="Calibri"/>
              </a:rPr>
              <a:t>are </a:t>
            </a:r>
            <a:r>
              <a:rPr sz="2400" u="heavy" spc="-5" dirty="0">
                <a:solidFill>
                  <a:srgbClr val="0097A7"/>
                </a:solidFill>
                <a:uFill>
                  <a:solidFill>
                    <a:srgbClr val="0097A7"/>
                  </a:solidFill>
                </a:uFill>
                <a:latin typeface="Calibri"/>
                <a:cs typeface="Calibri"/>
                <a:hlinkClick r:id="rId3"/>
              </a:rPr>
              <a:t>some exceptions</a:t>
            </a:r>
            <a:r>
              <a:rPr sz="2400" spc="-5" dirty="0">
                <a:solidFill>
                  <a:srgbClr val="0097A7"/>
                </a:solidFill>
                <a:latin typeface="Calibri"/>
                <a:cs typeface="Calibri"/>
                <a:hlinkClick r:id="rId3"/>
              </a:rPr>
              <a:t> </a:t>
            </a:r>
            <a:r>
              <a:rPr sz="2400" spc="-5" dirty="0">
                <a:solidFill>
                  <a:srgbClr val="434343"/>
                </a:solidFill>
                <a:latin typeface="Calibri"/>
                <a:cs typeface="Calibri"/>
              </a:rPr>
              <a:t>to this, but when in doubt, use  the Page Inspector to see what's going</a:t>
            </a:r>
            <a:r>
              <a:rPr sz="2400" spc="-20" dirty="0">
                <a:solidFill>
                  <a:srgbClr val="434343"/>
                </a:solidFill>
                <a:latin typeface="Calibri"/>
                <a:cs typeface="Calibri"/>
              </a:rPr>
              <a:t> </a:t>
            </a:r>
            <a:r>
              <a:rPr sz="2400" spc="-5" dirty="0">
                <a:solidFill>
                  <a:srgbClr val="434343"/>
                </a:solidFill>
                <a:latin typeface="Calibri"/>
                <a:cs typeface="Calibri"/>
              </a:rPr>
              <a:t>on.)</a:t>
            </a:r>
            <a:endParaRPr sz="2400">
              <a:latin typeface="Calibri"/>
              <a:cs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1520897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431540" cy="574040"/>
          </a:xfrm>
          <a:prstGeom prst="rect">
            <a:avLst/>
          </a:prstGeom>
        </p:spPr>
        <p:txBody>
          <a:bodyPr vert="horz" wrap="square" lIns="0" tIns="12700" rIns="0" bIns="0" rtlCol="0">
            <a:spAutoFit/>
          </a:bodyPr>
          <a:lstStyle/>
          <a:p>
            <a:pPr marL="12700">
              <a:lnSpc>
                <a:spcPct val="100000"/>
              </a:lnSpc>
              <a:spcBef>
                <a:spcPts val="100"/>
              </a:spcBef>
              <a:tabLst>
                <a:tab pos="1911985" algn="l"/>
              </a:tabLst>
            </a:pPr>
            <a:r>
              <a:rPr b="0" spc="-5" dirty="0">
                <a:solidFill>
                  <a:srgbClr val="000000"/>
                </a:solidFill>
                <a:latin typeface="Calibri"/>
                <a:cs typeface="Calibri"/>
              </a:rPr>
              <a:t>Negativ</a:t>
            </a:r>
            <a:r>
              <a:rPr b="0" dirty="0">
                <a:solidFill>
                  <a:srgbClr val="000000"/>
                </a:solidFill>
                <a:latin typeface="Calibri"/>
                <a:cs typeface="Calibri"/>
              </a:rPr>
              <a:t>e	</a:t>
            </a:r>
            <a:r>
              <a:rPr b="0" spc="-5" dirty="0">
                <a:solidFill>
                  <a:srgbClr val="000000"/>
                </a:solidFill>
                <a:latin typeface="Consolas"/>
                <a:cs typeface="Consolas"/>
              </a:rPr>
              <a:t>margin</a:t>
            </a:r>
          </a:p>
        </p:txBody>
      </p:sp>
      <p:sp>
        <p:nvSpPr>
          <p:cNvPr id="3" name="object 3"/>
          <p:cNvSpPr txBox="1"/>
          <p:nvPr/>
        </p:nvSpPr>
        <p:spPr>
          <a:xfrm>
            <a:off x="855724" y="1409218"/>
            <a:ext cx="4277995" cy="8636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Margins can be negative </a:t>
            </a:r>
            <a:r>
              <a:rPr sz="2400" dirty="0">
                <a:solidFill>
                  <a:srgbClr val="434343"/>
                </a:solidFill>
                <a:latin typeface="Calibri"/>
                <a:cs typeface="Calibri"/>
              </a:rPr>
              <a:t>as</a:t>
            </a:r>
            <a:r>
              <a:rPr sz="2400" spc="-50" dirty="0">
                <a:solidFill>
                  <a:srgbClr val="434343"/>
                </a:solidFill>
                <a:latin typeface="Calibri"/>
                <a:cs typeface="Calibri"/>
              </a:rPr>
              <a:t> </a:t>
            </a:r>
            <a:r>
              <a:rPr sz="2400" spc="-5" dirty="0">
                <a:solidFill>
                  <a:srgbClr val="434343"/>
                </a:solidFill>
                <a:latin typeface="Calibri"/>
                <a:cs typeface="Calibri"/>
              </a:rPr>
              <a:t>well.</a:t>
            </a:r>
            <a:endParaRPr sz="2400">
              <a:latin typeface="Calibri"/>
              <a:cs typeface="Calibri"/>
            </a:endParaRPr>
          </a:p>
          <a:p>
            <a:pPr marL="147955">
              <a:lnSpc>
                <a:spcPct val="100000"/>
              </a:lnSpc>
              <a:spcBef>
                <a:spcPts val="420"/>
              </a:spcBef>
              <a:tabLst>
                <a:tab pos="469265" algn="l"/>
              </a:tabLst>
            </a:pPr>
            <a:r>
              <a:rPr sz="2400" b="1" dirty="0">
                <a:solidFill>
                  <a:srgbClr val="434343"/>
                </a:solidFill>
                <a:latin typeface="Calibri"/>
                <a:cs typeface="Calibri"/>
              </a:rPr>
              <a:t>-	</a:t>
            </a:r>
            <a:r>
              <a:rPr sz="2400" b="1" spc="-5" dirty="0">
                <a:solidFill>
                  <a:srgbClr val="434343"/>
                </a:solidFill>
                <a:latin typeface="Calibri"/>
                <a:cs typeface="Calibri"/>
              </a:rPr>
              <a:t>No negative margin on</a:t>
            </a:r>
            <a:r>
              <a:rPr sz="2400" b="1" spc="-80" dirty="0">
                <a:solidFill>
                  <a:srgbClr val="434343"/>
                </a:solidFill>
                <a:latin typeface="Calibri"/>
                <a:cs typeface="Calibri"/>
              </a:rPr>
              <a:t> </a:t>
            </a:r>
            <a:r>
              <a:rPr sz="2400" b="1" spc="-5" dirty="0">
                <a:solidFill>
                  <a:srgbClr val="434343"/>
                </a:solidFill>
                <a:latin typeface="Calibri"/>
                <a:cs typeface="Calibri"/>
              </a:rPr>
              <a:t>image:</a:t>
            </a:r>
            <a:endParaRPr sz="2400">
              <a:latin typeface="Calibri"/>
              <a:cs typeface="Calibri"/>
            </a:endParaRPr>
          </a:p>
        </p:txBody>
      </p:sp>
      <p:grpSp>
        <p:nvGrpSpPr>
          <p:cNvPr id="4" name="object 4"/>
          <p:cNvGrpSpPr/>
          <p:nvPr/>
        </p:nvGrpSpPr>
        <p:grpSpPr>
          <a:xfrm>
            <a:off x="744599" y="2504900"/>
            <a:ext cx="7952105" cy="4295140"/>
            <a:chOff x="744599" y="2504900"/>
            <a:chExt cx="7952105" cy="4295140"/>
          </a:xfrm>
        </p:grpSpPr>
        <p:sp>
          <p:nvSpPr>
            <p:cNvPr id="5" name="object 5"/>
            <p:cNvSpPr/>
            <p:nvPr/>
          </p:nvSpPr>
          <p:spPr>
            <a:xfrm>
              <a:off x="782700" y="2543000"/>
              <a:ext cx="7875775" cy="421847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3649" y="2523950"/>
              <a:ext cx="7914005" cy="4257040"/>
            </a:xfrm>
            <a:custGeom>
              <a:avLst/>
              <a:gdLst/>
              <a:ahLst/>
              <a:cxnLst/>
              <a:rect l="l" t="t" r="r" b="b"/>
              <a:pathLst>
                <a:path w="7914005" h="4257040">
                  <a:moveTo>
                    <a:pt x="0" y="0"/>
                  </a:moveTo>
                  <a:lnTo>
                    <a:pt x="7913875" y="0"/>
                  </a:lnTo>
                  <a:lnTo>
                    <a:pt x="7913875" y="4256574"/>
                  </a:lnTo>
                  <a:lnTo>
                    <a:pt x="0" y="4256574"/>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4601" y="2504900"/>
            <a:ext cx="7809865" cy="4372610"/>
            <a:chOff x="744601" y="2504900"/>
            <a:chExt cx="7809865" cy="4372610"/>
          </a:xfrm>
        </p:grpSpPr>
        <p:sp>
          <p:nvSpPr>
            <p:cNvPr id="3" name="object 3"/>
            <p:cNvSpPr/>
            <p:nvPr/>
          </p:nvSpPr>
          <p:spPr>
            <a:xfrm>
              <a:off x="782701" y="2543000"/>
              <a:ext cx="7733398" cy="4314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63651" y="2523950"/>
              <a:ext cx="7771765" cy="4334510"/>
            </a:xfrm>
            <a:custGeom>
              <a:avLst/>
              <a:gdLst/>
              <a:ahLst/>
              <a:cxnLst/>
              <a:rect l="l" t="t" r="r" b="b"/>
              <a:pathLst>
                <a:path w="7771765" h="4334509">
                  <a:moveTo>
                    <a:pt x="0" y="0"/>
                  </a:moveTo>
                  <a:lnTo>
                    <a:pt x="7771498" y="0"/>
                  </a:lnTo>
                  <a:lnTo>
                    <a:pt x="7771498" y="4334049"/>
                  </a:lnTo>
                </a:path>
                <a:path w="7771765" h="4334509">
                  <a:moveTo>
                    <a:pt x="0" y="4334049"/>
                  </a:moveTo>
                  <a:lnTo>
                    <a:pt x="0" y="0"/>
                  </a:lnTo>
                </a:path>
              </a:pathLst>
            </a:custGeom>
            <a:ln w="38099">
              <a:solidFill>
                <a:srgbClr val="595959"/>
              </a:solidFill>
            </a:ln>
          </p:spPr>
          <p:txBody>
            <a:bodyPr wrap="square" lIns="0" tIns="0" rIns="0" bIns="0" rtlCol="0"/>
            <a:lstStyle/>
            <a:p>
              <a:endParaRPr/>
            </a:p>
          </p:txBody>
        </p:sp>
        <p:sp>
          <p:nvSpPr>
            <p:cNvPr id="5" name="object 5"/>
            <p:cNvSpPr/>
            <p:nvPr/>
          </p:nvSpPr>
          <p:spPr>
            <a:xfrm>
              <a:off x="873374" y="5607824"/>
              <a:ext cx="1899285" cy="527685"/>
            </a:xfrm>
            <a:custGeom>
              <a:avLst/>
              <a:gdLst/>
              <a:ahLst/>
              <a:cxnLst/>
              <a:rect l="l" t="t" r="r" b="b"/>
              <a:pathLst>
                <a:path w="1899285" h="527685">
                  <a:moveTo>
                    <a:pt x="0" y="263699"/>
                  </a:moveTo>
                  <a:lnTo>
                    <a:pt x="2604" y="244019"/>
                  </a:lnTo>
                  <a:lnTo>
                    <a:pt x="10295" y="224732"/>
                  </a:lnTo>
                  <a:lnTo>
                    <a:pt x="40200" y="187539"/>
                  </a:lnTo>
                  <a:lnTo>
                    <a:pt x="88248" y="152530"/>
                  </a:lnTo>
                  <a:lnTo>
                    <a:pt x="152970" y="120112"/>
                  </a:lnTo>
                  <a:lnTo>
                    <a:pt x="191124" y="105002"/>
                  </a:lnTo>
                  <a:lnTo>
                    <a:pt x="232896" y="90693"/>
                  </a:lnTo>
                  <a:lnTo>
                    <a:pt x="278102" y="77235"/>
                  </a:lnTo>
                  <a:lnTo>
                    <a:pt x="326558" y="64681"/>
                  </a:lnTo>
                  <a:lnTo>
                    <a:pt x="378081" y="53080"/>
                  </a:lnTo>
                  <a:lnTo>
                    <a:pt x="432487" y="42483"/>
                  </a:lnTo>
                  <a:lnTo>
                    <a:pt x="489593" y="32942"/>
                  </a:lnTo>
                  <a:lnTo>
                    <a:pt x="549214" y="24508"/>
                  </a:lnTo>
                  <a:lnTo>
                    <a:pt x="611168" y="17232"/>
                  </a:lnTo>
                  <a:lnTo>
                    <a:pt x="675271" y="11164"/>
                  </a:lnTo>
                  <a:lnTo>
                    <a:pt x="741340" y="6356"/>
                  </a:lnTo>
                  <a:lnTo>
                    <a:pt x="809189" y="2859"/>
                  </a:lnTo>
                  <a:lnTo>
                    <a:pt x="878637" y="723"/>
                  </a:lnTo>
                  <a:lnTo>
                    <a:pt x="949499" y="0"/>
                  </a:lnTo>
                  <a:lnTo>
                    <a:pt x="1020362" y="723"/>
                  </a:lnTo>
                  <a:lnTo>
                    <a:pt x="1089810" y="2859"/>
                  </a:lnTo>
                  <a:lnTo>
                    <a:pt x="1157659" y="6356"/>
                  </a:lnTo>
                  <a:lnTo>
                    <a:pt x="1223728" y="11164"/>
                  </a:lnTo>
                  <a:lnTo>
                    <a:pt x="1287831" y="17232"/>
                  </a:lnTo>
                  <a:lnTo>
                    <a:pt x="1349785" y="24508"/>
                  </a:lnTo>
                  <a:lnTo>
                    <a:pt x="1409406" y="32942"/>
                  </a:lnTo>
                  <a:lnTo>
                    <a:pt x="1466512" y="42483"/>
                  </a:lnTo>
                  <a:lnTo>
                    <a:pt x="1520918" y="53080"/>
                  </a:lnTo>
                  <a:lnTo>
                    <a:pt x="1572441" y="64681"/>
                  </a:lnTo>
                  <a:lnTo>
                    <a:pt x="1620897" y="77235"/>
                  </a:lnTo>
                  <a:lnTo>
                    <a:pt x="1666103" y="90693"/>
                  </a:lnTo>
                  <a:lnTo>
                    <a:pt x="1707875" y="105002"/>
                  </a:lnTo>
                  <a:lnTo>
                    <a:pt x="1746029" y="120112"/>
                  </a:lnTo>
                  <a:lnTo>
                    <a:pt x="1810751" y="152530"/>
                  </a:lnTo>
                  <a:lnTo>
                    <a:pt x="1858799" y="187539"/>
                  </a:lnTo>
                  <a:lnTo>
                    <a:pt x="1888704" y="224732"/>
                  </a:lnTo>
                  <a:lnTo>
                    <a:pt x="1898999" y="263699"/>
                  </a:lnTo>
                  <a:lnTo>
                    <a:pt x="1888704" y="302667"/>
                  </a:lnTo>
                  <a:lnTo>
                    <a:pt x="1858799" y="339860"/>
                  </a:lnTo>
                  <a:lnTo>
                    <a:pt x="1810751" y="374869"/>
                  </a:lnTo>
                  <a:lnTo>
                    <a:pt x="1746029" y="407287"/>
                  </a:lnTo>
                  <a:lnTo>
                    <a:pt x="1707875" y="422397"/>
                  </a:lnTo>
                  <a:lnTo>
                    <a:pt x="1666103" y="436706"/>
                  </a:lnTo>
                  <a:lnTo>
                    <a:pt x="1620897" y="450164"/>
                  </a:lnTo>
                  <a:lnTo>
                    <a:pt x="1572441" y="462718"/>
                  </a:lnTo>
                  <a:lnTo>
                    <a:pt x="1520918" y="474319"/>
                  </a:lnTo>
                  <a:lnTo>
                    <a:pt x="1466512" y="484916"/>
                  </a:lnTo>
                  <a:lnTo>
                    <a:pt x="1409406" y="494457"/>
                  </a:lnTo>
                  <a:lnTo>
                    <a:pt x="1349785" y="502891"/>
                  </a:lnTo>
                  <a:lnTo>
                    <a:pt x="1287831" y="510167"/>
                  </a:lnTo>
                  <a:lnTo>
                    <a:pt x="1223728" y="516235"/>
                  </a:lnTo>
                  <a:lnTo>
                    <a:pt x="1157659" y="521043"/>
                  </a:lnTo>
                  <a:lnTo>
                    <a:pt x="1089810" y="524540"/>
                  </a:lnTo>
                  <a:lnTo>
                    <a:pt x="1020362" y="526676"/>
                  </a:lnTo>
                  <a:lnTo>
                    <a:pt x="949499" y="527399"/>
                  </a:lnTo>
                  <a:lnTo>
                    <a:pt x="878637" y="526676"/>
                  </a:lnTo>
                  <a:lnTo>
                    <a:pt x="809189" y="524540"/>
                  </a:lnTo>
                  <a:lnTo>
                    <a:pt x="741340" y="521043"/>
                  </a:lnTo>
                  <a:lnTo>
                    <a:pt x="675271" y="516235"/>
                  </a:lnTo>
                  <a:lnTo>
                    <a:pt x="611168" y="510167"/>
                  </a:lnTo>
                  <a:lnTo>
                    <a:pt x="549214" y="502891"/>
                  </a:lnTo>
                  <a:lnTo>
                    <a:pt x="489593" y="494457"/>
                  </a:lnTo>
                  <a:lnTo>
                    <a:pt x="432487" y="484916"/>
                  </a:lnTo>
                  <a:lnTo>
                    <a:pt x="378081" y="474319"/>
                  </a:lnTo>
                  <a:lnTo>
                    <a:pt x="326558" y="462718"/>
                  </a:lnTo>
                  <a:lnTo>
                    <a:pt x="278102" y="450164"/>
                  </a:lnTo>
                  <a:lnTo>
                    <a:pt x="232896" y="436706"/>
                  </a:lnTo>
                  <a:lnTo>
                    <a:pt x="191124" y="422397"/>
                  </a:lnTo>
                  <a:lnTo>
                    <a:pt x="152970" y="407287"/>
                  </a:lnTo>
                  <a:lnTo>
                    <a:pt x="88248" y="374869"/>
                  </a:lnTo>
                  <a:lnTo>
                    <a:pt x="40200" y="339860"/>
                  </a:lnTo>
                  <a:lnTo>
                    <a:pt x="10295" y="302667"/>
                  </a:lnTo>
                  <a:lnTo>
                    <a:pt x="2604" y="283380"/>
                  </a:lnTo>
                  <a:lnTo>
                    <a:pt x="0" y="263699"/>
                  </a:lnTo>
                  <a:close/>
                </a:path>
              </a:pathLst>
            </a:custGeom>
            <a:ln w="38099">
              <a:solidFill>
                <a:srgbClr val="9900FF"/>
              </a:solidFill>
            </a:ln>
          </p:spPr>
          <p:txBody>
            <a:bodyPr wrap="square" lIns="0" tIns="0" rIns="0" bIns="0" rtlCol="0"/>
            <a:lstStyle/>
            <a:p>
              <a:endParaRPr/>
            </a:p>
          </p:txBody>
        </p:sp>
      </p:grpSp>
      <p:sp>
        <p:nvSpPr>
          <p:cNvPr id="6" name="object 6"/>
          <p:cNvSpPr txBox="1">
            <a:spLocks noGrp="1"/>
          </p:cNvSpPr>
          <p:nvPr>
            <p:ph type="title"/>
          </p:nvPr>
        </p:nvSpPr>
        <p:spPr>
          <a:xfrm>
            <a:off x="855724" y="401897"/>
            <a:ext cx="3431540" cy="574040"/>
          </a:xfrm>
          <a:prstGeom prst="rect">
            <a:avLst/>
          </a:prstGeom>
        </p:spPr>
        <p:txBody>
          <a:bodyPr vert="horz" wrap="square" lIns="0" tIns="12700" rIns="0" bIns="0" rtlCol="0">
            <a:spAutoFit/>
          </a:bodyPr>
          <a:lstStyle/>
          <a:p>
            <a:pPr marL="12700">
              <a:lnSpc>
                <a:spcPct val="100000"/>
              </a:lnSpc>
              <a:spcBef>
                <a:spcPts val="100"/>
              </a:spcBef>
              <a:tabLst>
                <a:tab pos="1911985" algn="l"/>
              </a:tabLst>
            </a:pPr>
            <a:r>
              <a:rPr b="0" spc="-5" dirty="0">
                <a:solidFill>
                  <a:srgbClr val="000000"/>
                </a:solidFill>
                <a:latin typeface="Calibri"/>
                <a:cs typeface="Calibri"/>
              </a:rPr>
              <a:t>Negativ</a:t>
            </a:r>
            <a:r>
              <a:rPr b="0" dirty="0">
                <a:solidFill>
                  <a:srgbClr val="000000"/>
                </a:solidFill>
                <a:latin typeface="Calibri"/>
                <a:cs typeface="Calibri"/>
              </a:rPr>
              <a:t>e	</a:t>
            </a:r>
            <a:r>
              <a:rPr b="0" spc="-5" dirty="0">
                <a:solidFill>
                  <a:srgbClr val="000000"/>
                </a:solidFill>
                <a:latin typeface="Consolas"/>
                <a:cs typeface="Consolas"/>
              </a:rPr>
              <a:t>margin</a:t>
            </a:r>
          </a:p>
        </p:txBody>
      </p:sp>
      <p:sp>
        <p:nvSpPr>
          <p:cNvPr id="7" name="object 7"/>
          <p:cNvSpPr txBox="1"/>
          <p:nvPr/>
        </p:nvSpPr>
        <p:spPr>
          <a:xfrm>
            <a:off x="855724" y="1409218"/>
            <a:ext cx="5394960" cy="8636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Margins can be negative </a:t>
            </a:r>
            <a:r>
              <a:rPr sz="2400" dirty="0">
                <a:solidFill>
                  <a:srgbClr val="434343"/>
                </a:solidFill>
                <a:latin typeface="Calibri"/>
                <a:cs typeface="Calibri"/>
              </a:rPr>
              <a:t>as </a:t>
            </a:r>
            <a:r>
              <a:rPr sz="2400" spc="-5" dirty="0">
                <a:solidFill>
                  <a:srgbClr val="434343"/>
                </a:solidFill>
                <a:latin typeface="Calibri"/>
                <a:cs typeface="Calibri"/>
              </a:rPr>
              <a:t>well.</a:t>
            </a:r>
            <a:r>
              <a:rPr sz="2400" spc="-75"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3"/>
              </a:rPr>
              <a:t>CodePen</a:t>
            </a:r>
            <a:r>
              <a:rPr sz="2400" spc="5" dirty="0">
                <a:solidFill>
                  <a:srgbClr val="434343"/>
                </a:solidFill>
                <a:latin typeface="Calibri"/>
                <a:cs typeface="Calibri"/>
              </a:rPr>
              <a:t>)</a:t>
            </a:r>
            <a:endParaRPr sz="2400">
              <a:latin typeface="Calibri"/>
              <a:cs typeface="Calibri"/>
            </a:endParaRPr>
          </a:p>
          <a:p>
            <a:pPr marL="73660">
              <a:lnSpc>
                <a:spcPct val="100000"/>
              </a:lnSpc>
              <a:spcBef>
                <a:spcPts val="420"/>
              </a:spcBef>
            </a:pPr>
            <a:r>
              <a:rPr sz="2400" b="1" dirty="0">
                <a:solidFill>
                  <a:srgbClr val="434343"/>
                </a:solidFill>
                <a:latin typeface="Consolas"/>
                <a:cs typeface="Consolas"/>
              </a:rPr>
              <a:t>- </a:t>
            </a:r>
            <a:r>
              <a:rPr sz="2400" b="1" spc="-5" dirty="0">
                <a:solidFill>
                  <a:srgbClr val="434343"/>
                </a:solidFill>
                <a:latin typeface="Consolas"/>
                <a:cs typeface="Consolas"/>
              </a:rPr>
              <a:t>img </a:t>
            </a:r>
            <a:r>
              <a:rPr sz="2400" b="1" dirty="0">
                <a:solidFill>
                  <a:srgbClr val="434343"/>
                </a:solidFill>
                <a:latin typeface="Consolas"/>
                <a:cs typeface="Consolas"/>
              </a:rPr>
              <a:t>{ </a:t>
            </a:r>
            <a:r>
              <a:rPr sz="2400" b="1" spc="-5" dirty="0">
                <a:solidFill>
                  <a:srgbClr val="434343"/>
                </a:solidFill>
                <a:latin typeface="Consolas"/>
                <a:cs typeface="Consolas"/>
              </a:rPr>
              <a:t>margin-top: </a:t>
            </a:r>
            <a:r>
              <a:rPr sz="2400" b="1" spc="-5" dirty="0">
                <a:solidFill>
                  <a:srgbClr val="9900FF"/>
                </a:solidFill>
                <a:latin typeface="Consolas"/>
                <a:cs typeface="Consolas"/>
              </a:rPr>
              <a:t>-50px</a:t>
            </a:r>
            <a:r>
              <a:rPr sz="2400" b="1" spc="-5" dirty="0">
                <a:solidFill>
                  <a:srgbClr val="434343"/>
                </a:solidFill>
                <a:latin typeface="Consolas"/>
                <a:cs typeface="Consolas"/>
              </a:rPr>
              <a:t>;</a:t>
            </a:r>
            <a:r>
              <a:rPr sz="2400" b="1" spc="-855" dirty="0">
                <a:solidFill>
                  <a:srgbClr val="434343"/>
                </a:solidFill>
                <a:latin typeface="Consolas"/>
                <a:cs typeface="Consolas"/>
              </a:rPr>
              <a:t> </a:t>
            </a:r>
            <a:r>
              <a:rPr sz="2400" b="1" dirty="0">
                <a:solidFill>
                  <a:srgbClr val="434343"/>
                </a:solidFill>
                <a:latin typeface="Consolas"/>
                <a:cs typeface="Consolas"/>
              </a:rPr>
              <a:t>}</a:t>
            </a:r>
            <a:endParaRPr sz="2400">
              <a:latin typeface="Consolas"/>
              <a:cs typeface="Consolas"/>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261493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Consolas"/>
                <a:cs typeface="Consolas"/>
              </a:rPr>
              <a:t>auto</a:t>
            </a:r>
            <a:r>
              <a:rPr sz="3600" spc="-1245" dirty="0">
                <a:latin typeface="Consolas"/>
                <a:cs typeface="Consolas"/>
              </a:rPr>
              <a:t> </a:t>
            </a:r>
            <a:r>
              <a:rPr sz="3600" spc="-5" dirty="0">
                <a:latin typeface="Calibri"/>
                <a:cs typeface="Calibri"/>
              </a:rPr>
              <a:t>margins</a:t>
            </a:r>
            <a:endParaRPr sz="3600">
              <a:latin typeface="Calibri"/>
              <a:cs typeface="Calibri"/>
            </a:endParaRPr>
          </a:p>
        </p:txBody>
      </p:sp>
      <p:sp>
        <p:nvSpPr>
          <p:cNvPr id="3" name="object 3"/>
          <p:cNvSpPr txBox="1"/>
          <p:nvPr/>
        </p:nvSpPr>
        <p:spPr>
          <a:xfrm>
            <a:off x="855724" y="1409218"/>
            <a:ext cx="7366000"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If</a:t>
            </a:r>
            <a:r>
              <a:rPr sz="2400" spc="-15" dirty="0">
                <a:solidFill>
                  <a:srgbClr val="434343"/>
                </a:solidFill>
                <a:latin typeface="Calibri"/>
                <a:cs typeface="Calibri"/>
              </a:rPr>
              <a:t> </a:t>
            </a:r>
            <a:r>
              <a:rPr sz="2400" spc="-5" dirty="0">
                <a:solidFill>
                  <a:srgbClr val="434343"/>
                </a:solidFill>
                <a:latin typeface="Calibri"/>
                <a:cs typeface="Calibri"/>
              </a:rPr>
              <a:t>you</a:t>
            </a:r>
            <a:r>
              <a:rPr sz="2400" spc="-10" dirty="0">
                <a:solidFill>
                  <a:srgbClr val="434343"/>
                </a:solidFill>
                <a:latin typeface="Calibri"/>
                <a:cs typeface="Calibri"/>
              </a:rPr>
              <a:t> </a:t>
            </a:r>
            <a:r>
              <a:rPr sz="2400" spc="-5" dirty="0">
                <a:solidFill>
                  <a:srgbClr val="434343"/>
                </a:solidFill>
                <a:latin typeface="Calibri"/>
                <a:cs typeface="Calibri"/>
              </a:rPr>
              <a:t>set</a:t>
            </a:r>
            <a:r>
              <a:rPr sz="2400" spc="10" dirty="0">
                <a:solidFill>
                  <a:srgbClr val="434343"/>
                </a:solidFill>
                <a:latin typeface="Calibri"/>
                <a:cs typeface="Calibri"/>
              </a:rPr>
              <a:t> </a:t>
            </a:r>
            <a:r>
              <a:rPr sz="2400" spc="-5" dirty="0">
                <a:solidFill>
                  <a:srgbClr val="434343"/>
                </a:solidFill>
                <a:latin typeface="Consolas"/>
                <a:cs typeface="Consolas"/>
              </a:rPr>
              <a:t>margin-left</a:t>
            </a:r>
            <a:r>
              <a:rPr sz="2400" spc="-770" dirty="0">
                <a:solidFill>
                  <a:srgbClr val="434343"/>
                </a:solidFill>
                <a:latin typeface="Consolas"/>
                <a:cs typeface="Consolas"/>
              </a:rPr>
              <a:t> </a:t>
            </a:r>
            <a:r>
              <a:rPr sz="2400" dirty="0">
                <a:solidFill>
                  <a:srgbClr val="434343"/>
                </a:solidFill>
                <a:latin typeface="Calibri"/>
                <a:cs typeface="Calibri"/>
              </a:rPr>
              <a:t>and</a:t>
            </a:r>
            <a:r>
              <a:rPr sz="2400" spc="-5" dirty="0">
                <a:solidFill>
                  <a:srgbClr val="434343"/>
                </a:solidFill>
                <a:latin typeface="Calibri"/>
                <a:cs typeface="Calibri"/>
              </a:rPr>
              <a:t> </a:t>
            </a:r>
            <a:r>
              <a:rPr sz="2400" spc="-5" dirty="0">
                <a:solidFill>
                  <a:srgbClr val="434343"/>
                </a:solidFill>
                <a:latin typeface="Consolas"/>
                <a:cs typeface="Consolas"/>
              </a:rPr>
              <a:t>margin-right</a:t>
            </a:r>
            <a:r>
              <a:rPr sz="2400" spc="-770" dirty="0">
                <a:solidFill>
                  <a:srgbClr val="434343"/>
                </a:solidFill>
                <a:latin typeface="Consolas"/>
                <a:cs typeface="Consolas"/>
              </a:rPr>
              <a:t> </a:t>
            </a:r>
            <a:r>
              <a:rPr sz="2400" spc="-5" dirty="0">
                <a:solidFill>
                  <a:srgbClr val="434343"/>
                </a:solidFill>
                <a:latin typeface="Calibri"/>
                <a:cs typeface="Calibri"/>
              </a:rPr>
              <a:t>to </a:t>
            </a:r>
            <a:r>
              <a:rPr sz="2400" spc="-5" dirty="0">
                <a:solidFill>
                  <a:srgbClr val="434343"/>
                </a:solidFill>
                <a:latin typeface="Consolas"/>
                <a:cs typeface="Consolas"/>
              </a:rPr>
              <a:t>auto</a:t>
            </a:r>
            <a:r>
              <a:rPr sz="2400" spc="-5" dirty="0">
                <a:solidFill>
                  <a:srgbClr val="434343"/>
                </a:solidFill>
                <a:latin typeface="Calibri"/>
                <a:cs typeface="Calibri"/>
              </a:rPr>
              <a:t>,</a:t>
            </a:r>
            <a:r>
              <a:rPr sz="2400" spc="-10" dirty="0">
                <a:solidFill>
                  <a:srgbClr val="434343"/>
                </a:solidFill>
                <a:latin typeface="Calibri"/>
                <a:cs typeface="Calibri"/>
              </a:rPr>
              <a:t> </a:t>
            </a:r>
            <a:r>
              <a:rPr sz="2400" spc="-5" dirty="0">
                <a:solidFill>
                  <a:srgbClr val="434343"/>
                </a:solidFill>
                <a:latin typeface="Calibri"/>
                <a:cs typeface="Calibri"/>
              </a:rPr>
              <a:t>you  can center </a:t>
            </a:r>
            <a:r>
              <a:rPr sz="2400" dirty="0">
                <a:solidFill>
                  <a:srgbClr val="434343"/>
                </a:solidFill>
                <a:latin typeface="Calibri"/>
                <a:cs typeface="Calibri"/>
              </a:rPr>
              <a:t>a </a:t>
            </a:r>
            <a:r>
              <a:rPr sz="2400" spc="-5" dirty="0">
                <a:solidFill>
                  <a:srgbClr val="434343"/>
                </a:solidFill>
                <a:latin typeface="Calibri"/>
                <a:cs typeface="Calibri"/>
              </a:rPr>
              <a:t>block-level element</a:t>
            </a:r>
            <a:r>
              <a:rPr sz="2400" spc="-20" dirty="0">
                <a:solidFill>
                  <a:srgbClr val="434343"/>
                </a:solidFill>
                <a:latin typeface="Calibri"/>
                <a:cs typeface="Calibri"/>
              </a:rPr>
              <a:t> </a:t>
            </a:r>
            <a:r>
              <a:rPr sz="2400" dirty="0">
                <a:solidFill>
                  <a:srgbClr val="434343"/>
                </a:solidFill>
                <a:latin typeface="Calibri"/>
                <a:cs typeface="Calibri"/>
              </a:rPr>
              <a:t>(</a:t>
            </a:r>
            <a:r>
              <a:rPr sz="2400" u="heavy" dirty="0">
                <a:solidFill>
                  <a:srgbClr val="0097A7"/>
                </a:solidFill>
                <a:uFill>
                  <a:solidFill>
                    <a:srgbClr val="0097A7"/>
                  </a:solidFill>
                </a:uFill>
                <a:latin typeface="Calibri"/>
                <a:cs typeface="Calibri"/>
                <a:hlinkClick r:id="rId2"/>
              </a:rPr>
              <a:t>CodePen</a:t>
            </a:r>
            <a:r>
              <a:rPr sz="2400" dirty="0">
                <a:solidFill>
                  <a:srgbClr val="434343"/>
                </a:solidFill>
                <a:latin typeface="Calibri"/>
                <a:cs typeface="Calibri"/>
              </a:rPr>
              <a:t>):</a:t>
            </a:r>
            <a:endParaRPr sz="2400" dirty="0">
              <a:latin typeface="Calibri"/>
              <a:cs typeface="Calibri"/>
            </a:endParaRPr>
          </a:p>
        </p:txBody>
      </p:sp>
      <p:grpSp>
        <p:nvGrpSpPr>
          <p:cNvPr id="4" name="object 4"/>
          <p:cNvGrpSpPr/>
          <p:nvPr/>
        </p:nvGrpSpPr>
        <p:grpSpPr>
          <a:xfrm>
            <a:off x="782700" y="2478300"/>
            <a:ext cx="7578725" cy="3949700"/>
            <a:chOff x="782700" y="2478300"/>
            <a:chExt cx="7578725" cy="3949700"/>
          </a:xfrm>
        </p:grpSpPr>
        <p:sp>
          <p:nvSpPr>
            <p:cNvPr id="5" name="object 5"/>
            <p:cNvSpPr/>
            <p:nvPr/>
          </p:nvSpPr>
          <p:spPr>
            <a:xfrm>
              <a:off x="782700" y="2478300"/>
              <a:ext cx="7578599" cy="394913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12825" y="2834475"/>
              <a:ext cx="2458085" cy="1115060"/>
            </a:xfrm>
            <a:custGeom>
              <a:avLst/>
              <a:gdLst/>
              <a:ahLst/>
              <a:cxnLst/>
              <a:rect l="l" t="t" r="r" b="b"/>
              <a:pathLst>
                <a:path w="2458084" h="1115060">
                  <a:moveTo>
                    <a:pt x="0" y="557249"/>
                  </a:moveTo>
                  <a:lnTo>
                    <a:pt x="1703" y="527655"/>
                  </a:lnTo>
                  <a:lnTo>
                    <a:pt x="6756" y="498462"/>
                  </a:lnTo>
                  <a:lnTo>
                    <a:pt x="26573" y="441438"/>
                  </a:lnTo>
                  <a:lnTo>
                    <a:pt x="58770" y="386485"/>
                  </a:lnTo>
                  <a:lnTo>
                    <a:pt x="102669" y="333912"/>
                  </a:lnTo>
                  <a:lnTo>
                    <a:pt x="157589" y="284026"/>
                  </a:lnTo>
                  <a:lnTo>
                    <a:pt x="188971" y="260187"/>
                  </a:lnTo>
                  <a:lnTo>
                    <a:pt x="222853" y="237136"/>
                  </a:lnTo>
                  <a:lnTo>
                    <a:pt x="259150" y="214911"/>
                  </a:lnTo>
                  <a:lnTo>
                    <a:pt x="297779" y="193550"/>
                  </a:lnTo>
                  <a:lnTo>
                    <a:pt x="338654" y="173092"/>
                  </a:lnTo>
                  <a:lnTo>
                    <a:pt x="381689" y="153576"/>
                  </a:lnTo>
                  <a:lnTo>
                    <a:pt x="426801" y="135040"/>
                  </a:lnTo>
                  <a:lnTo>
                    <a:pt x="473904" y="117522"/>
                  </a:lnTo>
                  <a:lnTo>
                    <a:pt x="522913" y="101061"/>
                  </a:lnTo>
                  <a:lnTo>
                    <a:pt x="573744" y="85696"/>
                  </a:lnTo>
                  <a:lnTo>
                    <a:pt x="626311" y="71465"/>
                  </a:lnTo>
                  <a:lnTo>
                    <a:pt x="680529" y="58407"/>
                  </a:lnTo>
                  <a:lnTo>
                    <a:pt x="736314" y="46559"/>
                  </a:lnTo>
                  <a:lnTo>
                    <a:pt x="793581" y="35961"/>
                  </a:lnTo>
                  <a:lnTo>
                    <a:pt x="852244" y="26651"/>
                  </a:lnTo>
                  <a:lnTo>
                    <a:pt x="912219" y="18668"/>
                  </a:lnTo>
                  <a:lnTo>
                    <a:pt x="973421" y="12050"/>
                  </a:lnTo>
                  <a:lnTo>
                    <a:pt x="1035765" y="6836"/>
                  </a:lnTo>
                  <a:lnTo>
                    <a:pt x="1099166" y="3064"/>
                  </a:lnTo>
                  <a:lnTo>
                    <a:pt x="1163539" y="772"/>
                  </a:lnTo>
                  <a:lnTo>
                    <a:pt x="1228799" y="0"/>
                  </a:lnTo>
                  <a:lnTo>
                    <a:pt x="1294060" y="772"/>
                  </a:lnTo>
                  <a:lnTo>
                    <a:pt x="1358433" y="3064"/>
                  </a:lnTo>
                  <a:lnTo>
                    <a:pt x="1421834" y="6836"/>
                  </a:lnTo>
                  <a:lnTo>
                    <a:pt x="1484178" y="12050"/>
                  </a:lnTo>
                  <a:lnTo>
                    <a:pt x="1545380" y="18668"/>
                  </a:lnTo>
                  <a:lnTo>
                    <a:pt x="1605355" y="26651"/>
                  </a:lnTo>
                  <a:lnTo>
                    <a:pt x="1664018" y="35961"/>
                  </a:lnTo>
                  <a:lnTo>
                    <a:pt x="1721285" y="46559"/>
                  </a:lnTo>
                  <a:lnTo>
                    <a:pt x="1777070" y="58407"/>
                  </a:lnTo>
                  <a:lnTo>
                    <a:pt x="1831288" y="71465"/>
                  </a:lnTo>
                  <a:lnTo>
                    <a:pt x="1883855" y="85696"/>
                  </a:lnTo>
                  <a:lnTo>
                    <a:pt x="1934686" y="101061"/>
                  </a:lnTo>
                  <a:lnTo>
                    <a:pt x="1983695" y="117522"/>
                  </a:lnTo>
                  <a:lnTo>
                    <a:pt x="2030798" y="135040"/>
                  </a:lnTo>
                  <a:lnTo>
                    <a:pt x="2075910" y="153576"/>
                  </a:lnTo>
                  <a:lnTo>
                    <a:pt x="2118945" y="173092"/>
                  </a:lnTo>
                  <a:lnTo>
                    <a:pt x="2159820" y="193550"/>
                  </a:lnTo>
                  <a:lnTo>
                    <a:pt x="2198449" y="214911"/>
                  </a:lnTo>
                  <a:lnTo>
                    <a:pt x="2234746" y="237136"/>
                  </a:lnTo>
                  <a:lnTo>
                    <a:pt x="2268628" y="260187"/>
                  </a:lnTo>
                  <a:lnTo>
                    <a:pt x="2300010" y="284026"/>
                  </a:lnTo>
                  <a:lnTo>
                    <a:pt x="2354930" y="333912"/>
                  </a:lnTo>
                  <a:lnTo>
                    <a:pt x="2398829" y="386485"/>
                  </a:lnTo>
                  <a:lnTo>
                    <a:pt x="2431026" y="441438"/>
                  </a:lnTo>
                  <a:lnTo>
                    <a:pt x="2450843" y="498462"/>
                  </a:lnTo>
                  <a:lnTo>
                    <a:pt x="2457599" y="557249"/>
                  </a:lnTo>
                  <a:lnTo>
                    <a:pt x="2450843" y="616037"/>
                  </a:lnTo>
                  <a:lnTo>
                    <a:pt x="2431026" y="673061"/>
                  </a:lnTo>
                  <a:lnTo>
                    <a:pt x="2398829" y="728014"/>
                  </a:lnTo>
                  <a:lnTo>
                    <a:pt x="2354930" y="780587"/>
                  </a:lnTo>
                  <a:lnTo>
                    <a:pt x="2300010" y="830473"/>
                  </a:lnTo>
                  <a:lnTo>
                    <a:pt x="2268628" y="854311"/>
                  </a:lnTo>
                  <a:lnTo>
                    <a:pt x="2234746" y="877363"/>
                  </a:lnTo>
                  <a:lnTo>
                    <a:pt x="2198449" y="899588"/>
                  </a:lnTo>
                  <a:lnTo>
                    <a:pt x="2159820" y="920949"/>
                  </a:lnTo>
                  <a:lnTo>
                    <a:pt x="2118945" y="941406"/>
                  </a:lnTo>
                  <a:lnTo>
                    <a:pt x="2075910" y="960923"/>
                  </a:lnTo>
                  <a:lnTo>
                    <a:pt x="2030798" y="979459"/>
                  </a:lnTo>
                  <a:lnTo>
                    <a:pt x="1983695" y="996977"/>
                  </a:lnTo>
                  <a:lnTo>
                    <a:pt x="1934686" y="1013438"/>
                  </a:lnTo>
                  <a:lnTo>
                    <a:pt x="1883855" y="1028803"/>
                  </a:lnTo>
                  <a:lnTo>
                    <a:pt x="1831288" y="1043034"/>
                  </a:lnTo>
                  <a:lnTo>
                    <a:pt x="1777070" y="1056092"/>
                  </a:lnTo>
                  <a:lnTo>
                    <a:pt x="1721285" y="1067940"/>
                  </a:lnTo>
                  <a:lnTo>
                    <a:pt x="1664018" y="1078538"/>
                  </a:lnTo>
                  <a:lnTo>
                    <a:pt x="1605355" y="1087848"/>
                  </a:lnTo>
                  <a:lnTo>
                    <a:pt x="1545380" y="1095831"/>
                  </a:lnTo>
                  <a:lnTo>
                    <a:pt x="1484178" y="1102449"/>
                  </a:lnTo>
                  <a:lnTo>
                    <a:pt x="1421834" y="1107663"/>
                  </a:lnTo>
                  <a:lnTo>
                    <a:pt x="1358433" y="1111435"/>
                  </a:lnTo>
                  <a:lnTo>
                    <a:pt x="1294060" y="1113727"/>
                  </a:lnTo>
                  <a:lnTo>
                    <a:pt x="1228799" y="1114499"/>
                  </a:lnTo>
                  <a:lnTo>
                    <a:pt x="1163539" y="1113727"/>
                  </a:lnTo>
                  <a:lnTo>
                    <a:pt x="1099166" y="1111435"/>
                  </a:lnTo>
                  <a:lnTo>
                    <a:pt x="1035765" y="1107663"/>
                  </a:lnTo>
                  <a:lnTo>
                    <a:pt x="973421" y="1102449"/>
                  </a:lnTo>
                  <a:lnTo>
                    <a:pt x="912219" y="1095831"/>
                  </a:lnTo>
                  <a:lnTo>
                    <a:pt x="852244" y="1087848"/>
                  </a:lnTo>
                  <a:lnTo>
                    <a:pt x="793581" y="1078538"/>
                  </a:lnTo>
                  <a:lnTo>
                    <a:pt x="736314" y="1067940"/>
                  </a:lnTo>
                  <a:lnTo>
                    <a:pt x="680529" y="1056092"/>
                  </a:lnTo>
                  <a:lnTo>
                    <a:pt x="626311" y="1043034"/>
                  </a:lnTo>
                  <a:lnTo>
                    <a:pt x="573744" y="1028803"/>
                  </a:lnTo>
                  <a:lnTo>
                    <a:pt x="522913" y="1013438"/>
                  </a:lnTo>
                  <a:lnTo>
                    <a:pt x="473904" y="996977"/>
                  </a:lnTo>
                  <a:lnTo>
                    <a:pt x="426801" y="979459"/>
                  </a:lnTo>
                  <a:lnTo>
                    <a:pt x="381689" y="960923"/>
                  </a:lnTo>
                  <a:lnTo>
                    <a:pt x="338654" y="941406"/>
                  </a:lnTo>
                  <a:lnTo>
                    <a:pt x="297779" y="920949"/>
                  </a:lnTo>
                  <a:lnTo>
                    <a:pt x="259150" y="899588"/>
                  </a:lnTo>
                  <a:lnTo>
                    <a:pt x="222853" y="877363"/>
                  </a:lnTo>
                  <a:lnTo>
                    <a:pt x="188971" y="854311"/>
                  </a:lnTo>
                  <a:lnTo>
                    <a:pt x="157589" y="830473"/>
                  </a:lnTo>
                  <a:lnTo>
                    <a:pt x="102669" y="780587"/>
                  </a:lnTo>
                  <a:lnTo>
                    <a:pt x="58770" y="728014"/>
                  </a:lnTo>
                  <a:lnTo>
                    <a:pt x="26573" y="673061"/>
                  </a:lnTo>
                  <a:lnTo>
                    <a:pt x="6756" y="616037"/>
                  </a:lnTo>
                  <a:lnTo>
                    <a:pt x="1703" y="586844"/>
                  </a:lnTo>
                  <a:lnTo>
                    <a:pt x="0" y="557249"/>
                  </a:lnTo>
                  <a:close/>
                </a:path>
              </a:pathLst>
            </a:custGeom>
            <a:ln w="38099">
              <a:solidFill>
                <a:srgbClr val="9900FF"/>
              </a:solidFill>
            </a:ln>
          </p:spPr>
          <p:txBody>
            <a:bodyPr wrap="square" lIns="0" tIns="0" rIns="0" bIns="0" rtlCol="0"/>
            <a:lstStyle/>
            <a:p>
              <a:endParaRPr/>
            </a:p>
          </p:txBody>
        </p:sp>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474745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5793105" cy="574040"/>
          </a:xfrm>
          <a:prstGeom prst="rect">
            <a:avLst/>
          </a:prstGeom>
        </p:spPr>
        <p:txBody>
          <a:bodyPr vert="horz" wrap="square" lIns="0" tIns="12700" rIns="0" bIns="0" rtlCol="0">
            <a:spAutoFit/>
          </a:bodyPr>
          <a:lstStyle/>
          <a:p>
            <a:pPr marL="12700">
              <a:lnSpc>
                <a:spcPct val="100000"/>
              </a:lnSpc>
              <a:spcBef>
                <a:spcPts val="100"/>
              </a:spcBef>
            </a:pPr>
            <a:r>
              <a:rPr sz="3600" spc="-10" dirty="0">
                <a:latin typeface="Calibri"/>
                <a:cs typeface="Calibri"/>
              </a:rPr>
              <a:t>Box model </a:t>
            </a:r>
            <a:r>
              <a:rPr sz="3600" spc="-5" dirty="0">
                <a:latin typeface="Calibri"/>
                <a:cs typeface="Calibri"/>
              </a:rPr>
              <a:t>for inline</a:t>
            </a:r>
            <a:r>
              <a:rPr sz="3600" spc="-75" dirty="0">
                <a:latin typeface="Calibri"/>
                <a:cs typeface="Calibri"/>
              </a:rPr>
              <a:t> </a:t>
            </a:r>
            <a:r>
              <a:rPr sz="3600" spc="-5" dirty="0">
                <a:latin typeface="Calibri"/>
                <a:cs typeface="Calibri"/>
              </a:rPr>
              <a:t>elements?</a:t>
            </a:r>
            <a:endParaRPr sz="3600">
              <a:latin typeface="Calibri"/>
              <a:cs typeface="Calibri"/>
            </a:endParaRPr>
          </a:p>
        </p:txBody>
      </p:sp>
      <p:sp>
        <p:nvSpPr>
          <p:cNvPr id="3" name="object 3"/>
          <p:cNvSpPr txBox="1"/>
          <p:nvPr/>
        </p:nvSpPr>
        <p:spPr>
          <a:xfrm>
            <a:off x="855724" y="1544882"/>
            <a:ext cx="694372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Q: Does the box model </a:t>
            </a:r>
            <a:r>
              <a:rPr sz="2400" dirty="0">
                <a:solidFill>
                  <a:srgbClr val="434343"/>
                </a:solidFill>
                <a:latin typeface="Calibri"/>
                <a:cs typeface="Calibri"/>
              </a:rPr>
              <a:t>apply </a:t>
            </a:r>
            <a:r>
              <a:rPr sz="2400" spc="-5" dirty="0">
                <a:solidFill>
                  <a:srgbClr val="434343"/>
                </a:solidFill>
                <a:latin typeface="Calibri"/>
                <a:cs typeface="Calibri"/>
              </a:rPr>
              <a:t>to inline elements </a:t>
            </a:r>
            <a:r>
              <a:rPr sz="2400" dirty="0">
                <a:solidFill>
                  <a:srgbClr val="434343"/>
                </a:solidFill>
                <a:latin typeface="Calibri"/>
                <a:cs typeface="Calibri"/>
              </a:rPr>
              <a:t>as</a:t>
            </a:r>
            <a:r>
              <a:rPr sz="2400" spc="-70" dirty="0">
                <a:solidFill>
                  <a:srgbClr val="434343"/>
                </a:solidFill>
                <a:latin typeface="Calibri"/>
                <a:cs typeface="Calibri"/>
              </a:rPr>
              <a:t> </a:t>
            </a:r>
            <a:r>
              <a:rPr sz="2400" spc="-5" dirty="0">
                <a:solidFill>
                  <a:srgbClr val="434343"/>
                </a:solidFill>
                <a:latin typeface="Calibri"/>
                <a:cs typeface="Calibri"/>
              </a:rPr>
              <a:t>well?</a:t>
            </a:r>
            <a:endParaRPr sz="2400">
              <a:latin typeface="Calibri"/>
              <a:cs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66672F-1C37-46AF-A17B-8958721A1966}"/>
              </a:ext>
            </a:extLst>
          </p:cNvPr>
          <p:cNvPicPr>
            <a:picLocks noChangeAspect="1"/>
          </p:cNvPicPr>
          <p:nvPr/>
        </p:nvPicPr>
        <p:blipFill>
          <a:blip r:embed="rId2"/>
          <a:stretch>
            <a:fillRect/>
          </a:stretch>
        </p:blipFill>
        <p:spPr>
          <a:xfrm>
            <a:off x="3833001" y="2747272"/>
            <a:ext cx="5219700" cy="1809750"/>
          </a:xfrm>
          <a:prstGeom prst="rect">
            <a:avLst/>
          </a:prstGeom>
        </p:spPr>
      </p:pic>
      <p:sp>
        <p:nvSpPr>
          <p:cNvPr id="2" name="object 2"/>
          <p:cNvSpPr txBox="1"/>
          <p:nvPr/>
        </p:nvSpPr>
        <p:spPr>
          <a:xfrm>
            <a:off x="855724" y="401897"/>
            <a:ext cx="5793105" cy="574040"/>
          </a:xfrm>
          <a:prstGeom prst="rect">
            <a:avLst/>
          </a:prstGeom>
        </p:spPr>
        <p:txBody>
          <a:bodyPr vert="horz" wrap="square" lIns="0" tIns="12700" rIns="0" bIns="0" rtlCol="0">
            <a:spAutoFit/>
          </a:bodyPr>
          <a:lstStyle/>
          <a:p>
            <a:pPr marL="12700">
              <a:lnSpc>
                <a:spcPct val="100000"/>
              </a:lnSpc>
              <a:spcBef>
                <a:spcPts val="100"/>
              </a:spcBef>
            </a:pPr>
            <a:r>
              <a:rPr sz="3600" spc="-10" dirty="0">
                <a:latin typeface="Calibri"/>
                <a:cs typeface="Calibri"/>
              </a:rPr>
              <a:t>Box model </a:t>
            </a:r>
            <a:r>
              <a:rPr sz="3600" spc="-5" dirty="0">
                <a:latin typeface="Calibri"/>
                <a:cs typeface="Calibri"/>
              </a:rPr>
              <a:t>for inline</a:t>
            </a:r>
            <a:r>
              <a:rPr sz="3600" spc="-75" dirty="0">
                <a:latin typeface="Calibri"/>
                <a:cs typeface="Calibri"/>
              </a:rPr>
              <a:t> </a:t>
            </a:r>
            <a:r>
              <a:rPr sz="3600" spc="-5" dirty="0">
                <a:latin typeface="Calibri"/>
                <a:cs typeface="Calibri"/>
              </a:rPr>
              <a:t>elements?</a:t>
            </a:r>
            <a:endParaRPr sz="3600">
              <a:latin typeface="Calibri"/>
              <a:cs typeface="Calibri"/>
            </a:endParaRPr>
          </a:p>
        </p:txBody>
      </p:sp>
      <p:sp>
        <p:nvSpPr>
          <p:cNvPr id="3" name="object 3"/>
          <p:cNvSpPr txBox="1"/>
          <p:nvPr/>
        </p:nvSpPr>
        <p:spPr>
          <a:xfrm>
            <a:off x="855724" y="1491542"/>
            <a:ext cx="694372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Q: Does the box model </a:t>
            </a:r>
            <a:r>
              <a:rPr sz="2400" dirty="0">
                <a:solidFill>
                  <a:srgbClr val="434343"/>
                </a:solidFill>
                <a:latin typeface="Calibri"/>
                <a:cs typeface="Calibri"/>
              </a:rPr>
              <a:t>apply </a:t>
            </a:r>
            <a:r>
              <a:rPr sz="2400" spc="-5" dirty="0">
                <a:solidFill>
                  <a:srgbClr val="434343"/>
                </a:solidFill>
                <a:latin typeface="Calibri"/>
                <a:cs typeface="Calibri"/>
              </a:rPr>
              <a:t>to inline elements </a:t>
            </a:r>
            <a:r>
              <a:rPr sz="2400" dirty="0">
                <a:solidFill>
                  <a:srgbClr val="434343"/>
                </a:solidFill>
                <a:latin typeface="Calibri"/>
                <a:cs typeface="Calibri"/>
              </a:rPr>
              <a:t>as </a:t>
            </a:r>
            <a:r>
              <a:rPr sz="2400" spc="-5" dirty="0">
                <a:solidFill>
                  <a:srgbClr val="434343"/>
                </a:solidFill>
                <a:latin typeface="Calibri"/>
                <a:cs typeface="Calibri"/>
              </a:rPr>
              <a:t>well?  A: Yes, but the box is </a:t>
            </a:r>
            <a:r>
              <a:rPr sz="2400" u="heavy" spc="-5" dirty="0">
                <a:solidFill>
                  <a:srgbClr val="0097A7"/>
                </a:solidFill>
                <a:uFill>
                  <a:solidFill>
                    <a:srgbClr val="0097A7"/>
                  </a:solidFill>
                </a:uFill>
                <a:latin typeface="Calibri"/>
                <a:cs typeface="Calibri"/>
                <a:hlinkClick r:id="rId3"/>
              </a:rPr>
              <a:t>shaped</a:t>
            </a:r>
            <a:r>
              <a:rPr sz="2400" u="heavy" spc="30" dirty="0">
                <a:solidFill>
                  <a:srgbClr val="0097A7"/>
                </a:solidFill>
                <a:uFill>
                  <a:solidFill>
                    <a:srgbClr val="0097A7"/>
                  </a:solidFill>
                </a:uFill>
                <a:latin typeface="Calibri"/>
                <a:cs typeface="Calibri"/>
                <a:hlinkClick r:id="rId3"/>
              </a:rPr>
              <a:t> </a:t>
            </a:r>
            <a:r>
              <a:rPr sz="2400" u="heavy" spc="-5" dirty="0">
                <a:solidFill>
                  <a:srgbClr val="0097A7"/>
                </a:solidFill>
                <a:uFill>
                  <a:solidFill>
                    <a:srgbClr val="0097A7"/>
                  </a:solidFill>
                </a:uFill>
                <a:latin typeface="Calibri"/>
                <a:cs typeface="Calibri"/>
                <a:hlinkClick r:id="rId3"/>
              </a:rPr>
              <a:t>differently</a:t>
            </a:r>
            <a:r>
              <a:rPr sz="2400" spc="-5" dirty="0">
                <a:solidFill>
                  <a:srgbClr val="434343"/>
                </a:solidFill>
                <a:latin typeface="Calibri"/>
                <a:cs typeface="Calibri"/>
              </a:rPr>
              <a:t>.</a:t>
            </a:r>
            <a:endParaRPr sz="2400">
              <a:latin typeface="Calibri"/>
              <a:cs typeface="Calibri"/>
            </a:endParaRPr>
          </a:p>
        </p:txBody>
      </p:sp>
      <p:grpSp>
        <p:nvGrpSpPr>
          <p:cNvPr id="4" name="object 4"/>
          <p:cNvGrpSpPr/>
          <p:nvPr/>
        </p:nvGrpSpPr>
        <p:grpSpPr>
          <a:xfrm>
            <a:off x="162575" y="2522525"/>
            <a:ext cx="8834275" cy="4218849"/>
            <a:chOff x="162575" y="2522525"/>
            <a:chExt cx="8834275" cy="4218849"/>
          </a:xfrm>
        </p:grpSpPr>
        <p:sp>
          <p:nvSpPr>
            <p:cNvPr id="5" name="object 5"/>
            <p:cNvSpPr/>
            <p:nvPr/>
          </p:nvSpPr>
          <p:spPr>
            <a:xfrm>
              <a:off x="162575" y="2522525"/>
              <a:ext cx="3568249" cy="210942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51275" y="4631950"/>
              <a:ext cx="2853225" cy="21094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786675" y="2578362"/>
              <a:ext cx="5210175" cy="2147570"/>
            </a:xfrm>
            <a:custGeom>
              <a:avLst/>
              <a:gdLst/>
              <a:ahLst/>
              <a:cxnLst/>
              <a:rect l="l" t="t" r="r" b="b"/>
              <a:pathLst>
                <a:path w="5210175" h="2147570">
                  <a:moveTo>
                    <a:pt x="0" y="0"/>
                  </a:moveTo>
                  <a:lnTo>
                    <a:pt x="5209562" y="0"/>
                  </a:lnTo>
                  <a:lnTo>
                    <a:pt x="5209562" y="2147524"/>
                  </a:lnTo>
                  <a:lnTo>
                    <a:pt x="0" y="2147524"/>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AE3551-83A3-4D60-89C2-7F34B92EAB34}"/>
              </a:ext>
            </a:extLst>
          </p:cNvPr>
          <p:cNvPicPr>
            <a:picLocks noChangeAspect="1"/>
          </p:cNvPicPr>
          <p:nvPr/>
        </p:nvPicPr>
        <p:blipFill>
          <a:blip r:embed="rId2"/>
          <a:stretch>
            <a:fillRect/>
          </a:stretch>
        </p:blipFill>
        <p:spPr>
          <a:xfrm>
            <a:off x="3761725" y="2822200"/>
            <a:ext cx="5219700" cy="1809750"/>
          </a:xfrm>
          <a:prstGeom prst="rect">
            <a:avLst/>
          </a:prstGeom>
        </p:spPr>
      </p:pic>
      <p:sp>
        <p:nvSpPr>
          <p:cNvPr id="2" name="object 2"/>
          <p:cNvSpPr txBox="1">
            <a:spLocks noGrp="1"/>
          </p:cNvSpPr>
          <p:nvPr>
            <p:ph type="title"/>
          </p:nvPr>
        </p:nvSpPr>
        <p:spPr>
          <a:xfrm>
            <a:off x="855724" y="401897"/>
            <a:ext cx="5793105" cy="574040"/>
          </a:xfrm>
          <a:prstGeom prst="rect">
            <a:avLst/>
          </a:prstGeom>
        </p:spPr>
        <p:txBody>
          <a:bodyPr vert="horz" wrap="square" lIns="0" tIns="12700" rIns="0" bIns="0" rtlCol="0">
            <a:spAutoFit/>
          </a:bodyPr>
          <a:lstStyle/>
          <a:p>
            <a:pPr marL="12700">
              <a:lnSpc>
                <a:spcPct val="100000"/>
              </a:lnSpc>
              <a:spcBef>
                <a:spcPts val="100"/>
              </a:spcBef>
            </a:pPr>
            <a:r>
              <a:rPr b="0" spc="-10" dirty="0">
                <a:solidFill>
                  <a:srgbClr val="000000"/>
                </a:solidFill>
                <a:latin typeface="Calibri"/>
                <a:cs typeface="Calibri"/>
              </a:rPr>
              <a:t>Box model </a:t>
            </a:r>
            <a:r>
              <a:rPr b="0" spc="-5" dirty="0">
                <a:solidFill>
                  <a:srgbClr val="000000"/>
                </a:solidFill>
                <a:latin typeface="Calibri"/>
                <a:cs typeface="Calibri"/>
              </a:rPr>
              <a:t>for inline</a:t>
            </a:r>
            <a:r>
              <a:rPr b="0" spc="-75" dirty="0">
                <a:solidFill>
                  <a:srgbClr val="000000"/>
                </a:solidFill>
                <a:latin typeface="Calibri"/>
                <a:cs typeface="Calibri"/>
              </a:rPr>
              <a:t> </a:t>
            </a:r>
            <a:r>
              <a:rPr b="0" spc="-5" dirty="0">
                <a:solidFill>
                  <a:srgbClr val="000000"/>
                </a:solidFill>
                <a:latin typeface="Calibri"/>
                <a:cs typeface="Calibri"/>
              </a:rPr>
              <a:t>elements?</a:t>
            </a:r>
          </a:p>
        </p:txBody>
      </p:sp>
      <p:sp>
        <p:nvSpPr>
          <p:cNvPr id="3" name="object 3"/>
          <p:cNvSpPr txBox="1"/>
          <p:nvPr/>
        </p:nvSpPr>
        <p:spPr>
          <a:xfrm>
            <a:off x="855724" y="1491542"/>
            <a:ext cx="694372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Q: Does the box model </a:t>
            </a:r>
            <a:r>
              <a:rPr sz="2400" dirty="0">
                <a:solidFill>
                  <a:srgbClr val="434343"/>
                </a:solidFill>
                <a:latin typeface="Calibri"/>
                <a:cs typeface="Calibri"/>
              </a:rPr>
              <a:t>apply </a:t>
            </a:r>
            <a:r>
              <a:rPr sz="2400" spc="-5" dirty="0">
                <a:solidFill>
                  <a:srgbClr val="434343"/>
                </a:solidFill>
                <a:latin typeface="Calibri"/>
                <a:cs typeface="Calibri"/>
              </a:rPr>
              <a:t>to inline elements </a:t>
            </a:r>
            <a:r>
              <a:rPr sz="2400" dirty="0">
                <a:solidFill>
                  <a:srgbClr val="434343"/>
                </a:solidFill>
                <a:latin typeface="Calibri"/>
                <a:cs typeface="Calibri"/>
              </a:rPr>
              <a:t>as </a:t>
            </a:r>
            <a:r>
              <a:rPr sz="2400" spc="-5" dirty="0">
                <a:solidFill>
                  <a:srgbClr val="434343"/>
                </a:solidFill>
                <a:latin typeface="Calibri"/>
                <a:cs typeface="Calibri"/>
              </a:rPr>
              <a:t>well?  A: Yes, but the box is </a:t>
            </a:r>
            <a:r>
              <a:rPr sz="2400" u="heavy" spc="-5" dirty="0">
                <a:solidFill>
                  <a:srgbClr val="0097A7"/>
                </a:solidFill>
                <a:uFill>
                  <a:solidFill>
                    <a:srgbClr val="0097A7"/>
                  </a:solidFill>
                </a:uFill>
                <a:latin typeface="Calibri"/>
                <a:cs typeface="Calibri"/>
                <a:hlinkClick r:id="rId3"/>
              </a:rPr>
              <a:t>shaped</a:t>
            </a:r>
            <a:r>
              <a:rPr sz="2400" u="heavy" spc="30" dirty="0">
                <a:solidFill>
                  <a:srgbClr val="0097A7"/>
                </a:solidFill>
                <a:uFill>
                  <a:solidFill>
                    <a:srgbClr val="0097A7"/>
                  </a:solidFill>
                </a:uFill>
                <a:latin typeface="Calibri"/>
                <a:cs typeface="Calibri"/>
                <a:hlinkClick r:id="rId3"/>
              </a:rPr>
              <a:t> </a:t>
            </a:r>
            <a:r>
              <a:rPr sz="2400" u="heavy" spc="-5" dirty="0">
                <a:solidFill>
                  <a:srgbClr val="0097A7"/>
                </a:solidFill>
                <a:uFill>
                  <a:solidFill>
                    <a:srgbClr val="0097A7"/>
                  </a:solidFill>
                </a:uFill>
                <a:latin typeface="Calibri"/>
                <a:cs typeface="Calibri"/>
                <a:hlinkClick r:id="rId3"/>
              </a:rPr>
              <a:t>differently</a:t>
            </a:r>
            <a:r>
              <a:rPr sz="2400" spc="-5" dirty="0">
                <a:solidFill>
                  <a:srgbClr val="434343"/>
                </a:solidFill>
                <a:latin typeface="Calibri"/>
                <a:cs typeface="Calibri"/>
              </a:rPr>
              <a:t>.</a:t>
            </a:r>
            <a:endParaRPr sz="2400">
              <a:latin typeface="Calibri"/>
              <a:cs typeface="Calibri"/>
            </a:endParaRPr>
          </a:p>
        </p:txBody>
      </p:sp>
      <p:grpSp>
        <p:nvGrpSpPr>
          <p:cNvPr id="4" name="object 4"/>
          <p:cNvGrpSpPr/>
          <p:nvPr/>
        </p:nvGrpSpPr>
        <p:grpSpPr>
          <a:xfrm>
            <a:off x="162575" y="2522525"/>
            <a:ext cx="8834275" cy="4218849"/>
            <a:chOff x="162575" y="2522525"/>
            <a:chExt cx="8834275" cy="4218849"/>
          </a:xfrm>
        </p:grpSpPr>
        <p:sp>
          <p:nvSpPr>
            <p:cNvPr id="5" name="object 5"/>
            <p:cNvSpPr/>
            <p:nvPr/>
          </p:nvSpPr>
          <p:spPr>
            <a:xfrm>
              <a:off x="162575" y="2522525"/>
              <a:ext cx="3568249" cy="210942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51275" y="4631950"/>
              <a:ext cx="2853225" cy="21094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786675" y="2578362"/>
              <a:ext cx="5210175" cy="2147570"/>
            </a:xfrm>
            <a:custGeom>
              <a:avLst/>
              <a:gdLst/>
              <a:ahLst/>
              <a:cxnLst/>
              <a:rect l="l" t="t" r="r" b="b"/>
              <a:pathLst>
                <a:path w="5210175" h="2147570">
                  <a:moveTo>
                    <a:pt x="0" y="0"/>
                  </a:moveTo>
                  <a:lnTo>
                    <a:pt x="5209562" y="0"/>
                  </a:lnTo>
                  <a:lnTo>
                    <a:pt x="5209562" y="2147524"/>
                  </a:lnTo>
                  <a:lnTo>
                    <a:pt x="0" y="2147524"/>
                  </a:lnTo>
                  <a:lnTo>
                    <a:pt x="0" y="0"/>
                  </a:lnTo>
                  <a:close/>
                </a:path>
              </a:pathLst>
            </a:custGeom>
            <a:ln w="38099">
              <a:solidFill>
                <a:srgbClr val="595959"/>
              </a:solidFill>
            </a:ln>
          </p:spPr>
          <p:txBody>
            <a:bodyPr wrap="square" lIns="0" tIns="0" rIns="0" bIns="0" rtlCol="0"/>
            <a:lstStyle/>
            <a:p>
              <a:endParaRPr/>
            </a:p>
          </p:txBody>
        </p:sp>
      </p:grpSp>
      <p:sp>
        <p:nvSpPr>
          <p:cNvPr id="9" name="object 9"/>
          <p:cNvSpPr txBox="1"/>
          <p:nvPr/>
        </p:nvSpPr>
        <p:spPr>
          <a:xfrm>
            <a:off x="4833914" y="4979980"/>
            <a:ext cx="3108960" cy="1282700"/>
          </a:xfrm>
          <a:prstGeom prst="rect">
            <a:avLst/>
          </a:prstGeom>
        </p:spPr>
        <p:txBody>
          <a:bodyPr vert="horz" wrap="square" lIns="0" tIns="12700" rIns="0" bIns="0" rtlCol="0">
            <a:spAutoFit/>
          </a:bodyPr>
          <a:lstStyle/>
          <a:p>
            <a:pPr marL="12700" marR="5080" indent="-1270" algn="ctr">
              <a:lnSpc>
                <a:spcPct val="114599"/>
              </a:lnSpc>
              <a:spcBef>
                <a:spcPts val="100"/>
              </a:spcBef>
            </a:pPr>
            <a:r>
              <a:rPr sz="2400" b="1" spc="-5" dirty="0">
                <a:solidFill>
                  <a:srgbClr val="434343"/>
                </a:solidFill>
                <a:latin typeface="Calibri"/>
                <a:cs typeface="Calibri"/>
              </a:rPr>
              <a:t>Let's change the line  height to view this</a:t>
            </a:r>
            <a:r>
              <a:rPr sz="2400" b="1" spc="-85" dirty="0">
                <a:solidFill>
                  <a:srgbClr val="434343"/>
                </a:solidFill>
                <a:latin typeface="Calibri"/>
                <a:cs typeface="Calibri"/>
              </a:rPr>
              <a:t> </a:t>
            </a:r>
            <a:r>
              <a:rPr sz="2400" b="1" spc="-5" dirty="0">
                <a:solidFill>
                  <a:srgbClr val="434343"/>
                </a:solidFill>
                <a:latin typeface="Calibri"/>
                <a:cs typeface="Calibri"/>
              </a:rPr>
              <a:t>more  clearly...</a:t>
            </a:r>
            <a:endParaRPr sz="2400">
              <a:latin typeface="Calibri"/>
              <a:cs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897796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4" name="object 4"/>
          <p:cNvSpPr txBox="1"/>
          <p:nvPr/>
        </p:nvSpPr>
        <p:spPr>
          <a:xfrm>
            <a:off x="1086485" y="3276600"/>
            <a:ext cx="6971030" cy="361766"/>
          </a:xfrm>
          <a:prstGeom prst="rect">
            <a:avLst/>
          </a:prstGeom>
        </p:spPr>
        <p:txBody>
          <a:bodyPr vert="horz" wrap="square" lIns="0" tIns="12700" rIns="0" bIns="0" rtlCol="0">
            <a:spAutoFit/>
          </a:bodyPr>
          <a:lstStyle/>
          <a:p>
            <a:pPr marL="160655">
              <a:lnSpc>
                <a:spcPts val="2865"/>
              </a:lnSpc>
              <a:spcBef>
                <a:spcPts val="100"/>
              </a:spcBef>
            </a:pPr>
            <a:r>
              <a:rPr lang="en-US" sz="2400" spc="-130" dirty="0">
                <a:latin typeface="Arial"/>
                <a:cs typeface="Arial"/>
              </a:rPr>
              <a:t>These Web Browsers can display </a:t>
            </a:r>
            <a:r>
              <a:rPr lang="en-US" sz="2400" spc="-130">
                <a:latin typeface="Arial"/>
                <a:cs typeface="Arial"/>
              </a:rPr>
              <a:t>web pages</a:t>
            </a:r>
            <a:endParaRPr sz="2400" dirty="0">
              <a:latin typeface="Arial"/>
              <a:cs typeface="Arial"/>
            </a:endParaRPr>
          </a:p>
        </p:txBody>
      </p:sp>
    </p:spTree>
    <p:extLst>
      <p:ext uri="{BB962C8B-B14F-4D97-AF65-F5344CB8AC3E}">
        <p14:creationId xmlns:p14="http://schemas.microsoft.com/office/powerpoint/2010/main" val="233821690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7602476" cy="566822"/>
          </a:xfrm>
          <a:prstGeom prst="rect">
            <a:avLst/>
          </a:prstGeom>
        </p:spPr>
        <p:txBody>
          <a:bodyPr vert="horz" wrap="square" lIns="0" tIns="12700" rIns="0" bIns="0" rtlCol="0">
            <a:spAutoFit/>
          </a:bodyPr>
          <a:lstStyle/>
          <a:p>
            <a:pPr marL="12700">
              <a:lnSpc>
                <a:spcPct val="100000"/>
              </a:lnSpc>
              <a:spcBef>
                <a:spcPts val="100"/>
              </a:spcBef>
            </a:pPr>
            <a:r>
              <a:rPr b="0" spc="-10" dirty="0">
                <a:solidFill>
                  <a:srgbClr val="000000"/>
                </a:solidFill>
                <a:latin typeface="Calibri"/>
                <a:cs typeface="Calibri"/>
              </a:rPr>
              <a:t>Inline </a:t>
            </a:r>
            <a:r>
              <a:rPr b="0" spc="-5" dirty="0">
                <a:solidFill>
                  <a:srgbClr val="000000"/>
                </a:solidFill>
                <a:latin typeface="Calibri"/>
                <a:cs typeface="Calibri"/>
              </a:rPr>
              <a:t>element box</a:t>
            </a:r>
            <a:r>
              <a:rPr b="0" spc="-85" dirty="0">
                <a:solidFill>
                  <a:srgbClr val="000000"/>
                </a:solidFill>
                <a:latin typeface="Calibri"/>
                <a:cs typeface="Calibri"/>
              </a:rPr>
              <a:t> </a:t>
            </a:r>
            <a:r>
              <a:rPr b="0" spc="-5" dirty="0">
                <a:solidFill>
                  <a:srgbClr val="000000"/>
                </a:solidFill>
                <a:latin typeface="Calibri"/>
                <a:cs typeface="Calibri"/>
              </a:rPr>
              <a:t>model</a:t>
            </a:r>
            <a:r>
              <a:rPr lang="en-US" b="0" spc="-5" dirty="0">
                <a:solidFill>
                  <a:srgbClr val="000000"/>
                </a:solidFill>
                <a:latin typeface="Calibri"/>
                <a:cs typeface="Calibri"/>
              </a:rPr>
              <a:t> – Not Used</a:t>
            </a:r>
            <a:endParaRPr b="0" spc="-5" dirty="0">
              <a:solidFill>
                <a:srgbClr val="000000"/>
              </a:solidFill>
              <a:latin typeface="Calibri"/>
              <a:cs typeface="Calibri"/>
            </a:endParaRPr>
          </a:p>
        </p:txBody>
      </p:sp>
      <p:grpSp>
        <p:nvGrpSpPr>
          <p:cNvPr id="3" name="object 3"/>
          <p:cNvGrpSpPr/>
          <p:nvPr/>
        </p:nvGrpSpPr>
        <p:grpSpPr>
          <a:xfrm>
            <a:off x="4370978" y="1625185"/>
            <a:ext cx="4652010" cy="3933825"/>
            <a:chOff x="4289125" y="1606126"/>
            <a:chExt cx="4652010" cy="3933825"/>
          </a:xfrm>
        </p:grpSpPr>
        <p:sp>
          <p:nvSpPr>
            <p:cNvPr id="4" name="object 4"/>
            <p:cNvSpPr/>
            <p:nvPr/>
          </p:nvSpPr>
          <p:spPr>
            <a:xfrm>
              <a:off x="4327225" y="1878882"/>
              <a:ext cx="4348452" cy="317519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08175" y="1625176"/>
              <a:ext cx="4613910" cy="3895725"/>
            </a:xfrm>
            <a:custGeom>
              <a:avLst/>
              <a:gdLst/>
              <a:ahLst/>
              <a:cxnLst/>
              <a:rect l="l" t="t" r="r" b="b"/>
              <a:pathLst>
                <a:path w="4613909" h="3895725">
                  <a:moveTo>
                    <a:pt x="0" y="0"/>
                  </a:moveTo>
                  <a:lnTo>
                    <a:pt x="4613874" y="0"/>
                  </a:lnTo>
                  <a:lnTo>
                    <a:pt x="4613874" y="3895261"/>
                  </a:lnTo>
                  <a:lnTo>
                    <a:pt x="0" y="3895261"/>
                  </a:lnTo>
                  <a:lnTo>
                    <a:pt x="0" y="0"/>
                  </a:lnTo>
                  <a:close/>
                </a:path>
              </a:pathLst>
            </a:custGeom>
            <a:ln w="38099">
              <a:solidFill>
                <a:srgbClr val="595959"/>
              </a:solidFill>
            </a:ln>
          </p:spPr>
          <p:txBody>
            <a:bodyPr wrap="square" lIns="0" tIns="0" rIns="0" bIns="0" rtlCol="0"/>
            <a:lstStyle/>
            <a:p>
              <a:endParaRPr/>
            </a:p>
          </p:txBody>
        </p:sp>
      </p:grpSp>
      <p:sp>
        <p:nvSpPr>
          <p:cNvPr id="6" name="object 6"/>
          <p:cNvSpPr txBox="1"/>
          <p:nvPr/>
        </p:nvSpPr>
        <p:spPr>
          <a:xfrm>
            <a:off x="7353122" y="5917650"/>
            <a:ext cx="131762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3"/>
              </a:rPr>
              <a:t>Codepen</a:t>
            </a:r>
            <a:r>
              <a:rPr sz="2400" spc="-5" dirty="0">
                <a:solidFill>
                  <a:srgbClr val="434343"/>
                </a:solidFill>
                <a:latin typeface="Calibri"/>
                <a:cs typeface="Calibri"/>
              </a:rPr>
              <a:t>)</a:t>
            </a:r>
            <a:endParaRPr sz="2400">
              <a:latin typeface="Calibri"/>
              <a:cs typeface="Calibri"/>
            </a:endParaRPr>
          </a:p>
        </p:txBody>
      </p:sp>
      <p:grpSp>
        <p:nvGrpSpPr>
          <p:cNvPr id="7" name="object 7"/>
          <p:cNvGrpSpPr/>
          <p:nvPr/>
        </p:nvGrpSpPr>
        <p:grpSpPr>
          <a:xfrm>
            <a:off x="137100" y="1606135"/>
            <a:ext cx="4007485" cy="3578860"/>
            <a:chOff x="137100" y="1606135"/>
            <a:chExt cx="4007485" cy="3578860"/>
          </a:xfrm>
        </p:grpSpPr>
        <p:sp>
          <p:nvSpPr>
            <p:cNvPr id="8" name="object 8"/>
            <p:cNvSpPr/>
            <p:nvPr/>
          </p:nvSpPr>
          <p:spPr>
            <a:xfrm>
              <a:off x="175200" y="1644235"/>
              <a:ext cx="3931275" cy="350259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56150" y="1625185"/>
              <a:ext cx="3969385" cy="3540760"/>
            </a:xfrm>
            <a:custGeom>
              <a:avLst/>
              <a:gdLst/>
              <a:ahLst/>
              <a:cxnLst/>
              <a:rect l="l" t="t" r="r" b="b"/>
              <a:pathLst>
                <a:path w="3969385" h="3540760">
                  <a:moveTo>
                    <a:pt x="0" y="0"/>
                  </a:moveTo>
                  <a:lnTo>
                    <a:pt x="3969375" y="0"/>
                  </a:lnTo>
                  <a:lnTo>
                    <a:pt x="3969375" y="3540699"/>
                  </a:lnTo>
                  <a:lnTo>
                    <a:pt x="0" y="3540699"/>
                  </a:lnTo>
                  <a:lnTo>
                    <a:pt x="0" y="0"/>
                  </a:lnTo>
                  <a:close/>
                </a:path>
              </a:pathLst>
            </a:custGeom>
            <a:ln w="38099">
              <a:solidFill>
                <a:srgbClr val="595959"/>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5BA6A9D3-7CD0-45E0-839E-4531000D793B}"/>
              </a:ext>
            </a:extLst>
          </p:cNvPr>
          <p:cNvPicPr>
            <a:picLocks noChangeAspect="1"/>
          </p:cNvPicPr>
          <p:nvPr/>
        </p:nvPicPr>
        <p:blipFill>
          <a:blip r:embed="rId5"/>
          <a:stretch>
            <a:fillRect/>
          </a:stretch>
        </p:blipFill>
        <p:spPr>
          <a:xfrm>
            <a:off x="4231471" y="1709115"/>
            <a:ext cx="4913192" cy="3344959"/>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3509906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761230" cy="574040"/>
          </a:xfrm>
          <a:prstGeom prst="rect">
            <a:avLst/>
          </a:prstGeom>
        </p:spPr>
        <p:txBody>
          <a:bodyPr vert="horz" wrap="square" lIns="0" tIns="12700" rIns="0" bIns="0" rtlCol="0">
            <a:spAutoFit/>
          </a:bodyPr>
          <a:lstStyle/>
          <a:p>
            <a:pPr marL="12700">
              <a:lnSpc>
                <a:spcPct val="100000"/>
              </a:lnSpc>
              <a:spcBef>
                <a:spcPts val="100"/>
              </a:spcBef>
            </a:pPr>
            <a:r>
              <a:rPr b="0" spc="-10" dirty="0">
                <a:solidFill>
                  <a:srgbClr val="000000"/>
                </a:solidFill>
                <a:latin typeface="Calibri"/>
                <a:cs typeface="Calibri"/>
              </a:rPr>
              <a:t>Inline </a:t>
            </a:r>
            <a:r>
              <a:rPr b="0" spc="-5" dirty="0">
                <a:solidFill>
                  <a:srgbClr val="000000"/>
                </a:solidFill>
                <a:latin typeface="Calibri"/>
                <a:cs typeface="Calibri"/>
              </a:rPr>
              <a:t>element box</a:t>
            </a:r>
            <a:r>
              <a:rPr b="0" spc="-85" dirty="0">
                <a:solidFill>
                  <a:srgbClr val="000000"/>
                </a:solidFill>
                <a:latin typeface="Calibri"/>
                <a:cs typeface="Calibri"/>
              </a:rPr>
              <a:t> </a:t>
            </a:r>
            <a:r>
              <a:rPr b="0" spc="-5" dirty="0">
                <a:solidFill>
                  <a:srgbClr val="000000"/>
                </a:solidFill>
                <a:latin typeface="Calibri"/>
                <a:cs typeface="Calibri"/>
              </a:rPr>
              <a:t>model</a:t>
            </a:r>
          </a:p>
        </p:txBody>
      </p:sp>
      <p:sp>
        <p:nvSpPr>
          <p:cNvPr id="6" name="object 6"/>
          <p:cNvSpPr txBox="1"/>
          <p:nvPr/>
        </p:nvSpPr>
        <p:spPr>
          <a:xfrm>
            <a:off x="7353122" y="5917650"/>
            <a:ext cx="131762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solidFill>
                  <a:srgbClr val="434343"/>
                </a:solidFill>
                <a:latin typeface="Calibri"/>
                <a:cs typeface="Calibri"/>
              </a:rPr>
              <a:t>)</a:t>
            </a:r>
            <a:endParaRPr sz="2400">
              <a:latin typeface="Calibri"/>
              <a:cs typeface="Calibri"/>
            </a:endParaRPr>
          </a:p>
        </p:txBody>
      </p:sp>
      <p:grpSp>
        <p:nvGrpSpPr>
          <p:cNvPr id="7" name="object 7"/>
          <p:cNvGrpSpPr/>
          <p:nvPr/>
        </p:nvGrpSpPr>
        <p:grpSpPr>
          <a:xfrm>
            <a:off x="137100" y="1606135"/>
            <a:ext cx="4007485" cy="3578860"/>
            <a:chOff x="137100" y="1606135"/>
            <a:chExt cx="4007485" cy="3578860"/>
          </a:xfrm>
        </p:grpSpPr>
        <p:sp>
          <p:nvSpPr>
            <p:cNvPr id="8" name="object 8"/>
            <p:cNvSpPr/>
            <p:nvPr/>
          </p:nvSpPr>
          <p:spPr>
            <a:xfrm>
              <a:off x="175200" y="1644235"/>
              <a:ext cx="3931275" cy="350259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56150" y="1625185"/>
              <a:ext cx="3969385" cy="3540760"/>
            </a:xfrm>
            <a:custGeom>
              <a:avLst/>
              <a:gdLst/>
              <a:ahLst/>
              <a:cxnLst/>
              <a:rect l="l" t="t" r="r" b="b"/>
              <a:pathLst>
                <a:path w="3969385" h="3540760">
                  <a:moveTo>
                    <a:pt x="0" y="0"/>
                  </a:moveTo>
                  <a:lnTo>
                    <a:pt x="3969375" y="0"/>
                  </a:lnTo>
                  <a:lnTo>
                    <a:pt x="3969375" y="3540699"/>
                  </a:lnTo>
                  <a:lnTo>
                    <a:pt x="0" y="3540699"/>
                  </a:lnTo>
                  <a:lnTo>
                    <a:pt x="0" y="0"/>
                  </a:lnTo>
                  <a:close/>
                </a:path>
              </a:pathLst>
            </a:custGeom>
            <a:ln w="38099">
              <a:solidFill>
                <a:srgbClr val="595959"/>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5BA6A9D3-7CD0-45E0-839E-4531000D793B}"/>
              </a:ext>
            </a:extLst>
          </p:cNvPr>
          <p:cNvPicPr>
            <a:picLocks noChangeAspect="1"/>
          </p:cNvPicPr>
          <p:nvPr/>
        </p:nvPicPr>
        <p:blipFill>
          <a:blip r:embed="rId4"/>
          <a:stretch>
            <a:fillRect/>
          </a:stretch>
        </p:blipFill>
        <p:spPr>
          <a:xfrm>
            <a:off x="4231471" y="1709115"/>
            <a:ext cx="4913192" cy="3344959"/>
          </a:xfrm>
          <a:prstGeom prst="rect">
            <a:avLst/>
          </a:prstGeom>
        </p:spPr>
      </p:pic>
    </p:spTree>
    <p:extLst>
      <p:ext uri="{BB962C8B-B14F-4D97-AF65-F5344CB8AC3E}">
        <p14:creationId xmlns:p14="http://schemas.microsoft.com/office/powerpoint/2010/main" val="6278415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1517188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7069076" cy="566822"/>
          </a:xfrm>
          <a:prstGeom prst="rect">
            <a:avLst/>
          </a:prstGeom>
        </p:spPr>
        <p:txBody>
          <a:bodyPr vert="horz" wrap="square" lIns="0" tIns="12700" rIns="0" bIns="0" rtlCol="0">
            <a:spAutoFit/>
          </a:bodyPr>
          <a:lstStyle/>
          <a:p>
            <a:pPr marL="12700">
              <a:lnSpc>
                <a:spcPct val="100000"/>
              </a:lnSpc>
              <a:spcBef>
                <a:spcPts val="100"/>
              </a:spcBef>
            </a:pPr>
            <a:r>
              <a:rPr b="0" spc="-10" dirty="0">
                <a:solidFill>
                  <a:srgbClr val="000000"/>
                </a:solidFill>
                <a:latin typeface="Calibri"/>
                <a:cs typeface="Calibri"/>
              </a:rPr>
              <a:t>Inline </a:t>
            </a:r>
            <a:r>
              <a:rPr b="0" spc="-5" dirty="0">
                <a:solidFill>
                  <a:srgbClr val="000000"/>
                </a:solidFill>
                <a:latin typeface="Calibri"/>
                <a:cs typeface="Calibri"/>
              </a:rPr>
              <a:t>element box</a:t>
            </a:r>
            <a:r>
              <a:rPr b="0" spc="-85" dirty="0">
                <a:solidFill>
                  <a:srgbClr val="000000"/>
                </a:solidFill>
                <a:latin typeface="Calibri"/>
                <a:cs typeface="Calibri"/>
              </a:rPr>
              <a:t> </a:t>
            </a:r>
            <a:r>
              <a:rPr b="0" spc="-5" dirty="0">
                <a:solidFill>
                  <a:srgbClr val="000000"/>
                </a:solidFill>
                <a:latin typeface="Calibri"/>
                <a:cs typeface="Calibri"/>
              </a:rPr>
              <a:t>model</a:t>
            </a:r>
            <a:r>
              <a:rPr lang="en-US" b="0" spc="-5" dirty="0">
                <a:solidFill>
                  <a:srgbClr val="000000"/>
                </a:solidFill>
                <a:latin typeface="Calibri"/>
                <a:cs typeface="Calibri"/>
              </a:rPr>
              <a:t> – not used</a:t>
            </a:r>
            <a:endParaRPr b="0" spc="-5" dirty="0">
              <a:solidFill>
                <a:srgbClr val="000000"/>
              </a:solidFill>
              <a:latin typeface="Calibri"/>
              <a:cs typeface="Calibri"/>
            </a:endParaRPr>
          </a:p>
        </p:txBody>
      </p:sp>
      <p:sp>
        <p:nvSpPr>
          <p:cNvPr id="3" name="object 3"/>
          <p:cNvSpPr/>
          <p:nvPr/>
        </p:nvSpPr>
        <p:spPr>
          <a:xfrm>
            <a:off x="239724" y="1644225"/>
            <a:ext cx="3608074" cy="2211133"/>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4197975" y="1606126"/>
            <a:ext cx="4652010" cy="3933825"/>
            <a:chOff x="4197975" y="1606126"/>
            <a:chExt cx="4652010" cy="3933825"/>
          </a:xfrm>
        </p:grpSpPr>
        <p:sp>
          <p:nvSpPr>
            <p:cNvPr id="5" name="object 5"/>
            <p:cNvSpPr/>
            <p:nvPr/>
          </p:nvSpPr>
          <p:spPr>
            <a:xfrm>
              <a:off x="4236075" y="1878882"/>
              <a:ext cx="4348452" cy="317519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217025" y="1625176"/>
              <a:ext cx="4613910" cy="3895725"/>
            </a:xfrm>
            <a:custGeom>
              <a:avLst/>
              <a:gdLst/>
              <a:ahLst/>
              <a:cxnLst/>
              <a:rect l="l" t="t" r="r" b="b"/>
              <a:pathLst>
                <a:path w="4613909" h="3895725">
                  <a:moveTo>
                    <a:pt x="0" y="0"/>
                  </a:moveTo>
                  <a:lnTo>
                    <a:pt x="4613874" y="0"/>
                  </a:lnTo>
                  <a:lnTo>
                    <a:pt x="4613874" y="3895261"/>
                  </a:lnTo>
                  <a:lnTo>
                    <a:pt x="0" y="3895261"/>
                  </a:lnTo>
                  <a:lnTo>
                    <a:pt x="0" y="0"/>
                  </a:lnTo>
                  <a:close/>
                </a:path>
              </a:pathLst>
            </a:custGeom>
            <a:ln w="38099">
              <a:solidFill>
                <a:srgbClr val="595959"/>
              </a:solidFill>
            </a:ln>
          </p:spPr>
          <p:txBody>
            <a:bodyPr wrap="square" lIns="0" tIns="0" rIns="0" bIns="0" rtlCol="0"/>
            <a:lstStyle/>
            <a:p>
              <a:endParaRPr/>
            </a:p>
          </p:txBody>
        </p:sp>
        <p:sp>
          <p:nvSpPr>
            <p:cNvPr id="7" name="object 7"/>
            <p:cNvSpPr/>
            <p:nvPr/>
          </p:nvSpPr>
          <p:spPr>
            <a:xfrm>
              <a:off x="5406300" y="1852150"/>
              <a:ext cx="2221865" cy="2856230"/>
            </a:xfrm>
            <a:custGeom>
              <a:avLst/>
              <a:gdLst/>
              <a:ahLst/>
              <a:cxnLst/>
              <a:rect l="l" t="t" r="r" b="b"/>
              <a:pathLst>
                <a:path w="2221865" h="2856229">
                  <a:moveTo>
                    <a:pt x="0" y="342149"/>
                  </a:moveTo>
                  <a:lnTo>
                    <a:pt x="3166" y="286651"/>
                  </a:lnTo>
                  <a:lnTo>
                    <a:pt x="12334" y="234004"/>
                  </a:lnTo>
                  <a:lnTo>
                    <a:pt x="27005" y="184912"/>
                  </a:lnTo>
                  <a:lnTo>
                    <a:pt x="46682" y="140080"/>
                  </a:lnTo>
                  <a:lnTo>
                    <a:pt x="70865" y="100213"/>
                  </a:lnTo>
                  <a:lnTo>
                    <a:pt x="99057" y="66015"/>
                  </a:lnTo>
                  <a:lnTo>
                    <a:pt x="130759" y="38190"/>
                  </a:lnTo>
                  <a:lnTo>
                    <a:pt x="165475" y="17443"/>
                  </a:lnTo>
                  <a:lnTo>
                    <a:pt x="202704" y="4478"/>
                  </a:lnTo>
                  <a:lnTo>
                    <a:pt x="241949" y="0"/>
                  </a:lnTo>
                  <a:lnTo>
                    <a:pt x="289372" y="6635"/>
                  </a:lnTo>
                  <a:lnTo>
                    <a:pt x="334540" y="26044"/>
                  </a:lnTo>
                  <a:lnTo>
                    <a:pt x="376183" y="57485"/>
                  </a:lnTo>
                  <a:lnTo>
                    <a:pt x="413034" y="100213"/>
                  </a:lnTo>
                  <a:lnTo>
                    <a:pt x="437828" y="141303"/>
                  </a:lnTo>
                  <a:lnTo>
                    <a:pt x="457580" y="186960"/>
                  </a:lnTo>
                  <a:lnTo>
                    <a:pt x="472023" y="236266"/>
                  </a:lnTo>
                  <a:lnTo>
                    <a:pt x="480885" y="288302"/>
                  </a:lnTo>
                  <a:lnTo>
                    <a:pt x="483899" y="342149"/>
                  </a:lnTo>
                  <a:lnTo>
                    <a:pt x="480733" y="397648"/>
                  </a:lnTo>
                  <a:lnTo>
                    <a:pt x="471565" y="450295"/>
                  </a:lnTo>
                  <a:lnTo>
                    <a:pt x="456894" y="499387"/>
                  </a:lnTo>
                  <a:lnTo>
                    <a:pt x="437217" y="544219"/>
                  </a:lnTo>
                  <a:lnTo>
                    <a:pt x="413034" y="584086"/>
                  </a:lnTo>
                  <a:lnTo>
                    <a:pt x="384842" y="618284"/>
                  </a:lnTo>
                  <a:lnTo>
                    <a:pt x="353140" y="646109"/>
                  </a:lnTo>
                  <a:lnTo>
                    <a:pt x="318424" y="666856"/>
                  </a:lnTo>
                  <a:lnTo>
                    <a:pt x="281195" y="679821"/>
                  </a:lnTo>
                  <a:lnTo>
                    <a:pt x="241949" y="684299"/>
                  </a:lnTo>
                  <a:lnTo>
                    <a:pt x="202704" y="679821"/>
                  </a:lnTo>
                  <a:lnTo>
                    <a:pt x="165475" y="666856"/>
                  </a:lnTo>
                  <a:lnTo>
                    <a:pt x="130759" y="646109"/>
                  </a:lnTo>
                  <a:lnTo>
                    <a:pt x="99057" y="618284"/>
                  </a:lnTo>
                  <a:lnTo>
                    <a:pt x="70865" y="584086"/>
                  </a:lnTo>
                  <a:lnTo>
                    <a:pt x="46682" y="544219"/>
                  </a:lnTo>
                  <a:lnTo>
                    <a:pt x="27005" y="499387"/>
                  </a:lnTo>
                  <a:lnTo>
                    <a:pt x="12334" y="450295"/>
                  </a:lnTo>
                  <a:lnTo>
                    <a:pt x="3166" y="397648"/>
                  </a:lnTo>
                  <a:lnTo>
                    <a:pt x="0" y="342149"/>
                  </a:lnTo>
                  <a:close/>
                </a:path>
                <a:path w="2221865" h="2856229">
                  <a:moveTo>
                    <a:pt x="1737449" y="2513574"/>
                  </a:moveTo>
                  <a:lnTo>
                    <a:pt x="1740616" y="2458076"/>
                  </a:lnTo>
                  <a:lnTo>
                    <a:pt x="1749784" y="2405429"/>
                  </a:lnTo>
                  <a:lnTo>
                    <a:pt x="1764456" y="2356337"/>
                  </a:lnTo>
                  <a:lnTo>
                    <a:pt x="1784132" y="2311505"/>
                  </a:lnTo>
                  <a:lnTo>
                    <a:pt x="1808315" y="2271638"/>
                  </a:lnTo>
                  <a:lnTo>
                    <a:pt x="1836507" y="2237440"/>
                  </a:lnTo>
                  <a:lnTo>
                    <a:pt x="1868210" y="2209615"/>
                  </a:lnTo>
                  <a:lnTo>
                    <a:pt x="1902925" y="2188868"/>
                  </a:lnTo>
                  <a:lnTo>
                    <a:pt x="1940154" y="2175903"/>
                  </a:lnTo>
                  <a:lnTo>
                    <a:pt x="1979399" y="2171424"/>
                  </a:lnTo>
                  <a:lnTo>
                    <a:pt x="2026822" y="2178060"/>
                  </a:lnTo>
                  <a:lnTo>
                    <a:pt x="2071990" y="2197469"/>
                  </a:lnTo>
                  <a:lnTo>
                    <a:pt x="2113633" y="2228909"/>
                  </a:lnTo>
                  <a:lnTo>
                    <a:pt x="2150484" y="2271638"/>
                  </a:lnTo>
                  <a:lnTo>
                    <a:pt x="2175278" y="2312727"/>
                  </a:lnTo>
                  <a:lnTo>
                    <a:pt x="2195030" y="2358385"/>
                  </a:lnTo>
                  <a:lnTo>
                    <a:pt x="2209473" y="2407691"/>
                  </a:lnTo>
                  <a:lnTo>
                    <a:pt x="2218335" y="2459727"/>
                  </a:lnTo>
                  <a:lnTo>
                    <a:pt x="2221349" y="2513574"/>
                  </a:lnTo>
                  <a:lnTo>
                    <a:pt x="2218183" y="2569073"/>
                  </a:lnTo>
                  <a:lnTo>
                    <a:pt x="2209015" y="2621720"/>
                  </a:lnTo>
                  <a:lnTo>
                    <a:pt x="2194343" y="2670812"/>
                  </a:lnTo>
                  <a:lnTo>
                    <a:pt x="2174667" y="2715644"/>
                  </a:lnTo>
                  <a:lnTo>
                    <a:pt x="2150484" y="2755511"/>
                  </a:lnTo>
                  <a:lnTo>
                    <a:pt x="2122292" y="2789709"/>
                  </a:lnTo>
                  <a:lnTo>
                    <a:pt x="2090589" y="2817534"/>
                  </a:lnTo>
                  <a:lnTo>
                    <a:pt x="2055874" y="2838281"/>
                  </a:lnTo>
                  <a:lnTo>
                    <a:pt x="2018645" y="2851246"/>
                  </a:lnTo>
                  <a:lnTo>
                    <a:pt x="1979399" y="2855724"/>
                  </a:lnTo>
                  <a:lnTo>
                    <a:pt x="1940154" y="2851246"/>
                  </a:lnTo>
                  <a:lnTo>
                    <a:pt x="1902925" y="2838281"/>
                  </a:lnTo>
                  <a:lnTo>
                    <a:pt x="1868210" y="2817534"/>
                  </a:lnTo>
                  <a:lnTo>
                    <a:pt x="1836507" y="2789709"/>
                  </a:lnTo>
                  <a:lnTo>
                    <a:pt x="1808315" y="2755511"/>
                  </a:lnTo>
                  <a:lnTo>
                    <a:pt x="1784132" y="2715644"/>
                  </a:lnTo>
                  <a:lnTo>
                    <a:pt x="1764456" y="2670812"/>
                  </a:lnTo>
                  <a:lnTo>
                    <a:pt x="1749784" y="2621720"/>
                  </a:lnTo>
                  <a:lnTo>
                    <a:pt x="1740616" y="2569073"/>
                  </a:lnTo>
                  <a:lnTo>
                    <a:pt x="1737449" y="2513574"/>
                  </a:lnTo>
                  <a:close/>
                </a:path>
              </a:pathLst>
            </a:custGeom>
            <a:ln w="38099">
              <a:solidFill>
                <a:srgbClr val="9900FF"/>
              </a:solidFill>
            </a:ln>
          </p:spPr>
          <p:txBody>
            <a:bodyPr wrap="square" lIns="0" tIns="0" rIns="0" bIns="0" rtlCol="0"/>
            <a:lstStyle/>
            <a:p>
              <a:endParaRPr/>
            </a:p>
          </p:txBody>
        </p:sp>
      </p:grpSp>
      <p:sp>
        <p:nvSpPr>
          <p:cNvPr id="8" name="object 8"/>
          <p:cNvSpPr txBox="1"/>
          <p:nvPr/>
        </p:nvSpPr>
        <p:spPr>
          <a:xfrm>
            <a:off x="245492" y="4008208"/>
            <a:ext cx="3562350" cy="2553335"/>
          </a:xfrm>
          <a:prstGeom prst="rect">
            <a:avLst/>
          </a:prstGeom>
        </p:spPr>
        <p:txBody>
          <a:bodyPr vert="horz" wrap="square" lIns="0" tIns="27940" rIns="0" bIns="0" rtlCol="0">
            <a:spAutoFit/>
          </a:bodyPr>
          <a:lstStyle/>
          <a:p>
            <a:pPr marL="318770" marR="5080" indent="-306705">
              <a:lnSpc>
                <a:spcPts val="2850"/>
              </a:lnSpc>
              <a:spcBef>
                <a:spcPts val="220"/>
              </a:spcBef>
              <a:tabLst>
                <a:tab pos="318770" algn="l"/>
              </a:tabLst>
            </a:pPr>
            <a:r>
              <a:rPr sz="2000" dirty="0">
                <a:solidFill>
                  <a:srgbClr val="434343"/>
                </a:solidFill>
                <a:latin typeface="Calibri"/>
                <a:cs typeface="Calibri"/>
              </a:rPr>
              <a:t>-	</a:t>
            </a:r>
            <a:r>
              <a:rPr sz="2400" b="1" spc="-5" dirty="0">
                <a:solidFill>
                  <a:srgbClr val="9900FF"/>
                </a:solidFill>
                <a:latin typeface="Calibri"/>
                <a:cs typeface="Calibri"/>
              </a:rPr>
              <a:t>margin </a:t>
            </a:r>
            <a:r>
              <a:rPr sz="2400" spc="-5" dirty="0">
                <a:solidFill>
                  <a:srgbClr val="434343"/>
                </a:solidFill>
                <a:latin typeface="Calibri"/>
                <a:cs typeface="Calibri"/>
              </a:rPr>
              <a:t>is to the left </a:t>
            </a:r>
            <a:r>
              <a:rPr sz="2400" dirty="0">
                <a:solidFill>
                  <a:srgbClr val="434343"/>
                </a:solidFill>
                <a:latin typeface="Calibri"/>
                <a:cs typeface="Calibri"/>
              </a:rPr>
              <a:t>and  </a:t>
            </a:r>
            <a:r>
              <a:rPr sz="2400" spc="-5" dirty="0">
                <a:solidFill>
                  <a:srgbClr val="434343"/>
                </a:solidFill>
                <a:latin typeface="Calibri"/>
                <a:cs typeface="Calibri"/>
              </a:rPr>
              <a:t>right of the inline</a:t>
            </a:r>
            <a:r>
              <a:rPr sz="2400" spc="-85" dirty="0">
                <a:solidFill>
                  <a:srgbClr val="434343"/>
                </a:solidFill>
                <a:latin typeface="Calibri"/>
                <a:cs typeface="Calibri"/>
              </a:rPr>
              <a:t> </a:t>
            </a:r>
            <a:r>
              <a:rPr sz="2400" spc="-5" dirty="0">
                <a:solidFill>
                  <a:srgbClr val="434343"/>
                </a:solidFill>
                <a:latin typeface="Calibri"/>
                <a:cs typeface="Calibri"/>
              </a:rPr>
              <a:t>element</a:t>
            </a:r>
            <a:endParaRPr sz="2400">
              <a:latin typeface="Calibri"/>
              <a:cs typeface="Calibri"/>
            </a:endParaRPr>
          </a:p>
          <a:p>
            <a:pPr marL="469900">
              <a:lnSpc>
                <a:spcPts val="2295"/>
              </a:lnSpc>
              <a:tabLst>
                <a:tab pos="775970" algn="l"/>
              </a:tabLst>
            </a:pPr>
            <a:r>
              <a:rPr sz="2000" dirty="0">
                <a:solidFill>
                  <a:srgbClr val="434343"/>
                </a:solidFill>
                <a:latin typeface="Calibri"/>
                <a:cs typeface="Calibri"/>
              </a:rPr>
              <a:t>-	</a:t>
            </a:r>
            <a:r>
              <a:rPr sz="1800" spc="-5" dirty="0">
                <a:solidFill>
                  <a:srgbClr val="434343"/>
                </a:solidFill>
                <a:latin typeface="Consolas"/>
                <a:cs typeface="Consolas"/>
              </a:rPr>
              <a:t>margin-top</a:t>
            </a:r>
            <a:r>
              <a:rPr sz="1800" spc="-575" dirty="0">
                <a:solidFill>
                  <a:srgbClr val="434343"/>
                </a:solidFill>
                <a:latin typeface="Consolas"/>
                <a:cs typeface="Consolas"/>
              </a:rPr>
              <a:t> </a:t>
            </a:r>
            <a:r>
              <a:rPr sz="1800" dirty="0">
                <a:solidFill>
                  <a:srgbClr val="434343"/>
                </a:solidFill>
                <a:latin typeface="Calibri"/>
                <a:cs typeface="Calibri"/>
              </a:rPr>
              <a:t>and</a:t>
            </a:r>
            <a:endParaRPr sz="1800">
              <a:latin typeface="Calibri"/>
              <a:cs typeface="Calibri"/>
            </a:endParaRPr>
          </a:p>
          <a:p>
            <a:pPr marL="775970">
              <a:lnSpc>
                <a:spcPct val="100000"/>
              </a:lnSpc>
              <a:spcBef>
                <a:spcPts val="5"/>
              </a:spcBef>
            </a:pPr>
            <a:r>
              <a:rPr sz="1800" spc="-5" dirty="0">
                <a:solidFill>
                  <a:srgbClr val="434343"/>
                </a:solidFill>
                <a:latin typeface="Consolas"/>
                <a:cs typeface="Consolas"/>
              </a:rPr>
              <a:t>margin-bottom</a:t>
            </a:r>
            <a:r>
              <a:rPr sz="1800" spc="-650" dirty="0">
                <a:solidFill>
                  <a:srgbClr val="434343"/>
                </a:solidFill>
                <a:latin typeface="Consolas"/>
                <a:cs typeface="Consolas"/>
              </a:rPr>
              <a:t> </a:t>
            </a:r>
            <a:r>
              <a:rPr sz="1800" dirty="0">
                <a:solidFill>
                  <a:srgbClr val="434343"/>
                </a:solidFill>
                <a:latin typeface="Calibri"/>
                <a:cs typeface="Calibri"/>
              </a:rPr>
              <a:t>are </a:t>
            </a:r>
            <a:r>
              <a:rPr sz="1800" b="1" spc="-5" dirty="0">
                <a:solidFill>
                  <a:srgbClr val="434343"/>
                </a:solidFill>
                <a:latin typeface="Calibri"/>
                <a:cs typeface="Calibri"/>
              </a:rPr>
              <a:t>ignored</a:t>
            </a:r>
            <a:endParaRPr sz="1800">
              <a:latin typeface="Calibri"/>
              <a:cs typeface="Calibri"/>
            </a:endParaRPr>
          </a:p>
          <a:p>
            <a:pPr marL="318770" marR="310515" indent="-306705">
              <a:lnSpc>
                <a:spcPct val="99800"/>
              </a:lnSpc>
              <a:spcBef>
                <a:spcPts val="100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use </a:t>
            </a:r>
            <a:r>
              <a:rPr sz="2400" b="1" u="heavy" spc="-5" dirty="0">
                <a:solidFill>
                  <a:srgbClr val="0097A7"/>
                </a:solidFill>
                <a:uFill>
                  <a:solidFill>
                    <a:srgbClr val="0097A7"/>
                  </a:solidFill>
                </a:uFill>
                <a:latin typeface="Consolas"/>
                <a:cs typeface="Consolas"/>
                <a:hlinkClick r:id="rId4"/>
              </a:rPr>
              <a:t>line-height</a:t>
            </a:r>
            <a:r>
              <a:rPr sz="2400" b="1" spc="-5" dirty="0">
                <a:solidFill>
                  <a:srgbClr val="0097A7"/>
                </a:solidFill>
                <a:latin typeface="Consolas"/>
                <a:cs typeface="Consolas"/>
                <a:hlinkClick r:id="rId4"/>
              </a:rPr>
              <a:t> </a:t>
            </a:r>
            <a:r>
              <a:rPr sz="2400" spc="-5" dirty="0">
                <a:solidFill>
                  <a:srgbClr val="434343"/>
                </a:solidFill>
                <a:latin typeface="Calibri"/>
                <a:cs typeface="Calibri"/>
              </a:rPr>
              <a:t>to  manage space</a:t>
            </a:r>
            <a:r>
              <a:rPr sz="2400" spc="-90" dirty="0">
                <a:solidFill>
                  <a:srgbClr val="434343"/>
                </a:solidFill>
                <a:latin typeface="Calibri"/>
                <a:cs typeface="Calibri"/>
              </a:rPr>
              <a:t> </a:t>
            </a:r>
            <a:r>
              <a:rPr sz="2400" spc="-5" dirty="0">
                <a:solidFill>
                  <a:srgbClr val="434343"/>
                </a:solidFill>
                <a:latin typeface="Calibri"/>
                <a:cs typeface="Calibri"/>
              </a:rPr>
              <a:t>between  lines</a:t>
            </a:r>
            <a:endParaRPr sz="2400">
              <a:latin typeface="Calibri"/>
              <a:cs typeface="Calibri"/>
            </a:endParaRPr>
          </a:p>
        </p:txBody>
      </p:sp>
      <p:sp>
        <p:nvSpPr>
          <p:cNvPr id="9" name="object 9"/>
          <p:cNvSpPr txBox="1"/>
          <p:nvPr/>
        </p:nvSpPr>
        <p:spPr>
          <a:xfrm>
            <a:off x="7353122" y="5917650"/>
            <a:ext cx="131762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5"/>
              </a:rPr>
              <a:t>Codepen</a:t>
            </a:r>
            <a:r>
              <a:rPr sz="2400" spc="-5"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7595074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761230" cy="574040"/>
          </a:xfrm>
          <a:prstGeom prst="rect">
            <a:avLst/>
          </a:prstGeom>
        </p:spPr>
        <p:txBody>
          <a:bodyPr vert="horz" wrap="square" lIns="0" tIns="12700" rIns="0" bIns="0" rtlCol="0">
            <a:spAutoFit/>
          </a:bodyPr>
          <a:lstStyle/>
          <a:p>
            <a:pPr marL="12700">
              <a:lnSpc>
                <a:spcPct val="100000"/>
              </a:lnSpc>
              <a:spcBef>
                <a:spcPts val="100"/>
              </a:spcBef>
            </a:pPr>
            <a:r>
              <a:rPr b="0" spc="-10" dirty="0">
                <a:solidFill>
                  <a:srgbClr val="000000"/>
                </a:solidFill>
                <a:latin typeface="Calibri"/>
                <a:cs typeface="Calibri"/>
              </a:rPr>
              <a:t>Inline </a:t>
            </a:r>
            <a:r>
              <a:rPr b="0" spc="-5" dirty="0">
                <a:solidFill>
                  <a:srgbClr val="000000"/>
                </a:solidFill>
                <a:latin typeface="Calibri"/>
                <a:cs typeface="Calibri"/>
              </a:rPr>
              <a:t>element box</a:t>
            </a:r>
            <a:r>
              <a:rPr b="0" spc="-85" dirty="0">
                <a:solidFill>
                  <a:srgbClr val="000000"/>
                </a:solidFill>
                <a:latin typeface="Calibri"/>
                <a:cs typeface="Calibri"/>
              </a:rPr>
              <a:t> </a:t>
            </a:r>
            <a:r>
              <a:rPr b="0" spc="-5" dirty="0">
                <a:solidFill>
                  <a:srgbClr val="000000"/>
                </a:solidFill>
                <a:latin typeface="Calibri"/>
                <a:cs typeface="Calibri"/>
              </a:rPr>
              <a:t>model</a:t>
            </a:r>
          </a:p>
        </p:txBody>
      </p:sp>
      <p:sp>
        <p:nvSpPr>
          <p:cNvPr id="3" name="object 3"/>
          <p:cNvSpPr/>
          <p:nvPr/>
        </p:nvSpPr>
        <p:spPr>
          <a:xfrm>
            <a:off x="239724" y="1644225"/>
            <a:ext cx="3608074" cy="221113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245492" y="4008208"/>
            <a:ext cx="3562350" cy="2553335"/>
          </a:xfrm>
          <a:prstGeom prst="rect">
            <a:avLst/>
          </a:prstGeom>
        </p:spPr>
        <p:txBody>
          <a:bodyPr vert="horz" wrap="square" lIns="0" tIns="27940" rIns="0" bIns="0" rtlCol="0">
            <a:spAutoFit/>
          </a:bodyPr>
          <a:lstStyle/>
          <a:p>
            <a:pPr marL="318770" marR="5080" indent="-306705">
              <a:lnSpc>
                <a:spcPts val="2850"/>
              </a:lnSpc>
              <a:spcBef>
                <a:spcPts val="220"/>
              </a:spcBef>
              <a:tabLst>
                <a:tab pos="318770" algn="l"/>
              </a:tabLst>
            </a:pPr>
            <a:r>
              <a:rPr sz="2000" dirty="0">
                <a:solidFill>
                  <a:srgbClr val="434343"/>
                </a:solidFill>
                <a:latin typeface="Calibri"/>
                <a:cs typeface="Calibri"/>
              </a:rPr>
              <a:t>-	</a:t>
            </a:r>
            <a:r>
              <a:rPr sz="2400" b="1" spc="-5" dirty="0">
                <a:solidFill>
                  <a:srgbClr val="9900FF"/>
                </a:solidFill>
                <a:latin typeface="Calibri"/>
                <a:cs typeface="Calibri"/>
              </a:rPr>
              <a:t>margin </a:t>
            </a:r>
            <a:r>
              <a:rPr sz="2400" spc="-5" dirty="0">
                <a:solidFill>
                  <a:srgbClr val="434343"/>
                </a:solidFill>
                <a:latin typeface="Calibri"/>
                <a:cs typeface="Calibri"/>
              </a:rPr>
              <a:t>is to the left </a:t>
            </a:r>
            <a:r>
              <a:rPr sz="2400" dirty="0">
                <a:solidFill>
                  <a:srgbClr val="434343"/>
                </a:solidFill>
                <a:latin typeface="Calibri"/>
                <a:cs typeface="Calibri"/>
              </a:rPr>
              <a:t>and  </a:t>
            </a:r>
            <a:r>
              <a:rPr sz="2400" spc="-5" dirty="0">
                <a:solidFill>
                  <a:srgbClr val="434343"/>
                </a:solidFill>
                <a:latin typeface="Calibri"/>
                <a:cs typeface="Calibri"/>
              </a:rPr>
              <a:t>right of the inline</a:t>
            </a:r>
            <a:r>
              <a:rPr sz="2400" spc="-85" dirty="0">
                <a:solidFill>
                  <a:srgbClr val="434343"/>
                </a:solidFill>
                <a:latin typeface="Calibri"/>
                <a:cs typeface="Calibri"/>
              </a:rPr>
              <a:t> </a:t>
            </a:r>
            <a:r>
              <a:rPr sz="2400" spc="-5" dirty="0">
                <a:solidFill>
                  <a:srgbClr val="434343"/>
                </a:solidFill>
                <a:latin typeface="Calibri"/>
                <a:cs typeface="Calibri"/>
              </a:rPr>
              <a:t>element</a:t>
            </a:r>
            <a:endParaRPr sz="2400">
              <a:latin typeface="Calibri"/>
              <a:cs typeface="Calibri"/>
            </a:endParaRPr>
          </a:p>
          <a:p>
            <a:pPr marL="469900">
              <a:lnSpc>
                <a:spcPts val="2295"/>
              </a:lnSpc>
              <a:tabLst>
                <a:tab pos="775970" algn="l"/>
              </a:tabLst>
            </a:pPr>
            <a:r>
              <a:rPr sz="2000" dirty="0">
                <a:solidFill>
                  <a:srgbClr val="434343"/>
                </a:solidFill>
                <a:latin typeface="Calibri"/>
                <a:cs typeface="Calibri"/>
              </a:rPr>
              <a:t>-	</a:t>
            </a:r>
            <a:r>
              <a:rPr sz="1800" spc="-5" dirty="0">
                <a:solidFill>
                  <a:srgbClr val="434343"/>
                </a:solidFill>
                <a:latin typeface="Consolas"/>
                <a:cs typeface="Consolas"/>
              </a:rPr>
              <a:t>margin-top</a:t>
            </a:r>
            <a:r>
              <a:rPr sz="1800" spc="-575" dirty="0">
                <a:solidFill>
                  <a:srgbClr val="434343"/>
                </a:solidFill>
                <a:latin typeface="Consolas"/>
                <a:cs typeface="Consolas"/>
              </a:rPr>
              <a:t> </a:t>
            </a:r>
            <a:r>
              <a:rPr sz="1800" dirty="0">
                <a:solidFill>
                  <a:srgbClr val="434343"/>
                </a:solidFill>
                <a:latin typeface="Calibri"/>
                <a:cs typeface="Calibri"/>
              </a:rPr>
              <a:t>and</a:t>
            </a:r>
            <a:endParaRPr sz="1800">
              <a:latin typeface="Calibri"/>
              <a:cs typeface="Calibri"/>
            </a:endParaRPr>
          </a:p>
          <a:p>
            <a:pPr marL="775970">
              <a:lnSpc>
                <a:spcPct val="100000"/>
              </a:lnSpc>
              <a:spcBef>
                <a:spcPts val="5"/>
              </a:spcBef>
            </a:pPr>
            <a:r>
              <a:rPr sz="1800" spc="-5" dirty="0">
                <a:solidFill>
                  <a:srgbClr val="434343"/>
                </a:solidFill>
                <a:latin typeface="Consolas"/>
                <a:cs typeface="Consolas"/>
              </a:rPr>
              <a:t>margin-bottom</a:t>
            </a:r>
            <a:r>
              <a:rPr sz="1800" spc="-650" dirty="0">
                <a:solidFill>
                  <a:srgbClr val="434343"/>
                </a:solidFill>
                <a:latin typeface="Consolas"/>
                <a:cs typeface="Consolas"/>
              </a:rPr>
              <a:t> </a:t>
            </a:r>
            <a:r>
              <a:rPr sz="1800" dirty="0">
                <a:solidFill>
                  <a:srgbClr val="434343"/>
                </a:solidFill>
                <a:latin typeface="Calibri"/>
                <a:cs typeface="Calibri"/>
              </a:rPr>
              <a:t>are </a:t>
            </a:r>
            <a:r>
              <a:rPr sz="1800" b="1" spc="-5" dirty="0">
                <a:solidFill>
                  <a:srgbClr val="434343"/>
                </a:solidFill>
                <a:latin typeface="Calibri"/>
                <a:cs typeface="Calibri"/>
              </a:rPr>
              <a:t>ignored</a:t>
            </a:r>
            <a:endParaRPr sz="1800">
              <a:latin typeface="Calibri"/>
              <a:cs typeface="Calibri"/>
            </a:endParaRPr>
          </a:p>
          <a:p>
            <a:pPr marL="318770" marR="310515" indent="-306705">
              <a:lnSpc>
                <a:spcPct val="99800"/>
              </a:lnSpc>
              <a:spcBef>
                <a:spcPts val="100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use </a:t>
            </a:r>
            <a:r>
              <a:rPr sz="2400" b="1" u="heavy" spc="-5" dirty="0">
                <a:solidFill>
                  <a:srgbClr val="0097A7"/>
                </a:solidFill>
                <a:uFill>
                  <a:solidFill>
                    <a:srgbClr val="0097A7"/>
                  </a:solidFill>
                </a:uFill>
                <a:latin typeface="Consolas"/>
                <a:cs typeface="Consolas"/>
                <a:hlinkClick r:id="rId3"/>
              </a:rPr>
              <a:t>line-height</a:t>
            </a:r>
            <a:r>
              <a:rPr sz="2400" b="1" spc="-5" dirty="0">
                <a:solidFill>
                  <a:srgbClr val="0097A7"/>
                </a:solidFill>
                <a:latin typeface="Consolas"/>
                <a:cs typeface="Consolas"/>
                <a:hlinkClick r:id="rId3"/>
              </a:rPr>
              <a:t> </a:t>
            </a:r>
            <a:r>
              <a:rPr sz="2400" spc="-5" dirty="0">
                <a:solidFill>
                  <a:srgbClr val="434343"/>
                </a:solidFill>
                <a:latin typeface="Calibri"/>
                <a:cs typeface="Calibri"/>
              </a:rPr>
              <a:t>to  manage space</a:t>
            </a:r>
            <a:r>
              <a:rPr sz="2400" spc="-90" dirty="0">
                <a:solidFill>
                  <a:srgbClr val="434343"/>
                </a:solidFill>
                <a:latin typeface="Calibri"/>
                <a:cs typeface="Calibri"/>
              </a:rPr>
              <a:t> </a:t>
            </a:r>
            <a:r>
              <a:rPr sz="2400" spc="-5" dirty="0">
                <a:solidFill>
                  <a:srgbClr val="434343"/>
                </a:solidFill>
                <a:latin typeface="Calibri"/>
                <a:cs typeface="Calibri"/>
              </a:rPr>
              <a:t>between  lines</a:t>
            </a:r>
            <a:endParaRPr sz="2400">
              <a:latin typeface="Calibri"/>
              <a:cs typeface="Calibri"/>
            </a:endParaRPr>
          </a:p>
        </p:txBody>
      </p:sp>
      <p:sp>
        <p:nvSpPr>
          <p:cNvPr id="9" name="object 9"/>
          <p:cNvSpPr txBox="1"/>
          <p:nvPr/>
        </p:nvSpPr>
        <p:spPr>
          <a:xfrm>
            <a:off x="7353122" y="5917650"/>
            <a:ext cx="131762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4"/>
              </a:rPr>
              <a:t>Codepen</a:t>
            </a:r>
            <a:r>
              <a:rPr sz="2400" spc="-5" dirty="0">
                <a:solidFill>
                  <a:srgbClr val="434343"/>
                </a:solidFill>
                <a:latin typeface="Calibri"/>
                <a:cs typeface="Calibri"/>
              </a:rPr>
              <a:t>)</a:t>
            </a:r>
            <a:endParaRPr sz="2400">
              <a:latin typeface="Calibri"/>
              <a:cs typeface="Calibri"/>
            </a:endParaRPr>
          </a:p>
        </p:txBody>
      </p:sp>
      <p:pic>
        <p:nvPicPr>
          <p:cNvPr id="11" name="Picture 10">
            <a:extLst>
              <a:ext uri="{FF2B5EF4-FFF2-40B4-BE49-F238E27FC236}">
                <a16:creationId xmlns:a16="http://schemas.microsoft.com/office/drawing/2014/main" id="{A9531239-7488-40A7-B6B0-72B8F3DD89AB}"/>
              </a:ext>
            </a:extLst>
          </p:cNvPr>
          <p:cNvPicPr>
            <a:picLocks noChangeAspect="1"/>
          </p:cNvPicPr>
          <p:nvPr/>
        </p:nvPicPr>
        <p:blipFill>
          <a:blip r:embed="rId5"/>
          <a:stretch>
            <a:fillRect/>
          </a:stretch>
        </p:blipFill>
        <p:spPr>
          <a:xfrm>
            <a:off x="3981450" y="1794004"/>
            <a:ext cx="5162550" cy="3514725"/>
          </a:xfrm>
          <a:prstGeom prst="rect">
            <a:avLst/>
          </a:prstGeom>
        </p:spPr>
      </p:pic>
    </p:spTree>
    <p:extLst>
      <p:ext uri="{BB962C8B-B14F-4D97-AF65-F5344CB8AC3E}">
        <p14:creationId xmlns:p14="http://schemas.microsoft.com/office/powerpoint/2010/main" val="26939386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1682603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4379595" cy="574040"/>
          </a:xfrm>
          <a:prstGeom prst="rect">
            <a:avLst/>
          </a:prstGeom>
        </p:spPr>
        <p:txBody>
          <a:bodyPr vert="horz" wrap="square" lIns="0" tIns="12700" rIns="0" bIns="0" rtlCol="0">
            <a:spAutoFit/>
          </a:bodyPr>
          <a:lstStyle/>
          <a:p>
            <a:pPr marL="12700">
              <a:lnSpc>
                <a:spcPct val="100000"/>
              </a:lnSpc>
              <a:spcBef>
                <a:spcPts val="100"/>
              </a:spcBef>
            </a:pPr>
            <a:r>
              <a:rPr sz="3600" spc="370" dirty="0">
                <a:latin typeface="Calibri"/>
                <a:cs typeface="Calibri"/>
              </a:rPr>
              <a:t>The </a:t>
            </a:r>
            <a:r>
              <a:rPr sz="3600" spc="570" dirty="0">
                <a:latin typeface="Calibri"/>
                <a:cs typeface="Calibri"/>
              </a:rPr>
              <a:t>CSS</a:t>
            </a:r>
            <a:r>
              <a:rPr sz="3600" spc="-490" dirty="0">
                <a:latin typeface="Calibri"/>
                <a:cs typeface="Calibri"/>
              </a:rPr>
              <a:t> </a:t>
            </a:r>
            <a:r>
              <a:rPr sz="3600" spc="440" dirty="0">
                <a:latin typeface="Calibri"/>
                <a:cs typeface="Calibri"/>
              </a:rPr>
              <a:t>Box </a:t>
            </a:r>
            <a:r>
              <a:rPr sz="3600" spc="340" dirty="0">
                <a:latin typeface="Calibri"/>
                <a:cs typeface="Calibri"/>
              </a:rPr>
              <a:t>Model</a:t>
            </a:r>
            <a:endParaRPr sz="3600">
              <a:latin typeface="Calibri"/>
              <a:cs typeface="Calibri"/>
            </a:endParaRPr>
          </a:p>
        </p:txBody>
      </p:sp>
      <p:sp>
        <p:nvSpPr>
          <p:cNvPr id="3" name="object 3"/>
          <p:cNvSpPr txBox="1"/>
          <p:nvPr/>
        </p:nvSpPr>
        <p:spPr>
          <a:xfrm>
            <a:off x="1808616" y="1503808"/>
            <a:ext cx="530987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Let's revisit our Course web page</a:t>
            </a:r>
            <a:r>
              <a:rPr sz="2400" spc="-75" dirty="0">
                <a:solidFill>
                  <a:srgbClr val="434343"/>
                </a:solidFill>
                <a:latin typeface="Calibri"/>
                <a:cs typeface="Calibri"/>
              </a:rPr>
              <a:t> </a:t>
            </a:r>
            <a:r>
              <a:rPr sz="2400" spc="-5" dirty="0">
                <a:solidFill>
                  <a:srgbClr val="434343"/>
                </a:solidFill>
                <a:latin typeface="Calibri"/>
                <a:cs typeface="Calibri"/>
              </a:rPr>
              <a:t>example:</a:t>
            </a:r>
            <a:endParaRPr sz="2400">
              <a:latin typeface="Calibri"/>
              <a:cs typeface="Calibri"/>
            </a:endParaRPr>
          </a:p>
        </p:txBody>
      </p:sp>
      <p:grpSp>
        <p:nvGrpSpPr>
          <p:cNvPr id="4" name="object 4"/>
          <p:cNvGrpSpPr/>
          <p:nvPr/>
        </p:nvGrpSpPr>
        <p:grpSpPr>
          <a:xfrm>
            <a:off x="1846374" y="2581849"/>
            <a:ext cx="5451475" cy="3470275"/>
            <a:chOff x="1846374" y="2581849"/>
            <a:chExt cx="5451475" cy="3470275"/>
          </a:xfrm>
        </p:grpSpPr>
        <p:sp>
          <p:nvSpPr>
            <p:cNvPr id="5" name="object 5"/>
            <p:cNvSpPr/>
            <p:nvPr/>
          </p:nvSpPr>
          <p:spPr>
            <a:xfrm>
              <a:off x="2316048" y="2997058"/>
              <a:ext cx="4394200" cy="264761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865424" y="2600899"/>
              <a:ext cx="5413375" cy="3432175"/>
            </a:xfrm>
            <a:custGeom>
              <a:avLst/>
              <a:gdLst/>
              <a:ahLst/>
              <a:cxnLst/>
              <a:rect l="l" t="t" r="r" b="b"/>
              <a:pathLst>
                <a:path w="5413375" h="3432175">
                  <a:moveTo>
                    <a:pt x="0" y="0"/>
                  </a:moveTo>
                  <a:lnTo>
                    <a:pt x="5413148" y="0"/>
                  </a:lnTo>
                  <a:lnTo>
                    <a:pt x="5413148" y="3432074"/>
                  </a:lnTo>
                  <a:lnTo>
                    <a:pt x="0" y="3432074"/>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60025" y="1441474"/>
            <a:ext cx="4899025" cy="2030095"/>
          </a:xfrm>
          <a:prstGeom prst="rect">
            <a:avLst/>
          </a:prstGeom>
          <a:ln w="19049">
            <a:solidFill>
              <a:srgbClr val="000000"/>
            </a:solidFill>
          </a:ln>
        </p:spPr>
        <p:txBody>
          <a:bodyPr vert="horz" wrap="square" lIns="0" tIns="164465" rIns="0" bIns="0" rtlCol="0">
            <a:spAutoFit/>
          </a:bodyPr>
          <a:lstStyle/>
          <a:p>
            <a:pPr marL="85725">
              <a:lnSpc>
                <a:spcPct val="100000"/>
              </a:lnSpc>
              <a:spcBef>
                <a:spcPts val="1295"/>
              </a:spcBef>
            </a:pPr>
            <a:r>
              <a:rPr sz="2400" spc="-5" dirty="0">
                <a:latin typeface="Consolas"/>
                <a:cs typeface="Consolas"/>
              </a:rPr>
              <a:t>div</a:t>
            </a:r>
            <a:r>
              <a:rPr sz="2400" spc="-15" dirty="0">
                <a:latin typeface="Consolas"/>
                <a:cs typeface="Consolas"/>
              </a:rPr>
              <a:t> </a:t>
            </a:r>
            <a:r>
              <a:rPr sz="2400" dirty="0">
                <a:latin typeface="Consolas"/>
                <a:cs typeface="Consolas"/>
              </a:rPr>
              <a:t>{</a:t>
            </a:r>
            <a:endParaRPr sz="2400">
              <a:latin typeface="Consolas"/>
              <a:cs typeface="Consolas"/>
            </a:endParaRPr>
          </a:p>
          <a:p>
            <a:pPr marL="420370" marR="290830">
              <a:lnSpc>
                <a:spcPct val="114599"/>
              </a:lnSpc>
            </a:pPr>
            <a:r>
              <a:rPr sz="2400" spc="-5" dirty="0">
                <a:latin typeface="Consolas"/>
                <a:cs typeface="Consolas"/>
              </a:rPr>
              <a:t>display: inline-block;  background-color:</a:t>
            </a:r>
            <a:r>
              <a:rPr sz="2400" spc="-105" dirty="0">
                <a:latin typeface="Consolas"/>
                <a:cs typeface="Consolas"/>
              </a:rPr>
              <a:t> </a:t>
            </a:r>
            <a:r>
              <a:rPr sz="2400" spc="-5" dirty="0">
                <a:latin typeface="Consolas"/>
                <a:cs typeface="Consolas"/>
              </a:rPr>
              <a:t>yellow;</a:t>
            </a:r>
            <a:endParaRPr sz="2400">
              <a:latin typeface="Consolas"/>
              <a:cs typeface="Consolas"/>
            </a:endParaRPr>
          </a:p>
          <a:p>
            <a:pPr marL="85725">
              <a:lnSpc>
                <a:spcPct val="100000"/>
              </a:lnSpc>
              <a:spcBef>
                <a:spcPts val="420"/>
              </a:spcBef>
            </a:pPr>
            <a:r>
              <a:rPr sz="2400" dirty="0">
                <a:latin typeface="Consolas"/>
                <a:cs typeface="Consolas"/>
              </a:rPr>
              <a:t>}</a:t>
            </a:r>
            <a:endParaRPr sz="2400">
              <a:latin typeface="Consolas"/>
              <a:cs typeface="Consolas"/>
            </a:endParaRPr>
          </a:p>
        </p:txBody>
      </p:sp>
      <p:sp>
        <p:nvSpPr>
          <p:cNvPr id="3" name="object 3"/>
          <p:cNvSpPr txBox="1"/>
          <p:nvPr/>
        </p:nvSpPr>
        <p:spPr>
          <a:xfrm>
            <a:off x="642199" y="3829449"/>
            <a:ext cx="8010525" cy="2395855"/>
          </a:xfrm>
          <a:prstGeom prst="rect">
            <a:avLst/>
          </a:prstGeom>
          <a:ln w="19049">
            <a:solidFill>
              <a:srgbClr val="000000"/>
            </a:solidFill>
          </a:ln>
        </p:spPr>
        <p:txBody>
          <a:bodyPr vert="horz" wrap="square" lIns="0" tIns="73660" rIns="0" bIns="0" rtlCol="0">
            <a:spAutoFit/>
          </a:bodyPr>
          <a:lstStyle/>
          <a:p>
            <a:pPr marR="6912609" algn="r">
              <a:lnSpc>
                <a:spcPts val="2865"/>
              </a:lnSpc>
              <a:spcBef>
                <a:spcPts val="580"/>
              </a:spcBef>
            </a:pPr>
            <a:r>
              <a:rPr sz="2400" spc="-5" dirty="0">
                <a:latin typeface="Consolas"/>
                <a:cs typeface="Consolas"/>
              </a:rPr>
              <a:t>&lt;body&gt;</a:t>
            </a:r>
            <a:endParaRPr sz="2400">
              <a:latin typeface="Consolas"/>
              <a:cs typeface="Consolas"/>
            </a:endParaRPr>
          </a:p>
          <a:p>
            <a:pPr marR="6912609" algn="r">
              <a:lnSpc>
                <a:spcPts val="2850"/>
              </a:lnSpc>
            </a:pPr>
            <a:r>
              <a:rPr sz="2400" spc="-5" dirty="0">
                <a:latin typeface="Consolas"/>
                <a:cs typeface="Consolas"/>
              </a:rPr>
              <a:t>&lt;div&gt;</a:t>
            </a:r>
            <a:endParaRPr sz="2400">
              <a:latin typeface="Consolas"/>
              <a:cs typeface="Consolas"/>
            </a:endParaRPr>
          </a:p>
          <a:p>
            <a:pPr marL="420370">
              <a:lnSpc>
                <a:spcPts val="2850"/>
              </a:lnSpc>
            </a:pPr>
            <a:r>
              <a:rPr sz="2400" spc="-5" dirty="0">
                <a:latin typeface="Consolas"/>
                <a:cs typeface="Consolas"/>
              </a:rPr>
              <a:t>&lt;p&gt;Make the background color</a:t>
            </a:r>
            <a:r>
              <a:rPr sz="2400" spc="-60" dirty="0">
                <a:latin typeface="Consolas"/>
                <a:cs typeface="Consolas"/>
              </a:rPr>
              <a:t> </a:t>
            </a:r>
            <a:r>
              <a:rPr sz="2400" spc="-5" dirty="0">
                <a:latin typeface="Consolas"/>
                <a:cs typeface="Consolas"/>
              </a:rPr>
              <a:t>yellow!&lt;/p&gt;</a:t>
            </a:r>
            <a:endParaRPr sz="2400">
              <a:latin typeface="Consolas"/>
              <a:cs typeface="Consolas"/>
            </a:endParaRPr>
          </a:p>
          <a:p>
            <a:pPr marL="420370">
              <a:lnSpc>
                <a:spcPts val="2850"/>
              </a:lnSpc>
            </a:pPr>
            <a:r>
              <a:rPr sz="2400" spc="-5" dirty="0">
                <a:latin typeface="Consolas"/>
                <a:cs typeface="Consolas"/>
              </a:rPr>
              <a:t>&lt;p&gt;Surrounding these</a:t>
            </a:r>
            <a:r>
              <a:rPr sz="2400" spc="-30" dirty="0">
                <a:latin typeface="Consolas"/>
                <a:cs typeface="Consolas"/>
              </a:rPr>
              <a:t> </a:t>
            </a:r>
            <a:r>
              <a:rPr sz="2400" spc="-5" dirty="0">
                <a:latin typeface="Consolas"/>
                <a:cs typeface="Consolas"/>
              </a:rPr>
              <a:t>paragraphs&lt;/p&gt;</a:t>
            </a:r>
            <a:endParaRPr sz="2400">
              <a:latin typeface="Consolas"/>
              <a:cs typeface="Consolas"/>
            </a:endParaRPr>
          </a:p>
          <a:p>
            <a:pPr marR="6745605" algn="r">
              <a:lnSpc>
                <a:spcPts val="2850"/>
              </a:lnSpc>
            </a:pPr>
            <a:r>
              <a:rPr sz="2400" spc="-5" dirty="0">
                <a:latin typeface="Consolas"/>
                <a:cs typeface="Consolas"/>
              </a:rPr>
              <a:t>&lt;/div&gt;</a:t>
            </a:r>
            <a:endParaRPr sz="2400">
              <a:latin typeface="Consolas"/>
              <a:cs typeface="Consolas"/>
            </a:endParaRPr>
          </a:p>
          <a:p>
            <a:pPr marR="6745605" algn="r">
              <a:lnSpc>
                <a:spcPts val="2865"/>
              </a:lnSpc>
            </a:pPr>
            <a:r>
              <a:rPr sz="2400" spc="-5" dirty="0">
                <a:latin typeface="Consolas"/>
                <a:cs typeface="Consolas"/>
              </a:rPr>
              <a:t>&lt;/body&gt;</a:t>
            </a:r>
            <a:endParaRPr sz="2400">
              <a:latin typeface="Consolas"/>
              <a:cs typeface="Consolas"/>
            </a:endParaRPr>
          </a:p>
        </p:txBody>
      </p:sp>
      <p:sp>
        <p:nvSpPr>
          <p:cNvPr id="4" name="object 4"/>
          <p:cNvSpPr txBox="1">
            <a:spLocks noGrp="1"/>
          </p:cNvSpPr>
          <p:nvPr>
            <p:ph type="title"/>
          </p:nvPr>
        </p:nvSpPr>
        <p:spPr>
          <a:xfrm>
            <a:off x="431808" y="1242586"/>
            <a:ext cx="3548379" cy="1678939"/>
          </a:xfrm>
          <a:prstGeom prst="rect">
            <a:avLst/>
          </a:prstGeom>
        </p:spPr>
        <p:txBody>
          <a:bodyPr vert="horz" wrap="square" lIns="0" tIns="8890" rIns="0" bIns="0" rtlCol="0">
            <a:spAutoFit/>
          </a:bodyPr>
          <a:lstStyle/>
          <a:p>
            <a:pPr marL="12065" marR="5080" algn="ctr">
              <a:lnSpc>
                <a:spcPct val="100699"/>
              </a:lnSpc>
              <a:spcBef>
                <a:spcPts val="70"/>
              </a:spcBef>
            </a:pPr>
            <a:r>
              <a:rPr spc="-145" dirty="0"/>
              <a:t>Q: </a:t>
            </a:r>
            <a:r>
              <a:rPr spc="130" dirty="0"/>
              <a:t>What </a:t>
            </a:r>
            <a:r>
              <a:rPr spc="80" dirty="0"/>
              <a:t>does  </a:t>
            </a:r>
            <a:r>
              <a:rPr spc="65" dirty="0"/>
              <a:t>this</a:t>
            </a:r>
            <a:r>
              <a:rPr spc="-285" dirty="0"/>
              <a:t> </a:t>
            </a:r>
            <a:r>
              <a:rPr spc="80" dirty="0"/>
              <a:t>look</a:t>
            </a:r>
            <a:r>
              <a:rPr spc="-285" dirty="0"/>
              <a:t> </a:t>
            </a:r>
            <a:r>
              <a:rPr spc="65" dirty="0"/>
              <a:t>like</a:t>
            </a:r>
            <a:r>
              <a:rPr spc="-280" dirty="0"/>
              <a:t> </a:t>
            </a:r>
            <a:r>
              <a:rPr spc="80" dirty="0"/>
              <a:t>in  the</a:t>
            </a:r>
            <a:r>
              <a:rPr spc="-285" dirty="0"/>
              <a:t> </a:t>
            </a:r>
            <a:r>
              <a:rPr spc="15" dirty="0"/>
              <a:t>browser?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3" name="object 3"/>
          <p:cNvSpPr/>
          <p:nvPr/>
        </p:nvSpPr>
        <p:spPr>
          <a:xfrm>
            <a:off x="900285" y="1864023"/>
            <a:ext cx="4023704" cy="279614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210143" y="5278446"/>
            <a:ext cx="6713855" cy="1115060"/>
          </a:xfrm>
          <a:prstGeom prst="rect">
            <a:avLst/>
          </a:prstGeom>
        </p:spPr>
        <p:txBody>
          <a:bodyPr vert="horz" wrap="square" lIns="0" tIns="27939" rIns="0" bIns="0" rtlCol="0">
            <a:spAutoFit/>
          </a:bodyPr>
          <a:lstStyle/>
          <a:p>
            <a:pPr marL="12065" marR="5080" indent="-5715" algn="ctr">
              <a:lnSpc>
                <a:spcPts val="2850"/>
              </a:lnSpc>
              <a:spcBef>
                <a:spcPts val="219"/>
              </a:spcBef>
            </a:pPr>
            <a:r>
              <a:rPr sz="2400" spc="-120" dirty="0">
                <a:latin typeface="Arial"/>
                <a:cs typeface="Arial"/>
              </a:rPr>
              <a:t>Web </a:t>
            </a:r>
            <a:r>
              <a:rPr sz="2400" spc="-180" dirty="0">
                <a:latin typeface="Arial"/>
                <a:cs typeface="Arial"/>
              </a:rPr>
              <a:t>pages </a:t>
            </a:r>
            <a:r>
              <a:rPr sz="2400" spc="-100" dirty="0">
                <a:latin typeface="Arial"/>
                <a:cs typeface="Arial"/>
              </a:rPr>
              <a:t>are </a:t>
            </a:r>
            <a:r>
              <a:rPr sz="2400" spc="5" dirty="0">
                <a:latin typeface="Arial"/>
                <a:cs typeface="Arial"/>
              </a:rPr>
              <a:t>written </a:t>
            </a:r>
            <a:r>
              <a:rPr sz="2400" spc="-35" dirty="0">
                <a:latin typeface="Arial"/>
                <a:cs typeface="Arial"/>
              </a:rPr>
              <a:t>in </a:t>
            </a:r>
            <a:r>
              <a:rPr sz="2400" spc="-190" dirty="0">
                <a:latin typeface="Arial"/>
                <a:cs typeface="Arial"/>
              </a:rPr>
              <a:t>a </a:t>
            </a:r>
            <a:r>
              <a:rPr sz="2400" spc="-90" dirty="0">
                <a:latin typeface="Arial"/>
                <a:cs typeface="Arial"/>
              </a:rPr>
              <a:t>markup </a:t>
            </a:r>
            <a:r>
              <a:rPr sz="2400" spc="-140" dirty="0">
                <a:latin typeface="Arial"/>
                <a:cs typeface="Arial"/>
              </a:rPr>
              <a:t>language </a:t>
            </a:r>
            <a:r>
              <a:rPr sz="2400" spc="-100" dirty="0">
                <a:latin typeface="Arial"/>
                <a:cs typeface="Arial"/>
              </a:rPr>
              <a:t>called  </a:t>
            </a:r>
            <a:r>
              <a:rPr sz="2400" b="1" spc="-190" dirty="0">
                <a:latin typeface="Arial"/>
                <a:cs typeface="Arial"/>
              </a:rPr>
              <a:t>HTML</a:t>
            </a:r>
            <a:r>
              <a:rPr sz="2400" spc="-190" dirty="0">
                <a:latin typeface="Arial"/>
                <a:cs typeface="Arial"/>
              </a:rPr>
              <a:t>, </a:t>
            </a:r>
            <a:r>
              <a:rPr sz="2400" spc="-170" dirty="0">
                <a:latin typeface="Arial"/>
                <a:cs typeface="Arial"/>
              </a:rPr>
              <a:t>so </a:t>
            </a:r>
            <a:r>
              <a:rPr sz="2400" spc="-100" dirty="0">
                <a:latin typeface="Arial"/>
                <a:cs typeface="Arial"/>
              </a:rPr>
              <a:t>browsers </a:t>
            </a:r>
            <a:r>
              <a:rPr sz="2400" spc="-105" dirty="0">
                <a:latin typeface="Arial"/>
                <a:cs typeface="Arial"/>
              </a:rPr>
              <a:t>display </a:t>
            </a:r>
            <a:r>
              <a:rPr sz="2400" spc="-190" dirty="0">
                <a:latin typeface="Arial"/>
                <a:cs typeface="Arial"/>
              </a:rPr>
              <a:t>a </a:t>
            </a:r>
            <a:r>
              <a:rPr sz="2400" spc="-85" dirty="0">
                <a:latin typeface="Arial"/>
                <a:cs typeface="Arial"/>
              </a:rPr>
              <a:t>web </a:t>
            </a:r>
            <a:r>
              <a:rPr sz="2400" spc="-155" dirty="0">
                <a:latin typeface="Arial"/>
                <a:cs typeface="Arial"/>
              </a:rPr>
              <a:t>page </a:t>
            </a:r>
            <a:r>
              <a:rPr sz="2400" spc="-100" dirty="0">
                <a:latin typeface="Arial"/>
                <a:cs typeface="Arial"/>
              </a:rPr>
              <a:t>by </a:t>
            </a:r>
            <a:r>
              <a:rPr sz="2400" spc="-95" dirty="0">
                <a:latin typeface="Arial"/>
                <a:cs typeface="Arial"/>
              </a:rPr>
              <a:t>reading </a:t>
            </a:r>
            <a:r>
              <a:rPr sz="2400" spc="-114" dirty="0">
                <a:latin typeface="Arial"/>
                <a:cs typeface="Arial"/>
              </a:rPr>
              <a:t>and  </a:t>
            </a:r>
            <a:r>
              <a:rPr sz="2400" spc="-35" dirty="0">
                <a:latin typeface="Arial"/>
                <a:cs typeface="Arial"/>
              </a:rPr>
              <a:t>interpreting </a:t>
            </a:r>
            <a:r>
              <a:rPr sz="2400" spc="-40" dirty="0">
                <a:latin typeface="Arial"/>
                <a:cs typeface="Arial"/>
              </a:rPr>
              <a:t>its</a:t>
            </a:r>
            <a:r>
              <a:rPr sz="2400" spc="-229" dirty="0">
                <a:latin typeface="Arial"/>
                <a:cs typeface="Arial"/>
              </a:rPr>
              <a:t> </a:t>
            </a:r>
            <a:r>
              <a:rPr sz="2400" spc="-180" dirty="0">
                <a:latin typeface="Arial"/>
                <a:cs typeface="Arial"/>
              </a:rPr>
              <a:t>HTML.</a:t>
            </a:r>
            <a:endParaRPr sz="2400">
              <a:latin typeface="Arial"/>
              <a:cs typeface="Arial"/>
            </a:endParaRPr>
          </a:p>
        </p:txBody>
      </p:sp>
      <p:sp>
        <p:nvSpPr>
          <p:cNvPr id="5" name="object 5"/>
          <p:cNvSpPr/>
          <p:nvPr/>
        </p:nvSpPr>
        <p:spPr>
          <a:xfrm>
            <a:off x="6103287" y="2599744"/>
            <a:ext cx="1324697" cy="132469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2375" y="775800"/>
            <a:ext cx="8079740" cy="2463800"/>
            <a:chOff x="532375" y="775800"/>
            <a:chExt cx="8079740" cy="2463800"/>
          </a:xfrm>
        </p:grpSpPr>
        <p:sp>
          <p:nvSpPr>
            <p:cNvPr id="3" name="object 3"/>
            <p:cNvSpPr/>
            <p:nvPr/>
          </p:nvSpPr>
          <p:spPr>
            <a:xfrm>
              <a:off x="570475" y="813900"/>
              <a:ext cx="8003025" cy="238732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51425" y="794850"/>
              <a:ext cx="8041640" cy="2425700"/>
            </a:xfrm>
            <a:custGeom>
              <a:avLst/>
              <a:gdLst/>
              <a:ahLst/>
              <a:cxnLst/>
              <a:rect l="l" t="t" r="r" b="b"/>
              <a:pathLst>
                <a:path w="8041640" h="2425700">
                  <a:moveTo>
                    <a:pt x="0" y="0"/>
                  </a:moveTo>
                  <a:lnTo>
                    <a:pt x="8041125" y="0"/>
                  </a:lnTo>
                  <a:lnTo>
                    <a:pt x="8041125" y="2425425"/>
                  </a:lnTo>
                  <a:lnTo>
                    <a:pt x="0" y="2425425"/>
                  </a:lnTo>
                  <a:lnTo>
                    <a:pt x="0" y="0"/>
                  </a:lnTo>
                  <a:close/>
                </a:path>
              </a:pathLst>
            </a:custGeom>
            <a:ln w="38099">
              <a:solidFill>
                <a:srgbClr val="595959"/>
              </a:solidFill>
            </a:ln>
          </p:spPr>
          <p:txBody>
            <a:bodyPr wrap="square" lIns="0" tIns="0" rIns="0" bIns="0" rtlCol="0"/>
            <a:lstStyle/>
            <a:p>
              <a:endParaRPr/>
            </a:p>
          </p:txBody>
        </p:sp>
      </p:grpSp>
      <p:sp>
        <p:nvSpPr>
          <p:cNvPr id="5" name="object 5"/>
          <p:cNvSpPr txBox="1"/>
          <p:nvPr/>
        </p:nvSpPr>
        <p:spPr>
          <a:xfrm>
            <a:off x="793071" y="3850111"/>
            <a:ext cx="3911600" cy="1678939"/>
          </a:xfrm>
          <a:prstGeom prst="rect">
            <a:avLst/>
          </a:prstGeom>
        </p:spPr>
        <p:txBody>
          <a:bodyPr vert="horz" wrap="square" lIns="0" tIns="8890" rIns="0" bIns="0" rtlCol="0">
            <a:spAutoFit/>
          </a:bodyPr>
          <a:lstStyle/>
          <a:p>
            <a:pPr marL="12700" marR="5080" algn="ctr">
              <a:lnSpc>
                <a:spcPct val="100699"/>
              </a:lnSpc>
              <a:spcBef>
                <a:spcPts val="70"/>
              </a:spcBef>
            </a:pPr>
            <a:r>
              <a:rPr sz="3600" b="1" spc="-145" dirty="0">
                <a:solidFill>
                  <a:srgbClr val="3368E7"/>
                </a:solidFill>
                <a:latin typeface="Tahoma"/>
                <a:cs typeface="Tahoma"/>
              </a:rPr>
              <a:t>Q:</a:t>
            </a:r>
            <a:r>
              <a:rPr sz="3600" b="1" spc="-275" dirty="0">
                <a:solidFill>
                  <a:srgbClr val="3368E7"/>
                </a:solidFill>
                <a:latin typeface="Tahoma"/>
                <a:cs typeface="Tahoma"/>
              </a:rPr>
              <a:t> </a:t>
            </a:r>
            <a:r>
              <a:rPr sz="3600" b="1" spc="155" dirty="0">
                <a:solidFill>
                  <a:srgbClr val="3368E7"/>
                </a:solidFill>
                <a:latin typeface="Tahoma"/>
                <a:cs typeface="Tahoma"/>
              </a:rPr>
              <a:t>Why</a:t>
            </a:r>
            <a:r>
              <a:rPr sz="3600" b="1" spc="-275" dirty="0">
                <a:solidFill>
                  <a:srgbClr val="3368E7"/>
                </a:solidFill>
                <a:latin typeface="Tahoma"/>
                <a:cs typeface="Tahoma"/>
              </a:rPr>
              <a:t> </a:t>
            </a:r>
            <a:r>
              <a:rPr sz="3600" b="1" spc="20" dirty="0">
                <a:solidFill>
                  <a:srgbClr val="3368E7"/>
                </a:solidFill>
                <a:latin typeface="Tahoma"/>
                <a:cs typeface="Tahoma"/>
              </a:rPr>
              <a:t>is</a:t>
            </a:r>
            <a:r>
              <a:rPr sz="3600" b="1" spc="-275" dirty="0">
                <a:solidFill>
                  <a:srgbClr val="3368E7"/>
                </a:solidFill>
                <a:latin typeface="Tahoma"/>
                <a:cs typeface="Tahoma"/>
              </a:rPr>
              <a:t> </a:t>
            </a:r>
            <a:r>
              <a:rPr sz="3600" b="1" spc="50" dirty="0">
                <a:solidFill>
                  <a:srgbClr val="3368E7"/>
                </a:solidFill>
                <a:latin typeface="Tahoma"/>
                <a:cs typeface="Tahoma"/>
              </a:rPr>
              <a:t>there</a:t>
            </a:r>
            <a:r>
              <a:rPr sz="3600" b="1" spc="-270" dirty="0">
                <a:solidFill>
                  <a:srgbClr val="3368E7"/>
                </a:solidFill>
                <a:latin typeface="Tahoma"/>
                <a:cs typeface="Tahoma"/>
              </a:rPr>
              <a:t> </a:t>
            </a:r>
            <a:r>
              <a:rPr sz="3600" b="1" spc="5" dirty="0">
                <a:solidFill>
                  <a:srgbClr val="3368E7"/>
                </a:solidFill>
                <a:latin typeface="Tahoma"/>
                <a:cs typeface="Tahoma"/>
              </a:rPr>
              <a:t>a  </a:t>
            </a:r>
            <a:r>
              <a:rPr sz="3600" b="1" spc="95" dirty="0">
                <a:solidFill>
                  <a:srgbClr val="3368E7"/>
                </a:solidFill>
                <a:latin typeface="Tahoma"/>
                <a:cs typeface="Tahoma"/>
              </a:rPr>
              <a:t>white </a:t>
            </a:r>
            <a:r>
              <a:rPr sz="3600" b="1" spc="75" dirty="0">
                <a:solidFill>
                  <a:srgbClr val="3368E7"/>
                </a:solidFill>
                <a:latin typeface="Tahoma"/>
                <a:cs typeface="Tahoma"/>
              </a:rPr>
              <a:t>space  </a:t>
            </a:r>
            <a:r>
              <a:rPr sz="3600" b="1" spc="80" dirty="0">
                <a:solidFill>
                  <a:srgbClr val="3368E7"/>
                </a:solidFill>
                <a:latin typeface="Tahoma"/>
                <a:cs typeface="Tahoma"/>
              </a:rPr>
              <a:t>around the</a:t>
            </a:r>
            <a:r>
              <a:rPr sz="3600" b="1" spc="-670" dirty="0">
                <a:solidFill>
                  <a:srgbClr val="3368E7"/>
                </a:solidFill>
                <a:latin typeface="Tahoma"/>
                <a:cs typeface="Tahoma"/>
              </a:rPr>
              <a:t> </a:t>
            </a:r>
            <a:r>
              <a:rPr sz="3600" b="1" spc="-10" dirty="0">
                <a:solidFill>
                  <a:srgbClr val="3368E7"/>
                </a:solidFill>
                <a:latin typeface="Tahoma"/>
                <a:cs typeface="Tahoma"/>
              </a:rPr>
              <a:t>box?</a:t>
            </a:r>
            <a:endParaRPr sz="3600">
              <a:latin typeface="Tahoma"/>
              <a:cs typeface="Tahoma"/>
            </a:endParaRPr>
          </a:p>
        </p:txBody>
      </p:sp>
      <p:sp>
        <p:nvSpPr>
          <p:cNvPr id="6" name="object 6"/>
          <p:cNvSpPr txBox="1"/>
          <p:nvPr/>
        </p:nvSpPr>
        <p:spPr>
          <a:xfrm>
            <a:off x="4986675" y="4070133"/>
            <a:ext cx="2474595" cy="1477010"/>
          </a:xfrm>
          <a:prstGeom prst="rect">
            <a:avLst/>
          </a:prstGeom>
        </p:spPr>
        <p:txBody>
          <a:bodyPr vert="horz" wrap="square" lIns="0" tIns="27940" rIns="0" bIns="0" rtlCol="0">
            <a:spAutoFit/>
          </a:bodyPr>
          <a:lstStyle/>
          <a:p>
            <a:pPr marL="12700" marR="5080">
              <a:lnSpc>
                <a:spcPts val="2850"/>
              </a:lnSpc>
              <a:spcBef>
                <a:spcPts val="220"/>
              </a:spcBef>
            </a:pPr>
            <a:r>
              <a:rPr sz="2400" spc="-5" dirty="0">
                <a:latin typeface="Calibri"/>
                <a:cs typeface="Calibri"/>
              </a:rPr>
              <a:t>We can use the  browser's Page  Inspector to help</a:t>
            </a:r>
            <a:r>
              <a:rPr sz="2400" spc="-90" dirty="0">
                <a:latin typeface="Calibri"/>
                <a:cs typeface="Calibri"/>
              </a:rPr>
              <a:t> </a:t>
            </a:r>
            <a:r>
              <a:rPr sz="2400" spc="-5" dirty="0">
                <a:latin typeface="Calibri"/>
                <a:cs typeface="Calibri"/>
              </a:rPr>
              <a:t>us  figure it</a:t>
            </a:r>
            <a:r>
              <a:rPr sz="2400" spc="-20" dirty="0">
                <a:latin typeface="Calibri"/>
                <a:cs typeface="Calibri"/>
              </a:rPr>
              <a:t> </a:t>
            </a:r>
            <a:r>
              <a:rPr sz="2400" spc="-5" dirty="0">
                <a:latin typeface="Calibri"/>
                <a:cs typeface="Calibri"/>
              </a:rPr>
              <a:t>out!</a:t>
            </a:r>
            <a:endParaRPr sz="2400">
              <a:latin typeface="Calibri"/>
              <a:cs typeface="Calibri"/>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672455" cy="574040"/>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000000"/>
                </a:solidFill>
                <a:latin typeface="Consolas"/>
                <a:cs typeface="Consolas"/>
              </a:rPr>
              <a:t>body</a:t>
            </a:r>
            <a:r>
              <a:rPr b="0" spc="-1050" dirty="0">
                <a:solidFill>
                  <a:srgbClr val="000000"/>
                </a:solidFill>
                <a:latin typeface="Consolas"/>
                <a:cs typeface="Consolas"/>
              </a:rPr>
              <a:t> </a:t>
            </a:r>
            <a:r>
              <a:rPr b="0" spc="370" dirty="0">
                <a:solidFill>
                  <a:srgbClr val="000000"/>
                </a:solidFill>
                <a:latin typeface="Calibri"/>
                <a:cs typeface="Calibri"/>
              </a:rPr>
              <a:t>has</a:t>
            </a:r>
            <a:r>
              <a:rPr b="0" spc="105" dirty="0">
                <a:solidFill>
                  <a:srgbClr val="000000"/>
                </a:solidFill>
                <a:latin typeface="Calibri"/>
                <a:cs typeface="Calibri"/>
              </a:rPr>
              <a:t> </a:t>
            </a:r>
            <a:r>
              <a:rPr b="0" spc="365" dirty="0">
                <a:solidFill>
                  <a:srgbClr val="000000"/>
                </a:solidFill>
                <a:latin typeface="Calibri"/>
                <a:cs typeface="Calibri"/>
              </a:rPr>
              <a:t>a</a:t>
            </a:r>
            <a:r>
              <a:rPr b="0" spc="110" dirty="0">
                <a:solidFill>
                  <a:srgbClr val="000000"/>
                </a:solidFill>
                <a:latin typeface="Calibri"/>
                <a:cs typeface="Calibri"/>
              </a:rPr>
              <a:t> </a:t>
            </a:r>
            <a:r>
              <a:rPr b="0" spc="320" dirty="0">
                <a:solidFill>
                  <a:srgbClr val="000000"/>
                </a:solidFill>
                <a:latin typeface="Calibri"/>
                <a:cs typeface="Calibri"/>
              </a:rPr>
              <a:t>default</a:t>
            </a:r>
            <a:r>
              <a:rPr b="0" spc="105" dirty="0">
                <a:solidFill>
                  <a:srgbClr val="000000"/>
                </a:solidFill>
                <a:latin typeface="Calibri"/>
                <a:cs typeface="Calibri"/>
              </a:rPr>
              <a:t> </a:t>
            </a:r>
            <a:r>
              <a:rPr b="0" spc="-5" dirty="0">
                <a:solidFill>
                  <a:srgbClr val="000000"/>
                </a:solidFill>
                <a:latin typeface="Consolas"/>
                <a:cs typeface="Consolas"/>
              </a:rPr>
              <a:t>margin</a:t>
            </a:r>
          </a:p>
        </p:txBody>
      </p:sp>
      <p:sp>
        <p:nvSpPr>
          <p:cNvPr id="3" name="object 3"/>
          <p:cNvSpPr txBox="1"/>
          <p:nvPr/>
        </p:nvSpPr>
        <p:spPr>
          <a:xfrm>
            <a:off x="855724" y="1621075"/>
            <a:ext cx="41846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Set</a:t>
            </a:r>
            <a:endParaRPr sz="2400">
              <a:latin typeface="Calibri"/>
              <a:cs typeface="Calibri"/>
            </a:endParaRPr>
          </a:p>
        </p:txBody>
      </p:sp>
      <p:sp>
        <p:nvSpPr>
          <p:cNvPr id="4" name="object 4"/>
          <p:cNvSpPr txBox="1"/>
          <p:nvPr/>
        </p:nvSpPr>
        <p:spPr>
          <a:xfrm>
            <a:off x="1331131" y="1712207"/>
            <a:ext cx="3184525" cy="357505"/>
          </a:xfrm>
          <a:prstGeom prst="rect">
            <a:avLst/>
          </a:prstGeom>
          <a:solidFill>
            <a:srgbClr val="EEEEEE"/>
          </a:solidFill>
        </p:spPr>
        <p:txBody>
          <a:bodyPr vert="horz" wrap="square" lIns="0" tIns="0" rIns="0" bIns="0" rtlCol="0">
            <a:spAutoFit/>
          </a:bodyPr>
          <a:lstStyle/>
          <a:p>
            <a:pPr>
              <a:lnSpc>
                <a:spcPts val="2260"/>
              </a:lnSpc>
            </a:pPr>
            <a:r>
              <a:rPr sz="2400" spc="-5" dirty="0">
                <a:solidFill>
                  <a:srgbClr val="434343"/>
                </a:solidFill>
                <a:latin typeface="Consolas"/>
                <a:cs typeface="Consolas"/>
              </a:rPr>
              <a:t>body </a:t>
            </a:r>
            <a:r>
              <a:rPr sz="2400" dirty="0">
                <a:solidFill>
                  <a:srgbClr val="434343"/>
                </a:solidFill>
                <a:latin typeface="Consolas"/>
                <a:cs typeface="Consolas"/>
              </a:rPr>
              <a:t>{ </a:t>
            </a:r>
            <a:r>
              <a:rPr sz="2400" spc="-5" dirty="0">
                <a:solidFill>
                  <a:srgbClr val="434343"/>
                </a:solidFill>
                <a:latin typeface="Consolas"/>
                <a:cs typeface="Consolas"/>
              </a:rPr>
              <a:t>margin: 0;</a:t>
            </a:r>
            <a:r>
              <a:rPr sz="2400" spc="-114"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p:txBody>
      </p:sp>
      <p:sp>
        <p:nvSpPr>
          <p:cNvPr id="5" name="object 5"/>
          <p:cNvSpPr txBox="1"/>
          <p:nvPr/>
        </p:nvSpPr>
        <p:spPr>
          <a:xfrm>
            <a:off x="4571345" y="1621075"/>
            <a:ext cx="330454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to make your elements</a:t>
            </a:r>
            <a:r>
              <a:rPr sz="2400" spc="-80" dirty="0">
                <a:solidFill>
                  <a:srgbClr val="434343"/>
                </a:solidFill>
                <a:latin typeface="Calibri"/>
                <a:cs typeface="Calibri"/>
              </a:rPr>
              <a:t> </a:t>
            </a:r>
            <a:r>
              <a:rPr sz="2400" spc="-5" dirty="0">
                <a:solidFill>
                  <a:srgbClr val="434343"/>
                </a:solidFill>
                <a:latin typeface="Calibri"/>
                <a:cs typeface="Calibri"/>
              </a:rPr>
              <a:t>lay</a:t>
            </a:r>
            <a:endParaRPr sz="2400">
              <a:latin typeface="Calibri"/>
              <a:cs typeface="Calibri"/>
            </a:endParaRPr>
          </a:p>
        </p:txBody>
      </p:sp>
      <p:sp>
        <p:nvSpPr>
          <p:cNvPr id="6" name="object 6"/>
          <p:cNvSpPr txBox="1"/>
          <p:nvPr/>
        </p:nvSpPr>
        <p:spPr>
          <a:xfrm>
            <a:off x="855724" y="2040175"/>
            <a:ext cx="21850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flush to the</a:t>
            </a:r>
            <a:r>
              <a:rPr sz="2400" spc="-85" dirty="0">
                <a:solidFill>
                  <a:srgbClr val="434343"/>
                </a:solidFill>
                <a:latin typeface="Calibri"/>
                <a:cs typeface="Calibri"/>
              </a:rPr>
              <a:t> </a:t>
            </a:r>
            <a:r>
              <a:rPr sz="2400" spc="-5" dirty="0">
                <a:solidFill>
                  <a:srgbClr val="434343"/>
                </a:solidFill>
                <a:latin typeface="Calibri"/>
                <a:cs typeface="Calibri"/>
              </a:rPr>
              <a:t>page.</a:t>
            </a:r>
            <a:endParaRPr sz="2400">
              <a:latin typeface="Calibri"/>
              <a:cs typeface="Calibri"/>
            </a:endParaRPr>
          </a:p>
        </p:txBody>
      </p:sp>
      <p:grpSp>
        <p:nvGrpSpPr>
          <p:cNvPr id="7" name="object 7"/>
          <p:cNvGrpSpPr/>
          <p:nvPr/>
        </p:nvGrpSpPr>
        <p:grpSpPr>
          <a:xfrm>
            <a:off x="582024" y="3006498"/>
            <a:ext cx="3565525" cy="2746375"/>
            <a:chOff x="582024" y="3006498"/>
            <a:chExt cx="3565525" cy="2746375"/>
          </a:xfrm>
        </p:grpSpPr>
        <p:sp>
          <p:nvSpPr>
            <p:cNvPr id="8" name="object 8"/>
            <p:cNvSpPr/>
            <p:nvPr/>
          </p:nvSpPr>
          <p:spPr>
            <a:xfrm>
              <a:off x="620125" y="3044598"/>
              <a:ext cx="3488774" cy="266955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01074" y="3025548"/>
              <a:ext cx="3527425" cy="2708275"/>
            </a:xfrm>
            <a:custGeom>
              <a:avLst/>
              <a:gdLst/>
              <a:ahLst/>
              <a:cxnLst/>
              <a:rect l="l" t="t" r="r" b="b"/>
              <a:pathLst>
                <a:path w="3527425" h="2708275">
                  <a:moveTo>
                    <a:pt x="0" y="0"/>
                  </a:moveTo>
                  <a:lnTo>
                    <a:pt x="3526874" y="0"/>
                  </a:lnTo>
                  <a:lnTo>
                    <a:pt x="3526874" y="2707650"/>
                  </a:lnTo>
                  <a:lnTo>
                    <a:pt x="0" y="2707650"/>
                  </a:lnTo>
                  <a:lnTo>
                    <a:pt x="0" y="0"/>
                  </a:lnTo>
                  <a:close/>
                </a:path>
              </a:pathLst>
            </a:custGeom>
            <a:ln w="38099">
              <a:solidFill>
                <a:srgbClr val="595959"/>
              </a:solidFill>
            </a:ln>
          </p:spPr>
          <p:txBody>
            <a:bodyPr wrap="square" lIns="0" tIns="0" rIns="0" bIns="0" rtlCol="0"/>
            <a:lstStyle/>
            <a:p>
              <a:endParaRPr/>
            </a:p>
          </p:txBody>
        </p:sp>
      </p:grpSp>
      <p:grpSp>
        <p:nvGrpSpPr>
          <p:cNvPr id="10" name="object 10"/>
          <p:cNvGrpSpPr/>
          <p:nvPr/>
        </p:nvGrpSpPr>
        <p:grpSpPr>
          <a:xfrm>
            <a:off x="4339125" y="2968342"/>
            <a:ext cx="4496435" cy="2341880"/>
            <a:chOff x="4339125" y="2968342"/>
            <a:chExt cx="4496435" cy="2341880"/>
          </a:xfrm>
        </p:grpSpPr>
        <p:sp>
          <p:nvSpPr>
            <p:cNvPr id="11" name="object 11"/>
            <p:cNvSpPr/>
            <p:nvPr/>
          </p:nvSpPr>
          <p:spPr>
            <a:xfrm>
              <a:off x="4377225" y="3006442"/>
              <a:ext cx="4419924" cy="226540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358175" y="2987392"/>
              <a:ext cx="4458335" cy="2303780"/>
            </a:xfrm>
            <a:custGeom>
              <a:avLst/>
              <a:gdLst/>
              <a:ahLst/>
              <a:cxnLst/>
              <a:rect l="l" t="t" r="r" b="b"/>
              <a:pathLst>
                <a:path w="4458334" h="2303779">
                  <a:moveTo>
                    <a:pt x="0" y="0"/>
                  </a:moveTo>
                  <a:lnTo>
                    <a:pt x="4458024" y="0"/>
                  </a:lnTo>
                  <a:lnTo>
                    <a:pt x="4458024" y="2303509"/>
                  </a:lnTo>
                  <a:lnTo>
                    <a:pt x="0" y="2303509"/>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072130" cy="574040"/>
          </a:xfrm>
          <a:prstGeom prst="rect">
            <a:avLst/>
          </a:prstGeom>
        </p:spPr>
        <p:txBody>
          <a:bodyPr vert="horz" wrap="square" lIns="0" tIns="12700" rIns="0" bIns="0" rtlCol="0">
            <a:spAutoFit/>
          </a:bodyPr>
          <a:lstStyle/>
          <a:p>
            <a:pPr marL="12700">
              <a:lnSpc>
                <a:spcPct val="100000"/>
              </a:lnSpc>
              <a:spcBef>
                <a:spcPts val="100"/>
              </a:spcBef>
            </a:pPr>
            <a:r>
              <a:rPr b="0" spc="475" dirty="0">
                <a:solidFill>
                  <a:srgbClr val="000000"/>
                </a:solidFill>
                <a:latin typeface="Calibri"/>
                <a:cs typeface="Calibri"/>
              </a:rPr>
              <a:t>Recap </a:t>
            </a:r>
            <a:r>
              <a:rPr b="0" spc="290" dirty="0">
                <a:solidFill>
                  <a:srgbClr val="000000"/>
                </a:solidFill>
                <a:latin typeface="Calibri"/>
                <a:cs typeface="Calibri"/>
              </a:rPr>
              <a:t>so</a:t>
            </a:r>
            <a:r>
              <a:rPr b="0" spc="-295" dirty="0">
                <a:solidFill>
                  <a:srgbClr val="000000"/>
                </a:solidFill>
                <a:latin typeface="Calibri"/>
                <a:cs typeface="Calibri"/>
              </a:rPr>
              <a:t> </a:t>
            </a:r>
            <a:r>
              <a:rPr b="0" spc="20" dirty="0">
                <a:solidFill>
                  <a:srgbClr val="000000"/>
                </a:solidFill>
                <a:latin typeface="Calibri"/>
                <a:cs typeface="Calibri"/>
              </a:rPr>
              <a:t>far...</a:t>
            </a:r>
          </a:p>
        </p:txBody>
      </p:sp>
      <p:sp>
        <p:nvSpPr>
          <p:cNvPr id="3" name="object 3"/>
          <p:cNvSpPr txBox="1"/>
          <p:nvPr/>
        </p:nvSpPr>
        <p:spPr>
          <a:xfrm>
            <a:off x="855724" y="1567733"/>
            <a:ext cx="7275830" cy="42164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We've talked</a:t>
            </a:r>
            <a:r>
              <a:rPr sz="2400" spc="-10" dirty="0">
                <a:solidFill>
                  <a:srgbClr val="434343"/>
                </a:solidFill>
                <a:latin typeface="Calibri"/>
                <a:cs typeface="Calibri"/>
              </a:rPr>
              <a:t> </a:t>
            </a:r>
            <a:r>
              <a:rPr sz="2400" dirty="0">
                <a:solidFill>
                  <a:srgbClr val="434343"/>
                </a:solidFill>
                <a:latin typeface="Calibri"/>
                <a:cs typeface="Calibri"/>
              </a:rPr>
              <a:t>about:</a:t>
            </a:r>
            <a:endParaRPr sz="2400">
              <a:latin typeface="Calibri"/>
              <a:cs typeface="Calibri"/>
            </a:endParaRPr>
          </a:p>
          <a:p>
            <a:pPr marL="469900" marR="405130" indent="-306705">
              <a:lnSpc>
                <a:spcPct val="114599"/>
              </a:lnSpc>
              <a:tabLst>
                <a:tab pos="469265" algn="l"/>
              </a:tabLst>
            </a:pPr>
            <a:r>
              <a:rPr sz="2000" dirty="0">
                <a:solidFill>
                  <a:srgbClr val="434343"/>
                </a:solidFill>
                <a:latin typeface="Calibri"/>
                <a:cs typeface="Calibri"/>
              </a:rPr>
              <a:t>-	</a:t>
            </a:r>
            <a:r>
              <a:rPr sz="2400" b="1" spc="-5" dirty="0">
                <a:solidFill>
                  <a:srgbClr val="434343"/>
                </a:solidFill>
                <a:latin typeface="Calibri"/>
                <a:cs typeface="Calibri"/>
              </a:rPr>
              <a:t>block vs inline </a:t>
            </a:r>
            <a:r>
              <a:rPr sz="2400" dirty="0">
                <a:solidFill>
                  <a:srgbClr val="434343"/>
                </a:solidFill>
                <a:latin typeface="Calibri"/>
                <a:cs typeface="Calibri"/>
              </a:rPr>
              <a:t>and </a:t>
            </a:r>
            <a:r>
              <a:rPr sz="2400" spc="-5" dirty="0">
                <a:solidFill>
                  <a:srgbClr val="434343"/>
                </a:solidFill>
                <a:latin typeface="Calibri"/>
                <a:cs typeface="Calibri"/>
              </a:rPr>
              <a:t>the "natural" layout of the page,  depending on the element</a:t>
            </a:r>
            <a:r>
              <a:rPr sz="2400" spc="-15" dirty="0">
                <a:solidFill>
                  <a:srgbClr val="434343"/>
                </a:solidFill>
                <a:latin typeface="Calibri"/>
                <a:cs typeface="Calibri"/>
              </a:rPr>
              <a:t> </a:t>
            </a:r>
            <a:r>
              <a:rPr sz="2400" spc="-5" dirty="0">
                <a:solidFill>
                  <a:srgbClr val="434343"/>
                </a:solidFill>
                <a:latin typeface="Calibri"/>
                <a:cs typeface="Calibri"/>
              </a:rPr>
              <a:t>type</a:t>
            </a:r>
            <a:endParaRPr sz="2400">
              <a:latin typeface="Calibri"/>
              <a:cs typeface="Calibri"/>
            </a:endParaRPr>
          </a:p>
          <a:p>
            <a:pPr marL="469900" marR="5080" indent="-306705">
              <a:lnSpc>
                <a:spcPct val="114599"/>
              </a:lnSpc>
              <a:tabLst>
                <a:tab pos="469265" algn="l"/>
              </a:tabLst>
            </a:pPr>
            <a:r>
              <a:rPr sz="2000" b="1" dirty="0">
                <a:solidFill>
                  <a:srgbClr val="434343"/>
                </a:solidFill>
                <a:latin typeface="Calibri"/>
                <a:cs typeface="Calibri"/>
              </a:rPr>
              <a:t>-	</a:t>
            </a:r>
            <a:r>
              <a:rPr sz="2400" b="1" spc="-5" dirty="0">
                <a:solidFill>
                  <a:srgbClr val="434343"/>
                </a:solidFill>
                <a:latin typeface="Consolas"/>
                <a:cs typeface="Consolas"/>
              </a:rPr>
              <a:t>class</a:t>
            </a:r>
            <a:r>
              <a:rPr sz="2400" b="1" spc="-5" dirty="0">
                <a:solidFill>
                  <a:srgbClr val="434343"/>
                </a:solidFill>
                <a:latin typeface="Calibri"/>
                <a:cs typeface="Calibri"/>
              </a:rPr>
              <a:t>es and </a:t>
            </a:r>
            <a:r>
              <a:rPr sz="2400" b="1" spc="-5" dirty="0">
                <a:solidFill>
                  <a:srgbClr val="434343"/>
                </a:solidFill>
                <a:latin typeface="Consolas"/>
                <a:cs typeface="Consolas"/>
              </a:rPr>
              <a:t>id</a:t>
            </a:r>
            <a:r>
              <a:rPr sz="2400" b="1" spc="-5" dirty="0">
                <a:solidFill>
                  <a:srgbClr val="434343"/>
                </a:solidFill>
                <a:latin typeface="Calibri"/>
                <a:cs typeface="Calibri"/>
              </a:rPr>
              <a:t>s </a:t>
            </a:r>
            <a:r>
              <a:rPr sz="2400" dirty="0">
                <a:solidFill>
                  <a:srgbClr val="434343"/>
                </a:solidFill>
                <a:latin typeface="Calibri"/>
                <a:cs typeface="Calibri"/>
              </a:rPr>
              <a:t>and </a:t>
            </a:r>
            <a:r>
              <a:rPr sz="2400" spc="-5" dirty="0">
                <a:solidFill>
                  <a:srgbClr val="434343"/>
                </a:solidFill>
                <a:latin typeface="Calibri"/>
                <a:cs typeface="Calibri"/>
              </a:rPr>
              <a:t>how to specify specific elements  </a:t>
            </a:r>
            <a:r>
              <a:rPr sz="2400" dirty="0">
                <a:solidFill>
                  <a:srgbClr val="434343"/>
                </a:solidFill>
                <a:latin typeface="Calibri"/>
                <a:cs typeface="Calibri"/>
              </a:rPr>
              <a:t>and </a:t>
            </a:r>
            <a:r>
              <a:rPr sz="2400" spc="-5" dirty="0">
                <a:solidFill>
                  <a:srgbClr val="434343"/>
                </a:solidFill>
                <a:latin typeface="Calibri"/>
                <a:cs typeface="Calibri"/>
              </a:rPr>
              <a:t>groups of</a:t>
            </a:r>
            <a:r>
              <a:rPr sz="2400" spc="-15" dirty="0">
                <a:solidFill>
                  <a:srgbClr val="434343"/>
                </a:solidFill>
                <a:latin typeface="Calibri"/>
                <a:cs typeface="Calibri"/>
              </a:rPr>
              <a:t> </a:t>
            </a:r>
            <a:r>
              <a:rPr sz="2400" spc="-5" dirty="0">
                <a:solidFill>
                  <a:srgbClr val="434343"/>
                </a:solidFill>
                <a:latin typeface="Calibri"/>
                <a:cs typeface="Calibri"/>
              </a:rPr>
              <a:t>elements</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b="1" spc="-5" dirty="0">
                <a:solidFill>
                  <a:srgbClr val="434343"/>
                </a:solidFill>
                <a:latin typeface="Consolas"/>
                <a:cs typeface="Consolas"/>
              </a:rPr>
              <a:t>div</a:t>
            </a:r>
            <a:r>
              <a:rPr sz="2400" b="1" spc="-780" dirty="0">
                <a:solidFill>
                  <a:srgbClr val="434343"/>
                </a:solidFill>
                <a:latin typeface="Consolas"/>
                <a:cs typeface="Consolas"/>
              </a:rPr>
              <a:t> </a:t>
            </a:r>
            <a:r>
              <a:rPr sz="2400" b="1" spc="-5" dirty="0">
                <a:solidFill>
                  <a:srgbClr val="434343"/>
                </a:solidFill>
                <a:latin typeface="Calibri"/>
                <a:cs typeface="Calibri"/>
              </a:rPr>
              <a:t>and</a:t>
            </a:r>
            <a:r>
              <a:rPr sz="2400" b="1" dirty="0">
                <a:solidFill>
                  <a:srgbClr val="434343"/>
                </a:solidFill>
                <a:latin typeface="Calibri"/>
                <a:cs typeface="Calibri"/>
              </a:rPr>
              <a:t> </a:t>
            </a:r>
            <a:r>
              <a:rPr sz="2400" b="1" spc="-5" dirty="0">
                <a:solidFill>
                  <a:srgbClr val="434343"/>
                </a:solidFill>
                <a:latin typeface="Consolas"/>
                <a:cs typeface="Consolas"/>
              </a:rPr>
              <a:t>span</a:t>
            </a:r>
            <a:r>
              <a:rPr sz="2400" b="1" spc="-780" dirty="0">
                <a:solidFill>
                  <a:srgbClr val="434343"/>
                </a:solidFill>
                <a:latin typeface="Consolas"/>
                <a:cs typeface="Consolas"/>
              </a:rPr>
              <a:t> </a:t>
            </a:r>
            <a:r>
              <a:rPr sz="2400" dirty="0">
                <a:solidFill>
                  <a:srgbClr val="434343"/>
                </a:solidFill>
                <a:latin typeface="Calibri"/>
                <a:cs typeface="Calibri"/>
              </a:rPr>
              <a:t>and</a:t>
            </a:r>
            <a:r>
              <a:rPr sz="2400" spc="-10" dirty="0">
                <a:solidFill>
                  <a:srgbClr val="434343"/>
                </a:solidFill>
                <a:latin typeface="Calibri"/>
                <a:cs typeface="Calibri"/>
              </a:rPr>
              <a:t> </a:t>
            </a:r>
            <a:r>
              <a:rPr sz="2400" spc="-5" dirty="0">
                <a:solidFill>
                  <a:srgbClr val="434343"/>
                </a:solidFill>
                <a:latin typeface="Calibri"/>
                <a:cs typeface="Calibri"/>
              </a:rPr>
              <a:t>how</a:t>
            </a:r>
            <a:r>
              <a:rPr sz="2400" spc="-10" dirty="0">
                <a:solidFill>
                  <a:srgbClr val="434343"/>
                </a:solidFill>
                <a:latin typeface="Calibri"/>
                <a:cs typeface="Calibri"/>
              </a:rPr>
              <a:t> </a:t>
            </a:r>
            <a:r>
              <a:rPr sz="2400" spc="-5" dirty="0">
                <a:solidFill>
                  <a:srgbClr val="434343"/>
                </a:solidFill>
                <a:latin typeface="Calibri"/>
                <a:cs typeface="Calibri"/>
              </a:rPr>
              <a:t>to</a:t>
            </a:r>
            <a:r>
              <a:rPr sz="2400" spc="-10" dirty="0">
                <a:solidFill>
                  <a:srgbClr val="434343"/>
                </a:solidFill>
                <a:latin typeface="Calibri"/>
                <a:cs typeface="Calibri"/>
              </a:rPr>
              <a:t> </a:t>
            </a:r>
            <a:r>
              <a:rPr sz="2400" spc="-5" dirty="0">
                <a:solidFill>
                  <a:srgbClr val="434343"/>
                </a:solidFill>
                <a:latin typeface="Calibri"/>
                <a:cs typeface="Calibri"/>
              </a:rPr>
              <a:t>create generic</a:t>
            </a:r>
            <a:r>
              <a:rPr sz="2400" spc="-10" dirty="0">
                <a:solidFill>
                  <a:srgbClr val="434343"/>
                </a:solidFill>
                <a:latin typeface="Calibri"/>
                <a:cs typeface="Calibri"/>
              </a:rPr>
              <a:t> </a:t>
            </a:r>
            <a:r>
              <a:rPr sz="2400" spc="-5" dirty="0">
                <a:solidFill>
                  <a:srgbClr val="434343"/>
                </a:solidFill>
                <a:latin typeface="Calibri"/>
                <a:cs typeface="Calibri"/>
              </a:rPr>
              <a:t>elements</a:t>
            </a:r>
            <a:endParaRPr sz="2400">
              <a:latin typeface="Calibri"/>
              <a:cs typeface="Calibri"/>
            </a:endParaRPr>
          </a:p>
          <a:p>
            <a:pPr marL="469900" marR="51435" indent="-306705">
              <a:lnSpc>
                <a:spcPct val="114599"/>
              </a:lnSpc>
              <a:tabLst>
                <a:tab pos="469265" algn="l"/>
              </a:tabLst>
            </a:pPr>
            <a:r>
              <a:rPr sz="2000" dirty="0">
                <a:solidFill>
                  <a:srgbClr val="434343"/>
                </a:solidFill>
                <a:latin typeface="Calibri"/>
                <a:cs typeface="Calibri"/>
              </a:rPr>
              <a:t>-	</a:t>
            </a:r>
            <a:r>
              <a:rPr sz="2400" b="1" spc="-5" dirty="0">
                <a:solidFill>
                  <a:srgbClr val="434343"/>
                </a:solidFill>
                <a:latin typeface="Calibri"/>
                <a:cs typeface="Calibri"/>
              </a:rPr>
              <a:t>The CSS box model </a:t>
            </a:r>
            <a:r>
              <a:rPr sz="2400" dirty="0">
                <a:solidFill>
                  <a:srgbClr val="434343"/>
                </a:solidFill>
                <a:latin typeface="Calibri"/>
                <a:cs typeface="Calibri"/>
              </a:rPr>
              <a:t>and </a:t>
            </a:r>
            <a:r>
              <a:rPr sz="2400" spc="-5" dirty="0">
                <a:solidFill>
                  <a:srgbClr val="434343"/>
                </a:solidFill>
                <a:latin typeface="Calibri"/>
                <a:cs typeface="Calibri"/>
              </a:rPr>
              <a:t>how every element is shaped  like </a:t>
            </a:r>
            <a:r>
              <a:rPr sz="2400" dirty="0">
                <a:solidFill>
                  <a:srgbClr val="434343"/>
                </a:solidFill>
                <a:latin typeface="Calibri"/>
                <a:cs typeface="Calibri"/>
              </a:rPr>
              <a:t>a </a:t>
            </a:r>
            <a:r>
              <a:rPr sz="2400" spc="-5" dirty="0">
                <a:solidFill>
                  <a:srgbClr val="434343"/>
                </a:solidFill>
                <a:latin typeface="Calibri"/>
                <a:cs typeface="Calibri"/>
              </a:rPr>
              <a:t>box, with content -&gt; padding -&gt; border -&gt;</a:t>
            </a:r>
            <a:r>
              <a:rPr sz="2400" spc="-65" dirty="0">
                <a:solidFill>
                  <a:srgbClr val="434343"/>
                </a:solidFill>
                <a:latin typeface="Calibri"/>
                <a:cs typeface="Calibri"/>
              </a:rPr>
              <a:t> </a:t>
            </a:r>
            <a:r>
              <a:rPr sz="2400" spc="-5" dirty="0">
                <a:solidFill>
                  <a:srgbClr val="434343"/>
                </a:solidFill>
                <a:latin typeface="Calibri"/>
                <a:cs typeface="Calibri"/>
              </a:rPr>
              <a:t>margin</a:t>
            </a:r>
            <a:endParaRPr sz="2400">
              <a:latin typeface="Calibri"/>
              <a:cs typeface="Calibri"/>
            </a:endParaRPr>
          </a:p>
          <a:p>
            <a:pPr>
              <a:lnSpc>
                <a:spcPct val="100000"/>
              </a:lnSpc>
              <a:spcBef>
                <a:spcPts val="55"/>
              </a:spcBef>
            </a:pPr>
            <a:endParaRPr sz="3000">
              <a:latin typeface="Calibri"/>
              <a:cs typeface="Calibri"/>
            </a:endParaRPr>
          </a:p>
          <a:p>
            <a:pPr marL="145415" algn="ctr">
              <a:lnSpc>
                <a:spcPct val="100000"/>
              </a:lnSpc>
            </a:pPr>
            <a:r>
              <a:rPr sz="2400" b="1" spc="-5" dirty="0">
                <a:solidFill>
                  <a:srgbClr val="3368E7"/>
                </a:solidFill>
                <a:latin typeface="Calibri"/>
                <a:cs typeface="Calibri"/>
              </a:rPr>
              <a:t>Let's try making </a:t>
            </a:r>
            <a:r>
              <a:rPr sz="2400" b="1" dirty="0">
                <a:solidFill>
                  <a:srgbClr val="3368E7"/>
                </a:solidFill>
                <a:latin typeface="Calibri"/>
                <a:cs typeface="Calibri"/>
              </a:rPr>
              <a:t>a </a:t>
            </a:r>
            <a:r>
              <a:rPr sz="2400" b="1" spc="-5" dirty="0">
                <a:solidFill>
                  <a:srgbClr val="3368E7"/>
                </a:solidFill>
                <a:latin typeface="Calibri"/>
                <a:cs typeface="Calibri"/>
              </a:rPr>
              <a:t>"real" looking</a:t>
            </a:r>
            <a:r>
              <a:rPr sz="2400" b="1" spc="-30" dirty="0">
                <a:solidFill>
                  <a:srgbClr val="3368E7"/>
                </a:solidFill>
                <a:latin typeface="Calibri"/>
                <a:cs typeface="Calibri"/>
              </a:rPr>
              <a:t> </a:t>
            </a:r>
            <a:r>
              <a:rPr sz="2400" b="1" spc="-5" dirty="0">
                <a:solidFill>
                  <a:srgbClr val="3368E7"/>
                </a:solidFill>
                <a:latin typeface="Calibri"/>
                <a:cs typeface="Calibri"/>
              </a:rPr>
              <a:t>page!</a:t>
            </a:r>
            <a:endParaRPr sz="2400">
              <a:latin typeface="Calibri"/>
              <a:cs typeface="Calibri"/>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9261468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615815" cy="756920"/>
          </a:xfrm>
          <a:prstGeom prst="rect">
            <a:avLst/>
          </a:prstGeom>
        </p:spPr>
        <p:txBody>
          <a:bodyPr vert="horz" wrap="square" lIns="0" tIns="12700" rIns="0" bIns="0" rtlCol="0">
            <a:spAutoFit/>
          </a:bodyPr>
          <a:lstStyle/>
          <a:p>
            <a:pPr marL="12700">
              <a:lnSpc>
                <a:spcPct val="100000"/>
              </a:lnSpc>
              <a:spcBef>
                <a:spcPts val="100"/>
              </a:spcBef>
            </a:pPr>
            <a:r>
              <a:rPr sz="4800" b="0" spc="434" dirty="0">
                <a:solidFill>
                  <a:srgbClr val="000000"/>
                </a:solidFill>
                <a:latin typeface="Calibri"/>
                <a:cs typeface="Calibri"/>
              </a:rPr>
              <a:t>Layout</a:t>
            </a:r>
            <a:r>
              <a:rPr sz="4800" b="0" spc="110" dirty="0">
                <a:solidFill>
                  <a:srgbClr val="000000"/>
                </a:solidFill>
                <a:latin typeface="Calibri"/>
                <a:cs typeface="Calibri"/>
              </a:rPr>
              <a:t> </a:t>
            </a:r>
            <a:r>
              <a:rPr sz="4800" b="0" spc="395" dirty="0">
                <a:solidFill>
                  <a:srgbClr val="000000"/>
                </a:solidFill>
                <a:latin typeface="Calibri"/>
                <a:cs typeface="Calibri"/>
              </a:rPr>
              <a:t>exercise</a:t>
            </a:r>
            <a:endParaRPr sz="4800">
              <a:latin typeface="Calibri"/>
              <a:cs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139690" cy="574040"/>
          </a:xfrm>
          <a:prstGeom prst="rect">
            <a:avLst/>
          </a:prstGeom>
        </p:spPr>
        <p:txBody>
          <a:bodyPr vert="horz" wrap="square" lIns="0" tIns="12700" rIns="0" bIns="0" rtlCol="0">
            <a:spAutoFit/>
          </a:bodyPr>
          <a:lstStyle/>
          <a:p>
            <a:pPr marL="12700">
              <a:lnSpc>
                <a:spcPct val="100000"/>
              </a:lnSpc>
              <a:spcBef>
                <a:spcPts val="100"/>
              </a:spcBef>
            </a:pPr>
            <a:r>
              <a:rPr b="0" spc="395" dirty="0">
                <a:solidFill>
                  <a:srgbClr val="000000"/>
                </a:solidFill>
                <a:latin typeface="Calibri"/>
                <a:cs typeface="Calibri"/>
              </a:rPr>
              <a:t>Squarespace</a:t>
            </a:r>
            <a:r>
              <a:rPr b="0" spc="70" dirty="0">
                <a:solidFill>
                  <a:srgbClr val="000000"/>
                </a:solidFill>
                <a:latin typeface="Calibri"/>
                <a:cs typeface="Calibri"/>
              </a:rPr>
              <a:t> </a:t>
            </a:r>
            <a:r>
              <a:rPr b="0" spc="385" dirty="0">
                <a:solidFill>
                  <a:srgbClr val="000000"/>
                </a:solidFill>
                <a:latin typeface="Calibri"/>
                <a:cs typeface="Calibri"/>
              </a:rPr>
              <a:t>template</a:t>
            </a:r>
          </a:p>
        </p:txBody>
      </p:sp>
      <p:sp>
        <p:nvSpPr>
          <p:cNvPr id="3" name="object 3"/>
          <p:cNvSpPr/>
          <p:nvPr/>
        </p:nvSpPr>
        <p:spPr>
          <a:xfrm>
            <a:off x="1793325" y="2217024"/>
            <a:ext cx="5557349" cy="338464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310158" y="1537974"/>
            <a:ext cx="6523990"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solidFill>
                  <a:srgbClr val="0097A7"/>
                </a:solidFill>
                <a:uFill>
                  <a:solidFill>
                    <a:srgbClr val="0097A7"/>
                  </a:solidFill>
                </a:uFill>
                <a:latin typeface="Calibri"/>
                <a:cs typeface="Calibri"/>
                <a:hlinkClick r:id="rId3"/>
              </a:rPr>
              <a:t>Squarespace</a:t>
            </a:r>
            <a:r>
              <a:rPr sz="2400" spc="-5" dirty="0">
                <a:solidFill>
                  <a:srgbClr val="434343"/>
                </a:solidFill>
                <a:latin typeface="Calibri"/>
                <a:cs typeface="Calibri"/>
              </a:rPr>
              <a:t>'s most popular template looks like</a:t>
            </a:r>
            <a:r>
              <a:rPr sz="2400" spc="50"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4"/>
              </a:rPr>
              <a:t>this</a:t>
            </a:r>
            <a:r>
              <a:rPr sz="2400" spc="-5" dirty="0">
                <a:solidFill>
                  <a:srgbClr val="434343"/>
                </a:solidFill>
                <a:latin typeface="Calibri"/>
                <a:cs typeface="Calibri"/>
                <a:hlinkClick r:id="rId3"/>
              </a:rPr>
              <a:t>:</a:t>
            </a:r>
            <a:endParaRPr sz="2400" dirty="0">
              <a:latin typeface="Calibri"/>
              <a:cs typeface="Calibri"/>
            </a:endParaRPr>
          </a:p>
        </p:txBody>
      </p:sp>
      <p:sp>
        <p:nvSpPr>
          <p:cNvPr id="5" name="object 5"/>
          <p:cNvSpPr txBox="1"/>
          <p:nvPr/>
        </p:nvSpPr>
        <p:spPr>
          <a:xfrm>
            <a:off x="1196305" y="5961824"/>
            <a:ext cx="673735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3368E7"/>
                </a:solidFill>
                <a:latin typeface="Calibri"/>
                <a:cs typeface="Calibri"/>
              </a:rPr>
              <a:t>Q: Do we know enough to make something like</a:t>
            </a:r>
            <a:r>
              <a:rPr sz="2400" b="1" spc="-60" dirty="0">
                <a:solidFill>
                  <a:srgbClr val="3368E7"/>
                </a:solidFill>
                <a:latin typeface="Calibri"/>
                <a:cs typeface="Calibri"/>
              </a:rPr>
              <a:t> </a:t>
            </a:r>
            <a:r>
              <a:rPr sz="2400" b="1" spc="-5" dirty="0">
                <a:solidFill>
                  <a:srgbClr val="3368E7"/>
                </a:solidFill>
                <a:latin typeface="Calibri"/>
                <a:cs typeface="Calibri"/>
              </a:rPr>
              <a:t>that?</a:t>
            </a:r>
            <a:endParaRPr sz="2400">
              <a:latin typeface="Calibri"/>
              <a:cs typeface="Calibri"/>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2687955" cy="574040"/>
          </a:xfrm>
          <a:prstGeom prst="rect">
            <a:avLst/>
          </a:prstGeom>
        </p:spPr>
        <p:txBody>
          <a:bodyPr vert="horz" wrap="square" lIns="0" tIns="12700" rIns="0" bIns="0" rtlCol="0">
            <a:spAutoFit/>
          </a:bodyPr>
          <a:lstStyle/>
          <a:p>
            <a:pPr marL="12700">
              <a:lnSpc>
                <a:spcPct val="100000"/>
              </a:lnSpc>
              <a:spcBef>
                <a:spcPts val="100"/>
              </a:spcBef>
            </a:pPr>
            <a:r>
              <a:rPr sz="3600" spc="375" dirty="0">
                <a:latin typeface="Calibri"/>
                <a:cs typeface="Calibri"/>
              </a:rPr>
              <a:t>Basic</a:t>
            </a:r>
            <a:r>
              <a:rPr sz="3600" spc="55" dirty="0">
                <a:latin typeface="Calibri"/>
                <a:cs typeface="Calibri"/>
              </a:rPr>
              <a:t> </a:t>
            </a:r>
            <a:r>
              <a:rPr sz="3600" spc="395" dirty="0">
                <a:latin typeface="Calibri"/>
                <a:cs typeface="Calibri"/>
              </a:rPr>
              <a:t>shape</a:t>
            </a:r>
            <a:endParaRPr sz="3600">
              <a:latin typeface="Calibri"/>
              <a:cs typeface="Calibri"/>
            </a:endParaRPr>
          </a:p>
        </p:txBody>
      </p:sp>
      <p:grpSp>
        <p:nvGrpSpPr>
          <p:cNvPr id="3" name="object 3"/>
          <p:cNvGrpSpPr/>
          <p:nvPr/>
        </p:nvGrpSpPr>
        <p:grpSpPr>
          <a:xfrm>
            <a:off x="4490175" y="199512"/>
            <a:ext cx="4283710" cy="6459220"/>
            <a:chOff x="4490175" y="199512"/>
            <a:chExt cx="4283710" cy="6459220"/>
          </a:xfrm>
        </p:grpSpPr>
        <p:sp>
          <p:nvSpPr>
            <p:cNvPr id="4" name="object 4"/>
            <p:cNvSpPr/>
            <p:nvPr/>
          </p:nvSpPr>
          <p:spPr>
            <a:xfrm>
              <a:off x="4566375" y="275712"/>
              <a:ext cx="4131199" cy="63065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528275" y="237612"/>
              <a:ext cx="4207510" cy="6383020"/>
            </a:xfrm>
            <a:custGeom>
              <a:avLst/>
              <a:gdLst/>
              <a:ahLst/>
              <a:cxnLst/>
              <a:rect l="l" t="t" r="r" b="b"/>
              <a:pathLst>
                <a:path w="4207509" h="6383020">
                  <a:moveTo>
                    <a:pt x="0" y="0"/>
                  </a:moveTo>
                  <a:lnTo>
                    <a:pt x="4207399" y="0"/>
                  </a:lnTo>
                  <a:lnTo>
                    <a:pt x="4207399" y="6382773"/>
                  </a:lnTo>
                  <a:lnTo>
                    <a:pt x="0" y="6382773"/>
                  </a:lnTo>
                  <a:lnTo>
                    <a:pt x="0" y="0"/>
                  </a:lnTo>
                  <a:close/>
                </a:path>
              </a:pathLst>
            </a:custGeom>
            <a:ln w="76199">
              <a:solidFill>
                <a:srgbClr val="CCCCCC"/>
              </a:solidFill>
            </a:ln>
          </p:spPr>
          <p:txBody>
            <a:bodyPr wrap="square" lIns="0" tIns="0" rIns="0" bIns="0" rtlCol="0"/>
            <a:lstStyle/>
            <a:p>
              <a:endParaRPr/>
            </a:p>
          </p:txBody>
        </p:sp>
      </p:grpSp>
      <p:sp>
        <p:nvSpPr>
          <p:cNvPr id="6" name="object 6"/>
          <p:cNvSpPr txBox="1"/>
          <p:nvPr/>
        </p:nvSpPr>
        <p:spPr>
          <a:xfrm>
            <a:off x="913604" y="1567742"/>
            <a:ext cx="3083560" cy="863600"/>
          </a:xfrm>
          <a:prstGeom prst="rect">
            <a:avLst/>
          </a:prstGeom>
        </p:spPr>
        <p:txBody>
          <a:bodyPr vert="horz" wrap="square" lIns="0" tIns="12700" rIns="0" bIns="0" rtlCol="0">
            <a:spAutoFit/>
          </a:bodyPr>
          <a:lstStyle/>
          <a:p>
            <a:pPr marL="12700" marR="5080" indent="554355">
              <a:lnSpc>
                <a:spcPct val="114599"/>
              </a:lnSpc>
              <a:spcBef>
                <a:spcPts val="100"/>
              </a:spcBef>
            </a:pPr>
            <a:r>
              <a:rPr sz="2400" spc="-5" dirty="0">
                <a:solidFill>
                  <a:srgbClr val="434343"/>
                </a:solidFill>
                <a:latin typeface="Calibri"/>
                <a:cs typeface="Calibri"/>
              </a:rPr>
              <a:t>Begin visualizing</a:t>
            </a:r>
            <a:r>
              <a:rPr sz="2400" spc="-95" dirty="0">
                <a:solidFill>
                  <a:srgbClr val="434343"/>
                </a:solidFill>
                <a:latin typeface="Calibri"/>
                <a:cs typeface="Calibri"/>
              </a:rPr>
              <a:t> </a:t>
            </a:r>
            <a:r>
              <a:rPr sz="2400" spc="-5" dirty="0">
                <a:solidFill>
                  <a:srgbClr val="434343"/>
                </a:solidFill>
                <a:latin typeface="Calibri"/>
                <a:cs typeface="Calibri"/>
              </a:rPr>
              <a:t>the  layout in terms of</a:t>
            </a:r>
            <a:r>
              <a:rPr sz="2400" spc="-85" dirty="0">
                <a:solidFill>
                  <a:srgbClr val="434343"/>
                </a:solidFill>
                <a:latin typeface="Calibri"/>
                <a:cs typeface="Calibri"/>
              </a:rPr>
              <a:t> </a:t>
            </a:r>
            <a:r>
              <a:rPr sz="2400" spc="-5" dirty="0">
                <a:solidFill>
                  <a:srgbClr val="434343"/>
                </a:solidFill>
                <a:latin typeface="Calibri"/>
                <a:cs typeface="Calibri"/>
              </a:rPr>
              <a:t>boxes:</a:t>
            </a:r>
            <a:endParaRPr sz="2400">
              <a:latin typeface="Calibri"/>
              <a:cs typeface="Calibri"/>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87" y="0"/>
                </a:moveTo>
                <a:lnTo>
                  <a:pt x="0" y="0"/>
                </a:lnTo>
                <a:lnTo>
                  <a:pt x="0" y="237959"/>
                </a:lnTo>
                <a:lnTo>
                  <a:pt x="0" y="266103"/>
                </a:lnTo>
                <a:lnTo>
                  <a:pt x="0" y="513054"/>
                </a:lnTo>
                <a:lnTo>
                  <a:pt x="0" y="1457998"/>
                </a:lnTo>
                <a:lnTo>
                  <a:pt x="9143987" y="1457998"/>
                </a:lnTo>
                <a:lnTo>
                  <a:pt x="9143987" y="513054"/>
                </a:lnTo>
                <a:lnTo>
                  <a:pt x="9143987" y="266103"/>
                </a:lnTo>
                <a:lnTo>
                  <a:pt x="9143987" y="237959"/>
                </a:lnTo>
                <a:lnTo>
                  <a:pt x="9143987" y="0"/>
                </a:lnTo>
                <a:close/>
              </a:path>
            </a:pathLst>
          </a:custGeom>
          <a:solidFill>
            <a:srgbClr val="F3F3F3"/>
          </a:solidFill>
        </p:spPr>
        <p:txBody>
          <a:bodyPr wrap="square" lIns="0" tIns="0" rIns="0" bIns="0" rtlCol="0"/>
          <a:lstStyle/>
          <a:p>
            <a:endParaRPr/>
          </a:p>
        </p:txBody>
      </p:sp>
      <p:grpSp>
        <p:nvGrpSpPr>
          <p:cNvPr id="3" name="object 3"/>
          <p:cNvGrpSpPr/>
          <p:nvPr/>
        </p:nvGrpSpPr>
        <p:grpSpPr>
          <a:xfrm>
            <a:off x="4490175" y="199512"/>
            <a:ext cx="4283710" cy="6459220"/>
            <a:chOff x="4490175" y="199512"/>
            <a:chExt cx="4283710" cy="6459220"/>
          </a:xfrm>
        </p:grpSpPr>
        <p:sp>
          <p:nvSpPr>
            <p:cNvPr id="4" name="object 4"/>
            <p:cNvSpPr/>
            <p:nvPr/>
          </p:nvSpPr>
          <p:spPr>
            <a:xfrm>
              <a:off x="4577575" y="2415325"/>
              <a:ext cx="4109085" cy="3157220"/>
            </a:xfrm>
            <a:custGeom>
              <a:avLst/>
              <a:gdLst/>
              <a:ahLst/>
              <a:cxnLst/>
              <a:rect l="l" t="t" r="r" b="b"/>
              <a:pathLst>
                <a:path w="4109084" h="3157220">
                  <a:moveTo>
                    <a:pt x="0" y="3156824"/>
                  </a:moveTo>
                  <a:lnTo>
                    <a:pt x="4108799" y="3156824"/>
                  </a:lnTo>
                  <a:lnTo>
                    <a:pt x="4108799" y="0"/>
                  </a:lnTo>
                  <a:lnTo>
                    <a:pt x="0" y="0"/>
                  </a:lnTo>
                  <a:lnTo>
                    <a:pt x="0" y="3156824"/>
                  </a:lnTo>
                  <a:close/>
                </a:path>
              </a:pathLst>
            </a:custGeom>
            <a:solidFill>
              <a:srgbClr val="FFFFFF"/>
            </a:solidFill>
          </p:spPr>
          <p:txBody>
            <a:bodyPr wrap="square" lIns="0" tIns="0" rIns="0" bIns="0" rtlCol="0"/>
            <a:lstStyle/>
            <a:p>
              <a:endParaRPr/>
            </a:p>
          </p:txBody>
        </p:sp>
        <p:sp>
          <p:nvSpPr>
            <p:cNvPr id="5" name="object 5"/>
            <p:cNvSpPr/>
            <p:nvPr/>
          </p:nvSpPr>
          <p:spPr>
            <a:xfrm>
              <a:off x="5346166" y="2638437"/>
              <a:ext cx="2571750" cy="340995"/>
            </a:xfrm>
            <a:custGeom>
              <a:avLst/>
              <a:gdLst/>
              <a:ahLst/>
              <a:cxnLst/>
              <a:rect l="l" t="t" r="r" b="b"/>
              <a:pathLst>
                <a:path w="2571750" h="340994">
                  <a:moveTo>
                    <a:pt x="2383574" y="286791"/>
                  </a:moveTo>
                  <a:lnTo>
                    <a:pt x="196583" y="286791"/>
                  </a:lnTo>
                  <a:lnTo>
                    <a:pt x="196583" y="340487"/>
                  </a:lnTo>
                  <a:lnTo>
                    <a:pt x="2383574" y="340487"/>
                  </a:lnTo>
                  <a:lnTo>
                    <a:pt x="2383574" y="286791"/>
                  </a:lnTo>
                  <a:close/>
                </a:path>
                <a:path w="2571750" h="340994">
                  <a:moveTo>
                    <a:pt x="2571597" y="0"/>
                  </a:moveTo>
                  <a:lnTo>
                    <a:pt x="0" y="0"/>
                  </a:lnTo>
                  <a:lnTo>
                    <a:pt x="0" y="154190"/>
                  </a:lnTo>
                  <a:lnTo>
                    <a:pt x="2571597" y="154190"/>
                  </a:lnTo>
                  <a:lnTo>
                    <a:pt x="2571597" y="0"/>
                  </a:lnTo>
                  <a:close/>
                </a:path>
              </a:pathLst>
            </a:custGeom>
            <a:solidFill>
              <a:srgbClr val="EEEEEE"/>
            </a:solidFill>
          </p:spPr>
          <p:txBody>
            <a:bodyPr wrap="square" lIns="0" tIns="0" rIns="0" bIns="0" rtlCol="0"/>
            <a:lstStyle/>
            <a:p>
              <a:endParaRPr/>
            </a:p>
          </p:txBody>
        </p:sp>
        <p:sp>
          <p:nvSpPr>
            <p:cNvPr id="6" name="object 6"/>
            <p:cNvSpPr/>
            <p:nvPr/>
          </p:nvSpPr>
          <p:spPr>
            <a:xfrm>
              <a:off x="5086450" y="3771899"/>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7" name="object 7"/>
            <p:cNvSpPr/>
            <p:nvPr/>
          </p:nvSpPr>
          <p:spPr>
            <a:xfrm>
              <a:off x="5538470" y="3015729"/>
              <a:ext cx="2191385" cy="299085"/>
            </a:xfrm>
            <a:custGeom>
              <a:avLst/>
              <a:gdLst/>
              <a:ahLst/>
              <a:cxnLst/>
              <a:rect l="l" t="t" r="r" b="b"/>
              <a:pathLst>
                <a:path w="2191384" h="299085">
                  <a:moveTo>
                    <a:pt x="2187003" y="245275"/>
                  </a:moveTo>
                  <a:lnTo>
                    <a:pt x="0" y="245275"/>
                  </a:lnTo>
                  <a:lnTo>
                    <a:pt x="0" y="298970"/>
                  </a:lnTo>
                  <a:lnTo>
                    <a:pt x="2187003" y="298970"/>
                  </a:lnTo>
                  <a:lnTo>
                    <a:pt x="2187003" y="245275"/>
                  </a:lnTo>
                  <a:close/>
                </a:path>
                <a:path w="2191384" h="299085">
                  <a:moveTo>
                    <a:pt x="2187003" y="90500"/>
                  </a:moveTo>
                  <a:lnTo>
                    <a:pt x="0" y="90500"/>
                  </a:lnTo>
                  <a:lnTo>
                    <a:pt x="0" y="144195"/>
                  </a:lnTo>
                  <a:lnTo>
                    <a:pt x="2187003" y="144195"/>
                  </a:lnTo>
                  <a:lnTo>
                    <a:pt x="2187003" y="90500"/>
                  </a:lnTo>
                  <a:close/>
                </a:path>
                <a:path w="2191384" h="299085">
                  <a:moveTo>
                    <a:pt x="2191270" y="0"/>
                  </a:moveTo>
                  <a:lnTo>
                    <a:pt x="4279" y="0"/>
                  </a:lnTo>
                  <a:lnTo>
                    <a:pt x="4279" y="53695"/>
                  </a:lnTo>
                  <a:lnTo>
                    <a:pt x="2191270" y="53695"/>
                  </a:lnTo>
                  <a:lnTo>
                    <a:pt x="2191270" y="0"/>
                  </a:lnTo>
                  <a:close/>
                </a:path>
              </a:pathLst>
            </a:custGeom>
            <a:solidFill>
              <a:srgbClr val="EEEEEE"/>
            </a:solidFill>
          </p:spPr>
          <p:txBody>
            <a:bodyPr wrap="square" lIns="0" tIns="0" rIns="0" bIns="0" rtlCol="0"/>
            <a:lstStyle/>
            <a:p>
              <a:endParaRPr/>
            </a:p>
          </p:txBody>
        </p:sp>
        <p:sp>
          <p:nvSpPr>
            <p:cNvPr id="8" name="object 8"/>
            <p:cNvSpPr/>
            <p:nvPr/>
          </p:nvSpPr>
          <p:spPr>
            <a:xfrm>
              <a:off x="6686625" y="3771899"/>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9" name="object 9"/>
            <p:cNvSpPr/>
            <p:nvPr/>
          </p:nvSpPr>
          <p:spPr>
            <a:xfrm>
              <a:off x="5097297" y="4672329"/>
              <a:ext cx="1456055" cy="511809"/>
            </a:xfrm>
            <a:custGeom>
              <a:avLst/>
              <a:gdLst/>
              <a:ahLst/>
              <a:cxnLst/>
              <a:rect l="l" t="t" r="r" b="b"/>
              <a:pathLst>
                <a:path w="1456054" h="511810">
                  <a:moveTo>
                    <a:pt x="902195" y="0"/>
                  </a:moveTo>
                  <a:lnTo>
                    <a:pt x="559600" y="0"/>
                  </a:lnTo>
                  <a:lnTo>
                    <a:pt x="559600" y="123596"/>
                  </a:lnTo>
                  <a:lnTo>
                    <a:pt x="902195" y="123596"/>
                  </a:lnTo>
                  <a:lnTo>
                    <a:pt x="902195" y="0"/>
                  </a:lnTo>
                  <a:close/>
                </a:path>
                <a:path w="1456054" h="511810">
                  <a:moveTo>
                    <a:pt x="995641" y="437896"/>
                  </a:moveTo>
                  <a:lnTo>
                    <a:pt x="466140" y="437896"/>
                  </a:lnTo>
                  <a:lnTo>
                    <a:pt x="466140" y="511403"/>
                  </a:lnTo>
                  <a:lnTo>
                    <a:pt x="995641" y="511403"/>
                  </a:lnTo>
                  <a:lnTo>
                    <a:pt x="995641" y="437896"/>
                  </a:lnTo>
                  <a:close/>
                </a:path>
                <a:path w="1456054" h="511810">
                  <a:moveTo>
                    <a:pt x="1222502" y="285496"/>
                  </a:moveTo>
                  <a:lnTo>
                    <a:pt x="233400" y="285496"/>
                  </a:lnTo>
                  <a:lnTo>
                    <a:pt x="233400" y="359003"/>
                  </a:lnTo>
                  <a:lnTo>
                    <a:pt x="1222502" y="359003"/>
                  </a:lnTo>
                  <a:lnTo>
                    <a:pt x="1222502" y="285496"/>
                  </a:lnTo>
                  <a:close/>
                </a:path>
                <a:path w="1456054" h="511810">
                  <a:moveTo>
                    <a:pt x="1455902" y="185750"/>
                  </a:moveTo>
                  <a:lnTo>
                    <a:pt x="0" y="185750"/>
                  </a:lnTo>
                  <a:lnTo>
                    <a:pt x="0" y="259245"/>
                  </a:lnTo>
                  <a:lnTo>
                    <a:pt x="1455902" y="259245"/>
                  </a:lnTo>
                  <a:lnTo>
                    <a:pt x="1455902" y="185750"/>
                  </a:lnTo>
                  <a:close/>
                </a:path>
              </a:pathLst>
            </a:custGeom>
            <a:solidFill>
              <a:srgbClr val="EEEEEE"/>
            </a:solidFill>
          </p:spPr>
          <p:txBody>
            <a:bodyPr wrap="square" lIns="0" tIns="0" rIns="0" bIns="0" rtlCol="0"/>
            <a:lstStyle/>
            <a:p>
              <a:endParaRPr/>
            </a:p>
          </p:txBody>
        </p:sp>
        <p:sp>
          <p:nvSpPr>
            <p:cNvPr id="10" name="object 10"/>
            <p:cNvSpPr/>
            <p:nvPr/>
          </p:nvSpPr>
          <p:spPr>
            <a:xfrm>
              <a:off x="4566375" y="275712"/>
              <a:ext cx="4131199" cy="6306573"/>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528275" y="237612"/>
              <a:ext cx="4207510" cy="6383020"/>
            </a:xfrm>
            <a:custGeom>
              <a:avLst/>
              <a:gdLst/>
              <a:ahLst/>
              <a:cxnLst/>
              <a:rect l="l" t="t" r="r" b="b"/>
              <a:pathLst>
                <a:path w="4207509" h="6383020">
                  <a:moveTo>
                    <a:pt x="0" y="0"/>
                  </a:moveTo>
                  <a:lnTo>
                    <a:pt x="4207399" y="0"/>
                  </a:lnTo>
                  <a:lnTo>
                    <a:pt x="4207399" y="6382773"/>
                  </a:lnTo>
                  <a:lnTo>
                    <a:pt x="0" y="6382773"/>
                  </a:lnTo>
                  <a:lnTo>
                    <a:pt x="0" y="0"/>
                  </a:lnTo>
                  <a:close/>
                </a:path>
              </a:pathLst>
            </a:custGeom>
            <a:ln w="76199">
              <a:solidFill>
                <a:srgbClr val="CCCCCC"/>
              </a:solidFill>
            </a:ln>
          </p:spPr>
          <p:txBody>
            <a:bodyPr wrap="square" lIns="0" tIns="0" rIns="0" bIns="0" rtlCol="0"/>
            <a:lstStyle/>
            <a:p>
              <a:endParaRPr/>
            </a:p>
          </p:txBody>
        </p:sp>
        <p:sp>
          <p:nvSpPr>
            <p:cNvPr id="12" name="object 12"/>
            <p:cNvSpPr/>
            <p:nvPr/>
          </p:nvSpPr>
          <p:spPr>
            <a:xfrm>
              <a:off x="5086450" y="2638425"/>
              <a:ext cx="3105150" cy="2545715"/>
            </a:xfrm>
            <a:custGeom>
              <a:avLst/>
              <a:gdLst/>
              <a:ahLst/>
              <a:cxnLst/>
              <a:rect l="l" t="t" r="r" b="b"/>
              <a:pathLst>
                <a:path w="3105150" h="2545715">
                  <a:moveTo>
                    <a:pt x="0" y="0"/>
                  </a:moveTo>
                  <a:lnTo>
                    <a:pt x="3104699" y="0"/>
                  </a:lnTo>
                  <a:lnTo>
                    <a:pt x="3104699" y="2545199"/>
                  </a:lnTo>
                  <a:lnTo>
                    <a:pt x="0" y="2545199"/>
                  </a:lnTo>
                  <a:lnTo>
                    <a:pt x="0" y="0"/>
                  </a:lnTo>
                  <a:close/>
                </a:path>
              </a:pathLst>
            </a:custGeom>
            <a:ln w="76199">
              <a:solidFill>
                <a:srgbClr val="595959"/>
              </a:solidFill>
            </a:ln>
          </p:spPr>
          <p:txBody>
            <a:bodyPr wrap="square" lIns="0" tIns="0" rIns="0" bIns="0" rtlCol="0"/>
            <a:lstStyle/>
            <a:p>
              <a:endParaRPr/>
            </a:p>
          </p:txBody>
        </p:sp>
        <p:sp>
          <p:nvSpPr>
            <p:cNvPr id="13" name="object 13"/>
            <p:cNvSpPr/>
            <p:nvPr/>
          </p:nvSpPr>
          <p:spPr>
            <a:xfrm>
              <a:off x="5079619" y="3751147"/>
              <a:ext cx="3112135" cy="862965"/>
            </a:xfrm>
            <a:custGeom>
              <a:avLst/>
              <a:gdLst/>
              <a:ahLst/>
              <a:cxnLst/>
              <a:rect l="l" t="t" r="r" b="b"/>
              <a:pathLst>
                <a:path w="3112134" h="862964">
                  <a:moveTo>
                    <a:pt x="1490395" y="12"/>
                  </a:moveTo>
                  <a:lnTo>
                    <a:pt x="0" y="12"/>
                  </a:lnTo>
                  <a:lnTo>
                    <a:pt x="0" y="862507"/>
                  </a:lnTo>
                  <a:lnTo>
                    <a:pt x="1490395" y="862507"/>
                  </a:lnTo>
                  <a:lnTo>
                    <a:pt x="1490395" y="12"/>
                  </a:lnTo>
                  <a:close/>
                </a:path>
                <a:path w="3112134" h="862964">
                  <a:moveTo>
                    <a:pt x="3111525" y="0"/>
                  </a:moveTo>
                  <a:lnTo>
                    <a:pt x="1628025" y="0"/>
                  </a:lnTo>
                  <a:lnTo>
                    <a:pt x="1628025" y="862495"/>
                  </a:lnTo>
                  <a:lnTo>
                    <a:pt x="3111525" y="862495"/>
                  </a:lnTo>
                  <a:lnTo>
                    <a:pt x="3111525" y="0"/>
                  </a:lnTo>
                  <a:close/>
                </a:path>
              </a:pathLst>
            </a:custGeom>
            <a:solidFill>
              <a:srgbClr val="666666"/>
            </a:solidFill>
          </p:spPr>
          <p:txBody>
            <a:bodyPr wrap="square" lIns="0" tIns="0" rIns="0" bIns="0" rtlCol="0"/>
            <a:lstStyle/>
            <a:p>
              <a:endParaRPr/>
            </a:p>
          </p:txBody>
        </p:sp>
        <p:sp>
          <p:nvSpPr>
            <p:cNvPr id="14" name="object 14"/>
            <p:cNvSpPr/>
            <p:nvPr/>
          </p:nvSpPr>
          <p:spPr>
            <a:xfrm>
              <a:off x="4566374" y="266128"/>
              <a:ext cx="4135754" cy="2149475"/>
            </a:xfrm>
            <a:custGeom>
              <a:avLst/>
              <a:gdLst/>
              <a:ahLst/>
              <a:cxnLst/>
              <a:rect l="l" t="t" r="r" b="b"/>
              <a:pathLst>
                <a:path w="4135754" h="2149475">
                  <a:moveTo>
                    <a:pt x="4135501" y="0"/>
                  </a:moveTo>
                  <a:lnTo>
                    <a:pt x="0" y="0"/>
                  </a:lnTo>
                  <a:lnTo>
                    <a:pt x="0" y="246875"/>
                  </a:lnTo>
                  <a:lnTo>
                    <a:pt x="0" y="2149208"/>
                  </a:lnTo>
                  <a:lnTo>
                    <a:pt x="4135501" y="2149208"/>
                  </a:lnTo>
                  <a:lnTo>
                    <a:pt x="4135501" y="246875"/>
                  </a:lnTo>
                  <a:lnTo>
                    <a:pt x="4135501" y="0"/>
                  </a:lnTo>
                  <a:close/>
                </a:path>
              </a:pathLst>
            </a:custGeom>
            <a:solidFill>
              <a:srgbClr val="6FA8DC"/>
            </a:solidFill>
          </p:spPr>
          <p:txBody>
            <a:bodyPr wrap="square" lIns="0" tIns="0" rIns="0" bIns="0" rtlCol="0"/>
            <a:lstStyle/>
            <a:p>
              <a:endParaRPr/>
            </a:p>
          </p:txBody>
        </p:sp>
        <p:sp>
          <p:nvSpPr>
            <p:cNvPr id="15" name="object 15"/>
            <p:cNvSpPr/>
            <p:nvPr/>
          </p:nvSpPr>
          <p:spPr>
            <a:xfrm>
              <a:off x="4566375" y="237899"/>
              <a:ext cx="4109085" cy="275590"/>
            </a:xfrm>
            <a:custGeom>
              <a:avLst/>
              <a:gdLst/>
              <a:ahLst/>
              <a:cxnLst/>
              <a:rect l="l" t="t" r="r" b="b"/>
              <a:pathLst>
                <a:path w="4109084" h="275590">
                  <a:moveTo>
                    <a:pt x="4108799" y="275099"/>
                  </a:moveTo>
                  <a:lnTo>
                    <a:pt x="0" y="275099"/>
                  </a:lnTo>
                  <a:lnTo>
                    <a:pt x="0" y="0"/>
                  </a:lnTo>
                  <a:lnTo>
                    <a:pt x="4108799" y="0"/>
                  </a:lnTo>
                  <a:lnTo>
                    <a:pt x="4108799" y="275099"/>
                  </a:lnTo>
                  <a:close/>
                </a:path>
              </a:pathLst>
            </a:custGeom>
            <a:solidFill>
              <a:srgbClr val="3D85C6"/>
            </a:solidFill>
          </p:spPr>
          <p:txBody>
            <a:bodyPr wrap="square" lIns="0" tIns="0" rIns="0" bIns="0" rtlCol="0"/>
            <a:lstStyle/>
            <a:p>
              <a:endParaRPr/>
            </a:p>
          </p:txBody>
        </p:sp>
        <p:sp>
          <p:nvSpPr>
            <p:cNvPr id="16" name="object 16"/>
            <p:cNvSpPr/>
            <p:nvPr/>
          </p:nvSpPr>
          <p:spPr>
            <a:xfrm>
              <a:off x="4584400" y="5572149"/>
              <a:ext cx="4109085" cy="1010285"/>
            </a:xfrm>
            <a:custGeom>
              <a:avLst/>
              <a:gdLst/>
              <a:ahLst/>
              <a:cxnLst/>
              <a:rect l="l" t="t" r="r" b="b"/>
              <a:pathLst>
                <a:path w="4109084" h="1010284">
                  <a:moveTo>
                    <a:pt x="4108799" y="1010099"/>
                  </a:moveTo>
                  <a:lnTo>
                    <a:pt x="0" y="1010099"/>
                  </a:lnTo>
                  <a:lnTo>
                    <a:pt x="0" y="0"/>
                  </a:lnTo>
                  <a:lnTo>
                    <a:pt x="4108799" y="0"/>
                  </a:lnTo>
                  <a:lnTo>
                    <a:pt x="4108799" y="1010099"/>
                  </a:lnTo>
                  <a:close/>
                </a:path>
              </a:pathLst>
            </a:custGeom>
            <a:solidFill>
              <a:srgbClr val="000000"/>
            </a:solidFill>
          </p:spPr>
          <p:txBody>
            <a:bodyPr wrap="square" lIns="0" tIns="0" rIns="0" bIns="0" rtlCol="0"/>
            <a:lstStyle/>
            <a:p>
              <a:endParaRPr/>
            </a:p>
          </p:txBody>
        </p:sp>
        <p:sp>
          <p:nvSpPr>
            <p:cNvPr id="17" name="object 17"/>
            <p:cNvSpPr/>
            <p:nvPr/>
          </p:nvSpPr>
          <p:spPr>
            <a:xfrm>
              <a:off x="5079750" y="2638425"/>
              <a:ext cx="3105150" cy="763905"/>
            </a:xfrm>
            <a:custGeom>
              <a:avLst/>
              <a:gdLst/>
              <a:ahLst/>
              <a:cxnLst/>
              <a:rect l="l" t="t" r="r" b="b"/>
              <a:pathLst>
                <a:path w="3105150" h="763904">
                  <a:moveTo>
                    <a:pt x="3104699" y="763499"/>
                  </a:moveTo>
                  <a:lnTo>
                    <a:pt x="0" y="763499"/>
                  </a:lnTo>
                  <a:lnTo>
                    <a:pt x="0" y="0"/>
                  </a:lnTo>
                  <a:lnTo>
                    <a:pt x="3104699" y="0"/>
                  </a:lnTo>
                  <a:lnTo>
                    <a:pt x="3104699" y="763499"/>
                  </a:lnTo>
                  <a:close/>
                </a:path>
              </a:pathLst>
            </a:custGeom>
            <a:solidFill>
              <a:srgbClr val="FFD966">
                <a:alpha val="34619"/>
              </a:srgbClr>
            </a:solidFill>
          </p:spPr>
          <p:txBody>
            <a:bodyPr wrap="square" lIns="0" tIns="0" rIns="0" bIns="0" rtlCol="0"/>
            <a:lstStyle/>
            <a:p>
              <a:endParaRPr/>
            </a:p>
          </p:txBody>
        </p:sp>
        <p:sp>
          <p:nvSpPr>
            <p:cNvPr id="18" name="object 18"/>
            <p:cNvSpPr/>
            <p:nvPr/>
          </p:nvSpPr>
          <p:spPr>
            <a:xfrm>
              <a:off x="5079619" y="3771849"/>
              <a:ext cx="3112135" cy="1412240"/>
            </a:xfrm>
            <a:custGeom>
              <a:avLst/>
              <a:gdLst/>
              <a:ahLst/>
              <a:cxnLst/>
              <a:rect l="l" t="t" r="r" b="b"/>
              <a:pathLst>
                <a:path w="3112134" h="1412239">
                  <a:moveTo>
                    <a:pt x="1483499" y="63"/>
                  </a:moveTo>
                  <a:lnTo>
                    <a:pt x="0" y="63"/>
                  </a:lnTo>
                  <a:lnTo>
                    <a:pt x="0" y="1411859"/>
                  </a:lnTo>
                  <a:lnTo>
                    <a:pt x="1483499" y="1411859"/>
                  </a:lnTo>
                  <a:lnTo>
                    <a:pt x="1483499" y="63"/>
                  </a:lnTo>
                  <a:close/>
                </a:path>
                <a:path w="3112134" h="1412239">
                  <a:moveTo>
                    <a:pt x="3111525" y="0"/>
                  </a:moveTo>
                  <a:lnTo>
                    <a:pt x="1628025" y="0"/>
                  </a:lnTo>
                  <a:lnTo>
                    <a:pt x="1628025" y="1411808"/>
                  </a:lnTo>
                  <a:lnTo>
                    <a:pt x="3111525" y="1411808"/>
                  </a:lnTo>
                  <a:lnTo>
                    <a:pt x="3111525" y="0"/>
                  </a:lnTo>
                  <a:close/>
                </a:path>
              </a:pathLst>
            </a:custGeom>
            <a:solidFill>
              <a:srgbClr val="FF5C0D">
                <a:alpha val="39619"/>
              </a:srgbClr>
            </a:solidFill>
          </p:spPr>
          <p:txBody>
            <a:bodyPr wrap="square" lIns="0" tIns="0" rIns="0" bIns="0" rtlCol="0"/>
            <a:lstStyle/>
            <a:p>
              <a:endParaRPr/>
            </a:p>
          </p:txBody>
        </p:sp>
      </p:grpSp>
      <p:sp>
        <p:nvSpPr>
          <p:cNvPr id="19" name="object 19"/>
          <p:cNvSpPr txBox="1"/>
          <p:nvPr/>
        </p:nvSpPr>
        <p:spPr>
          <a:xfrm>
            <a:off x="855724" y="401897"/>
            <a:ext cx="2687955" cy="574040"/>
          </a:xfrm>
          <a:prstGeom prst="rect">
            <a:avLst/>
          </a:prstGeom>
        </p:spPr>
        <p:txBody>
          <a:bodyPr vert="horz" wrap="square" lIns="0" tIns="12700" rIns="0" bIns="0" rtlCol="0">
            <a:spAutoFit/>
          </a:bodyPr>
          <a:lstStyle/>
          <a:p>
            <a:pPr marL="12700">
              <a:lnSpc>
                <a:spcPct val="100000"/>
              </a:lnSpc>
              <a:spcBef>
                <a:spcPts val="100"/>
              </a:spcBef>
            </a:pPr>
            <a:r>
              <a:rPr sz="3600" spc="375" dirty="0">
                <a:latin typeface="Calibri"/>
                <a:cs typeface="Calibri"/>
              </a:rPr>
              <a:t>Basic</a:t>
            </a:r>
            <a:r>
              <a:rPr sz="3600" spc="55" dirty="0">
                <a:latin typeface="Calibri"/>
                <a:cs typeface="Calibri"/>
              </a:rPr>
              <a:t> </a:t>
            </a:r>
            <a:r>
              <a:rPr sz="3600" spc="395" dirty="0">
                <a:latin typeface="Calibri"/>
                <a:cs typeface="Calibri"/>
              </a:rPr>
              <a:t>shape</a:t>
            </a:r>
            <a:endParaRPr sz="3600">
              <a:latin typeface="Calibri"/>
              <a:cs typeface="Calibri"/>
            </a:endParaRPr>
          </a:p>
        </p:txBody>
      </p:sp>
      <p:sp>
        <p:nvSpPr>
          <p:cNvPr id="20" name="object 20"/>
          <p:cNvSpPr txBox="1"/>
          <p:nvPr/>
        </p:nvSpPr>
        <p:spPr>
          <a:xfrm>
            <a:off x="913604" y="1567742"/>
            <a:ext cx="3083560" cy="863600"/>
          </a:xfrm>
          <a:prstGeom prst="rect">
            <a:avLst/>
          </a:prstGeom>
        </p:spPr>
        <p:txBody>
          <a:bodyPr vert="horz" wrap="square" lIns="0" tIns="12700" rIns="0" bIns="0" rtlCol="0">
            <a:spAutoFit/>
          </a:bodyPr>
          <a:lstStyle/>
          <a:p>
            <a:pPr marL="12700" marR="5080" indent="554355">
              <a:lnSpc>
                <a:spcPct val="114599"/>
              </a:lnSpc>
              <a:spcBef>
                <a:spcPts val="100"/>
              </a:spcBef>
            </a:pPr>
            <a:r>
              <a:rPr sz="2400" spc="-5" dirty="0">
                <a:solidFill>
                  <a:srgbClr val="434343"/>
                </a:solidFill>
                <a:latin typeface="Calibri"/>
                <a:cs typeface="Calibri"/>
              </a:rPr>
              <a:t>Begin visualizing</a:t>
            </a:r>
            <a:r>
              <a:rPr sz="2400" spc="-95" dirty="0">
                <a:solidFill>
                  <a:srgbClr val="434343"/>
                </a:solidFill>
                <a:latin typeface="Calibri"/>
                <a:cs typeface="Calibri"/>
              </a:rPr>
              <a:t> </a:t>
            </a:r>
            <a:r>
              <a:rPr sz="2400" spc="-5" dirty="0">
                <a:solidFill>
                  <a:srgbClr val="434343"/>
                </a:solidFill>
                <a:latin typeface="Calibri"/>
                <a:cs typeface="Calibri"/>
              </a:rPr>
              <a:t>the  layout in terms of</a:t>
            </a:r>
            <a:r>
              <a:rPr sz="2400" spc="-85" dirty="0">
                <a:solidFill>
                  <a:srgbClr val="434343"/>
                </a:solidFill>
                <a:latin typeface="Calibri"/>
                <a:cs typeface="Calibri"/>
              </a:rPr>
              <a:t> </a:t>
            </a:r>
            <a:r>
              <a:rPr sz="2400" spc="-5" dirty="0">
                <a:solidFill>
                  <a:srgbClr val="434343"/>
                </a:solidFill>
                <a:latin typeface="Calibri"/>
                <a:cs typeface="Calibri"/>
              </a:rPr>
              <a:t>boxes:</a:t>
            </a:r>
            <a:endParaRPr sz="2400">
              <a:latin typeface="Calibri"/>
              <a:cs typeface="Calibri"/>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87" y="0"/>
                </a:moveTo>
                <a:lnTo>
                  <a:pt x="0" y="0"/>
                </a:lnTo>
                <a:lnTo>
                  <a:pt x="0" y="237959"/>
                </a:lnTo>
                <a:lnTo>
                  <a:pt x="0" y="266103"/>
                </a:lnTo>
                <a:lnTo>
                  <a:pt x="0" y="513054"/>
                </a:lnTo>
                <a:lnTo>
                  <a:pt x="0" y="1457998"/>
                </a:lnTo>
                <a:lnTo>
                  <a:pt x="9143987" y="1457998"/>
                </a:lnTo>
                <a:lnTo>
                  <a:pt x="9143987" y="513054"/>
                </a:lnTo>
                <a:lnTo>
                  <a:pt x="9143987" y="266103"/>
                </a:lnTo>
                <a:lnTo>
                  <a:pt x="9143987" y="237959"/>
                </a:lnTo>
                <a:lnTo>
                  <a:pt x="9143987" y="0"/>
                </a:lnTo>
                <a:close/>
              </a:path>
            </a:pathLst>
          </a:custGeom>
          <a:solidFill>
            <a:srgbClr val="F3F3F3"/>
          </a:solidFill>
        </p:spPr>
        <p:txBody>
          <a:bodyPr wrap="square" lIns="0" tIns="0" rIns="0" bIns="0" rtlCol="0"/>
          <a:lstStyle/>
          <a:p>
            <a:endParaRPr/>
          </a:p>
        </p:txBody>
      </p:sp>
      <p:sp>
        <p:nvSpPr>
          <p:cNvPr id="3" name="object 3"/>
          <p:cNvSpPr txBox="1">
            <a:spLocks noGrp="1"/>
          </p:cNvSpPr>
          <p:nvPr>
            <p:ph type="title"/>
          </p:nvPr>
        </p:nvSpPr>
        <p:spPr>
          <a:xfrm>
            <a:off x="855724" y="401897"/>
            <a:ext cx="2687955" cy="574040"/>
          </a:xfrm>
          <a:prstGeom prst="rect">
            <a:avLst/>
          </a:prstGeom>
        </p:spPr>
        <p:txBody>
          <a:bodyPr vert="horz" wrap="square" lIns="0" tIns="12700" rIns="0" bIns="0" rtlCol="0">
            <a:spAutoFit/>
          </a:bodyPr>
          <a:lstStyle/>
          <a:p>
            <a:pPr marL="12700">
              <a:lnSpc>
                <a:spcPct val="100000"/>
              </a:lnSpc>
              <a:spcBef>
                <a:spcPts val="100"/>
              </a:spcBef>
            </a:pPr>
            <a:r>
              <a:rPr b="0" spc="375" dirty="0">
                <a:solidFill>
                  <a:srgbClr val="000000"/>
                </a:solidFill>
                <a:latin typeface="Calibri"/>
                <a:cs typeface="Calibri"/>
              </a:rPr>
              <a:t>Basic</a:t>
            </a:r>
            <a:r>
              <a:rPr b="0" spc="55" dirty="0">
                <a:solidFill>
                  <a:srgbClr val="000000"/>
                </a:solidFill>
                <a:latin typeface="Calibri"/>
                <a:cs typeface="Calibri"/>
              </a:rPr>
              <a:t> </a:t>
            </a:r>
            <a:r>
              <a:rPr b="0" spc="395" dirty="0">
                <a:solidFill>
                  <a:srgbClr val="000000"/>
                </a:solidFill>
                <a:latin typeface="Calibri"/>
                <a:cs typeface="Calibri"/>
              </a:rPr>
              <a:t>shape</a:t>
            </a:r>
          </a:p>
        </p:txBody>
      </p:sp>
      <p:grpSp>
        <p:nvGrpSpPr>
          <p:cNvPr id="4" name="object 4"/>
          <p:cNvGrpSpPr/>
          <p:nvPr/>
        </p:nvGrpSpPr>
        <p:grpSpPr>
          <a:xfrm>
            <a:off x="628124" y="199512"/>
            <a:ext cx="8145780" cy="6459220"/>
            <a:chOff x="628124" y="199512"/>
            <a:chExt cx="8145780" cy="6459220"/>
          </a:xfrm>
        </p:grpSpPr>
        <p:sp>
          <p:nvSpPr>
            <p:cNvPr id="5" name="object 5"/>
            <p:cNvSpPr/>
            <p:nvPr/>
          </p:nvSpPr>
          <p:spPr>
            <a:xfrm>
              <a:off x="4566375" y="275712"/>
              <a:ext cx="4131199" cy="630657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28274" y="237612"/>
              <a:ext cx="4207510" cy="6383020"/>
            </a:xfrm>
            <a:custGeom>
              <a:avLst/>
              <a:gdLst/>
              <a:ahLst/>
              <a:cxnLst/>
              <a:rect l="l" t="t" r="r" b="b"/>
              <a:pathLst>
                <a:path w="4207509" h="6383020">
                  <a:moveTo>
                    <a:pt x="0" y="0"/>
                  </a:moveTo>
                  <a:lnTo>
                    <a:pt x="4207399" y="0"/>
                  </a:lnTo>
                  <a:lnTo>
                    <a:pt x="4207399" y="6382773"/>
                  </a:lnTo>
                  <a:lnTo>
                    <a:pt x="0" y="6382773"/>
                  </a:lnTo>
                  <a:lnTo>
                    <a:pt x="0" y="0"/>
                  </a:lnTo>
                  <a:close/>
                </a:path>
              </a:pathLst>
            </a:custGeom>
            <a:ln w="76199">
              <a:solidFill>
                <a:srgbClr val="CCCCCC"/>
              </a:solidFill>
            </a:ln>
          </p:spPr>
          <p:txBody>
            <a:bodyPr wrap="square" lIns="0" tIns="0" rIns="0" bIns="0" rtlCol="0"/>
            <a:lstStyle/>
            <a:p>
              <a:endParaRPr/>
            </a:p>
          </p:txBody>
        </p:sp>
        <p:sp>
          <p:nvSpPr>
            <p:cNvPr id="7" name="object 7"/>
            <p:cNvSpPr/>
            <p:nvPr/>
          </p:nvSpPr>
          <p:spPr>
            <a:xfrm>
              <a:off x="4566374" y="266128"/>
              <a:ext cx="4135754" cy="2149475"/>
            </a:xfrm>
            <a:custGeom>
              <a:avLst/>
              <a:gdLst/>
              <a:ahLst/>
              <a:cxnLst/>
              <a:rect l="l" t="t" r="r" b="b"/>
              <a:pathLst>
                <a:path w="4135754" h="2149475">
                  <a:moveTo>
                    <a:pt x="4135501" y="0"/>
                  </a:moveTo>
                  <a:lnTo>
                    <a:pt x="0" y="0"/>
                  </a:lnTo>
                  <a:lnTo>
                    <a:pt x="0" y="246875"/>
                  </a:lnTo>
                  <a:lnTo>
                    <a:pt x="0" y="2149208"/>
                  </a:lnTo>
                  <a:lnTo>
                    <a:pt x="4135501" y="2149208"/>
                  </a:lnTo>
                  <a:lnTo>
                    <a:pt x="4135501" y="246875"/>
                  </a:lnTo>
                  <a:lnTo>
                    <a:pt x="4135501" y="0"/>
                  </a:lnTo>
                  <a:close/>
                </a:path>
              </a:pathLst>
            </a:custGeom>
            <a:solidFill>
              <a:srgbClr val="6FA8DC"/>
            </a:solidFill>
          </p:spPr>
          <p:txBody>
            <a:bodyPr wrap="square" lIns="0" tIns="0" rIns="0" bIns="0" rtlCol="0"/>
            <a:lstStyle/>
            <a:p>
              <a:endParaRPr/>
            </a:p>
          </p:txBody>
        </p:sp>
        <p:sp>
          <p:nvSpPr>
            <p:cNvPr id="8" name="object 8"/>
            <p:cNvSpPr/>
            <p:nvPr/>
          </p:nvSpPr>
          <p:spPr>
            <a:xfrm>
              <a:off x="4566374" y="237899"/>
              <a:ext cx="4109085" cy="275590"/>
            </a:xfrm>
            <a:custGeom>
              <a:avLst/>
              <a:gdLst/>
              <a:ahLst/>
              <a:cxnLst/>
              <a:rect l="l" t="t" r="r" b="b"/>
              <a:pathLst>
                <a:path w="4109084" h="275590">
                  <a:moveTo>
                    <a:pt x="4108799" y="275099"/>
                  </a:moveTo>
                  <a:lnTo>
                    <a:pt x="0" y="275099"/>
                  </a:lnTo>
                  <a:lnTo>
                    <a:pt x="0" y="0"/>
                  </a:lnTo>
                  <a:lnTo>
                    <a:pt x="4108799" y="0"/>
                  </a:lnTo>
                  <a:lnTo>
                    <a:pt x="4108799" y="275099"/>
                  </a:lnTo>
                  <a:close/>
                </a:path>
              </a:pathLst>
            </a:custGeom>
            <a:solidFill>
              <a:srgbClr val="3D85C6"/>
            </a:solidFill>
          </p:spPr>
          <p:txBody>
            <a:bodyPr wrap="square" lIns="0" tIns="0" rIns="0" bIns="0" rtlCol="0"/>
            <a:lstStyle/>
            <a:p>
              <a:endParaRPr/>
            </a:p>
          </p:txBody>
        </p:sp>
        <p:sp>
          <p:nvSpPr>
            <p:cNvPr id="9" name="object 9"/>
            <p:cNvSpPr/>
            <p:nvPr/>
          </p:nvSpPr>
          <p:spPr>
            <a:xfrm>
              <a:off x="4584399" y="5572149"/>
              <a:ext cx="4109085" cy="1010285"/>
            </a:xfrm>
            <a:custGeom>
              <a:avLst/>
              <a:gdLst/>
              <a:ahLst/>
              <a:cxnLst/>
              <a:rect l="l" t="t" r="r" b="b"/>
              <a:pathLst>
                <a:path w="4109084" h="1010284">
                  <a:moveTo>
                    <a:pt x="4108799" y="1010099"/>
                  </a:moveTo>
                  <a:lnTo>
                    <a:pt x="0" y="1010099"/>
                  </a:lnTo>
                  <a:lnTo>
                    <a:pt x="0" y="0"/>
                  </a:lnTo>
                  <a:lnTo>
                    <a:pt x="4108799" y="0"/>
                  </a:lnTo>
                  <a:lnTo>
                    <a:pt x="4108799" y="1010099"/>
                  </a:lnTo>
                  <a:close/>
                </a:path>
              </a:pathLst>
            </a:custGeom>
            <a:solidFill>
              <a:srgbClr val="000000"/>
            </a:solidFill>
          </p:spPr>
          <p:txBody>
            <a:bodyPr wrap="square" lIns="0" tIns="0" rIns="0" bIns="0" rtlCol="0"/>
            <a:lstStyle/>
            <a:p>
              <a:endParaRPr/>
            </a:p>
          </p:txBody>
        </p:sp>
        <p:sp>
          <p:nvSpPr>
            <p:cNvPr id="10" name="object 10"/>
            <p:cNvSpPr/>
            <p:nvPr/>
          </p:nvSpPr>
          <p:spPr>
            <a:xfrm>
              <a:off x="5086450" y="2638425"/>
              <a:ext cx="3105150" cy="2545715"/>
            </a:xfrm>
            <a:custGeom>
              <a:avLst/>
              <a:gdLst/>
              <a:ahLst/>
              <a:cxnLst/>
              <a:rect l="l" t="t" r="r" b="b"/>
              <a:pathLst>
                <a:path w="3105150" h="2545715">
                  <a:moveTo>
                    <a:pt x="3104699" y="2545199"/>
                  </a:moveTo>
                  <a:lnTo>
                    <a:pt x="0" y="2545199"/>
                  </a:lnTo>
                  <a:lnTo>
                    <a:pt x="0" y="0"/>
                  </a:lnTo>
                  <a:lnTo>
                    <a:pt x="3104699" y="0"/>
                  </a:lnTo>
                  <a:lnTo>
                    <a:pt x="3104699" y="2545199"/>
                  </a:lnTo>
                  <a:close/>
                </a:path>
              </a:pathLst>
            </a:custGeom>
            <a:solidFill>
              <a:srgbClr val="999999"/>
            </a:solidFill>
          </p:spPr>
          <p:txBody>
            <a:bodyPr wrap="square" lIns="0" tIns="0" rIns="0" bIns="0" rtlCol="0"/>
            <a:lstStyle/>
            <a:p>
              <a:endParaRPr/>
            </a:p>
          </p:txBody>
        </p:sp>
        <p:sp>
          <p:nvSpPr>
            <p:cNvPr id="11" name="object 11"/>
            <p:cNvSpPr/>
            <p:nvPr/>
          </p:nvSpPr>
          <p:spPr>
            <a:xfrm>
              <a:off x="628116" y="4595875"/>
              <a:ext cx="3601085" cy="598170"/>
            </a:xfrm>
            <a:custGeom>
              <a:avLst/>
              <a:gdLst/>
              <a:ahLst/>
              <a:cxnLst/>
              <a:rect l="l" t="t" r="r" b="b"/>
              <a:pathLst>
                <a:path w="3601085" h="598170">
                  <a:moveTo>
                    <a:pt x="474306" y="298958"/>
                  </a:moveTo>
                  <a:lnTo>
                    <a:pt x="279069" y="246113"/>
                  </a:lnTo>
                  <a:lnTo>
                    <a:pt x="237147" y="0"/>
                  </a:lnTo>
                  <a:lnTo>
                    <a:pt x="195224" y="246113"/>
                  </a:lnTo>
                  <a:lnTo>
                    <a:pt x="0" y="298958"/>
                  </a:lnTo>
                  <a:lnTo>
                    <a:pt x="195224" y="351802"/>
                  </a:lnTo>
                  <a:lnTo>
                    <a:pt x="237147" y="597903"/>
                  </a:lnTo>
                  <a:lnTo>
                    <a:pt x="279069" y="351802"/>
                  </a:lnTo>
                  <a:lnTo>
                    <a:pt x="474306" y="298958"/>
                  </a:lnTo>
                  <a:close/>
                </a:path>
                <a:path w="3601085" h="598170">
                  <a:moveTo>
                    <a:pt x="3600627" y="298958"/>
                  </a:moveTo>
                  <a:lnTo>
                    <a:pt x="3405403" y="246113"/>
                  </a:lnTo>
                  <a:lnTo>
                    <a:pt x="3363480" y="0"/>
                  </a:lnTo>
                  <a:lnTo>
                    <a:pt x="3321558" y="246113"/>
                  </a:lnTo>
                  <a:lnTo>
                    <a:pt x="3126321" y="298958"/>
                  </a:lnTo>
                  <a:lnTo>
                    <a:pt x="3321558" y="351802"/>
                  </a:lnTo>
                  <a:lnTo>
                    <a:pt x="3363480" y="597903"/>
                  </a:lnTo>
                  <a:lnTo>
                    <a:pt x="3405403" y="351802"/>
                  </a:lnTo>
                  <a:lnTo>
                    <a:pt x="3600627" y="298958"/>
                  </a:lnTo>
                  <a:close/>
                </a:path>
              </a:pathLst>
            </a:custGeom>
            <a:solidFill>
              <a:srgbClr val="F1C131"/>
            </a:solidFill>
          </p:spPr>
          <p:txBody>
            <a:bodyPr wrap="square" lIns="0" tIns="0" rIns="0" bIns="0" rtlCol="0"/>
            <a:lstStyle/>
            <a:p>
              <a:endParaRPr/>
            </a:p>
          </p:txBody>
        </p:sp>
      </p:grpSp>
      <p:sp>
        <p:nvSpPr>
          <p:cNvPr id="12" name="object 12"/>
          <p:cNvSpPr txBox="1"/>
          <p:nvPr/>
        </p:nvSpPr>
        <p:spPr>
          <a:xfrm>
            <a:off x="859363" y="1567742"/>
            <a:ext cx="3137535" cy="2540000"/>
          </a:xfrm>
          <a:prstGeom prst="rect">
            <a:avLst/>
          </a:prstGeom>
        </p:spPr>
        <p:txBody>
          <a:bodyPr vert="horz" wrap="square" lIns="0" tIns="12700" rIns="0" bIns="0" rtlCol="0">
            <a:spAutoFit/>
          </a:bodyPr>
          <a:lstStyle/>
          <a:p>
            <a:pPr marL="66675" marR="5080" indent="554355">
              <a:lnSpc>
                <a:spcPct val="114599"/>
              </a:lnSpc>
              <a:spcBef>
                <a:spcPts val="100"/>
              </a:spcBef>
            </a:pPr>
            <a:r>
              <a:rPr sz="2400" spc="-5" dirty="0">
                <a:solidFill>
                  <a:srgbClr val="434343"/>
                </a:solidFill>
                <a:latin typeface="Calibri"/>
                <a:cs typeface="Calibri"/>
              </a:rPr>
              <a:t>Begin visualizing</a:t>
            </a:r>
            <a:r>
              <a:rPr sz="2400" spc="-95" dirty="0">
                <a:solidFill>
                  <a:srgbClr val="434343"/>
                </a:solidFill>
                <a:latin typeface="Calibri"/>
                <a:cs typeface="Calibri"/>
              </a:rPr>
              <a:t> </a:t>
            </a:r>
            <a:r>
              <a:rPr sz="2400" spc="-5" dirty="0">
                <a:solidFill>
                  <a:srgbClr val="434343"/>
                </a:solidFill>
                <a:latin typeface="Calibri"/>
                <a:cs typeface="Calibri"/>
              </a:rPr>
              <a:t>the  layout in terms of</a:t>
            </a:r>
            <a:r>
              <a:rPr sz="2400" spc="-85" dirty="0">
                <a:solidFill>
                  <a:srgbClr val="434343"/>
                </a:solidFill>
                <a:latin typeface="Calibri"/>
                <a:cs typeface="Calibri"/>
              </a:rPr>
              <a:t> </a:t>
            </a:r>
            <a:r>
              <a:rPr sz="2400" spc="-5" dirty="0">
                <a:solidFill>
                  <a:srgbClr val="434343"/>
                </a:solidFill>
                <a:latin typeface="Calibri"/>
                <a:cs typeface="Calibri"/>
              </a:rPr>
              <a:t>boxes:</a:t>
            </a:r>
            <a:endParaRPr sz="2400">
              <a:latin typeface="Calibri"/>
              <a:cs typeface="Calibri"/>
            </a:endParaRPr>
          </a:p>
          <a:p>
            <a:pPr>
              <a:lnSpc>
                <a:spcPct val="100000"/>
              </a:lnSpc>
            </a:pPr>
            <a:endParaRPr sz="2400">
              <a:latin typeface="Calibri"/>
              <a:cs typeface="Calibri"/>
            </a:endParaRPr>
          </a:p>
          <a:p>
            <a:pPr>
              <a:lnSpc>
                <a:spcPct val="100000"/>
              </a:lnSpc>
              <a:spcBef>
                <a:spcPts val="5"/>
              </a:spcBef>
            </a:pPr>
            <a:endParaRPr sz="3000">
              <a:latin typeface="Calibri"/>
              <a:cs typeface="Calibri"/>
            </a:endParaRPr>
          </a:p>
          <a:p>
            <a:pPr marL="1118870" marR="10160" indent="-1106805">
              <a:lnSpc>
                <a:spcPct val="114599"/>
              </a:lnSpc>
            </a:pPr>
            <a:r>
              <a:rPr sz="2400" b="1" spc="-5" dirty="0">
                <a:solidFill>
                  <a:srgbClr val="434343"/>
                </a:solidFill>
                <a:latin typeface="Calibri"/>
                <a:cs typeface="Calibri"/>
              </a:rPr>
              <a:t>Let's first try making</a:t>
            </a:r>
            <a:r>
              <a:rPr sz="2400" b="1" spc="-85" dirty="0">
                <a:solidFill>
                  <a:srgbClr val="434343"/>
                </a:solidFill>
                <a:latin typeface="Calibri"/>
                <a:cs typeface="Calibri"/>
              </a:rPr>
              <a:t> </a:t>
            </a:r>
            <a:r>
              <a:rPr sz="2400" b="1" spc="-5" dirty="0">
                <a:solidFill>
                  <a:srgbClr val="434343"/>
                </a:solidFill>
                <a:latin typeface="Calibri"/>
                <a:cs typeface="Calibri"/>
              </a:rPr>
              <a:t>this  layout!</a:t>
            </a:r>
            <a:endParaRPr sz="2400">
              <a:latin typeface="Calibri"/>
              <a:cs typeface="Calibri"/>
            </a:endParaRPr>
          </a:p>
        </p:txBody>
      </p:sp>
      <p:sp>
        <p:nvSpPr>
          <p:cNvPr id="13" name="object 13"/>
          <p:cNvSpPr txBox="1"/>
          <p:nvPr/>
        </p:nvSpPr>
        <p:spPr>
          <a:xfrm>
            <a:off x="1162340" y="4548687"/>
            <a:ext cx="2532380" cy="574040"/>
          </a:xfrm>
          <a:prstGeom prst="rect">
            <a:avLst/>
          </a:prstGeom>
        </p:spPr>
        <p:txBody>
          <a:bodyPr vert="horz" wrap="square" lIns="0" tIns="12700" rIns="0" bIns="0" rtlCol="0">
            <a:spAutoFit/>
          </a:bodyPr>
          <a:lstStyle/>
          <a:p>
            <a:pPr marL="12700">
              <a:lnSpc>
                <a:spcPct val="100000"/>
              </a:lnSpc>
              <a:spcBef>
                <a:spcPts val="100"/>
              </a:spcBef>
            </a:pPr>
            <a:r>
              <a:rPr sz="3600" u="heavy" spc="-5" dirty="0">
                <a:solidFill>
                  <a:srgbClr val="0097A7"/>
                </a:solidFill>
                <a:uFill>
                  <a:solidFill>
                    <a:srgbClr val="0097A7"/>
                  </a:solidFill>
                </a:uFill>
                <a:latin typeface="Calibri"/>
                <a:cs typeface="Calibri"/>
                <a:hlinkClick r:id="rId3"/>
              </a:rPr>
              <a:t>Codepen</a:t>
            </a:r>
            <a:r>
              <a:rPr sz="3600" u="heavy" spc="-90" dirty="0">
                <a:solidFill>
                  <a:srgbClr val="0097A7"/>
                </a:solidFill>
                <a:uFill>
                  <a:solidFill>
                    <a:srgbClr val="0097A7"/>
                  </a:solidFill>
                </a:uFill>
                <a:latin typeface="Calibri"/>
                <a:cs typeface="Calibri"/>
                <a:hlinkClick r:id="rId3"/>
              </a:rPr>
              <a:t> </a:t>
            </a:r>
            <a:r>
              <a:rPr sz="3600" u="heavy" spc="-5" dirty="0">
                <a:solidFill>
                  <a:srgbClr val="0097A7"/>
                </a:solidFill>
                <a:uFill>
                  <a:solidFill>
                    <a:srgbClr val="0097A7"/>
                  </a:solidFill>
                </a:uFill>
                <a:latin typeface="Calibri"/>
                <a:cs typeface="Calibri"/>
                <a:hlinkClick r:id="rId3"/>
              </a:rPr>
              <a:t>Link</a:t>
            </a:r>
            <a:endParaRPr sz="3600" dirty="0">
              <a:latin typeface="Calibri"/>
              <a:cs typeface="Calibri"/>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87"/>
            <a:ext cx="6628130" cy="574040"/>
          </a:xfrm>
          <a:prstGeom prst="rect">
            <a:avLst/>
          </a:prstGeom>
        </p:spPr>
        <p:txBody>
          <a:bodyPr vert="horz" wrap="square" lIns="0" tIns="12700" rIns="0" bIns="0" rtlCol="0">
            <a:spAutoFit/>
          </a:bodyPr>
          <a:lstStyle/>
          <a:p>
            <a:pPr marL="12700">
              <a:lnSpc>
                <a:spcPct val="100000"/>
              </a:lnSpc>
              <a:spcBef>
                <a:spcPts val="100"/>
              </a:spcBef>
            </a:pPr>
            <a:r>
              <a:rPr b="0" spc="380" dirty="0">
                <a:solidFill>
                  <a:srgbClr val="000000"/>
                </a:solidFill>
                <a:latin typeface="Calibri"/>
                <a:cs typeface="Calibri"/>
              </a:rPr>
              <a:t>Content Sectioning</a:t>
            </a:r>
            <a:r>
              <a:rPr b="0" spc="-175" dirty="0">
                <a:solidFill>
                  <a:srgbClr val="000000"/>
                </a:solidFill>
                <a:latin typeface="Calibri"/>
                <a:cs typeface="Calibri"/>
              </a:rPr>
              <a:t> </a:t>
            </a:r>
            <a:r>
              <a:rPr b="0" spc="375" dirty="0">
                <a:solidFill>
                  <a:srgbClr val="000000"/>
                </a:solidFill>
                <a:latin typeface="Calibri"/>
                <a:cs typeface="Calibri"/>
              </a:rPr>
              <a:t>elements</a:t>
            </a:r>
          </a:p>
        </p:txBody>
      </p:sp>
      <p:sp>
        <p:nvSpPr>
          <p:cNvPr id="3" name="object 3"/>
          <p:cNvSpPr txBox="1"/>
          <p:nvPr/>
        </p:nvSpPr>
        <p:spPr>
          <a:xfrm>
            <a:off x="1160214" y="5927533"/>
            <a:ext cx="6811645" cy="654050"/>
          </a:xfrm>
          <a:prstGeom prst="rect">
            <a:avLst/>
          </a:prstGeom>
        </p:spPr>
        <p:txBody>
          <a:bodyPr vert="horz" wrap="square" lIns="0" tIns="52704" rIns="0" bIns="0" rtlCol="0">
            <a:spAutoFit/>
          </a:bodyPr>
          <a:lstStyle/>
          <a:p>
            <a:pPr algn="ctr">
              <a:lnSpc>
                <a:spcPct val="100000"/>
              </a:lnSpc>
              <a:spcBef>
                <a:spcPts val="414"/>
              </a:spcBef>
            </a:pPr>
            <a:r>
              <a:rPr sz="1800" spc="-5" dirty="0">
                <a:solidFill>
                  <a:srgbClr val="434343"/>
                </a:solidFill>
                <a:latin typeface="Calibri"/>
                <a:cs typeface="Calibri"/>
              </a:rPr>
              <a:t>These elements do not "do" </a:t>
            </a:r>
            <a:r>
              <a:rPr sz="1800" dirty="0">
                <a:solidFill>
                  <a:srgbClr val="434343"/>
                </a:solidFill>
                <a:latin typeface="Calibri"/>
                <a:cs typeface="Calibri"/>
              </a:rPr>
              <a:t>anything; </a:t>
            </a:r>
            <a:r>
              <a:rPr sz="1800" spc="-5" dirty="0">
                <a:solidFill>
                  <a:srgbClr val="434343"/>
                </a:solidFill>
                <a:latin typeface="Calibri"/>
                <a:cs typeface="Calibri"/>
              </a:rPr>
              <a:t>they </a:t>
            </a:r>
            <a:r>
              <a:rPr sz="1800" dirty="0">
                <a:solidFill>
                  <a:srgbClr val="434343"/>
                </a:solidFill>
                <a:latin typeface="Calibri"/>
                <a:cs typeface="Calibri"/>
              </a:rPr>
              <a:t>are </a:t>
            </a:r>
            <a:r>
              <a:rPr sz="1800" spc="-5" dirty="0">
                <a:solidFill>
                  <a:srgbClr val="434343"/>
                </a:solidFill>
                <a:latin typeface="Calibri"/>
                <a:cs typeface="Calibri"/>
              </a:rPr>
              <a:t>basically more</a:t>
            </a:r>
            <a:r>
              <a:rPr sz="1800" spc="-75" dirty="0">
                <a:solidFill>
                  <a:srgbClr val="434343"/>
                </a:solidFill>
                <a:latin typeface="Calibri"/>
                <a:cs typeface="Calibri"/>
              </a:rPr>
              <a:t> </a:t>
            </a:r>
            <a:r>
              <a:rPr sz="1800" spc="-5" dirty="0">
                <a:solidFill>
                  <a:srgbClr val="434343"/>
                </a:solidFill>
                <a:latin typeface="Calibri"/>
                <a:cs typeface="Calibri"/>
              </a:rPr>
              <a:t>descriptive</a:t>
            </a:r>
            <a:endParaRPr sz="1800">
              <a:latin typeface="Calibri"/>
              <a:cs typeface="Calibri"/>
            </a:endParaRPr>
          </a:p>
          <a:p>
            <a:pPr marL="9525" algn="ctr">
              <a:lnSpc>
                <a:spcPct val="100000"/>
              </a:lnSpc>
              <a:spcBef>
                <a:spcPts val="315"/>
              </a:spcBef>
            </a:pPr>
            <a:r>
              <a:rPr sz="1800" spc="-5" dirty="0">
                <a:solidFill>
                  <a:srgbClr val="434343"/>
                </a:solidFill>
                <a:latin typeface="Consolas"/>
                <a:cs typeface="Consolas"/>
              </a:rPr>
              <a:t>&lt;div&gt;</a:t>
            </a:r>
            <a:r>
              <a:rPr sz="1800" spc="-5" dirty="0">
                <a:solidFill>
                  <a:srgbClr val="434343"/>
                </a:solidFill>
                <a:latin typeface="Calibri"/>
                <a:cs typeface="Calibri"/>
              </a:rPr>
              <a:t>s. Makes your HTML more readable. See </a:t>
            </a:r>
            <a:r>
              <a:rPr sz="1800" u="heavy" spc="-5" dirty="0">
                <a:solidFill>
                  <a:srgbClr val="0097A7"/>
                </a:solidFill>
                <a:uFill>
                  <a:solidFill>
                    <a:srgbClr val="0097A7"/>
                  </a:solidFill>
                </a:uFill>
                <a:latin typeface="Calibri"/>
                <a:cs typeface="Calibri"/>
                <a:hlinkClick r:id="rId2"/>
              </a:rPr>
              <a:t>MDN</a:t>
            </a:r>
            <a:r>
              <a:rPr sz="1800" spc="-5" dirty="0">
                <a:solidFill>
                  <a:srgbClr val="0097A7"/>
                </a:solidFill>
                <a:latin typeface="Calibri"/>
                <a:cs typeface="Calibri"/>
                <a:hlinkClick r:id="rId2"/>
              </a:rPr>
              <a:t> </a:t>
            </a:r>
            <a:r>
              <a:rPr sz="1800" spc="-5" dirty="0">
                <a:solidFill>
                  <a:srgbClr val="434343"/>
                </a:solidFill>
                <a:latin typeface="Calibri"/>
                <a:cs typeface="Calibri"/>
              </a:rPr>
              <a:t>for more</a:t>
            </a:r>
            <a:r>
              <a:rPr sz="1800" spc="40" dirty="0">
                <a:solidFill>
                  <a:srgbClr val="434343"/>
                </a:solidFill>
                <a:latin typeface="Calibri"/>
                <a:cs typeface="Calibri"/>
              </a:rPr>
              <a:t> </a:t>
            </a:r>
            <a:r>
              <a:rPr sz="1800" spc="-5" dirty="0">
                <a:solidFill>
                  <a:srgbClr val="434343"/>
                </a:solidFill>
                <a:latin typeface="Calibri"/>
                <a:cs typeface="Calibri"/>
              </a:rPr>
              <a:t>info.</a:t>
            </a:r>
            <a:endParaRPr sz="1800">
              <a:latin typeface="Calibri"/>
              <a:cs typeface="Calibri"/>
            </a:endParaRPr>
          </a:p>
        </p:txBody>
      </p:sp>
      <p:graphicFrame>
        <p:nvGraphicFramePr>
          <p:cNvPr id="4" name="object 4"/>
          <p:cNvGraphicFramePr>
            <a:graphicFrameLocks noGrp="1"/>
          </p:cNvGraphicFramePr>
          <p:nvPr/>
        </p:nvGraphicFramePr>
        <p:xfrm>
          <a:off x="947737" y="1700462"/>
          <a:ext cx="7239000" cy="4070767"/>
        </p:xfrm>
        <a:graphic>
          <a:graphicData uri="http://schemas.openxmlformats.org/drawingml/2006/table">
            <a:tbl>
              <a:tblPr firstRow="1" bandRow="1">
                <a:tableStyleId>{2D5ABB26-0587-4C30-8999-92F81FD0307C}</a:tableStyleId>
              </a:tblPr>
              <a:tblGrid>
                <a:gridCol w="2171065">
                  <a:extLst>
                    <a:ext uri="{9D8B030D-6E8A-4147-A177-3AD203B41FA5}">
                      <a16:colId xmlns:a16="http://schemas.microsoft.com/office/drawing/2014/main" val="20000"/>
                    </a:ext>
                  </a:extLst>
                </a:gridCol>
                <a:gridCol w="5067935">
                  <a:extLst>
                    <a:ext uri="{9D8B030D-6E8A-4147-A177-3AD203B41FA5}">
                      <a16:colId xmlns:a16="http://schemas.microsoft.com/office/drawing/2014/main" val="20001"/>
                    </a:ext>
                  </a:extLst>
                </a:gridCol>
              </a:tblGrid>
              <a:tr h="380999">
                <a:tc>
                  <a:txBody>
                    <a:bodyPr/>
                    <a:lstStyle/>
                    <a:p>
                      <a:pPr algn="ctr">
                        <a:lnSpc>
                          <a:spcPct val="100000"/>
                        </a:lnSpc>
                        <a:spcBef>
                          <a:spcPts val="220"/>
                        </a:spcBef>
                      </a:pPr>
                      <a:r>
                        <a:rPr sz="2000" b="1" spc="-5" dirty="0">
                          <a:latin typeface="Calibri"/>
                          <a:cs typeface="Calibri"/>
                        </a:rPr>
                        <a:t>Name</a:t>
                      </a:r>
                      <a:endParaRPr sz="2000">
                        <a:latin typeface="Calibri"/>
                        <a:cs typeface="Calibri"/>
                      </a:endParaRPr>
                    </a:p>
                  </a:txBody>
                  <a:tcPr marL="0" marR="0" marT="279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tc>
                  <a:txBody>
                    <a:bodyPr/>
                    <a:lstStyle/>
                    <a:p>
                      <a:pPr algn="ctr">
                        <a:lnSpc>
                          <a:spcPct val="100000"/>
                        </a:lnSpc>
                        <a:spcBef>
                          <a:spcPts val="220"/>
                        </a:spcBef>
                      </a:pPr>
                      <a:r>
                        <a:rPr sz="2000" b="1" spc="-5" dirty="0">
                          <a:latin typeface="Calibri"/>
                          <a:cs typeface="Calibri"/>
                        </a:rPr>
                        <a:t>Description</a:t>
                      </a:r>
                      <a:endParaRPr sz="2000">
                        <a:latin typeface="Calibri"/>
                        <a:cs typeface="Calibri"/>
                      </a:endParaRPr>
                    </a:p>
                  </a:txBody>
                  <a:tcPr marL="0" marR="0" marT="279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extLst>
                  <a:ext uri="{0D108BD9-81ED-4DB2-BD59-A6C34878D82A}">
                    <a16:rowId xmlns:a16="http://schemas.microsoft.com/office/drawing/2014/main" val="10000"/>
                  </a:ext>
                </a:extLst>
              </a:tr>
              <a:tr h="487649">
                <a:tc>
                  <a:txBody>
                    <a:bodyPr/>
                    <a:lstStyle/>
                    <a:p>
                      <a:pPr algn="ctr">
                        <a:lnSpc>
                          <a:spcPct val="100000"/>
                        </a:lnSpc>
                        <a:spcBef>
                          <a:spcPts val="595"/>
                        </a:spcBef>
                      </a:pPr>
                      <a:r>
                        <a:rPr sz="2000" spc="-5" dirty="0">
                          <a:latin typeface="Consolas"/>
                          <a:cs typeface="Consolas"/>
                        </a:rPr>
                        <a:t>&lt;p&gt;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000000"/>
                      </a:solidFill>
                      <a:prstDash val="solid"/>
                    </a:lnT>
                    <a:lnB w="9525">
                      <a:solidFill>
                        <a:srgbClr val="9E9E9E"/>
                      </a:solidFill>
                      <a:prstDash val="solid"/>
                    </a:lnB>
                    <a:solidFill>
                      <a:srgbClr val="FFF1CA"/>
                    </a:solidFill>
                  </a:tcPr>
                </a:tc>
                <a:tc>
                  <a:txBody>
                    <a:bodyPr/>
                    <a:lstStyle/>
                    <a:p>
                      <a:pPr marL="85725">
                        <a:lnSpc>
                          <a:spcPct val="100000"/>
                        </a:lnSpc>
                        <a:spcBef>
                          <a:spcPts val="595"/>
                        </a:spcBef>
                      </a:pPr>
                      <a:r>
                        <a:rPr sz="2000" spc="-5" dirty="0">
                          <a:latin typeface="Calibri"/>
                          <a:cs typeface="Calibri"/>
                        </a:rPr>
                        <a:t>Paragraph</a:t>
                      </a:r>
                      <a:r>
                        <a:rPr sz="2000" spc="-10"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3"/>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000000"/>
                      </a:solidFill>
                      <a:prstDash val="solid"/>
                    </a:lnT>
                    <a:lnB w="9525">
                      <a:solidFill>
                        <a:srgbClr val="9E9E9E"/>
                      </a:solidFill>
                      <a:prstDash val="solid"/>
                    </a:lnB>
                    <a:solidFill>
                      <a:srgbClr val="FFF1CA"/>
                    </a:solidFill>
                  </a:tcPr>
                </a:tc>
                <a:extLst>
                  <a:ext uri="{0D108BD9-81ED-4DB2-BD59-A6C34878D82A}">
                    <a16:rowId xmlns:a16="http://schemas.microsoft.com/office/drawing/2014/main" val="10001"/>
                  </a:ext>
                </a:extLst>
              </a:tr>
              <a:tr h="487649">
                <a:tc>
                  <a:txBody>
                    <a:bodyPr/>
                    <a:lstStyle/>
                    <a:p>
                      <a:pPr algn="ctr">
                        <a:lnSpc>
                          <a:spcPct val="100000"/>
                        </a:lnSpc>
                        <a:spcBef>
                          <a:spcPts val="595"/>
                        </a:spcBef>
                      </a:pPr>
                      <a:r>
                        <a:rPr sz="2000" spc="-5" dirty="0">
                          <a:latin typeface="Consolas"/>
                          <a:cs typeface="Consolas"/>
                        </a:rPr>
                        <a:t>&lt;h1&gt;-&lt;h6&gt;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FF1CA"/>
                    </a:solidFill>
                  </a:tcPr>
                </a:tc>
                <a:tc>
                  <a:txBody>
                    <a:bodyPr/>
                    <a:lstStyle/>
                    <a:p>
                      <a:pPr marL="85725">
                        <a:lnSpc>
                          <a:spcPct val="100000"/>
                        </a:lnSpc>
                        <a:spcBef>
                          <a:spcPts val="595"/>
                        </a:spcBef>
                      </a:pPr>
                      <a:r>
                        <a:rPr sz="2000" spc="-5" dirty="0">
                          <a:latin typeface="Calibri"/>
                          <a:cs typeface="Calibri"/>
                        </a:rPr>
                        <a:t>Section headings</a:t>
                      </a:r>
                      <a:r>
                        <a:rPr sz="2000" spc="-10"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4"/>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FF1CA"/>
                    </a:solidFill>
                  </a:tcPr>
                </a:tc>
                <a:extLst>
                  <a:ext uri="{0D108BD9-81ED-4DB2-BD59-A6C34878D82A}">
                    <a16:rowId xmlns:a16="http://schemas.microsoft.com/office/drawing/2014/main" val="10002"/>
                  </a:ext>
                </a:extLst>
              </a:tr>
              <a:tr h="763874">
                <a:tc>
                  <a:txBody>
                    <a:bodyPr/>
                    <a:lstStyle/>
                    <a:p>
                      <a:pPr algn="ctr">
                        <a:lnSpc>
                          <a:spcPct val="100000"/>
                        </a:lnSpc>
                        <a:spcBef>
                          <a:spcPts val="595"/>
                        </a:spcBef>
                      </a:pPr>
                      <a:r>
                        <a:rPr sz="2000" spc="-5" dirty="0">
                          <a:latin typeface="Consolas"/>
                          <a:cs typeface="Consolas"/>
                        </a:rPr>
                        <a:t>&lt;article&gt;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dirty="0">
                          <a:latin typeface="Calibri"/>
                          <a:cs typeface="Calibri"/>
                        </a:rPr>
                        <a:t>A </a:t>
                      </a:r>
                      <a:r>
                        <a:rPr sz="2000" spc="-5" dirty="0">
                          <a:latin typeface="Calibri"/>
                          <a:cs typeface="Calibri"/>
                        </a:rPr>
                        <a:t>document, page, or site</a:t>
                      </a:r>
                      <a:r>
                        <a:rPr sz="2000" spc="-25"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5"/>
                        </a:rPr>
                        <a:t>mdn</a:t>
                      </a:r>
                      <a:r>
                        <a:rPr sz="2000" dirty="0">
                          <a:latin typeface="Calibri"/>
                          <a:cs typeface="Calibri"/>
                        </a:rPr>
                        <a:t>)</a:t>
                      </a:r>
                      <a:endParaRPr sz="2000">
                        <a:latin typeface="Calibri"/>
                        <a:cs typeface="Calibri"/>
                      </a:endParaRPr>
                    </a:p>
                    <a:p>
                      <a:pPr marL="85725">
                        <a:lnSpc>
                          <a:spcPct val="100000"/>
                        </a:lnSpc>
                        <a:spcBef>
                          <a:spcPts val="5"/>
                        </a:spcBef>
                      </a:pPr>
                      <a:r>
                        <a:rPr sz="1800" spc="-5" dirty="0">
                          <a:latin typeface="Calibri"/>
                          <a:cs typeface="Calibri"/>
                        </a:rPr>
                        <a:t>This is usually </a:t>
                      </a:r>
                      <a:r>
                        <a:rPr sz="1800" dirty="0">
                          <a:latin typeface="Calibri"/>
                          <a:cs typeface="Calibri"/>
                        </a:rPr>
                        <a:t>a </a:t>
                      </a:r>
                      <a:r>
                        <a:rPr sz="1800" spc="-5" dirty="0">
                          <a:latin typeface="Calibri"/>
                          <a:cs typeface="Calibri"/>
                        </a:rPr>
                        <a:t>root container element </a:t>
                      </a:r>
                      <a:r>
                        <a:rPr sz="1800" dirty="0">
                          <a:latin typeface="Calibri"/>
                          <a:cs typeface="Calibri"/>
                        </a:rPr>
                        <a:t>after</a:t>
                      </a:r>
                      <a:r>
                        <a:rPr sz="1800" spc="20" dirty="0">
                          <a:latin typeface="Calibri"/>
                          <a:cs typeface="Calibri"/>
                        </a:rPr>
                        <a:t> </a:t>
                      </a:r>
                      <a:r>
                        <a:rPr sz="1800" spc="-5" dirty="0">
                          <a:latin typeface="Consolas"/>
                          <a:cs typeface="Consolas"/>
                        </a:rPr>
                        <a:t>body</a:t>
                      </a:r>
                      <a:r>
                        <a:rPr sz="1800" spc="-5" dirty="0">
                          <a:latin typeface="Calibri"/>
                          <a:cs typeface="Calibri"/>
                        </a:rPr>
                        <a:t>.</a:t>
                      </a:r>
                      <a:endParaRPr sz="18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487649">
                <a:tc>
                  <a:txBody>
                    <a:bodyPr/>
                    <a:lstStyle/>
                    <a:p>
                      <a:pPr algn="ctr">
                        <a:lnSpc>
                          <a:spcPct val="100000"/>
                        </a:lnSpc>
                        <a:spcBef>
                          <a:spcPts val="595"/>
                        </a:spcBef>
                      </a:pPr>
                      <a:r>
                        <a:rPr sz="2000" spc="-5" dirty="0">
                          <a:latin typeface="Consolas"/>
                          <a:cs typeface="Consolas"/>
                        </a:rPr>
                        <a:t>&lt;section&gt;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Generic section of </a:t>
                      </a:r>
                      <a:r>
                        <a:rPr sz="2000" dirty="0">
                          <a:latin typeface="Calibri"/>
                          <a:cs typeface="Calibri"/>
                        </a:rPr>
                        <a:t>a </a:t>
                      </a:r>
                      <a:r>
                        <a:rPr sz="2000" spc="-5" dirty="0">
                          <a:latin typeface="Calibri"/>
                          <a:cs typeface="Calibri"/>
                        </a:rPr>
                        <a:t>document</a:t>
                      </a:r>
                      <a:r>
                        <a:rPr sz="2000" spc="-25"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6"/>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487649">
                <a:tc>
                  <a:txBody>
                    <a:bodyPr/>
                    <a:lstStyle/>
                    <a:p>
                      <a:pPr algn="ctr">
                        <a:lnSpc>
                          <a:spcPct val="100000"/>
                        </a:lnSpc>
                        <a:spcBef>
                          <a:spcPts val="595"/>
                        </a:spcBef>
                      </a:pPr>
                      <a:r>
                        <a:rPr sz="2000" spc="-5" dirty="0">
                          <a:latin typeface="Consolas"/>
                          <a:cs typeface="Consolas"/>
                        </a:rPr>
                        <a:t>&lt;header&gt;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Introductory section of </a:t>
                      </a:r>
                      <a:r>
                        <a:rPr sz="2000" dirty="0">
                          <a:latin typeface="Calibri"/>
                          <a:cs typeface="Calibri"/>
                        </a:rPr>
                        <a:t>a </a:t>
                      </a:r>
                      <a:r>
                        <a:rPr sz="2000" spc="-5" dirty="0">
                          <a:latin typeface="Calibri"/>
                          <a:cs typeface="Calibri"/>
                        </a:rPr>
                        <a:t>document</a:t>
                      </a:r>
                      <a:r>
                        <a:rPr sz="2000" spc="-30" dirty="0">
                          <a:latin typeface="Calibri"/>
                          <a:cs typeface="Calibri"/>
                        </a:rPr>
                        <a:t> </a:t>
                      </a:r>
                      <a:r>
                        <a:rPr sz="2000" spc="5" dirty="0">
                          <a:latin typeface="Calibri"/>
                          <a:cs typeface="Calibri"/>
                        </a:rPr>
                        <a:t>(</a:t>
                      </a:r>
                      <a:r>
                        <a:rPr sz="2000" u="heavy" spc="5" dirty="0">
                          <a:solidFill>
                            <a:srgbClr val="0097A7"/>
                          </a:solidFill>
                          <a:uFill>
                            <a:solidFill>
                              <a:srgbClr val="0097A7"/>
                            </a:solidFill>
                          </a:uFill>
                          <a:latin typeface="Calibri"/>
                          <a:cs typeface="Calibri"/>
                          <a:hlinkClick r:id="rId7"/>
                        </a:rPr>
                        <a:t>mdn</a:t>
                      </a:r>
                      <a:r>
                        <a:rPr sz="2000" spc="5"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487649">
                <a:tc>
                  <a:txBody>
                    <a:bodyPr/>
                    <a:lstStyle/>
                    <a:p>
                      <a:pPr algn="ctr">
                        <a:lnSpc>
                          <a:spcPct val="100000"/>
                        </a:lnSpc>
                        <a:spcBef>
                          <a:spcPts val="595"/>
                        </a:spcBef>
                      </a:pPr>
                      <a:r>
                        <a:rPr sz="2000" spc="-5" dirty="0">
                          <a:latin typeface="Consolas"/>
                          <a:cs typeface="Consolas"/>
                        </a:rPr>
                        <a:t>&lt;footer&gt;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Footer </a:t>
                      </a:r>
                      <a:r>
                        <a:rPr sz="2000" dirty="0">
                          <a:latin typeface="Calibri"/>
                          <a:cs typeface="Calibri"/>
                        </a:rPr>
                        <a:t>at </a:t>
                      </a:r>
                      <a:r>
                        <a:rPr sz="2000" spc="-5" dirty="0">
                          <a:latin typeface="Calibri"/>
                          <a:cs typeface="Calibri"/>
                        </a:rPr>
                        <a:t>end of </a:t>
                      </a:r>
                      <a:r>
                        <a:rPr sz="2000" dirty="0">
                          <a:latin typeface="Calibri"/>
                          <a:cs typeface="Calibri"/>
                        </a:rPr>
                        <a:t>a </a:t>
                      </a:r>
                      <a:r>
                        <a:rPr sz="2000" spc="-5" dirty="0">
                          <a:latin typeface="Calibri"/>
                          <a:cs typeface="Calibri"/>
                        </a:rPr>
                        <a:t>document or section</a:t>
                      </a:r>
                      <a:r>
                        <a:rPr sz="2000" spc="-50"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8"/>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487649">
                <a:tc>
                  <a:txBody>
                    <a:bodyPr/>
                    <a:lstStyle/>
                    <a:p>
                      <a:pPr algn="ctr">
                        <a:lnSpc>
                          <a:spcPct val="100000"/>
                        </a:lnSpc>
                        <a:spcBef>
                          <a:spcPts val="595"/>
                        </a:spcBef>
                      </a:pPr>
                      <a:r>
                        <a:rPr sz="2000" spc="-5" dirty="0">
                          <a:latin typeface="Consolas"/>
                          <a:cs typeface="Consolas"/>
                        </a:rPr>
                        <a:t>&lt;nav&gt;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Navigational section</a:t>
                      </a:r>
                      <a:r>
                        <a:rPr sz="2000" spc="-10"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9"/>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3" name="object 3"/>
          <p:cNvSpPr/>
          <p:nvPr/>
        </p:nvSpPr>
        <p:spPr>
          <a:xfrm>
            <a:off x="900285" y="1864023"/>
            <a:ext cx="4023704" cy="279614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82449" y="5049846"/>
            <a:ext cx="6964680" cy="1115060"/>
          </a:xfrm>
          <a:prstGeom prst="rect">
            <a:avLst/>
          </a:prstGeom>
        </p:spPr>
        <p:txBody>
          <a:bodyPr vert="horz" wrap="square" lIns="0" tIns="27939" rIns="0" bIns="0" rtlCol="0">
            <a:spAutoFit/>
          </a:bodyPr>
          <a:lstStyle/>
          <a:p>
            <a:pPr marL="12700" marR="5080" algn="ctr">
              <a:lnSpc>
                <a:spcPts val="2850"/>
              </a:lnSpc>
              <a:spcBef>
                <a:spcPts val="219"/>
              </a:spcBef>
            </a:pPr>
            <a:r>
              <a:rPr sz="2400" spc="-175" dirty="0">
                <a:latin typeface="Arial"/>
                <a:cs typeface="Arial"/>
              </a:rPr>
              <a:t>The </a:t>
            </a:r>
            <a:r>
              <a:rPr sz="2400" spc="-210" dirty="0">
                <a:latin typeface="Arial"/>
                <a:cs typeface="Arial"/>
              </a:rPr>
              <a:t>HTML </a:t>
            </a:r>
            <a:r>
              <a:rPr sz="2400" spc="-15" dirty="0">
                <a:latin typeface="Arial"/>
                <a:cs typeface="Arial"/>
              </a:rPr>
              <a:t>file </a:t>
            </a:r>
            <a:r>
              <a:rPr sz="2400" spc="-50" dirty="0">
                <a:latin typeface="Arial"/>
                <a:cs typeface="Arial"/>
              </a:rPr>
              <a:t>might </a:t>
            </a:r>
            <a:r>
              <a:rPr sz="2400" spc="-45" dirty="0">
                <a:latin typeface="Arial"/>
                <a:cs typeface="Arial"/>
              </a:rPr>
              <a:t>link </a:t>
            </a:r>
            <a:r>
              <a:rPr sz="2400" spc="30" dirty="0">
                <a:latin typeface="Arial"/>
                <a:cs typeface="Arial"/>
              </a:rPr>
              <a:t>to </a:t>
            </a:r>
            <a:r>
              <a:rPr sz="2400" spc="-30" dirty="0">
                <a:latin typeface="Arial"/>
                <a:cs typeface="Arial"/>
              </a:rPr>
              <a:t>other </a:t>
            </a:r>
            <a:r>
              <a:rPr sz="2400" spc="-120" dirty="0">
                <a:latin typeface="Arial"/>
                <a:cs typeface="Arial"/>
              </a:rPr>
              <a:t>resources, </a:t>
            </a:r>
            <a:r>
              <a:rPr sz="2400" spc="-60" dirty="0">
                <a:latin typeface="Arial"/>
                <a:cs typeface="Arial"/>
              </a:rPr>
              <a:t>like</a:t>
            </a:r>
            <a:r>
              <a:rPr sz="2400" spc="-500" dirty="0">
                <a:latin typeface="Arial"/>
                <a:cs typeface="Arial"/>
              </a:rPr>
              <a:t> </a:t>
            </a:r>
            <a:r>
              <a:rPr sz="2400" spc="-140" dirty="0">
                <a:latin typeface="Arial"/>
                <a:cs typeface="Arial"/>
              </a:rPr>
              <a:t>images,  </a:t>
            </a:r>
            <a:r>
              <a:rPr sz="2400" spc="-110" dirty="0">
                <a:latin typeface="Arial"/>
                <a:cs typeface="Arial"/>
              </a:rPr>
              <a:t>videos, </a:t>
            </a:r>
            <a:r>
              <a:rPr sz="2400" spc="-225" dirty="0">
                <a:latin typeface="Arial"/>
                <a:cs typeface="Arial"/>
              </a:rPr>
              <a:t>as </a:t>
            </a:r>
            <a:r>
              <a:rPr sz="2400" spc="-35" dirty="0">
                <a:latin typeface="Arial"/>
                <a:cs typeface="Arial"/>
              </a:rPr>
              <a:t>well </a:t>
            </a:r>
            <a:r>
              <a:rPr sz="2400" spc="-225" dirty="0">
                <a:latin typeface="Arial"/>
                <a:cs typeface="Arial"/>
              </a:rPr>
              <a:t>as </a:t>
            </a:r>
            <a:r>
              <a:rPr sz="2400" b="1" spc="-220" dirty="0">
                <a:latin typeface="Arial"/>
                <a:cs typeface="Arial"/>
              </a:rPr>
              <a:t>JavaScript </a:t>
            </a:r>
            <a:r>
              <a:rPr sz="2400" spc="-114" dirty="0">
                <a:latin typeface="Arial"/>
                <a:cs typeface="Arial"/>
              </a:rPr>
              <a:t>and </a:t>
            </a:r>
            <a:r>
              <a:rPr sz="2400" b="1" spc="-470" dirty="0">
                <a:latin typeface="Arial"/>
                <a:cs typeface="Arial"/>
              </a:rPr>
              <a:t>CSS </a:t>
            </a:r>
            <a:r>
              <a:rPr sz="2400" spc="-90" dirty="0">
                <a:latin typeface="Arial"/>
                <a:cs typeface="Arial"/>
              </a:rPr>
              <a:t>(stylesheet) </a:t>
            </a:r>
            <a:r>
              <a:rPr sz="2400" spc="-70" dirty="0">
                <a:latin typeface="Arial"/>
                <a:cs typeface="Arial"/>
              </a:rPr>
              <a:t>files,  </a:t>
            </a:r>
            <a:r>
              <a:rPr sz="2400" spc="-75" dirty="0">
                <a:latin typeface="Arial"/>
                <a:cs typeface="Arial"/>
              </a:rPr>
              <a:t>which </a:t>
            </a:r>
            <a:r>
              <a:rPr sz="2400" spc="-30" dirty="0">
                <a:latin typeface="Arial"/>
                <a:cs typeface="Arial"/>
              </a:rPr>
              <a:t>the </a:t>
            </a:r>
            <a:r>
              <a:rPr sz="2400" spc="-75" dirty="0">
                <a:latin typeface="Arial"/>
                <a:cs typeface="Arial"/>
              </a:rPr>
              <a:t>browser </a:t>
            </a:r>
            <a:r>
              <a:rPr sz="2400" spc="-45" dirty="0">
                <a:latin typeface="Arial"/>
                <a:cs typeface="Arial"/>
              </a:rPr>
              <a:t>then </a:t>
            </a:r>
            <a:r>
              <a:rPr sz="2400" spc="-125" dirty="0">
                <a:latin typeface="Arial"/>
                <a:cs typeface="Arial"/>
              </a:rPr>
              <a:t>also</a:t>
            </a:r>
            <a:r>
              <a:rPr sz="2400" spc="-430" dirty="0">
                <a:latin typeface="Arial"/>
                <a:cs typeface="Arial"/>
              </a:rPr>
              <a:t> </a:t>
            </a:r>
            <a:r>
              <a:rPr sz="2400" spc="-114" dirty="0">
                <a:latin typeface="Arial"/>
                <a:cs typeface="Arial"/>
              </a:rPr>
              <a:t>loads.</a:t>
            </a:r>
            <a:endParaRPr sz="2400">
              <a:latin typeface="Arial"/>
              <a:cs typeface="Arial"/>
            </a:endParaRPr>
          </a:p>
        </p:txBody>
      </p:sp>
      <p:sp>
        <p:nvSpPr>
          <p:cNvPr id="5" name="object 5"/>
          <p:cNvSpPr/>
          <p:nvPr/>
        </p:nvSpPr>
        <p:spPr>
          <a:xfrm>
            <a:off x="5213989" y="2387495"/>
            <a:ext cx="1324697" cy="132469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311035" y="1532551"/>
            <a:ext cx="1133472" cy="11334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311035" y="2740119"/>
            <a:ext cx="1043922" cy="104392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182885" y="4140466"/>
            <a:ext cx="763498" cy="763473"/>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8043684" y="3858142"/>
            <a:ext cx="763498" cy="763473"/>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420937" y="2191575"/>
            <a:ext cx="746125" cy="476250"/>
          </a:xfrm>
          <a:custGeom>
            <a:avLst/>
            <a:gdLst/>
            <a:ahLst/>
            <a:cxnLst/>
            <a:rect l="l" t="t" r="r" b="b"/>
            <a:pathLst>
              <a:path w="746125" h="476250">
                <a:moveTo>
                  <a:pt x="0" y="476219"/>
                </a:moveTo>
                <a:lnTo>
                  <a:pt x="745598" y="0"/>
                </a:lnTo>
              </a:path>
            </a:pathLst>
          </a:custGeom>
          <a:ln w="28574">
            <a:solidFill>
              <a:srgbClr val="CCCCCC"/>
            </a:solidFill>
          </a:ln>
        </p:spPr>
        <p:txBody>
          <a:bodyPr wrap="square" lIns="0" tIns="0" rIns="0" bIns="0" rtlCol="0"/>
          <a:lstStyle/>
          <a:p>
            <a:endParaRPr/>
          </a:p>
        </p:txBody>
      </p:sp>
      <p:sp>
        <p:nvSpPr>
          <p:cNvPr id="11" name="object 11"/>
          <p:cNvSpPr/>
          <p:nvPr/>
        </p:nvSpPr>
        <p:spPr>
          <a:xfrm>
            <a:off x="7126847" y="2107485"/>
            <a:ext cx="163274" cy="138154"/>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6538536" y="3061393"/>
            <a:ext cx="607060" cy="158115"/>
          </a:xfrm>
          <a:custGeom>
            <a:avLst/>
            <a:gdLst/>
            <a:ahLst/>
            <a:cxnLst/>
            <a:rect l="l" t="t" r="r" b="b"/>
            <a:pathLst>
              <a:path w="607059" h="158114">
                <a:moveTo>
                  <a:pt x="0" y="0"/>
                </a:moveTo>
                <a:lnTo>
                  <a:pt x="606548" y="157574"/>
                </a:lnTo>
              </a:path>
            </a:pathLst>
          </a:custGeom>
          <a:ln w="28574">
            <a:solidFill>
              <a:srgbClr val="CCCCCC"/>
            </a:solidFill>
          </a:ln>
        </p:spPr>
        <p:txBody>
          <a:bodyPr wrap="square" lIns="0" tIns="0" rIns="0" bIns="0" rtlCol="0"/>
          <a:lstStyle/>
          <a:p>
            <a:endParaRPr/>
          </a:p>
        </p:txBody>
      </p:sp>
      <p:sp>
        <p:nvSpPr>
          <p:cNvPr id="13" name="object 13"/>
          <p:cNvSpPr/>
          <p:nvPr/>
        </p:nvSpPr>
        <p:spPr>
          <a:xfrm>
            <a:off x="7118948" y="3159006"/>
            <a:ext cx="165949" cy="119924"/>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6345587" y="3511517"/>
            <a:ext cx="728345" cy="878840"/>
          </a:xfrm>
          <a:custGeom>
            <a:avLst/>
            <a:gdLst/>
            <a:ahLst/>
            <a:cxnLst/>
            <a:rect l="l" t="t" r="r" b="b"/>
            <a:pathLst>
              <a:path w="728345" h="878839">
                <a:moveTo>
                  <a:pt x="0" y="0"/>
                </a:moveTo>
                <a:lnTo>
                  <a:pt x="727923" y="878648"/>
                </a:lnTo>
              </a:path>
            </a:pathLst>
          </a:custGeom>
          <a:ln w="28574">
            <a:solidFill>
              <a:srgbClr val="CCCCCC"/>
            </a:solidFill>
          </a:ln>
        </p:spPr>
        <p:txBody>
          <a:bodyPr wrap="square" lIns="0" tIns="0" rIns="0" bIns="0" rtlCol="0"/>
          <a:lstStyle/>
          <a:p>
            <a:endParaRPr/>
          </a:p>
        </p:txBody>
      </p:sp>
      <p:sp>
        <p:nvSpPr>
          <p:cNvPr id="15" name="object 15"/>
          <p:cNvSpPr/>
          <p:nvPr/>
        </p:nvSpPr>
        <p:spPr>
          <a:xfrm>
            <a:off x="7022873" y="4345778"/>
            <a:ext cx="147649" cy="158549"/>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6447387" y="3323068"/>
            <a:ext cx="1447800" cy="831850"/>
          </a:xfrm>
          <a:custGeom>
            <a:avLst/>
            <a:gdLst/>
            <a:ahLst/>
            <a:cxnLst/>
            <a:rect l="l" t="t" r="r" b="b"/>
            <a:pathLst>
              <a:path w="1447800" h="831850">
                <a:moveTo>
                  <a:pt x="0" y="0"/>
                </a:moveTo>
                <a:lnTo>
                  <a:pt x="1447622" y="831423"/>
                </a:lnTo>
              </a:path>
            </a:pathLst>
          </a:custGeom>
          <a:ln w="28574">
            <a:solidFill>
              <a:srgbClr val="CCCCCC"/>
            </a:solidFill>
          </a:ln>
        </p:spPr>
        <p:txBody>
          <a:bodyPr wrap="square" lIns="0" tIns="0" rIns="0" bIns="0" rtlCol="0"/>
          <a:lstStyle/>
          <a:p>
            <a:endParaRPr/>
          </a:p>
        </p:txBody>
      </p:sp>
      <p:sp>
        <p:nvSpPr>
          <p:cNvPr id="17" name="object 17"/>
          <p:cNvSpPr/>
          <p:nvPr/>
        </p:nvSpPr>
        <p:spPr>
          <a:xfrm>
            <a:off x="7857221" y="4099279"/>
            <a:ext cx="164524" cy="134074"/>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87"/>
            <a:ext cx="6628130" cy="574040"/>
          </a:xfrm>
          <a:prstGeom prst="rect">
            <a:avLst/>
          </a:prstGeom>
        </p:spPr>
        <p:txBody>
          <a:bodyPr vert="horz" wrap="square" lIns="0" tIns="12700" rIns="0" bIns="0" rtlCol="0">
            <a:spAutoFit/>
          </a:bodyPr>
          <a:lstStyle/>
          <a:p>
            <a:pPr marL="12700">
              <a:lnSpc>
                <a:spcPct val="100000"/>
              </a:lnSpc>
              <a:spcBef>
                <a:spcPts val="100"/>
              </a:spcBef>
            </a:pPr>
            <a:r>
              <a:rPr b="0" spc="380" dirty="0">
                <a:solidFill>
                  <a:srgbClr val="000000"/>
                </a:solidFill>
                <a:latin typeface="Calibri"/>
                <a:cs typeface="Calibri"/>
              </a:rPr>
              <a:t>Content Sectioning</a:t>
            </a:r>
            <a:r>
              <a:rPr b="0" spc="-175" dirty="0">
                <a:solidFill>
                  <a:srgbClr val="000000"/>
                </a:solidFill>
                <a:latin typeface="Calibri"/>
                <a:cs typeface="Calibri"/>
              </a:rPr>
              <a:t> </a:t>
            </a:r>
            <a:r>
              <a:rPr b="0" spc="375" dirty="0">
                <a:solidFill>
                  <a:srgbClr val="000000"/>
                </a:solidFill>
                <a:latin typeface="Calibri"/>
                <a:cs typeface="Calibri"/>
              </a:rPr>
              <a:t>elements</a:t>
            </a:r>
          </a:p>
        </p:txBody>
      </p:sp>
      <p:sp>
        <p:nvSpPr>
          <p:cNvPr id="3" name="object 3"/>
          <p:cNvSpPr txBox="1"/>
          <p:nvPr/>
        </p:nvSpPr>
        <p:spPr>
          <a:xfrm>
            <a:off x="1160214" y="5927533"/>
            <a:ext cx="6811645" cy="654050"/>
          </a:xfrm>
          <a:prstGeom prst="rect">
            <a:avLst/>
          </a:prstGeom>
        </p:spPr>
        <p:txBody>
          <a:bodyPr vert="horz" wrap="square" lIns="0" tIns="52704" rIns="0" bIns="0" rtlCol="0">
            <a:spAutoFit/>
          </a:bodyPr>
          <a:lstStyle/>
          <a:p>
            <a:pPr algn="ctr">
              <a:lnSpc>
                <a:spcPct val="100000"/>
              </a:lnSpc>
              <a:spcBef>
                <a:spcPts val="414"/>
              </a:spcBef>
            </a:pPr>
            <a:r>
              <a:rPr sz="1800" spc="-5" dirty="0">
                <a:solidFill>
                  <a:srgbClr val="434343"/>
                </a:solidFill>
                <a:latin typeface="Calibri"/>
                <a:cs typeface="Calibri"/>
              </a:rPr>
              <a:t>These elements do not "do" </a:t>
            </a:r>
            <a:r>
              <a:rPr sz="1800" dirty="0">
                <a:solidFill>
                  <a:srgbClr val="434343"/>
                </a:solidFill>
                <a:latin typeface="Calibri"/>
                <a:cs typeface="Calibri"/>
              </a:rPr>
              <a:t>anything; </a:t>
            </a:r>
            <a:r>
              <a:rPr sz="1800" spc="-5" dirty="0">
                <a:solidFill>
                  <a:srgbClr val="434343"/>
                </a:solidFill>
                <a:latin typeface="Calibri"/>
                <a:cs typeface="Calibri"/>
              </a:rPr>
              <a:t>they </a:t>
            </a:r>
            <a:r>
              <a:rPr sz="1800" dirty="0">
                <a:solidFill>
                  <a:srgbClr val="434343"/>
                </a:solidFill>
                <a:latin typeface="Calibri"/>
                <a:cs typeface="Calibri"/>
              </a:rPr>
              <a:t>are </a:t>
            </a:r>
            <a:r>
              <a:rPr sz="1800" spc="-5" dirty="0">
                <a:solidFill>
                  <a:srgbClr val="434343"/>
                </a:solidFill>
                <a:latin typeface="Calibri"/>
                <a:cs typeface="Calibri"/>
              </a:rPr>
              <a:t>basically more</a:t>
            </a:r>
            <a:r>
              <a:rPr sz="1800" spc="-75" dirty="0">
                <a:solidFill>
                  <a:srgbClr val="434343"/>
                </a:solidFill>
                <a:latin typeface="Calibri"/>
                <a:cs typeface="Calibri"/>
              </a:rPr>
              <a:t> </a:t>
            </a:r>
            <a:r>
              <a:rPr sz="1800" spc="-5" dirty="0">
                <a:solidFill>
                  <a:srgbClr val="434343"/>
                </a:solidFill>
                <a:latin typeface="Calibri"/>
                <a:cs typeface="Calibri"/>
              </a:rPr>
              <a:t>descriptive</a:t>
            </a:r>
            <a:endParaRPr sz="1800">
              <a:latin typeface="Calibri"/>
              <a:cs typeface="Calibri"/>
            </a:endParaRPr>
          </a:p>
          <a:p>
            <a:pPr marL="9525" algn="ctr">
              <a:lnSpc>
                <a:spcPct val="100000"/>
              </a:lnSpc>
              <a:spcBef>
                <a:spcPts val="315"/>
              </a:spcBef>
            </a:pPr>
            <a:r>
              <a:rPr sz="1800" spc="-5" dirty="0">
                <a:solidFill>
                  <a:srgbClr val="434343"/>
                </a:solidFill>
                <a:latin typeface="Consolas"/>
                <a:cs typeface="Consolas"/>
              </a:rPr>
              <a:t>&lt;div&gt;</a:t>
            </a:r>
            <a:r>
              <a:rPr sz="1800" spc="-5" dirty="0">
                <a:solidFill>
                  <a:srgbClr val="434343"/>
                </a:solidFill>
                <a:latin typeface="Calibri"/>
                <a:cs typeface="Calibri"/>
              </a:rPr>
              <a:t>s. Makes your HTML more readable. See </a:t>
            </a:r>
            <a:r>
              <a:rPr sz="1800" u="heavy" spc="-5" dirty="0">
                <a:solidFill>
                  <a:srgbClr val="0097A7"/>
                </a:solidFill>
                <a:uFill>
                  <a:solidFill>
                    <a:srgbClr val="0097A7"/>
                  </a:solidFill>
                </a:uFill>
                <a:latin typeface="Calibri"/>
                <a:cs typeface="Calibri"/>
                <a:hlinkClick r:id="rId2"/>
              </a:rPr>
              <a:t>MDN</a:t>
            </a:r>
            <a:r>
              <a:rPr sz="1800" spc="-5" dirty="0">
                <a:solidFill>
                  <a:srgbClr val="0097A7"/>
                </a:solidFill>
                <a:latin typeface="Calibri"/>
                <a:cs typeface="Calibri"/>
                <a:hlinkClick r:id="rId2"/>
              </a:rPr>
              <a:t> </a:t>
            </a:r>
            <a:r>
              <a:rPr sz="1800" spc="-5" dirty="0">
                <a:solidFill>
                  <a:srgbClr val="434343"/>
                </a:solidFill>
                <a:latin typeface="Calibri"/>
                <a:cs typeface="Calibri"/>
              </a:rPr>
              <a:t>for more</a:t>
            </a:r>
            <a:r>
              <a:rPr sz="1800" spc="40" dirty="0">
                <a:solidFill>
                  <a:srgbClr val="434343"/>
                </a:solidFill>
                <a:latin typeface="Calibri"/>
                <a:cs typeface="Calibri"/>
              </a:rPr>
              <a:t> </a:t>
            </a:r>
            <a:r>
              <a:rPr sz="1800" spc="-5" dirty="0">
                <a:solidFill>
                  <a:srgbClr val="434343"/>
                </a:solidFill>
                <a:latin typeface="Calibri"/>
                <a:cs typeface="Calibri"/>
              </a:rPr>
              <a:t>info.</a:t>
            </a:r>
            <a:endParaRPr sz="1800">
              <a:latin typeface="Calibri"/>
              <a:cs typeface="Calibri"/>
            </a:endParaRPr>
          </a:p>
        </p:txBody>
      </p:sp>
      <p:grpSp>
        <p:nvGrpSpPr>
          <p:cNvPr id="4" name="object 4"/>
          <p:cNvGrpSpPr/>
          <p:nvPr/>
        </p:nvGrpSpPr>
        <p:grpSpPr>
          <a:xfrm>
            <a:off x="4009299" y="3436525"/>
            <a:ext cx="4914265" cy="2743200"/>
            <a:chOff x="4009299" y="3436525"/>
            <a:chExt cx="4914265" cy="2743200"/>
          </a:xfrm>
        </p:grpSpPr>
        <p:sp>
          <p:nvSpPr>
            <p:cNvPr id="5" name="object 5"/>
            <p:cNvSpPr/>
            <p:nvPr/>
          </p:nvSpPr>
          <p:spPr>
            <a:xfrm>
              <a:off x="5434699" y="5646688"/>
              <a:ext cx="469900" cy="0"/>
            </a:xfrm>
            <a:custGeom>
              <a:avLst/>
              <a:gdLst/>
              <a:ahLst/>
              <a:cxnLst/>
              <a:rect l="l" t="t" r="r" b="b"/>
              <a:pathLst>
                <a:path w="469900">
                  <a:moveTo>
                    <a:pt x="0" y="0"/>
                  </a:moveTo>
                  <a:lnTo>
                    <a:pt x="469617" y="0"/>
                  </a:lnTo>
                </a:path>
              </a:pathLst>
            </a:custGeom>
            <a:ln w="16619">
              <a:solidFill>
                <a:srgbClr val="0097A7"/>
              </a:solidFill>
            </a:ln>
          </p:spPr>
          <p:txBody>
            <a:bodyPr wrap="square" lIns="0" tIns="0" rIns="0" bIns="0" rtlCol="0"/>
            <a:lstStyle/>
            <a:p>
              <a:endParaRPr/>
            </a:p>
          </p:txBody>
        </p:sp>
        <p:sp>
          <p:nvSpPr>
            <p:cNvPr id="6" name="object 6"/>
            <p:cNvSpPr/>
            <p:nvPr/>
          </p:nvSpPr>
          <p:spPr>
            <a:xfrm>
              <a:off x="4009299" y="3436525"/>
              <a:ext cx="4914265" cy="2743200"/>
            </a:xfrm>
            <a:custGeom>
              <a:avLst/>
              <a:gdLst/>
              <a:ahLst/>
              <a:cxnLst/>
              <a:rect l="l" t="t" r="r" b="b"/>
              <a:pathLst>
                <a:path w="4914265" h="2743200">
                  <a:moveTo>
                    <a:pt x="4456490" y="2743199"/>
                  </a:moveTo>
                  <a:lnTo>
                    <a:pt x="457208" y="2743199"/>
                  </a:lnTo>
                  <a:lnTo>
                    <a:pt x="410462" y="2740839"/>
                  </a:lnTo>
                  <a:lnTo>
                    <a:pt x="365065" y="2733911"/>
                  </a:lnTo>
                  <a:lnTo>
                    <a:pt x="321249" y="2722644"/>
                  </a:lnTo>
                  <a:lnTo>
                    <a:pt x="279242" y="2707270"/>
                  </a:lnTo>
                  <a:lnTo>
                    <a:pt x="239276" y="2688017"/>
                  </a:lnTo>
                  <a:lnTo>
                    <a:pt x="201579" y="2665115"/>
                  </a:lnTo>
                  <a:lnTo>
                    <a:pt x="166381" y="2638795"/>
                  </a:lnTo>
                  <a:lnTo>
                    <a:pt x="133913" y="2609286"/>
                  </a:lnTo>
                  <a:lnTo>
                    <a:pt x="104404" y="2576818"/>
                  </a:lnTo>
                  <a:lnTo>
                    <a:pt x="78084" y="2541620"/>
                  </a:lnTo>
                  <a:lnTo>
                    <a:pt x="55182" y="2503923"/>
                  </a:lnTo>
                  <a:lnTo>
                    <a:pt x="35929" y="2463957"/>
                  </a:lnTo>
                  <a:lnTo>
                    <a:pt x="20555" y="2421950"/>
                  </a:lnTo>
                  <a:lnTo>
                    <a:pt x="9288" y="2378134"/>
                  </a:lnTo>
                  <a:lnTo>
                    <a:pt x="2360" y="2332737"/>
                  </a:lnTo>
                  <a:lnTo>
                    <a:pt x="0" y="2285990"/>
                  </a:lnTo>
                  <a:lnTo>
                    <a:pt x="0" y="457208"/>
                  </a:lnTo>
                  <a:lnTo>
                    <a:pt x="2360" y="410462"/>
                  </a:lnTo>
                  <a:lnTo>
                    <a:pt x="9288" y="365065"/>
                  </a:lnTo>
                  <a:lnTo>
                    <a:pt x="20555" y="321249"/>
                  </a:lnTo>
                  <a:lnTo>
                    <a:pt x="35929" y="279242"/>
                  </a:lnTo>
                  <a:lnTo>
                    <a:pt x="55182" y="239276"/>
                  </a:lnTo>
                  <a:lnTo>
                    <a:pt x="78084" y="201579"/>
                  </a:lnTo>
                  <a:lnTo>
                    <a:pt x="104404" y="166381"/>
                  </a:lnTo>
                  <a:lnTo>
                    <a:pt x="133913" y="133913"/>
                  </a:lnTo>
                  <a:lnTo>
                    <a:pt x="166381" y="104404"/>
                  </a:lnTo>
                  <a:lnTo>
                    <a:pt x="201579" y="78084"/>
                  </a:lnTo>
                  <a:lnTo>
                    <a:pt x="239276" y="55182"/>
                  </a:lnTo>
                  <a:lnTo>
                    <a:pt x="279242" y="35929"/>
                  </a:lnTo>
                  <a:lnTo>
                    <a:pt x="321249" y="20555"/>
                  </a:lnTo>
                  <a:lnTo>
                    <a:pt x="365065" y="9288"/>
                  </a:lnTo>
                  <a:lnTo>
                    <a:pt x="410462" y="2360"/>
                  </a:lnTo>
                  <a:lnTo>
                    <a:pt x="457208" y="0"/>
                  </a:lnTo>
                  <a:lnTo>
                    <a:pt x="4456490" y="0"/>
                  </a:lnTo>
                  <a:lnTo>
                    <a:pt x="4508080" y="2918"/>
                  </a:lnTo>
                  <a:lnTo>
                    <a:pt x="4558614" y="11549"/>
                  </a:lnTo>
                  <a:lnTo>
                    <a:pt x="4607645" y="25708"/>
                  </a:lnTo>
                  <a:lnTo>
                    <a:pt x="4654725" y="45209"/>
                  </a:lnTo>
                  <a:lnTo>
                    <a:pt x="4699407" y="69867"/>
                  </a:lnTo>
                  <a:lnTo>
                    <a:pt x="4741243" y="99497"/>
                  </a:lnTo>
                  <a:lnTo>
                    <a:pt x="4779786" y="133913"/>
                  </a:lnTo>
                  <a:lnTo>
                    <a:pt x="4814202" y="172456"/>
                  </a:lnTo>
                  <a:lnTo>
                    <a:pt x="4843832" y="214292"/>
                  </a:lnTo>
                  <a:lnTo>
                    <a:pt x="4868490" y="258974"/>
                  </a:lnTo>
                  <a:lnTo>
                    <a:pt x="4887991" y="306054"/>
                  </a:lnTo>
                  <a:lnTo>
                    <a:pt x="4902150" y="355085"/>
                  </a:lnTo>
                  <a:lnTo>
                    <a:pt x="4910781" y="405619"/>
                  </a:lnTo>
                  <a:lnTo>
                    <a:pt x="4913699" y="457208"/>
                  </a:lnTo>
                  <a:lnTo>
                    <a:pt x="4913699" y="2285990"/>
                  </a:lnTo>
                  <a:lnTo>
                    <a:pt x="4911339" y="2332737"/>
                  </a:lnTo>
                  <a:lnTo>
                    <a:pt x="4904411" y="2378134"/>
                  </a:lnTo>
                  <a:lnTo>
                    <a:pt x="4893144" y="2421950"/>
                  </a:lnTo>
                  <a:lnTo>
                    <a:pt x="4877770" y="2463957"/>
                  </a:lnTo>
                  <a:lnTo>
                    <a:pt x="4858517" y="2503923"/>
                  </a:lnTo>
                  <a:lnTo>
                    <a:pt x="4835615" y="2541620"/>
                  </a:lnTo>
                  <a:lnTo>
                    <a:pt x="4809295" y="2576818"/>
                  </a:lnTo>
                  <a:lnTo>
                    <a:pt x="4779786" y="2609286"/>
                  </a:lnTo>
                  <a:lnTo>
                    <a:pt x="4747318" y="2638795"/>
                  </a:lnTo>
                  <a:lnTo>
                    <a:pt x="4712120" y="2665115"/>
                  </a:lnTo>
                  <a:lnTo>
                    <a:pt x="4674423" y="2688017"/>
                  </a:lnTo>
                  <a:lnTo>
                    <a:pt x="4634457" y="2707270"/>
                  </a:lnTo>
                  <a:lnTo>
                    <a:pt x="4592450" y="2722644"/>
                  </a:lnTo>
                  <a:lnTo>
                    <a:pt x="4548634" y="2733911"/>
                  </a:lnTo>
                  <a:lnTo>
                    <a:pt x="4503237" y="2740839"/>
                  </a:lnTo>
                  <a:lnTo>
                    <a:pt x="4456490" y="2743199"/>
                  </a:lnTo>
                  <a:close/>
                </a:path>
              </a:pathLst>
            </a:custGeom>
            <a:solidFill>
              <a:srgbClr val="FFC1CC"/>
            </a:solidFill>
          </p:spPr>
          <p:txBody>
            <a:bodyPr wrap="square" lIns="0" tIns="0" rIns="0" bIns="0" rtlCol="0"/>
            <a:lstStyle/>
            <a:p>
              <a:endParaRPr/>
            </a:p>
          </p:txBody>
        </p:sp>
      </p:grpSp>
      <p:sp>
        <p:nvSpPr>
          <p:cNvPr id="7" name="object 7"/>
          <p:cNvSpPr txBox="1"/>
          <p:nvPr/>
        </p:nvSpPr>
        <p:spPr>
          <a:xfrm>
            <a:off x="4399398" y="3948462"/>
            <a:ext cx="412178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Calibri"/>
                <a:cs typeface="Calibri"/>
              </a:rPr>
              <a:t>Prefer </a:t>
            </a:r>
            <a:r>
              <a:rPr sz="3600" spc="-10" dirty="0">
                <a:latin typeface="Calibri"/>
                <a:cs typeface="Calibri"/>
              </a:rPr>
              <a:t>these</a:t>
            </a:r>
            <a:r>
              <a:rPr sz="3600" spc="-90" dirty="0">
                <a:latin typeface="Calibri"/>
                <a:cs typeface="Calibri"/>
              </a:rPr>
              <a:t> </a:t>
            </a:r>
            <a:r>
              <a:rPr sz="3600" spc="-5" dirty="0">
                <a:latin typeface="Calibri"/>
                <a:cs typeface="Calibri"/>
              </a:rPr>
              <a:t>elements</a:t>
            </a:r>
            <a:endParaRPr sz="3600">
              <a:latin typeface="Calibri"/>
              <a:cs typeface="Calibri"/>
            </a:endParaRPr>
          </a:p>
        </p:txBody>
      </p:sp>
      <p:graphicFrame>
        <p:nvGraphicFramePr>
          <p:cNvPr id="8" name="object 8"/>
          <p:cNvGraphicFramePr>
            <a:graphicFrameLocks noGrp="1"/>
          </p:cNvGraphicFramePr>
          <p:nvPr/>
        </p:nvGraphicFramePr>
        <p:xfrm>
          <a:off x="947737" y="1700462"/>
          <a:ext cx="7239000" cy="4070767"/>
        </p:xfrm>
        <a:graphic>
          <a:graphicData uri="http://schemas.openxmlformats.org/drawingml/2006/table">
            <a:tbl>
              <a:tblPr firstRow="1" bandRow="1">
                <a:tableStyleId>{2D5ABB26-0587-4C30-8999-92F81FD0307C}</a:tableStyleId>
              </a:tblPr>
              <a:tblGrid>
                <a:gridCol w="2171065">
                  <a:extLst>
                    <a:ext uri="{9D8B030D-6E8A-4147-A177-3AD203B41FA5}">
                      <a16:colId xmlns:a16="http://schemas.microsoft.com/office/drawing/2014/main" val="20000"/>
                    </a:ext>
                  </a:extLst>
                </a:gridCol>
                <a:gridCol w="5067935">
                  <a:extLst>
                    <a:ext uri="{9D8B030D-6E8A-4147-A177-3AD203B41FA5}">
                      <a16:colId xmlns:a16="http://schemas.microsoft.com/office/drawing/2014/main" val="20001"/>
                    </a:ext>
                  </a:extLst>
                </a:gridCol>
              </a:tblGrid>
              <a:tr h="380999">
                <a:tc>
                  <a:txBody>
                    <a:bodyPr/>
                    <a:lstStyle/>
                    <a:p>
                      <a:pPr algn="ctr">
                        <a:lnSpc>
                          <a:spcPct val="100000"/>
                        </a:lnSpc>
                        <a:spcBef>
                          <a:spcPts val="220"/>
                        </a:spcBef>
                      </a:pPr>
                      <a:r>
                        <a:rPr sz="2000" b="1" spc="-5" dirty="0">
                          <a:latin typeface="Calibri"/>
                          <a:cs typeface="Calibri"/>
                        </a:rPr>
                        <a:t>Name</a:t>
                      </a:r>
                      <a:endParaRPr sz="2000">
                        <a:latin typeface="Calibri"/>
                        <a:cs typeface="Calibri"/>
                      </a:endParaRPr>
                    </a:p>
                  </a:txBody>
                  <a:tcPr marL="0" marR="0" marT="279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tc>
                  <a:txBody>
                    <a:bodyPr/>
                    <a:lstStyle/>
                    <a:p>
                      <a:pPr algn="ctr">
                        <a:lnSpc>
                          <a:spcPct val="100000"/>
                        </a:lnSpc>
                        <a:spcBef>
                          <a:spcPts val="220"/>
                        </a:spcBef>
                      </a:pPr>
                      <a:r>
                        <a:rPr sz="2000" b="1" spc="-5" dirty="0">
                          <a:latin typeface="Calibri"/>
                          <a:cs typeface="Calibri"/>
                        </a:rPr>
                        <a:t>Description</a:t>
                      </a:r>
                      <a:endParaRPr sz="2000">
                        <a:latin typeface="Calibri"/>
                        <a:cs typeface="Calibri"/>
                      </a:endParaRPr>
                    </a:p>
                  </a:txBody>
                  <a:tcPr marL="0" marR="0" marT="279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extLst>
                  <a:ext uri="{0D108BD9-81ED-4DB2-BD59-A6C34878D82A}">
                    <a16:rowId xmlns:a16="http://schemas.microsoft.com/office/drawing/2014/main" val="10000"/>
                  </a:ext>
                </a:extLst>
              </a:tr>
              <a:tr h="487649">
                <a:tc>
                  <a:txBody>
                    <a:bodyPr/>
                    <a:lstStyle/>
                    <a:p>
                      <a:pPr algn="ctr">
                        <a:lnSpc>
                          <a:spcPct val="100000"/>
                        </a:lnSpc>
                        <a:spcBef>
                          <a:spcPts val="595"/>
                        </a:spcBef>
                      </a:pPr>
                      <a:r>
                        <a:rPr sz="2000" spc="-5" dirty="0">
                          <a:latin typeface="Consolas"/>
                          <a:cs typeface="Consolas"/>
                        </a:rPr>
                        <a:t>&lt;p&gt;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000000"/>
                      </a:solidFill>
                      <a:prstDash val="solid"/>
                    </a:lnT>
                    <a:lnB w="9525">
                      <a:solidFill>
                        <a:srgbClr val="9E9E9E"/>
                      </a:solidFill>
                      <a:prstDash val="solid"/>
                    </a:lnB>
                    <a:solidFill>
                      <a:srgbClr val="FFF1CA"/>
                    </a:solidFill>
                  </a:tcPr>
                </a:tc>
                <a:tc>
                  <a:txBody>
                    <a:bodyPr/>
                    <a:lstStyle/>
                    <a:p>
                      <a:pPr marL="85725">
                        <a:lnSpc>
                          <a:spcPct val="100000"/>
                        </a:lnSpc>
                        <a:spcBef>
                          <a:spcPts val="595"/>
                        </a:spcBef>
                      </a:pPr>
                      <a:r>
                        <a:rPr sz="2000" spc="-5" dirty="0">
                          <a:latin typeface="Calibri"/>
                          <a:cs typeface="Calibri"/>
                        </a:rPr>
                        <a:t>Paragraph</a:t>
                      </a:r>
                      <a:r>
                        <a:rPr sz="2000" spc="-10"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3"/>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000000"/>
                      </a:solidFill>
                      <a:prstDash val="solid"/>
                    </a:lnT>
                    <a:lnB w="9525">
                      <a:solidFill>
                        <a:srgbClr val="9E9E9E"/>
                      </a:solidFill>
                      <a:prstDash val="solid"/>
                    </a:lnB>
                    <a:solidFill>
                      <a:srgbClr val="FFF1CA"/>
                    </a:solidFill>
                  </a:tcPr>
                </a:tc>
                <a:extLst>
                  <a:ext uri="{0D108BD9-81ED-4DB2-BD59-A6C34878D82A}">
                    <a16:rowId xmlns:a16="http://schemas.microsoft.com/office/drawing/2014/main" val="10001"/>
                  </a:ext>
                </a:extLst>
              </a:tr>
              <a:tr h="487649">
                <a:tc>
                  <a:txBody>
                    <a:bodyPr/>
                    <a:lstStyle/>
                    <a:p>
                      <a:pPr algn="ctr">
                        <a:lnSpc>
                          <a:spcPct val="100000"/>
                        </a:lnSpc>
                        <a:spcBef>
                          <a:spcPts val="595"/>
                        </a:spcBef>
                      </a:pPr>
                      <a:r>
                        <a:rPr sz="2000" spc="-5" dirty="0">
                          <a:latin typeface="Consolas"/>
                          <a:cs typeface="Consolas"/>
                        </a:rPr>
                        <a:t>&lt;h1&gt;-&lt;h6&gt;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FF1CA"/>
                    </a:solidFill>
                  </a:tcPr>
                </a:tc>
                <a:tc>
                  <a:txBody>
                    <a:bodyPr/>
                    <a:lstStyle/>
                    <a:p>
                      <a:pPr marL="85725">
                        <a:lnSpc>
                          <a:spcPct val="100000"/>
                        </a:lnSpc>
                        <a:spcBef>
                          <a:spcPts val="595"/>
                        </a:spcBef>
                      </a:pPr>
                      <a:r>
                        <a:rPr sz="2000" spc="-5" dirty="0">
                          <a:latin typeface="Calibri"/>
                          <a:cs typeface="Calibri"/>
                        </a:rPr>
                        <a:t>Section headings</a:t>
                      </a:r>
                      <a:r>
                        <a:rPr sz="2000" spc="-10"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4"/>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FF1CA"/>
                    </a:solidFill>
                  </a:tcPr>
                </a:tc>
                <a:extLst>
                  <a:ext uri="{0D108BD9-81ED-4DB2-BD59-A6C34878D82A}">
                    <a16:rowId xmlns:a16="http://schemas.microsoft.com/office/drawing/2014/main" val="10002"/>
                  </a:ext>
                </a:extLst>
              </a:tr>
              <a:tr h="763874">
                <a:tc>
                  <a:txBody>
                    <a:bodyPr/>
                    <a:lstStyle/>
                    <a:p>
                      <a:pPr algn="ctr">
                        <a:lnSpc>
                          <a:spcPct val="100000"/>
                        </a:lnSpc>
                        <a:spcBef>
                          <a:spcPts val="595"/>
                        </a:spcBef>
                      </a:pPr>
                      <a:r>
                        <a:rPr sz="2000" spc="-5" dirty="0">
                          <a:latin typeface="Consolas"/>
                          <a:cs typeface="Consolas"/>
                        </a:rPr>
                        <a:t>&lt;article&gt;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dirty="0">
                          <a:latin typeface="Calibri"/>
                          <a:cs typeface="Calibri"/>
                        </a:rPr>
                        <a:t>A </a:t>
                      </a:r>
                      <a:r>
                        <a:rPr sz="2000" spc="-5" dirty="0">
                          <a:latin typeface="Calibri"/>
                          <a:cs typeface="Calibri"/>
                        </a:rPr>
                        <a:t>document, page, or site</a:t>
                      </a:r>
                      <a:r>
                        <a:rPr sz="2000" spc="-25"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5"/>
                        </a:rPr>
                        <a:t>mdn</a:t>
                      </a:r>
                      <a:r>
                        <a:rPr sz="2000" dirty="0">
                          <a:latin typeface="Calibri"/>
                          <a:cs typeface="Calibri"/>
                        </a:rPr>
                        <a:t>)</a:t>
                      </a:r>
                      <a:endParaRPr sz="2000">
                        <a:latin typeface="Calibri"/>
                        <a:cs typeface="Calibri"/>
                      </a:endParaRPr>
                    </a:p>
                    <a:p>
                      <a:pPr marL="85725">
                        <a:lnSpc>
                          <a:spcPct val="100000"/>
                        </a:lnSpc>
                        <a:spcBef>
                          <a:spcPts val="5"/>
                        </a:spcBef>
                      </a:pPr>
                      <a:r>
                        <a:rPr sz="1800" spc="-5" dirty="0">
                          <a:latin typeface="Calibri"/>
                          <a:cs typeface="Calibri"/>
                        </a:rPr>
                        <a:t>This is usually </a:t>
                      </a:r>
                      <a:r>
                        <a:rPr sz="1800" dirty="0">
                          <a:latin typeface="Calibri"/>
                          <a:cs typeface="Calibri"/>
                        </a:rPr>
                        <a:t>a </a:t>
                      </a:r>
                      <a:r>
                        <a:rPr sz="1800" spc="-5" dirty="0">
                          <a:latin typeface="Calibri"/>
                          <a:cs typeface="Calibri"/>
                        </a:rPr>
                        <a:t>root container element </a:t>
                      </a:r>
                      <a:r>
                        <a:rPr sz="1800" dirty="0">
                          <a:latin typeface="Calibri"/>
                          <a:cs typeface="Calibri"/>
                        </a:rPr>
                        <a:t>after</a:t>
                      </a:r>
                      <a:r>
                        <a:rPr sz="1800" spc="20" dirty="0">
                          <a:latin typeface="Calibri"/>
                          <a:cs typeface="Calibri"/>
                        </a:rPr>
                        <a:t> </a:t>
                      </a:r>
                      <a:r>
                        <a:rPr sz="1800" spc="-5" dirty="0">
                          <a:latin typeface="Consolas"/>
                          <a:cs typeface="Consolas"/>
                        </a:rPr>
                        <a:t>body</a:t>
                      </a:r>
                      <a:r>
                        <a:rPr sz="1800" spc="-5" dirty="0">
                          <a:latin typeface="Calibri"/>
                          <a:cs typeface="Calibri"/>
                        </a:rPr>
                        <a:t>.</a:t>
                      </a:r>
                      <a:endParaRPr sz="18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487649">
                <a:tc>
                  <a:txBody>
                    <a:bodyPr/>
                    <a:lstStyle/>
                    <a:p>
                      <a:pPr algn="ctr">
                        <a:lnSpc>
                          <a:spcPct val="100000"/>
                        </a:lnSpc>
                        <a:spcBef>
                          <a:spcPts val="595"/>
                        </a:spcBef>
                      </a:pPr>
                      <a:r>
                        <a:rPr sz="2000" spc="-5" dirty="0">
                          <a:latin typeface="Consolas"/>
                          <a:cs typeface="Consolas"/>
                        </a:rPr>
                        <a:t>&lt;section&gt;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Generic section of </a:t>
                      </a:r>
                      <a:r>
                        <a:rPr sz="2000" dirty="0">
                          <a:latin typeface="Calibri"/>
                          <a:cs typeface="Calibri"/>
                        </a:rPr>
                        <a:t>a </a:t>
                      </a:r>
                      <a:r>
                        <a:rPr sz="2000" spc="-5" dirty="0">
                          <a:latin typeface="Calibri"/>
                          <a:cs typeface="Calibri"/>
                        </a:rPr>
                        <a:t>document</a:t>
                      </a:r>
                      <a:r>
                        <a:rPr sz="2000" spc="-25"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6"/>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487649">
                <a:tc>
                  <a:txBody>
                    <a:bodyPr/>
                    <a:lstStyle/>
                    <a:p>
                      <a:pPr algn="ctr">
                        <a:lnSpc>
                          <a:spcPct val="100000"/>
                        </a:lnSpc>
                        <a:spcBef>
                          <a:spcPts val="595"/>
                        </a:spcBef>
                      </a:pPr>
                      <a:r>
                        <a:rPr sz="2000" spc="-5" dirty="0">
                          <a:latin typeface="Consolas"/>
                          <a:cs typeface="Consolas"/>
                        </a:rPr>
                        <a:t>&lt;header&gt;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Introductory section of </a:t>
                      </a:r>
                      <a:r>
                        <a:rPr sz="2000" dirty="0">
                          <a:latin typeface="Calibri"/>
                          <a:cs typeface="Calibri"/>
                        </a:rPr>
                        <a:t>a </a:t>
                      </a:r>
                      <a:r>
                        <a:rPr sz="2000" spc="-5" dirty="0">
                          <a:latin typeface="Calibri"/>
                          <a:cs typeface="Calibri"/>
                        </a:rPr>
                        <a:t>document</a:t>
                      </a:r>
                      <a:r>
                        <a:rPr sz="2000" spc="-30" dirty="0">
                          <a:latin typeface="Calibri"/>
                          <a:cs typeface="Calibri"/>
                        </a:rPr>
                        <a:t> </a:t>
                      </a:r>
                      <a:r>
                        <a:rPr sz="2000" spc="5" dirty="0">
                          <a:latin typeface="Calibri"/>
                          <a:cs typeface="Calibri"/>
                        </a:rPr>
                        <a:t>(</a:t>
                      </a:r>
                      <a:r>
                        <a:rPr sz="2000" u="heavy" spc="5" dirty="0">
                          <a:solidFill>
                            <a:srgbClr val="0097A7"/>
                          </a:solidFill>
                          <a:uFill>
                            <a:solidFill>
                              <a:srgbClr val="0097A7"/>
                            </a:solidFill>
                          </a:uFill>
                          <a:latin typeface="Calibri"/>
                          <a:cs typeface="Calibri"/>
                          <a:hlinkClick r:id="rId7"/>
                        </a:rPr>
                        <a:t>mdn</a:t>
                      </a:r>
                      <a:r>
                        <a:rPr sz="2000" spc="5"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487649">
                <a:tc>
                  <a:txBody>
                    <a:bodyPr/>
                    <a:lstStyle/>
                    <a:p>
                      <a:pPr algn="ctr">
                        <a:lnSpc>
                          <a:spcPct val="100000"/>
                        </a:lnSpc>
                        <a:spcBef>
                          <a:spcPts val="595"/>
                        </a:spcBef>
                      </a:pPr>
                      <a:r>
                        <a:rPr sz="2000" spc="-5" dirty="0">
                          <a:latin typeface="Consolas"/>
                          <a:cs typeface="Consolas"/>
                        </a:rPr>
                        <a:t>&lt;footer&gt;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715135">
                        <a:lnSpc>
                          <a:spcPts val="1325"/>
                        </a:lnSpc>
                      </a:pPr>
                      <a:r>
                        <a:rPr sz="3600" spc="-5" dirty="0">
                          <a:latin typeface="Calibri"/>
                          <a:cs typeface="Calibri"/>
                        </a:rPr>
                        <a:t>to </a:t>
                      </a:r>
                      <a:r>
                        <a:rPr sz="3600" spc="-5" dirty="0">
                          <a:latin typeface="Consolas"/>
                          <a:cs typeface="Consolas"/>
                        </a:rPr>
                        <a:t>&lt;div&gt;</a:t>
                      </a:r>
                      <a:r>
                        <a:rPr sz="3600" spc="-1210" dirty="0">
                          <a:latin typeface="Consolas"/>
                          <a:cs typeface="Consolas"/>
                        </a:rPr>
                        <a:t> </a:t>
                      </a:r>
                      <a:r>
                        <a:rPr sz="3600" spc="-10" dirty="0">
                          <a:latin typeface="Calibri"/>
                          <a:cs typeface="Calibri"/>
                        </a:rPr>
                        <a:t>when </a:t>
                      </a:r>
                      <a:r>
                        <a:rPr sz="3600" spc="-5" dirty="0">
                          <a:latin typeface="Calibri"/>
                          <a:cs typeface="Calibri"/>
                        </a:rPr>
                        <a:t>it</a:t>
                      </a:r>
                      <a:endParaRPr sz="3600">
                        <a:latin typeface="Calibri"/>
                        <a:cs typeface="Calibri"/>
                      </a:endParaRPr>
                    </a:p>
                    <a:p>
                      <a:pPr marL="85725">
                        <a:lnSpc>
                          <a:spcPts val="1670"/>
                        </a:lnSpc>
                      </a:pPr>
                      <a:r>
                        <a:rPr sz="2000" spc="-5" dirty="0">
                          <a:latin typeface="Calibri"/>
                          <a:cs typeface="Calibri"/>
                        </a:rPr>
                        <a:t>Footer </a:t>
                      </a:r>
                      <a:r>
                        <a:rPr sz="2000" dirty="0">
                          <a:latin typeface="Calibri"/>
                          <a:cs typeface="Calibri"/>
                        </a:rPr>
                        <a:t>at </a:t>
                      </a:r>
                      <a:r>
                        <a:rPr sz="2000" spc="-5" dirty="0">
                          <a:latin typeface="Calibri"/>
                          <a:cs typeface="Calibri"/>
                        </a:rPr>
                        <a:t>end of </a:t>
                      </a:r>
                      <a:r>
                        <a:rPr sz="2000" dirty="0">
                          <a:latin typeface="Calibri"/>
                          <a:cs typeface="Calibri"/>
                        </a:rPr>
                        <a:t>a </a:t>
                      </a:r>
                      <a:r>
                        <a:rPr sz="2000" spc="-5" dirty="0">
                          <a:latin typeface="Calibri"/>
                          <a:cs typeface="Calibri"/>
                        </a:rPr>
                        <a:t>document or section</a:t>
                      </a:r>
                      <a:r>
                        <a:rPr sz="2000" spc="-50"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8"/>
                        </a:rPr>
                        <a:t>mdn</a:t>
                      </a:r>
                      <a:r>
                        <a:rPr sz="2000" dirty="0">
                          <a:latin typeface="Calibri"/>
                          <a:cs typeface="Calibri"/>
                        </a:rPr>
                        <a:t>)</a:t>
                      </a:r>
                      <a:endParaRPr sz="2000">
                        <a:latin typeface="Calibri"/>
                        <a:cs typeface="Calibri"/>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487649">
                <a:tc>
                  <a:txBody>
                    <a:bodyPr/>
                    <a:lstStyle/>
                    <a:p>
                      <a:pPr algn="ctr">
                        <a:lnSpc>
                          <a:spcPct val="100000"/>
                        </a:lnSpc>
                        <a:spcBef>
                          <a:spcPts val="595"/>
                        </a:spcBef>
                      </a:pPr>
                      <a:r>
                        <a:rPr sz="2000" spc="-5" dirty="0">
                          <a:latin typeface="Consolas"/>
                          <a:cs typeface="Consolas"/>
                        </a:rPr>
                        <a:t>&lt;nav&gt;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ts val="3315"/>
                        </a:lnSpc>
                      </a:pPr>
                      <a:r>
                        <a:rPr sz="2000" spc="-5" dirty="0">
                          <a:latin typeface="Calibri"/>
                          <a:cs typeface="Calibri"/>
                        </a:rPr>
                        <a:t>Navigational </a:t>
                      </a:r>
                      <a:r>
                        <a:rPr sz="2000" spc="-390" dirty="0">
                          <a:latin typeface="Calibri"/>
                          <a:cs typeface="Calibri"/>
                        </a:rPr>
                        <a:t>section</a:t>
                      </a:r>
                      <a:r>
                        <a:rPr sz="5400" spc="-585" baseline="11574" dirty="0">
                          <a:latin typeface="Calibri"/>
                          <a:cs typeface="Calibri"/>
                        </a:rPr>
                        <a:t>m</a:t>
                      </a:r>
                      <a:r>
                        <a:rPr sz="2000" spc="-390" dirty="0">
                          <a:latin typeface="Calibri"/>
                          <a:cs typeface="Calibri"/>
                        </a:rPr>
                        <a:t>(</a:t>
                      </a:r>
                      <a:r>
                        <a:rPr sz="2000" spc="-390" dirty="0">
                          <a:solidFill>
                            <a:srgbClr val="0097A7"/>
                          </a:solidFill>
                          <a:latin typeface="Calibri"/>
                          <a:cs typeface="Calibri"/>
                          <a:hlinkClick r:id="rId9"/>
                        </a:rPr>
                        <a:t>m</a:t>
                      </a:r>
                      <a:r>
                        <a:rPr sz="5400" spc="-585" baseline="11574" dirty="0">
                          <a:latin typeface="Calibri"/>
                          <a:cs typeface="Calibri"/>
                          <a:hlinkClick r:id="rId9"/>
                        </a:rPr>
                        <a:t>a</a:t>
                      </a:r>
                      <a:r>
                        <a:rPr sz="2000" spc="-390" dirty="0">
                          <a:solidFill>
                            <a:srgbClr val="0097A7"/>
                          </a:solidFill>
                          <a:latin typeface="Calibri"/>
                          <a:cs typeface="Calibri"/>
                          <a:hlinkClick r:id="rId9"/>
                        </a:rPr>
                        <a:t>dn</a:t>
                      </a:r>
                      <a:r>
                        <a:rPr sz="5400" spc="-585" baseline="11574" dirty="0">
                          <a:latin typeface="Calibri"/>
                          <a:cs typeface="Calibri"/>
                          <a:hlinkClick r:id="rId9"/>
                        </a:rPr>
                        <a:t>k</a:t>
                      </a:r>
                      <a:r>
                        <a:rPr sz="2000" spc="-390" dirty="0">
                          <a:latin typeface="Calibri"/>
                          <a:cs typeface="Calibri"/>
                        </a:rPr>
                        <a:t>) </a:t>
                      </a:r>
                      <a:r>
                        <a:rPr sz="5400" spc="-7" baseline="11574" dirty="0">
                          <a:latin typeface="Calibri"/>
                          <a:cs typeface="Calibri"/>
                        </a:rPr>
                        <a:t>es</a:t>
                      </a:r>
                      <a:r>
                        <a:rPr sz="5400" spc="-60" baseline="11574" dirty="0">
                          <a:latin typeface="Calibri"/>
                          <a:cs typeface="Calibri"/>
                        </a:rPr>
                        <a:t> </a:t>
                      </a:r>
                      <a:r>
                        <a:rPr sz="5400" spc="-7" baseline="11574" dirty="0">
                          <a:latin typeface="Calibri"/>
                          <a:cs typeface="Calibri"/>
                        </a:rPr>
                        <a:t>sense!</a:t>
                      </a:r>
                      <a:endParaRPr sz="5400" baseline="11574">
                        <a:latin typeface="Calibri"/>
                        <a:cs typeface="Calibri"/>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87"/>
            <a:ext cx="1677035" cy="574040"/>
          </a:xfrm>
          <a:prstGeom prst="rect">
            <a:avLst/>
          </a:prstGeom>
        </p:spPr>
        <p:txBody>
          <a:bodyPr vert="horz" wrap="square" lIns="0" tIns="12700" rIns="0" bIns="0" rtlCol="0">
            <a:spAutoFit/>
          </a:bodyPr>
          <a:lstStyle/>
          <a:p>
            <a:pPr marL="12700">
              <a:lnSpc>
                <a:spcPct val="100000"/>
              </a:lnSpc>
              <a:spcBef>
                <a:spcPts val="100"/>
              </a:spcBef>
            </a:pPr>
            <a:r>
              <a:rPr b="0" spc="380" dirty="0">
                <a:solidFill>
                  <a:srgbClr val="000000"/>
                </a:solidFill>
                <a:latin typeface="Calibri"/>
                <a:cs typeface="Calibri"/>
              </a:rPr>
              <a:t>Header</a:t>
            </a:r>
          </a:p>
        </p:txBody>
      </p:sp>
      <p:grpSp>
        <p:nvGrpSpPr>
          <p:cNvPr id="3" name="object 3"/>
          <p:cNvGrpSpPr/>
          <p:nvPr/>
        </p:nvGrpSpPr>
        <p:grpSpPr>
          <a:xfrm>
            <a:off x="3769450" y="2770160"/>
            <a:ext cx="5029835" cy="4126229"/>
            <a:chOff x="3769450" y="2770160"/>
            <a:chExt cx="5029835" cy="4126229"/>
          </a:xfrm>
        </p:grpSpPr>
        <p:sp>
          <p:nvSpPr>
            <p:cNvPr id="4" name="object 4"/>
            <p:cNvSpPr/>
            <p:nvPr/>
          </p:nvSpPr>
          <p:spPr>
            <a:xfrm>
              <a:off x="3845650" y="2846360"/>
              <a:ext cx="4876825" cy="362149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807550" y="2808260"/>
              <a:ext cx="4953635" cy="4050029"/>
            </a:xfrm>
            <a:custGeom>
              <a:avLst/>
              <a:gdLst/>
              <a:ahLst/>
              <a:cxnLst/>
              <a:rect l="l" t="t" r="r" b="b"/>
              <a:pathLst>
                <a:path w="4953634" h="4050029">
                  <a:moveTo>
                    <a:pt x="0" y="0"/>
                  </a:moveTo>
                  <a:lnTo>
                    <a:pt x="4953025" y="0"/>
                  </a:lnTo>
                  <a:lnTo>
                    <a:pt x="4953025" y="4049739"/>
                  </a:lnTo>
                </a:path>
                <a:path w="4953634" h="4050029">
                  <a:moveTo>
                    <a:pt x="0" y="4049739"/>
                  </a:moveTo>
                  <a:lnTo>
                    <a:pt x="0" y="0"/>
                  </a:lnTo>
                </a:path>
              </a:pathLst>
            </a:custGeom>
            <a:ln w="76199">
              <a:solidFill>
                <a:srgbClr val="CCCCCC"/>
              </a:solidFill>
            </a:ln>
          </p:spPr>
          <p:txBody>
            <a:bodyPr wrap="square" lIns="0" tIns="0" rIns="0" bIns="0" rtlCol="0"/>
            <a:lstStyle/>
            <a:p>
              <a:endParaRPr/>
            </a:p>
          </p:txBody>
        </p:sp>
        <p:sp>
          <p:nvSpPr>
            <p:cNvPr id="6" name="object 6"/>
            <p:cNvSpPr/>
            <p:nvPr/>
          </p:nvSpPr>
          <p:spPr>
            <a:xfrm>
              <a:off x="3845649" y="2835046"/>
              <a:ext cx="4882515" cy="2537460"/>
            </a:xfrm>
            <a:custGeom>
              <a:avLst/>
              <a:gdLst/>
              <a:ahLst/>
              <a:cxnLst/>
              <a:rect l="l" t="t" r="r" b="b"/>
              <a:pathLst>
                <a:path w="4882515" h="2537460">
                  <a:moveTo>
                    <a:pt x="4881892" y="0"/>
                  </a:moveTo>
                  <a:lnTo>
                    <a:pt x="0" y="0"/>
                  </a:lnTo>
                  <a:lnTo>
                    <a:pt x="0" y="291579"/>
                  </a:lnTo>
                  <a:lnTo>
                    <a:pt x="0" y="2537104"/>
                  </a:lnTo>
                  <a:lnTo>
                    <a:pt x="4881892" y="2537104"/>
                  </a:lnTo>
                  <a:lnTo>
                    <a:pt x="4881892" y="291579"/>
                  </a:lnTo>
                  <a:lnTo>
                    <a:pt x="4881892" y="0"/>
                  </a:lnTo>
                  <a:close/>
                </a:path>
              </a:pathLst>
            </a:custGeom>
            <a:solidFill>
              <a:srgbClr val="6FA8DC"/>
            </a:solidFill>
          </p:spPr>
          <p:txBody>
            <a:bodyPr wrap="square" lIns="0" tIns="0" rIns="0" bIns="0" rtlCol="0"/>
            <a:lstStyle/>
            <a:p>
              <a:endParaRPr/>
            </a:p>
          </p:txBody>
        </p:sp>
        <p:sp>
          <p:nvSpPr>
            <p:cNvPr id="7" name="object 7"/>
            <p:cNvSpPr/>
            <p:nvPr/>
          </p:nvSpPr>
          <p:spPr>
            <a:xfrm>
              <a:off x="3845650" y="2801722"/>
              <a:ext cx="4850765" cy="325120"/>
            </a:xfrm>
            <a:custGeom>
              <a:avLst/>
              <a:gdLst/>
              <a:ahLst/>
              <a:cxnLst/>
              <a:rect l="l" t="t" r="r" b="b"/>
              <a:pathLst>
                <a:path w="4850765" h="325119">
                  <a:moveTo>
                    <a:pt x="4850399" y="324899"/>
                  </a:moveTo>
                  <a:lnTo>
                    <a:pt x="0" y="324899"/>
                  </a:lnTo>
                  <a:lnTo>
                    <a:pt x="0" y="0"/>
                  </a:lnTo>
                  <a:lnTo>
                    <a:pt x="4850399" y="0"/>
                  </a:lnTo>
                  <a:lnTo>
                    <a:pt x="4850399" y="324899"/>
                  </a:lnTo>
                  <a:close/>
                </a:path>
              </a:pathLst>
            </a:custGeom>
            <a:solidFill>
              <a:srgbClr val="3D85C6"/>
            </a:solidFill>
          </p:spPr>
          <p:txBody>
            <a:bodyPr wrap="square" lIns="0" tIns="0" rIns="0" bIns="0" rtlCol="0"/>
            <a:lstStyle/>
            <a:p>
              <a:endParaRPr/>
            </a:p>
          </p:txBody>
        </p:sp>
        <p:sp>
          <p:nvSpPr>
            <p:cNvPr id="8" name="object 8"/>
            <p:cNvSpPr/>
            <p:nvPr/>
          </p:nvSpPr>
          <p:spPr>
            <a:xfrm>
              <a:off x="4459591" y="5635505"/>
              <a:ext cx="3665220" cy="1223010"/>
            </a:xfrm>
            <a:custGeom>
              <a:avLst/>
              <a:gdLst/>
              <a:ahLst/>
              <a:cxnLst/>
              <a:rect l="l" t="t" r="r" b="b"/>
              <a:pathLst>
                <a:path w="3665220" h="1223009">
                  <a:moveTo>
                    <a:pt x="0" y="0"/>
                  </a:moveTo>
                  <a:lnTo>
                    <a:pt x="3665099" y="0"/>
                  </a:lnTo>
                  <a:lnTo>
                    <a:pt x="3665099" y="1222494"/>
                  </a:lnTo>
                  <a:lnTo>
                    <a:pt x="0" y="1222494"/>
                  </a:lnTo>
                  <a:lnTo>
                    <a:pt x="0" y="0"/>
                  </a:lnTo>
                  <a:close/>
                </a:path>
              </a:pathLst>
            </a:custGeom>
            <a:solidFill>
              <a:srgbClr val="999999"/>
            </a:solidFill>
          </p:spPr>
          <p:txBody>
            <a:bodyPr wrap="square" lIns="0" tIns="0" rIns="0" bIns="0" rtlCol="0"/>
            <a:lstStyle/>
            <a:p>
              <a:endParaRPr/>
            </a:p>
          </p:txBody>
        </p:sp>
      </p:grpSp>
      <p:sp>
        <p:nvSpPr>
          <p:cNvPr id="9" name="object 9"/>
          <p:cNvSpPr txBox="1"/>
          <p:nvPr/>
        </p:nvSpPr>
        <p:spPr>
          <a:xfrm>
            <a:off x="624975" y="1606218"/>
            <a:ext cx="2286000" cy="4635500"/>
          </a:xfrm>
          <a:prstGeom prst="rect">
            <a:avLst/>
          </a:prstGeom>
        </p:spPr>
        <p:txBody>
          <a:bodyPr vert="horz" wrap="square" lIns="0" tIns="66040" rIns="0" bIns="0" rtlCol="0">
            <a:spAutoFit/>
          </a:bodyPr>
          <a:lstStyle/>
          <a:p>
            <a:pPr marL="12700">
              <a:lnSpc>
                <a:spcPct val="100000"/>
              </a:lnSpc>
              <a:spcBef>
                <a:spcPts val="520"/>
              </a:spcBef>
            </a:pPr>
            <a:r>
              <a:rPr sz="2400" b="1" spc="-5" dirty="0">
                <a:solidFill>
                  <a:srgbClr val="3C78D8"/>
                </a:solidFill>
                <a:latin typeface="Calibri"/>
                <a:cs typeface="Calibri"/>
              </a:rPr>
              <a:t>Navbar:</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Height</a:t>
            </a:r>
            <a:r>
              <a:rPr sz="2400" b="1" spc="-5" dirty="0">
                <a:latin typeface="Calibri"/>
                <a:cs typeface="Calibri"/>
              </a:rPr>
              <a:t>:</a:t>
            </a:r>
            <a:r>
              <a:rPr sz="2400" b="1" spc="-20" dirty="0">
                <a:latin typeface="Calibri"/>
                <a:cs typeface="Calibri"/>
              </a:rPr>
              <a:t> </a:t>
            </a:r>
            <a:r>
              <a:rPr sz="2400" spc="-5" dirty="0">
                <a:latin typeface="Calibri"/>
                <a:cs typeface="Calibri"/>
              </a:rPr>
              <a:t>75px</a:t>
            </a:r>
            <a:endParaRPr sz="2400">
              <a:latin typeface="Calibri"/>
              <a:cs typeface="Calibri"/>
            </a:endParaRPr>
          </a:p>
          <a:p>
            <a:pPr marL="469900" marR="262255" indent="-306705">
              <a:lnSpc>
                <a:spcPct val="114599"/>
              </a:lnSpc>
              <a:tabLst>
                <a:tab pos="469265" algn="l"/>
              </a:tabLst>
            </a:pPr>
            <a:r>
              <a:rPr sz="2000" dirty="0">
                <a:latin typeface="Calibri"/>
                <a:cs typeface="Calibri"/>
              </a:rPr>
              <a:t>-	</a:t>
            </a:r>
            <a:r>
              <a:rPr sz="2400" spc="-5" dirty="0">
                <a:latin typeface="Calibri"/>
                <a:cs typeface="Calibri"/>
              </a:rPr>
              <a:t>Background:  royalblue</a:t>
            </a:r>
            <a:endParaRPr sz="2400">
              <a:latin typeface="Calibri"/>
              <a:cs typeface="Calibri"/>
            </a:endParaRPr>
          </a:p>
          <a:p>
            <a:pPr marL="101600">
              <a:lnSpc>
                <a:spcPct val="100000"/>
              </a:lnSpc>
              <a:spcBef>
                <a:spcPts val="420"/>
              </a:spcBef>
              <a:tabLst>
                <a:tab pos="469265" algn="l"/>
              </a:tabLst>
            </a:pPr>
            <a:r>
              <a:rPr sz="2000" dirty="0">
                <a:latin typeface="Consolas"/>
                <a:cs typeface="Consolas"/>
              </a:rPr>
              <a:t>-	</a:t>
            </a:r>
            <a:r>
              <a:rPr sz="2400" spc="-5" dirty="0">
                <a:latin typeface="Consolas"/>
                <a:cs typeface="Consolas"/>
              </a:rPr>
              <a:t>&lt;nav&gt;</a:t>
            </a:r>
            <a:endParaRPr sz="2400">
              <a:latin typeface="Consolas"/>
              <a:cs typeface="Consolas"/>
            </a:endParaRPr>
          </a:p>
          <a:p>
            <a:pPr>
              <a:lnSpc>
                <a:spcPct val="100000"/>
              </a:lnSpc>
              <a:spcBef>
                <a:spcPts val="30"/>
              </a:spcBef>
            </a:pPr>
            <a:endParaRPr sz="3150">
              <a:latin typeface="Consolas"/>
              <a:cs typeface="Consolas"/>
            </a:endParaRPr>
          </a:p>
          <a:p>
            <a:pPr marL="12700">
              <a:lnSpc>
                <a:spcPct val="100000"/>
              </a:lnSpc>
            </a:pPr>
            <a:r>
              <a:rPr sz="2400" b="1" spc="-5" dirty="0">
                <a:solidFill>
                  <a:srgbClr val="6C9EEB"/>
                </a:solidFill>
                <a:latin typeface="Calibri"/>
                <a:cs typeface="Calibri"/>
              </a:rPr>
              <a:t>Header:</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Height:</a:t>
            </a:r>
            <a:r>
              <a:rPr sz="2400" spc="-80" dirty="0">
                <a:latin typeface="Calibri"/>
                <a:cs typeface="Calibri"/>
              </a:rPr>
              <a:t> </a:t>
            </a:r>
            <a:r>
              <a:rPr sz="2400" spc="-5" dirty="0">
                <a:latin typeface="Calibri"/>
                <a:cs typeface="Calibri"/>
              </a:rPr>
              <a:t>400px;</a:t>
            </a:r>
            <a:endParaRPr sz="2400">
              <a:latin typeface="Calibri"/>
              <a:cs typeface="Calibri"/>
            </a:endParaRPr>
          </a:p>
          <a:p>
            <a:pPr marL="469900" marR="262255" indent="-306705">
              <a:lnSpc>
                <a:spcPct val="114599"/>
              </a:lnSpc>
              <a:tabLst>
                <a:tab pos="469265" algn="l"/>
              </a:tabLst>
            </a:pPr>
            <a:r>
              <a:rPr sz="2000" dirty="0">
                <a:latin typeface="Calibri"/>
                <a:cs typeface="Calibri"/>
              </a:rPr>
              <a:t>-	</a:t>
            </a:r>
            <a:r>
              <a:rPr sz="2400" spc="-5" dirty="0">
                <a:latin typeface="Calibri"/>
                <a:cs typeface="Calibri"/>
              </a:rPr>
              <a:t>Background:  lightskyblue</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onsolas"/>
                <a:cs typeface="Consolas"/>
              </a:rPr>
              <a:t>&lt;header&gt;</a:t>
            </a:r>
            <a:endParaRPr sz="2400">
              <a:latin typeface="Consolas"/>
              <a:cs typeface="Consolas"/>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87" y="0"/>
                </a:moveTo>
                <a:lnTo>
                  <a:pt x="0" y="0"/>
                </a:lnTo>
                <a:lnTo>
                  <a:pt x="0" y="237959"/>
                </a:lnTo>
                <a:lnTo>
                  <a:pt x="0" y="266103"/>
                </a:lnTo>
                <a:lnTo>
                  <a:pt x="0" y="513054"/>
                </a:lnTo>
                <a:lnTo>
                  <a:pt x="0" y="1457998"/>
                </a:lnTo>
                <a:lnTo>
                  <a:pt x="9143987" y="1457998"/>
                </a:lnTo>
                <a:lnTo>
                  <a:pt x="9143987" y="513054"/>
                </a:lnTo>
                <a:lnTo>
                  <a:pt x="9143987" y="266103"/>
                </a:lnTo>
                <a:lnTo>
                  <a:pt x="9143987" y="237959"/>
                </a:lnTo>
                <a:lnTo>
                  <a:pt x="9143987" y="0"/>
                </a:lnTo>
                <a:close/>
              </a:path>
            </a:pathLst>
          </a:custGeom>
          <a:solidFill>
            <a:srgbClr val="F3F3F3"/>
          </a:solidFill>
        </p:spPr>
        <p:txBody>
          <a:bodyPr wrap="square" lIns="0" tIns="0" rIns="0" bIns="0" rtlCol="0"/>
          <a:lstStyle/>
          <a:p>
            <a:endParaRPr/>
          </a:p>
        </p:txBody>
      </p:sp>
      <p:sp>
        <p:nvSpPr>
          <p:cNvPr id="3" name="object 3"/>
          <p:cNvSpPr txBox="1">
            <a:spLocks noGrp="1"/>
          </p:cNvSpPr>
          <p:nvPr>
            <p:ph type="title"/>
          </p:nvPr>
        </p:nvSpPr>
        <p:spPr>
          <a:xfrm>
            <a:off x="855724" y="401887"/>
            <a:ext cx="2894965"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Main</a:t>
            </a:r>
            <a:r>
              <a:rPr b="0" spc="45" dirty="0">
                <a:solidFill>
                  <a:srgbClr val="000000"/>
                </a:solidFill>
                <a:latin typeface="Calibri"/>
                <a:cs typeface="Calibri"/>
              </a:rPr>
              <a:t> </a:t>
            </a:r>
            <a:r>
              <a:rPr b="0" spc="325" dirty="0">
                <a:solidFill>
                  <a:srgbClr val="000000"/>
                </a:solidFill>
                <a:latin typeface="Calibri"/>
                <a:cs typeface="Calibri"/>
              </a:rPr>
              <a:t>section</a:t>
            </a:r>
          </a:p>
        </p:txBody>
      </p:sp>
      <p:sp>
        <p:nvSpPr>
          <p:cNvPr id="4" name="object 4"/>
          <p:cNvSpPr txBox="1"/>
          <p:nvPr/>
        </p:nvSpPr>
        <p:spPr>
          <a:xfrm>
            <a:off x="693882" y="1606218"/>
            <a:ext cx="2794000" cy="3378200"/>
          </a:xfrm>
          <a:prstGeom prst="rect">
            <a:avLst/>
          </a:prstGeom>
        </p:spPr>
        <p:txBody>
          <a:bodyPr vert="horz" wrap="square" lIns="0" tIns="66040" rIns="0" bIns="0" rtlCol="0">
            <a:spAutoFit/>
          </a:bodyPr>
          <a:lstStyle/>
          <a:p>
            <a:pPr marL="12700">
              <a:lnSpc>
                <a:spcPct val="100000"/>
              </a:lnSpc>
              <a:spcBef>
                <a:spcPts val="520"/>
              </a:spcBef>
            </a:pPr>
            <a:r>
              <a:rPr sz="2400" b="1" spc="-5" dirty="0">
                <a:solidFill>
                  <a:srgbClr val="666666"/>
                </a:solidFill>
                <a:latin typeface="Calibri"/>
                <a:cs typeface="Calibri"/>
              </a:rPr>
              <a:t>Gray</a:t>
            </a:r>
            <a:r>
              <a:rPr sz="2400" b="1" spc="-10" dirty="0">
                <a:solidFill>
                  <a:srgbClr val="666666"/>
                </a:solidFill>
                <a:latin typeface="Calibri"/>
                <a:cs typeface="Calibri"/>
              </a:rPr>
              <a:t> </a:t>
            </a:r>
            <a:r>
              <a:rPr sz="2400" b="1" spc="-5" dirty="0">
                <a:solidFill>
                  <a:srgbClr val="666666"/>
                </a:solidFill>
                <a:latin typeface="Calibri"/>
                <a:cs typeface="Calibri"/>
              </a:rPr>
              <a:t>box:</a:t>
            </a:r>
            <a:endParaRPr sz="2400">
              <a:latin typeface="Calibri"/>
              <a:cs typeface="Calibri"/>
            </a:endParaRPr>
          </a:p>
          <a:p>
            <a:pPr marL="400685" marR="5080" indent="-306705">
              <a:lnSpc>
                <a:spcPct val="114599"/>
              </a:lnSpc>
              <a:tabLst>
                <a:tab pos="400685" algn="l"/>
              </a:tabLst>
            </a:pPr>
            <a:r>
              <a:rPr sz="2000" dirty="0">
                <a:latin typeface="Calibri"/>
                <a:cs typeface="Calibri"/>
              </a:rPr>
              <a:t>-	</a:t>
            </a:r>
            <a:r>
              <a:rPr sz="2400" spc="-5" dirty="0">
                <a:latin typeface="Calibri"/>
                <a:cs typeface="Calibri"/>
              </a:rPr>
              <a:t>Surrounding</a:t>
            </a:r>
            <a:r>
              <a:rPr sz="2400" spc="-90" dirty="0">
                <a:latin typeface="Calibri"/>
                <a:cs typeface="Calibri"/>
              </a:rPr>
              <a:t> </a:t>
            </a:r>
            <a:r>
              <a:rPr sz="2400" spc="-5" dirty="0">
                <a:latin typeface="Calibri"/>
                <a:cs typeface="Calibri"/>
              </a:rPr>
              <a:t>space:  75px </a:t>
            </a:r>
            <a:r>
              <a:rPr sz="2400" dirty="0">
                <a:latin typeface="Calibri"/>
                <a:cs typeface="Calibri"/>
              </a:rPr>
              <a:t>above and  </a:t>
            </a:r>
            <a:r>
              <a:rPr sz="2400" spc="-5" dirty="0">
                <a:latin typeface="Calibri"/>
                <a:cs typeface="Calibri"/>
              </a:rPr>
              <a:t>below; 100px on  each</a:t>
            </a:r>
            <a:r>
              <a:rPr sz="2400" spc="-10" dirty="0">
                <a:latin typeface="Calibri"/>
                <a:cs typeface="Calibri"/>
              </a:rPr>
              <a:t> </a:t>
            </a:r>
            <a:r>
              <a:rPr sz="2400" spc="-5" dirty="0">
                <a:latin typeface="Calibri"/>
                <a:cs typeface="Calibri"/>
              </a:rPr>
              <a:t>side</a:t>
            </a:r>
            <a:endParaRPr sz="2400">
              <a:latin typeface="Calibri"/>
              <a:cs typeface="Calibri"/>
            </a:endParaRPr>
          </a:p>
          <a:p>
            <a:pPr marL="94615">
              <a:lnSpc>
                <a:spcPct val="100000"/>
              </a:lnSpc>
              <a:spcBef>
                <a:spcPts val="420"/>
              </a:spcBef>
              <a:tabLst>
                <a:tab pos="400685" algn="l"/>
              </a:tabLst>
            </a:pPr>
            <a:r>
              <a:rPr sz="2000" dirty="0">
                <a:latin typeface="Calibri"/>
                <a:cs typeface="Calibri"/>
              </a:rPr>
              <a:t>-	</a:t>
            </a:r>
            <a:r>
              <a:rPr sz="2400" spc="-5" dirty="0">
                <a:latin typeface="Calibri"/>
                <a:cs typeface="Calibri"/>
              </a:rPr>
              <a:t>Height:</a:t>
            </a:r>
            <a:r>
              <a:rPr sz="2400" spc="-15" dirty="0">
                <a:latin typeface="Calibri"/>
                <a:cs typeface="Calibri"/>
              </a:rPr>
              <a:t> </a:t>
            </a:r>
            <a:r>
              <a:rPr sz="2400" spc="-5" dirty="0">
                <a:latin typeface="Calibri"/>
                <a:cs typeface="Calibri"/>
              </a:rPr>
              <a:t>500px</a:t>
            </a:r>
            <a:endParaRPr sz="2400">
              <a:latin typeface="Calibri"/>
              <a:cs typeface="Calibri"/>
            </a:endParaRPr>
          </a:p>
          <a:p>
            <a:pPr marL="94615">
              <a:lnSpc>
                <a:spcPct val="100000"/>
              </a:lnSpc>
              <a:spcBef>
                <a:spcPts val="420"/>
              </a:spcBef>
              <a:tabLst>
                <a:tab pos="400685" algn="l"/>
              </a:tabLst>
            </a:pPr>
            <a:r>
              <a:rPr sz="2000" dirty="0">
                <a:latin typeface="Calibri"/>
                <a:cs typeface="Calibri"/>
              </a:rPr>
              <a:t>-	</a:t>
            </a:r>
            <a:r>
              <a:rPr sz="2400" spc="-5" dirty="0">
                <a:latin typeface="Calibri"/>
                <a:cs typeface="Calibri"/>
              </a:rPr>
              <a:t>Background:</a:t>
            </a:r>
            <a:r>
              <a:rPr sz="2400" spc="-30" dirty="0">
                <a:latin typeface="Calibri"/>
                <a:cs typeface="Calibri"/>
              </a:rPr>
              <a:t> </a:t>
            </a:r>
            <a:r>
              <a:rPr sz="2400" spc="-5" dirty="0">
                <a:latin typeface="Calibri"/>
                <a:cs typeface="Calibri"/>
              </a:rPr>
              <a:t>gray</a:t>
            </a:r>
            <a:endParaRPr sz="2400">
              <a:latin typeface="Calibri"/>
              <a:cs typeface="Calibri"/>
            </a:endParaRPr>
          </a:p>
          <a:p>
            <a:pPr marL="94615">
              <a:lnSpc>
                <a:spcPct val="100000"/>
              </a:lnSpc>
              <a:spcBef>
                <a:spcPts val="420"/>
              </a:spcBef>
              <a:tabLst>
                <a:tab pos="400685" algn="l"/>
              </a:tabLst>
            </a:pPr>
            <a:r>
              <a:rPr sz="2000" dirty="0">
                <a:latin typeface="Calibri"/>
                <a:cs typeface="Calibri"/>
              </a:rPr>
              <a:t>-	</a:t>
            </a:r>
            <a:r>
              <a:rPr sz="2400" spc="-5" dirty="0">
                <a:latin typeface="Consolas"/>
                <a:cs typeface="Consolas"/>
              </a:rPr>
              <a:t>&lt;section&gt;</a:t>
            </a:r>
            <a:endParaRPr sz="2400">
              <a:latin typeface="Consolas"/>
              <a:cs typeface="Consolas"/>
            </a:endParaRPr>
          </a:p>
        </p:txBody>
      </p:sp>
      <p:grpSp>
        <p:nvGrpSpPr>
          <p:cNvPr id="5" name="object 5"/>
          <p:cNvGrpSpPr/>
          <p:nvPr/>
        </p:nvGrpSpPr>
        <p:grpSpPr>
          <a:xfrm>
            <a:off x="4490175" y="199512"/>
            <a:ext cx="4283710" cy="6459220"/>
            <a:chOff x="4490175" y="199512"/>
            <a:chExt cx="4283710" cy="6459220"/>
          </a:xfrm>
        </p:grpSpPr>
        <p:sp>
          <p:nvSpPr>
            <p:cNvPr id="6" name="object 6"/>
            <p:cNvSpPr/>
            <p:nvPr/>
          </p:nvSpPr>
          <p:spPr>
            <a:xfrm>
              <a:off x="4566375" y="275712"/>
              <a:ext cx="4131199" cy="630657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528275" y="237612"/>
              <a:ext cx="4207510" cy="6383020"/>
            </a:xfrm>
            <a:custGeom>
              <a:avLst/>
              <a:gdLst/>
              <a:ahLst/>
              <a:cxnLst/>
              <a:rect l="l" t="t" r="r" b="b"/>
              <a:pathLst>
                <a:path w="4207509" h="6383020">
                  <a:moveTo>
                    <a:pt x="0" y="0"/>
                  </a:moveTo>
                  <a:lnTo>
                    <a:pt x="4207399" y="0"/>
                  </a:lnTo>
                  <a:lnTo>
                    <a:pt x="4207399" y="6382773"/>
                  </a:lnTo>
                  <a:lnTo>
                    <a:pt x="0" y="6382773"/>
                  </a:lnTo>
                  <a:lnTo>
                    <a:pt x="0" y="0"/>
                  </a:lnTo>
                  <a:close/>
                </a:path>
              </a:pathLst>
            </a:custGeom>
            <a:ln w="76199">
              <a:solidFill>
                <a:srgbClr val="CCCCCC"/>
              </a:solidFill>
            </a:ln>
          </p:spPr>
          <p:txBody>
            <a:bodyPr wrap="square" lIns="0" tIns="0" rIns="0" bIns="0" rtlCol="0"/>
            <a:lstStyle/>
            <a:p>
              <a:endParaRPr/>
            </a:p>
          </p:txBody>
        </p:sp>
        <p:sp>
          <p:nvSpPr>
            <p:cNvPr id="8" name="object 8"/>
            <p:cNvSpPr/>
            <p:nvPr/>
          </p:nvSpPr>
          <p:spPr>
            <a:xfrm>
              <a:off x="4566374" y="266128"/>
              <a:ext cx="4135754" cy="2149475"/>
            </a:xfrm>
            <a:custGeom>
              <a:avLst/>
              <a:gdLst/>
              <a:ahLst/>
              <a:cxnLst/>
              <a:rect l="l" t="t" r="r" b="b"/>
              <a:pathLst>
                <a:path w="4135754" h="2149475">
                  <a:moveTo>
                    <a:pt x="4135501" y="0"/>
                  </a:moveTo>
                  <a:lnTo>
                    <a:pt x="0" y="0"/>
                  </a:lnTo>
                  <a:lnTo>
                    <a:pt x="0" y="246875"/>
                  </a:lnTo>
                  <a:lnTo>
                    <a:pt x="0" y="2149208"/>
                  </a:lnTo>
                  <a:lnTo>
                    <a:pt x="4135501" y="2149208"/>
                  </a:lnTo>
                  <a:lnTo>
                    <a:pt x="4135501" y="246875"/>
                  </a:lnTo>
                  <a:lnTo>
                    <a:pt x="4135501" y="0"/>
                  </a:lnTo>
                  <a:close/>
                </a:path>
              </a:pathLst>
            </a:custGeom>
            <a:solidFill>
              <a:srgbClr val="6FA8DC"/>
            </a:solidFill>
          </p:spPr>
          <p:txBody>
            <a:bodyPr wrap="square" lIns="0" tIns="0" rIns="0" bIns="0" rtlCol="0"/>
            <a:lstStyle/>
            <a:p>
              <a:endParaRPr/>
            </a:p>
          </p:txBody>
        </p:sp>
        <p:sp>
          <p:nvSpPr>
            <p:cNvPr id="9" name="object 9"/>
            <p:cNvSpPr/>
            <p:nvPr/>
          </p:nvSpPr>
          <p:spPr>
            <a:xfrm>
              <a:off x="4566375" y="237899"/>
              <a:ext cx="4109085" cy="275590"/>
            </a:xfrm>
            <a:custGeom>
              <a:avLst/>
              <a:gdLst/>
              <a:ahLst/>
              <a:cxnLst/>
              <a:rect l="l" t="t" r="r" b="b"/>
              <a:pathLst>
                <a:path w="4109084" h="275590">
                  <a:moveTo>
                    <a:pt x="4108799" y="275099"/>
                  </a:moveTo>
                  <a:lnTo>
                    <a:pt x="0" y="275099"/>
                  </a:lnTo>
                  <a:lnTo>
                    <a:pt x="0" y="0"/>
                  </a:lnTo>
                  <a:lnTo>
                    <a:pt x="4108799" y="0"/>
                  </a:lnTo>
                  <a:lnTo>
                    <a:pt x="4108799" y="275099"/>
                  </a:lnTo>
                  <a:close/>
                </a:path>
              </a:pathLst>
            </a:custGeom>
            <a:solidFill>
              <a:srgbClr val="3D85C6"/>
            </a:solidFill>
          </p:spPr>
          <p:txBody>
            <a:bodyPr wrap="square" lIns="0" tIns="0" rIns="0" bIns="0" rtlCol="0"/>
            <a:lstStyle/>
            <a:p>
              <a:endParaRPr/>
            </a:p>
          </p:txBody>
        </p:sp>
        <p:sp>
          <p:nvSpPr>
            <p:cNvPr id="10" name="object 10"/>
            <p:cNvSpPr/>
            <p:nvPr/>
          </p:nvSpPr>
          <p:spPr>
            <a:xfrm>
              <a:off x="4584400" y="5572149"/>
              <a:ext cx="4109085" cy="1010285"/>
            </a:xfrm>
            <a:custGeom>
              <a:avLst/>
              <a:gdLst/>
              <a:ahLst/>
              <a:cxnLst/>
              <a:rect l="l" t="t" r="r" b="b"/>
              <a:pathLst>
                <a:path w="4109084" h="1010284">
                  <a:moveTo>
                    <a:pt x="4108799" y="1010099"/>
                  </a:moveTo>
                  <a:lnTo>
                    <a:pt x="0" y="1010099"/>
                  </a:lnTo>
                  <a:lnTo>
                    <a:pt x="0" y="0"/>
                  </a:lnTo>
                  <a:lnTo>
                    <a:pt x="4108799" y="0"/>
                  </a:lnTo>
                  <a:lnTo>
                    <a:pt x="4108799" y="1010099"/>
                  </a:lnTo>
                  <a:close/>
                </a:path>
              </a:pathLst>
            </a:custGeom>
            <a:solidFill>
              <a:srgbClr val="000000"/>
            </a:solidFill>
          </p:spPr>
          <p:txBody>
            <a:bodyPr wrap="square" lIns="0" tIns="0" rIns="0" bIns="0" rtlCol="0"/>
            <a:lstStyle/>
            <a:p>
              <a:endParaRPr/>
            </a:p>
          </p:txBody>
        </p:sp>
        <p:sp>
          <p:nvSpPr>
            <p:cNvPr id="11" name="object 11"/>
            <p:cNvSpPr/>
            <p:nvPr/>
          </p:nvSpPr>
          <p:spPr>
            <a:xfrm>
              <a:off x="5086450" y="2638425"/>
              <a:ext cx="3105150" cy="2545715"/>
            </a:xfrm>
            <a:custGeom>
              <a:avLst/>
              <a:gdLst/>
              <a:ahLst/>
              <a:cxnLst/>
              <a:rect l="l" t="t" r="r" b="b"/>
              <a:pathLst>
                <a:path w="3105150" h="2545715">
                  <a:moveTo>
                    <a:pt x="3104699" y="2545199"/>
                  </a:moveTo>
                  <a:lnTo>
                    <a:pt x="0" y="2545199"/>
                  </a:lnTo>
                  <a:lnTo>
                    <a:pt x="0" y="0"/>
                  </a:lnTo>
                  <a:lnTo>
                    <a:pt x="3104699" y="0"/>
                  </a:lnTo>
                  <a:lnTo>
                    <a:pt x="3104699" y="2545199"/>
                  </a:lnTo>
                  <a:close/>
                </a:path>
              </a:pathLst>
            </a:custGeom>
            <a:solidFill>
              <a:srgbClr val="999999"/>
            </a:solidFill>
          </p:spPr>
          <p:txBody>
            <a:bodyPr wrap="square" lIns="0" tIns="0" rIns="0" bIns="0" rtlCol="0"/>
            <a:lstStyle/>
            <a:p>
              <a:endParaRPr/>
            </a:p>
          </p:txBody>
        </p:sp>
      </p:gr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462780" cy="1458595"/>
          </a:xfrm>
          <a:custGeom>
            <a:avLst/>
            <a:gdLst/>
            <a:ahLst/>
            <a:cxnLst/>
            <a:rect l="l" t="t" r="r" b="b"/>
            <a:pathLst>
              <a:path w="4462780" h="1458595">
                <a:moveTo>
                  <a:pt x="0" y="1457999"/>
                </a:moveTo>
                <a:lnTo>
                  <a:pt x="4462199" y="1457999"/>
                </a:lnTo>
                <a:lnTo>
                  <a:pt x="4462199" y="0"/>
                </a:lnTo>
                <a:lnTo>
                  <a:pt x="0" y="0"/>
                </a:lnTo>
                <a:lnTo>
                  <a:pt x="0" y="1457999"/>
                </a:lnTo>
                <a:close/>
              </a:path>
            </a:pathLst>
          </a:custGeom>
          <a:solidFill>
            <a:srgbClr val="F3F3F3"/>
          </a:solidFill>
        </p:spPr>
        <p:txBody>
          <a:bodyPr wrap="square" lIns="0" tIns="0" rIns="0" bIns="0" rtlCol="0"/>
          <a:lstStyle/>
          <a:p>
            <a:endParaRPr/>
          </a:p>
        </p:txBody>
      </p:sp>
      <p:grpSp>
        <p:nvGrpSpPr>
          <p:cNvPr id="3" name="object 3"/>
          <p:cNvGrpSpPr/>
          <p:nvPr/>
        </p:nvGrpSpPr>
        <p:grpSpPr>
          <a:xfrm>
            <a:off x="4374800" y="0"/>
            <a:ext cx="4769485" cy="2990215"/>
            <a:chOff x="4374800" y="0"/>
            <a:chExt cx="4769485" cy="2990215"/>
          </a:xfrm>
        </p:grpSpPr>
        <p:sp>
          <p:nvSpPr>
            <p:cNvPr id="4" name="object 4"/>
            <p:cNvSpPr/>
            <p:nvPr/>
          </p:nvSpPr>
          <p:spPr>
            <a:xfrm>
              <a:off x="8571000" y="0"/>
              <a:ext cx="573405" cy="1458595"/>
            </a:xfrm>
            <a:custGeom>
              <a:avLst/>
              <a:gdLst/>
              <a:ahLst/>
              <a:cxnLst/>
              <a:rect l="l" t="t" r="r" b="b"/>
              <a:pathLst>
                <a:path w="573404" h="1458595">
                  <a:moveTo>
                    <a:pt x="0" y="1457999"/>
                  </a:moveTo>
                  <a:lnTo>
                    <a:pt x="572999" y="1457999"/>
                  </a:lnTo>
                  <a:lnTo>
                    <a:pt x="572999" y="0"/>
                  </a:lnTo>
                  <a:lnTo>
                    <a:pt x="0" y="0"/>
                  </a:lnTo>
                  <a:lnTo>
                    <a:pt x="0" y="1457999"/>
                  </a:lnTo>
                  <a:close/>
                </a:path>
              </a:pathLst>
            </a:custGeom>
            <a:solidFill>
              <a:srgbClr val="F3F3F3"/>
            </a:solidFill>
          </p:spPr>
          <p:txBody>
            <a:bodyPr wrap="square" lIns="0" tIns="0" rIns="0" bIns="0" rtlCol="0"/>
            <a:lstStyle/>
            <a:p>
              <a:endParaRPr/>
            </a:p>
          </p:txBody>
        </p:sp>
        <p:sp>
          <p:nvSpPr>
            <p:cNvPr id="5" name="object 5"/>
            <p:cNvSpPr/>
            <p:nvPr/>
          </p:nvSpPr>
          <p:spPr>
            <a:xfrm>
              <a:off x="4451000" y="0"/>
              <a:ext cx="4131199" cy="287557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12900" y="0"/>
              <a:ext cx="4207510" cy="2914015"/>
            </a:xfrm>
            <a:custGeom>
              <a:avLst/>
              <a:gdLst/>
              <a:ahLst/>
              <a:cxnLst/>
              <a:rect l="l" t="t" r="r" b="b"/>
              <a:pathLst>
                <a:path w="4207509" h="2914015">
                  <a:moveTo>
                    <a:pt x="4207399" y="0"/>
                  </a:moveTo>
                  <a:lnTo>
                    <a:pt x="4207399" y="2913674"/>
                  </a:lnTo>
                  <a:lnTo>
                    <a:pt x="0" y="2913674"/>
                  </a:lnTo>
                  <a:lnTo>
                    <a:pt x="0" y="0"/>
                  </a:lnTo>
                </a:path>
              </a:pathLst>
            </a:custGeom>
            <a:ln w="76199">
              <a:solidFill>
                <a:srgbClr val="CCCCCC"/>
              </a:solidFill>
            </a:ln>
          </p:spPr>
          <p:txBody>
            <a:bodyPr wrap="square" lIns="0" tIns="0" rIns="0" bIns="0" rtlCol="0"/>
            <a:lstStyle/>
            <a:p>
              <a:endParaRPr/>
            </a:p>
          </p:txBody>
        </p:sp>
        <p:sp>
          <p:nvSpPr>
            <p:cNvPr id="7" name="object 7"/>
            <p:cNvSpPr/>
            <p:nvPr/>
          </p:nvSpPr>
          <p:spPr>
            <a:xfrm>
              <a:off x="4469025" y="1865437"/>
              <a:ext cx="4109085" cy="1010285"/>
            </a:xfrm>
            <a:custGeom>
              <a:avLst/>
              <a:gdLst/>
              <a:ahLst/>
              <a:cxnLst/>
              <a:rect l="l" t="t" r="r" b="b"/>
              <a:pathLst>
                <a:path w="4109084" h="1010285">
                  <a:moveTo>
                    <a:pt x="4108799" y="1010099"/>
                  </a:moveTo>
                  <a:lnTo>
                    <a:pt x="0" y="1010099"/>
                  </a:lnTo>
                  <a:lnTo>
                    <a:pt x="0" y="0"/>
                  </a:lnTo>
                  <a:lnTo>
                    <a:pt x="4108799" y="0"/>
                  </a:lnTo>
                  <a:lnTo>
                    <a:pt x="4108799" y="1010099"/>
                  </a:lnTo>
                  <a:close/>
                </a:path>
              </a:pathLst>
            </a:custGeom>
            <a:solidFill>
              <a:srgbClr val="000000"/>
            </a:solidFill>
          </p:spPr>
          <p:txBody>
            <a:bodyPr wrap="square" lIns="0" tIns="0" rIns="0" bIns="0" rtlCol="0"/>
            <a:lstStyle/>
            <a:p>
              <a:endParaRPr/>
            </a:p>
          </p:txBody>
        </p:sp>
        <p:sp>
          <p:nvSpPr>
            <p:cNvPr id="8" name="object 8"/>
            <p:cNvSpPr/>
            <p:nvPr/>
          </p:nvSpPr>
          <p:spPr>
            <a:xfrm>
              <a:off x="4971075" y="0"/>
              <a:ext cx="3105150" cy="1477010"/>
            </a:xfrm>
            <a:custGeom>
              <a:avLst/>
              <a:gdLst/>
              <a:ahLst/>
              <a:cxnLst/>
              <a:rect l="l" t="t" r="r" b="b"/>
              <a:pathLst>
                <a:path w="3105150" h="1477010">
                  <a:moveTo>
                    <a:pt x="3104699" y="1476912"/>
                  </a:moveTo>
                  <a:lnTo>
                    <a:pt x="0" y="1476912"/>
                  </a:lnTo>
                  <a:lnTo>
                    <a:pt x="0" y="0"/>
                  </a:lnTo>
                  <a:lnTo>
                    <a:pt x="3104699" y="0"/>
                  </a:lnTo>
                  <a:lnTo>
                    <a:pt x="3104699" y="1476912"/>
                  </a:lnTo>
                  <a:close/>
                </a:path>
              </a:pathLst>
            </a:custGeom>
            <a:solidFill>
              <a:srgbClr val="999999"/>
            </a:solidFill>
          </p:spPr>
          <p:txBody>
            <a:bodyPr wrap="square" lIns="0" tIns="0" rIns="0" bIns="0" rtlCol="0"/>
            <a:lstStyle/>
            <a:p>
              <a:endParaRPr/>
            </a:p>
          </p:txBody>
        </p:sp>
      </p:grpSp>
      <p:sp>
        <p:nvSpPr>
          <p:cNvPr id="9" name="object 9"/>
          <p:cNvSpPr txBox="1">
            <a:spLocks noGrp="1"/>
          </p:cNvSpPr>
          <p:nvPr>
            <p:ph type="title"/>
          </p:nvPr>
        </p:nvSpPr>
        <p:spPr>
          <a:xfrm>
            <a:off x="855724" y="401887"/>
            <a:ext cx="1478280" cy="574040"/>
          </a:xfrm>
          <a:prstGeom prst="rect">
            <a:avLst/>
          </a:prstGeom>
        </p:spPr>
        <p:txBody>
          <a:bodyPr vert="horz" wrap="square" lIns="0" tIns="12700" rIns="0" bIns="0" rtlCol="0">
            <a:spAutoFit/>
          </a:bodyPr>
          <a:lstStyle/>
          <a:p>
            <a:pPr marL="12700">
              <a:lnSpc>
                <a:spcPct val="100000"/>
              </a:lnSpc>
              <a:spcBef>
                <a:spcPts val="100"/>
              </a:spcBef>
            </a:pPr>
            <a:r>
              <a:rPr b="0" spc="285" dirty="0">
                <a:solidFill>
                  <a:srgbClr val="000000"/>
                </a:solidFill>
                <a:latin typeface="Calibri"/>
                <a:cs typeface="Calibri"/>
              </a:rPr>
              <a:t>Footer</a:t>
            </a:r>
          </a:p>
        </p:txBody>
      </p:sp>
      <p:sp>
        <p:nvSpPr>
          <p:cNvPr id="10" name="object 10"/>
          <p:cNvSpPr txBox="1"/>
          <p:nvPr/>
        </p:nvSpPr>
        <p:spPr>
          <a:xfrm>
            <a:off x="624975" y="1606218"/>
            <a:ext cx="2745105" cy="1701800"/>
          </a:xfrm>
          <a:prstGeom prst="rect">
            <a:avLst/>
          </a:prstGeom>
        </p:spPr>
        <p:txBody>
          <a:bodyPr vert="horz" wrap="square" lIns="0" tIns="66040" rIns="0" bIns="0" rtlCol="0">
            <a:spAutoFit/>
          </a:bodyPr>
          <a:lstStyle/>
          <a:p>
            <a:pPr marL="12700">
              <a:lnSpc>
                <a:spcPct val="100000"/>
              </a:lnSpc>
              <a:spcBef>
                <a:spcPts val="520"/>
              </a:spcBef>
            </a:pPr>
            <a:r>
              <a:rPr sz="2400" b="1" spc="-5" dirty="0">
                <a:latin typeface="Calibri"/>
                <a:cs typeface="Calibri"/>
              </a:rPr>
              <a:t>Footer:</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Height:</a:t>
            </a:r>
            <a:r>
              <a:rPr sz="2400" spc="-20" dirty="0">
                <a:latin typeface="Calibri"/>
                <a:cs typeface="Calibri"/>
              </a:rPr>
              <a:t> </a:t>
            </a:r>
            <a:r>
              <a:rPr sz="2400" spc="-5" dirty="0">
                <a:latin typeface="Calibri"/>
                <a:cs typeface="Calibri"/>
              </a:rPr>
              <a:t>100px</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Background:</a:t>
            </a:r>
            <a:r>
              <a:rPr sz="2400" spc="-85" dirty="0">
                <a:latin typeface="Calibri"/>
                <a:cs typeface="Calibri"/>
              </a:rPr>
              <a:t> </a:t>
            </a:r>
            <a:r>
              <a:rPr sz="2400" spc="-5" dirty="0">
                <a:latin typeface="Calibri"/>
                <a:cs typeface="Calibri"/>
              </a:rPr>
              <a:t>Black</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onsolas"/>
                <a:cs typeface="Consolas"/>
              </a:rPr>
              <a:t>&lt;footer&gt;</a:t>
            </a:r>
            <a:endParaRPr sz="2400">
              <a:latin typeface="Consolas"/>
              <a:cs typeface="Consolas"/>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87" y="0"/>
                </a:moveTo>
                <a:lnTo>
                  <a:pt x="0" y="0"/>
                </a:lnTo>
                <a:lnTo>
                  <a:pt x="0" y="237959"/>
                </a:lnTo>
                <a:lnTo>
                  <a:pt x="0" y="266103"/>
                </a:lnTo>
                <a:lnTo>
                  <a:pt x="0" y="513054"/>
                </a:lnTo>
                <a:lnTo>
                  <a:pt x="0" y="1457998"/>
                </a:lnTo>
                <a:lnTo>
                  <a:pt x="9143987" y="1457998"/>
                </a:lnTo>
                <a:lnTo>
                  <a:pt x="9143987" y="513054"/>
                </a:lnTo>
                <a:lnTo>
                  <a:pt x="9143987" y="266103"/>
                </a:lnTo>
                <a:lnTo>
                  <a:pt x="9143987" y="237959"/>
                </a:lnTo>
                <a:lnTo>
                  <a:pt x="9143987" y="0"/>
                </a:lnTo>
                <a:close/>
              </a:path>
            </a:pathLst>
          </a:custGeom>
          <a:solidFill>
            <a:srgbClr val="F3F3F3"/>
          </a:solidFill>
        </p:spPr>
        <p:txBody>
          <a:bodyPr wrap="square" lIns="0" tIns="0" rIns="0" bIns="0" rtlCol="0"/>
          <a:lstStyle/>
          <a:p>
            <a:endParaRPr/>
          </a:p>
        </p:txBody>
      </p:sp>
      <p:sp>
        <p:nvSpPr>
          <p:cNvPr id="3" name="object 3"/>
          <p:cNvSpPr txBox="1">
            <a:spLocks noGrp="1"/>
          </p:cNvSpPr>
          <p:nvPr>
            <p:ph type="title"/>
          </p:nvPr>
        </p:nvSpPr>
        <p:spPr>
          <a:xfrm>
            <a:off x="855724" y="401887"/>
            <a:ext cx="3252470"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Main</a:t>
            </a:r>
            <a:r>
              <a:rPr b="0" spc="60" dirty="0">
                <a:solidFill>
                  <a:srgbClr val="000000"/>
                </a:solidFill>
                <a:latin typeface="Calibri"/>
                <a:cs typeface="Calibri"/>
              </a:rPr>
              <a:t> </a:t>
            </a:r>
            <a:r>
              <a:rPr b="0" spc="350" dirty="0">
                <a:solidFill>
                  <a:srgbClr val="000000"/>
                </a:solidFill>
                <a:latin typeface="Calibri"/>
                <a:cs typeface="Calibri"/>
              </a:rPr>
              <a:t>contents</a:t>
            </a:r>
          </a:p>
        </p:txBody>
      </p:sp>
      <p:sp>
        <p:nvSpPr>
          <p:cNvPr id="4" name="object 4"/>
          <p:cNvSpPr txBox="1"/>
          <p:nvPr/>
        </p:nvSpPr>
        <p:spPr>
          <a:xfrm>
            <a:off x="624975" y="1606218"/>
            <a:ext cx="3057525" cy="5054600"/>
          </a:xfrm>
          <a:prstGeom prst="rect">
            <a:avLst/>
          </a:prstGeom>
        </p:spPr>
        <p:txBody>
          <a:bodyPr vert="horz" wrap="square" lIns="0" tIns="66040" rIns="0" bIns="0" rtlCol="0">
            <a:spAutoFit/>
          </a:bodyPr>
          <a:lstStyle/>
          <a:p>
            <a:pPr marL="12700">
              <a:lnSpc>
                <a:spcPct val="100000"/>
              </a:lnSpc>
              <a:spcBef>
                <a:spcPts val="520"/>
              </a:spcBef>
            </a:pPr>
            <a:r>
              <a:rPr sz="2400" b="1" spc="-5" dirty="0">
                <a:latin typeface="Calibri"/>
                <a:cs typeface="Calibri"/>
              </a:rPr>
              <a:t>Yellow</a:t>
            </a:r>
            <a:r>
              <a:rPr sz="2400" b="1" spc="-15" dirty="0">
                <a:latin typeface="Calibri"/>
                <a:cs typeface="Calibri"/>
              </a:rPr>
              <a:t> </a:t>
            </a:r>
            <a:r>
              <a:rPr sz="2400" b="1" spc="-5" dirty="0">
                <a:latin typeface="Calibri"/>
                <a:cs typeface="Calibri"/>
              </a:rPr>
              <a:t>paragraph:</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Height:</a:t>
            </a:r>
            <a:r>
              <a:rPr sz="2400" spc="-15" dirty="0">
                <a:latin typeface="Calibri"/>
                <a:cs typeface="Calibri"/>
              </a:rPr>
              <a:t> </a:t>
            </a:r>
            <a:r>
              <a:rPr sz="2400" spc="-5" dirty="0">
                <a:latin typeface="Calibri"/>
                <a:cs typeface="Calibri"/>
              </a:rPr>
              <a:t>200px</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Background:</a:t>
            </a:r>
            <a:r>
              <a:rPr sz="2400" spc="-25" dirty="0">
                <a:latin typeface="Calibri"/>
                <a:cs typeface="Calibri"/>
              </a:rPr>
              <a:t> </a:t>
            </a:r>
            <a:r>
              <a:rPr sz="2400" spc="-5" dirty="0">
                <a:latin typeface="Calibri"/>
                <a:cs typeface="Calibri"/>
              </a:rPr>
              <a:t>khaki</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Space beneath:</a:t>
            </a:r>
            <a:r>
              <a:rPr sz="2400" spc="-85" dirty="0">
                <a:latin typeface="Calibri"/>
                <a:cs typeface="Calibri"/>
              </a:rPr>
              <a:t> </a:t>
            </a:r>
            <a:r>
              <a:rPr sz="2400" spc="-5" dirty="0">
                <a:latin typeface="Calibri"/>
                <a:cs typeface="Calibri"/>
              </a:rPr>
              <a:t>75px</a:t>
            </a:r>
            <a:endParaRPr sz="2400">
              <a:latin typeface="Calibri"/>
              <a:cs typeface="Calibri"/>
            </a:endParaRPr>
          </a:p>
          <a:p>
            <a:pPr marL="101600">
              <a:lnSpc>
                <a:spcPct val="100000"/>
              </a:lnSpc>
              <a:spcBef>
                <a:spcPts val="420"/>
              </a:spcBef>
              <a:tabLst>
                <a:tab pos="469265" algn="l"/>
              </a:tabLst>
            </a:pPr>
            <a:r>
              <a:rPr sz="2000" dirty="0">
                <a:latin typeface="Consolas"/>
                <a:cs typeface="Consolas"/>
              </a:rPr>
              <a:t>-	</a:t>
            </a:r>
            <a:r>
              <a:rPr sz="2400" spc="-5" dirty="0">
                <a:latin typeface="Consolas"/>
                <a:cs typeface="Consolas"/>
              </a:rPr>
              <a:t>&lt;p&gt;</a:t>
            </a:r>
            <a:endParaRPr sz="2400">
              <a:latin typeface="Consolas"/>
              <a:cs typeface="Consolas"/>
            </a:endParaRPr>
          </a:p>
          <a:p>
            <a:pPr marL="12700">
              <a:lnSpc>
                <a:spcPct val="100000"/>
              </a:lnSpc>
              <a:spcBef>
                <a:spcPts val="420"/>
              </a:spcBef>
            </a:pPr>
            <a:r>
              <a:rPr sz="2400" b="1" spc="-5" dirty="0">
                <a:latin typeface="Calibri"/>
                <a:cs typeface="Calibri"/>
              </a:rPr>
              <a:t>Orange</a:t>
            </a:r>
            <a:r>
              <a:rPr sz="2400" b="1" spc="-10" dirty="0">
                <a:latin typeface="Calibri"/>
                <a:cs typeface="Calibri"/>
              </a:rPr>
              <a:t> </a:t>
            </a:r>
            <a:r>
              <a:rPr sz="2400" b="1" spc="-5" dirty="0">
                <a:latin typeface="Calibri"/>
                <a:cs typeface="Calibri"/>
              </a:rPr>
              <a:t>box:</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Height:</a:t>
            </a:r>
            <a:r>
              <a:rPr sz="2400" spc="-15" dirty="0">
                <a:latin typeface="Calibri"/>
                <a:cs typeface="Calibri"/>
              </a:rPr>
              <a:t> </a:t>
            </a:r>
            <a:r>
              <a:rPr sz="2400" spc="-5" dirty="0">
                <a:latin typeface="Calibri"/>
                <a:cs typeface="Calibri"/>
              </a:rPr>
              <a:t>400px;</a:t>
            </a:r>
            <a:endParaRPr sz="2400">
              <a:latin typeface="Calibri"/>
              <a:cs typeface="Calibri"/>
            </a:endParaRPr>
          </a:p>
          <a:p>
            <a:pPr marL="469900" marR="99695" indent="-306705">
              <a:lnSpc>
                <a:spcPct val="114599"/>
              </a:lnSpc>
              <a:tabLst>
                <a:tab pos="469265" algn="l"/>
              </a:tabLst>
            </a:pPr>
            <a:r>
              <a:rPr sz="2000" dirty="0">
                <a:latin typeface="Calibri"/>
                <a:cs typeface="Calibri"/>
              </a:rPr>
              <a:t>-	</a:t>
            </a:r>
            <a:r>
              <a:rPr sz="2400" spc="-5" dirty="0">
                <a:latin typeface="Calibri"/>
                <a:cs typeface="Calibri"/>
              </a:rPr>
              <a:t>Width: 48% of the  parent's width,</a:t>
            </a:r>
            <a:r>
              <a:rPr sz="2400" spc="-95" dirty="0">
                <a:latin typeface="Calibri"/>
                <a:cs typeface="Calibri"/>
              </a:rPr>
              <a:t> </a:t>
            </a:r>
            <a:r>
              <a:rPr sz="2400" spc="-5" dirty="0">
                <a:latin typeface="Calibri"/>
                <a:cs typeface="Calibri"/>
              </a:rPr>
              <a:t>with  space in</a:t>
            </a:r>
            <a:r>
              <a:rPr sz="2400" spc="-35" dirty="0">
                <a:latin typeface="Calibri"/>
                <a:cs typeface="Calibri"/>
              </a:rPr>
              <a:t> </a:t>
            </a:r>
            <a:r>
              <a:rPr sz="2400" spc="-5" dirty="0">
                <a:latin typeface="Calibri"/>
                <a:cs typeface="Calibri"/>
              </a:rPr>
              <a:t>between</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Background:</a:t>
            </a:r>
            <a:r>
              <a:rPr sz="2400" spc="-55" dirty="0">
                <a:latin typeface="Calibri"/>
                <a:cs typeface="Calibri"/>
              </a:rPr>
              <a:t> </a:t>
            </a:r>
            <a:r>
              <a:rPr sz="2400" spc="-5" dirty="0">
                <a:latin typeface="Calibri"/>
                <a:cs typeface="Calibri"/>
              </a:rPr>
              <a:t>tomato</a:t>
            </a:r>
            <a:endParaRPr sz="2400">
              <a:latin typeface="Calibri"/>
              <a:cs typeface="Calibri"/>
            </a:endParaRPr>
          </a:p>
          <a:p>
            <a:pPr marL="101600">
              <a:lnSpc>
                <a:spcPct val="100000"/>
              </a:lnSpc>
              <a:spcBef>
                <a:spcPts val="420"/>
              </a:spcBef>
              <a:tabLst>
                <a:tab pos="469265" algn="l"/>
              </a:tabLst>
            </a:pPr>
            <a:r>
              <a:rPr sz="2000" dirty="0">
                <a:latin typeface="Consolas"/>
                <a:cs typeface="Consolas"/>
              </a:rPr>
              <a:t>-	</a:t>
            </a:r>
            <a:r>
              <a:rPr sz="2400" spc="-5" dirty="0">
                <a:latin typeface="Consolas"/>
                <a:cs typeface="Consolas"/>
              </a:rPr>
              <a:t>&lt;div&gt;</a:t>
            </a:r>
            <a:endParaRPr sz="2400">
              <a:latin typeface="Consolas"/>
              <a:cs typeface="Consolas"/>
            </a:endParaRPr>
          </a:p>
        </p:txBody>
      </p:sp>
      <p:grpSp>
        <p:nvGrpSpPr>
          <p:cNvPr id="5" name="object 5"/>
          <p:cNvGrpSpPr/>
          <p:nvPr/>
        </p:nvGrpSpPr>
        <p:grpSpPr>
          <a:xfrm>
            <a:off x="4490175" y="199512"/>
            <a:ext cx="4283710" cy="6459220"/>
            <a:chOff x="4490175" y="199512"/>
            <a:chExt cx="4283710" cy="6459220"/>
          </a:xfrm>
        </p:grpSpPr>
        <p:sp>
          <p:nvSpPr>
            <p:cNvPr id="6" name="object 6"/>
            <p:cNvSpPr/>
            <p:nvPr/>
          </p:nvSpPr>
          <p:spPr>
            <a:xfrm>
              <a:off x="4577575" y="2415325"/>
              <a:ext cx="4109085" cy="3157220"/>
            </a:xfrm>
            <a:custGeom>
              <a:avLst/>
              <a:gdLst/>
              <a:ahLst/>
              <a:cxnLst/>
              <a:rect l="l" t="t" r="r" b="b"/>
              <a:pathLst>
                <a:path w="4109084" h="3157220">
                  <a:moveTo>
                    <a:pt x="0" y="3156824"/>
                  </a:moveTo>
                  <a:lnTo>
                    <a:pt x="4108799" y="3156824"/>
                  </a:lnTo>
                  <a:lnTo>
                    <a:pt x="4108799" y="0"/>
                  </a:lnTo>
                  <a:lnTo>
                    <a:pt x="0" y="0"/>
                  </a:lnTo>
                  <a:lnTo>
                    <a:pt x="0" y="3156824"/>
                  </a:lnTo>
                  <a:close/>
                </a:path>
              </a:pathLst>
            </a:custGeom>
            <a:solidFill>
              <a:srgbClr val="FFFFFF"/>
            </a:solidFill>
          </p:spPr>
          <p:txBody>
            <a:bodyPr wrap="square" lIns="0" tIns="0" rIns="0" bIns="0" rtlCol="0"/>
            <a:lstStyle/>
            <a:p>
              <a:endParaRPr/>
            </a:p>
          </p:txBody>
        </p:sp>
        <p:sp>
          <p:nvSpPr>
            <p:cNvPr id="7" name="object 7"/>
            <p:cNvSpPr/>
            <p:nvPr/>
          </p:nvSpPr>
          <p:spPr>
            <a:xfrm>
              <a:off x="5346166" y="2638437"/>
              <a:ext cx="2571750" cy="340995"/>
            </a:xfrm>
            <a:custGeom>
              <a:avLst/>
              <a:gdLst/>
              <a:ahLst/>
              <a:cxnLst/>
              <a:rect l="l" t="t" r="r" b="b"/>
              <a:pathLst>
                <a:path w="2571750" h="340994">
                  <a:moveTo>
                    <a:pt x="2383574" y="286791"/>
                  </a:moveTo>
                  <a:lnTo>
                    <a:pt x="196583" y="286791"/>
                  </a:lnTo>
                  <a:lnTo>
                    <a:pt x="196583" y="340487"/>
                  </a:lnTo>
                  <a:lnTo>
                    <a:pt x="2383574" y="340487"/>
                  </a:lnTo>
                  <a:lnTo>
                    <a:pt x="2383574" y="286791"/>
                  </a:lnTo>
                  <a:close/>
                </a:path>
                <a:path w="2571750" h="340994">
                  <a:moveTo>
                    <a:pt x="2571597" y="0"/>
                  </a:moveTo>
                  <a:lnTo>
                    <a:pt x="0" y="0"/>
                  </a:lnTo>
                  <a:lnTo>
                    <a:pt x="0" y="154190"/>
                  </a:lnTo>
                  <a:lnTo>
                    <a:pt x="2571597" y="154190"/>
                  </a:lnTo>
                  <a:lnTo>
                    <a:pt x="2571597" y="0"/>
                  </a:lnTo>
                  <a:close/>
                </a:path>
              </a:pathLst>
            </a:custGeom>
            <a:solidFill>
              <a:srgbClr val="EEEEEE"/>
            </a:solidFill>
          </p:spPr>
          <p:txBody>
            <a:bodyPr wrap="square" lIns="0" tIns="0" rIns="0" bIns="0" rtlCol="0"/>
            <a:lstStyle/>
            <a:p>
              <a:endParaRPr/>
            </a:p>
          </p:txBody>
        </p:sp>
        <p:sp>
          <p:nvSpPr>
            <p:cNvPr id="8" name="object 8"/>
            <p:cNvSpPr/>
            <p:nvPr/>
          </p:nvSpPr>
          <p:spPr>
            <a:xfrm>
              <a:off x="5086450" y="3771899"/>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9" name="object 9"/>
            <p:cNvSpPr/>
            <p:nvPr/>
          </p:nvSpPr>
          <p:spPr>
            <a:xfrm>
              <a:off x="5538470" y="3015729"/>
              <a:ext cx="2191385" cy="299085"/>
            </a:xfrm>
            <a:custGeom>
              <a:avLst/>
              <a:gdLst/>
              <a:ahLst/>
              <a:cxnLst/>
              <a:rect l="l" t="t" r="r" b="b"/>
              <a:pathLst>
                <a:path w="2191384" h="299085">
                  <a:moveTo>
                    <a:pt x="2187003" y="245275"/>
                  </a:moveTo>
                  <a:lnTo>
                    <a:pt x="0" y="245275"/>
                  </a:lnTo>
                  <a:lnTo>
                    <a:pt x="0" y="298970"/>
                  </a:lnTo>
                  <a:lnTo>
                    <a:pt x="2187003" y="298970"/>
                  </a:lnTo>
                  <a:lnTo>
                    <a:pt x="2187003" y="245275"/>
                  </a:lnTo>
                  <a:close/>
                </a:path>
                <a:path w="2191384" h="299085">
                  <a:moveTo>
                    <a:pt x="2187003" y="90500"/>
                  </a:moveTo>
                  <a:lnTo>
                    <a:pt x="0" y="90500"/>
                  </a:lnTo>
                  <a:lnTo>
                    <a:pt x="0" y="144195"/>
                  </a:lnTo>
                  <a:lnTo>
                    <a:pt x="2187003" y="144195"/>
                  </a:lnTo>
                  <a:lnTo>
                    <a:pt x="2187003" y="90500"/>
                  </a:lnTo>
                  <a:close/>
                </a:path>
                <a:path w="2191384" h="299085">
                  <a:moveTo>
                    <a:pt x="2191270" y="0"/>
                  </a:moveTo>
                  <a:lnTo>
                    <a:pt x="4279" y="0"/>
                  </a:lnTo>
                  <a:lnTo>
                    <a:pt x="4279" y="53695"/>
                  </a:lnTo>
                  <a:lnTo>
                    <a:pt x="2191270" y="53695"/>
                  </a:lnTo>
                  <a:lnTo>
                    <a:pt x="2191270" y="0"/>
                  </a:lnTo>
                  <a:close/>
                </a:path>
              </a:pathLst>
            </a:custGeom>
            <a:solidFill>
              <a:srgbClr val="EEEEEE"/>
            </a:solidFill>
          </p:spPr>
          <p:txBody>
            <a:bodyPr wrap="square" lIns="0" tIns="0" rIns="0" bIns="0" rtlCol="0"/>
            <a:lstStyle/>
            <a:p>
              <a:endParaRPr/>
            </a:p>
          </p:txBody>
        </p:sp>
        <p:sp>
          <p:nvSpPr>
            <p:cNvPr id="10" name="object 10"/>
            <p:cNvSpPr/>
            <p:nvPr/>
          </p:nvSpPr>
          <p:spPr>
            <a:xfrm>
              <a:off x="6686625" y="3771899"/>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11" name="object 11"/>
            <p:cNvSpPr/>
            <p:nvPr/>
          </p:nvSpPr>
          <p:spPr>
            <a:xfrm>
              <a:off x="5097297" y="4672329"/>
              <a:ext cx="1456055" cy="511809"/>
            </a:xfrm>
            <a:custGeom>
              <a:avLst/>
              <a:gdLst/>
              <a:ahLst/>
              <a:cxnLst/>
              <a:rect l="l" t="t" r="r" b="b"/>
              <a:pathLst>
                <a:path w="1456054" h="511810">
                  <a:moveTo>
                    <a:pt x="902195" y="0"/>
                  </a:moveTo>
                  <a:lnTo>
                    <a:pt x="559600" y="0"/>
                  </a:lnTo>
                  <a:lnTo>
                    <a:pt x="559600" y="123596"/>
                  </a:lnTo>
                  <a:lnTo>
                    <a:pt x="902195" y="123596"/>
                  </a:lnTo>
                  <a:lnTo>
                    <a:pt x="902195" y="0"/>
                  </a:lnTo>
                  <a:close/>
                </a:path>
                <a:path w="1456054" h="511810">
                  <a:moveTo>
                    <a:pt x="995641" y="437896"/>
                  </a:moveTo>
                  <a:lnTo>
                    <a:pt x="466140" y="437896"/>
                  </a:lnTo>
                  <a:lnTo>
                    <a:pt x="466140" y="511403"/>
                  </a:lnTo>
                  <a:lnTo>
                    <a:pt x="995641" y="511403"/>
                  </a:lnTo>
                  <a:lnTo>
                    <a:pt x="995641" y="437896"/>
                  </a:lnTo>
                  <a:close/>
                </a:path>
                <a:path w="1456054" h="511810">
                  <a:moveTo>
                    <a:pt x="1222502" y="285496"/>
                  </a:moveTo>
                  <a:lnTo>
                    <a:pt x="233400" y="285496"/>
                  </a:lnTo>
                  <a:lnTo>
                    <a:pt x="233400" y="359003"/>
                  </a:lnTo>
                  <a:lnTo>
                    <a:pt x="1222502" y="359003"/>
                  </a:lnTo>
                  <a:lnTo>
                    <a:pt x="1222502" y="285496"/>
                  </a:lnTo>
                  <a:close/>
                </a:path>
                <a:path w="1456054" h="511810">
                  <a:moveTo>
                    <a:pt x="1455902" y="185750"/>
                  </a:moveTo>
                  <a:lnTo>
                    <a:pt x="0" y="185750"/>
                  </a:lnTo>
                  <a:lnTo>
                    <a:pt x="0" y="259245"/>
                  </a:lnTo>
                  <a:lnTo>
                    <a:pt x="1455902" y="259245"/>
                  </a:lnTo>
                  <a:lnTo>
                    <a:pt x="1455902" y="185750"/>
                  </a:lnTo>
                  <a:close/>
                </a:path>
              </a:pathLst>
            </a:custGeom>
            <a:solidFill>
              <a:srgbClr val="EEEEEE"/>
            </a:solidFill>
          </p:spPr>
          <p:txBody>
            <a:bodyPr wrap="square" lIns="0" tIns="0" rIns="0" bIns="0" rtlCol="0"/>
            <a:lstStyle/>
            <a:p>
              <a:endParaRPr/>
            </a:p>
          </p:txBody>
        </p:sp>
        <p:sp>
          <p:nvSpPr>
            <p:cNvPr id="12" name="object 12"/>
            <p:cNvSpPr/>
            <p:nvPr/>
          </p:nvSpPr>
          <p:spPr>
            <a:xfrm>
              <a:off x="4566375" y="275712"/>
              <a:ext cx="4131199" cy="630657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4528275" y="237612"/>
              <a:ext cx="4207510" cy="6383020"/>
            </a:xfrm>
            <a:custGeom>
              <a:avLst/>
              <a:gdLst/>
              <a:ahLst/>
              <a:cxnLst/>
              <a:rect l="l" t="t" r="r" b="b"/>
              <a:pathLst>
                <a:path w="4207509" h="6383020">
                  <a:moveTo>
                    <a:pt x="0" y="0"/>
                  </a:moveTo>
                  <a:lnTo>
                    <a:pt x="4207399" y="0"/>
                  </a:lnTo>
                  <a:lnTo>
                    <a:pt x="4207399" y="6382773"/>
                  </a:lnTo>
                  <a:lnTo>
                    <a:pt x="0" y="6382773"/>
                  </a:lnTo>
                  <a:lnTo>
                    <a:pt x="0" y="0"/>
                  </a:lnTo>
                  <a:close/>
                </a:path>
              </a:pathLst>
            </a:custGeom>
            <a:ln w="76199">
              <a:solidFill>
                <a:srgbClr val="CCCCCC"/>
              </a:solidFill>
            </a:ln>
          </p:spPr>
          <p:txBody>
            <a:bodyPr wrap="square" lIns="0" tIns="0" rIns="0" bIns="0" rtlCol="0"/>
            <a:lstStyle/>
            <a:p>
              <a:endParaRPr/>
            </a:p>
          </p:txBody>
        </p:sp>
        <p:sp>
          <p:nvSpPr>
            <p:cNvPr id="14" name="object 14"/>
            <p:cNvSpPr/>
            <p:nvPr/>
          </p:nvSpPr>
          <p:spPr>
            <a:xfrm>
              <a:off x="5086450" y="2638425"/>
              <a:ext cx="3105150" cy="2545715"/>
            </a:xfrm>
            <a:custGeom>
              <a:avLst/>
              <a:gdLst/>
              <a:ahLst/>
              <a:cxnLst/>
              <a:rect l="l" t="t" r="r" b="b"/>
              <a:pathLst>
                <a:path w="3105150" h="2545715">
                  <a:moveTo>
                    <a:pt x="0" y="0"/>
                  </a:moveTo>
                  <a:lnTo>
                    <a:pt x="3104699" y="0"/>
                  </a:lnTo>
                  <a:lnTo>
                    <a:pt x="3104699" y="2545199"/>
                  </a:lnTo>
                  <a:lnTo>
                    <a:pt x="0" y="2545199"/>
                  </a:lnTo>
                  <a:lnTo>
                    <a:pt x="0" y="0"/>
                  </a:lnTo>
                  <a:close/>
                </a:path>
              </a:pathLst>
            </a:custGeom>
            <a:ln w="76199">
              <a:solidFill>
                <a:srgbClr val="595959"/>
              </a:solidFill>
            </a:ln>
          </p:spPr>
          <p:txBody>
            <a:bodyPr wrap="square" lIns="0" tIns="0" rIns="0" bIns="0" rtlCol="0"/>
            <a:lstStyle/>
            <a:p>
              <a:endParaRPr/>
            </a:p>
          </p:txBody>
        </p:sp>
        <p:sp>
          <p:nvSpPr>
            <p:cNvPr id="15" name="object 15"/>
            <p:cNvSpPr/>
            <p:nvPr/>
          </p:nvSpPr>
          <p:spPr>
            <a:xfrm>
              <a:off x="4566374" y="266128"/>
              <a:ext cx="4135754" cy="2149475"/>
            </a:xfrm>
            <a:custGeom>
              <a:avLst/>
              <a:gdLst/>
              <a:ahLst/>
              <a:cxnLst/>
              <a:rect l="l" t="t" r="r" b="b"/>
              <a:pathLst>
                <a:path w="4135754" h="2149475">
                  <a:moveTo>
                    <a:pt x="4135501" y="0"/>
                  </a:moveTo>
                  <a:lnTo>
                    <a:pt x="0" y="0"/>
                  </a:lnTo>
                  <a:lnTo>
                    <a:pt x="0" y="246875"/>
                  </a:lnTo>
                  <a:lnTo>
                    <a:pt x="0" y="2149208"/>
                  </a:lnTo>
                  <a:lnTo>
                    <a:pt x="4135501" y="2149208"/>
                  </a:lnTo>
                  <a:lnTo>
                    <a:pt x="4135501" y="246875"/>
                  </a:lnTo>
                  <a:lnTo>
                    <a:pt x="4135501" y="0"/>
                  </a:lnTo>
                  <a:close/>
                </a:path>
              </a:pathLst>
            </a:custGeom>
            <a:solidFill>
              <a:srgbClr val="6FA8DC"/>
            </a:solidFill>
          </p:spPr>
          <p:txBody>
            <a:bodyPr wrap="square" lIns="0" tIns="0" rIns="0" bIns="0" rtlCol="0"/>
            <a:lstStyle/>
            <a:p>
              <a:endParaRPr/>
            </a:p>
          </p:txBody>
        </p:sp>
        <p:sp>
          <p:nvSpPr>
            <p:cNvPr id="16" name="object 16"/>
            <p:cNvSpPr/>
            <p:nvPr/>
          </p:nvSpPr>
          <p:spPr>
            <a:xfrm>
              <a:off x="4566375" y="237899"/>
              <a:ext cx="4109085" cy="275590"/>
            </a:xfrm>
            <a:custGeom>
              <a:avLst/>
              <a:gdLst/>
              <a:ahLst/>
              <a:cxnLst/>
              <a:rect l="l" t="t" r="r" b="b"/>
              <a:pathLst>
                <a:path w="4109084" h="275590">
                  <a:moveTo>
                    <a:pt x="4108799" y="275099"/>
                  </a:moveTo>
                  <a:lnTo>
                    <a:pt x="0" y="275099"/>
                  </a:lnTo>
                  <a:lnTo>
                    <a:pt x="0" y="0"/>
                  </a:lnTo>
                  <a:lnTo>
                    <a:pt x="4108799" y="0"/>
                  </a:lnTo>
                  <a:lnTo>
                    <a:pt x="4108799" y="275099"/>
                  </a:lnTo>
                  <a:close/>
                </a:path>
              </a:pathLst>
            </a:custGeom>
            <a:solidFill>
              <a:srgbClr val="3D85C6"/>
            </a:solidFill>
          </p:spPr>
          <p:txBody>
            <a:bodyPr wrap="square" lIns="0" tIns="0" rIns="0" bIns="0" rtlCol="0"/>
            <a:lstStyle/>
            <a:p>
              <a:endParaRPr/>
            </a:p>
          </p:txBody>
        </p:sp>
        <p:sp>
          <p:nvSpPr>
            <p:cNvPr id="17" name="object 17"/>
            <p:cNvSpPr/>
            <p:nvPr/>
          </p:nvSpPr>
          <p:spPr>
            <a:xfrm>
              <a:off x="4584400" y="5572149"/>
              <a:ext cx="4109085" cy="1010285"/>
            </a:xfrm>
            <a:custGeom>
              <a:avLst/>
              <a:gdLst/>
              <a:ahLst/>
              <a:cxnLst/>
              <a:rect l="l" t="t" r="r" b="b"/>
              <a:pathLst>
                <a:path w="4109084" h="1010284">
                  <a:moveTo>
                    <a:pt x="4108799" y="1010099"/>
                  </a:moveTo>
                  <a:lnTo>
                    <a:pt x="0" y="1010099"/>
                  </a:lnTo>
                  <a:lnTo>
                    <a:pt x="0" y="0"/>
                  </a:lnTo>
                  <a:lnTo>
                    <a:pt x="4108799" y="0"/>
                  </a:lnTo>
                  <a:lnTo>
                    <a:pt x="4108799" y="1010099"/>
                  </a:lnTo>
                  <a:close/>
                </a:path>
              </a:pathLst>
            </a:custGeom>
            <a:solidFill>
              <a:srgbClr val="000000"/>
            </a:solidFill>
          </p:spPr>
          <p:txBody>
            <a:bodyPr wrap="square" lIns="0" tIns="0" rIns="0" bIns="0" rtlCol="0"/>
            <a:lstStyle/>
            <a:p>
              <a:endParaRPr/>
            </a:p>
          </p:txBody>
        </p:sp>
        <p:sp>
          <p:nvSpPr>
            <p:cNvPr id="18" name="object 18"/>
            <p:cNvSpPr/>
            <p:nvPr/>
          </p:nvSpPr>
          <p:spPr>
            <a:xfrm>
              <a:off x="5079750" y="2638425"/>
              <a:ext cx="3105150" cy="763905"/>
            </a:xfrm>
            <a:custGeom>
              <a:avLst/>
              <a:gdLst/>
              <a:ahLst/>
              <a:cxnLst/>
              <a:rect l="l" t="t" r="r" b="b"/>
              <a:pathLst>
                <a:path w="3105150" h="763904">
                  <a:moveTo>
                    <a:pt x="3104699" y="763499"/>
                  </a:moveTo>
                  <a:lnTo>
                    <a:pt x="0" y="763499"/>
                  </a:lnTo>
                  <a:lnTo>
                    <a:pt x="0" y="0"/>
                  </a:lnTo>
                  <a:lnTo>
                    <a:pt x="3104699" y="0"/>
                  </a:lnTo>
                  <a:lnTo>
                    <a:pt x="3104699" y="763499"/>
                  </a:lnTo>
                  <a:close/>
                </a:path>
              </a:pathLst>
            </a:custGeom>
            <a:solidFill>
              <a:srgbClr val="FFD966">
                <a:alpha val="34619"/>
              </a:srgbClr>
            </a:solidFill>
          </p:spPr>
          <p:txBody>
            <a:bodyPr wrap="square" lIns="0" tIns="0" rIns="0" bIns="0" rtlCol="0"/>
            <a:lstStyle/>
            <a:p>
              <a:endParaRPr/>
            </a:p>
          </p:txBody>
        </p:sp>
        <p:sp>
          <p:nvSpPr>
            <p:cNvPr id="19" name="object 19"/>
            <p:cNvSpPr/>
            <p:nvPr/>
          </p:nvSpPr>
          <p:spPr>
            <a:xfrm>
              <a:off x="5079619" y="3771849"/>
              <a:ext cx="3112135" cy="1412240"/>
            </a:xfrm>
            <a:custGeom>
              <a:avLst/>
              <a:gdLst/>
              <a:ahLst/>
              <a:cxnLst/>
              <a:rect l="l" t="t" r="r" b="b"/>
              <a:pathLst>
                <a:path w="3112134" h="1412239">
                  <a:moveTo>
                    <a:pt x="1483499" y="63"/>
                  </a:moveTo>
                  <a:lnTo>
                    <a:pt x="0" y="63"/>
                  </a:lnTo>
                  <a:lnTo>
                    <a:pt x="0" y="1411859"/>
                  </a:lnTo>
                  <a:lnTo>
                    <a:pt x="1483499" y="1411859"/>
                  </a:lnTo>
                  <a:lnTo>
                    <a:pt x="1483499" y="63"/>
                  </a:lnTo>
                  <a:close/>
                </a:path>
                <a:path w="3112134" h="1412239">
                  <a:moveTo>
                    <a:pt x="3111525" y="0"/>
                  </a:moveTo>
                  <a:lnTo>
                    <a:pt x="1628025" y="0"/>
                  </a:lnTo>
                  <a:lnTo>
                    <a:pt x="1628025" y="1411808"/>
                  </a:lnTo>
                  <a:lnTo>
                    <a:pt x="3111525" y="1411808"/>
                  </a:lnTo>
                  <a:lnTo>
                    <a:pt x="3111525" y="0"/>
                  </a:lnTo>
                  <a:close/>
                </a:path>
              </a:pathLst>
            </a:custGeom>
            <a:solidFill>
              <a:srgbClr val="FF5C0D">
                <a:alpha val="39619"/>
              </a:srgbClr>
            </a:solidFill>
          </p:spPr>
          <p:txBody>
            <a:bodyPr wrap="square" lIns="0" tIns="0" rIns="0" bIns="0" rtlCol="0"/>
            <a:lstStyle/>
            <a:p>
              <a:endParaRPr/>
            </a:p>
          </p:txBody>
        </p:sp>
      </p:gr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87" y="0"/>
                </a:moveTo>
                <a:lnTo>
                  <a:pt x="0" y="0"/>
                </a:lnTo>
                <a:lnTo>
                  <a:pt x="0" y="237959"/>
                </a:lnTo>
                <a:lnTo>
                  <a:pt x="0" y="266103"/>
                </a:lnTo>
                <a:lnTo>
                  <a:pt x="0" y="513054"/>
                </a:lnTo>
                <a:lnTo>
                  <a:pt x="0" y="1457998"/>
                </a:lnTo>
                <a:lnTo>
                  <a:pt x="9143987" y="1457998"/>
                </a:lnTo>
                <a:lnTo>
                  <a:pt x="9143987" y="513054"/>
                </a:lnTo>
                <a:lnTo>
                  <a:pt x="9143987" y="266103"/>
                </a:lnTo>
                <a:lnTo>
                  <a:pt x="9143987" y="237959"/>
                </a:lnTo>
                <a:lnTo>
                  <a:pt x="9143987" y="0"/>
                </a:lnTo>
                <a:close/>
              </a:path>
            </a:pathLst>
          </a:custGeom>
          <a:solidFill>
            <a:srgbClr val="F3F3F3"/>
          </a:solidFill>
        </p:spPr>
        <p:txBody>
          <a:bodyPr wrap="square" lIns="0" tIns="0" rIns="0" bIns="0" rtlCol="0"/>
          <a:lstStyle/>
          <a:p>
            <a:endParaRPr/>
          </a:p>
        </p:txBody>
      </p:sp>
      <p:sp>
        <p:nvSpPr>
          <p:cNvPr id="3" name="object 3"/>
          <p:cNvSpPr txBox="1">
            <a:spLocks noGrp="1"/>
          </p:cNvSpPr>
          <p:nvPr>
            <p:ph type="title"/>
          </p:nvPr>
        </p:nvSpPr>
        <p:spPr>
          <a:xfrm>
            <a:off x="855724" y="401887"/>
            <a:ext cx="3252470"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Main</a:t>
            </a:r>
            <a:r>
              <a:rPr b="0" spc="60" dirty="0">
                <a:solidFill>
                  <a:srgbClr val="000000"/>
                </a:solidFill>
                <a:latin typeface="Calibri"/>
                <a:cs typeface="Calibri"/>
              </a:rPr>
              <a:t> </a:t>
            </a:r>
            <a:r>
              <a:rPr b="0" spc="350" dirty="0">
                <a:solidFill>
                  <a:srgbClr val="000000"/>
                </a:solidFill>
                <a:latin typeface="Calibri"/>
                <a:cs typeface="Calibri"/>
              </a:rPr>
              <a:t>contents</a:t>
            </a:r>
          </a:p>
        </p:txBody>
      </p:sp>
      <p:sp>
        <p:nvSpPr>
          <p:cNvPr id="4" name="object 4"/>
          <p:cNvSpPr txBox="1"/>
          <p:nvPr/>
        </p:nvSpPr>
        <p:spPr>
          <a:xfrm>
            <a:off x="624975" y="1606218"/>
            <a:ext cx="3010535" cy="2959100"/>
          </a:xfrm>
          <a:prstGeom prst="rect">
            <a:avLst/>
          </a:prstGeom>
        </p:spPr>
        <p:txBody>
          <a:bodyPr vert="horz" wrap="square" lIns="0" tIns="66040" rIns="0" bIns="0" rtlCol="0">
            <a:spAutoFit/>
          </a:bodyPr>
          <a:lstStyle/>
          <a:p>
            <a:pPr marL="12700">
              <a:lnSpc>
                <a:spcPct val="100000"/>
              </a:lnSpc>
              <a:spcBef>
                <a:spcPts val="520"/>
              </a:spcBef>
            </a:pPr>
            <a:r>
              <a:rPr sz="2400" b="1" spc="-5" dirty="0">
                <a:latin typeface="Calibri"/>
                <a:cs typeface="Calibri"/>
              </a:rPr>
              <a:t>Orange</a:t>
            </a:r>
            <a:r>
              <a:rPr sz="2400" b="1" spc="-10" dirty="0">
                <a:latin typeface="Calibri"/>
                <a:cs typeface="Calibri"/>
              </a:rPr>
              <a:t> </a:t>
            </a:r>
            <a:r>
              <a:rPr sz="2400" b="1" spc="-5" dirty="0">
                <a:latin typeface="Calibri"/>
                <a:cs typeface="Calibri"/>
              </a:rPr>
              <a:t>box:</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Height:</a:t>
            </a:r>
            <a:r>
              <a:rPr sz="2400" spc="-15" dirty="0">
                <a:latin typeface="Calibri"/>
                <a:cs typeface="Calibri"/>
              </a:rPr>
              <a:t> </a:t>
            </a:r>
            <a:r>
              <a:rPr sz="2400" spc="-5" dirty="0">
                <a:latin typeface="Calibri"/>
                <a:cs typeface="Calibri"/>
              </a:rPr>
              <a:t>400px;</a:t>
            </a:r>
            <a:endParaRPr sz="2400">
              <a:latin typeface="Calibri"/>
              <a:cs typeface="Calibri"/>
            </a:endParaRPr>
          </a:p>
          <a:p>
            <a:pPr marL="469900" marR="52705" indent="-306705">
              <a:lnSpc>
                <a:spcPct val="114599"/>
              </a:lnSpc>
              <a:tabLst>
                <a:tab pos="469265" algn="l"/>
              </a:tabLst>
            </a:pPr>
            <a:r>
              <a:rPr sz="2000" dirty="0">
                <a:latin typeface="Calibri"/>
                <a:cs typeface="Calibri"/>
              </a:rPr>
              <a:t>-	</a:t>
            </a:r>
            <a:r>
              <a:rPr sz="2400" spc="-5" dirty="0">
                <a:latin typeface="Calibri"/>
                <a:cs typeface="Calibri"/>
              </a:rPr>
              <a:t>Width: 48% of the  parent's width,</a:t>
            </a:r>
            <a:r>
              <a:rPr sz="2400" spc="-95" dirty="0">
                <a:latin typeface="Calibri"/>
                <a:cs typeface="Calibri"/>
              </a:rPr>
              <a:t> </a:t>
            </a:r>
            <a:r>
              <a:rPr sz="2400" spc="-5" dirty="0">
                <a:latin typeface="Calibri"/>
                <a:cs typeface="Calibri"/>
              </a:rPr>
              <a:t>with  space in</a:t>
            </a:r>
            <a:r>
              <a:rPr sz="2400" spc="-35" dirty="0">
                <a:latin typeface="Calibri"/>
                <a:cs typeface="Calibri"/>
              </a:rPr>
              <a:t> </a:t>
            </a:r>
            <a:r>
              <a:rPr sz="2400" spc="-5" dirty="0">
                <a:latin typeface="Calibri"/>
                <a:cs typeface="Calibri"/>
              </a:rPr>
              <a:t>between</a:t>
            </a:r>
            <a:endParaRPr sz="2400">
              <a:latin typeface="Calibri"/>
              <a:cs typeface="Calibri"/>
            </a:endParaRPr>
          </a:p>
          <a:p>
            <a:pPr marL="163195">
              <a:lnSpc>
                <a:spcPct val="100000"/>
              </a:lnSpc>
              <a:spcBef>
                <a:spcPts val="420"/>
              </a:spcBef>
              <a:tabLst>
                <a:tab pos="469265" algn="l"/>
              </a:tabLst>
            </a:pPr>
            <a:r>
              <a:rPr sz="2000" dirty="0">
                <a:latin typeface="Calibri"/>
                <a:cs typeface="Calibri"/>
              </a:rPr>
              <a:t>-	</a:t>
            </a:r>
            <a:r>
              <a:rPr sz="2400" spc="-5" dirty="0">
                <a:latin typeface="Calibri"/>
                <a:cs typeface="Calibri"/>
              </a:rPr>
              <a:t>Background:</a:t>
            </a:r>
            <a:r>
              <a:rPr sz="2400" spc="-85" dirty="0">
                <a:latin typeface="Calibri"/>
                <a:cs typeface="Calibri"/>
              </a:rPr>
              <a:t> </a:t>
            </a:r>
            <a:r>
              <a:rPr sz="2400" spc="-5" dirty="0">
                <a:latin typeface="Calibri"/>
                <a:cs typeface="Calibri"/>
              </a:rPr>
              <a:t>tomato</a:t>
            </a:r>
            <a:endParaRPr sz="2400">
              <a:latin typeface="Calibri"/>
              <a:cs typeface="Calibri"/>
            </a:endParaRPr>
          </a:p>
          <a:p>
            <a:pPr marL="101600">
              <a:lnSpc>
                <a:spcPct val="100000"/>
              </a:lnSpc>
              <a:spcBef>
                <a:spcPts val="420"/>
              </a:spcBef>
              <a:tabLst>
                <a:tab pos="469265" algn="l"/>
              </a:tabLst>
            </a:pPr>
            <a:r>
              <a:rPr sz="2000" dirty="0">
                <a:latin typeface="Consolas"/>
                <a:cs typeface="Consolas"/>
              </a:rPr>
              <a:t>-	</a:t>
            </a:r>
            <a:r>
              <a:rPr sz="2400" spc="-5" dirty="0">
                <a:latin typeface="Consolas"/>
                <a:cs typeface="Consolas"/>
              </a:rPr>
              <a:t>&lt;div&gt;</a:t>
            </a:r>
            <a:endParaRPr sz="2400">
              <a:latin typeface="Consolas"/>
              <a:cs typeface="Consolas"/>
            </a:endParaRPr>
          </a:p>
        </p:txBody>
      </p:sp>
      <p:sp>
        <p:nvSpPr>
          <p:cNvPr id="5" name="object 5"/>
          <p:cNvSpPr txBox="1"/>
          <p:nvPr/>
        </p:nvSpPr>
        <p:spPr>
          <a:xfrm>
            <a:off x="935050" y="4926252"/>
            <a:ext cx="2524760" cy="1282700"/>
          </a:xfrm>
          <a:prstGeom prst="rect">
            <a:avLst/>
          </a:prstGeom>
        </p:spPr>
        <p:txBody>
          <a:bodyPr vert="horz" wrap="square" lIns="0" tIns="12700" rIns="0" bIns="0" rtlCol="0">
            <a:spAutoFit/>
          </a:bodyPr>
          <a:lstStyle/>
          <a:p>
            <a:pPr marL="12700" marR="5080" indent="12700">
              <a:lnSpc>
                <a:spcPct val="114599"/>
              </a:lnSpc>
              <a:spcBef>
                <a:spcPts val="100"/>
              </a:spcBef>
            </a:pPr>
            <a:r>
              <a:rPr sz="3600" b="1" spc="-5" dirty="0">
                <a:latin typeface="Calibri"/>
                <a:cs typeface="Calibri"/>
              </a:rPr>
              <a:t>This is where  we get</a:t>
            </a:r>
            <a:r>
              <a:rPr sz="3600" b="1" spc="-95" dirty="0">
                <a:latin typeface="Calibri"/>
                <a:cs typeface="Calibri"/>
              </a:rPr>
              <a:t> </a:t>
            </a:r>
            <a:r>
              <a:rPr sz="3600" b="1" spc="-5" dirty="0">
                <a:latin typeface="Calibri"/>
                <a:cs typeface="Calibri"/>
              </a:rPr>
              <a:t>stuck.</a:t>
            </a:r>
            <a:endParaRPr sz="3600">
              <a:latin typeface="Calibri"/>
              <a:cs typeface="Calibri"/>
            </a:endParaRPr>
          </a:p>
        </p:txBody>
      </p:sp>
      <p:grpSp>
        <p:nvGrpSpPr>
          <p:cNvPr id="6" name="object 6"/>
          <p:cNvGrpSpPr/>
          <p:nvPr/>
        </p:nvGrpSpPr>
        <p:grpSpPr>
          <a:xfrm>
            <a:off x="4490175" y="199512"/>
            <a:ext cx="4283710" cy="6459220"/>
            <a:chOff x="4490175" y="199512"/>
            <a:chExt cx="4283710" cy="6459220"/>
          </a:xfrm>
        </p:grpSpPr>
        <p:sp>
          <p:nvSpPr>
            <p:cNvPr id="7" name="object 7"/>
            <p:cNvSpPr/>
            <p:nvPr/>
          </p:nvSpPr>
          <p:spPr>
            <a:xfrm>
              <a:off x="4577575" y="2415325"/>
              <a:ext cx="4109085" cy="3157220"/>
            </a:xfrm>
            <a:custGeom>
              <a:avLst/>
              <a:gdLst/>
              <a:ahLst/>
              <a:cxnLst/>
              <a:rect l="l" t="t" r="r" b="b"/>
              <a:pathLst>
                <a:path w="4109084" h="3157220">
                  <a:moveTo>
                    <a:pt x="0" y="3156824"/>
                  </a:moveTo>
                  <a:lnTo>
                    <a:pt x="4108799" y="3156824"/>
                  </a:lnTo>
                  <a:lnTo>
                    <a:pt x="4108799" y="0"/>
                  </a:lnTo>
                  <a:lnTo>
                    <a:pt x="0" y="0"/>
                  </a:lnTo>
                  <a:lnTo>
                    <a:pt x="0" y="3156824"/>
                  </a:lnTo>
                  <a:close/>
                </a:path>
              </a:pathLst>
            </a:custGeom>
            <a:solidFill>
              <a:srgbClr val="FFFFFF"/>
            </a:solidFill>
          </p:spPr>
          <p:txBody>
            <a:bodyPr wrap="square" lIns="0" tIns="0" rIns="0" bIns="0" rtlCol="0"/>
            <a:lstStyle/>
            <a:p>
              <a:endParaRPr/>
            </a:p>
          </p:txBody>
        </p:sp>
        <p:sp>
          <p:nvSpPr>
            <p:cNvPr id="8" name="object 8"/>
            <p:cNvSpPr/>
            <p:nvPr/>
          </p:nvSpPr>
          <p:spPr>
            <a:xfrm>
              <a:off x="5346166" y="2638437"/>
              <a:ext cx="2571750" cy="340995"/>
            </a:xfrm>
            <a:custGeom>
              <a:avLst/>
              <a:gdLst/>
              <a:ahLst/>
              <a:cxnLst/>
              <a:rect l="l" t="t" r="r" b="b"/>
              <a:pathLst>
                <a:path w="2571750" h="340994">
                  <a:moveTo>
                    <a:pt x="2383574" y="286791"/>
                  </a:moveTo>
                  <a:lnTo>
                    <a:pt x="196583" y="286791"/>
                  </a:lnTo>
                  <a:lnTo>
                    <a:pt x="196583" y="340487"/>
                  </a:lnTo>
                  <a:lnTo>
                    <a:pt x="2383574" y="340487"/>
                  </a:lnTo>
                  <a:lnTo>
                    <a:pt x="2383574" y="286791"/>
                  </a:lnTo>
                  <a:close/>
                </a:path>
                <a:path w="2571750" h="340994">
                  <a:moveTo>
                    <a:pt x="2571597" y="0"/>
                  </a:moveTo>
                  <a:lnTo>
                    <a:pt x="0" y="0"/>
                  </a:lnTo>
                  <a:lnTo>
                    <a:pt x="0" y="154190"/>
                  </a:lnTo>
                  <a:lnTo>
                    <a:pt x="2571597" y="154190"/>
                  </a:lnTo>
                  <a:lnTo>
                    <a:pt x="2571597" y="0"/>
                  </a:lnTo>
                  <a:close/>
                </a:path>
              </a:pathLst>
            </a:custGeom>
            <a:solidFill>
              <a:srgbClr val="EEEEEE"/>
            </a:solidFill>
          </p:spPr>
          <p:txBody>
            <a:bodyPr wrap="square" lIns="0" tIns="0" rIns="0" bIns="0" rtlCol="0"/>
            <a:lstStyle/>
            <a:p>
              <a:endParaRPr/>
            </a:p>
          </p:txBody>
        </p:sp>
        <p:sp>
          <p:nvSpPr>
            <p:cNvPr id="9" name="object 9"/>
            <p:cNvSpPr/>
            <p:nvPr/>
          </p:nvSpPr>
          <p:spPr>
            <a:xfrm>
              <a:off x="5086450" y="3771899"/>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10" name="object 10"/>
            <p:cNvSpPr/>
            <p:nvPr/>
          </p:nvSpPr>
          <p:spPr>
            <a:xfrm>
              <a:off x="5538470" y="3015729"/>
              <a:ext cx="2191385" cy="299085"/>
            </a:xfrm>
            <a:custGeom>
              <a:avLst/>
              <a:gdLst/>
              <a:ahLst/>
              <a:cxnLst/>
              <a:rect l="l" t="t" r="r" b="b"/>
              <a:pathLst>
                <a:path w="2191384" h="299085">
                  <a:moveTo>
                    <a:pt x="2187003" y="245275"/>
                  </a:moveTo>
                  <a:lnTo>
                    <a:pt x="0" y="245275"/>
                  </a:lnTo>
                  <a:lnTo>
                    <a:pt x="0" y="298970"/>
                  </a:lnTo>
                  <a:lnTo>
                    <a:pt x="2187003" y="298970"/>
                  </a:lnTo>
                  <a:lnTo>
                    <a:pt x="2187003" y="245275"/>
                  </a:lnTo>
                  <a:close/>
                </a:path>
                <a:path w="2191384" h="299085">
                  <a:moveTo>
                    <a:pt x="2187003" y="90500"/>
                  </a:moveTo>
                  <a:lnTo>
                    <a:pt x="0" y="90500"/>
                  </a:lnTo>
                  <a:lnTo>
                    <a:pt x="0" y="144195"/>
                  </a:lnTo>
                  <a:lnTo>
                    <a:pt x="2187003" y="144195"/>
                  </a:lnTo>
                  <a:lnTo>
                    <a:pt x="2187003" y="90500"/>
                  </a:lnTo>
                  <a:close/>
                </a:path>
                <a:path w="2191384" h="299085">
                  <a:moveTo>
                    <a:pt x="2191270" y="0"/>
                  </a:moveTo>
                  <a:lnTo>
                    <a:pt x="4279" y="0"/>
                  </a:lnTo>
                  <a:lnTo>
                    <a:pt x="4279" y="53695"/>
                  </a:lnTo>
                  <a:lnTo>
                    <a:pt x="2191270" y="53695"/>
                  </a:lnTo>
                  <a:lnTo>
                    <a:pt x="2191270" y="0"/>
                  </a:lnTo>
                  <a:close/>
                </a:path>
              </a:pathLst>
            </a:custGeom>
            <a:solidFill>
              <a:srgbClr val="EEEEEE"/>
            </a:solidFill>
          </p:spPr>
          <p:txBody>
            <a:bodyPr wrap="square" lIns="0" tIns="0" rIns="0" bIns="0" rtlCol="0"/>
            <a:lstStyle/>
            <a:p>
              <a:endParaRPr/>
            </a:p>
          </p:txBody>
        </p:sp>
        <p:sp>
          <p:nvSpPr>
            <p:cNvPr id="11" name="object 11"/>
            <p:cNvSpPr/>
            <p:nvPr/>
          </p:nvSpPr>
          <p:spPr>
            <a:xfrm>
              <a:off x="6686625" y="3771899"/>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12" name="object 12"/>
            <p:cNvSpPr/>
            <p:nvPr/>
          </p:nvSpPr>
          <p:spPr>
            <a:xfrm>
              <a:off x="5097297" y="4672329"/>
              <a:ext cx="1456055" cy="511809"/>
            </a:xfrm>
            <a:custGeom>
              <a:avLst/>
              <a:gdLst/>
              <a:ahLst/>
              <a:cxnLst/>
              <a:rect l="l" t="t" r="r" b="b"/>
              <a:pathLst>
                <a:path w="1456054" h="511810">
                  <a:moveTo>
                    <a:pt x="902195" y="0"/>
                  </a:moveTo>
                  <a:lnTo>
                    <a:pt x="559600" y="0"/>
                  </a:lnTo>
                  <a:lnTo>
                    <a:pt x="559600" y="123596"/>
                  </a:lnTo>
                  <a:lnTo>
                    <a:pt x="902195" y="123596"/>
                  </a:lnTo>
                  <a:lnTo>
                    <a:pt x="902195" y="0"/>
                  </a:lnTo>
                  <a:close/>
                </a:path>
                <a:path w="1456054" h="511810">
                  <a:moveTo>
                    <a:pt x="995641" y="437896"/>
                  </a:moveTo>
                  <a:lnTo>
                    <a:pt x="466140" y="437896"/>
                  </a:lnTo>
                  <a:lnTo>
                    <a:pt x="466140" y="511403"/>
                  </a:lnTo>
                  <a:lnTo>
                    <a:pt x="995641" y="511403"/>
                  </a:lnTo>
                  <a:lnTo>
                    <a:pt x="995641" y="437896"/>
                  </a:lnTo>
                  <a:close/>
                </a:path>
                <a:path w="1456054" h="511810">
                  <a:moveTo>
                    <a:pt x="1222502" y="285496"/>
                  </a:moveTo>
                  <a:lnTo>
                    <a:pt x="233400" y="285496"/>
                  </a:lnTo>
                  <a:lnTo>
                    <a:pt x="233400" y="359003"/>
                  </a:lnTo>
                  <a:lnTo>
                    <a:pt x="1222502" y="359003"/>
                  </a:lnTo>
                  <a:lnTo>
                    <a:pt x="1222502" y="285496"/>
                  </a:lnTo>
                  <a:close/>
                </a:path>
                <a:path w="1456054" h="511810">
                  <a:moveTo>
                    <a:pt x="1455902" y="185750"/>
                  </a:moveTo>
                  <a:lnTo>
                    <a:pt x="0" y="185750"/>
                  </a:lnTo>
                  <a:lnTo>
                    <a:pt x="0" y="259245"/>
                  </a:lnTo>
                  <a:lnTo>
                    <a:pt x="1455902" y="259245"/>
                  </a:lnTo>
                  <a:lnTo>
                    <a:pt x="1455902" y="185750"/>
                  </a:lnTo>
                  <a:close/>
                </a:path>
              </a:pathLst>
            </a:custGeom>
            <a:solidFill>
              <a:srgbClr val="EEEEEE"/>
            </a:solidFill>
          </p:spPr>
          <p:txBody>
            <a:bodyPr wrap="square" lIns="0" tIns="0" rIns="0" bIns="0" rtlCol="0"/>
            <a:lstStyle/>
            <a:p>
              <a:endParaRPr/>
            </a:p>
          </p:txBody>
        </p:sp>
        <p:sp>
          <p:nvSpPr>
            <p:cNvPr id="13" name="object 13"/>
            <p:cNvSpPr/>
            <p:nvPr/>
          </p:nvSpPr>
          <p:spPr>
            <a:xfrm>
              <a:off x="4566375" y="275712"/>
              <a:ext cx="4131199" cy="6306573"/>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528275" y="237612"/>
              <a:ext cx="4207510" cy="6383020"/>
            </a:xfrm>
            <a:custGeom>
              <a:avLst/>
              <a:gdLst/>
              <a:ahLst/>
              <a:cxnLst/>
              <a:rect l="l" t="t" r="r" b="b"/>
              <a:pathLst>
                <a:path w="4207509" h="6383020">
                  <a:moveTo>
                    <a:pt x="0" y="0"/>
                  </a:moveTo>
                  <a:lnTo>
                    <a:pt x="4207399" y="0"/>
                  </a:lnTo>
                  <a:lnTo>
                    <a:pt x="4207399" y="6382773"/>
                  </a:lnTo>
                  <a:lnTo>
                    <a:pt x="0" y="6382773"/>
                  </a:lnTo>
                  <a:lnTo>
                    <a:pt x="0" y="0"/>
                  </a:lnTo>
                  <a:close/>
                </a:path>
              </a:pathLst>
            </a:custGeom>
            <a:ln w="76199">
              <a:solidFill>
                <a:srgbClr val="CCCCCC"/>
              </a:solidFill>
            </a:ln>
          </p:spPr>
          <p:txBody>
            <a:bodyPr wrap="square" lIns="0" tIns="0" rIns="0" bIns="0" rtlCol="0"/>
            <a:lstStyle/>
            <a:p>
              <a:endParaRPr/>
            </a:p>
          </p:txBody>
        </p:sp>
        <p:sp>
          <p:nvSpPr>
            <p:cNvPr id="15" name="object 15"/>
            <p:cNvSpPr/>
            <p:nvPr/>
          </p:nvSpPr>
          <p:spPr>
            <a:xfrm>
              <a:off x="5086450" y="2638425"/>
              <a:ext cx="3105150" cy="2545715"/>
            </a:xfrm>
            <a:custGeom>
              <a:avLst/>
              <a:gdLst/>
              <a:ahLst/>
              <a:cxnLst/>
              <a:rect l="l" t="t" r="r" b="b"/>
              <a:pathLst>
                <a:path w="3105150" h="2545715">
                  <a:moveTo>
                    <a:pt x="0" y="0"/>
                  </a:moveTo>
                  <a:lnTo>
                    <a:pt x="3104699" y="0"/>
                  </a:lnTo>
                  <a:lnTo>
                    <a:pt x="3104699" y="2545199"/>
                  </a:lnTo>
                  <a:lnTo>
                    <a:pt x="0" y="2545199"/>
                  </a:lnTo>
                  <a:lnTo>
                    <a:pt x="0" y="0"/>
                  </a:lnTo>
                  <a:close/>
                </a:path>
              </a:pathLst>
            </a:custGeom>
            <a:ln w="76199">
              <a:solidFill>
                <a:srgbClr val="595959"/>
              </a:solidFill>
            </a:ln>
          </p:spPr>
          <p:txBody>
            <a:bodyPr wrap="square" lIns="0" tIns="0" rIns="0" bIns="0" rtlCol="0"/>
            <a:lstStyle/>
            <a:p>
              <a:endParaRPr/>
            </a:p>
          </p:txBody>
        </p:sp>
        <p:sp>
          <p:nvSpPr>
            <p:cNvPr id="16" name="object 16"/>
            <p:cNvSpPr/>
            <p:nvPr/>
          </p:nvSpPr>
          <p:spPr>
            <a:xfrm>
              <a:off x="4566374" y="266128"/>
              <a:ext cx="4135754" cy="2149475"/>
            </a:xfrm>
            <a:custGeom>
              <a:avLst/>
              <a:gdLst/>
              <a:ahLst/>
              <a:cxnLst/>
              <a:rect l="l" t="t" r="r" b="b"/>
              <a:pathLst>
                <a:path w="4135754" h="2149475">
                  <a:moveTo>
                    <a:pt x="4135501" y="0"/>
                  </a:moveTo>
                  <a:lnTo>
                    <a:pt x="0" y="0"/>
                  </a:lnTo>
                  <a:lnTo>
                    <a:pt x="0" y="246875"/>
                  </a:lnTo>
                  <a:lnTo>
                    <a:pt x="0" y="2149208"/>
                  </a:lnTo>
                  <a:lnTo>
                    <a:pt x="4135501" y="2149208"/>
                  </a:lnTo>
                  <a:lnTo>
                    <a:pt x="4135501" y="246875"/>
                  </a:lnTo>
                  <a:lnTo>
                    <a:pt x="4135501" y="0"/>
                  </a:lnTo>
                  <a:close/>
                </a:path>
              </a:pathLst>
            </a:custGeom>
            <a:solidFill>
              <a:srgbClr val="6FA8DC"/>
            </a:solidFill>
          </p:spPr>
          <p:txBody>
            <a:bodyPr wrap="square" lIns="0" tIns="0" rIns="0" bIns="0" rtlCol="0"/>
            <a:lstStyle/>
            <a:p>
              <a:endParaRPr/>
            </a:p>
          </p:txBody>
        </p:sp>
        <p:sp>
          <p:nvSpPr>
            <p:cNvPr id="17" name="object 17"/>
            <p:cNvSpPr/>
            <p:nvPr/>
          </p:nvSpPr>
          <p:spPr>
            <a:xfrm>
              <a:off x="4566375" y="237899"/>
              <a:ext cx="4109085" cy="275590"/>
            </a:xfrm>
            <a:custGeom>
              <a:avLst/>
              <a:gdLst/>
              <a:ahLst/>
              <a:cxnLst/>
              <a:rect l="l" t="t" r="r" b="b"/>
              <a:pathLst>
                <a:path w="4109084" h="275590">
                  <a:moveTo>
                    <a:pt x="4108799" y="275099"/>
                  </a:moveTo>
                  <a:lnTo>
                    <a:pt x="0" y="275099"/>
                  </a:lnTo>
                  <a:lnTo>
                    <a:pt x="0" y="0"/>
                  </a:lnTo>
                  <a:lnTo>
                    <a:pt x="4108799" y="0"/>
                  </a:lnTo>
                  <a:lnTo>
                    <a:pt x="4108799" y="275099"/>
                  </a:lnTo>
                  <a:close/>
                </a:path>
              </a:pathLst>
            </a:custGeom>
            <a:solidFill>
              <a:srgbClr val="3D85C6"/>
            </a:solidFill>
          </p:spPr>
          <p:txBody>
            <a:bodyPr wrap="square" lIns="0" tIns="0" rIns="0" bIns="0" rtlCol="0"/>
            <a:lstStyle/>
            <a:p>
              <a:endParaRPr/>
            </a:p>
          </p:txBody>
        </p:sp>
        <p:sp>
          <p:nvSpPr>
            <p:cNvPr id="18" name="object 18"/>
            <p:cNvSpPr/>
            <p:nvPr/>
          </p:nvSpPr>
          <p:spPr>
            <a:xfrm>
              <a:off x="4584400" y="5572149"/>
              <a:ext cx="4109085" cy="1010285"/>
            </a:xfrm>
            <a:custGeom>
              <a:avLst/>
              <a:gdLst/>
              <a:ahLst/>
              <a:cxnLst/>
              <a:rect l="l" t="t" r="r" b="b"/>
              <a:pathLst>
                <a:path w="4109084" h="1010284">
                  <a:moveTo>
                    <a:pt x="4108799" y="1010099"/>
                  </a:moveTo>
                  <a:lnTo>
                    <a:pt x="0" y="1010099"/>
                  </a:lnTo>
                  <a:lnTo>
                    <a:pt x="0" y="0"/>
                  </a:lnTo>
                  <a:lnTo>
                    <a:pt x="4108799" y="0"/>
                  </a:lnTo>
                  <a:lnTo>
                    <a:pt x="4108799" y="1010099"/>
                  </a:lnTo>
                  <a:close/>
                </a:path>
              </a:pathLst>
            </a:custGeom>
            <a:solidFill>
              <a:srgbClr val="000000"/>
            </a:solidFill>
          </p:spPr>
          <p:txBody>
            <a:bodyPr wrap="square" lIns="0" tIns="0" rIns="0" bIns="0" rtlCol="0"/>
            <a:lstStyle/>
            <a:p>
              <a:endParaRPr/>
            </a:p>
          </p:txBody>
        </p:sp>
        <p:sp>
          <p:nvSpPr>
            <p:cNvPr id="19" name="object 19"/>
            <p:cNvSpPr/>
            <p:nvPr/>
          </p:nvSpPr>
          <p:spPr>
            <a:xfrm>
              <a:off x="5079750" y="2638425"/>
              <a:ext cx="3105150" cy="763905"/>
            </a:xfrm>
            <a:custGeom>
              <a:avLst/>
              <a:gdLst/>
              <a:ahLst/>
              <a:cxnLst/>
              <a:rect l="l" t="t" r="r" b="b"/>
              <a:pathLst>
                <a:path w="3105150" h="763904">
                  <a:moveTo>
                    <a:pt x="3104699" y="763499"/>
                  </a:moveTo>
                  <a:lnTo>
                    <a:pt x="0" y="763499"/>
                  </a:lnTo>
                  <a:lnTo>
                    <a:pt x="0" y="0"/>
                  </a:lnTo>
                  <a:lnTo>
                    <a:pt x="3104699" y="0"/>
                  </a:lnTo>
                  <a:lnTo>
                    <a:pt x="3104699" y="763499"/>
                  </a:lnTo>
                  <a:close/>
                </a:path>
              </a:pathLst>
            </a:custGeom>
            <a:solidFill>
              <a:srgbClr val="FFD966">
                <a:alpha val="34619"/>
              </a:srgbClr>
            </a:solidFill>
          </p:spPr>
          <p:txBody>
            <a:bodyPr wrap="square" lIns="0" tIns="0" rIns="0" bIns="0" rtlCol="0"/>
            <a:lstStyle/>
            <a:p>
              <a:endParaRPr/>
            </a:p>
          </p:txBody>
        </p:sp>
        <p:sp>
          <p:nvSpPr>
            <p:cNvPr id="20" name="object 20"/>
            <p:cNvSpPr/>
            <p:nvPr/>
          </p:nvSpPr>
          <p:spPr>
            <a:xfrm>
              <a:off x="5079619" y="3771849"/>
              <a:ext cx="3112135" cy="1412240"/>
            </a:xfrm>
            <a:custGeom>
              <a:avLst/>
              <a:gdLst/>
              <a:ahLst/>
              <a:cxnLst/>
              <a:rect l="l" t="t" r="r" b="b"/>
              <a:pathLst>
                <a:path w="3112134" h="1412239">
                  <a:moveTo>
                    <a:pt x="1483499" y="63"/>
                  </a:moveTo>
                  <a:lnTo>
                    <a:pt x="0" y="63"/>
                  </a:lnTo>
                  <a:lnTo>
                    <a:pt x="0" y="1411859"/>
                  </a:lnTo>
                  <a:lnTo>
                    <a:pt x="1483499" y="1411859"/>
                  </a:lnTo>
                  <a:lnTo>
                    <a:pt x="1483499" y="63"/>
                  </a:lnTo>
                  <a:close/>
                </a:path>
                <a:path w="3112134" h="1412239">
                  <a:moveTo>
                    <a:pt x="3111525" y="0"/>
                  </a:moveTo>
                  <a:lnTo>
                    <a:pt x="1628025" y="0"/>
                  </a:lnTo>
                  <a:lnTo>
                    <a:pt x="1628025" y="1411808"/>
                  </a:lnTo>
                  <a:lnTo>
                    <a:pt x="3111525" y="1411808"/>
                  </a:lnTo>
                  <a:lnTo>
                    <a:pt x="3111525" y="0"/>
                  </a:lnTo>
                  <a:close/>
                </a:path>
              </a:pathLst>
            </a:custGeom>
            <a:solidFill>
              <a:srgbClr val="FF5C0D">
                <a:alpha val="39619"/>
              </a:srgbClr>
            </a:solidFill>
          </p:spPr>
          <p:txBody>
            <a:bodyPr wrap="square" lIns="0" tIns="0" rIns="0" bIns="0" rtlCol="0"/>
            <a:lstStyle/>
            <a:p>
              <a:endParaRPr/>
            </a:p>
          </p:txBody>
        </p:sp>
      </p:gr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13377174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2354580" cy="756920"/>
          </a:xfrm>
          <a:prstGeom prst="rect">
            <a:avLst/>
          </a:prstGeom>
        </p:spPr>
        <p:txBody>
          <a:bodyPr vert="horz" wrap="square" lIns="0" tIns="12700" rIns="0" bIns="0" rtlCol="0">
            <a:spAutoFit/>
          </a:bodyPr>
          <a:lstStyle/>
          <a:p>
            <a:pPr marL="12700">
              <a:lnSpc>
                <a:spcPct val="100000"/>
              </a:lnSpc>
              <a:spcBef>
                <a:spcPts val="100"/>
              </a:spcBef>
            </a:pPr>
            <a:r>
              <a:rPr sz="4800" b="0" spc="490" dirty="0">
                <a:solidFill>
                  <a:srgbClr val="000000"/>
                </a:solidFill>
                <a:latin typeface="Calibri"/>
                <a:cs typeface="Calibri"/>
              </a:rPr>
              <a:t>Flexbox</a:t>
            </a:r>
            <a:endParaRPr sz="4800">
              <a:latin typeface="Calibri"/>
              <a:cs typeface="Calibri"/>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751579" cy="574040"/>
          </a:xfrm>
          <a:prstGeom prst="rect">
            <a:avLst/>
          </a:prstGeom>
        </p:spPr>
        <p:txBody>
          <a:bodyPr vert="horz" wrap="square" lIns="0" tIns="12700" rIns="0" bIns="0" rtlCol="0">
            <a:spAutoFit/>
          </a:bodyPr>
          <a:lstStyle/>
          <a:p>
            <a:pPr marL="12700">
              <a:lnSpc>
                <a:spcPct val="100000"/>
              </a:lnSpc>
              <a:spcBef>
                <a:spcPts val="100"/>
              </a:spcBef>
            </a:pPr>
            <a:r>
              <a:rPr b="0" spc="570" dirty="0">
                <a:solidFill>
                  <a:srgbClr val="000000"/>
                </a:solidFill>
                <a:latin typeface="Calibri"/>
                <a:cs typeface="Calibri"/>
              </a:rPr>
              <a:t>CSS </a:t>
            </a:r>
            <a:r>
              <a:rPr b="0" spc="295" dirty="0">
                <a:solidFill>
                  <a:srgbClr val="000000"/>
                </a:solidFill>
                <a:latin typeface="Calibri"/>
                <a:cs typeface="Calibri"/>
              </a:rPr>
              <a:t>layout</a:t>
            </a:r>
            <a:r>
              <a:rPr b="0" spc="-540" dirty="0">
                <a:solidFill>
                  <a:srgbClr val="000000"/>
                </a:solidFill>
                <a:latin typeface="Calibri"/>
                <a:cs typeface="Calibri"/>
              </a:rPr>
              <a:t> </a:t>
            </a:r>
            <a:r>
              <a:rPr b="0" spc="290" dirty="0">
                <a:solidFill>
                  <a:srgbClr val="000000"/>
                </a:solidFill>
                <a:latin typeface="Calibri"/>
                <a:cs typeface="Calibri"/>
              </a:rPr>
              <a:t>so </a:t>
            </a:r>
            <a:r>
              <a:rPr b="0" spc="204" dirty="0">
                <a:solidFill>
                  <a:srgbClr val="000000"/>
                </a:solidFill>
                <a:latin typeface="Calibri"/>
                <a:cs typeface="Calibri"/>
              </a:rPr>
              <a:t>far</a:t>
            </a:r>
          </a:p>
        </p:txBody>
      </p:sp>
      <p:grpSp>
        <p:nvGrpSpPr>
          <p:cNvPr id="3" name="object 3"/>
          <p:cNvGrpSpPr/>
          <p:nvPr/>
        </p:nvGrpSpPr>
        <p:grpSpPr>
          <a:xfrm>
            <a:off x="661437" y="1903262"/>
            <a:ext cx="3255010" cy="2400300"/>
            <a:chOff x="661437" y="1903262"/>
            <a:chExt cx="3255010" cy="2400300"/>
          </a:xfrm>
        </p:grpSpPr>
        <p:sp>
          <p:nvSpPr>
            <p:cNvPr id="4" name="object 4"/>
            <p:cNvSpPr/>
            <p:nvPr/>
          </p:nvSpPr>
          <p:spPr>
            <a:xfrm>
              <a:off x="666199" y="1908025"/>
              <a:ext cx="3245485" cy="2390775"/>
            </a:xfrm>
            <a:custGeom>
              <a:avLst/>
              <a:gdLst/>
              <a:ahLst/>
              <a:cxnLst/>
              <a:rect l="l" t="t" r="r" b="b"/>
              <a:pathLst>
                <a:path w="3245485" h="2390775">
                  <a:moveTo>
                    <a:pt x="0" y="132786"/>
                  </a:moveTo>
                  <a:lnTo>
                    <a:pt x="6769" y="90815"/>
                  </a:lnTo>
                  <a:lnTo>
                    <a:pt x="25620" y="54364"/>
                  </a:lnTo>
                  <a:lnTo>
                    <a:pt x="54364" y="25620"/>
                  </a:lnTo>
                  <a:lnTo>
                    <a:pt x="90815" y="6769"/>
                  </a:lnTo>
                  <a:lnTo>
                    <a:pt x="132786" y="0"/>
                  </a:lnTo>
                  <a:lnTo>
                    <a:pt x="3112613" y="0"/>
                  </a:lnTo>
                  <a:lnTo>
                    <a:pt x="3163428" y="10107"/>
                  </a:lnTo>
                  <a:lnTo>
                    <a:pt x="3206507" y="38892"/>
                  </a:lnTo>
                  <a:lnTo>
                    <a:pt x="3235292" y="81971"/>
                  </a:lnTo>
                  <a:lnTo>
                    <a:pt x="3245399" y="132786"/>
                  </a:lnTo>
                  <a:lnTo>
                    <a:pt x="3245399" y="2257613"/>
                  </a:lnTo>
                  <a:lnTo>
                    <a:pt x="3238630" y="2299584"/>
                  </a:lnTo>
                  <a:lnTo>
                    <a:pt x="3219779" y="2336035"/>
                  </a:lnTo>
                  <a:lnTo>
                    <a:pt x="3191035" y="2364779"/>
                  </a:lnTo>
                  <a:lnTo>
                    <a:pt x="3154584" y="2383630"/>
                  </a:lnTo>
                  <a:lnTo>
                    <a:pt x="3112613" y="2390399"/>
                  </a:lnTo>
                  <a:lnTo>
                    <a:pt x="132786" y="2390399"/>
                  </a:lnTo>
                  <a:lnTo>
                    <a:pt x="90815" y="2383630"/>
                  </a:lnTo>
                  <a:lnTo>
                    <a:pt x="54364" y="2364779"/>
                  </a:lnTo>
                  <a:lnTo>
                    <a:pt x="25620" y="2336035"/>
                  </a:lnTo>
                  <a:lnTo>
                    <a:pt x="6769" y="2299584"/>
                  </a:lnTo>
                  <a:lnTo>
                    <a:pt x="0" y="2257613"/>
                  </a:lnTo>
                  <a:lnTo>
                    <a:pt x="0" y="132786"/>
                  </a:lnTo>
                  <a:close/>
                </a:path>
              </a:pathLst>
            </a:custGeom>
            <a:ln w="9524">
              <a:solidFill>
                <a:srgbClr val="595959"/>
              </a:solidFill>
            </a:ln>
          </p:spPr>
          <p:txBody>
            <a:bodyPr wrap="square" lIns="0" tIns="0" rIns="0" bIns="0" rtlCol="0"/>
            <a:lstStyle/>
            <a:p>
              <a:endParaRPr/>
            </a:p>
          </p:txBody>
        </p:sp>
        <p:sp>
          <p:nvSpPr>
            <p:cNvPr id="5" name="object 5"/>
            <p:cNvSpPr/>
            <p:nvPr/>
          </p:nvSpPr>
          <p:spPr>
            <a:xfrm>
              <a:off x="777171" y="2215801"/>
              <a:ext cx="3023870" cy="394970"/>
            </a:xfrm>
            <a:custGeom>
              <a:avLst/>
              <a:gdLst/>
              <a:ahLst/>
              <a:cxnLst/>
              <a:rect l="l" t="t" r="r" b="b"/>
              <a:pathLst>
                <a:path w="3023870" h="394969">
                  <a:moveTo>
                    <a:pt x="3023399" y="394799"/>
                  </a:moveTo>
                  <a:lnTo>
                    <a:pt x="0" y="394799"/>
                  </a:lnTo>
                  <a:lnTo>
                    <a:pt x="0" y="0"/>
                  </a:lnTo>
                  <a:lnTo>
                    <a:pt x="3023399" y="0"/>
                  </a:lnTo>
                  <a:lnTo>
                    <a:pt x="3023399" y="394799"/>
                  </a:lnTo>
                  <a:close/>
                </a:path>
              </a:pathLst>
            </a:custGeom>
            <a:solidFill>
              <a:srgbClr val="999999"/>
            </a:solidFill>
          </p:spPr>
          <p:txBody>
            <a:bodyPr wrap="square" lIns="0" tIns="0" rIns="0" bIns="0" rtlCol="0"/>
            <a:lstStyle/>
            <a:p>
              <a:endParaRPr/>
            </a:p>
          </p:txBody>
        </p:sp>
        <p:sp>
          <p:nvSpPr>
            <p:cNvPr id="6" name="object 6"/>
            <p:cNvSpPr/>
            <p:nvPr/>
          </p:nvSpPr>
          <p:spPr>
            <a:xfrm>
              <a:off x="685809" y="1936776"/>
              <a:ext cx="3206187" cy="17709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77163" y="2712440"/>
              <a:ext cx="3023870" cy="1388110"/>
            </a:xfrm>
            <a:custGeom>
              <a:avLst/>
              <a:gdLst/>
              <a:ahLst/>
              <a:cxnLst/>
              <a:rect l="l" t="t" r="r" b="b"/>
              <a:pathLst>
                <a:path w="3023870" h="1388110">
                  <a:moveTo>
                    <a:pt x="3023400" y="496646"/>
                  </a:moveTo>
                  <a:lnTo>
                    <a:pt x="0" y="496646"/>
                  </a:lnTo>
                  <a:lnTo>
                    <a:pt x="0" y="891438"/>
                  </a:lnTo>
                  <a:lnTo>
                    <a:pt x="3023400" y="891438"/>
                  </a:lnTo>
                  <a:lnTo>
                    <a:pt x="3023400" y="496646"/>
                  </a:lnTo>
                  <a:close/>
                </a:path>
                <a:path w="3023870" h="1388110">
                  <a:moveTo>
                    <a:pt x="3023400" y="0"/>
                  </a:moveTo>
                  <a:lnTo>
                    <a:pt x="0" y="0"/>
                  </a:lnTo>
                  <a:lnTo>
                    <a:pt x="0" y="394804"/>
                  </a:lnTo>
                  <a:lnTo>
                    <a:pt x="3023400" y="394804"/>
                  </a:lnTo>
                  <a:lnTo>
                    <a:pt x="3023400" y="0"/>
                  </a:lnTo>
                  <a:close/>
                </a:path>
                <a:path w="3023870" h="1388110">
                  <a:moveTo>
                    <a:pt x="3023425" y="993267"/>
                  </a:moveTo>
                  <a:lnTo>
                    <a:pt x="25" y="993267"/>
                  </a:lnTo>
                  <a:lnTo>
                    <a:pt x="25" y="1388071"/>
                  </a:lnTo>
                  <a:lnTo>
                    <a:pt x="3023425" y="1388071"/>
                  </a:lnTo>
                  <a:lnTo>
                    <a:pt x="3023425" y="993267"/>
                  </a:lnTo>
                  <a:close/>
                </a:path>
              </a:pathLst>
            </a:custGeom>
            <a:solidFill>
              <a:srgbClr val="999999"/>
            </a:solidFill>
          </p:spPr>
          <p:txBody>
            <a:bodyPr wrap="square" lIns="0" tIns="0" rIns="0" bIns="0" rtlCol="0"/>
            <a:lstStyle/>
            <a:p>
              <a:endParaRPr/>
            </a:p>
          </p:txBody>
        </p:sp>
      </p:grpSp>
      <p:grpSp>
        <p:nvGrpSpPr>
          <p:cNvPr id="8" name="object 8"/>
          <p:cNvGrpSpPr/>
          <p:nvPr/>
        </p:nvGrpSpPr>
        <p:grpSpPr>
          <a:xfrm>
            <a:off x="4099488" y="2113875"/>
            <a:ext cx="328295" cy="2016125"/>
            <a:chOff x="4099488" y="2113875"/>
            <a:chExt cx="328295" cy="2016125"/>
          </a:xfrm>
        </p:grpSpPr>
        <p:sp>
          <p:nvSpPr>
            <p:cNvPr id="9" name="object 9"/>
            <p:cNvSpPr/>
            <p:nvPr/>
          </p:nvSpPr>
          <p:spPr>
            <a:xfrm>
              <a:off x="4263450" y="2113875"/>
              <a:ext cx="0" cy="1631950"/>
            </a:xfrm>
            <a:custGeom>
              <a:avLst/>
              <a:gdLst/>
              <a:ahLst/>
              <a:cxnLst/>
              <a:rect l="l" t="t" r="r" b="b"/>
              <a:pathLst>
                <a:path h="1631950">
                  <a:moveTo>
                    <a:pt x="0" y="0"/>
                  </a:moveTo>
                  <a:lnTo>
                    <a:pt x="0" y="1631699"/>
                  </a:lnTo>
                </a:path>
              </a:pathLst>
            </a:custGeom>
            <a:ln w="76199">
              <a:solidFill>
                <a:srgbClr val="595959"/>
              </a:solidFill>
            </a:ln>
          </p:spPr>
          <p:txBody>
            <a:bodyPr wrap="square" lIns="0" tIns="0" rIns="0" bIns="0" rtlCol="0"/>
            <a:lstStyle/>
            <a:p>
              <a:endParaRPr/>
            </a:p>
          </p:txBody>
        </p:sp>
        <p:sp>
          <p:nvSpPr>
            <p:cNvPr id="10" name="object 10"/>
            <p:cNvSpPr/>
            <p:nvPr/>
          </p:nvSpPr>
          <p:spPr>
            <a:xfrm>
              <a:off x="4137588" y="3745575"/>
              <a:ext cx="252095" cy="346075"/>
            </a:xfrm>
            <a:custGeom>
              <a:avLst/>
              <a:gdLst/>
              <a:ahLst/>
              <a:cxnLst/>
              <a:rect l="l" t="t" r="r" b="b"/>
              <a:pathLst>
                <a:path w="252095" h="346075">
                  <a:moveTo>
                    <a:pt x="125861" y="345802"/>
                  </a:moveTo>
                  <a:lnTo>
                    <a:pt x="0" y="0"/>
                  </a:lnTo>
                  <a:lnTo>
                    <a:pt x="251723" y="0"/>
                  </a:lnTo>
                  <a:lnTo>
                    <a:pt x="125861" y="345802"/>
                  </a:lnTo>
                  <a:close/>
                </a:path>
              </a:pathLst>
            </a:custGeom>
            <a:solidFill>
              <a:srgbClr val="595959"/>
            </a:solidFill>
          </p:spPr>
          <p:txBody>
            <a:bodyPr wrap="square" lIns="0" tIns="0" rIns="0" bIns="0" rtlCol="0"/>
            <a:lstStyle/>
            <a:p>
              <a:endParaRPr/>
            </a:p>
          </p:txBody>
        </p:sp>
        <p:sp>
          <p:nvSpPr>
            <p:cNvPr id="11" name="object 11"/>
            <p:cNvSpPr/>
            <p:nvPr/>
          </p:nvSpPr>
          <p:spPr>
            <a:xfrm>
              <a:off x="4137588" y="3745575"/>
              <a:ext cx="252095" cy="346075"/>
            </a:xfrm>
            <a:custGeom>
              <a:avLst/>
              <a:gdLst/>
              <a:ahLst/>
              <a:cxnLst/>
              <a:rect l="l" t="t" r="r" b="b"/>
              <a:pathLst>
                <a:path w="252095" h="346075">
                  <a:moveTo>
                    <a:pt x="0" y="0"/>
                  </a:moveTo>
                  <a:lnTo>
                    <a:pt x="125861" y="345802"/>
                  </a:lnTo>
                  <a:lnTo>
                    <a:pt x="251723" y="0"/>
                  </a:lnTo>
                  <a:lnTo>
                    <a:pt x="0" y="0"/>
                  </a:lnTo>
                  <a:close/>
                </a:path>
              </a:pathLst>
            </a:custGeom>
            <a:ln w="76199">
              <a:solidFill>
                <a:srgbClr val="595959"/>
              </a:solidFill>
            </a:ln>
          </p:spPr>
          <p:txBody>
            <a:bodyPr wrap="square" lIns="0" tIns="0" rIns="0" bIns="0" rtlCol="0"/>
            <a:lstStyle/>
            <a:p>
              <a:endParaRPr/>
            </a:p>
          </p:txBody>
        </p:sp>
      </p:grpSp>
      <p:grpSp>
        <p:nvGrpSpPr>
          <p:cNvPr id="12" name="object 12"/>
          <p:cNvGrpSpPr/>
          <p:nvPr/>
        </p:nvGrpSpPr>
        <p:grpSpPr>
          <a:xfrm>
            <a:off x="5461062" y="2289762"/>
            <a:ext cx="3255010" cy="2400300"/>
            <a:chOff x="5461062" y="2289762"/>
            <a:chExt cx="3255010" cy="2400300"/>
          </a:xfrm>
        </p:grpSpPr>
        <p:sp>
          <p:nvSpPr>
            <p:cNvPr id="13" name="object 13"/>
            <p:cNvSpPr/>
            <p:nvPr/>
          </p:nvSpPr>
          <p:spPr>
            <a:xfrm>
              <a:off x="5465824" y="2294525"/>
              <a:ext cx="3245485" cy="2390775"/>
            </a:xfrm>
            <a:custGeom>
              <a:avLst/>
              <a:gdLst/>
              <a:ahLst/>
              <a:cxnLst/>
              <a:rect l="l" t="t" r="r" b="b"/>
              <a:pathLst>
                <a:path w="3245484" h="2390775">
                  <a:moveTo>
                    <a:pt x="0" y="132786"/>
                  </a:moveTo>
                  <a:lnTo>
                    <a:pt x="6769" y="90815"/>
                  </a:lnTo>
                  <a:lnTo>
                    <a:pt x="25620" y="54364"/>
                  </a:lnTo>
                  <a:lnTo>
                    <a:pt x="54364" y="25620"/>
                  </a:lnTo>
                  <a:lnTo>
                    <a:pt x="90815" y="6769"/>
                  </a:lnTo>
                  <a:lnTo>
                    <a:pt x="132786" y="0"/>
                  </a:lnTo>
                  <a:lnTo>
                    <a:pt x="3112613" y="0"/>
                  </a:lnTo>
                  <a:lnTo>
                    <a:pt x="3163428" y="10107"/>
                  </a:lnTo>
                  <a:lnTo>
                    <a:pt x="3206507" y="38892"/>
                  </a:lnTo>
                  <a:lnTo>
                    <a:pt x="3235292" y="81971"/>
                  </a:lnTo>
                  <a:lnTo>
                    <a:pt x="3245399" y="132786"/>
                  </a:lnTo>
                  <a:lnTo>
                    <a:pt x="3245399" y="2257613"/>
                  </a:lnTo>
                  <a:lnTo>
                    <a:pt x="3238630" y="2299584"/>
                  </a:lnTo>
                  <a:lnTo>
                    <a:pt x="3219779" y="2336035"/>
                  </a:lnTo>
                  <a:lnTo>
                    <a:pt x="3191035" y="2364779"/>
                  </a:lnTo>
                  <a:lnTo>
                    <a:pt x="3154584" y="2383630"/>
                  </a:lnTo>
                  <a:lnTo>
                    <a:pt x="3112613" y="2390399"/>
                  </a:lnTo>
                  <a:lnTo>
                    <a:pt x="132786" y="2390399"/>
                  </a:lnTo>
                  <a:lnTo>
                    <a:pt x="90815" y="2383630"/>
                  </a:lnTo>
                  <a:lnTo>
                    <a:pt x="54364" y="2364779"/>
                  </a:lnTo>
                  <a:lnTo>
                    <a:pt x="25620" y="2336035"/>
                  </a:lnTo>
                  <a:lnTo>
                    <a:pt x="6769" y="2299584"/>
                  </a:lnTo>
                  <a:lnTo>
                    <a:pt x="0" y="2257613"/>
                  </a:lnTo>
                  <a:lnTo>
                    <a:pt x="0" y="132786"/>
                  </a:lnTo>
                  <a:close/>
                </a:path>
              </a:pathLst>
            </a:custGeom>
            <a:ln w="9524">
              <a:solidFill>
                <a:srgbClr val="595959"/>
              </a:solidFill>
            </a:ln>
          </p:spPr>
          <p:txBody>
            <a:bodyPr wrap="square" lIns="0" tIns="0" rIns="0" bIns="0" rtlCol="0"/>
            <a:lstStyle/>
            <a:p>
              <a:endParaRPr/>
            </a:p>
          </p:txBody>
        </p:sp>
        <p:sp>
          <p:nvSpPr>
            <p:cNvPr id="14" name="object 14"/>
            <p:cNvSpPr/>
            <p:nvPr/>
          </p:nvSpPr>
          <p:spPr>
            <a:xfrm>
              <a:off x="5576799" y="2731600"/>
              <a:ext cx="1743075" cy="116839"/>
            </a:xfrm>
            <a:custGeom>
              <a:avLst/>
              <a:gdLst/>
              <a:ahLst/>
              <a:cxnLst/>
              <a:rect l="l" t="t" r="r" b="b"/>
              <a:pathLst>
                <a:path w="1743075" h="116839">
                  <a:moveTo>
                    <a:pt x="1742999" y="116399"/>
                  </a:moveTo>
                  <a:lnTo>
                    <a:pt x="0" y="116399"/>
                  </a:lnTo>
                  <a:lnTo>
                    <a:pt x="0" y="0"/>
                  </a:lnTo>
                  <a:lnTo>
                    <a:pt x="1742999" y="0"/>
                  </a:lnTo>
                  <a:lnTo>
                    <a:pt x="1742999" y="116399"/>
                  </a:lnTo>
                  <a:close/>
                </a:path>
              </a:pathLst>
            </a:custGeom>
            <a:solidFill>
              <a:srgbClr val="999999"/>
            </a:solidFill>
          </p:spPr>
          <p:txBody>
            <a:bodyPr wrap="square" lIns="0" tIns="0" rIns="0" bIns="0" rtlCol="0"/>
            <a:lstStyle/>
            <a:p>
              <a:endParaRPr/>
            </a:p>
          </p:txBody>
        </p:sp>
        <p:sp>
          <p:nvSpPr>
            <p:cNvPr id="15" name="object 15"/>
            <p:cNvSpPr/>
            <p:nvPr/>
          </p:nvSpPr>
          <p:spPr>
            <a:xfrm>
              <a:off x="5485434" y="2323276"/>
              <a:ext cx="3206186" cy="177091"/>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5592711" y="2731122"/>
              <a:ext cx="3007995" cy="312420"/>
            </a:xfrm>
            <a:custGeom>
              <a:avLst/>
              <a:gdLst/>
              <a:ahLst/>
              <a:cxnLst/>
              <a:rect l="l" t="t" r="r" b="b"/>
              <a:pathLst>
                <a:path w="3007995" h="312419">
                  <a:moveTo>
                    <a:pt x="673188" y="195694"/>
                  </a:moveTo>
                  <a:lnTo>
                    <a:pt x="0" y="195694"/>
                  </a:lnTo>
                  <a:lnTo>
                    <a:pt x="0" y="312102"/>
                  </a:lnTo>
                  <a:lnTo>
                    <a:pt x="673188" y="312102"/>
                  </a:lnTo>
                  <a:lnTo>
                    <a:pt x="673188" y="195694"/>
                  </a:lnTo>
                  <a:close/>
                </a:path>
                <a:path w="3007995" h="312419">
                  <a:moveTo>
                    <a:pt x="2543187" y="194729"/>
                  </a:moveTo>
                  <a:lnTo>
                    <a:pt x="800176" y="194729"/>
                  </a:lnTo>
                  <a:lnTo>
                    <a:pt x="800176" y="311137"/>
                  </a:lnTo>
                  <a:lnTo>
                    <a:pt x="2543187" y="311137"/>
                  </a:lnTo>
                  <a:lnTo>
                    <a:pt x="2543187" y="194729"/>
                  </a:lnTo>
                  <a:close/>
                </a:path>
                <a:path w="3007995" h="312419">
                  <a:moveTo>
                    <a:pt x="3007563" y="0"/>
                  </a:moveTo>
                  <a:lnTo>
                    <a:pt x="1838159" y="0"/>
                  </a:lnTo>
                  <a:lnTo>
                    <a:pt x="1838159" y="116395"/>
                  </a:lnTo>
                  <a:lnTo>
                    <a:pt x="3007563" y="116395"/>
                  </a:lnTo>
                  <a:lnTo>
                    <a:pt x="3007563" y="0"/>
                  </a:lnTo>
                  <a:close/>
                </a:path>
              </a:pathLst>
            </a:custGeom>
            <a:solidFill>
              <a:srgbClr val="999999"/>
            </a:solidFill>
          </p:spPr>
          <p:txBody>
            <a:bodyPr wrap="square" lIns="0" tIns="0" rIns="0" bIns="0" rtlCol="0"/>
            <a:lstStyle/>
            <a:p>
              <a:endParaRPr/>
            </a:p>
          </p:txBody>
        </p:sp>
      </p:grpSp>
      <p:grpSp>
        <p:nvGrpSpPr>
          <p:cNvPr id="17" name="object 17"/>
          <p:cNvGrpSpPr/>
          <p:nvPr/>
        </p:nvGrpSpPr>
        <p:grpSpPr>
          <a:xfrm>
            <a:off x="6135399" y="1772812"/>
            <a:ext cx="2106295" cy="328295"/>
            <a:chOff x="6135399" y="1772812"/>
            <a:chExt cx="2106295" cy="328295"/>
          </a:xfrm>
        </p:grpSpPr>
        <p:sp>
          <p:nvSpPr>
            <p:cNvPr id="18" name="object 18"/>
            <p:cNvSpPr/>
            <p:nvPr/>
          </p:nvSpPr>
          <p:spPr>
            <a:xfrm>
              <a:off x="6135399" y="1936775"/>
              <a:ext cx="1722120" cy="0"/>
            </a:xfrm>
            <a:custGeom>
              <a:avLst/>
              <a:gdLst/>
              <a:ahLst/>
              <a:cxnLst/>
              <a:rect l="l" t="t" r="r" b="b"/>
              <a:pathLst>
                <a:path w="1722120">
                  <a:moveTo>
                    <a:pt x="0" y="0"/>
                  </a:moveTo>
                  <a:lnTo>
                    <a:pt x="1721999" y="0"/>
                  </a:lnTo>
                </a:path>
              </a:pathLst>
            </a:custGeom>
            <a:ln w="76199">
              <a:solidFill>
                <a:srgbClr val="595959"/>
              </a:solidFill>
            </a:ln>
          </p:spPr>
          <p:txBody>
            <a:bodyPr wrap="square" lIns="0" tIns="0" rIns="0" bIns="0" rtlCol="0"/>
            <a:lstStyle/>
            <a:p>
              <a:endParaRPr/>
            </a:p>
          </p:txBody>
        </p:sp>
        <p:sp>
          <p:nvSpPr>
            <p:cNvPr id="19" name="object 19"/>
            <p:cNvSpPr/>
            <p:nvPr/>
          </p:nvSpPr>
          <p:spPr>
            <a:xfrm>
              <a:off x="7857399" y="1810912"/>
              <a:ext cx="346075" cy="252095"/>
            </a:xfrm>
            <a:custGeom>
              <a:avLst/>
              <a:gdLst/>
              <a:ahLst/>
              <a:cxnLst/>
              <a:rect l="l" t="t" r="r" b="b"/>
              <a:pathLst>
                <a:path w="346075" h="252094">
                  <a:moveTo>
                    <a:pt x="0" y="251724"/>
                  </a:moveTo>
                  <a:lnTo>
                    <a:pt x="0" y="0"/>
                  </a:lnTo>
                  <a:lnTo>
                    <a:pt x="345802" y="125862"/>
                  </a:lnTo>
                  <a:lnTo>
                    <a:pt x="0" y="251724"/>
                  </a:lnTo>
                  <a:close/>
                </a:path>
              </a:pathLst>
            </a:custGeom>
            <a:solidFill>
              <a:srgbClr val="595959"/>
            </a:solidFill>
          </p:spPr>
          <p:txBody>
            <a:bodyPr wrap="square" lIns="0" tIns="0" rIns="0" bIns="0" rtlCol="0"/>
            <a:lstStyle/>
            <a:p>
              <a:endParaRPr/>
            </a:p>
          </p:txBody>
        </p:sp>
        <p:sp>
          <p:nvSpPr>
            <p:cNvPr id="20" name="object 20"/>
            <p:cNvSpPr/>
            <p:nvPr/>
          </p:nvSpPr>
          <p:spPr>
            <a:xfrm>
              <a:off x="7857399" y="1810912"/>
              <a:ext cx="346075" cy="252095"/>
            </a:xfrm>
            <a:custGeom>
              <a:avLst/>
              <a:gdLst/>
              <a:ahLst/>
              <a:cxnLst/>
              <a:rect l="l" t="t" r="r" b="b"/>
              <a:pathLst>
                <a:path w="346075" h="252094">
                  <a:moveTo>
                    <a:pt x="0" y="251724"/>
                  </a:moveTo>
                  <a:lnTo>
                    <a:pt x="345802" y="125862"/>
                  </a:lnTo>
                  <a:lnTo>
                    <a:pt x="0" y="0"/>
                  </a:lnTo>
                  <a:lnTo>
                    <a:pt x="0" y="251724"/>
                  </a:lnTo>
                  <a:close/>
                </a:path>
              </a:pathLst>
            </a:custGeom>
            <a:ln w="76199">
              <a:solidFill>
                <a:srgbClr val="595959"/>
              </a:solidFill>
            </a:ln>
          </p:spPr>
          <p:txBody>
            <a:bodyPr wrap="square" lIns="0" tIns="0" rIns="0" bIns="0" rtlCol="0"/>
            <a:lstStyle/>
            <a:p>
              <a:endParaRPr/>
            </a:p>
          </p:txBody>
        </p:sp>
      </p:grpSp>
      <p:sp>
        <p:nvSpPr>
          <p:cNvPr id="21" name="object 21"/>
          <p:cNvSpPr txBox="1"/>
          <p:nvPr/>
        </p:nvSpPr>
        <p:spPr>
          <a:xfrm>
            <a:off x="1166388" y="4745757"/>
            <a:ext cx="2244090" cy="1115060"/>
          </a:xfrm>
          <a:prstGeom prst="rect">
            <a:avLst/>
          </a:prstGeom>
        </p:spPr>
        <p:txBody>
          <a:bodyPr vert="horz" wrap="square" lIns="0" tIns="27940" rIns="0" bIns="0" rtlCol="0">
            <a:spAutoFit/>
          </a:bodyPr>
          <a:lstStyle/>
          <a:p>
            <a:pPr marL="12700" marR="5080" indent="-1905" algn="ctr">
              <a:lnSpc>
                <a:spcPts val="2850"/>
              </a:lnSpc>
              <a:spcBef>
                <a:spcPts val="220"/>
              </a:spcBef>
            </a:pPr>
            <a:r>
              <a:rPr sz="2400" b="1" spc="-5" dirty="0">
                <a:solidFill>
                  <a:srgbClr val="434343"/>
                </a:solidFill>
                <a:latin typeface="Calibri"/>
                <a:cs typeface="Calibri"/>
              </a:rPr>
              <a:t>Block layout:  </a:t>
            </a:r>
            <a:r>
              <a:rPr sz="2400" spc="-5" dirty="0">
                <a:solidFill>
                  <a:srgbClr val="434343"/>
                </a:solidFill>
                <a:latin typeface="Calibri"/>
                <a:cs typeface="Calibri"/>
              </a:rPr>
              <a:t>Laying out large  sections of </a:t>
            </a:r>
            <a:r>
              <a:rPr sz="2400" dirty="0">
                <a:solidFill>
                  <a:srgbClr val="434343"/>
                </a:solidFill>
                <a:latin typeface="Calibri"/>
                <a:cs typeface="Calibri"/>
              </a:rPr>
              <a:t>a</a:t>
            </a:r>
            <a:r>
              <a:rPr sz="2400" spc="-95" dirty="0">
                <a:solidFill>
                  <a:srgbClr val="434343"/>
                </a:solidFill>
                <a:latin typeface="Calibri"/>
                <a:cs typeface="Calibri"/>
              </a:rPr>
              <a:t> </a:t>
            </a:r>
            <a:r>
              <a:rPr sz="2400" spc="-5" dirty="0">
                <a:solidFill>
                  <a:srgbClr val="434343"/>
                </a:solidFill>
                <a:latin typeface="Calibri"/>
                <a:cs typeface="Calibri"/>
              </a:rPr>
              <a:t>page</a:t>
            </a:r>
            <a:endParaRPr sz="2400">
              <a:latin typeface="Calibri"/>
              <a:cs typeface="Calibri"/>
            </a:endParaRPr>
          </a:p>
        </p:txBody>
      </p:sp>
      <p:sp>
        <p:nvSpPr>
          <p:cNvPr id="22" name="object 22"/>
          <p:cNvSpPr txBox="1"/>
          <p:nvPr/>
        </p:nvSpPr>
        <p:spPr>
          <a:xfrm>
            <a:off x="5842709" y="4913233"/>
            <a:ext cx="2485390" cy="1477010"/>
          </a:xfrm>
          <a:prstGeom prst="rect">
            <a:avLst/>
          </a:prstGeom>
        </p:spPr>
        <p:txBody>
          <a:bodyPr vert="horz" wrap="square" lIns="0" tIns="27940" rIns="0" bIns="0" rtlCol="0">
            <a:spAutoFit/>
          </a:bodyPr>
          <a:lstStyle/>
          <a:p>
            <a:pPr marL="12065" marR="5080" indent="2540" algn="ctr">
              <a:lnSpc>
                <a:spcPts val="2850"/>
              </a:lnSpc>
              <a:spcBef>
                <a:spcPts val="220"/>
              </a:spcBef>
            </a:pPr>
            <a:r>
              <a:rPr sz="2400" b="1" spc="-5" dirty="0">
                <a:solidFill>
                  <a:srgbClr val="434343"/>
                </a:solidFill>
                <a:latin typeface="Calibri"/>
                <a:cs typeface="Calibri"/>
              </a:rPr>
              <a:t>Inline layout:  </a:t>
            </a:r>
            <a:r>
              <a:rPr sz="2400" spc="-5" dirty="0">
                <a:solidFill>
                  <a:srgbClr val="434343"/>
                </a:solidFill>
                <a:latin typeface="Calibri"/>
                <a:cs typeface="Calibri"/>
              </a:rPr>
              <a:t>Laying out text </a:t>
            </a:r>
            <a:r>
              <a:rPr sz="2400" dirty="0">
                <a:solidFill>
                  <a:srgbClr val="434343"/>
                </a:solidFill>
                <a:latin typeface="Calibri"/>
                <a:cs typeface="Calibri"/>
              </a:rPr>
              <a:t>and  </a:t>
            </a:r>
            <a:r>
              <a:rPr sz="2400" spc="-5" dirty="0">
                <a:solidFill>
                  <a:srgbClr val="434343"/>
                </a:solidFill>
                <a:latin typeface="Calibri"/>
                <a:cs typeface="Calibri"/>
              </a:rPr>
              <a:t>other inline</a:t>
            </a:r>
            <a:r>
              <a:rPr sz="2400" spc="-95" dirty="0">
                <a:solidFill>
                  <a:srgbClr val="434343"/>
                </a:solidFill>
                <a:latin typeface="Calibri"/>
                <a:cs typeface="Calibri"/>
              </a:rPr>
              <a:t> </a:t>
            </a:r>
            <a:r>
              <a:rPr sz="2400" spc="-5" dirty="0">
                <a:solidFill>
                  <a:srgbClr val="434343"/>
                </a:solidFill>
                <a:latin typeface="Calibri"/>
                <a:cs typeface="Calibri"/>
              </a:rPr>
              <a:t>content  within </a:t>
            </a:r>
            <a:r>
              <a:rPr sz="2400" dirty="0">
                <a:solidFill>
                  <a:srgbClr val="434343"/>
                </a:solidFill>
                <a:latin typeface="Calibri"/>
                <a:cs typeface="Calibri"/>
              </a:rPr>
              <a:t>a</a:t>
            </a:r>
            <a:r>
              <a:rPr sz="2400" spc="-40" dirty="0">
                <a:solidFill>
                  <a:srgbClr val="434343"/>
                </a:solidFill>
                <a:latin typeface="Calibri"/>
                <a:cs typeface="Calibri"/>
              </a:rPr>
              <a:t> </a:t>
            </a:r>
            <a:r>
              <a:rPr sz="2400" spc="-5" dirty="0">
                <a:solidFill>
                  <a:srgbClr val="434343"/>
                </a:solidFill>
                <a:latin typeface="Calibri"/>
                <a:cs typeface="Calibri"/>
              </a:rPr>
              <a:t>section</a:t>
            </a:r>
            <a:endParaRPr sz="2400">
              <a:latin typeface="Calibri"/>
              <a:cs typeface="Calibri"/>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444115"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a:t>
            </a:r>
            <a:r>
              <a:rPr b="0" spc="55" dirty="0">
                <a:solidFill>
                  <a:srgbClr val="000000"/>
                </a:solidFill>
                <a:latin typeface="Calibri"/>
                <a:cs typeface="Calibri"/>
              </a:rPr>
              <a:t> </a:t>
            </a:r>
            <a:r>
              <a:rPr b="0" spc="295" dirty="0">
                <a:solidFill>
                  <a:srgbClr val="000000"/>
                </a:solidFill>
                <a:latin typeface="Calibri"/>
                <a:cs typeface="Calibri"/>
              </a:rPr>
              <a:t>layout</a:t>
            </a:r>
          </a:p>
        </p:txBody>
      </p:sp>
      <p:sp>
        <p:nvSpPr>
          <p:cNvPr id="3" name="object 3"/>
          <p:cNvSpPr txBox="1"/>
          <p:nvPr/>
        </p:nvSpPr>
        <p:spPr>
          <a:xfrm>
            <a:off x="855724" y="1567743"/>
            <a:ext cx="7413625" cy="1825625"/>
          </a:xfrm>
          <a:prstGeom prst="rect">
            <a:avLst/>
          </a:prstGeom>
        </p:spPr>
        <p:txBody>
          <a:bodyPr vert="horz" wrap="square" lIns="0" tIns="12700" rIns="0" bIns="0" rtlCol="0">
            <a:spAutoFit/>
          </a:bodyPr>
          <a:lstStyle/>
          <a:p>
            <a:pPr marL="12700" marR="355600">
              <a:lnSpc>
                <a:spcPct val="114599"/>
              </a:lnSpc>
              <a:spcBef>
                <a:spcPts val="100"/>
              </a:spcBef>
            </a:pPr>
            <a:r>
              <a:rPr sz="2400" spc="-5" dirty="0">
                <a:solidFill>
                  <a:srgbClr val="434343"/>
                </a:solidFill>
                <a:latin typeface="Calibri"/>
                <a:cs typeface="Calibri"/>
              </a:rPr>
              <a:t>To </a:t>
            </a:r>
            <a:r>
              <a:rPr sz="2400" dirty="0">
                <a:solidFill>
                  <a:srgbClr val="434343"/>
                </a:solidFill>
                <a:latin typeface="Calibri"/>
                <a:cs typeface="Calibri"/>
              </a:rPr>
              <a:t>achieve </a:t>
            </a:r>
            <a:r>
              <a:rPr sz="2400" spc="-5" dirty="0">
                <a:solidFill>
                  <a:srgbClr val="434343"/>
                </a:solidFill>
                <a:latin typeface="Calibri"/>
                <a:cs typeface="Calibri"/>
              </a:rPr>
              <a:t>more complicated layouts, we can enable </a:t>
            </a:r>
            <a:r>
              <a:rPr sz="2400" dirty="0">
                <a:solidFill>
                  <a:srgbClr val="434343"/>
                </a:solidFill>
                <a:latin typeface="Calibri"/>
                <a:cs typeface="Calibri"/>
              </a:rPr>
              <a:t>a  </a:t>
            </a:r>
            <a:r>
              <a:rPr sz="2400" spc="-5" dirty="0">
                <a:solidFill>
                  <a:srgbClr val="434343"/>
                </a:solidFill>
                <a:latin typeface="Calibri"/>
                <a:cs typeface="Calibri"/>
              </a:rPr>
              <a:t>different kind of CSS layout rendering mode: </a:t>
            </a:r>
            <a:r>
              <a:rPr sz="2400" b="1" spc="-5" dirty="0">
                <a:solidFill>
                  <a:srgbClr val="434343"/>
                </a:solidFill>
                <a:latin typeface="Calibri"/>
                <a:cs typeface="Calibri"/>
              </a:rPr>
              <a:t>Flex</a:t>
            </a:r>
            <a:r>
              <a:rPr sz="2400" b="1" spc="30" dirty="0">
                <a:solidFill>
                  <a:srgbClr val="434343"/>
                </a:solidFill>
                <a:latin typeface="Calibri"/>
                <a:cs typeface="Calibri"/>
              </a:rPr>
              <a:t> </a:t>
            </a:r>
            <a:r>
              <a:rPr sz="2400" b="1" spc="-5" dirty="0">
                <a:solidFill>
                  <a:srgbClr val="434343"/>
                </a:solidFill>
                <a:latin typeface="Calibri"/>
                <a:cs typeface="Calibri"/>
              </a:rPr>
              <a:t>layout.</a:t>
            </a:r>
            <a:endParaRPr sz="2400">
              <a:latin typeface="Calibri"/>
              <a:cs typeface="Calibri"/>
            </a:endParaRPr>
          </a:p>
          <a:p>
            <a:pPr marL="12700" marR="5080">
              <a:lnSpc>
                <a:spcPct val="113700"/>
              </a:lnSpc>
              <a:spcBef>
                <a:spcPts val="1025"/>
              </a:spcBef>
            </a:pPr>
            <a:r>
              <a:rPr sz="2400" b="1" spc="-5" dirty="0">
                <a:solidFill>
                  <a:srgbClr val="434343"/>
                </a:solidFill>
                <a:latin typeface="Calibri"/>
                <a:cs typeface="Calibri"/>
              </a:rPr>
              <a:t>Flex layout </a:t>
            </a:r>
            <a:r>
              <a:rPr sz="2400" spc="-5" dirty="0">
                <a:solidFill>
                  <a:srgbClr val="434343"/>
                </a:solidFill>
                <a:latin typeface="Calibri"/>
                <a:cs typeface="Calibri"/>
              </a:rPr>
              <a:t>defines </a:t>
            </a:r>
            <a:r>
              <a:rPr sz="2400" dirty="0">
                <a:solidFill>
                  <a:srgbClr val="434343"/>
                </a:solidFill>
                <a:latin typeface="Calibri"/>
                <a:cs typeface="Calibri"/>
              </a:rPr>
              <a:t>a </a:t>
            </a:r>
            <a:r>
              <a:rPr sz="2400" spc="-5" dirty="0">
                <a:solidFill>
                  <a:srgbClr val="434343"/>
                </a:solidFill>
                <a:latin typeface="Calibri"/>
                <a:cs typeface="Calibri"/>
              </a:rPr>
              <a:t>special set of rules for laying out items  in rows or</a:t>
            </a:r>
            <a:r>
              <a:rPr sz="2400" spc="-10" dirty="0">
                <a:solidFill>
                  <a:srgbClr val="434343"/>
                </a:solidFill>
                <a:latin typeface="Calibri"/>
                <a:cs typeface="Calibri"/>
              </a:rPr>
              <a:t> </a:t>
            </a:r>
            <a:r>
              <a:rPr sz="2400" spc="-5" dirty="0">
                <a:solidFill>
                  <a:srgbClr val="434343"/>
                </a:solidFill>
                <a:latin typeface="Calibri"/>
                <a:cs typeface="Calibri"/>
              </a:rPr>
              <a:t>columns.</a:t>
            </a:r>
            <a:endParaRPr sz="2400">
              <a:latin typeface="Calibri"/>
              <a:cs typeface="Calibri"/>
            </a:endParaRPr>
          </a:p>
        </p:txBody>
      </p:sp>
      <p:grpSp>
        <p:nvGrpSpPr>
          <p:cNvPr id="4" name="object 4"/>
          <p:cNvGrpSpPr/>
          <p:nvPr/>
        </p:nvGrpSpPr>
        <p:grpSpPr>
          <a:xfrm>
            <a:off x="5569525" y="3538575"/>
            <a:ext cx="1828800" cy="3035935"/>
            <a:chOff x="5569525" y="3538575"/>
            <a:chExt cx="1828800" cy="3035935"/>
          </a:xfrm>
        </p:grpSpPr>
        <p:sp>
          <p:nvSpPr>
            <p:cNvPr id="5" name="object 5"/>
            <p:cNvSpPr/>
            <p:nvPr/>
          </p:nvSpPr>
          <p:spPr>
            <a:xfrm>
              <a:off x="5588575" y="3557625"/>
              <a:ext cx="1790700" cy="2997835"/>
            </a:xfrm>
            <a:custGeom>
              <a:avLst/>
              <a:gdLst/>
              <a:ahLst/>
              <a:cxnLst/>
              <a:rect l="l" t="t" r="r" b="b"/>
              <a:pathLst>
                <a:path w="1790700" h="2997834">
                  <a:moveTo>
                    <a:pt x="0" y="0"/>
                  </a:moveTo>
                  <a:lnTo>
                    <a:pt x="1790099" y="0"/>
                  </a:lnTo>
                  <a:lnTo>
                    <a:pt x="1790099" y="2997599"/>
                  </a:lnTo>
                  <a:lnTo>
                    <a:pt x="0" y="29975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5677751" y="3650995"/>
              <a:ext cx="600710" cy="1896745"/>
            </a:xfrm>
            <a:custGeom>
              <a:avLst/>
              <a:gdLst/>
              <a:ahLst/>
              <a:cxnLst/>
              <a:rect l="l" t="t" r="r" b="b"/>
              <a:pathLst>
                <a:path w="600710" h="1896745">
                  <a:moveTo>
                    <a:pt x="600303" y="1396466"/>
                  </a:moveTo>
                  <a:lnTo>
                    <a:pt x="592696" y="1358176"/>
                  </a:lnTo>
                  <a:lnTo>
                    <a:pt x="571004" y="1325727"/>
                  </a:lnTo>
                  <a:lnTo>
                    <a:pt x="538543" y="1304036"/>
                  </a:lnTo>
                  <a:lnTo>
                    <a:pt x="500253" y="1296416"/>
                  </a:lnTo>
                  <a:lnTo>
                    <a:pt x="100063" y="1296416"/>
                  </a:lnTo>
                  <a:lnTo>
                    <a:pt x="61112" y="1304277"/>
                  </a:lnTo>
                  <a:lnTo>
                    <a:pt x="29311" y="1325727"/>
                  </a:lnTo>
                  <a:lnTo>
                    <a:pt x="7874" y="1357528"/>
                  </a:lnTo>
                  <a:lnTo>
                    <a:pt x="0" y="1396466"/>
                  </a:lnTo>
                  <a:lnTo>
                    <a:pt x="0" y="1796669"/>
                  </a:lnTo>
                  <a:lnTo>
                    <a:pt x="7874" y="1835607"/>
                  </a:lnTo>
                  <a:lnTo>
                    <a:pt x="29311" y="1867408"/>
                  </a:lnTo>
                  <a:lnTo>
                    <a:pt x="61112" y="1888858"/>
                  </a:lnTo>
                  <a:lnTo>
                    <a:pt x="100063" y="1896719"/>
                  </a:lnTo>
                  <a:lnTo>
                    <a:pt x="500253" y="1896719"/>
                  </a:lnTo>
                  <a:lnTo>
                    <a:pt x="539203" y="1888858"/>
                  </a:lnTo>
                  <a:lnTo>
                    <a:pt x="571004" y="1867408"/>
                  </a:lnTo>
                  <a:lnTo>
                    <a:pt x="592442" y="1835607"/>
                  </a:lnTo>
                  <a:lnTo>
                    <a:pt x="600303" y="1796669"/>
                  </a:lnTo>
                  <a:lnTo>
                    <a:pt x="600303" y="1396466"/>
                  </a:lnTo>
                  <a:close/>
                </a:path>
                <a:path w="600710" h="1896745">
                  <a:moveTo>
                    <a:pt x="600303" y="748258"/>
                  </a:moveTo>
                  <a:lnTo>
                    <a:pt x="592696" y="709968"/>
                  </a:lnTo>
                  <a:lnTo>
                    <a:pt x="571004" y="677519"/>
                  </a:lnTo>
                  <a:lnTo>
                    <a:pt x="538543" y="655828"/>
                  </a:lnTo>
                  <a:lnTo>
                    <a:pt x="500253" y="648208"/>
                  </a:lnTo>
                  <a:lnTo>
                    <a:pt x="100063" y="648208"/>
                  </a:lnTo>
                  <a:lnTo>
                    <a:pt x="61112" y="656069"/>
                  </a:lnTo>
                  <a:lnTo>
                    <a:pt x="29311" y="677519"/>
                  </a:lnTo>
                  <a:lnTo>
                    <a:pt x="7874" y="709320"/>
                  </a:lnTo>
                  <a:lnTo>
                    <a:pt x="0" y="748258"/>
                  </a:lnTo>
                  <a:lnTo>
                    <a:pt x="0" y="1148461"/>
                  </a:lnTo>
                  <a:lnTo>
                    <a:pt x="7874" y="1187399"/>
                  </a:lnTo>
                  <a:lnTo>
                    <a:pt x="29311" y="1219200"/>
                  </a:lnTo>
                  <a:lnTo>
                    <a:pt x="61112" y="1240650"/>
                  </a:lnTo>
                  <a:lnTo>
                    <a:pt x="100063" y="1248511"/>
                  </a:lnTo>
                  <a:lnTo>
                    <a:pt x="500253" y="1248511"/>
                  </a:lnTo>
                  <a:lnTo>
                    <a:pt x="539203" y="1240650"/>
                  </a:lnTo>
                  <a:lnTo>
                    <a:pt x="571004" y="1219200"/>
                  </a:lnTo>
                  <a:lnTo>
                    <a:pt x="592442" y="1187399"/>
                  </a:lnTo>
                  <a:lnTo>
                    <a:pt x="600303" y="1148461"/>
                  </a:lnTo>
                  <a:lnTo>
                    <a:pt x="600303" y="748258"/>
                  </a:lnTo>
                  <a:close/>
                </a:path>
                <a:path w="600710" h="1896745">
                  <a:moveTo>
                    <a:pt x="600303" y="100050"/>
                  </a:moveTo>
                  <a:lnTo>
                    <a:pt x="592696" y="61772"/>
                  </a:lnTo>
                  <a:lnTo>
                    <a:pt x="571004" y="29311"/>
                  </a:lnTo>
                  <a:lnTo>
                    <a:pt x="538543" y="7620"/>
                  </a:lnTo>
                  <a:lnTo>
                    <a:pt x="500253" y="0"/>
                  </a:lnTo>
                  <a:lnTo>
                    <a:pt x="100063" y="0"/>
                  </a:lnTo>
                  <a:lnTo>
                    <a:pt x="61112" y="7861"/>
                  </a:lnTo>
                  <a:lnTo>
                    <a:pt x="29311" y="29311"/>
                  </a:lnTo>
                  <a:lnTo>
                    <a:pt x="7874" y="61112"/>
                  </a:lnTo>
                  <a:lnTo>
                    <a:pt x="0" y="100050"/>
                  </a:lnTo>
                  <a:lnTo>
                    <a:pt x="0" y="500253"/>
                  </a:lnTo>
                  <a:lnTo>
                    <a:pt x="7874" y="539191"/>
                  </a:lnTo>
                  <a:lnTo>
                    <a:pt x="29311" y="571004"/>
                  </a:lnTo>
                  <a:lnTo>
                    <a:pt x="61112" y="592442"/>
                  </a:lnTo>
                  <a:lnTo>
                    <a:pt x="100063" y="600303"/>
                  </a:lnTo>
                  <a:lnTo>
                    <a:pt x="500253" y="600303"/>
                  </a:lnTo>
                  <a:lnTo>
                    <a:pt x="539203" y="592442"/>
                  </a:lnTo>
                  <a:lnTo>
                    <a:pt x="571004" y="571004"/>
                  </a:lnTo>
                  <a:lnTo>
                    <a:pt x="592442" y="539191"/>
                  </a:lnTo>
                  <a:lnTo>
                    <a:pt x="600303" y="500253"/>
                  </a:lnTo>
                  <a:lnTo>
                    <a:pt x="600303" y="100050"/>
                  </a:lnTo>
                  <a:close/>
                </a:path>
              </a:pathLst>
            </a:custGeom>
            <a:solidFill>
              <a:srgbClr val="A64D78"/>
            </a:solidFill>
          </p:spPr>
          <p:txBody>
            <a:bodyPr wrap="square" lIns="0" tIns="0" rIns="0" bIns="0" rtlCol="0"/>
            <a:lstStyle/>
            <a:p>
              <a:endParaRPr/>
            </a:p>
          </p:txBody>
        </p:sp>
      </p:grpSp>
      <p:grpSp>
        <p:nvGrpSpPr>
          <p:cNvPr id="7" name="object 7"/>
          <p:cNvGrpSpPr/>
          <p:nvPr/>
        </p:nvGrpSpPr>
        <p:grpSpPr>
          <a:xfrm>
            <a:off x="1361475" y="4066125"/>
            <a:ext cx="3035935" cy="1828800"/>
            <a:chOff x="1361475" y="4066125"/>
            <a:chExt cx="3035935" cy="1828800"/>
          </a:xfrm>
        </p:grpSpPr>
        <p:sp>
          <p:nvSpPr>
            <p:cNvPr id="8" name="object 8"/>
            <p:cNvSpPr/>
            <p:nvPr/>
          </p:nvSpPr>
          <p:spPr>
            <a:xfrm>
              <a:off x="1380525" y="4085175"/>
              <a:ext cx="2997835" cy="1790700"/>
            </a:xfrm>
            <a:custGeom>
              <a:avLst/>
              <a:gdLst/>
              <a:ahLst/>
              <a:cxnLst/>
              <a:rect l="l" t="t" r="r" b="b"/>
              <a:pathLst>
                <a:path w="2997835" h="1790700">
                  <a:moveTo>
                    <a:pt x="0" y="1790099"/>
                  </a:moveTo>
                  <a:lnTo>
                    <a:pt x="0" y="0"/>
                  </a:lnTo>
                  <a:lnTo>
                    <a:pt x="2997599" y="0"/>
                  </a:lnTo>
                  <a:lnTo>
                    <a:pt x="2997599" y="1790099"/>
                  </a:lnTo>
                  <a:lnTo>
                    <a:pt x="0" y="1790099"/>
                  </a:lnTo>
                  <a:close/>
                </a:path>
              </a:pathLst>
            </a:custGeom>
            <a:ln w="38099">
              <a:solidFill>
                <a:srgbClr val="0B5394"/>
              </a:solidFill>
            </a:ln>
          </p:spPr>
          <p:txBody>
            <a:bodyPr wrap="square" lIns="0" tIns="0" rIns="0" bIns="0" rtlCol="0"/>
            <a:lstStyle/>
            <a:p>
              <a:endParaRPr/>
            </a:p>
          </p:txBody>
        </p:sp>
        <p:sp>
          <p:nvSpPr>
            <p:cNvPr id="9" name="object 9"/>
            <p:cNvSpPr/>
            <p:nvPr/>
          </p:nvSpPr>
          <p:spPr>
            <a:xfrm>
              <a:off x="1473885" y="4195190"/>
              <a:ext cx="1896745" cy="600710"/>
            </a:xfrm>
            <a:custGeom>
              <a:avLst/>
              <a:gdLst/>
              <a:ahLst/>
              <a:cxnLst/>
              <a:rect l="l" t="t" r="r" b="b"/>
              <a:pathLst>
                <a:path w="1896745" h="600710">
                  <a:moveTo>
                    <a:pt x="600303" y="100050"/>
                  </a:moveTo>
                  <a:lnTo>
                    <a:pt x="592442" y="61112"/>
                  </a:lnTo>
                  <a:lnTo>
                    <a:pt x="570992" y="29311"/>
                  </a:lnTo>
                  <a:lnTo>
                    <a:pt x="539191" y="7861"/>
                  </a:lnTo>
                  <a:lnTo>
                    <a:pt x="500253" y="0"/>
                  </a:lnTo>
                  <a:lnTo>
                    <a:pt x="100050" y="0"/>
                  </a:lnTo>
                  <a:lnTo>
                    <a:pt x="61760" y="7620"/>
                  </a:lnTo>
                  <a:lnTo>
                    <a:pt x="29311" y="29311"/>
                  </a:lnTo>
                  <a:lnTo>
                    <a:pt x="7620" y="61760"/>
                  </a:lnTo>
                  <a:lnTo>
                    <a:pt x="0" y="100050"/>
                  </a:lnTo>
                  <a:lnTo>
                    <a:pt x="0" y="500253"/>
                  </a:lnTo>
                  <a:lnTo>
                    <a:pt x="7861" y="539191"/>
                  </a:lnTo>
                  <a:lnTo>
                    <a:pt x="29311" y="570992"/>
                  </a:lnTo>
                  <a:lnTo>
                    <a:pt x="61112" y="592442"/>
                  </a:lnTo>
                  <a:lnTo>
                    <a:pt x="100050" y="600303"/>
                  </a:lnTo>
                  <a:lnTo>
                    <a:pt x="500253" y="600303"/>
                  </a:lnTo>
                  <a:lnTo>
                    <a:pt x="539191" y="592442"/>
                  </a:lnTo>
                  <a:lnTo>
                    <a:pt x="570992" y="570992"/>
                  </a:lnTo>
                  <a:lnTo>
                    <a:pt x="592442" y="539191"/>
                  </a:lnTo>
                  <a:lnTo>
                    <a:pt x="600303" y="500253"/>
                  </a:lnTo>
                  <a:lnTo>
                    <a:pt x="600303" y="100050"/>
                  </a:lnTo>
                  <a:close/>
                </a:path>
                <a:path w="1896745" h="600710">
                  <a:moveTo>
                    <a:pt x="1248511" y="100050"/>
                  </a:moveTo>
                  <a:lnTo>
                    <a:pt x="1240650" y="61112"/>
                  </a:lnTo>
                  <a:lnTo>
                    <a:pt x="1219200" y="29311"/>
                  </a:lnTo>
                  <a:lnTo>
                    <a:pt x="1187399" y="7861"/>
                  </a:lnTo>
                  <a:lnTo>
                    <a:pt x="1148461" y="0"/>
                  </a:lnTo>
                  <a:lnTo>
                    <a:pt x="748258" y="0"/>
                  </a:lnTo>
                  <a:lnTo>
                    <a:pt x="709968" y="7620"/>
                  </a:lnTo>
                  <a:lnTo>
                    <a:pt x="677506" y="29311"/>
                  </a:lnTo>
                  <a:lnTo>
                    <a:pt x="655828" y="61760"/>
                  </a:lnTo>
                  <a:lnTo>
                    <a:pt x="648208" y="100050"/>
                  </a:lnTo>
                  <a:lnTo>
                    <a:pt x="648208" y="500253"/>
                  </a:lnTo>
                  <a:lnTo>
                    <a:pt x="656069" y="539191"/>
                  </a:lnTo>
                  <a:lnTo>
                    <a:pt x="677506" y="570992"/>
                  </a:lnTo>
                  <a:lnTo>
                    <a:pt x="709320" y="592442"/>
                  </a:lnTo>
                  <a:lnTo>
                    <a:pt x="748258" y="600303"/>
                  </a:lnTo>
                  <a:lnTo>
                    <a:pt x="1148461" y="600303"/>
                  </a:lnTo>
                  <a:lnTo>
                    <a:pt x="1187399" y="592442"/>
                  </a:lnTo>
                  <a:lnTo>
                    <a:pt x="1219200" y="570992"/>
                  </a:lnTo>
                  <a:lnTo>
                    <a:pt x="1240650" y="539191"/>
                  </a:lnTo>
                  <a:lnTo>
                    <a:pt x="1248511" y="500253"/>
                  </a:lnTo>
                  <a:lnTo>
                    <a:pt x="1248511" y="100050"/>
                  </a:lnTo>
                  <a:close/>
                </a:path>
                <a:path w="1896745" h="600710">
                  <a:moveTo>
                    <a:pt x="1896719" y="100050"/>
                  </a:moveTo>
                  <a:lnTo>
                    <a:pt x="1888858" y="61112"/>
                  </a:lnTo>
                  <a:lnTo>
                    <a:pt x="1867408" y="29311"/>
                  </a:lnTo>
                  <a:lnTo>
                    <a:pt x="1835607" y="7861"/>
                  </a:lnTo>
                  <a:lnTo>
                    <a:pt x="1796656" y="0"/>
                  </a:lnTo>
                  <a:lnTo>
                    <a:pt x="1396466" y="0"/>
                  </a:lnTo>
                  <a:lnTo>
                    <a:pt x="1358176" y="7620"/>
                  </a:lnTo>
                  <a:lnTo>
                    <a:pt x="1325714" y="29311"/>
                  </a:lnTo>
                  <a:lnTo>
                    <a:pt x="1304036" y="61760"/>
                  </a:lnTo>
                  <a:lnTo>
                    <a:pt x="1296416" y="100050"/>
                  </a:lnTo>
                  <a:lnTo>
                    <a:pt x="1296416" y="500253"/>
                  </a:lnTo>
                  <a:lnTo>
                    <a:pt x="1304277" y="539191"/>
                  </a:lnTo>
                  <a:lnTo>
                    <a:pt x="1325714" y="570992"/>
                  </a:lnTo>
                  <a:lnTo>
                    <a:pt x="1357515" y="592442"/>
                  </a:lnTo>
                  <a:lnTo>
                    <a:pt x="1396466" y="600303"/>
                  </a:lnTo>
                  <a:lnTo>
                    <a:pt x="1796656" y="600303"/>
                  </a:lnTo>
                  <a:lnTo>
                    <a:pt x="1835607" y="592442"/>
                  </a:lnTo>
                  <a:lnTo>
                    <a:pt x="1867408" y="570992"/>
                  </a:lnTo>
                  <a:lnTo>
                    <a:pt x="1888858" y="539191"/>
                  </a:lnTo>
                  <a:lnTo>
                    <a:pt x="1896719" y="500253"/>
                  </a:lnTo>
                  <a:lnTo>
                    <a:pt x="1896719" y="100050"/>
                  </a:lnTo>
                  <a:close/>
                </a:path>
              </a:pathLst>
            </a:custGeom>
            <a:solidFill>
              <a:srgbClr val="A64D78"/>
            </a:solidFill>
          </p:spPr>
          <p:txBody>
            <a:bodyPr wrap="square" lIns="0" tIns="0" rIns="0" bIns="0" rtlCol="0"/>
            <a:lstStyle/>
            <a:p>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3" name="object 3"/>
          <p:cNvSpPr/>
          <p:nvPr/>
        </p:nvSpPr>
        <p:spPr>
          <a:xfrm>
            <a:off x="1366059" y="1891769"/>
            <a:ext cx="3039110" cy="2635250"/>
          </a:xfrm>
          <a:custGeom>
            <a:avLst/>
            <a:gdLst/>
            <a:ahLst/>
            <a:cxnLst/>
            <a:rect l="l" t="t" r="r" b="b"/>
            <a:pathLst>
              <a:path w="3039110" h="2635250">
                <a:moveTo>
                  <a:pt x="2653514" y="200268"/>
                </a:moveTo>
                <a:lnTo>
                  <a:pt x="1580034" y="200268"/>
                </a:lnTo>
                <a:lnTo>
                  <a:pt x="1602998" y="154574"/>
                </a:lnTo>
                <a:lnTo>
                  <a:pt x="1630964" y="113849"/>
                </a:lnTo>
                <a:lnTo>
                  <a:pt x="1663355" y="78561"/>
                </a:lnTo>
                <a:lnTo>
                  <a:pt x="1699596" y="49177"/>
                </a:lnTo>
                <a:lnTo>
                  <a:pt x="1739111" y="26164"/>
                </a:lnTo>
                <a:lnTo>
                  <a:pt x="1781324" y="9991"/>
                </a:lnTo>
                <a:lnTo>
                  <a:pt x="1825659" y="1124"/>
                </a:lnTo>
                <a:lnTo>
                  <a:pt x="1870604" y="0"/>
                </a:lnTo>
                <a:lnTo>
                  <a:pt x="1914627" y="6522"/>
                </a:lnTo>
                <a:lnTo>
                  <a:pt x="1957088" y="20361"/>
                </a:lnTo>
                <a:lnTo>
                  <a:pt x="1997347" y="41184"/>
                </a:lnTo>
                <a:lnTo>
                  <a:pt x="2034764" y="68660"/>
                </a:lnTo>
                <a:lnTo>
                  <a:pt x="2068697" y="102459"/>
                </a:lnTo>
                <a:lnTo>
                  <a:pt x="2098508" y="142249"/>
                </a:lnTo>
                <a:lnTo>
                  <a:pt x="2618792" y="142249"/>
                </a:lnTo>
                <a:lnTo>
                  <a:pt x="2624068" y="149013"/>
                </a:lnTo>
                <a:lnTo>
                  <a:pt x="2648667" y="189680"/>
                </a:lnTo>
                <a:lnTo>
                  <a:pt x="2653514" y="200268"/>
                </a:lnTo>
                <a:close/>
              </a:path>
              <a:path w="3039110" h="2635250">
                <a:moveTo>
                  <a:pt x="2618792" y="142249"/>
                </a:moveTo>
                <a:lnTo>
                  <a:pt x="2098508" y="142249"/>
                </a:lnTo>
                <a:lnTo>
                  <a:pt x="2132795" y="100975"/>
                </a:lnTo>
                <a:lnTo>
                  <a:pt x="2171127" y="66401"/>
                </a:lnTo>
                <a:lnTo>
                  <a:pt x="2212815" y="38781"/>
                </a:lnTo>
                <a:lnTo>
                  <a:pt x="2257170" y="18369"/>
                </a:lnTo>
                <a:lnTo>
                  <a:pt x="2303504" y="5418"/>
                </a:lnTo>
                <a:lnTo>
                  <a:pt x="2351126" y="181"/>
                </a:lnTo>
                <a:lnTo>
                  <a:pt x="2399349" y="2913"/>
                </a:lnTo>
                <a:lnTo>
                  <a:pt x="2447482" y="13866"/>
                </a:lnTo>
                <a:lnTo>
                  <a:pt x="2488801" y="30337"/>
                </a:lnTo>
                <a:lnTo>
                  <a:pt x="2527462" y="52528"/>
                </a:lnTo>
                <a:lnTo>
                  <a:pt x="2563122" y="79997"/>
                </a:lnTo>
                <a:lnTo>
                  <a:pt x="2595438" y="112306"/>
                </a:lnTo>
                <a:lnTo>
                  <a:pt x="2618792" y="142249"/>
                </a:lnTo>
                <a:close/>
              </a:path>
              <a:path w="3039110" h="2635250">
                <a:moveTo>
                  <a:pt x="2690081" y="308231"/>
                </a:moveTo>
                <a:lnTo>
                  <a:pt x="986108" y="308231"/>
                </a:lnTo>
                <a:lnTo>
                  <a:pt x="1009023" y="263727"/>
                </a:lnTo>
                <a:lnTo>
                  <a:pt x="1035900" y="223113"/>
                </a:lnTo>
                <a:lnTo>
                  <a:pt x="1066377" y="186691"/>
                </a:lnTo>
                <a:lnTo>
                  <a:pt x="1100096" y="154763"/>
                </a:lnTo>
                <a:lnTo>
                  <a:pt x="1136696" y="127631"/>
                </a:lnTo>
                <a:lnTo>
                  <a:pt x="1175817" y="105599"/>
                </a:lnTo>
                <a:lnTo>
                  <a:pt x="1217100" y="88969"/>
                </a:lnTo>
                <a:lnTo>
                  <a:pt x="1260185" y="78044"/>
                </a:lnTo>
                <a:lnTo>
                  <a:pt x="1310301" y="72968"/>
                </a:lnTo>
                <a:lnTo>
                  <a:pt x="1359989" y="75804"/>
                </a:lnTo>
                <a:lnTo>
                  <a:pt x="1408620" y="86313"/>
                </a:lnTo>
                <a:lnTo>
                  <a:pt x="1455568" y="104253"/>
                </a:lnTo>
                <a:lnTo>
                  <a:pt x="1500205" y="129386"/>
                </a:lnTo>
                <a:lnTo>
                  <a:pt x="1541902" y="161471"/>
                </a:lnTo>
                <a:lnTo>
                  <a:pt x="1580034" y="200268"/>
                </a:lnTo>
                <a:lnTo>
                  <a:pt x="2653514" y="200268"/>
                </a:lnTo>
                <a:lnTo>
                  <a:pt x="2668894" y="233866"/>
                </a:lnTo>
                <a:lnTo>
                  <a:pt x="2684405" y="281131"/>
                </a:lnTo>
                <a:lnTo>
                  <a:pt x="2690081" y="308231"/>
                </a:lnTo>
                <a:close/>
              </a:path>
              <a:path w="3039110" h="2635250">
                <a:moveTo>
                  <a:pt x="362204" y="2156624"/>
                </a:moveTo>
                <a:lnTo>
                  <a:pt x="315732" y="2150294"/>
                </a:lnTo>
                <a:lnTo>
                  <a:pt x="271094" y="2135888"/>
                </a:lnTo>
                <a:lnTo>
                  <a:pt x="229007" y="2113860"/>
                </a:lnTo>
                <a:lnTo>
                  <a:pt x="190191" y="2084664"/>
                </a:lnTo>
                <a:lnTo>
                  <a:pt x="155363" y="2048757"/>
                </a:lnTo>
                <a:lnTo>
                  <a:pt x="125242" y="2006591"/>
                </a:lnTo>
                <a:lnTo>
                  <a:pt x="100547" y="1958622"/>
                </a:lnTo>
                <a:lnTo>
                  <a:pt x="84090" y="1912603"/>
                </a:lnTo>
                <a:lnTo>
                  <a:pt x="73321" y="1865158"/>
                </a:lnTo>
                <a:lnTo>
                  <a:pt x="68157" y="1816954"/>
                </a:lnTo>
                <a:lnTo>
                  <a:pt x="68519" y="1768660"/>
                </a:lnTo>
                <a:lnTo>
                  <a:pt x="74324" y="1720945"/>
                </a:lnTo>
                <a:lnTo>
                  <a:pt x="85491" y="1674475"/>
                </a:lnTo>
                <a:lnTo>
                  <a:pt x="101939" y="1629919"/>
                </a:lnTo>
                <a:lnTo>
                  <a:pt x="123588" y="1587946"/>
                </a:lnTo>
                <a:lnTo>
                  <a:pt x="150354" y="1549223"/>
                </a:lnTo>
                <a:lnTo>
                  <a:pt x="114476" y="1520037"/>
                </a:lnTo>
                <a:lnTo>
                  <a:pt x="82981" y="1485744"/>
                </a:lnTo>
                <a:lnTo>
                  <a:pt x="56120" y="1447022"/>
                </a:lnTo>
                <a:lnTo>
                  <a:pt x="34142" y="1404544"/>
                </a:lnTo>
                <a:lnTo>
                  <a:pt x="17296" y="1358987"/>
                </a:lnTo>
                <a:lnTo>
                  <a:pt x="5832" y="1311026"/>
                </a:lnTo>
                <a:lnTo>
                  <a:pt x="0" y="1261336"/>
                </a:lnTo>
                <a:lnTo>
                  <a:pt x="48" y="1210594"/>
                </a:lnTo>
                <a:lnTo>
                  <a:pt x="6227" y="1159474"/>
                </a:lnTo>
                <a:lnTo>
                  <a:pt x="18434" y="1109907"/>
                </a:lnTo>
                <a:lnTo>
                  <a:pt x="36088" y="1063700"/>
                </a:lnTo>
                <a:lnTo>
                  <a:pt x="58727" y="1021344"/>
                </a:lnTo>
                <a:lnTo>
                  <a:pt x="85890" y="983330"/>
                </a:lnTo>
                <a:lnTo>
                  <a:pt x="117112" y="950151"/>
                </a:lnTo>
                <a:lnTo>
                  <a:pt x="151932" y="922297"/>
                </a:lnTo>
                <a:lnTo>
                  <a:pt x="189888" y="900259"/>
                </a:lnTo>
                <a:lnTo>
                  <a:pt x="230516" y="884530"/>
                </a:lnTo>
                <a:lnTo>
                  <a:pt x="273354" y="875600"/>
                </a:lnTo>
                <a:lnTo>
                  <a:pt x="275899" y="867425"/>
                </a:lnTo>
                <a:lnTo>
                  <a:pt x="271943" y="814384"/>
                </a:lnTo>
                <a:lnTo>
                  <a:pt x="272238" y="761742"/>
                </a:lnTo>
                <a:lnTo>
                  <a:pt x="276665" y="709809"/>
                </a:lnTo>
                <a:lnTo>
                  <a:pt x="285105" y="658896"/>
                </a:lnTo>
                <a:lnTo>
                  <a:pt x="297441" y="609313"/>
                </a:lnTo>
                <a:lnTo>
                  <a:pt x="313553" y="561368"/>
                </a:lnTo>
                <a:lnTo>
                  <a:pt x="333324" y="515373"/>
                </a:lnTo>
                <a:lnTo>
                  <a:pt x="356635" y="471637"/>
                </a:lnTo>
                <a:lnTo>
                  <a:pt x="383368" y="430469"/>
                </a:lnTo>
                <a:lnTo>
                  <a:pt x="413404" y="392182"/>
                </a:lnTo>
                <a:lnTo>
                  <a:pt x="446624" y="357083"/>
                </a:lnTo>
                <a:lnTo>
                  <a:pt x="482911" y="325483"/>
                </a:lnTo>
                <a:lnTo>
                  <a:pt x="525160" y="295818"/>
                </a:lnTo>
                <a:lnTo>
                  <a:pt x="569230" y="271733"/>
                </a:lnTo>
                <a:lnTo>
                  <a:pt x="614746" y="253242"/>
                </a:lnTo>
                <a:lnTo>
                  <a:pt x="661335" y="240358"/>
                </a:lnTo>
                <a:lnTo>
                  <a:pt x="708623" y="233094"/>
                </a:lnTo>
                <a:lnTo>
                  <a:pt x="756236" y="231461"/>
                </a:lnTo>
                <a:lnTo>
                  <a:pt x="803802" y="235474"/>
                </a:lnTo>
                <a:lnTo>
                  <a:pt x="850945" y="245144"/>
                </a:lnTo>
                <a:lnTo>
                  <a:pt x="897293" y="260485"/>
                </a:lnTo>
                <a:lnTo>
                  <a:pt x="942472" y="281510"/>
                </a:lnTo>
                <a:lnTo>
                  <a:pt x="986108" y="308231"/>
                </a:lnTo>
                <a:lnTo>
                  <a:pt x="2690081" y="308231"/>
                </a:lnTo>
                <a:lnTo>
                  <a:pt x="2694857" y="331036"/>
                </a:lnTo>
                <a:lnTo>
                  <a:pt x="2738580" y="348613"/>
                </a:lnTo>
                <a:lnTo>
                  <a:pt x="2779768" y="372172"/>
                </a:lnTo>
                <a:lnTo>
                  <a:pt x="2818025" y="401326"/>
                </a:lnTo>
                <a:lnTo>
                  <a:pt x="2852958" y="435687"/>
                </a:lnTo>
                <a:lnTo>
                  <a:pt x="2884175" y="474867"/>
                </a:lnTo>
                <a:lnTo>
                  <a:pt x="2911280" y="518479"/>
                </a:lnTo>
                <a:lnTo>
                  <a:pt x="2933881" y="566135"/>
                </a:lnTo>
                <a:lnTo>
                  <a:pt x="2949479" y="610291"/>
                </a:lnTo>
                <a:lnTo>
                  <a:pt x="2960885" y="655776"/>
                </a:lnTo>
                <a:lnTo>
                  <a:pt x="2968091" y="702186"/>
                </a:lnTo>
                <a:lnTo>
                  <a:pt x="2971091" y="749114"/>
                </a:lnTo>
                <a:lnTo>
                  <a:pt x="2969875" y="796155"/>
                </a:lnTo>
                <a:lnTo>
                  <a:pt x="2964436" y="842903"/>
                </a:lnTo>
                <a:lnTo>
                  <a:pt x="2954765" y="888953"/>
                </a:lnTo>
                <a:lnTo>
                  <a:pt x="2940856" y="933899"/>
                </a:lnTo>
                <a:lnTo>
                  <a:pt x="2964975" y="974571"/>
                </a:lnTo>
                <a:lnTo>
                  <a:pt x="2985773" y="1017166"/>
                </a:lnTo>
                <a:lnTo>
                  <a:pt x="3003218" y="1061409"/>
                </a:lnTo>
                <a:lnTo>
                  <a:pt x="3017280" y="1107029"/>
                </a:lnTo>
                <a:lnTo>
                  <a:pt x="3027927" y="1153750"/>
                </a:lnTo>
                <a:lnTo>
                  <a:pt x="3035128" y="1201299"/>
                </a:lnTo>
                <a:lnTo>
                  <a:pt x="3038851" y="1249402"/>
                </a:lnTo>
                <a:lnTo>
                  <a:pt x="3039065" y="1297786"/>
                </a:lnTo>
                <a:lnTo>
                  <a:pt x="3035739" y="1346176"/>
                </a:lnTo>
                <a:lnTo>
                  <a:pt x="3028842" y="1394299"/>
                </a:lnTo>
                <a:lnTo>
                  <a:pt x="3018341" y="1441881"/>
                </a:lnTo>
                <a:lnTo>
                  <a:pt x="3004206" y="1488648"/>
                </a:lnTo>
                <a:lnTo>
                  <a:pt x="2984889" y="1537750"/>
                </a:lnTo>
                <a:lnTo>
                  <a:pt x="2961925" y="1583956"/>
                </a:lnTo>
                <a:lnTo>
                  <a:pt x="2935554" y="1627047"/>
                </a:lnTo>
                <a:lnTo>
                  <a:pt x="2906014" y="1666803"/>
                </a:lnTo>
                <a:lnTo>
                  <a:pt x="2873546" y="1703001"/>
                </a:lnTo>
                <a:lnTo>
                  <a:pt x="2838387" y="1735423"/>
                </a:lnTo>
                <a:lnTo>
                  <a:pt x="2800779" y="1763846"/>
                </a:lnTo>
                <a:lnTo>
                  <a:pt x="2760960" y="1788051"/>
                </a:lnTo>
                <a:lnTo>
                  <a:pt x="2719170" y="1807817"/>
                </a:lnTo>
                <a:lnTo>
                  <a:pt x="2675647" y="1822923"/>
                </a:lnTo>
                <a:lnTo>
                  <a:pt x="2630632" y="1833148"/>
                </a:lnTo>
                <a:lnTo>
                  <a:pt x="2627927" y="1884767"/>
                </a:lnTo>
                <a:lnTo>
                  <a:pt x="2620642" y="1935160"/>
                </a:lnTo>
                <a:lnTo>
                  <a:pt x="2608962" y="1983957"/>
                </a:lnTo>
                <a:lnTo>
                  <a:pt x="2593075" y="2030789"/>
                </a:lnTo>
                <a:lnTo>
                  <a:pt x="2573166" y="2075288"/>
                </a:lnTo>
                <a:lnTo>
                  <a:pt x="2549423" y="2117085"/>
                </a:lnTo>
                <a:lnTo>
                  <a:pt x="2523014" y="2154422"/>
                </a:lnTo>
                <a:lnTo>
                  <a:pt x="409791" y="2154422"/>
                </a:lnTo>
                <a:lnTo>
                  <a:pt x="362204" y="2156624"/>
                </a:lnTo>
                <a:close/>
              </a:path>
              <a:path w="3039110" h="2635250">
                <a:moveTo>
                  <a:pt x="886752" y="2477719"/>
                </a:moveTo>
                <a:lnTo>
                  <a:pt x="838942" y="2475866"/>
                </a:lnTo>
                <a:lnTo>
                  <a:pt x="791230" y="2468983"/>
                </a:lnTo>
                <a:lnTo>
                  <a:pt x="743896" y="2457021"/>
                </a:lnTo>
                <a:lnTo>
                  <a:pt x="697647" y="2440119"/>
                </a:lnTo>
                <a:lnTo>
                  <a:pt x="653158" y="2418564"/>
                </a:lnTo>
                <a:lnTo>
                  <a:pt x="610653" y="2392559"/>
                </a:lnTo>
                <a:lnTo>
                  <a:pt x="570354" y="2362306"/>
                </a:lnTo>
                <a:lnTo>
                  <a:pt x="532486" y="2328008"/>
                </a:lnTo>
                <a:lnTo>
                  <a:pt x="497273" y="2289868"/>
                </a:lnTo>
                <a:lnTo>
                  <a:pt x="464937" y="2248089"/>
                </a:lnTo>
                <a:lnTo>
                  <a:pt x="435702" y="2202872"/>
                </a:lnTo>
                <a:lnTo>
                  <a:pt x="409791" y="2154422"/>
                </a:lnTo>
                <a:lnTo>
                  <a:pt x="2523014" y="2154422"/>
                </a:lnTo>
                <a:lnTo>
                  <a:pt x="2491179" y="2191096"/>
                </a:lnTo>
                <a:lnTo>
                  <a:pt x="2457050" y="2222573"/>
                </a:lnTo>
                <a:lnTo>
                  <a:pt x="2008758" y="2236347"/>
                </a:lnTo>
                <a:lnTo>
                  <a:pt x="1993491" y="2287176"/>
                </a:lnTo>
                <a:lnTo>
                  <a:pt x="1974428" y="2335484"/>
                </a:lnTo>
                <a:lnTo>
                  <a:pt x="1951793" y="2381043"/>
                </a:lnTo>
                <a:lnTo>
                  <a:pt x="1948862" y="2385847"/>
                </a:lnTo>
                <a:lnTo>
                  <a:pt x="1160085" y="2385847"/>
                </a:lnTo>
                <a:lnTo>
                  <a:pt x="1117532" y="2413181"/>
                </a:lnTo>
                <a:lnTo>
                  <a:pt x="1073407" y="2435770"/>
                </a:lnTo>
                <a:lnTo>
                  <a:pt x="1027987" y="2453566"/>
                </a:lnTo>
                <a:lnTo>
                  <a:pt x="981553" y="2466521"/>
                </a:lnTo>
                <a:lnTo>
                  <a:pt x="934381" y="2474588"/>
                </a:lnTo>
                <a:lnTo>
                  <a:pt x="886752" y="2477719"/>
                </a:lnTo>
                <a:close/>
              </a:path>
              <a:path w="3039110" h="2635250">
                <a:moveTo>
                  <a:pt x="2236427" y="2308944"/>
                </a:moveTo>
                <a:lnTo>
                  <a:pt x="2189090" y="2307386"/>
                </a:lnTo>
                <a:lnTo>
                  <a:pt x="2142155" y="2299331"/>
                </a:lnTo>
                <a:lnTo>
                  <a:pt x="2096123" y="2284795"/>
                </a:lnTo>
                <a:lnTo>
                  <a:pt x="2051491" y="2263795"/>
                </a:lnTo>
                <a:lnTo>
                  <a:pt x="2008758" y="2236347"/>
                </a:lnTo>
                <a:lnTo>
                  <a:pt x="2438271" y="2236347"/>
                </a:lnTo>
                <a:lnTo>
                  <a:pt x="2375870" y="2274468"/>
                </a:lnTo>
                <a:lnTo>
                  <a:pt x="2330316" y="2292501"/>
                </a:lnTo>
                <a:lnTo>
                  <a:pt x="2283669" y="2303987"/>
                </a:lnTo>
                <a:lnTo>
                  <a:pt x="2236427" y="2308944"/>
                </a:lnTo>
                <a:close/>
              </a:path>
              <a:path w="3039110" h="2635250">
                <a:moveTo>
                  <a:pt x="1534052" y="2635053"/>
                </a:moveTo>
                <a:lnTo>
                  <a:pt x="1489607" y="2630284"/>
                </a:lnTo>
                <a:lnTo>
                  <a:pt x="1446005" y="2620657"/>
                </a:lnTo>
                <a:lnTo>
                  <a:pt x="1403516" y="2606315"/>
                </a:lnTo>
                <a:lnTo>
                  <a:pt x="1362413" y="2587399"/>
                </a:lnTo>
                <a:lnTo>
                  <a:pt x="1322966" y="2564053"/>
                </a:lnTo>
                <a:lnTo>
                  <a:pt x="1285448" y="2536419"/>
                </a:lnTo>
                <a:lnTo>
                  <a:pt x="1250129" y="2504638"/>
                </a:lnTo>
                <a:lnTo>
                  <a:pt x="1217281" y="2468854"/>
                </a:lnTo>
                <a:lnTo>
                  <a:pt x="1187176" y="2429210"/>
                </a:lnTo>
                <a:lnTo>
                  <a:pt x="1160085" y="2385847"/>
                </a:lnTo>
                <a:lnTo>
                  <a:pt x="1948862" y="2385847"/>
                </a:lnTo>
                <a:lnTo>
                  <a:pt x="1925811" y="2423622"/>
                </a:lnTo>
                <a:lnTo>
                  <a:pt x="1896706" y="2462993"/>
                </a:lnTo>
                <a:lnTo>
                  <a:pt x="1864702" y="2498924"/>
                </a:lnTo>
                <a:lnTo>
                  <a:pt x="1830025" y="2531188"/>
                </a:lnTo>
                <a:lnTo>
                  <a:pt x="1792898" y="2559554"/>
                </a:lnTo>
                <a:lnTo>
                  <a:pt x="1753545" y="2583792"/>
                </a:lnTo>
                <a:lnTo>
                  <a:pt x="1712193" y="2603673"/>
                </a:lnTo>
                <a:lnTo>
                  <a:pt x="1669064" y="2618968"/>
                </a:lnTo>
                <a:lnTo>
                  <a:pt x="1624384" y="2629446"/>
                </a:lnTo>
                <a:lnTo>
                  <a:pt x="1579068" y="2634821"/>
                </a:lnTo>
                <a:lnTo>
                  <a:pt x="1534052" y="2635053"/>
                </a:lnTo>
                <a:close/>
              </a:path>
            </a:pathLst>
          </a:custGeom>
          <a:solidFill>
            <a:srgbClr val="0074E2">
              <a:alpha val="26919"/>
            </a:srgbClr>
          </a:solidFill>
        </p:spPr>
        <p:txBody>
          <a:bodyPr wrap="square" lIns="0" tIns="0" rIns="0" bIns="0" rtlCol="0"/>
          <a:lstStyle/>
          <a:p>
            <a:endParaRPr/>
          </a:p>
        </p:txBody>
      </p:sp>
      <p:sp>
        <p:nvSpPr>
          <p:cNvPr id="4" name="object 4"/>
          <p:cNvSpPr/>
          <p:nvPr/>
        </p:nvSpPr>
        <p:spPr>
          <a:xfrm>
            <a:off x="5232289" y="2989669"/>
            <a:ext cx="146799" cy="1467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08890" y="2930844"/>
            <a:ext cx="294005" cy="294005"/>
          </a:xfrm>
          <a:custGeom>
            <a:avLst/>
            <a:gdLst/>
            <a:ahLst/>
            <a:cxnLst/>
            <a:rect l="l" t="t" r="r" b="b"/>
            <a:pathLst>
              <a:path w="294004" h="294005">
                <a:moveTo>
                  <a:pt x="146799" y="293599"/>
                </a:moveTo>
                <a:lnTo>
                  <a:pt x="100399" y="286115"/>
                </a:lnTo>
                <a:lnTo>
                  <a:pt x="60101" y="265275"/>
                </a:lnTo>
                <a:lnTo>
                  <a:pt x="28323" y="233497"/>
                </a:lnTo>
                <a:lnTo>
                  <a:pt x="7483" y="193199"/>
                </a:lnTo>
                <a:lnTo>
                  <a:pt x="0" y="146799"/>
                </a:lnTo>
                <a:lnTo>
                  <a:pt x="7483" y="100399"/>
                </a:lnTo>
                <a:lnTo>
                  <a:pt x="28323" y="60101"/>
                </a:lnTo>
                <a:lnTo>
                  <a:pt x="60101" y="28323"/>
                </a:lnTo>
                <a:lnTo>
                  <a:pt x="100399" y="7483"/>
                </a:lnTo>
                <a:lnTo>
                  <a:pt x="146799" y="0"/>
                </a:lnTo>
                <a:lnTo>
                  <a:pt x="193199" y="7483"/>
                </a:lnTo>
                <a:lnTo>
                  <a:pt x="233497" y="28323"/>
                </a:lnTo>
                <a:lnTo>
                  <a:pt x="265275" y="60101"/>
                </a:lnTo>
                <a:lnTo>
                  <a:pt x="286115" y="100399"/>
                </a:lnTo>
                <a:lnTo>
                  <a:pt x="293599" y="146799"/>
                </a:lnTo>
                <a:lnTo>
                  <a:pt x="286115" y="193199"/>
                </a:lnTo>
                <a:lnTo>
                  <a:pt x="265275" y="233497"/>
                </a:lnTo>
                <a:lnTo>
                  <a:pt x="233497" y="265275"/>
                </a:lnTo>
                <a:lnTo>
                  <a:pt x="193199" y="286115"/>
                </a:lnTo>
                <a:lnTo>
                  <a:pt x="146799" y="293599"/>
                </a:lnTo>
                <a:close/>
              </a:path>
            </a:pathLst>
          </a:custGeom>
          <a:solidFill>
            <a:srgbClr val="0074E2">
              <a:alpha val="26919"/>
            </a:srgbClr>
          </a:solidFill>
        </p:spPr>
        <p:txBody>
          <a:bodyPr wrap="square" lIns="0" tIns="0" rIns="0" bIns="0" rtlCol="0"/>
          <a:lstStyle/>
          <a:p>
            <a:endParaRPr/>
          </a:p>
        </p:txBody>
      </p:sp>
      <p:sp>
        <p:nvSpPr>
          <p:cNvPr id="6" name="object 6"/>
          <p:cNvSpPr/>
          <p:nvPr/>
        </p:nvSpPr>
        <p:spPr>
          <a:xfrm>
            <a:off x="4438941" y="2880569"/>
            <a:ext cx="440690" cy="440690"/>
          </a:xfrm>
          <a:custGeom>
            <a:avLst/>
            <a:gdLst/>
            <a:ahLst/>
            <a:cxnLst/>
            <a:rect l="l" t="t" r="r" b="b"/>
            <a:pathLst>
              <a:path w="440689" h="440689">
                <a:moveTo>
                  <a:pt x="220199" y="440399"/>
                </a:moveTo>
                <a:lnTo>
                  <a:pt x="175818" y="435925"/>
                </a:lnTo>
                <a:lnTo>
                  <a:pt x="134482" y="423096"/>
                </a:lnTo>
                <a:lnTo>
                  <a:pt x="97078" y="402795"/>
                </a:lnTo>
                <a:lnTo>
                  <a:pt x="64490" y="375908"/>
                </a:lnTo>
                <a:lnTo>
                  <a:pt x="37603" y="343320"/>
                </a:lnTo>
                <a:lnTo>
                  <a:pt x="17302" y="305916"/>
                </a:lnTo>
                <a:lnTo>
                  <a:pt x="4473" y="264580"/>
                </a:lnTo>
                <a:lnTo>
                  <a:pt x="0" y="220199"/>
                </a:lnTo>
                <a:lnTo>
                  <a:pt x="4473" y="175825"/>
                </a:lnTo>
                <a:lnTo>
                  <a:pt x="17302" y="134493"/>
                </a:lnTo>
                <a:lnTo>
                  <a:pt x="37603" y="97089"/>
                </a:lnTo>
                <a:lnTo>
                  <a:pt x="64490" y="64499"/>
                </a:lnTo>
                <a:lnTo>
                  <a:pt x="97078" y="37610"/>
                </a:lnTo>
                <a:lnTo>
                  <a:pt x="134482" y="17306"/>
                </a:lnTo>
                <a:lnTo>
                  <a:pt x="175818" y="4474"/>
                </a:lnTo>
                <a:lnTo>
                  <a:pt x="220199" y="0"/>
                </a:lnTo>
                <a:lnTo>
                  <a:pt x="264573" y="4474"/>
                </a:lnTo>
                <a:lnTo>
                  <a:pt x="305905" y="17306"/>
                </a:lnTo>
                <a:lnTo>
                  <a:pt x="343309" y="37610"/>
                </a:lnTo>
                <a:lnTo>
                  <a:pt x="375899" y="64499"/>
                </a:lnTo>
                <a:lnTo>
                  <a:pt x="402789" y="97089"/>
                </a:lnTo>
                <a:lnTo>
                  <a:pt x="423092" y="134493"/>
                </a:lnTo>
                <a:lnTo>
                  <a:pt x="435924" y="175825"/>
                </a:lnTo>
                <a:lnTo>
                  <a:pt x="440399" y="220199"/>
                </a:lnTo>
                <a:lnTo>
                  <a:pt x="435924" y="264580"/>
                </a:lnTo>
                <a:lnTo>
                  <a:pt x="423092" y="305916"/>
                </a:lnTo>
                <a:lnTo>
                  <a:pt x="402789" y="343320"/>
                </a:lnTo>
                <a:lnTo>
                  <a:pt x="375899" y="375908"/>
                </a:lnTo>
                <a:lnTo>
                  <a:pt x="343309" y="402795"/>
                </a:lnTo>
                <a:lnTo>
                  <a:pt x="305905" y="423096"/>
                </a:lnTo>
                <a:lnTo>
                  <a:pt x="264573" y="435925"/>
                </a:lnTo>
                <a:lnTo>
                  <a:pt x="220199" y="440399"/>
                </a:lnTo>
                <a:close/>
              </a:path>
            </a:pathLst>
          </a:custGeom>
          <a:solidFill>
            <a:srgbClr val="0074E2">
              <a:alpha val="26919"/>
            </a:srgbClr>
          </a:solidFill>
        </p:spPr>
        <p:txBody>
          <a:bodyPr wrap="square" lIns="0" tIns="0" rIns="0" bIns="0" rtlCol="0"/>
          <a:lstStyle/>
          <a:p>
            <a:endParaRPr/>
          </a:p>
        </p:txBody>
      </p:sp>
      <p:sp>
        <p:nvSpPr>
          <p:cNvPr id="7" name="object 7"/>
          <p:cNvSpPr txBox="1"/>
          <p:nvPr/>
        </p:nvSpPr>
        <p:spPr>
          <a:xfrm>
            <a:off x="1183652" y="5049846"/>
            <a:ext cx="6764655" cy="1477010"/>
          </a:xfrm>
          <a:prstGeom prst="rect">
            <a:avLst/>
          </a:prstGeom>
        </p:spPr>
        <p:txBody>
          <a:bodyPr vert="horz" wrap="square" lIns="0" tIns="27939" rIns="0" bIns="0" rtlCol="0">
            <a:spAutoFit/>
          </a:bodyPr>
          <a:lstStyle/>
          <a:p>
            <a:pPr marL="12065" marR="5080" algn="ctr">
              <a:lnSpc>
                <a:spcPts val="2850"/>
              </a:lnSpc>
              <a:spcBef>
                <a:spcPts val="219"/>
              </a:spcBef>
            </a:pPr>
            <a:r>
              <a:rPr sz="2400" spc="-215" dirty="0">
                <a:latin typeface="Arial"/>
                <a:cs typeface="Arial"/>
              </a:rPr>
              <a:t>A </a:t>
            </a:r>
            <a:r>
              <a:rPr sz="2400" b="1" spc="-135" dirty="0">
                <a:latin typeface="Arial"/>
                <a:cs typeface="Arial"/>
              </a:rPr>
              <a:t>web </a:t>
            </a:r>
            <a:r>
              <a:rPr sz="2400" b="1" spc="-170" dirty="0">
                <a:latin typeface="Arial"/>
                <a:cs typeface="Arial"/>
              </a:rPr>
              <a:t>server </a:t>
            </a:r>
            <a:r>
              <a:rPr sz="2400" spc="-125" dirty="0">
                <a:latin typeface="Arial"/>
                <a:cs typeface="Arial"/>
              </a:rPr>
              <a:t>is </a:t>
            </a:r>
            <a:r>
              <a:rPr sz="2400" spc="-190" dirty="0">
                <a:latin typeface="Arial"/>
                <a:cs typeface="Arial"/>
              </a:rPr>
              <a:t>a </a:t>
            </a:r>
            <a:r>
              <a:rPr sz="2400" spc="-85" dirty="0">
                <a:latin typeface="Arial"/>
                <a:cs typeface="Arial"/>
              </a:rPr>
              <a:t>program </a:t>
            </a:r>
            <a:r>
              <a:rPr sz="2400" spc="-70" dirty="0">
                <a:latin typeface="Arial"/>
                <a:cs typeface="Arial"/>
              </a:rPr>
              <a:t>running </a:t>
            </a:r>
            <a:r>
              <a:rPr sz="2400" spc="-75" dirty="0">
                <a:latin typeface="Arial"/>
                <a:cs typeface="Arial"/>
              </a:rPr>
              <a:t>on </a:t>
            </a:r>
            <a:r>
              <a:rPr sz="2400" spc="-190" dirty="0">
                <a:latin typeface="Arial"/>
                <a:cs typeface="Arial"/>
              </a:rPr>
              <a:t>a </a:t>
            </a:r>
            <a:r>
              <a:rPr sz="2400" spc="-65" dirty="0">
                <a:latin typeface="Arial"/>
                <a:cs typeface="Arial"/>
              </a:rPr>
              <a:t>computer </a:t>
            </a:r>
            <a:r>
              <a:rPr sz="2400" spc="-5" dirty="0">
                <a:latin typeface="Arial"/>
                <a:cs typeface="Arial"/>
              </a:rPr>
              <a:t>that  </a:t>
            </a:r>
            <a:r>
              <a:rPr sz="2400" spc="-90" dirty="0">
                <a:latin typeface="Arial"/>
                <a:cs typeface="Arial"/>
              </a:rPr>
              <a:t>delivers </a:t>
            </a:r>
            <a:r>
              <a:rPr sz="2400" spc="-85" dirty="0">
                <a:latin typeface="Arial"/>
                <a:cs typeface="Arial"/>
              </a:rPr>
              <a:t>web </a:t>
            </a:r>
            <a:r>
              <a:rPr sz="2400" spc="-180" dirty="0">
                <a:latin typeface="Arial"/>
                <a:cs typeface="Arial"/>
              </a:rPr>
              <a:t>pages </a:t>
            </a:r>
            <a:r>
              <a:rPr sz="2400" spc="-35" dirty="0">
                <a:latin typeface="Arial"/>
                <a:cs typeface="Arial"/>
              </a:rPr>
              <a:t>in </a:t>
            </a:r>
            <a:r>
              <a:rPr sz="2400" spc="-130" dirty="0">
                <a:latin typeface="Arial"/>
                <a:cs typeface="Arial"/>
              </a:rPr>
              <a:t>response </a:t>
            </a:r>
            <a:r>
              <a:rPr sz="2400" spc="30" dirty="0">
                <a:latin typeface="Arial"/>
                <a:cs typeface="Arial"/>
              </a:rPr>
              <a:t>to</a:t>
            </a:r>
            <a:r>
              <a:rPr sz="2400" spc="-260" dirty="0">
                <a:latin typeface="Arial"/>
                <a:cs typeface="Arial"/>
              </a:rPr>
              <a:t> </a:t>
            </a:r>
            <a:r>
              <a:rPr sz="2400" spc="-100" dirty="0">
                <a:latin typeface="Arial"/>
                <a:cs typeface="Arial"/>
              </a:rPr>
              <a:t>requests.</a:t>
            </a:r>
            <a:endParaRPr sz="2400">
              <a:latin typeface="Arial"/>
              <a:cs typeface="Arial"/>
            </a:endParaRPr>
          </a:p>
          <a:p>
            <a:pPr>
              <a:lnSpc>
                <a:spcPct val="100000"/>
              </a:lnSpc>
              <a:spcBef>
                <a:spcPts val="25"/>
              </a:spcBef>
            </a:pPr>
            <a:endParaRPr sz="2350">
              <a:latin typeface="Times New Roman"/>
              <a:cs typeface="Times New Roman"/>
            </a:endParaRPr>
          </a:p>
          <a:p>
            <a:pPr algn="ctr">
              <a:lnSpc>
                <a:spcPct val="100000"/>
              </a:lnSpc>
            </a:pPr>
            <a:r>
              <a:rPr sz="2400" spc="35" dirty="0">
                <a:latin typeface="Arial"/>
                <a:cs typeface="Arial"/>
              </a:rPr>
              <a:t>It</a:t>
            </a:r>
            <a:r>
              <a:rPr sz="2400" spc="-505" dirty="0">
                <a:latin typeface="Arial"/>
                <a:cs typeface="Arial"/>
              </a:rPr>
              <a:t> </a:t>
            </a:r>
            <a:r>
              <a:rPr sz="2400" spc="-35" dirty="0">
                <a:latin typeface="Arial"/>
                <a:cs typeface="Arial"/>
              </a:rPr>
              <a:t>either </a:t>
            </a:r>
            <a:r>
              <a:rPr sz="2400" spc="-100" dirty="0">
                <a:latin typeface="Arial"/>
                <a:cs typeface="Arial"/>
              </a:rPr>
              <a:t>stores </a:t>
            </a:r>
            <a:r>
              <a:rPr sz="2400" spc="-20" dirty="0">
                <a:latin typeface="Arial"/>
                <a:cs typeface="Arial"/>
              </a:rPr>
              <a:t>or </a:t>
            </a:r>
            <a:r>
              <a:rPr sz="2400" spc="-114" dirty="0">
                <a:latin typeface="Arial"/>
                <a:cs typeface="Arial"/>
              </a:rPr>
              <a:t>generates </a:t>
            </a:r>
            <a:r>
              <a:rPr sz="2400" spc="-30" dirty="0">
                <a:latin typeface="Arial"/>
                <a:cs typeface="Arial"/>
              </a:rPr>
              <a:t>the </a:t>
            </a:r>
            <a:r>
              <a:rPr sz="2400" spc="-85" dirty="0">
                <a:latin typeface="Arial"/>
                <a:cs typeface="Arial"/>
              </a:rPr>
              <a:t>web </a:t>
            </a:r>
            <a:r>
              <a:rPr sz="2400" spc="-155" dirty="0">
                <a:latin typeface="Arial"/>
                <a:cs typeface="Arial"/>
              </a:rPr>
              <a:t>page </a:t>
            </a:r>
            <a:r>
              <a:rPr sz="2400" spc="-45" dirty="0">
                <a:latin typeface="Arial"/>
                <a:cs typeface="Arial"/>
              </a:rPr>
              <a:t>returned.</a:t>
            </a:r>
            <a:endParaRPr sz="2400">
              <a:latin typeface="Arial"/>
              <a:cs typeface="Arial"/>
            </a:endParaRPr>
          </a:p>
        </p:txBody>
      </p:sp>
      <p:sp>
        <p:nvSpPr>
          <p:cNvPr id="8" name="object 8"/>
          <p:cNvSpPr/>
          <p:nvPr/>
        </p:nvSpPr>
        <p:spPr>
          <a:xfrm>
            <a:off x="5133689" y="1882696"/>
            <a:ext cx="2642419" cy="264241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996861" y="2229362"/>
            <a:ext cx="797800" cy="79780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173043" y="2286952"/>
            <a:ext cx="682636" cy="68264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081410" y="3268718"/>
            <a:ext cx="628703" cy="628698"/>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921044" y="3518270"/>
            <a:ext cx="459819" cy="459821"/>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489593" y="3166171"/>
            <a:ext cx="459799" cy="459821"/>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444115"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a:t>
            </a:r>
            <a:r>
              <a:rPr b="0" spc="55" dirty="0">
                <a:solidFill>
                  <a:srgbClr val="000000"/>
                </a:solidFill>
                <a:latin typeface="Calibri"/>
                <a:cs typeface="Calibri"/>
              </a:rPr>
              <a:t> </a:t>
            </a:r>
            <a:r>
              <a:rPr b="0" spc="295" dirty="0">
                <a:solidFill>
                  <a:srgbClr val="000000"/>
                </a:solidFill>
                <a:latin typeface="Calibri"/>
                <a:cs typeface="Calibri"/>
              </a:rPr>
              <a:t>layout</a:t>
            </a:r>
          </a:p>
        </p:txBody>
      </p:sp>
      <p:sp>
        <p:nvSpPr>
          <p:cNvPr id="3" name="object 3"/>
          <p:cNvSpPr/>
          <p:nvPr/>
        </p:nvSpPr>
        <p:spPr>
          <a:xfrm>
            <a:off x="858899" y="3069699"/>
            <a:ext cx="1754434" cy="17221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29258" y="3069699"/>
            <a:ext cx="1711176" cy="17221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556355" y="3104468"/>
            <a:ext cx="1854973" cy="165259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527251" y="3151530"/>
            <a:ext cx="1657122" cy="155846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350535" y="4916651"/>
            <a:ext cx="1589439" cy="155847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3138402" y="4916662"/>
            <a:ext cx="2098741" cy="155846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435572" y="4916659"/>
            <a:ext cx="2398401" cy="1558462"/>
          </a:xfrm>
          <a:prstGeom prst="rect">
            <a:avLst/>
          </a:prstGeom>
          <a:blipFill>
            <a:blip r:embed="rId8" cstate="print"/>
            <a:stretch>
              <a:fillRect/>
            </a:stretch>
          </a:blipFill>
        </p:spPr>
        <p:txBody>
          <a:bodyPr wrap="square" lIns="0" tIns="0" rIns="0" bIns="0" rtlCol="0"/>
          <a:lstStyle/>
          <a:p>
            <a:endParaRPr/>
          </a:p>
        </p:txBody>
      </p:sp>
      <p:sp>
        <p:nvSpPr>
          <p:cNvPr id="10" name="object 10"/>
          <p:cNvSpPr txBox="1"/>
          <p:nvPr/>
        </p:nvSpPr>
        <p:spPr>
          <a:xfrm>
            <a:off x="855724" y="1554629"/>
            <a:ext cx="6993890" cy="1170305"/>
          </a:xfrm>
          <a:prstGeom prst="rect">
            <a:avLst/>
          </a:prstGeom>
        </p:spPr>
        <p:txBody>
          <a:bodyPr vert="horz" wrap="square" lIns="0" tIns="78740" rIns="0" bIns="0" rtlCol="0">
            <a:spAutoFit/>
          </a:bodyPr>
          <a:lstStyle/>
          <a:p>
            <a:pPr marL="12700">
              <a:lnSpc>
                <a:spcPct val="100000"/>
              </a:lnSpc>
              <a:spcBef>
                <a:spcPts val="620"/>
              </a:spcBef>
            </a:pPr>
            <a:r>
              <a:rPr sz="2400" b="1" spc="-5" dirty="0">
                <a:solidFill>
                  <a:srgbClr val="434343"/>
                </a:solidFill>
                <a:latin typeface="Calibri"/>
                <a:cs typeface="Calibri"/>
              </a:rPr>
              <a:t>Flex layout solves all sorts of</a:t>
            </a:r>
            <a:r>
              <a:rPr sz="2400" b="1" spc="-20" dirty="0">
                <a:solidFill>
                  <a:srgbClr val="434343"/>
                </a:solidFill>
                <a:latin typeface="Calibri"/>
                <a:cs typeface="Calibri"/>
              </a:rPr>
              <a:t> </a:t>
            </a:r>
            <a:r>
              <a:rPr sz="2400" b="1" spc="-5" dirty="0">
                <a:solidFill>
                  <a:srgbClr val="434343"/>
                </a:solidFill>
                <a:latin typeface="Calibri"/>
                <a:cs typeface="Calibri"/>
              </a:rPr>
              <a:t>problems.</a:t>
            </a:r>
            <a:endParaRPr sz="2400">
              <a:latin typeface="Calibri"/>
              <a:cs typeface="Calibri"/>
            </a:endParaRPr>
          </a:p>
          <a:p>
            <a:pPr marL="469900" marR="5080" indent="-306705">
              <a:lnSpc>
                <a:spcPct val="115599"/>
              </a:lnSpc>
              <a:spcBef>
                <a:spcPts val="65"/>
              </a:spcBef>
              <a:tabLst>
                <a:tab pos="469265" algn="l"/>
              </a:tabLst>
            </a:pPr>
            <a:r>
              <a:rPr sz="2000" dirty="0">
                <a:solidFill>
                  <a:srgbClr val="434343"/>
                </a:solidFill>
                <a:latin typeface="Calibri"/>
                <a:cs typeface="Calibri"/>
              </a:rPr>
              <a:t>-	</a:t>
            </a:r>
            <a:r>
              <a:rPr sz="2000" spc="-5" dirty="0">
                <a:solidFill>
                  <a:srgbClr val="434343"/>
                </a:solidFill>
                <a:latin typeface="Calibri"/>
                <a:cs typeface="Calibri"/>
              </a:rPr>
              <a:t>Here </a:t>
            </a:r>
            <a:r>
              <a:rPr sz="2000" dirty="0">
                <a:solidFill>
                  <a:srgbClr val="434343"/>
                </a:solidFill>
                <a:latin typeface="Calibri"/>
                <a:cs typeface="Calibri"/>
              </a:rPr>
              <a:t>are </a:t>
            </a:r>
            <a:r>
              <a:rPr sz="2000" spc="-5" dirty="0">
                <a:solidFill>
                  <a:srgbClr val="434343"/>
                </a:solidFill>
                <a:latin typeface="Calibri"/>
                <a:cs typeface="Calibri"/>
              </a:rPr>
              <a:t>some examples of layouts that </a:t>
            </a:r>
            <a:r>
              <a:rPr sz="2000" dirty="0">
                <a:solidFill>
                  <a:srgbClr val="434343"/>
                </a:solidFill>
                <a:latin typeface="Calibri"/>
                <a:cs typeface="Calibri"/>
              </a:rPr>
              <a:t>are </a:t>
            </a:r>
            <a:r>
              <a:rPr sz="2000" spc="-5" dirty="0">
                <a:solidFill>
                  <a:srgbClr val="434343"/>
                </a:solidFill>
                <a:latin typeface="Calibri"/>
                <a:cs typeface="Calibri"/>
              </a:rPr>
              <a:t>easy to create with  flex layout (and really difficult</a:t>
            </a:r>
            <a:r>
              <a:rPr sz="2000" spc="-15" dirty="0">
                <a:solidFill>
                  <a:srgbClr val="434343"/>
                </a:solidFill>
                <a:latin typeface="Calibri"/>
                <a:cs typeface="Calibri"/>
              </a:rPr>
              <a:t> </a:t>
            </a:r>
            <a:r>
              <a:rPr sz="2000" spc="-5" dirty="0">
                <a:solidFill>
                  <a:srgbClr val="434343"/>
                </a:solidFill>
                <a:latin typeface="Calibri"/>
                <a:cs typeface="Calibri"/>
              </a:rPr>
              <a:t>otherwise):</a:t>
            </a:r>
            <a:endParaRPr sz="2000">
              <a:latin typeface="Calibri"/>
              <a:cs typeface="Calibri"/>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444115"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a:t>
            </a:r>
            <a:r>
              <a:rPr b="0" spc="55" dirty="0">
                <a:solidFill>
                  <a:srgbClr val="000000"/>
                </a:solidFill>
                <a:latin typeface="Calibri"/>
                <a:cs typeface="Calibri"/>
              </a:rPr>
              <a:t> </a:t>
            </a:r>
            <a:r>
              <a:rPr b="0" spc="295" dirty="0">
                <a:solidFill>
                  <a:srgbClr val="000000"/>
                </a:solidFill>
                <a:latin typeface="Calibri"/>
                <a:cs typeface="Calibri"/>
              </a:rPr>
              <a:t>layout</a:t>
            </a:r>
          </a:p>
        </p:txBody>
      </p:sp>
      <p:sp>
        <p:nvSpPr>
          <p:cNvPr id="3" name="object 3"/>
          <p:cNvSpPr/>
          <p:nvPr/>
        </p:nvSpPr>
        <p:spPr>
          <a:xfrm>
            <a:off x="3138402" y="4916662"/>
            <a:ext cx="2098741" cy="1558462"/>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858899" y="3069699"/>
            <a:ext cx="7325995" cy="3405504"/>
            <a:chOff x="858899" y="3069699"/>
            <a:chExt cx="7325995" cy="3405504"/>
          </a:xfrm>
        </p:grpSpPr>
        <p:sp>
          <p:nvSpPr>
            <p:cNvPr id="5" name="object 5"/>
            <p:cNvSpPr/>
            <p:nvPr/>
          </p:nvSpPr>
          <p:spPr>
            <a:xfrm>
              <a:off x="858899" y="3069699"/>
              <a:ext cx="1754434" cy="172212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729258" y="3069699"/>
              <a:ext cx="1711176" cy="172212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350535" y="4916652"/>
              <a:ext cx="1589439" cy="155847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556355" y="3104468"/>
              <a:ext cx="1854973" cy="165259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527252" y="3151530"/>
              <a:ext cx="1657122" cy="155846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5435572" y="4916659"/>
              <a:ext cx="2398401" cy="1558462"/>
            </a:xfrm>
            <a:prstGeom prst="rect">
              <a:avLst/>
            </a:prstGeom>
            <a:blipFill>
              <a:blip r:embed="rId8" cstate="print"/>
              <a:stretch>
                <a:fillRect/>
              </a:stretch>
            </a:blipFill>
          </p:spPr>
          <p:txBody>
            <a:bodyPr wrap="square" lIns="0" tIns="0" rIns="0" bIns="0" rtlCol="0"/>
            <a:lstStyle/>
            <a:p>
              <a:endParaRPr/>
            </a:p>
          </p:txBody>
        </p:sp>
      </p:grpSp>
      <p:sp>
        <p:nvSpPr>
          <p:cNvPr id="11" name="object 11"/>
          <p:cNvSpPr txBox="1"/>
          <p:nvPr/>
        </p:nvSpPr>
        <p:spPr>
          <a:xfrm>
            <a:off x="1006592" y="1994583"/>
            <a:ext cx="6842759" cy="730250"/>
          </a:xfrm>
          <a:prstGeom prst="rect">
            <a:avLst/>
          </a:prstGeom>
        </p:spPr>
        <p:txBody>
          <a:bodyPr vert="horz" wrap="square" lIns="0" tIns="12700" rIns="0" bIns="0" rtlCol="0">
            <a:spAutoFit/>
          </a:bodyPr>
          <a:lstStyle/>
          <a:p>
            <a:pPr marL="318770" marR="5080" indent="-306705">
              <a:lnSpc>
                <a:spcPct val="115599"/>
              </a:lnSpc>
              <a:spcBef>
                <a:spcPts val="100"/>
              </a:spcBef>
              <a:tabLst>
                <a:tab pos="318770" algn="l"/>
              </a:tabLst>
            </a:pPr>
            <a:r>
              <a:rPr sz="2000" dirty="0">
                <a:solidFill>
                  <a:srgbClr val="434343"/>
                </a:solidFill>
                <a:latin typeface="Calibri"/>
                <a:cs typeface="Calibri"/>
              </a:rPr>
              <a:t>-	</a:t>
            </a:r>
            <a:r>
              <a:rPr sz="2000" spc="-5" dirty="0">
                <a:solidFill>
                  <a:srgbClr val="434343"/>
                </a:solidFill>
                <a:latin typeface="Calibri"/>
                <a:cs typeface="Calibri"/>
              </a:rPr>
              <a:t>Here </a:t>
            </a:r>
            <a:r>
              <a:rPr sz="2000" dirty="0">
                <a:solidFill>
                  <a:srgbClr val="434343"/>
                </a:solidFill>
                <a:latin typeface="Calibri"/>
                <a:cs typeface="Calibri"/>
              </a:rPr>
              <a:t>are </a:t>
            </a:r>
            <a:r>
              <a:rPr sz="2000" spc="-5" dirty="0">
                <a:solidFill>
                  <a:srgbClr val="434343"/>
                </a:solidFill>
                <a:latin typeface="Calibri"/>
                <a:cs typeface="Calibri"/>
              </a:rPr>
              <a:t>some examples of layouts that </a:t>
            </a:r>
            <a:r>
              <a:rPr sz="2000" dirty="0">
                <a:solidFill>
                  <a:srgbClr val="434343"/>
                </a:solidFill>
                <a:latin typeface="Calibri"/>
                <a:cs typeface="Calibri"/>
              </a:rPr>
              <a:t>are </a:t>
            </a:r>
            <a:r>
              <a:rPr sz="2000" spc="-5" dirty="0">
                <a:solidFill>
                  <a:srgbClr val="434343"/>
                </a:solidFill>
                <a:latin typeface="Calibri"/>
                <a:cs typeface="Calibri"/>
              </a:rPr>
              <a:t>easy to create with  flex layout (and really difficult</a:t>
            </a:r>
            <a:r>
              <a:rPr sz="2000" spc="-15" dirty="0">
                <a:solidFill>
                  <a:srgbClr val="434343"/>
                </a:solidFill>
                <a:latin typeface="Calibri"/>
                <a:cs typeface="Calibri"/>
              </a:rPr>
              <a:t> </a:t>
            </a:r>
            <a:r>
              <a:rPr sz="2000" spc="-5" dirty="0">
                <a:solidFill>
                  <a:srgbClr val="434343"/>
                </a:solidFill>
                <a:latin typeface="Calibri"/>
                <a:cs typeface="Calibri"/>
              </a:rPr>
              <a:t>otherwise):</a:t>
            </a:r>
            <a:endParaRPr sz="2000">
              <a:latin typeface="Calibri"/>
              <a:cs typeface="Calibri"/>
            </a:endParaRPr>
          </a:p>
        </p:txBody>
      </p:sp>
      <p:sp>
        <p:nvSpPr>
          <p:cNvPr id="14" name="object 14"/>
          <p:cNvSpPr txBox="1"/>
          <p:nvPr/>
        </p:nvSpPr>
        <p:spPr>
          <a:xfrm>
            <a:off x="838200" y="1468676"/>
            <a:ext cx="7790815" cy="382156"/>
          </a:xfrm>
          <a:prstGeom prst="rect">
            <a:avLst/>
          </a:prstGeom>
        </p:spPr>
        <p:txBody>
          <a:bodyPr vert="horz" wrap="square" lIns="0" tIns="12700" rIns="0" bIns="0" rtlCol="0">
            <a:spAutoFit/>
          </a:bodyPr>
          <a:lstStyle/>
          <a:p>
            <a:pPr marL="38100">
              <a:lnSpc>
                <a:spcPct val="100000"/>
              </a:lnSpc>
              <a:spcBef>
                <a:spcPts val="100"/>
              </a:spcBef>
            </a:pPr>
            <a:r>
              <a:rPr sz="2400" b="1" spc="-5" dirty="0">
                <a:solidFill>
                  <a:srgbClr val="434343"/>
                </a:solidFill>
                <a:latin typeface="Calibri"/>
                <a:cs typeface="Calibri"/>
              </a:rPr>
              <a:t>Flex layout solves all sorts of</a:t>
            </a:r>
            <a:r>
              <a:rPr lang="en-US" sz="2400" b="1" spc="-5" dirty="0">
                <a:solidFill>
                  <a:srgbClr val="434343"/>
                </a:solidFill>
                <a:latin typeface="Calibri"/>
                <a:cs typeface="Calibri"/>
              </a:rPr>
              <a:t> layout problems</a:t>
            </a:r>
            <a:endParaRPr sz="5400" baseline="-22376" dirty="0">
              <a:latin typeface="Calibri"/>
              <a:cs typeface="Calibri"/>
            </a:endParaRPr>
          </a:p>
        </p:txBody>
      </p:sp>
      <p:sp>
        <p:nvSpPr>
          <p:cNvPr id="15" name="object 15"/>
          <p:cNvSpPr/>
          <p:nvPr/>
        </p:nvSpPr>
        <p:spPr>
          <a:xfrm>
            <a:off x="541474" y="2822862"/>
            <a:ext cx="8013700" cy="2306320"/>
          </a:xfrm>
          <a:custGeom>
            <a:avLst/>
            <a:gdLst/>
            <a:ahLst/>
            <a:cxnLst/>
            <a:rect l="l" t="t" r="r" b="b"/>
            <a:pathLst>
              <a:path w="8013700" h="2306320">
                <a:moveTo>
                  <a:pt x="0" y="1107899"/>
                </a:moveTo>
                <a:lnTo>
                  <a:pt x="1052" y="1061067"/>
                </a:lnTo>
                <a:lnTo>
                  <a:pt x="4180" y="1014730"/>
                </a:lnTo>
                <a:lnTo>
                  <a:pt x="9343" y="968927"/>
                </a:lnTo>
                <a:lnTo>
                  <a:pt x="16500" y="923696"/>
                </a:lnTo>
                <a:lnTo>
                  <a:pt x="25608" y="879076"/>
                </a:lnTo>
                <a:lnTo>
                  <a:pt x="36626" y="835106"/>
                </a:lnTo>
                <a:lnTo>
                  <a:pt x="49512" y="791823"/>
                </a:lnTo>
                <a:lnTo>
                  <a:pt x="64225" y="749266"/>
                </a:lnTo>
                <a:lnTo>
                  <a:pt x="80723" y="707474"/>
                </a:lnTo>
                <a:lnTo>
                  <a:pt x="98964" y="666485"/>
                </a:lnTo>
                <a:lnTo>
                  <a:pt x="118907" y="626338"/>
                </a:lnTo>
                <a:lnTo>
                  <a:pt x="140510" y="587070"/>
                </a:lnTo>
                <a:lnTo>
                  <a:pt x="163732" y="548721"/>
                </a:lnTo>
                <a:lnTo>
                  <a:pt x="188531" y="511329"/>
                </a:lnTo>
                <a:lnTo>
                  <a:pt x="214865" y="474932"/>
                </a:lnTo>
                <a:lnTo>
                  <a:pt x="242693" y="439570"/>
                </a:lnTo>
                <a:lnTo>
                  <a:pt x="271973" y="405279"/>
                </a:lnTo>
                <a:lnTo>
                  <a:pt x="302663" y="372099"/>
                </a:lnTo>
                <a:lnTo>
                  <a:pt x="334722" y="340068"/>
                </a:lnTo>
                <a:lnTo>
                  <a:pt x="368108" y="309225"/>
                </a:lnTo>
                <a:lnTo>
                  <a:pt x="402780" y="279608"/>
                </a:lnTo>
                <a:lnTo>
                  <a:pt x="438696" y="251256"/>
                </a:lnTo>
                <a:lnTo>
                  <a:pt x="475814" y="224206"/>
                </a:lnTo>
                <a:lnTo>
                  <a:pt x="514092" y="198498"/>
                </a:lnTo>
                <a:lnTo>
                  <a:pt x="553490" y="174170"/>
                </a:lnTo>
                <a:lnTo>
                  <a:pt x="593965" y="151260"/>
                </a:lnTo>
                <a:lnTo>
                  <a:pt x="635476" y="129807"/>
                </a:lnTo>
                <a:lnTo>
                  <a:pt x="677981" y="109850"/>
                </a:lnTo>
                <a:lnTo>
                  <a:pt x="721439" y="91426"/>
                </a:lnTo>
                <a:lnTo>
                  <a:pt x="765808" y="74574"/>
                </a:lnTo>
                <a:lnTo>
                  <a:pt x="811046" y="59333"/>
                </a:lnTo>
                <a:lnTo>
                  <a:pt x="857111" y="45740"/>
                </a:lnTo>
                <a:lnTo>
                  <a:pt x="903963" y="33836"/>
                </a:lnTo>
                <a:lnTo>
                  <a:pt x="951559" y="23657"/>
                </a:lnTo>
                <a:lnTo>
                  <a:pt x="999858" y="15243"/>
                </a:lnTo>
                <a:lnTo>
                  <a:pt x="1048818" y="8632"/>
                </a:lnTo>
                <a:lnTo>
                  <a:pt x="1098398" y="3862"/>
                </a:lnTo>
                <a:lnTo>
                  <a:pt x="1148556" y="971"/>
                </a:lnTo>
                <a:lnTo>
                  <a:pt x="1199249" y="0"/>
                </a:lnTo>
                <a:lnTo>
                  <a:pt x="1249943" y="971"/>
                </a:lnTo>
                <a:lnTo>
                  <a:pt x="1300101" y="3862"/>
                </a:lnTo>
                <a:lnTo>
                  <a:pt x="1349681" y="8632"/>
                </a:lnTo>
                <a:lnTo>
                  <a:pt x="1398641" y="15243"/>
                </a:lnTo>
                <a:lnTo>
                  <a:pt x="1446940" y="23657"/>
                </a:lnTo>
                <a:lnTo>
                  <a:pt x="1494536" y="33836"/>
                </a:lnTo>
                <a:lnTo>
                  <a:pt x="1541388" y="45740"/>
                </a:lnTo>
                <a:lnTo>
                  <a:pt x="1587454" y="59333"/>
                </a:lnTo>
                <a:lnTo>
                  <a:pt x="1632691" y="74574"/>
                </a:lnTo>
                <a:lnTo>
                  <a:pt x="1677060" y="91426"/>
                </a:lnTo>
                <a:lnTo>
                  <a:pt x="1720518" y="109850"/>
                </a:lnTo>
                <a:lnTo>
                  <a:pt x="1763023" y="129807"/>
                </a:lnTo>
                <a:lnTo>
                  <a:pt x="1804534" y="151260"/>
                </a:lnTo>
                <a:lnTo>
                  <a:pt x="1845009" y="174170"/>
                </a:lnTo>
                <a:lnTo>
                  <a:pt x="1884407" y="198498"/>
                </a:lnTo>
                <a:lnTo>
                  <a:pt x="1922685" y="224206"/>
                </a:lnTo>
                <a:lnTo>
                  <a:pt x="1959803" y="251256"/>
                </a:lnTo>
                <a:lnTo>
                  <a:pt x="1995719" y="279608"/>
                </a:lnTo>
                <a:lnTo>
                  <a:pt x="2030391" y="309225"/>
                </a:lnTo>
                <a:lnTo>
                  <a:pt x="2063777" y="340068"/>
                </a:lnTo>
                <a:lnTo>
                  <a:pt x="2095836" y="372099"/>
                </a:lnTo>
                <a:lnTo>
                  <a:pt x="2126526" y="405279"/>
                </a:lnTo>
                <a:lnTo>
                  <a:pt x="2155806" y="439570"/>
                </a:lnTo>
                <a:lnTo>
                  <a:pt x="2183634" y="474932"/>
                </a:lnTo>
                <a:lnTo>
                  <a:pt x="2209968" y="511329"/>
                </a:lnTo>
                <a:lnTo>
                  <a:pt x="2234767" y="548721"/>
                </a:lnTo>
                <a:lnTo>
                  <a:pt x="2257989" y="587070"/>
                </a:lnTo>
                <a:lnTo>
                  <a:pt x="2279592" y="626338"/>
                </a:lnTo>
                <a:lnTo>
                  <a:pt x="2299535" y="666485"/>
                </a:lnTo>
                <a:lnTo>
                  <a:pt x="2317776" y="707474"/>
                </a:lnTo>
                <a:lnTo>
                  <a:pt x="2334274" y="749266"/>
                </a:lnTo>
                <a:lnTo>
                  <a:pt x="2348987" y="791823"/>
                </a:lnTo>
                <a:lnTo>
                  <a:pt x="2361873" y="835106"/>
                </a:lnTo>
                <a:lnTo>
                  <a:pt x="2372891" y="879076"/>
                </a:lnTo>
                <a:lnTo>
                  <a:pt x="2381999" y="923696"/>
                </a:lnTo>
                <a:lnTo>
                  <a:pt x="2389156" y="968927"/>
                </a:lnTo>
                <a:lnTo>
                  <a:pt x="2394319" y="1014730"/>
                </a:lnTo>
                <a:lnTo>
                  <a:pt x="2397447" y="1061067"/>
                </a:lnTo>
                <a:lnTo>
                  <a:pt x="2398499" y="1107899"/>
                </a:lnTo>
                <a:lnTo>
                  <a:pt x="2397447" y="1154732"/>
                </a:lnTo>
                <a:lnTo>
                  <a:pt x="2394319" y="1201069"/>
                </a:lnTo>
                <a:lnTo>
                  <a:pt x="2389156" y="1246872"/>
                </a:lnTo>
                <a:lnTo>
                  <a:pt x="2381999" y="1292103"/>
                </a:lnTo>
                <a:lnTo>
                  <a:pt x="2372891" y="1336723"/>
                </a:lnTo>
                <a:lnTo>
                  <a:pt x="2361873" y="1380693"/>
                </a:lnTo>
                <a:lnTo>
                  <a:pt x="2348987" y="1423976"/>
                </a:lnTo>
                <a:lnTo>
                  <a:pt x="2334274" y="1466533"/>
                </a:lnTo>
                <a:lnTo>
                  <a:pt x="2317776" y="1508325"/>
                </a:lnTo>
                <a:lnTo>
                  <a:pt x="2299535" y="1549314"/>
                </a:lnTo>
                <a:lnTo>
                  <a:pt x="2279592" y="1589461"/>
                </a:lnTo>
                <a:lnTo>
                  <a:pt x="2257989" y="1628729"/>
                </a:lnTo>
                <a:lnTo>
                  <a:pt x="2234767" y="1667078"/>
                </a:lnTo>
                <a:lnTo>
                  <a:pt x="2209968" y="1704470"/>
                </a:lnTo>
                <a:lnTo>
                  <a:pt x="2183634" y="1740867"/>
                </a:lnTo>
                <a:lnTo>
                  <a:pt x="2155806" y="1776229"/>
                </a:lnTo>
                <a:lnTo>
                  <a:pt x="2126526" y="1810520"/>
                </a:lnTo>
                <a:lnTo>
                  <a:pt x="2095836" y="1843700"/>
                </a:lnTo>
                <a:lnTo>
                  <a:pt x="2063777" y="1875731"/>
                </a:lnTo>
                <a:lnTo>
                  <a:pt x="2030391" y="1906574"/>
                </a:lnTo>
                <a:lnTo>
                  <a:pt x="1995719" y="1936191"/>
                </a:lnTo>
                <a:lnTo>
                  <a:pt x="1959803" y="1964543"/>
                </a:lnTo>
                <a:lnTo>
                  <a:pt x="1922685" y="1991593"/>
                </a:lnTo>
                <a:lnTo>
                  <a:pt x="1884407" y="2017301"/>
                </a:lnTo>
                <a:lnTo>
                  <a:pt x="1845009" y="2041629"/>
                </a:lnTo>
                <a:lnTo>
                  <a:pt x="1804534" y="2064539"/>
                </a:lnTo>
                <a:lnTo>
                  <a:pt x="1763023" y="2085992"/>
                </a:lnTo>
                <a:lnTo>
                  <a:pt x="1720518" y="2105949"/>
                </a:lnTo>
                <a:lnTo>
                  <a:pt x="1677060" y="2124373"/>
                </a:lnTo>
                <a:lnTo>
                  <a:pt x="1632691" y="2141225"/>
                </a:lnTo>
                <a:lnTo>
                  <a:pt x="1587454" y="2156466"/>
                </a:lnTo>
                <a:lnTo>
                  <a:pt x="1541388" y="2170059"/>
                </a:lnTo>
                <a:lnTo>
                  <a:pt x="1494536" y="2181963"/>
                </a:lnTo>
                <a:lnTo>
                  <a:pt x="1446940" y="2192142"/>
                </a:lnTo>
                <a:lnTo>
                  <a:pt x="1398641" y="2200556"/>
                </a:lnTo>
                <a:lnTo>
                  <a:pt x="1349681" y="2207167"/>
                </a:lnTo>
                <a:lnTo>
                  <a:pt x="1300101" y="2211937"/>
                </a:lnTo>
                <a:lnTo>
                  <a:pt x="1249943" y="2214828"/>
                </a:lnTo>
                <a:lnTo>
                  <a:pt x="1199249" y="2215799"/>
                </a:lnTo>
                <a:lnTo>
                  <a:pt x="1148556" y="2214828"/>
                </a:lnTo>
                <a:lnTo>
                  <a:pt x="1098398" y="2211937"/>
                </a:lnTo>
                <a:lnTo>
                  <a:pt x="1048818" y="2207167"/>
                </a:lnTo>
                <a:lnTo>
                  <a:pt x="999858" y="2200556"/>
                </a:lnTo>
                <a:lnTo>
                  <a:pt x="951559" y="2192142"/>
                </a:lnTo>
                <a:lnTo>
                  <a:pt x="903963" y="2181963"/>
                </a:lnTo>
                <a:lnTo>
                  <a:pt x="857111" y="2170059"/>
                </a:lnTo>
                <a:lnTo>
                  <a:pt x="811046" y="2156466"/>
                </a:lnTo>
                <a:lnTo>
                  <a:pt x="765808" y="2141225"/>
                </a:lnTo>
                <a:lnTo>
                  <a:pt x="721439" y="2124373"/>
                </a:lnTo>
                <a:lnTo>
                  <a:pt x="677981" y="2105949"/>
                </a:lnTo>
                <a:lnTo>
                  <a:pt x="635476" y="2085992"/>
                </a:lnTo>
                <a:lnTo>
                  <a:pt x="593965" y="2064539"/>
                </a:lnTo>
                <a:lnTo>
                  <a:pt x="553490" y="2041629"/>
                </a:lnTo>
                <a:lnTo>
                  <a:pt x="514092" y="2017301"/>
                </a:lnTo>
                <a:lnTo>
                  <a:pt x="475814" y="1991593"/>
                </a:lnTo>
                <a:lnTo>
                  <a:pt x="438696" y="1964543"/>
                </a:lnTo>
                <a:lnTo>
                  <a:pt x="402780" y="1936191"/>
                </a:lnTo>
                <a:lnTo>
                  <a:pt x="368108" y="1906574"/>
                </a:lnTo>
                <a:lnTo>
                  <a:pt x="334722" y="1875731"/>
                </a:lnTo>
                <a:lnTo>
                  <a:pt x="302663" y="1843700"/>
                </a:lnTo>
                <a:lnTo>
                  <a:pt x="271973" y="1810520"/>
                </a:lnTo>
                <a:lnTo>
                  <a:pt x="242693" y="1776229"/>
                </a:lnTo>
                <a:lnTo>
                  <a:pt x="214865" y="1740867"/>
                </a:lnTo>
                <a:lnTo>
                  <a:pt x="188531" y="1704470"/>
                </a:lnTo>
                <a:lnTo>
                  <a:pt x="163732" y="1667078"/>
                </a:lnTo>
                <a:lnTo>
                  <a:pt x="140510" y="1628729"/>
                </a:lnTo>
                <a:lnTo>
                  <a:pt x="118907" y="1589461"/>
                </a:lnTo>
                <a:lnTo>
                  <a:pt x="98964" y="1549314"/>
                </a:lnTo>
                <a:lnTo>
                  <a:pt x="80723" y="1508325"/>
                </a:lnTo>
                <a:lnTo>
                  <a:pt x="64225" y="1466533"/>
                </a:lnTo>
                <a:lnTo>
                  <a:pt x="49512" y="1423976"/>
                </a:lnTo>
                <a:lnTo>
                  <a:pt x="36626" y="1380693"/>
                </a:lnTo>
                <a:lnTo>
                  <a:pt x="25608" y="1336723"/>
                </a:lnTo>
                <a:lnTo>
                  <a:pt x="16500" y="1292103"/>
                </a:lnTo>
                <a:lnTo>
                  <a:pt x="9343" y="1246872"/>
                </a:lnTo>
                <a:lnTo>
                  <a:pt x="4180" y="1201069"/>
                </a:lnTo>
                <a:lnTo>
                  <a:pt x="1052" y="1154732"/>
                </a:lnTo>
                <a:lnTo>
                  <a:pt x="0" y="1107899"/>
                </a:lnTo>
                <a:close/>
              </a:path>
              <a:path w="8013700" h="2306320">
                <a:moveTo>
                  <a:pt x="5615087" y="1198324"/>
                </a:moveTo>
                <a:lnTo>
                  <a:pt x="5616139" y="1151492"/>
                </a:lnTo>
                <a:lnTo>
                  <a:pt x="5619268" y="1105155"/>
                </a:lnTo>
                <a:lnTo>
                  <a:pt x="5624431" y="1059352"/>
                </a:lnTo>
                <a:lnTo>
                  <a:pt x="5631587" y="1014121"/>
                </a:lnTo>
                <a:lnTo>
                  <a:pt x="5640695" y="969501"/>
                </a:lnTo>
                <a:lnTo>
                  <a:pt x="5651713" y="925531"/>
                </a:lnTo>
                <a:lnTo>
                  <a:pt x="5664599" y="882248"/>
                </a:lnTo>
                <a:lnTo>
                  <a:pt x="5679312" y="839691"/>
                </a:lnTo>
                <a:lnTo>
                  <a:pt x="5695810" y="797899"/>
                </a:lnTo>
                <a:lnTo>
                  <a:pt x="5714051" y="756910"/>
                </a:lnTo>
                <a:lnTo>
                  <a:pt x="5733995" y="716763"/>
                </a:lnTo>
                <a:lnTo>
                  <a:pt x="5755598" y="677495"/>
                </a:lnTo>
                <a:lnTo>
                  <a:pt x="5778820" y="639146"/>
                </a:lnTo>
                <a:lnTo>
                  <a:pt x="5803619" y="601754"/>
                </a:lnTo>
                <a:lnTo>
                  <a:pt x="5829953" y="565357"/>
                </a:lnTo>
                <a:lnTo>
                  <a:pt x="5857780" y="529995"/>
                </a:lnTo>
                <a:lnTo>
                  <a:pt x="5887060" y="495704"/>
                </a:lnTo>
                <a:lnTo>
                  <a:pt x="5917750" y="462524"/>
                </a:lnTo>
                <a:lnTo>
                  <a:pt x="5949809" y="430493"/>
                </a:lnTo>
                <a:lnTo>
                  <a:pt x="5983196" y="399650"/>
                </a:lnTo>
                <a:lnTo>
                  <a:pt x="6017867" y="370033"/>
                </a:lnTo>
                <a:lnTo>
                  <a:pt x="6053783" y="341681"/>
                </a:lnTo>
                <a:lnTo>
                  <a:pt x="6090901" y="314631"/>
                </a:lnTo>
                <a:lnTo>
                  <a:pt x="6129180" y="288923"/>
                </a:lnTo>
                <a:lnTo>
                  <a:pt x="6168577" y="264595"/>
                </a:lnTo>
                <a:lnTo>
                  <a:pt x="6209053" y="241685"/>
                </a:lnTo>
                <a:lnTo>
                  <a:pt x="6250563" y="220232"/>
                </a:lnTo>
                <a:lnTo>
                  <a:pt x="6293069" y="200275"/>
                </a:lnTo>
                <a:lnTo>
                  <a:pt x="6336526" y="181851"/>
                </a:lnTo>
                <a:lnTo>
                  <a:pt x="6380895" y="164999"/>
                </a:lnTo>
                <a:lnTo>
                  <a:pt x="6426133" y="149758"/>
                </a:lnTo>
                <a:lnTo>
                  <a:pt x="6472199" y="136165"/>
                </a:lnTo>
                <a:lnTo>
                  <a:pt x="6519050" y="124261"/>
                </a:lnTo>
                <a:lnTo>
                  <a:pt x="6566646" y="114082"/>
                </a:lnTo>
                <a:lnTo>
                  <a:pt x="6614945" y="105668"/>
                </a:lnTo>
                <a:lnTo>
                  <a:pt x="6663906" y="99057"/>
                </a:lnTo>
                <a:lnTo>
                  <a:pt x="6713485" y="94287"/>
                </a:lnTo>
                <a:lnTo>
                  <a:pt x="6763643" y="91396"/>
                </a:lnTo>
                <a:lnTo>
                  <a:pt x="6814337" y="90424"/>
                </a:lnTo>
                <a:lnTo>
                  <a:pt x="6865031" y="91396"/>
                </a:lnTo>
                <a:lnTo>
                  <a:pt x="6915189" y="94287"/>
                </a:lnTo>
                <a:lnTo>
                  <a:pt x="6964768" y="99057"/>
                </a:lnTo>
                <a:lnTo>
                  <a:pt x="7013729" y="105668"/>
                </a:lnTo>
                <a:lnTo>
                  <a:pt x="7062027" y="114082"/>
                </a:lnTo>
                <a:lnTo>
                  <a:pt x="7109624" y="124261"/>
                </a:lnTo>
                <a:lnTo>
                  <a:pt x="7156475" y="136165"/>
                </a:lnTo>
                <a:lnTo>
                  <a:pt x="7202541" y="149758"/>
                </a:lnTo>
                <a:lnTo>
                  <a:pt x="7247779" y="164999"/>
                </a:lnTo>
                <a:lnTo>
                  <a:pt x="7292148" y="181851"/>
                </a:lnTo>
                <a:lnTo>
                  <a:pt x="7335605" y="200275"/>
                </a:lnTo>
                <a:lnTo>
                  <a:pt x="7378110" y="220232"/>
                </a:lnTo>
                <a:lnTo>
                  <a:pt x="7419621" y="241685"/>
                </a:lnTo>
                <a:lnTo>
                  <a:pt x="7460097" y="264595"/>
                </a:lnTo>
                <a:lnTo>
                  <a:pt x="7499494" y="288923"/>
                </a:lnTo>
                <a:lnTo>
                  <a:pt x="7537773" y="314631"/>
                </a:lnTo>
                <a:lnTo>
                  <a:pt x="7574891" y="341681"/>
                </a:lnTo>
                <a:lnTo>
                  <a:pt x="7610807" y="370033"/>
                </a:lnTo>
                <a:lnTo>
                  <a:pt x="7645478" y="399650"/>
                </a:lnTo>
                <a:lnTo>
                  <a:pt x="7678865" y="430493"/>
                </a:lnTo>
                <a:lnTo>
                  <a:pt x="7710924" y="462524"/>
                </a:lnTo>
                <a:lnTo>
                  <a:pt x="7741614" y="495704"/>
                </a:lnTo>
                <a:lnTo>
                  <a:pt x="7770894" y="529995"/>
                </a:lnTo>
                <a:lnTo>
                  <a:pt x="7798721" y="565357"/>
                </a:lnTo>
                <a:lnTo>
                  <a:pt x="7825055" y="601754"/>
                </a:lnTo>
                <a:lnTo>
                  <a:pt x="7849854" y="639146"/>
                </a:lnTo>
                <a:lnTo>
                  <a:pt x="7873076" y="677495"/>
                </a:lnTo>
                <a:lnTo>
                  <a:pt x="7894679" y="716763"/>
                </a:lnTo>
                <a:lnTo>
                  <a:pt x="7914622" y="756910"/>
                </a:lnTo>
                <a:lnTo>
                  <a:pt x="7932864" y="797899"/>
                </a:lnTo>
                <a:lnTo>
                  <a:pt x="7949362" y="839691"/>
                </a:lnTo>
                <a:lnTo>
                  <a:pt x="7964075" y="882248"/>
                </a:lnTo>
                <a:lnTo>
                  <a:pt x="7976961" y="925531"/>
                </a:lnTo>
                <a:lnTo>
                  <a:pt x="7987979" y="969501"/>
                </a:lnTo>
                <a:lnTo>
                  <a:pt x="7997087" y="1014121"/>
                </a:lnTo>
                <a:lnTo>
                  <a:pt x="8004243" y="1059352"/>
                </a:lnTo>
                <a:lnTo>
                  <a:pt x="8009406" y="1105155"/>
                </a:lnTo>
                <a:lnTo>
                  <a:pt x="8012535" y="1151492"/>
                </a:lnTo>
                <a:lnTo>
                  <a:pt x="8013587" y="1198324"/>
                </a:lnTo>
                <a:lnTo>
                  <a:pt x="8012535" y="1245157"/>
                </a:lnTo>
                <a:lnTo>
                  <a:pt x="8009406" y="1291494"/>
                </a:lnTo>
                <a:lnTo>
                  <a:pt x="8004243" y="1337297"/>
                </a:lnTo>
                <a:lnTo>
                  <a:pt x="7997087" y="1382528"/>
                </a:lnTo>
                <a:lnTo>
                  <a:pt x="7987979" y="1427148"/>
                </a:lnTo>
                <a:lnTo>
                  <a:pt x="7976961" y="1471118"/>
                </a:lnTo>
                <a:lnTo>
                  <a:pt x="7964075" y="1514401"/>
                </a:lnTo>
                <a:lnTo>
                  <a:pt x="7949362" y="1556958"/>
                </a:lnTo>
                <a:lnTo>
                  <a:pt x="7932864" y="1598750"/>
                </a:lnTo>
                <a:lnTo>
                  <a:pt x="7914622" y="1639739"/>
                </a:lnTo>
                <a:lnTo>
                  <a:pt x="7894679" y="1679886"/>
                </a:lnTo>
                <a:lnTo>
                  <a:pt x="7873076" y="1719154"/>
                </a:lnTo>
                <a:lnTo>
                  <a:pt x="7849854" y="1757503"/>
                </a:lnTo>
                <a:lnTo>
                  <a:pt x="7825055" y="1794895"/>
                </a:lnTo>
                <a:lnTo>
                  <a:pt x="7798721" y="1831292"/>
                </a:lnTo>
                <a:lnTo>
                  <a:pt x="7770894" y="1866654"/>
                </a:lnTo>
                <a:lnTo>
                  <a:pt x="7741614" y="1900945"/>
                </a:lnTo>
                <a:lnTo>
                  <a:pt x="7710924" y="1934125"/>
                </a:lnTo>
                <a:lnTo>
                  <a:pt x="7678865" y="1966156"/>
                </a:lnTo>
                <a:lnTo>
                  <a:pt x="7645478" y="1996999"/>
                </a:lnTo>
                <a:lnTo>
                  <a:pt x="7610807" y="2026616"/>
                </a:lnTo>
                <a:lnTo>
                  <a:pt x="7574891" y="2054968"/>
                </a:lnTo>
                <a:lnTo>
                  <a:pt x="7537773" y="2082018"/>
                </a:lnTo>
                <a:lnTo>
                  <a:pt x="7499494" y="2107726"/>
                </a:lnTo>
                <a:lnTo>
                  <a:pt x="7460097" y="2132054"/>
                </a:lnTo>
                <a:lnTo>
                  <a:pt x="7419621" y="2154964"/>
                </a:lnTo>
                <a:lnTo>
                  <a:pt x="7378110" y="2176417"/>
                </a:lnTo>
                <a:lnTo>
                  <a:pt x="7335605" y="2196374"/>
                </a:lnTo>
                <a:lnTo>
                  <a:pt x="7292148" y="2214798"/>
                </a:lnTo>
                <a:lnTo>
                  <a:pt x="7247779" y="2231650"/>
                </a:lnTo>
                <a:lnTo>
                  <a:pt x="7202541" y="2246891"/>
                </a:lnTo>
                <a:lnTo>
                  <a:pt x="7156475" y="2260484"/>
                </a:lnTo>
                <a:lnTo>
                  <a:pt x="7109624" y="2272388"/>
                </a:lnTo>
                <a:lnTo>
                  <a:pt x="7062027" y="2282567"/>
                </a:lnTo>
                <a:lnTo>
                  <a:pt x="7013729" y="2290981"/>
                </a:lnTo>
                <a:lnTo>
                  <a:pt x="6964768" y="2297592"/>
                </a:lnTo>
                <a:lnTo>
                  <a:pt x="6915189" y="2302362"/>
                </a:lnTo>
                <a:lnTo>
                  <a:pt x="6865031" y="2305253"/>
                </a:lnTo>
                <a:lnTo>
                  <a:pt x="6814337" y="2306224"/>
                </a:lnTo>
                <a:lnTo>
                  <a:pt x="6763643" y="2305253"/>
                </a:lnTo>
                <a:lnTo>
                  <a:pt x="6713485" y="2302362"/>
                </a:lnTo>
                <a:lnTo>
                  <a:pt x="6663906" y="2297592"/>
                </a:lnTo>
                <a:lnTo>
                  <a:pt x="6614945" y="2290981"/>
                </a:lnTo>
                <a:lnTo>
                  <a:pt x="6566646" y="2282567"/>
                </a:lnTo>
                <a:lnTo>
                  <a:pt x="6519050" y="2272388"/>
                </a:lnTo>
                <a:lnTo>
                  <a:pt x="6472199" y="2260484"/>
                </a:lnTo>
                <a:lnTo>
                  <a:pt x="6426133" y="2246891"/>
                </a:lnTo>
                <a:lnTo>
                  <a:pt x="6380895" y="2231650"/>
                </a:lnTo>
                <a:lnTo>
                  <a:pt x="6336526" y="2214798"/>
                </a:lnTo>
                <a:lnTo>
                  <a:pt x="6293069" y="2196374"/>
                </a:lnTo>
                <a:lnTo>
                  <a:pt x="6250563" y="2176417"/>
                </a:lnTo>
                <a:lnTo>
                  <a:pt x="6209053" y="2154964"/>
                </a:lnTo>
                <a:lnTo>
                  <a:pt x="6168577" y="2132054"/>
                </a:lnTo>
                <a:lnTo>
                  <a:pt x="6129180" y="2107726"/>
                </a:lnTo>
                <a:lnTo>
                  <a:pt x="6090901" y="2082018"/>
                </a:lnTo>
                <a:lnTo>
                  <a:pt x="6053783" y="2054968"/>
                </a:lnTo>
                <a:lnTo>
                  <a:pt x="6017867" y="2026616"/>
                </a:lnTo>
                <a:lnTo>
                  <a:pt x="5983196" y="1996999"/>
                </a:lnTo>
                <a:lnTo>
                  <a:pt x="5949809" y="1966156"/>
                </a:lnTo>
                <a:lnTo>
                  <a:pt x="5917750" y="1934125"/>
                </a:lnTo>
                <a:lnTo>
                  <a:pt x="5887060" y="1900945"/>
                </a:lnTo>
                <a:lnTo>
                  <a:pt x="5857780" y="1866654"/>
                </a:lnTo>
                <a:lnTo>
                  <a:pt x="5829953" y="1831292"/>
                </a:lnTo>
                <a:lnTo>
                  <a:pt x="5803619" y="1794895"/>
                </a:lnTo>
                <a:lnTo>
                  <a:pt x="5778820" y="1757503"/>
                </a:lnTo>
                <a:lnTo>
                  <a:pt x="5755598" y="1719154"/>
                </a:lnTo>
                <a:lnTo>
                  <a:pt x="5733995" y="1679886"/>
                </a:lnTo>
                <a:lnTo>
                  <a:pt x="5714051" y="1639739"/>
                </a:lnTo>
                <a:lnTo>
                  <a:pt x="5695810" y="1598750"/>
                </a:lnTo>
                <a:lnTo>
                  <a:pt x="5679312" y="1556958"/>
                </a:lnTo>
                <a:lnTo>
                  <a:pt x="5664599" y="1514401"/>
                </a:lnTo>
                <a:lnTo>
                  <a:pt x="5651713" y="1471118"/>
                </a:lnTo>
                <a:lnTo>
                  <a:pt x="5640695" y="1427148"/>
                </a:lnTo>
                <a:lnTo>
                  <a:pt x="5631587" y="1382528"/>
                </a:lnTo>
                <a:lnTo>
                  <a:pt x="5624431" y="1337297"/>
                </a:lnTo>
                <a:lnTo>
                  <a:pt x="5619268" y="1291494"/>
                </a:lnTo>
                <a:lnTo>
                  <a:pt x="5616139" y="1245157"/>
                </a:lnTo>
                <a:lnTo>
                  <a:pt x="5615087" y="1198324"/>
                </a:lnTo>
                <a:close/>
              </a:path>
            </a:pathLst>
          </a:custGeom>
          <a:ln w="38099">
            <a:solidFill>
              <a:srgbClr val="3368E7"/>
            </a:solidFill>
          </a:ln>
        </p:spPr>
        <p:txBody>
          <a:bodyPr wrap="square" lIns="0" tIns="0" rIns="0" bIns="0" rtlCol="0"/>
          <a:lstStyle/>
          <a:p>
            <a:endParaRPr/>
          </a:p>
        </p:txBody>
      </p:sp>
      <p:sp>
        <p:nvSpPr>
          <p:cNvPr id="12" name="object 12"/>
          <p:cNvSpPr/>
          <p:nvPr/>
        </p:nvSpPr>
        <p:spPr>
          <a:xfrm>
            <a:off x="4561211" y="400159"/>
            <a:ext cx="4781550" cy="2669540"/>
          </a:xfrm>
          <a:custGeom>
            <a:avLst/>
            <a:gdLst/>
            <a:ahLst/>
            <a:cxnLst/>
            <a:rect l="l" t="t" r="r" b="b"/>
            <a:pathLst>
              <a:path w="4781550" h="2669540">
                <a:moveTo>
                  <a:pt x="4336491" y="2669399"/>
                </a:moveTo>
                <a:lnTo>
                  <a:pt x="444908" y="2669399"/>
                </a:lnTo>
                <a:lnTo>
                  <a:pt x="396431" y="2666789"/>
                </a:lnTo>
                <a:lnTo>
                  <a:pt x="349465" y="2659138"/>
                </a:lnTo>
                <a:lnTo>
                  <a:pt x="304283" y="2646718"/>
                </a:lnTo>
                <a:lnTo>
                  <a:pt x="261155" y="2629800"/>
                </a:lnTo>
                <a:lnTo>
                  <a:pt x="220354" y="2608656"/>
                </a:lnTo>
                <a:lnTo>
                  <a:pt x="182151" y="2583558"/>
                </a:lnTo>
                <a:lnTo>
                  <a:pt x="146817" y="2554776"/>
                </a:lnTo>
                <a:lnTo>
                  <a:pt x="114623" y="2522582"/>
                </a:lnTo>
                <a:lnTo>
                  <a:pt x="85841" y="2487248"/>
                </a:lnTo>
                <a:lnTo>
                  <a:pt x="60743" y="2449045"/>
                </a:lnTo>
                <a:lnTo>
                  <a:pt x="39599" y="2408244"/>
                </a:lnTo>
                <a:lnTo>
                  <a:pt x="22681" y="2365116"/>
                </a:lnTo>
                <a:lnTo>
                  <a:pt x="10261" y="2319934"/>
                </a:lnTo>
                <a:lnTo>
                  <a:pt x="2610" y="2272968"/>
                </a:lnTo>
                <a:lnTo>
                  <a:pt x="0" y="2224491"/>
                </a:lnTo>
                <a:lnTo>
                  <a:pt x="0" y="444908"/>
                </a:lnTo>
                <a:lnTo>
                  <a:pt x="2610" y="396431"/>
                </a:lnTo>
                <a:lnTo>
                  <a:pt x="10261" y="349465"/>
                </a:lnTo>
                <a:lnTo>
                  <a:pt x="22681" y="304283"/>
                </a:lnTo>
                <a:lnTo>
                  <a:pt x="39599" y="261155"/>
                </a:lnTo>
                <a:lnTo>
                  <a:pt x="60743" y="220354"/>
                </a:lnTo>
                <a:lnTo>
                  <a:pt x="85841" y="182151"/>
                </a:lnTo>
                <a:lnTo>
                  <a:pt x="114623" y="146817"/>
                </a:lnTo>
                <a:lnTo>
                  <a:pt x="146817" y="114623"/>
                </a:lnTo>
                <a:lnTo>
                  <a:pt x="182151" y="85841"/>
                </a:lnTo>
                <a:lnTo>
                  <a:pt x="220354" y="60743"/>
                </a:lnTo>
                <a:lnTo>
                  <a:pt x="261155" y="39599"/>
                </a:lnTo>
                <a:lnTo>
                  <a:pt x="304283" y="22681"/>
                </a:lnTo>
                <a:lnTo>
                  <a:pt x="349465" y="10261"/>
                </a:lnTo>
                <a:lnTo>
                  <a:pt x="396431" y="2610"/>
                </a:lnTo>
                <a:lnTo>
                  <a:pt x="444908" y="0"/>
                </a:lnTo>
                <a:lnTo>
                  <a:pt x="4336491" y="0"/>
                </a:lnTo>
                <a:lnTo>
                  <a:pt x="4386693" y="2839"/>
                </a:lnTo>
                <a:lnTo>
                  <a:pt x="4435867" y="11238"/>
                </a:lnTo>
                <a:lnTo>
                  <a:pt x="4483579" y="25016"/>
                </a:lnTo>
                <a:lnTo>
                  <a:pt x="4529392" y="43993"/>
                </a:lnTo>
                <a:lnTo>
                  <a:pt x="4572872" y="67988"/>
                </a:lnTo>
                <a:lnTo>
                  <a:pt x="4613582" y="96820"/>
                </a:lnTo>
                <a:lnTo>
                  <a:pt x="4651088" y="130310"/>
                </a:lnTo>
                <a:lnTo>
                  <a:pt x="4684579" y="167816"/>
                </a:lnTo>
                <a:lnTo>
                  <a:pt x="4713411" y="208527"/>
                </a:lnTo>
                <a:lnTo>
                  <a:pt x="4737406" y="252007"/>
                </a:lnTo>
                <a:lnTo>
                  <a:pt x="4756383" y="297820"/>
                </a:lnTo>
                <a:lnTo>
                  <a:pt x="4770161" y="345532"/>
                </a:lnTo>
                <a:lnTo>
                  <a:pt x="4778560" y="394707"/>
                </a:lnTo>
                <a:lnTo>
                  <a:pt x="4781399" y="444908"/>
                </a:lnTo>
                <a:lnTo>
                  <a:pt x="4781399" y="2224491"/>
                </a:lnTo>
                <a:lnTo>
                  <a:pt x="4778789" y="2272968"/>
                </a:lnTo>
                <a:lnTo>
                  <a:pt x="4771138" y="2319934"/>
                </a:lnTo>
                <a:lnTo>
                  <a:pt x="4758718" y="2365116"/>
                </a:lnTo>
                <a:lnTo>
                  <a:pt x="4741800" y="2408244"/>
                </a:lnTo>
                <a:lnTo>
                  <a:pt x="4720656" y="2449045"/>
                </a:lnTo>
                <a:lnTo>
                  <a:pt x="4695558" y="2487248"/>
                </a:lnTo>
                <a:lnTo>
                  <a:pt x="4666776" y="2522582"/>
                </a:lnTo>
                <a:lnTo>
                  <a:pt x="4634582" y="2554776"/>
                </a:lnTo>
                <a:lnTo>
                  <a:pt x="4599248" y="2583558"/>
                </a:lnTo>
                <a:lnTo>
                  <a:pt x="4561045" y="2608656"/>
                </a:lnTo>
                <a:lnTo>
                  <a:pt x="4520244" y="2629800"/>
                </a:lnTo>
                <a:lnTo>
                  <a:pt x="4477116" y="2646718"/>
                </a:lnTo>
                <a:lnTo>
                  <a:pt x="4431934" y="2659138"/>
                </a:lnTo>
                <a:lnTo>
                  <a:pt x="4384969" y="2666789"/>
                </a:lnTo>
                <a:lnTo>
                  <a:pt x="4336491" y="2669399"/>
                </a:lnTo>
                <a:close/>
              </a:path>
            </a:pathLst>
          </a:custGeom>
          <a:solidFill>
            <a:srgbClr val="FFC1CC"/>
          </a:solidFill>
        </p:spPr>
        <p:txBody>
          <a:bodyPr wrap="square" lIns="0" tIns="0" rIns="0" bIns="0" rtlCol="0"/>
          <a:lstStyle/>
          <a:p>
            <a:endParaRPr/>
          </a:p>
        </p:txBody>
      </p:sp>
      <p:sp>
        <p:nvSpPr>
          <p:cNvPr id="13" name="object 13"/>
          <p:cNvSpPr txBox="1"/>
          <p:nvPr/>
        </p:nvSpPr>
        <p:spPr>
          <a:xfrm>
            <a:off x="4793281" y="1185496"/>
            <a:ext cx="4301932" cy="997709"/>
          </a:xfrm>
          <a:prstGeom prst="rect">
            <a:avLst/>
          </a:prstGeom>
        </p:spPr>
        <p:txBody>
          <a:bodyPr vert="horz" wrap="square" lIns="0" tIns="12700" rIns="0" bIns="0" rtlCol="0">
            <a:spAutoFit/>
          </a:bodyPr>
          <a:lstStyle/>
          <a:p>
            <a:pPr marL="12700" algn="ctr">
              <a:lnSpc>
                <a:spcPct val="100000"/>
              </a:lnSpc>
              <a:spcBef>
                <a:spcPts val="100"/>
              </a:spcBef>
            </a:pPr>
            <a:r>
              <a:rPr sz="3600" spc="-10" dirty="0">
                <a:latin typeface="Calibri"/>
                <a:cs typeface="Calibri"/>
              </a:rPr>
              <a:t>But today we're</a:t>
            </a:r>
            <a:r>
              <a:rPr sz="3600" spc="-80" dirty="0">
                <a:latin typeface="Calibri"/>
                <a:cs typeface="Calibri"/>
              </a:rPr>
              <a:t> </a:t>
            </a:r>
            <a:r>
              <a:rPr sz="3600" spc="-5" dirty="0">
                <a:latin typeface="Calibri"/>
                <a:cs typeface="Calibri"/>
              </a:rPr>
              <a:t>only</a:t>
            </a:r>
            <a:r>
              <a:rPr lang="en-US" sz="3600" spc="-5" dirty="0">
                <a:latin typeface="Calibri"/>
                <a:cs typeface="Calibri"/>
              </a:rPr>
              <a:t> </a:t>
            </a:r>
            <a:r>
              <a:rPr lang="en-US" sz="2800" spc="-5" dirty="0">
                <a:latin typeface="Calibri"/>
                <a:cs typeface="Calibri"/>
              </a:rPr>
              <a:t>going to cover the basics</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429510"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a:t>
            </a:r>
            <a:r>
              <a:rPr b="0" spc="35" dirty="0">
                <a:solidFill>
                  <a:srgbClr val="000000"/>
                </a:solidFill>
                <a:latin typeface="Calibri"/>
                <a:cs typeface="Calibri"/>
              </a:rPr>
              <a:t> </a:t>
            </a:r>
            <a:r>
              <a:rPr b="0" spc="345" dirty="0">
                <a:solidFill>
                  <a:srgbClr val="000000"/>
                </a:solidFill>
                <a:latin typeface="Calibri"/>
                <a:cs typeface="Calibri"/>
              </a:rPr>
              <a:t>basics</a:t>
            </a:r>
          </a:p>
        </p:txBody>
      </p:sp>
      <p:sp>
        <p:nvSpPr>
          <p:cNvPr id="3" name="object 3"/>
          <p:cNvSpPr txBox="1"/>
          <p:nvPr/>
        </p:nvSpPr>
        <p:spPr>
          <a:xfrm>
            <a:off x="855724" y="1567742"/>
            <a:ext cx="7270750" cy="272288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Flex layouts </a:t>
            </a:r>
            <a:r>
              <a:rPr sz="2400" dirty="0">
                <a:solidFill>
                  <a:srgbClr val="434343"/>
                </a:solidFill>
                <a:latin typeface="Calibri"/>
                <a:cs typeface="Calibri"/>
              </a:rPr>
              <a:t>are </a:t>
            </a:r>
            <a:r>
              <a:rPr sz="2400" spc="-5" dirty="0">
                <a:solidFill>
                  <a:srgbClr val="434343"/>
                </a:solidFill>
                <a:latin typeface="Calibri"/>
                <a:cs typeface="Calibri"/>
              </a:rPr>
              <a:t>composed</a:t>
            </a:r>
            <a:r>
              <a:rPr sz="2400" spc="-20" dirty="0">
                <a:solidFill>
                  <a:srgbClr val="434343"/>
                </a:solidFill>
                <a:latin typeface="Calibri"/>
                <a:cs typeface="Calibri"/>
              </a:rPr>
              <a:t> </a:t>
            </a:r>
            <a:r>
              <a:rPr sz="2400" spc="-5" dirty="0">
                <a:solidFill>
                  <a:srgbClr val="434343"/>
                </a:solidFill>
                <a:latin typeface="Calibri"/>
                <a:cs typeface="Calibri"/>
              </a:rPr>
              <a:t>of:</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dirty="0">
                <a:solidFill>
                  <a:srgbClr val="434343"/>
                </a:solidFill>
                <a:latin typeface="Calibri"/>
                <a:cs typeface="Calibri"/>
              </a:rPr>
              <a:t>A </a:t>
            </a:r>
            <a:r>
              <a:rPr sz="2400" b="1" spc="-5" dirty="0">
                <a:solidFill>
                  <a:srgbClr val="0B5394"/>
                </a:solidFill>
                <a:latin typeface="Calibri"/>
                <a:cs typeface="Calibri"/>
              </a:rPr>
              <a:t>Flex container</a:t>
            </a:r>
            <a:r>
              <a:rPr sz="2400" spc="-5" dirty="0">
                <a:solidFill>
                  <a:srgbClr val="434343"/>
                </a:solidFill>
                <a:latin typeface="Calibri"/>
                <a:cs typeface="Calibri"/>
              </a:rPr>
              <a:t>, which contains one or</a:t>
            </a:r>
            <a:r>
              <a:rPr sz="2400" spc="-20" dirty="0">
                <a:solidFill>
                  <a:srgbClr val="434343"/>
                </a:solidFill>
                <a:latin typeface="Calibri"/>
                <a:cs typeface="Calibri"/>
              </a:rPr>
              <a:t> </a:t>
            </a:r>
            <a:r>
              <a:rPr sz="2400" spc="-5" dirty="0">
                <a:solidFill>
                  <a:srgbClr val="434343"/>
                </a:solidFill>
                <a:latin typeface="Calibri"/>
                <a:cs typeface="Calibri"/>
              </a:rPr>
              <a:t>more:</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b="1" spc="-5" dirty="0">
                <a:solidFill>
                  <a:srgbClr val="A64D78"/>
                </a:solidFill>
                <a:latin typeface="Calibri"/>
                <a:cs typeface="Calibri"/>
              </a:rPr>
              <a:t>Flex</a:t>
            </a:r>
            <a:r>
              <a:rPr sz="2400" b="1" spc="-10" dirty="0">
                <a:solidFill>
                  <a:srgbClr val="A64D78"/>
                </a:solidFill>
                <a:latin typeface="Calibri"/>
                <a:cs typeface="Calibri"/>
              </a:rPr>
              <a:t> </a:t>
            </a:r>
            <a:r>
              <a:rPr sz="2400" b="1" spc="-5" dirty="0">
                <a:solidFill>
                  <a:srgbClr val="A64D78"/>
                </a:solidFill>
                <a:latin typeface="Calibri"/>
                <a:cs typeface="Calibri"/>
              </a:rPr>
              <a:t>item</a:t>
            </a:r>
            <a:r>
              <a:rPr sz="2400" spc="-5" dirty="0">
                <a:solidFill>
                  <a:srgbClr val="434343"/>
                </a:solidFill>
                <a:latin typeface="Calibri"/>
                <a:cs typeface="Calibri"/>
              </a:rPr>
              <a:t>(s)</a:t>
            </a:r>
            <a:endParaRPr sz="2400">
              <a:latin typeface="Calibri"/>
              <a:cs typeface="Calibri"/>
            </a:endParaRPr>
          </a:p>
          <a:p>
            <a:pPr marL="12700" marR="5080">
              <a:lnSpc>
                <a:spcPct val="114599"/>
              </a:lnSpc>
            </a:pPr>
            <a:r>
              <a:rPr sz="2400" spc="-5" dirty="0">
                <a:solidFill>
                  <a:srgbClr val="434343"/>
                </a:solidFill>
                <a:latin typeface="Calibri"/>
                <a:cs typeface="Calibri"/>
              </a:rPr>
              <a:t>You can then </a:t>
            </a:r>
            <a:r>
              <a:rPr sz="2400" dirty="0">
                <a:solidFill>
                  <a:srgbClr val="434343"/>
                </a:solidFill>
                <a:latin typeface="Calibri"/>
                <a:cs typeface="Calibri"/>
              </a:rPr>
              <a:t>apply </a:t>
            </a:r>
            <a:r>
              <a:rPr sz="2400" spc="-5" dirty="0">
                <a:solidFill>
                  <a:srgbClr val="434343"/>
                </a:solidFill>
                <a:latin typeface="Calibri"/>
                <a:cs typeface="Calibri"/>
              </a:rPr>
              <a:t>CSS properties on the </a:t>
            </a:r>
            <a:r>
              <a:rPr sz="2400" b="1" spc="-5" dirty="0">
                <a:solidFill>
                  <a:srgbClr val="0B5394"/>
                </a:solidFill>
                <a:latin typeface="Calibri"/>
                <a:cs typeface="Calibri"/>
              </a:rPr>
              <a:t>flex container </a:t>
            </a:r>
            <a:r>
              <a:rPr sz="2400" spc="-5" dirty="0">
                <a:solidFill>
                  <a:srgbClr val="434343"/>
                </a:solidFill>
                <a:latin typeface="Calibri"/>
                <a:cs typeface="Calibri"/>
              </a:rPr>
              <a:t>to  dictate how the flex items </a:t>
            </a:r>
            <a:r>
              <a:rPr sz="2400" dirty="0">
                <a:solidFill>
                  <a:srgbClr val="434343"/>
                </a:solidFill>
                <a:latin typeface="Calibri"/>
                <a:cs typeface="Calibri"/>
              </a:rPr>
              <a:t>are</a:t>
            </a:r>
            <a:r>
              <a:rPr sz="2400" spc="-20" dirty="0">
                <a:solidFill>
                  <a:srgbClr val="434343"/>
                </a:solidFill>
                <a:latin typeface="Calibri"/>
                <a:cs typeface="Calibri"/>
              </a:rPr>
              <a:t> </a:t>
            </a:r>
            <a:r>
              <a:rPr sz="2400" spc="-5" dirty="0">
                <a:solidFill>
                  <a:srgbClr val="434343"/>
                </a:solidFill>
                <a:latin typeface="Calibri"/>
                <a:cs typeface="Calibri"/>
              </a:rPr>
              <a:t>displayed.</a:t>
            </a:r>
            <a:endParaRPr sz="2400">
              <a:latin typeface="Calibri"/>
              <a:cs typeface="Calibri"/>
            </a:endParaRPr>
          </a:p>
          <a:p>
            <a:pPr>
              <a:lnSpc>
                <a:spcPct val="100000"/>
              </a:lnSpc>
              <a:spcBef>
                <a:spcPts val="15"/>
              </a:spcBef>
            </a:pPr>
            <a:endParaRPr sz="1900">
              <a:latin typeface="Calibri"/>
              <a:cs typeface="Calibri"/>
            </a:endParaRPr>
          </a:p>
          <a:p>
            <a:pPr marL="289560">
              <a:lnSpc>
                <a:spcPct val="100000"/>
              </a:lnSpc>
            </a:pPr>
            <a:r>
              <a:rPr sz="2000" b="1" spc="-5" dirty="0">
                <a:latin typeface="Consolas"/>
                <a:cs typeface="Consolas"/>
              </a:rPr>
              <a:t>id=flex-container</a:t>
            </a:r>
            <a:endParaRPr sz="2000">
              <a:latin typeface="Consolas"/>
              <a:cs typeface="Consolas"/>
            </a:endParaRPr>
          </a:p>
        </p:txBody>
      </p:sp>
      <p:sp>
        <p:nvSpPr>
          <p:cNvPr id="4" name="object 4"/>
          <p:cNvSpPr/>
          <p:nvPr/>
        </p:nvSpPr>
        <p:spPr>
          <a:xfrm>
            <a:off x="1356549" y="4712725"/>
            <a:ext cx="1492250" cy="1492250"/>
          </a:xfrm>
          <a:custGeom>
            <a:avLst/>
            <a:gdLst/>
            <a:ahLst/>
            <a:cxnLst/>
            <a:rect l="l" t="t" r="r" b="b"/>
            <a:pathLst>
              <a:path w="1492250" h="1492250">
                <a:moveTo>
                  <a:pt x="1243495" y="1492199"/>
                </a:moveTo>
                <a:lnTo>
                  <a:pt x="248704" y="1492199"/>
                </a:lnTo>
                <a:lnTo>
                  <a:pt x="203999" y="1488193"/>
                </a:lnTo>
                <a:lnTo>
                  <a:pt x="161923" y="1476640"/>
                </a:lnTo>
                <a:lnTo>
                  <a:pt x="123178" y="1458244"/>
                </a:lnTo>
                <a:lnTo>
                  <a:pt x="88467" y="1433707"/>
                </a:lnTo>
                <a:lnTo>
                  <a:pt x="58492" y="1403732"/>
                </a:lnTo>
                <a:lnTo>
                  <a:pt x="33955" y="1369021"/>
                </a:lnTo>
                <a:lnTo>
                  <a:pt x="15559" y="1330276"/>
                </a:lnTo>
                <a:lnTo>
                  <a:pt x="4006" y="1288200"/>
                </a:lnTo>
                <a:lnTo>
                  <a:pt x="0" y="1243494"/>
                </a:lnTo>
                <a:lnTo>
                  <a:pt x="0" y="248704"/>
                </a:lnTo>
                <a:lnTo>
                  <a:pt x="4006" y="203999"/>
                </a:lnTo>
                <a:lnTo>
                  <a:pt x="15559" y="161923"/>
                </a:lnTo>
                <a:lnTo>
                  <a:pt x="33955" y="123178"/>
                </a:lnTo>
                <a:lnTo>
                  <a:pt x="58492" y="88467"/>
                </a:lnTo>
                <a:lnTo>
                  <a:pt x="88467" y="58492"/>
                </a:lnTo>
                <a:lnTo>
                  <a:pt x="123178" y="33955"/>
                </a:lnTo>
                <a:lnTo>
                  <a:pt x="161923" y="15559"/>
                </a:lnTo>
                <a:lnTo>
                  <a:pt x="203999" y="4006"/>
                </a:lnTo>
                <a:lnTo>
                  <a:pt x="248704" y="0"/>
                </a:lnTo>
                <a:lnTo>
                  <a:pt x="1243495" y="0"/>
                </a:lnTo>
                <a:lnTo>
                  <a:pt x="1292241" y="4822"/>
                </a:lnTo>
                <a:lnTo>
                  <a:pt x="1338670" y="18931"/>
                </a:lnTo>
                <a:lnTo>
                  <a:pt x="1381476" y="41785"/>
                </a:lnTo>
                <a:lnTo>
                  <a:pt x="1419355" y="72844"/>
                </a:lnTo>
                <a:lnTo>
                  <a:pt x="1450414" y="110723"/>
                </a:lnTo>
                <a:lnTo>
                  <a:pt x="1473268" y="153529"/>
                </a:lnTo>
                <a:lnTo>
                  <a:pt x="1487377" y="199958"/>
                </a:lnTo>
                <a:lnTo>
                  <a:pt x="1492199" y="248704"/>
                </a:lnTo>
                <a:lnTo>
                  <a:pt x="1492199" y="1243494"/>
                </a:lnTo>
                <a:lnTo>
                  <a:pt x="1488193" y="1288200"/>
                </a:lnTo>
                <a:lnTo>
                  <a:pt x="1476640" y="1330276"/>
                </a:lnTo>
                <a:lnTo>
                  <a:pt x="1458244" y="1369021"/>
                </a:lnTo>
                <a:lnTo>
                  <a:pt x="1433707" y="1403732"/>
                </a:lnTo>
                <a:lnTo>
                  <a:pt x="1403732" y="1433707"/>
                </a:lnTo>
                <a:lnTo>
                  <a:pt x="1369021" y="1458244"/>
                </a:lnTo>
                <a:lnTo>
                  <a:pt x="1330276" y="1476640"/>
                </a:lnTo>
                <a:lnTo>
                  <a:pt x="1288200" y="1488193"/>
                </a:lnTo>
                <a:lnTo>
                  <a:pt x="1243495" y="1492199"/>
                </a:lnTo>
                <a:close/>
              </a:path>
            </a:pathLst>
          </a:custGeom>
          <a:solidFill>
            <a:srgbClr val="A64D78"/>
          </a:solidFill>
        </p:spPr>
        <p:txBody>
          <a:bodyPr wrap="square" lIns="0" tIns="0" rIns="0" bIns="0" rtlCol="0"/>
          <a:lstStyle/>
          <a:p>
            <a:endParaRPr/>
          </a:p>
        </p:txBody>
      </p:sp>
      <p:sp>
        <p:nvSpPr>
          <p:cNvPr id="5" name="object 5"/>
          <p:cNvSpPr txBox="1"/>
          <p:nvPr/>
        </p:nvSpPr>
        <p:spPr>
          <a:xfrm>
            <a:off x="1060050" y="4373574"/>
            <a:ext cx="7024370" cy="2171065"/>
          </a:xfrm>
          <a:prstGeom prst="rect">
            <a:avLst/>
          </a:prstGeom>
          <a:ln w="38099">
            <a:solidFill>
              <a:srgbClr val="0B5394"/>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spcBef>
                <a:spcPts val="35"/>
              </a:spcBef>
            </a:pPr>
            <a:endParaRPr sz="2200">
              <a:latin typeface="Times New Roman"/>
              <a:cs typeface="Times New Roman"/>
            </a:endParaRPr>
          </a:p>
          <a:p>
            <a:pPr marL="693420" marR="5555615" indent="-69850" algn="just">
              <a:lnSpc>
                <a:spcPct val="100000"/>
              </a:lnSpc>
            </a:pPr>
            <a:r>
              <a:rPr sz="2000" spc="-5" dirty="0">
                <a:solidFill>
                  <a:srgbClr val="FFFFFF"/>
                </a:solidFill>
                <a:latin typeface="Consolas"/>
                <a:cs typeface="Consolas"/>
              </a:rPr>
              <a:t>class=  flex-  item</a:t>
            </a:r>
            <a:endParaRPr sz="2000">
              <a:latin typeface="Consolas"/>
              <a:cs typeface="Consolas"/>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429510"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a:t>
            </a:r>
            <a:r>
              <a:rPr b="0" spc="35" dirty="0">
                <a:solidFill>
                  <a:srgbClr val="000000"/>
                </a:solidFill>
                <a:latin typeface="Calibri"/>
                <a:cs typeface="Calibri"/>
              </a:rPr>
              <a:t> </a:t>
            </a:r>
            <a:r>
              <a:rPr b="0" spc="345" dirty="0">
                <a:solidFill>
                  <a:srgbClr val="000000"/>
                </a:solidFill>
                <a:latin typeface="Calibri"/>
                <a:cs typeface="Calibri"/>
              </a:rPr>
              <a:t>basics</a:t>
            </a:r>
          </a:p>
        </p:txBody>
      </p:sp>
      <p:sp>
        <p:nvSpPr>
          <p:cNvPr id="3" name="object 3"/>
          <p:cNvSpPr txBox="1"/>
          <p:nvPr/>
        </p:nvSpPr>
        <p:spPr>
          <a:xfrm>
            <a:off x="855724" y="1567742"/>
            <a:ext cx="6902450" cy="21209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To make </a:t>
            </a:r>
            <a:r>
              <a:rPr sz="2400" dirty="0">
                <a:solidFill>
                  <a:srgbClr val="434343"/>
                </a:solidFill>
                <a:latin typeface="Calibri"/>
                <a:cs typeface="Calibri"/>
              </a:rPr>
              <a:t>an </a:t>
            </a:r>
            <a:r>
              <a:rPr sz="2400" spc="-5" dirty="0">
                <a:solidFill>
                  <a:srgbClr val="434343"/>
                </a:solidFill>
                <a:latin typeface="Calibri"/>
                <a:cs typeface="Calibri"/>
              </a:rPr>
              <a:t>element </a:t>
            </a:r>
            <a:r>
              <a:rPr sz="2400" dirty="0">
                <a:solidFill>
                  <a:srgbClr val="434343"/>
                </a:solidFill>
                <a:latin typeface="Calibri"/>
                <a:cs typeface="Calibri"/>
              </a:rPr>
              <a:t>a </a:t>
            </a:r>
            <a:r>
              <a:rPr sz="2400" spc="-5" dirty="0">
                <a:solidFill>
                  <a:srgbClr val="434343"/>
                </a:solidFill>
                <a:latin typeface="Calibri"/>
                <a:cs typeface="Calibri"/>
              </a:rPr>
              <a:t>flex container, change</a:t>
            </a:r>
            <a:r>
              <a:rPr sz="2400" spc="40" dirty="0">
                <a:solidFill>
                  <a:srgbClr val="434343"/>
                </a:solidFill>
                <a:latin typeface="Calibri"/>
                <a:cs typeface="Calibri"/>
              </a:rPr>
              <a:t> </a:t>
            </a:r>
            <a:r>
              <a:rPr sz="2400" spc="-5" dirty="0">
                <a:solidFill>
                  <a:srgbClr val="434343"/>
                </a:solidFill>
                <a:latin typeface="Consolas"/>
                <a:cs typeface="Consolas"/>
              </a:rPr>
              <a:t>display</a:t>
            </a:r>
            <a:r>
              <a:rPr sz="2400" spc="-5" dirty="0">
                <a:solidFill>
                  <a:srgbClr val="434343"/>
                </a:solidFill>
                <a:latin typeface="Calibri"/>
                <a:cs typeface="Calibri"/>
              </a:rPr>
              <a:t>:</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Block container: </a:t>
            </a:r>
            <a:r>
              <a:rPr sz="2400" spc="-5" dirty="0">
                <a:solidFill>
                  <a:srgbClr val="434343"/>
                </a:solidFill>
                <a:latin typeface="Consolas"/>
                <a:cs typeface="Consolas"/>
              </a:rPr>
              <a:t>display: flex;</a:t>
            </a:r>
            <a:r>
              <a:rPr sz="2400" spc="-700" dirty="0">
                <a:solidFill>
                  <a:srgbClr val="434343"/>
                </a:solidFill>
                <a:latin typeface="Consolas"/>
                <a:cs typeface="Consolas"/>
              </a:rPr>
              <a:t> </a:t>
            </a:r>
            <a:r>
              <a:rPr sz="2400" spc="-5" dirty="0">
                <a:solidFill>
                  <a:srgbClr val="434343"/>
                </a:solidFill>
                <a:latin typeface="Calibri"/>
                <a:cs typeface="Calibri"/>
              </a:rPr>
              <a:t>or</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Inline container: </a:t>
            </a:r>
            <a:r>
              <a:rPr sz="2400" spc="-5" dirty="0">
                <a:solidFill>
                  <a:srgbClr val="434343"/>
                </a:solidFill>
                <a:latin typeface="Consolas"/>
                <a:cs typeface="Consolas"/>
              </a:rPr>
              <a:t>display:</a:t>
            </a:r>
            <a:r>
              <a:rPr sz="2400" spc="30" dirty="0">
                <a:solidFill>
                  <a:srgbClr val="434343"/>
                </a:solidFill>
                <a:latin typeface="Consolas"/>
                <a:cs typeface="Consolas"/>
              </a:rPr>
              <a:t> </a:t>
            </a:r>
            <a:r>
              <a:rPr sz="2400" spc="-5" dirty="0">
                <a:solidFill>
                  <a:srgbClr val="434343"/>
                </a:solidFill>
                <a:latin typeface="Consolas"/>
                <a:cs typeface="Consolas"/>
              </a:rPr>
              <a:t>inline-flex;</a:t>
            </a:r>
            <a:endParaRPr sz="2400" dirty="0">
              <a:latin typeface="Consolas"/>
              <a:cs typeface="Consolas"/>
            </a:endParaRPr>
          </a:p>
          <a:p>
            <a:pPr>
              <a:lnSpc>
                <a:spcPct val="100000"/>
              </a:lnSpc>
              <a:spcBef>
                <a:spcPts val="30"/>
              </a:spcBef>
            </a:pPr>
            <a:endParaRPr sz="3150" dirty="0">
              <a:latin typeface="Consolas"/>
              <a:cs typeface="Consolas"/>
            </a:endParaRPr>
          </a:p>
          <a:p>
            <a:pPr marL="529590" algn="ctr">
              <a:lnSpc>
                <a:spcPct val="100000"/>
              </a:lnSpc>
            </a:pPr>
            <a:r>
              <a:rPr sz="2400" b="1" spc="-5" dirty="0">
                <a:solidFill>
                  <a:srgbClr val="434343"/>
                </a:solidFill>
                <a:latin typeface="Calibri"/>
                <a:cs typeface="Calibri"/>
              </a:rPr>
              <a:t>Follow along in</a:t>
            </a:r>
            <a:r>
              <a:rPr sz="2400" b="1" spc="35" dirty="0">
                <a:solidFill>
                  <a:srgbClr val="434343"/>
                </a:solidFill>
                <a:latin typeface="Calibri"/>
                <a:cs typeface="Calibri"/>
              </a:rPr>
              <a:t> </a:t>
            </a:r>
            <a:r>
              <a:rPr sz="2400" b="1" u="heavy" spc="-5" dirty="0">
                <a:solidFill>
                  <a:srgbClr val="0097A7"/>
                </a:solidFill>
                <a:uFill>
                  <a:solidFill>
                    <a:srgbClr val="0097A7"/>
                  </a:solidFill>
                </a:uFill>
                <a:latin typeface="Calibri"/>
                <a:cs typeface="Calibri"/>
                <a:hlinkClick r:id="rId2"/>
              </a:rPr>
              <a:t>Codepen</a:t>
            </a:r>
            <a:endParaRPr sz="2400" dirty="0">
              <a:latin typeface="Calibri"/>
              <a:cs typeface="Calibri"/>
            </a:endParaRPr>
          </a:p>
        </p:txBody>
      </p:sp>
      <p:grpSp>
        <p:nvGrpSpPr>
          <p:cNvPr id="4" name="object 4"/>
          <p:cNvGrpSpPr/>
          <p:nvPr/>
        </p:nvGrpSpPr>
        <p:grpSpPr>
          <a:xfrm>
            <a:off x="1041000" y="4049724"/>
            <a:ext cx="7062470" cy="2209165"/>
            <a:chOff x="1041000" y="4049724"/>
            <a:chExt cx="7062470" cy="2209165"/>
          </a:xfrm>
        </p:grpSpPr>
        <p:sp>
          <p:nvSpPr>
            <p:cNvPr id="5" name="object 5"/>
            <p:cNvSpPr/>
            <p:nvPr/>
          </p:nvSpPr>
          <p:spPr>
            <a:xfrm>
              <a:off x="1060050" y="4068774"/>
              <a:ext cx="7024370" cy="2171065"/>
            </a:xfrm>
            <a:custGeom>
              <a:avLst/>
              <a:gdLst/>
              <a:ahLst/>
              <a:cxnLst/>
              <a:rect l="l" t="t" r="r" b="b"/>
              <a:pathLst>
                <a:path w="7024370" h="2171065">
                  <a:moveTo>
                    <a:pt x="0" y="0"/>
                  </a:moveTo>
                  <a:lnTo>
                    <a:pt x="7023899" y="0"/>
                  </a:lnTo>
                  <a:lnTo>
                    <a:pt x="70238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1266125" y="4287349"/>
              <a:ext cx="893444" cy="893444"/>
            </a:xfrm>
            <a:custGeom>
              <a:avLst/>
              <a:gdLst/>
              <a:ahLst/>
              <a:cxnLst/>
              <a:rect l="l" t="t" r="r" b="b"/>
              <a:pathLst>
                <a:path w="893444" h="893445">
                  <a:moveTo>
                    <a:pt x="744496" y="893399"/>
                  </a:moveTo>
                  <a:lnTo>
                    <a:pt x="148902" y="893399"/>
                  </a:lnTo>
                  <a:lnTo>
                    <a:pt x="101838" y="885808"/>
                  </a:lnTo>
                  <a:lnTo>
                    <a:pt x="60962" y="864670"/>
                  </a:lnTo>
                  <a:lnTo>
                    <a:pt x="28729" y="832437"/>
                  </a:lnTo>
                  <a:lnTo>
                    <a:pt x="7591" y="791561"/>
                  </a:lnTo>
                  <a:lnTo>
                    <a:pt x="0" y="744496"/>
                  </a:lnTo>
                  <a:lnTo>
                    <a:pt x="0" y="148902"/>
                  </a:lnTo>
                  <a:lnTo>
                    <a:pt x="7591" y="101838"/>
                  </a:lnTo>
                  <a:lnTo>
                    <a:pt x="28729" y="60962"/>
                  </a:lnTo>
                  <a:lnTo>
                    <a:pt x="60962" y="28729"/>
                  </a:lnTo>
                  <a:lnTo>
                    <a:pt x="101838" y="7591"/>
                  </a:lnTo>
                  <a:lnTo>
                    <a:pt x="148902" y="0"/>
                  </a:lnTo>
                  <a:lnTo>
                    <a:pt x="744496" y="0"/>
                  </a:lnTo>
                  <a:lnTo>
                    <a:pt x="801479" y="11334"/>
                  </a:lnTo>
                  <a:lnTo>
                    <a:pt x="849787" y="43612"/>
                  </a:lnTo>
                  <a:lnTo>
                    <a:pt x="882065" y="91920"/>
                  </a:lnTo>
                  <a:lnTo>
                    <a:pt x="893399" y="148902"/>
                  </a:lnTo>
                  <a:lnTo>
                    <a:pt x="893399" y="744496"/>
                  </a:lnTo>
                  <a:lnTo>
                    <a:pt x="885808" y="791561"/>
                  </a:lnTo>
                  <a:lnTo>
                    <a:pt x="864670" y="832437"/>
                  </a:lnTo>
                  <a:lnTo>
                    <a:pt x="832437" y="864670"/>
                  </a:lnTo>
                  <a:lnTo>
                    <a:pt x="791561" y="885808"/>
                  </a:lnTo>
                  <a:lnTo>
                    <a:pt x="744496" y="893399"/>
                  </a:lnTo>
                  <a:close/>
                </a:path>
              </a:pathLst>
            </a:custGeom>
            <a:solidFill>
              <a:srgbClr val="A64D78"/>
            </a:solidFill>
          </p:spPr>
          <p:txBody>
            <a:bodyPr wrap="square" lIns="0" tIns="0" rIns="0" bIns="0" rtlCol="0"/>
            <a:lstStyle/>
            <a:p>
              <a:endParaRPr/>
            </a:p>
          </p:txBody>
        </p:sp>
      </p:gr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09299" y="3436524"/>
            <a:ext cx="4914265" cy="2743200"/>
          </a:xfrm>
          <a:custGeom>
            <a:avLst/>
            <a:gdLst/>
            <a:ahLst/>
            <a:cxnLst/>
            <a:rect l="l" t="t" r="r" b="b"/>
            <a:pathLst>
              <a:path w="4914265" h="2743200">
                <a:moveTo>
                  <a:pt x="4456490" y="2743199"/>
                </a:moveTo>
                <a:lnTo>
                  <a:pt x="457208" y="2743199"/>
                </a:lnTo>
                <a:lnTo>
                  <a:pt x="410462" y="2740839"/>
                </a:lnTo>
                <a:lnTo>
                  <a:pt x="365065" y="2733911"/>
                </a:lnTo>
                <a:lnTo>
                  <a:pt x="321249" y="2722644"/>
                </a:lnTo>
                <a:lnTo>
                  <a:pt x="279242" y="2707270"/>
                </a:lnTo>
                <a:lnTo>
                  <a:pt x="239276" y="2688017"/>
                </a:lnTo>
                <a:lnTo>
                  <a:pt x="201579" y="2665115"/>
                </a:lnTo>
                <a:lnTo>
                  <a:pt x="166381" y="2638795"/>
                </a:lnTo>
                <a:lnTo>
                  <a:pt x="133913" y="2609286"/>
                </a:lnTo>
                <a:lnTo>
                  <a:pt x="104404" y="2576818"/>
                </a:lnTo>
                <a:lnTo>
                  <a:pt x="78084" y="2541620"/>
                </a:lnTo>
                <a:lnTo>
                  <a:pt x="55182" y="2503923"/>
                </a:lnTo>
                <a:lnTo>
                  <a:pt x="35929" y="2463957"/>
                </a:lnTo>
                <a:lnTo>
                  <a:pt x="20555" y="2421950"/>
                </a:lnTo>
                <a:lnTo>
                  <a:pt x="9288" y="2378134"/>
                </a:lnTo>
                <a:lnTo>
                  <a:pt x="2360" y="2332737"/>
                </a:lnTo>
                <a:lnTo>
                  <a:pt x="0" y="2285990"/>
                </a:lnTo>
                <a:lnTo>
                  <a:pt x="0" y="457208"/>
                </a:lnTo>
                <a:lnTo>
                  <a:pt x="2360" y="410462"/>
                </a:lnTo>
                <a:lnTo>
                  <a:pt x="9288" y="365065"/>
                </a:lnTo>
                <a:lnTo>
                  <a:pt x="20555" y="321249"/>
                </a:lnTo>
                <a:lnTo>
                  <a:pt x="35929" y="279242"/>
                </a:lnTo>
                <a:lnTo>
                  <a:pt x="55182" y="239276"/>
                </a:lnTo>
                <a:lnTo>
                  <a:pt x="78084" y="201579"/>
                </a:lnTo>
                <a:lnTo>
                  <a:pt x="104404" y="166381"/>
                </a:lnTo>
                <a:lnTo>
                  <a:pt x="133913" y="133913"/>
                </a:lnTo>
                <a:lnTo>
                  <a:pt x="166381" y="104404"/>
                </a:lnTo>
                <a:lnTo>
                  <a:pt x="201579" y="78084"/>
                </a:lnTo>
                <a:lnTo>
                  <a:pt x="239276" y="55182"/>
                </a:lnTo>
                <a:lnTo>
                  <a:pt x="279242" y="35929"/>
                </a:lnTo>
                <a:lnTo>
                  <a:pt x="321249" y="20555"/>
                </a:lnTo>
                <a:lnTo>
                  <a:pt x="365065" y="9288"/>
                </a:lnTo>
                <a:lnTo>
                  <a:pt x="410462" y="2360"/>
                </a:lnTo>
                <a:lnTo>
                  <a:pt x="457208" y="0"/>
                </a:lnTo>
                <a:lnTo>
                  <a:pt x="4456490" y="0"/>
                </a:lnTo>
                <a:lnTo>
                  <a:pt x="4508080" y="2918"/>
                </a:lnTo>
                <a:lnTo>
                  <a:pt x="4558614" y="11549"/>
                </a:lnTo>
                <a:lnTo>
                  <a:pt x="4607645" y="25708"/>
                </a:lnTo>
                <a:lnTo>
                  <a:pt x="4654725" y="45209"/>
                </a:lnTo>
                <a:lnTo>
                  <a:pt x="4699407" y="69867"/>
                </a:lnTo>
                <a:lnTo>
                  <a:pt x="4741243" y="99497"/>
                </a:lnTo>
                <a:lnTo>
                  <a:pt x="4779786" y="133913"/>
                </a:lnTo>
                <a:lnTo>
                  <a:pt x="4814202" y="172456"/>
                </a:lnTo>
                <a:lnTo>
                  <a:pt x="4843832" y="214292"/>
                </a:lnTo>
                <a:lnTo>
                  <a:pt x="4868490" y="258974"/>
                </a:lnTo>
                <a:lnTo>
                  <a:pt x="4887991" y="306054"/>
                </a:lnTo>
                <a:lnTo>
                  <a:pt x="4902150" y="355085"/>
                </a:lnTo>
                <a:lnTo>
                  <a:pt x="4910781" y="405619"/>
                </a:lnTo>
                <a:lnTo>
                  <a:pt x="4913699" y="457208"/>
                </a:lnTo>
                <a:lnTo>
                  <a:pt x="4913699" y="2285990"/>
                </a:lnTo>
                <a:lnTo>
                  <a:pt x="4911339" y="2332737"/>
                </a:lnTo>
                <a:lnTo>
                  <a:pt x="4904411" y="2378134"/>
                </a:lnTo>
                <a:lnTo>
                  <a:pt x="4893144" y="2421950"/>
                </a:lnTo>
                <a:lnTo>
                  <a:pt x="4877770" y="2463957"/>
                </a:lnTo>
                <a:lnTo>
                  <a:pt x="4858517" y="2503923"/>
                </a:lnTo>
                <a:lnTo>
                  <a:pt x="4835615" y="2541620"/>
                </a:lnTo>
                <a:lnTo>
                  <a:pt x="4809295" y="2576818"/>
                </a:lnTo>
                <a:lnTo>
                  <a:pt x="4779786" y="2609286"/>
                </a:lnTo>
                <a:lnTo>
                  <a:pt x="4747318" y="2638795"/>
                </a:lnTo>
                <a:lnTo>
                  <a:pt x="4712120" y="2665115"/>
                </a:lnTo>
                <a:lnTo>
                  <a:pt x="4674423" y="2688017"/>
                </a:lnTo>
                <a:lnTo>
                  <a:pt x="4634457" y="2707270"/>
                </a:lnTo>
                <a:lnTo>
                  <a:pt x="4592450" y="2722644"/>
                </a:lnTo>
                <a:lnTo>
                  <a:pt x="4548634" y="2733911"/>
                </a:lnTo>
                <a:lnTo>
                  <a:pt x="4503237" y="2740839"/>
                </a:lnTo>
                <a:lnTo>
                  <a:pt x="4456490" y="2743199"/>
                </a:lnTo>
                <a:close/>
              </a:path>
            </a:pathLst>
          </a:custGeom>
          <a:solidFill>
            <a:srgbClr val="FFC1CC"/>
          </a:solidFill>
        </p:spPr>
        <p:txBody>
          <a:bodyPr wrap="square" lIns="0" tIns="0" rIns="0" bIns="0" rtlCol="0"/>
          <a:lstStyle/>
          <a:p>
            <a:endParaRPr/>
          </a:p>
        </p:txBody>
      </p:sp>
      <p:sp>
        <p:nvSpPr>
          <p:cNvPr id="3" name="object 3"/>
          <p:cNvSpPr txBox="1"/>
          <p:nvPr/>
        </p:nvSpPr>
        <p:spPr>
          <a:xfrm>
            <a:off x="4624538" y="3948462"/>
            <a:ext cx="3683635" cy="1678939"/>
          </a:xfrm>
          <a:prstGeom prst="rect">
            <a:avLst/>
          </a:prstGeom>
        </p:spPr>
        <p:txBody>
          <a:bodyPr vert="horz" wrap="square" lIns="0" tIns="8890" rIns="0" bIns="0" rtlCol="0">
            <a:spAutoFit/>
          </a:bodyPr>
          <a:lstStyle/>
          <a:p>
            <a:pPr marL="12700" marR="5080" indent="-7620" algn="ctr">
              <a:lnSpc>
                <a:spcPct val="100699"/>
              </a:lnSpc>
              <a:spcBef>
                <a:spcPts val="70"/>
              </a:spcBef>
            </a:pPr>
            <a:r>
              <a:rPr sz="3600" spc="-5" dirty="0">
                <a:latin typeface="Calibri"/>
                <a:cs typeface="Calibri"/>
              </a:rPr>
              <a:t>(So far, </a:t>
            </a:r>
            <a:r>
              <a:rPr sz="3600" spc="-10" dirty="0">
                <a:latin typeface="Calibri"/>
                <a:cs typeface="Calibri"/>
              </a:rPr>
              <a:t>this </a:t>
            </a:r>
            <a:r>
              <a:rPr sz="3600" spc="-5" dirty="0">
                <a:latin typeface="Calibri"/>
                <a:cs typeface="Calibri"/>
              </a:rPr>
              <a:t>looks  exactly </a:t>
            </a:r>
            <a:r>
              <a:rPr sz="3600" spc="-10" dirty="0">
                <a:latin typeface="Calibri"/>
                <a:cs typeface="Calibri"/>
              </a:rPr>
              <a:t>the </a:t>
            </a:r>
            <a:r>
              <a:rPr sz="3600" spc="-5" dirty="0">
                <a:latin typeface="Calibri"/>
                <a:cs typeface="Calibri"/>
              </a:rPr>
              <a:t>same </a:t>
            </a:r>
            <a:r>
              <a:rPr sz="3600" dirty="0">
                <a:latin typeface="Calibri"/>
                <a:cs typeface="Calibri"/>
              </a:rPr>
              <a:t>as  </a:t>
            </a:r>
            <a:r>
              <a:rPr sz="3600" spc="-10" dirty="0">
                <a:latin typeface="Consolas"/>
                <a:cs typeface="Consolas"/>
              </a:rPr>
              <a:t>display:</a:t>
            </a:r>
            <a:r>
              <a:rPr sz="3600" spc="-90" dirty="0">
                <a:latin typeface="Consolas"/>
                <a:cs typeface="Consolas"/>
              </a:rPr>
              <a:t> </a:t>
            </a:r>
            <a:r>
              <a:rPr sz="3600" spc="5" dirty="0">
                <a:latin typeface="Consolas"/>
                <a:cs typeface="Consolas"/>
              </a:rPr>
              <a:t>block</a:t>
            </a:r>
            <a:r>
              <a:rPr sz="3600" spc="5" dirty="0">
                <a:latin typeface="Calibri"/>
                <a:cs typeface="Calibri"/>
              </a:rPr>
              <a:t>)</a:t>
            </a:r>
            <a:endParaRPr sz="3600">
              <a:latin typeface="Calibri"/>
              <a:cs typeface="Calibri"/>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409055"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 </a:t>
            </a:r>
            <a:r>
              <a:rPr b="0" spc="265" dirty="0">
                <a:solidFill>
                  <a:srgbClr val="000000"/>
                </a:solidFill>
                <a:latin typeface="Calibri"/>
                <a:cs typeface="Calibri"/>
              </a:rPr>
              <a:t>basics:</a:t>
            </a:r>
            <a:r>
              <a:rPr b="0" spc="-170" dirty="0">
                <a:solidFill>
                  <a:srgbClr val="000000"/>
                </a:solidFill>
                <a:latin typeface="Calibri"/>
                <a:cs typeface="Calibri"/>
              </a:rPr>
              <a:t> </a:t>
            </a:r>
            <a:r>
              <a:rPr b="0" spc="-5" dirty="0">
                <a:solidFill>
                  <a:srgbClr val="000000"/>
                </a:solidFill>
                <a:latin typeface="Consolas"/>
                <a:cs typeface="Consolas"/>
              </a:rPr>
              <a:t>justify-content</a:t>
            </a:r>
          </a:p>
        </p:txBody>
      </p:sp>
      <p:sp>
        <p:nvSpPr>
          <p:cNvPr id="3" name="object 3"/>
          <p:cNvSpPr txBox="1"/>
          <p:nvPr/>
        </p:nvSpPr>
        <p:spPr>
          <a:xfrm>
            <a:off x="855724" y="1567742"/>
            <a:ext cx="7160259"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control where the item is horizontally* in the box  by setting </a:t>
            </a:r>
            <a:r>
              <a:rPr sz="2400" spc="-5" dirty="0">
                <a:solidFill>
                  <a:srgbClr val="434343"/>
                </a:solidFill>
                <a:latin typeface="Consolas"/>
                <a:cs typeface="Consolas"/>
              </a:rPr>
              <a:t>justify-content</a:t>
            </a:r>
            <a:r>
              <a:rPr sz="2400" spc="-775" dirty="0">
                <a:solidFill>
                  <a:srgbClr val="434343"/>
                </a:solidFill>
                <a:latin typeface="Consolas"/>
                <a:cs typeface="Consolas"/>
              </a:rPr>
              <a:t> </a:t>
            </a:r>
            <a:r>
              <a:rPr sz="2400" spc="-5" dirty="0">
                <a:solidFill>
                  <a:srgbClr val="434343"/>
                </a:solidFill>
                <a:latin typeface="Calibri"/>
                <a:cs typeface="Calibri"/>
              </a:rPr>
              <a:t>on the flex container:</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913399" y="4732750"/>
              <a:ext cx="893444" cy="893444"/>
            </a:xfrm>
            <a:custGeom>
              <a:avLst/>
              <a:gdLst/>
              <a:ahLst/>
              <a:cxnLst/>
              <a:rect l="l" t="t" r="r" b="b"/>
              <a:pathLst>
                <a:path w="893444" h="893445">
                  <a:moveTo>
                    <a:pt x="744496" y="893399"/>
                  </a:moveTo>
                  <a:lnTo>
                    <a:pt x="148902" y="893399"/>
                  </a:lnTo>
                  <a:lnTo>
                    <a:pt x="101838" y="885808"/>
                  </a:lnTo>
                  <a:lnTo>
                    <a:pt x="60962" y="864670"/>
                  </a:lnTo>
                  <a:lnTo>
                    <a:pt x="28729" y="832437"/>
                  </a:lnTo>
                  <a:lnTo>
                    <a:pt x="7591" y="791561"/>
                  </a:lnTo>
                  <a:lnTo>
                    <a:pt x="0" y="744496"/>
                  </a:lnTo>
                  <a:lnTo>
                    <a:pt x="0" y="148902"/>
                  </a:lnTo>
                  <a:lnTo>
                    <a:pt x="7591" y="101838"/>
                  </a:lnTo>
                  <a:lnTo>
                    <a:pt x="28729" y="60962"/>
                  </a:lnTo>
                  <a:lnTo>
                    <a:pt x="60962" y="28729"/>
                  </a:lnTo>
                  <a:lnTo>
                    <a:pt x="101838" y="7591"/>
                  </a:lnTo>
                  <a:lnTo>
                    <a:pt x="148902" y="0"/>
                  </a:lnTo>
                  <a:lnTo>
                    <a:pt x="744496" y="0"/>
                  </a:lnTo>
                  <a:lnTo>
                    <a:pt x="801479" y="11334"/>
                  </a:lnTo>
                  <a:lnTo>
                    <a:pt x="849787" y="43612"/>
                  </a:lnTo>
                  <a:lnTo>
                    <a:pt x="882065" y="91920"/>
                  </a:lnTo>
                  <a:lnTo>
                    <a:pt x="893399" y="148902"/>
                  </a:lnTo>
                  <a:lnTo>
                    <a:pt x="893399" y="744496"/>
                  </a:lnTo>
                  <a:lnTo>
                    <a:pt x="885808" y="791561"/>
                  </a:lnTo>
                  <a:lnTo>
                    <a:pt x="864670" y="832437"/>
                  </a:lnTo>
                  <a:lnTo>
                    <a:pt x="832437" y="864670"/>
                  </a:lnTo>
                  <a:lnTo>
                    <a:pt x="791561" y="885808"/>
                  </a:lnTo>
                  <a:lnTo>
                    <a:pt x="744496" y="893399"/>
                  </a:lnTo>
                  <a:close/>
                </a:path>
              </a:pathLst>
            </a:custGeom>
            <a:solidFill>
              <a:srgbClr val="A64D78"/>
            </a:solidFill>
          </p:spPr>
          <p:txBody>
            <a:bodyPr wrap="square" lIns="0" tIns="0" rIns="0" bIns="0" rtlCol="0"/>
            <a:lstStyle/>
            <a:p>
              <a:endParaRPr/>
            </a:p>
          </p:txBody>
        </p:sp>
      </p:grpSp>
      <p:sp>
        <p:nvSpPr>
          <p:cNvPr id="7" name="object 7"/>
          <p:cNvSpPr txBox="1"/>
          <p:nvPr/>
        </p:nvSpPr>
        <p:spPr>
          <a:xfrm>
            <a:off x="5583511" y="3526625"/>
            <a:ext cx="3478529" cy="654050"/>
          </a:xfrm>
          <a:prstGeom prst="rect">
            <a:avLst/>
          </a:prstGeom>
        </p:spPr>
        <p:txBody>
          <a:bodyPr vert="horz" wrap="square" lIns="0" tIns="12700" rIns="0" bIns="0" rtlCol="0">
            <a:spAutoFit/>
          </a:bodyPr>
          <a:lstStyle/>
          <a:p>
            <a:pPr marL="40640" marR="5080" indent="-28575">
              <a:lnSpc>
                <a:spcPct val="114599"/>
              </a:lnSpc>
              <a:spcBef>
                <a:spcPts val="100"/>
              </a:spcBef>
            </a:pPr>
            <a:r>
              <a:rPr sz="1800" spc="-5" dirty="0">
                <a:solidFill>
                  <a:srgbClr val="434343"/>
                </a:solidFill>
                <a:latin typeface="Calibri"/>
                <a:cs typeface="Calibri"/>
              </a:rPr>
              <a:t>*when flex direction is </a:t>
            </a:r>
            <a:r>
              <a:rPr sz="1800" spc="-5" dirty="0">
                <a:solidFill>
                  <a:srgbClr val="434343"/>
                </a:solidFill>
                <a:latin typeface="Consolas"/>
                <a:cs typeface="Consolas"/>
              </a:rPr>
              <a:t>row</a:t>
            </a:r>
            <a:r>
              <a:rPr sz="1800" spc="-5" dirty="0">
                <a:solidFill>
                  <a:srgbClr val="434343"/>
                </a:solidFill>
                <a:latin typeface="Calibri"/>
                <a:cs typeface="Calibri"/>
              </a:rPr>
              <a:t>. We'll get  to what "flex direction" means</a:t>
            </a:r>
            <a:r>
              <a:rPr sz="1800" spc="-70" dirty="0">
                <a:solidFill>
                  <a:srgbClr val="434343"/>
                </a:solidFill>
                <a:latin typeface="Calibri"/>
                <a:cs typeface="Calibri"/>
              </a:rPr>
              <a:t> </a:t>
            </a:r>
            <a:r>
              <a:rPr sz="1800" spc="-5" dirty="0">
                <a:solidFill>
                  <a:srgbClr val="434343"/>
                </a:solidFill>
                <a:latin typeface="Calibri"/>
                <a:cs typeface="Calibri"/>
              </a:rPr>
              <a:t>soon.</a:t>
            </a:r>
            <a:endParaRPr sz="1800">
              <a:latin typeface="Calibri"/>
              <a:cs typeface="Calibri"/>
            </a:endParaRPr>
          </a:p>
        </p:txBody>
      </p:sp>
      <p:sp>
        <p:nvSpPr>
          <p:cNvPr id="8" name="object 8"/>
          <p:cNvSpPr txBox="1"/>
          <p:nvPr/>
        </p:nvSpPr>
        <p:spPr>
          <a:xfrm>
            <a:off x="782699" y="2610249"/>
            <a:ext cx="4688840" cy="1656080"/>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b="1" spc="-5" dirty="0">
                <a:solidFill>
                  <a:srgbClr val="434343"/>
                </a:solidFill>
                <a:latin typeface="Consolas"/>
                <a:cs typeface="Consolas"/>
              </a:rPr>
              <a:t>justify-content</a:t>
            </a:r>
            <a:r>
              <a:rPr sz="2000" spc="-5" dirty="0">
                <a:solidFill>
                  <a:srgbClr val="434343"/>
                </a:solidFill>
                <a:latin typeface="Consolas"/>
                <a:cs typeface="Consolas"/>
              </a:rPr>
              <a:t>:</a:t>
            </a:r>
            <a:r>
              <a:rPr sz="2000" spc="-20" dirty="0">
                <a:solidFill>
                  <a:srgbClr val="434343"/>
                </a:solidFill>
                <a:latin typeface="Consolas"/>
                <a:cs typeface="Consolas"/>
              </a:rPr>
              <a:t> </a:t>
            </a:r>
            <a:r>
              <a:rPr sz="2000" b="1" spc="-5" dirty="0">
                <a:solidFill>
                  <a:srgbClr val="434343"/>
                </a:solidFill>
                <a:latin typeface="Consolas"/>
                <a:cs typeface="Consolas"/>
              </a:rPr>
              <a:t>flex-start</a:t>
            </a:r>
            <a:r>
              <a:rPr sz="2000" spc="-5" dirty="0">
                <a:solidFill>
                  <a:srgbClr val="434343"/>
                </a:solidFill>
                <a:latin typeface="Consolas"/>
                <a:cs typeface="Consolas"/>
              </a:rPr>
              <a:t>;</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409055"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 </a:t>
            </a:r>
            <a:r>
              <a:rPr b="0" spc="265" dirty="0">
                <a:solidFill>
                  <a:srgbClr val="000000"/>
                </a:solidFill>
                <a:latin typeface="Calibri"/>
                <a:cs typeface="Calibri"/>
              </a:rPr>
              <a:t>basics:</a:t>
            </a:r>
            <a:r>
              <a:rPr b="0" spc="-170" dirty="0">
                <a:solidFill>
                  <a:srgbClr val="000000"/>
                </a:solidFill>
                <a:latin typeface="Calibri"/>
                <a:cs typeface="Calibri"/>
              </a:rPr>
              <a:t> </a:t>
            </a:r>
            <a:r>
              <a:rPr b="0" spc="-5" dirty="0">
                <a:solidFill>
                  <a:srgbClr val="000000"/>
                </a:solidFill>
                <a:latin typeface="Consolas"/>
                <a:cs typeface="Consolas"/>
              </a:rPr>
              <a:t>justify-content</a:t>
            </a:r>
          </a:p>
        </p:txBody>
      </p:sp>
      <p:sp>
        <p:nvSpPr>
          <p:cNvPr id="3" name="object 3"/>
          <p:cNvSpPr txBox="1"/>
          <p:nvPr/>
        </p:nvSpPr>
        <p:spPr>
          <a:xfrm>
            <a:off x="855724" y="1567742"/>
            <a:ext cx="7160259"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control where the item is horizontally* in the box  by setting </a:t>
            </a:r>
            <a:r>
              <a:rPr sz="2400" spc="-5" dirty="0">
                <a:solidFill>
                  <a:srgbClr val="434343"/>
                </a:solidFill>
                <a:latin typeface="Consolas"/>
                <a:cs typeface="Consolas"/>
              </a:rPr>
              <a:t>justify-content</a:t>
            </a:r>
            <a:r>
              <a:rPr sz="2400" spc="-775" dirty="0">
                <a:solidFill>
                  <a:srgbClr val="434343"/>
                </a:solidFill>
                <a:latin typeface="Consolas"/>
                <a:cs typeface="Consolas"/>
              </a:rPr>
              <a:t> </a:t>
            </a:r>
            <a:r>
              <a:rPr sz="2400" spc="-5" dirty="0">
                <a:solidFill>
                  <a:srgbClr val="434343"/>
                </a:solidFill>
                <a:latin typeface="Calibri"/>
                <a:cs typeface="Calibri"/>
              </a:rPr>
              <a:t>on the flex container:</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7304149" y="4732750"/>
              <a:ext cx="893444" cy="893444"/>
            </a:xfrm>
            <a:custGeom>
              <a:avLst/>
              <a:gdLst/>
              <a:ahLst/>
              <a:cxnLst/>
              <a:rect l="l" t="t" r="r" b="b"/>
              <a:pathLst>
                <a:path w="893445" h="893445">
                  <a:moveTo>
                    <a:pt x="744496" y="893399"/>
                  </a:moveTo>
                  <a:lnTo>
                    <a:pt x="148902" y="893399"/>
                  </a:lnTo>
                  <a:lnTo>
                    <a:pt x="101838" y="885808"/>
                  </a:lnTo>
                  <a:lnTo>
                    <a:pt x="60962" y="864670"/>
                  </a:lnTo>
                  <a:lnTo>
                    <a:pt x="28729" y="832437"/>
                  </a:lnTo>
                  <a:lnTo>
                    <a:pt x="7591" y="791561"/>
                  </a:lnTo>
                  <a:lnTo>
                    <a:pt x="0" y="744496"/>
                  </a:lnTo>
                  <a:lnTo>
                    <a:pt x="0" y="148902"/>
                  </a:lnTo>
                  <a:lnTo>
                    <a:pt x="7591" y="101838"/>
                  </a:lnTo>
                  <a:lnTo>
                    <a:pt x="28729" y="60962"/>
                  </a:lnTo>
                  <a:lnTo>
                    <a:pt x="60962" y="28729"/>
                  </a:lnTo>
                  <a:lnTo>
                    <a:pt x="101838" y="7591"/>
                  </a:lnTo>
                  <a:lnTo>
                    <a:pt x="148902" y="0"/>
                  </a:lnTo>
                  <a:lnTo>
                    <a:pt x="744496" y="0"/>
                  </a:lnTo>
                  <a:lnTo>
                    <a:pt x="801479" y="11334"/>
                  </a:lnTo>
                  <a:lnTo>
                    <a:pt x="849787" y="43612"/>
                  </a:lnTo>
                  <a:lnTo>
                    <a:pt x="882065" y="91920"/>
                  </a:lnTo>
                  <a:lnTo>
                    <a:pt x="893399" y="148902"/>
                  </a:lnTo>
                  <a:lnTo>
                    <a:pt x="893399" y="744496"/>
                  </a:lnTo>
                  <a:lnTo>
                    <a:pt x="885808" y="791561"/>
                  </a:lnTo>
                  <a:lnTo>
                    <a:pt x="864670" y="832437"/>
                  </a:lnTo>
                  <a:lnTo>
                    <a:pt x="832437" y="864670"/>
                  </a:lnTo>
                  <a:lnTo>
                    <a:pt x="791561" y="885808"/>
                  </a:lnTo>
                  <a:lnTo>
                    <a:pt x="744496" y="893399"/>
                  </a:lnTo>
                  <a:close/>
                </a:path>
              </a:pathLst>
            </a:custGeom>
            <a:solidFill>
              <a:srgbClr val="A64D78"/>
            </a:solidFill>
          </p:spPr>
          <p:txBody>
            <a:bodyPr wrap="square" lIns="0" tIns="0" rIns="0" bIns="0" rtlCol="0"/>
            <a:lstStyle/>
            <a:p>
              <a:endParaRPr/>
            </a:p>
          </p:txBody>
        </p:sp>
      </p:grpSp>
      <p:sp>
        <p:nvSpPr>
          <p:cNvPr id="7" name="object 7"/>
          <p:cNvSpPr txBox="1"/>
          <p:nvPr/>
        </p:nvSpPr>
        <p:spPr>
          <a:xfrm>
            <a:off x="5583511" y="3526625"/>
            <a:ext cx="3478529" cy="654050"/>
          </a:xfrm>
          <a:prstGeom prst="rect">
            <a:avLst/>
          </a:prstGeom>
        </p:spPr>
        <p:txBody>
          <a:bodyPr vert="horz" wrap="square" lIns="0" tIns="12700" rIns="0" bIns="0" rtlCol="0">
            <a:spAutoFit/>
          </a:bodyPr>
          <a:lstStyle/>
          <a:p>
            <a:pPr marL="40640" marR="5080" indent="-28575">
              <a:lnSpc>
                <a:spcPct val="114599"/>
              </a:lnSpc>
              <a:spcBef>
                <a:spcPts val="100"/>
              </a:spcBef>
            </a:pPr>
            <a:r>
              <a:rPr sz="1800" spc="-5" dirty="0">
                <a:solidFill>
                  <a:srgbClr val="434343"/>
                </a:solidFill>
                <a:latin typeface="Calibri"/>
                <a:cs typeface="Calibri"/>
              </a:rPr>
              <a:t>*when flex direction is </a:t>
            </a:r>
            <a:r>
              <a:rPr sz="1800" spc="-5" dirty="0">
                <a:solidFill>
                  <a:srgbClr val="434343"/>
                </a:solidFill>
                <a:latin typeface="Consolas"/>
                <a:cs typeface="Consolas"/>
              </a:rPr>
              <a:t>row</a:t>
            </a:r>
            <a:r>
              <a:rPr sz="1800" spc="-5" dirty="0">
                <a:solidFill>
                  <a:srgbClr val="434343"/>
                </a:solidFill>
                <a:latin typeface="Calibri"/>
                <a:cs typeface="Calibri"/>
              </a:rPr>
              <a:t>. We'll get  to what "flex direction" means</a:t>
            </a:r>
            <a:r>
              <a:rPr sz="1800" spc="-70" dirty="0">
                <a:solidFill>
                  <a:srgbClr val="434343"/>
                </a:solidFill>
                <a:latin typeface="Calibri"/>
                <a:cs typeface="Calibri"/>
              </a:rPr>
              <a:t> </a:t>
            </a:r>
            <a:r>
              <a:rPr sz="1800" spc="-5" dirty="0">
                <a:solidFill>
                  <a:srgbClr val="434343"/>
                </a:solidFill>
                <a:latin typeface="Calibri"/>
                <a:cs typeface="Calibri"/>
              </a:rPr>
              <a:t>soon.</a:t>
            </a:r>
            <a:endParaRPr sz="1800">
              <a:latin typeface="Calibri"/>
              <a:cs typeface="Calibri"/>
            </a:endParaRPr>
          </a:p>
        </p:txBody>
      </p:sp>
      <p:sp>
        <p:nvSpPr>
          <p:cNvPr id="8" name="object 8"/>
          <p:cNvSpPr txBox="1"/>
          <p:nvPr/>
        </p:nvSpPr>
        <p:spPr>
          <a:xfrm>
            <a:off x="782699" y="2610249"/>
            <a:ext cx="4688840" cy="1656080"/>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b="1" spc="-5" dirty="0">
                <a:solidFill>
                  <a:srgbClr val="434343"/>
                </a:solidFill>
                <a:latin typeface="Consolas"/>
                <a:cs typeface="Consolas"/>
              </a:rPr>
              <a:t>justify-content</a:t>
            </a:r>
            <a:r>
              <a:rPr sz="2000" spc="-5" dirty="0">
                <a:solidFill>
                  <a:srgbClr val="434343"/>
                </a:solidFill>
                <a:latin typeface="Consolas"/>
                <a:cs typeface="Consolas"/>
              </a:rPr>
              <a:t>:</a:t>
            </a:r>
            <a:r>
              <a:rPr sz="2000" spc="-15" dirty="0">
                <a:solidFill>
                  <a:srgbClr val="434343"/>
                </a:solidFill>
                <a:latin typeface="Consolas"/>
                <a:cs typeface="Consolas"/>
              </a:rPr>
              <a:t> </a:t>
            </a:r>
            <a:r>
              <a:rPr sz="2000" b="1" spc="-5" dirty="0">
                <a:solidFill>
                  <a:srgbClr val="434343"/>
                </a:solidFill>
                <a:latin typeface="Consolas"/>
                <a:cs typeface="Consolas"/>
              </a:rPr>
              <a:t>flex-end</a:t>
            </a:r>
            <a:r>
              <a:rPr sz="2000" spc="-5" dirty="0">
                <a:solidFill>
                  <a:srgbClr val="434343"/>
                </a:solidFill>
                <a:latin typeface="Consolas"/>
                <a:cs typeface="Consolas"/>
              </a:rPr>
              <a:t>;</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409055"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 </a:t>
            </a:r>
            <a:r>
              <a:rPr b="0" spc="265" dirty="0">
                <a:solidFill>
                  <a:srgbClr val="000000"/>
                </a:solidFill>
                <a:latin typeface="Calibri"/>
                <a:cs typeface="Calibri"/>
              </a:rPr>
              <a:t>basics:</a:t>
            </a:r>
            <a:r>
              <a:rPr b="0" spc="-170" dirty="0">
                <a:solidFill>
                  <a:srgbClr val="000000"/>
                </a:solidFill>
                <a:latin typeface="Calibri"/>
                <a:cs typeface="Calibri"/>
              </a:rPr>
              <a:t> </a:t>
            </a:r>
            <a:r>
              <a:rPr b="0" spc="-5" dirty="0">
                <a:solidFill>
                  <a:srgbClr val="000000"/>
                </a:solidFill>
                <a:latin typeface="Consolas"/>
                <a:cs typeface="Consolas"/>
              </a:rPr>
              <a:t>justify-content</a:t>
            </a:r>
          </a:p>
        </p:txBody>
      </p:sp>
      <p:sp>
        <p:nvSpPr>
          <p:cNvPr id="3" name="object 3"/>
          <p:cNvSpPr txBox="1"/>
          <p:nvPr/>
        </p:nvSpPr>
        <p:spPr>
          <a:xfrm>
            <a:off x="855724" y="1567742"/>
            <a:ext cx="7160259"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control where the item is horizontally* in the box  by setting </a:t>
            </a:r>
            <a:r>
              <a:rPr sz="2400" spc="-5" dirty="0">
                <a:solidFill>
                  <a:srgbClr val="434343"/>
                </a:solidFill>
                <a:latin typeface="Consolas"/>
                <a:cs typeface="Consolas"/>
              </a:rPr>
              <a:t>justify-content</a:t>
            </a:r>
            <a:r>
              <a:rPr sz="2400" spc="-775" dirty="0">
                <a:solidFill>
                  <a:srgbClr val="434343"/>
                </a:solidFill>
                <a:latin typeface="Consolas"/>
                <a:cs typeface="Consolas"/>
              </a:rPr>
              <a:t> </a:t>
            </a:r>
            <a:r>
              <a:rPr sz="2400" spc="-5" dirty="0">
                <a:solidFill>
                  <a:srgbClr val="434343"/>
                </a:solidFill>
                <a:latin typeface="Calibri"/>
                <a:cs typeface="Calibri"/>
              </a:rPr>
              <a:t>on the flex container:</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4125299" y="4732750"/>
              <a:ext cx="893444" cy="893444"/>
            </a:xfrm>
            <a:custGeom>
              <a:avLst/>
              <a:gdLst/>
              <a:ahLst/>
              <a:cxnLst/>
              <a:rect l="l" t="t" r="r" b="b"/>
              <a:pathLst>
                <a:path w="893445" h="893445">
                  <a:moveTo>
                    <a:pt x="744496" y="893399"/>
                  </a:moveTo>
                  <a:lnTo>
                    <a:pt x="148902" y="893399"/>
                  </a:lnTo>
                  <a:lnTo>
                    <a:pt x="101838" y="885808"/>
                  </a:lnTo>
                  <a:lnTo>
                    <a:pt x="60962" y="864670"/>
                  </a:lnTo>
                  <a:lnTo>
                    <a:pt x="28729" y="832437"/>
                  </a:lnTo>
                  <a:lnTo>
                    <a:pt x="7591" y="791561"/>
                  </a:lnTo>
                  <a:lnTo>
                    <a:pt x="0" y="744496"/>
                  </a:lnTo>
                  <a:lnTo>
                    <a:pt x="0" y="148902"/>
                  </a:lnTo>
                  <a:lnTo>
                    <a:pt x="7591" y="101838"/>
                  </a:lnTo>
                  <a:lnTo>
                    <a:pt x="28729" y="60962"/>
                  </a:lnTo>
                  <a:lnTo>
                    <a:pt x="60962" y="28729"/>
                  </a:lnTo>
                  <a:lnTo>
                    <a:pt x="101838" y="7591"/>
                  </a:lnTo>
                  <a:lnTo>
                    <a:pt x="148902" y="0"/>
                  </a:lnTo>
                  <a:lnTo>
                    <a:pt x="744496" y="0"/>
                  </a:lnTo>
                  <a:lnTo>
                    <a:pt x="801479" y="11334"/>
                  </a:lnTo>
                  <a:lnTo>
                    <a:pt x="849787" y="43612"/>
                  </a:lnTo>
                  <a:lnTo>
                    <a:pt x="882065" y="91920"/>
                  </a:lnTo>
                  <a:lnTo>
                    <a:pt x="893399" y="148902"/>
                  </a:lnTo>
                  <a:lnTo>
                    <a:pt x="893399" y="744496"/>
                  </a:lnTo>
                  <a:lnTo>
                    <a:pt x="885808" y="791561"/>
                  </a:lnTo>
                  <a:lnTo>
                    <a:pt x="864670" y="832437"/>
                  </a:lnTo>
                  <a:lnTo>
                    <a:pt x="832437" y="864670"/>
                  </a:lnTo>
                  <a:lnTo>
                    <a:pt x="791561" y="885808"/>
                  </a:lnTo>
                  <a:lnTo>
                    <a:pt x="744496" y="893399"/>
                  </a:lnTo>
                  <a:close/>
                </a:path>
              </a:pathLst>
            </a:custGeom>
            <a:solidFill>
              <a:srgbClr val="A64D78"/>
            </a:solidFill>
          </p:spPr>
          <p:txBody>
            <a:bodyPr wrap="square" lIns="0" tIns="0" rIns="0" bIns="0" rtlCol="0"/>
            <a:lstStyle/>
            <a:p>
              <a:endParaRPr/>
            </a:p>
          </p:txBody>
        </p:sp>
      </p:grpSp>
      <p:sp>
        <p:nvSpPr>
          <p:cNvPr id="7" name="object 7"/>
          <p:cNvSpPr txBox="1"/>
          <p:nvPr/>
        </p:nvSpPr>
        <p:spPr>
          <a:xfrm>
            <a:off x="5583511" y="3526625"/>
            <a:ext cx="3478529" cy="654050"/>
          </a:xfrm>
          <a:prstGeom prst="rect">
            <a:avLst/>
          </a:prstGeom>
        </p:spPr>
        <p:txBody>
          <a:bodyPr vert="horz" wrap="square" lIns="0" tIns="12700" rIns="0" bIns="0" rtlCol="0">
            <a:spAutoFit/>
          </a:bodyPr>
          <a:lstStyle/>
          <a:p>
            <a:pPr marL="40640" marR="5080" indent="-28575">
              <a:lnSpc>
                <a:spcPct val="114599"/>
              </a:lnSpc>
              <a:spcBef>
                <a:spcPts val="100"/>
              </a:spcBef>
            </a:pPr>
            <a:r>
              <a:rPr sz="1800" spc="-5" dirty="0">
                <a:solidFill>
                  <a:srgbClr val="434343"/>
                </a:solidFill>
                <a:latin typeface="Calibri"/>
                <a:cs typeface="Calibri"/>
              </a:rPr>
              <a:t>*when flex direction is </a:t>
            </a:r>
            <a:r>
              <a:rPr sz="1800" spc="-5" dirty="0">
                <a:solidFill>
                  <a:srgbClr val="434343"/>
                </a:solidFill>
                <a:latin typeface="Consolas"/>
                <a:cs typeface="Consolas"/>
              </a:rPr>
              <a:t>row</a:t>
            </a:r>
            <a:r>
              <a:rPr sz="1800" spc="-5" dirty="0">
                <a:solidFill>
                  <a:srgbClr val="434343"/>
                </a:solidFill>
                <a:latin typeface="Calibri"/>
                <a:cs typeface="Calibri"/>
              </a:rPr>
              <a:t>. We'll get  to what "flex direction" means</a:t>
            </a:r>
            <a:r>
              <a:rPr sz="1800" spc="-70" dirty="0">
                <a:solidFill>
                  <a:srgbClr val="434343"/>
                </a:solidFill>
                <a:latin typeface="Calibri"/>
                <a:cs typeface="Calibri"/>
              </a:rPr>
              <a:t> </a:t>
            </a:r>
            <a:r>
              <a:rPr sz="1800" spc="-5" dirty="0">
                <a:solidFill>
                  <a:srgbClr val="434343"/>
                </a:solidFill>
                <a:latin typeface="Calibri"/>
                <a:cs typeface="Calibri"/>
              </a:rPr>
              <a:t>soon.</a:t>
            </a:r>
            <a:endParaRPr sz="1800">
              <a:latin typeface="Calibri"/>
              <a:cs typeface="Calibri"/>
            </a:endParaRPr>
          </a:p>
        </p:txBody>
      </p:sp>
      <p:sp>
        <p:nvSpPr>
          <p:cNvPr id="8" name="object 8"/>
          <p:cNvSpPr txBox="1"/>
          <p:nvPr/>
        </p:nvSpPr>
        <p:spPr>
          <a:xfrm>
            <a:off x="782699" y="2610249"/>
            <a:ext cx="4688840" cy="1656080"/>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b="1" spc="-5" dirty="0">
                <a:solidFill>
                  <a:srgbClr val="434343"/>
                </a:solidFill>
                <a:latin typeface="Consolas"/>
                <a:cs typeface="Consolas"/>
              </a:rPr>
              <a:t>justify-content</a:t>
            </a:r>
            <a:r>
              <a:rPr sz="2000" spc="-5" dirty="0">
                <a:solidFill>
                  <a:srgbClr val="434343"/>
                </a:solidFill>
                <a:latin typeface="Consolas"/>
                <a:cs typeface="Consolas"/>
              </a:rPr>
              <a:t>:</a:t>
            </a:r>
            <a:r>
              <a:rPr sz="2000" spc="-15" dirty="0">
                <a:solidFill>
                  <a:srgbClr val="434343"/>
                </a:solidFill>
                <a:latin typeface="Consolas"/>
                <a:cs typeface="Consolas"/>
              </a:rPr>
              <a:t> </a:t>
            </a:r>
            <a:r>
              <a:rPr sz="2000" b="1" spc="-5" dirty="0">
                <a:solidFill>
                  <a:srgbClr val="434343"/>
                </a:solidFill>
                <a:latin typeface="Consolas"/>
                <a:cs typeface="Consolas"/>
              </a:rPr>
              <a:t>center</a:t>
            </a:r>
            <a:r>
              <a:rPr sz="2000" spc="-5" dirty="0">
                <a:solidFill>
                  <a:srgbClr val="434343"/>
                </a:solidFill>
                <a:latin typeface="Consolas"/>
                <a:cs typeface="Consolas"/>
              </a:rPr>
              <a:t>;</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601280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3" name="object 3"/>
          <p:cNvSpPr/>
          <p:nvPr/>
        </p:nvSpPr>
        <p:spPr>
          <a:xfrm>
            <a:off x="2294370" y="1888496"/>
            <a:ext cx="6849611" cy="415556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27567" y="2472453"/>
            <a:ext cx="1498600" cy="2562860"/>
          </a:xfrm>
          <a:prstGeom prst="rect">
            <a:avLst/>
          </a:prstGeom>
        </p:spPr>
        <p:txBody>
          <a:bodyPr vert="horz" wrap="square" lIns="0" tIns="27939" rIns="0" bIns="0" rtlCol="0">
            <a:spAutoFit/>
          </a:bodyPr>
          <a:lstStyle/>
          <a:p>
            <a:pPr marL="211454" marR="47625" indent="-156210">
              <a:lnSpc>
                <a:spcPts val="2850"/>
              </a:lnSpc>
              <a:spcBef>
                <a:spcPts val="219"/>
              </a:spcBef>
            </a:pPr>
            <a:r>
              <a:rPr sz="2400" spc="-95" dirty="0">
                <a:latin typeface="Arial"/>
                <a:cs typeface="Arial"/>
              </a:rPr>
              <a:t>1. </a:t>
            </a:r>
            <a:r>
              <a:rPr sz="2400" spc="-195" dirty="0">
                <a:latin typeface="Arial"/>
                <a:cs typeface="Arial"/>
              </a:rPr>
              <a:t>You</a:t>
            </a:r>
            <a:r>
              <a:rPr sz="2400" spc="-250" dirty="0">
                <a:latin typeface="Arial"/>
                <a:cs typeface="Arial"/>
              </a:rPr>
              <a:t> </a:t>
            </a:r>
            <a:r>
              <a:rPr sz="2400" spc="-55" dirty="0">
                <a:latin typeface="Arial"/>
                <a:cs typeface="Arial"/>
              </a:rPr>
              <a:t>type  </a:t>
            </a:r>
            <a:r>
              <a:rPr sz="2400" spc="-35" dirty="0">
                <a:latin typeface="Arial"/>
                <a:cs typeface="Arial"/>
              </a:rPr>
              <a:t>in </a:t>
            </a:r>
            <a:r>
              <a:rPr sz="2400" spc="-190" dirty="0">
                <a:latin typeface="Arial"/>
                <a:cs typeface="Arial"/>
              </a:rPr>
              <a:t>a</a:t>
            </a:r>
            <a:r>
              <a:rPr sz="2400" spc="-260" dirty="0">
                <a:latin typeface="Arial"/>
                <a:cs typeface="Arial"/>
              </a:rPr>
              <a:t> URL,</a:t>
            </a:r>
            <a:endParaRPr sz="2400">
              <a:latin typeface="Arial"/>
              <a:cs typeface="Arial"/>
            </a:endParaRPr>
          </a:p>
          <a:p>
            <a:pPr marL="12065" marR="5080" algn="ctr">
              <a:lnSpc>
                <a:spcPts val="2850"/>
              </a:lnSpc>
            </a:pPr>
            <a:r>
              <a:rPr sz="2400" spc="-75" dirty="0">
                <a:latin typeface="Arial"/>
                <a:cs typeface="Arial"/>
              </a:rPr>
              <a:t>which </a:t>
            </a:r>
            <a:r>
              <a:rPr sz="2400" spc="-125" dirty="0">
                <a:latin typeface="Arial"/>
                <a:cs typeface="Arial"/>
              </a:rPr>
              <a:t>is</a:t>
            </a:r>
            <a:r>
              <a:rPr sz="2400" spc="-250" dirty="0">
                <a:latin typeface="Arial"/>
                <a:cs typeface="Arial"/>
              </a:rPr>
              <a:t> </a:t>
            </a:r>
            <a:r>
              <a:rPr sz="2400" spc="-35" dirty="0">
                <a:latin typeface="Arial"/>
                <a:cs typeface="Arial"/>
              </a:rPr>
              <a:t>the  </a:t>
            </a:r>
            <a:r>
              <a:rPr sz="2400" spc="-140" dirty="0">
                <a:latin typeface="Arial"/>
                <a:cs typeface="Arial"/>
              </a:rPr>
              <a:t>address </a:t>
            </a:r>
            <a:r>
              <a:rPr sz="2400" spc="-10" dirty="0">
                <a:latin typeface="Arial"/>
                <a:cs typeface="Arial"/>
              </a:rPr>
              <a:t>of  </a:t>
            </a:r>
            <a:r>
              <a:rPr sz="2400" spc="-30" dirty="0">
                <a:latin typeface="Arial"/>
                <a:cs typeface="Arial"/>
              </a:rPr>
              <a:t>the </a:t>
            </a:r>
            <a:r>
              <a:rPr sz="2400" spc="-210" dirty="0">
                <a:latin typeface="Arial"/>
                <a:cs typeface="Arial"/>
              </a:rPr>
              <a:t>HTML  </a:t>
            </a:r>
            <a:r>
              <a:rPr sz="2400" spc="-15" dirty="0">
                <a:latin typeface="Arial"/>
                <a:cs typeface="Arial"/>
              </a:rPr>
              <a:t>file </a:t>
            </a:r>
            <a:r>
              <a:rPr sz="2400" spc="-75" dirty="0">
                <a:latin typeface="Arial"/>
                <a:cs typeface="Arial"/>
              </a:rPr>
              <a:t>on </a:t>
            </a:r>
            <a:r>
              <a:rPr sz="2400" spc="-35" dirty="0">
                <a:latin typeface="Arial"/>
                <a:cs typeface="Arial"/>
              </a:rPr>
              <a:t>the  </a:t>
            </a:r>
            <a:r>
              <a:rPr sz="2400" spc="-25" dirty="0">
                <a:latin typeface="Arial"/>
                <a:cs typeface="Arial"/>
              </a:rPr>
              <a:t>internet.</a:t>
            </a:r>
            <a:endParaRPr sz="2400">
              <a:latin typeface="Arial"/>
              <a:cs typeface="Arial"/>
            </a:endParaRPr>
          </a:p>
        </p:txBody>
      </p:sp>
      <p:sp>
        <p:nvSpPr>
          <p:cNvPr id="5" name="object 5"/>
          <p:cNvSpPr txBox="1"/>
          <p:nvPr/>
        </p:nvSpPr>
        <p:spPr>
          <a:xfrm>
            <a:off x="4645767" y="2210132"/>
            <a:ext cx="4269633" cy="228268"/>
          </a:xfrm>
          <a:prstGeom prst="rect">
            <a:avLst/>
          </a:prstGeom>
        </p:spPr>
        <p:txBody>
          <a:bodyPr vert="horz" wrap="square" lIns="0" tIns="12700" rIns="0" bIns="0" rtlCol="0">
            <a:spAutoFit/>
          </a:bodyPr>
          <a:lstStyle/>
          <a:p>
            <a:pPr marL="12700">
              <a:lnSpc>
                <a:spcPct val="100000"/>
              </a:lnSpc>
              <a:spcBef>
                <a:spcPts val="100"/>
              </a:spcBef>
            </a:pPr>
            <a:r>
              <a:rPr lang="en-US" sz="1400" spc="90" dirty="0">
                <a:latin typeface="Lato"/>
                <a:cs typeface="Arial"/>
              </a:rPr>
              <a:t>www.hiveacademy.co</a:t>
            </a:r>
            <a:endParaRPr sz="1400" dirty="0">
              <a:latin typeface="Lato"/>
              <a:cs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405120"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 </a:t>
            </a:r>
            <a:r>
              <a:rPr b="0" spc="265" dirty="0">
                <a:solidFill>
                  <a:srgbClr val="000000"/>
                </a:solidFill>
                <a:latin typeface="Calibri"/>
                <a:cs typeface="Calibri"/>
              </a:rPr>
              <a:t>basics:</a:t>
            </a:r>
            <a:r>
              <a:rPr b="0" spc="-170" dirty="0">
                <a:solidFill>
                  <a:srgbClr val="000000"/>
                </a:solidFill>
                <a:latin typeface="Calibri"/>
                <a:cs typeface="Calibri"/>
              </a:rPr>
              <a:t> </a:t>
            </a:r>
            <a:r>
              <a:rPr b="0" spc="-5" dirty="0">
                <a:solidFill>
                  <a:srgbClr val="000000"/>
                </a:solidFill>
                <a:latin typeface="Consolas"/>
                <a:cs typeface="Consolas"/>
              </a:rPr>
              <a:t>align-items</a:t>
            </a:r>
          </a:p>
        </p:txBody>
      </p:sp>
      <p:sp>
        <p:nvSpPr>
          <p:cNvPr id="3" name="object 3"/>
          <p:cNvSpPr txBox="1"/>
          <p:nvPr/>
        </p:nvSpPr>
        <p:spPr>
          <a:xfrm>
            <a:off x="855724" y="1567742"/>
            <a:ext cx="7181850"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control where the item is vertically* in the box by  setting </a:t>
            </a:r>
            <a:r>
              <a:rPr sz="2400" spc="-5" dirty="0">
                <a:solidFill>
                  <a:srgbClr val="434343"/>
                </a:solidFill>
                <a:latin typeface="Consolas"/>
                <a:cs typeface="Consolas"/>
              </a:rPr>
              <a:t>align-items</a:t>
            </a:r>
            <a:r>
              <a:rPr sz="2400" spc="-770" dirty="0">
                <a:solidFill>
                  <a:srgbClr val="434343"/>
                </a:solidFill>
                <a:latin typeface="Consolas"/>
                <a:cs typeface="Consolas"/>
              </a:rPr>
              <a:t> </a:t>
            </a:r>
            <a:r>
              <a:rPr sz="2400" spc="-5" dirty="0">
                <a:solidFill>
                  <a:srgbClr val="434343"/>
                </a:solidFill>
                <a:latin typeface="Calibri"/>
                <a:cs typeface="Calibri"/>
              </a:rPr>
              <a:t>on the flex container:</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1035425" y="4732750"/>
              <a:ext cx="893444" cy="893444"/>
            </a:xfrm>
            <a:custGeom>
              <a:avLst/>
              <a:gdLst/>
              <a:ahLst/>
              <a:cxnLst/>
              <a:rect l="l" t="t" r="r" b="b"/>
              <a:pathLst>
                <a:path w="893444" h="893445">
                  <a:moveTo>
                    <a:pt x="744496" y="893399"/>
                  </a:moveTo>
                  <a:lnTo>
                    <a:pt x="148902" y="893399"/>
                  </a:lnTo>
                  <a:lnTo>
                    <a:pt x="101838" y="885808"/>
                  </a:lnTo>
                  <a:lnTo>
                    <a:pt x="60962" y="864670"/>
                  </a:lnTo>
                  <a:lnTo>
                    <a:pt x="28729" y="832437"/>
                  </a:lnTo>
                  <a:lnTo>
                    <a:pt x="7591" y="791561"/>
                  </a:lnTo>
                  <a:lnTo>
                    <a:pt x="0" y="744496"/>
                  </a:lnTo>
                  <a:lnTo>
                    <a:pt x="0" y="148902"/>
                  </a:lnTo>
                  <a:lnTo>
                    <a:pt x="7591" y="101838"/>
                  </a:lnTo>
                  <a:lnTo>
                    <a:pt x="28729" y="60962"/>
                  </a:lnTo>
                  <a:lnTo>
                    <a:pt x="60962" y="28729"/>
                  </a:lnTo>
                  <a:lnTo>
                    <a:pt x="101838" y="7591"/>
                  </a:lnTo>
                  <a:lnTo>
                    <a:pt x="148902" y="0"/>
                  </a:lnTo>
                  <a:lnTo>
                    <a:pt x="744496" y="0"/>
                  </a:lnTo>
                  <a:lnTo>
                    <a:pt x="801479" y="11334"/>
                  </a:lnTo>
                  <a:lnTo>
                    <a:pt x="849787" y="43612"/>
                  </a:lnTo>
                  <a:lnTo>
                    <a:pt x="882065" y="91920"/>
                  </a:lnTo>
                  <a:lnTo>
                    <a:pt x="893399" y="148902"/>
                  </a:lnTo>
                  <a:lnTo>
                    <a:pt x="893399" y="744496"/>
                  </a:lnTo>
                  <a:lnTo>
                    <a:pt x="885808" y="791561"/>
                  </a:lnTo>
                  <a:lnTo>
                    <a:pt x="864670" y="832437"/>
                  </a:lnTo>
                  <a:lnTo>
                    <a:pt x="832437" y="864670"/>
                  </a:lnTo>
                  <a:lnTo>
                    <a:pt x="791561" y="885808"/>
                  </a:lnTo>
                  <a:lnTo>
                    <a:pt x="744496" y="893399"/>
                  </a:lnTo>
                  <a:close/>
                </a:path>
              </a:pathLst>
            </a:custGeom>
            <a:solidFill>
              <a:srgbClr val="A64D78"/>
            </a:solidFill>
          </p:spPr>
          <p:txBody>
            <a:bodyPr wrap="square" lIns="0" tIns="0" rIns="0" bIns="0" rtlCol="0"/>
            <a:lstStyle/>
            <a:p>
              <a:endParaRPr/>
            </a:p>
          </p:txBody>
        </p:sp>
      </p:grpSp>
      <p:sp>
        <p:nvSpPr>
          <p:cNvPr id="7" name="object 7"/>
          <p:cNvSpPr txBox="1"/>
          <p:nvPr/>
        </p:nvSpPr>
        <p:spPr>
          <a:xfrm>
            <a:off x="5583511" y="3526625"/>
            <a:ext cx="3478529" cy="654050"/>
          </a:xfrm>
          <a:prstGeom prst="rect">
            <a:avLst/>
          </a:prstGeom>
        </p:spPr>
        <p:txBody>
          <a:bodyPr vert="horz" wrap="square" lIns="0" tIns="12700" rIns="0" bIns="0" rtlCol="0">
            <a:spAutoFit/>
          </a:bodyPr>
          <a:lstStyle/>
          <a:p>
            <a:pPr marL="40640" marR="5080" indent="-28575">
              <a:lnSpc>
                <a:spcPct val="114599"/>
              </a:lnSpc>
              <a:spcBef>
                <a:spcPts val="100"/>
              </a:spcBef>
            </a:pPr>
            <a:r>
              <a:rPr sz="1800" spc="-5" dirty="0">
                <a:solidFill>
                  <a:srgbClr val="434343"/>
                </a:solidFill>
                <a:latin typeface="Calibri"/>
                <a:cs typeface="Calibri"/>
              </a:rPr>
              <a:t>*when flex direction is </a:t>
            </a:r>
            <a:r>
              <a:rPr sz="1800" spc="-5" dirty="0">
                <a:solidFill>
                  <a:srgbClr val="434343"/>
                </a:solidFill>
                <a:latin typeface="Consolas"/>
                <a:cs typeface="Consolas"/>
              </a:rPr>
              <a:t>row</a:t>
            </a:r>
            <a:r>
              <a:rPr sz="1800" spc="-5" dirty="0">
                <a:solidFill>
                  <a:srgbClr val="434343"/>
                </a:solidFill>
                <a:latin typeface="Calibri"/>
                <a:cs typeface="Calibri"/>
              </a:rPr>
              <a:t>. We'll get  to what "flex direction" means</a:t>
            </a:r>
            <a:r>
              <a:rPr sz="1800" spc="-70" dirty="0">
                <a:solidFill>
                  <a:srgbClr val="434343"/>
                </a:solidFill>
                <a:latin typeface="Calibri"/>
                <a:cs typeface="Calibri"/>
              </a:rPr>
              <a:t> </a:t>
            </a:r>
            <a:r>
              <a:rPr sz="1800" spc="-5" dirty="0">
                <a:solidFill>
                  <a:srgbClr val="434343"/>
                </a:solidFill>
                <a:latin typeface="Calibri"/>
                <a:cs typeface="Calibri"/>
              </a:rPr>
              <a:t>soon.</a:t>
            </a:r>
            <a:endParaRPr sz="1800">
              <a:latin typeface="Calibri"/>
              <a:cs typeface="Calibri"/>
            </a:endParaRPr>
          </a:p>
        </p:txBody>
      </p:sp>
      <p:sp>
        <p:nvSpPr>
          <p:cNvPr id="8" name="object 8"/>
          <p:cNvSpPr txBox="1"/>
          <p:nvPr/>
        </p:nvSpPr>
        <p:spPr>
          <a:xfrm>
            <a:off x="782699" y="2610249"/>
            <a:ext cx="4688840" cy="1656080"/>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spc="-5" dirty="0">
                <a:solidFill>
                  <a:srgbClr val="434343"/>
                </a:solidFill>
                <a:latin typeface="Consolas"/>
                <a:cs typeface="Consolas"/>
              </a:rPr>
              <a:t>align-items:</a:t>
            </a:r>
            <a:r>
              <a:rPr sz="2000" spc="20" dirty="0">
                <a:solidFill>
                  <a:srgbClr val="434343"/>
                </a:solidFill>
                <a:latin typeface="Consolas"/>
                <a:cs typeface="Consolas"/>
              </a:rPr>
              <a:t> </a:t>
            </a:r>
            <a:r>
              <a:rPr sz="2000" b="1" spc="-5" dirty="0">
                <a:solidFill>
                  <a:srgbClr val="434343"/>
                </a:solidFill>
                <a:latin typeface="Consolas"/>
                <a:cs typeface="Consolas"/>
              </a:rPr>
              <a:t>flex-start</a:t>
            </a:r>
            <a:r>
              <a:rPr sz="2000" spc="-5" dirty="0">
                <a:solidFill>
                  <a:srgbClr val="434343"/>
                </a:solidFill>
                <a:latin typeface="Consolas"/>
                <a:cs typeface="Consolas"/>
              </a:rPr>
              <a:t>;</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405120"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 </a:t>
            </a:r>
            <a:r>
              <a:rPr b="0" spc="265" dirty="0">
                <a:solidFill>
                  <a:srgbClr val="000000"/>
                </a:solidFill>
                <a:latin typeface="Calibri"/>
                <a:cs typeface="Calibri"/>
              </a:rPr>
              <a:t>basics:</a:t>
            </a:r>
            <a:r>
              <a:rPr b="0" spc="-170" dirty="0">
                <a:solidFill>
                  <a:srgbClr val="000000"/>
                </a:solidFill>
                <a:latin typeface="Calibri"/>
                <a:cs typeface="Calibri"/>
              </a:rPr>
              <a:t> </a:t>
            </a:r>
            <a:r>
              <a:rPr b="0" spc="-5" dirty="0">
                <a:solidFill>
                  <a:srgbClr val="000000"/>
                </a:solidFill>
                <a:latin typeface="Consolas"/>
                <a:cs typeface="Consolas"/>
              </a:rPr>
              <a:t>align-items</a:t>
            </a:r>
          </a:p>
        </p:txBody>
      </p:sp>
      <p:sp>
        <p:nvSpPr>
          <p:cNvPr id="3" name="object 3"/>
          <p:cNvSpPr txBox="1"/>
          <p:nvPr/>
        </p:nvSpPr>
        <p:spPr>
          <a:xfrm>
            <a:off x="855724" y="1567742"/>
            <a:ext cx="7181850"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control where the item is vertically* in the box by  setting </a:t>
            </a:r>
            <a:r>
              <a:rPr sz="2400" spc="-5" dirty="0">
                <a:solidFill>
                  <a:srgbClr val="434343"/>
                </a:solidFill>
                <a:latin typeface="Consolas"/>
                <a:cs typeface="Consolas"/>
              </a:rPr>
              <a:t>align-items</a:t>
            </a:r>
            <a:r>
              <a:rPr sz="2400" spc="-770" dirty="0">
                <a:solidFill>
                  <a:srgbClr val="434343"/>
                </a:solidFill>
                <a:latin typeface="Consolas"/>
                <a:cs typeface="Consolas"/>
              </a:rPr>
              <a:t> </a:t>
            </a:r>
            <a:r>
              <a:rPr sz="2400" spc="-5" dirty="0">
                <a:solidFill>
                  <a:srgbClr val="434343"/>
                </a:solidFill>
                <a:latin typeface="Calibri"/>
                <a:cs typeface="Calibri"/>
              </a:rPr>
              <a:t>on the flex container:</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1035425" y="5570950"/>
              <a:ext cx="893444" cy="893444"/>
            </a:xfrm>
            <a:custGeom>
              <a:avLst/>
              <a:gdLst/>
              <a:ahLst/>
              <a:cxnLst/>
              <a:rect l="l" t="t" r="r" b="b"/>
              <a:pathLst>
                <a:path w="893444" h="893445">
                  <a:moveTo>
                    <a:pt x="744496" y="893399"/>
                  </a:moveTo>
                  <a:lnTo>
                    <a:pt x="148902" y="893399"/>
                  </a:lnTo>
                  <a:lnTo>
                    <a:pt x="101838" y="885808"/>
                  </a:lnTo>
                  <a:lnTo>
                    <a:pt x="60962" y="864670"/>
                  </a:lnTo>
                  <a:lnTo>
                    <a:pt x="28729" y="832437"/>
                  </a:lnTo>
                  <a:lnTo>
                    <a:pt x="7591" y="791561"/>
                  </a:lnTo>
                  <a:lnTo>
                    <a:pt x="0" y="744496"/>
                  </a:lnTo>
                  <a:lnTo>
                    <a:pt x="0" y="148902"/>
                  </a:lnTo>
                  <a:lnTo>
                    <a:pt x="7591" y="101838"/>
                  </a:lnTo>
                  <a:lnTo>
                    <a:pt x="28729" y="60962"/>
                  </a:lnTo>
                  <a:lnTo>
                    <a:pt x="60962" y="28729"/>
                  </a:lnTo>
                  <a:lnTo>
                    <a:pt x="101838" y="7591"/>
                  </a:lnTo>
                  <a:lnTo>
                    <a:pt x="148902" y="0"/>
                  </a:lnTo>
                  <a:lnTo>
                    <a:pt x="744496" y="0"/>
                  </a:lnTo>
                  <a:lnTo>
                    <a:pt x="801479" y="11334"/>
                  </a:lnTo>
                  <a:lnTo>
                    <a:pt x="849787" y="43612"/>
                  </a:lnTo>
                  <a:lnTo>
                    <a:pt x="882065" y="91920"/>
                  </a:lnTo>
                  <a:lnTo>
                    <a:pt x="893399" y="148902"/>
                  </a:lnTo>
                  <a:lnTo>
                    <a:pt x="893399" y="744496"/>
                  </a:lnTo>
                  <a:lnTo>
                    <a:pt x="885808" y="791561"/>
                  </a:lnTo>
                  <a:lnTo>
                    <a:pt x="864670" y="832437"/>
                  </a:lnTo>
                  <a:lnTo>
                    <a:pt x="832437" y="864670"/>
                  </a:lnTo>
                  <a:lnTo>
                    <a:pt x="791561" y="885808"/>
                  </a:lnTo>
                  <a:lnTo>
                    <a:pt x="744496" y="893399"/>
                  </a:lnTo>
                  <a:close/>
                </a:path>
              </a:pathLst>
            </a:custGeom>
            <a:solidFill>
              <a:srgbClr val="A64D78"/>
            </a:solidFill>
          </p:spPr>
          <p:txBody>
            <a:bodyPr wrap="square" lIns="0" tIns="0" rIns="0" bIns="0" rtlCol="0"/>
            <a:lstStyle/>
            <a:p>
              <a:endParaRPr/>
            </a:p>
          </p:txBody>
        </p:sp>
      </p:grpSp>
      <p:sp>
        <p:nvSpPr>
          <p:cNvPr id="7" name="object 7"/>
          <p:cNvSpPr txBox="1"/>
          <p:nvPr/>
        </p:nvSpPr>
        <p:spPr>
          <a:xfrm>
            <a:off x="5583511" y="3526625"/>
            <a:ext cx="3478529" cy="654050"/>
          </a:xfrm>
          <a:prstGeom prst="rect">
            <a:avLst/>
          </a:prstGeom>
        </p:spPr>
        <p:txBody>
          <a:bodyPr vert="horz" wrap="square" lIns="0" tIns="12700" rIns="0" bIns="0" rtlCol="0">
            <a:spAutoFit/>
          </a:bodyPr>
          <a:lstStyle/>
          <a:p>
            <a:pPr marL="40640" marR="5080" indent="-28575">
              <a:lnSpc>
                <a:spcPct val="114599"/>
              </a:lnSpc>
              <a:spcBef>
                <a:spcPts val="100"/>
              </a:spcBef>
            </a:pPr>
            <a:r>
              <a:rPr sz="1800" spc="-5" dirty="0">
                <a:solidFill>
                  <a:srgbClr val="434343"/>
                </a:solidFill>
                <a:latin typeface="Calibri"/>
                <a:cs typeface="Calibri"/>
              </a:rPr>
              <a:t>*when flex direction is </a:t>
            </a:r>
            <a:r>
              <a:rPr sz="1800" spc="-5" dirty="0">
                <a:solidFill>
                  <a:srgbClr val="434343"/>
                </a:solidFill>
                <a:latin typeface="Consolas"/>
                <a:cs typeface="Consolas"/>
              </a:rPr>
              <a:t>row</a:t>
            </a:r>
            <a:r>
              <a:rPr sz="1800" spc="-5" dirty="0">
                <a:solidFill>
                  <a:srgbClr val="434343"/>
                </a:solidFill>
                <a:latin typeface="Calibri"/>
                <a:cs typeface="Calibri"/>
              </a:rPr>
              <a:t>. We'll get  to what "flex direction" means</a:t>
            </a:r>
            <a:r>
              <a:rPr sz="1800" spc="-70" dirty="0">
                <a:solidFill>
                  <a:srgbClr val="434343"/>
                </a:solidFill>
                <a:latin typeface="Calibri"/>
                <a:cs typeface="Calibri"/>
              </a:rPr>
              <a:t> </a:t>
            </a:r>
            <a:r>
              <a:rPr sz="1800" spc="-5" dirty="0">
                <a:solidFill>
                  <a:srgbClr val="434343"/>
                </a:solidFill>
                <a:latin typeface="Calibri"/>
                <a:cs typeface="Calibri"/>
              </a:rPr>
              <a:t>soon.</a:t>
            </a:r>
            <a:endParaRPr sz="1800">
              <a:latin typeface="Calibri"/>
              <a:cs typeface="Calibri"/>
            </a:endParaRPr>
          </a:p>
        </p:txBody>
      </p:sp>
      <p:sp>
        <p:nvSpPr>
          <p:cNvPr id="8" name="object 8"/>
          <p:cNvSpPr txBox="1"/>
          <p:nvPr/>
        </p:nvSpPr>
        <p:spPr>
          <a:xfrm>
            <a:off x="782699" y="2610249"/>
            <a:ext cx="4688840" cy="1656080"/>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spc="-5" dirty="0">
                <a:solidFill>
                  <a:srgbClr val="434343"/>
                </a:solidFill>
                <a:latin typeface="Consolas"/>
                <a:cs typeface="Consolas"/>
              </a:rPr>
              <a:t>align-items:</a:t>
            </a:r>
            <a:r>
              <a:rPr sz="2000" spc="20" dirty="0">
                <a:solidFill>
                  <a:srgbClr val="434343"/>
                </a:solidFill>
                <a:latin typeface="Consolas"/>
                <a:cs typeface="Consolas"/>
              </a:rPr>
              <a:t> </a:t>
            </a:r>
            <a:r>
              <a:rPr sz="2000" b="1" spc="-5" dirty="0">
                <a:solidFill>
                  <a:srgbClr val="434343"/>
                </a:solidFill>
                <a:latin typeface="Consolas"/>
                <a:cs typeface="Consolas"/>
              </a:rPr>
              <a:t>flex-end</a:t>
            </a:r>
            <a:r>
              <a:rPr sz="2000" spc="-5" dirty="0">
                <a:solidFill>
                  <a:srgbClr val="434343"/>
                </a:solidFill>
                <a:latin typeface="Consolas"/>
                <a:cs typeface="Consolas"/>
              </a:rPr>
              <a:t>;</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405120"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 </a:t>
            </a:r>
            <a:r>
              <a:rPr b="0" spc="265" dirty="0">
                <a:solidFill>
                  <a:srgbClr val="000000"/>
                </a:solidFill>
                <a:latin typeface="Calibri"/>
                <a:cs typeface="Calibri"/>
              </a:rPr>
              <a:t>basics:</a:t>
            </a:r>
            <a:r>
              <a:rPr b="0" spc="-170" dirty="0">
                <a:solidFill>
                  <a:srgbClr val="000000"/>
                </a:solidFill>
                <a:latin typeface="Calibri"/>
                <a:cs typeface="Calibri"/>
              </a:rPr>
              <a:t> </a:t>
            </a:r>
            <a:r>
              <a:rPr b="0" spc="-5" dirty="0">
                <a:solidFill>
                  <a:srgbClr val="000000"/>
                </a:solidFill>
                <a:latin typeface="Consolas"/>
                <a:cs typeface="Consolas"/>
              </a:rPr>
              <a:t>align-items</a:t>
            </a:r>
          </a:p>
        </p:txBody>
      </p:sp>
      <p:sp>
        <p:nvSpPr>
          <p:cNvPr id="3" name="object 3"/>
          <p:cNvSpPr txBox="1"/>
          <p:nvPr/>
        </p:nvSpPr>
        <p:spPr>
          <a:xfrm>
            <a:off x="855724" y="1567742"/>
            <a:ext cx="7181850"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control where the item is vertically* in the box by  setting </a:t>
            </a:r>
            <a:r>
              <a:rPr sz="2400" spc="-5" dirty="0">
                <a:solidFill>
                  <a:srgbClr val="434343"/>
                </a:solidFill>
                <a:latin typeface="Consolas"/>
                <a:cs typeface="Consolas"/>
              </a:rPr>
              <a:t>align-items</a:t>
            </a:r>
            <a:r>
              <a:rPr sz="2400" spc="-770" dirty="0">
                <a:solidFill>
                  <a:srgbClr val="434343"/>
                </a:solidFill>
                <a:latin typeface="Consolas"/>
                <a:cs typeface="Consolas"/>
              </a:rPr>
              <a:t> </a:t>
            </a:r>
            <a:r>
              <a:rPr sz="2400" spc="-5" dirty="0">
                <a:solidFill>
                  <a:srgbClr val="434343"/>
                </a:solidFill>
                <a:latin typeface="Calibri"/>
                <a:cs typeface="Calibri"/>
              </a:rPr>
              <a:t>on the flex container:</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1035425" y="5099800"/>
              <a:ext cx="893444" cy="893444"/>
            </a:xfrm>
            <a:custGeom>
              <a:avLst/>
              <a:gdLst/>
              <a:ahLst/>
              <a:cxnLst/>
              <a:rect l="l" t="t" r="r" b="b"/>
              <a:pathLst>
                <a:path w="893444" h="893445">
                  <a:moveTo>
                    <a:pt x="744496" y="893399"/>
                  </a:moveTo>
                  <a:lnTo>
                    <a:pt x="148902" y="893399"/>
                  </a:lnTo>
                  <a:lnTo>
                    <a:pt x="101838" y="885808"/>
                  </a:lnTo>
                  <a:lnTo>
                    <a:pt x="60962" y="864670"/>
                  </a:lnTo>
                  <a:lnTo>
                    <a:pt x="28729" y="832437"/>
                  </a:lnTo>
                  <a:lnTo>
                    <a:pt x="7591" y="791561"/>
                  </a:lnTo>
                  <a:lnTo>
                    <a:pt x="0" y="744496"/>
                  </a:lnTo>
                  <a:lnTo>
                    <a:pt x="0" y="148902"/>
                  </a:lnTo>
                  <a:lnTo>
                    <a:pt x="7591" y="101838"/>
                  </a:lnTo>
                  <a:lnTo>
                    <a:pt x="28729" y="60962"/>
                  </a:lnTo>
                  <a:lnTo>
                    <a:pt x="60962" y="28729"/>
                  </a:lnTo>
                  <a:lnTo>
                    <a:pt x="101838" y="7591"/>
                  </a:lnTo>
                  <a:lnTo>
                    <a:pt x="148902" y="0"/>
                  </a:lnTo>
                  <a:lnTo>
                    <a:pt x="744496" y="0"/>
                  </a:lnTo>
                  <a:lnTo>
                    <a:pt x="801479" y="11334"/>
                  </a:lnTo>
                  <a:lnTo>
                    <a:pt x="849787" y="43612"/>
                  </a:lnTo>
                  <a:lnTo>
                    <a:pt x="882065" y="91920"/>
                  </a:lnTo>
                  <a:lnTo>
                    <a:pt x="893399" y="148902"/>
                  </a:lnTo>
                  <a:lnTo>
                    <a:pt x="893399" y="744496"/>
                  </a:lnTo>
                  <a:lnTo>
                    <a:pt x="885808" y="791561"/>
                  </a:lnTo>
                  <a:lnTo>
                    <a:pt x="864670" y="832437"/>
                  </a:lnTo>
                  <a:lnTo>
                    <a:pt x="832437" y="864670"/>
                  </a:lnTo>
                  <a:lnTo>
                    <a:pt x="791561" y="885808"/>
                  </a:lnTo>
                  <a:lnTo>
                    <a:pt x="744496" y="893399"/>
                  </a:lnTo>
                  <a:close/>
                </a:path>
              </a:pathLst>
            </a:custGeom>
            <a:solidFill>
              <a:srgbClr val="A64D78"/>
            </a:solidFill>
          </p:spPr>
          <p:txBody>
            <a:bodyPr wrap="square" lIns="0" tIns="0" rIns="0" bIns="0" rtlCol="0"/>
            <a:lstStyle/>
            <a:p>
              <a:endParaRPr/>
            </a:p>
          </p:txBody>
        </p:sp>
      </p:grpSp>
      <p:sp>
        <p:nvSpPr>
          <p:cNvPr id="7" name="object 7"/>
          <p:cNvSpPr txBox="1"/>
          <p:nvPr/>
        </p:nvSpPr>
        <p:spPr>
          <a:xfrm>
            <a:off x="5583511" y="3526625"/>
            <a:ext cx="3478529" cy="654050"/>
          </a:xfrm>
          <a:prstGeom prst="rect">
            <a:avLst/>
          </a:prstGeom>
        </p:spPr>
        <p:txBody>
          <a:bodyPr vert="horz" wrap="square" lIns="0" tIns="12700" rIns="0" bIns="0" rtlCol="0">
            <a:spAutoFit/>
          </a:bodyPr>
          <a:lstStyle/>
          <a:p>
            <a:pPr marL="40640" marR="5080" indent="-28575">
              <a:lnSpc>
                <a:spcPct val="114599"/>
              </a:lnSpc>
              <a:spcBef>
                <a:spcPts val="100"/>
              </a:spcBef>
            </a:pPr>
            <a:r>
              <a:rPr sz="1800" spc="-5" dirty="0">
                <a:solidFill>
                  <a:srgbClr val="434343"/>
                </a:solidFill>
                <a:latin typeface="Calibri"/>
                <a:cs typeface="Calibri"/>
              </a:rPr>
              <a:t>*when flex direction is </a:t>
            </a:r>
            <a:r>
              <a:rPr sz="1800" spc="-5" dirty="0">
                <a:solidFill>
                  <a:srgbClr val="434343"/>
                </a:solidFill>
                <a:latin typeface="Consolas"/>
                <a:cs typeface="Consolas"/>
              </a:rPr>
              <a:t>row</a:t>
            </a:r>
            <a:r>
              <a:rPr sz="1800" spc="-5" dirty="0">
                <a:solidFill>
                  <a:srgbClr val="434343"/>
                </a:solidFill>
                <a:latin typeface="Calibri"/>
                <a:cs typeface="Calibri"/>
              </a:rPr>
              <a:t>. We'll get  to what "flex direction" means</a:t>
            </a:r>
            <a:r>
              <a:rPr sz="1800" spc="-70" dirty="0">
                <a:solidFill>
                  <a:srgbClr val="434343"/>
                </a:solidFill>
                <a:latin typeface="Calibri"/>
                <a:cs typeface="Calibri"/>
              </a:rPr>
              <a:t> </a:t>
            </a:r>
            <a:r>
              <a:rPr sz="1800" spc="-5" dirty="0">
                <a:solidFill>
                  <a:srgbClr val="434343"/>
                </a:solidFill>
                <a:latin typeface="Calibri"/>
                <a:cs typeface="Calibri"/>
              </a:rPr>
              <a:t>soon.</a:t>
            </a:r>
            <a:endParaRPr sz="1800">
              <a:latin typeface="Calibri"/>
              <a:cs typeface="Calibri"/>
            </a:endParaRPr>
          </a:p>
        </p:txBody>
      </p:sp>
      <p:sp>
        <p:nvSpPr>
          <p:cNvPr id="8" name="object 8"/>
          <p:cNvSpPr txBox="1"/>
          <p:nvPr/>
        </p:nvSpPr>
        <p:spPr>
          <a:xfrm>
            <a:off x="782699" y="2610249"/>
            <a:ext cx="4688840" cy="1656080"/>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spc="-5" dirty="0">
                <a:solidFill>
                  <a:srgbClr val="434343"/>
                </a:solidFill>
                <a:latin typeface="Consolas"/>
                <a:cs typeface="Consolas"/>
              </a:rPr>
              <a:t>align-items:</a:t>
            </a:r>
            <a:r>
              <a:rPr sz="2000" spc="-15" dirty="0">
                <a:solidFill>
                  <a:srgbClr val="434343"/>
                </a:solidFill>
                <a:latin typeface="Consolas"/>
                <a:cs typeface="Consolas"/>
              </a:rPr>
              <a:t> </a:t>
            </a:r>
            <a:r>
              <a:rPr sz="2000" spc="-5" dirty="0">
                <a:solidFill>
                  <a:srgbClr val="434343"/>
                </a:solidFill>
                <a:latin typeface="Consolas"/>
                <a:cs typeface="Consolas"/>
              </a:rPr>
              <a:t>center;</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6274337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281045" cy="574040"/>
          </a:xfrm>
          <a:prstGeom prst="rect">
            <a:avLst/>
          </a:prstGeom>
        </p:spPr>
        <p:txBody>
          <a:bodyPr vert="horz" wrap="square" lIns="0" tIns="12700" rIns="0" bIns="0" rtlCol="0">
            <a:spAutoFit/>
          </a:bodyPr>
          <a:lstStyle/>
          <a:p>
            <a:pPr marL="12700">
              <a:lnSpc>
                <a:spcPct val="100000"/>
              </a:lnSpc>
              <a:spcBef>
                <a:spcPts val="100"/>
              </a:spcBef>
            </a:pPr>
            <a:r>
              <a:rPr b="0" spc="300" dirty="0">
                <a:solidFill>
                  <a:srgbClr val="000000"/>
                </a:solidFill>
                <a:latin typeface="Calibri"/>
                <a:cs typeface="Calibri"/>
              </a:rPr>
              <a:t>Multiple</a:t>
            </a:r>
            <a:r>
              <a:rPr b="0" spc="50" dirty="0">
                <a:solidFill>
                  <a:srgbClr val="000000"/>
                </a:solidFill>
                <a:latin typeface="Calibri"/>
                <a:cs typeface="Calibri"/>
              </a:rPr>
              <a:t> </a:t>
            </a:r>
            <a:r>
              <a:rPr b="0" spc="365" dirty="0">
                <a:solidFill>
                  <a:srgbClr val="000000"/>
                </a:solidFill>
                <a:latin typeface="Calibri"/>
                <a:cs typeface="Calibri"/>
              </a:rPr>
              <a:t>items</a:t>
            </a:r>
          </a:p>
        </p:txBody>
      </p:sp>
      <p:sp>
        <p:nvSpPr>
          <p:cNvPr id="3" name="object 3"/>
          <p:cNvSpPr txBox="1"/>
          <p:nvPr/>
        </p:nvSpPr>
        <p:spPr>
          <a:xfrm>
            <a:off x="855724" y="1621082"/>
            <a:ext cx="51822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Same rules </a:t>
            </a:r>
            <a:r>
              <a:rPr sz="2400" dirty="0">
                <a:solidFill>
                  <a:srgbClr val="434343"/>
                </a:solidFill>
                <a:latin typeface="Calibri"/>
                <a:cs typeface="Calibri"/>
              </a:rPr>
              <a:t>apply </a:t>
            </a:r>
            <a:r>
              <a:rPr sz="2400" spc="-5" dirty="0">
                <a:solidFill>
                  <a:srgbClr val="434343"/>
                </a:solidFill>
                <a:latin typeface="Calibri"/>
                <a:cs typeface="Calibri"/>
              </a:rPr>
              <a:t>with multiple flex</a:t>
            </a:r>
            <a:r>
              <a:rPr sz="2400" spc="-85" dirty="0">
                <a:solidFill>
                  <a:srgbClr val="434343"/>
                </a:solidFill>
                <a:latin typeface="Calibri"/>
                <a:cs typeface="Calibri"/>
              </a:rPr>
              <a:t> </a:t>
            </a:r>
            <a:r>
              <a:rPr sz="2400" spc="-5" dirty="0">
                <a:solidFill>
                  <a:srgbClr val="434343"/>
                </a:solidFill>
                <a:latin typeface="Calibri"/>
                <a:cs typeface="Calibri"/>
              </a:rPr>
              <a:t>items:</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1035418" y="5099812"/>
              <a:ext cx="2794635" cy="893444"/>
            </a:xfrm>
            <a:custGeom>
              <a:avLst/>
              <a:gdLst/>
              <a:ahLst/>
              <a:cxnLst/>
              <a:rect l="l" t="t" r="r" b="b"/>
              <a:pathLst>
                <a:path w="2794635" h="893445">
                  <a:moveTo>
                    <a:pt x="893394" y="148894"/>
                  </a:moveTo>
                  <a:lnTo>
                    <a:pt x="882065" y="91909"/>
                  </a:lnTo>
                  <a:lnTo>
                    <a:pt x="849782" y="43611"/>
                  </a:lnTo>
                  <a:lnTo>
                    <a:pt x="801484" y="11328"/>
                  </a:lnTo>
                  <a:lnTo>
                    <a:pt x="744499" y="0"/>
                  </a:lnTo>
                  <a:lnTo>
                    <a:pt x="148907" y="0"/>
                  </a:lnTo>
                  <a:lnTo>
                    <a:pt x="101841" y="7581"/>
                  </a:lnTo>
                  <a:lnTo>
                    <a:pt x="60960" y="28727"/>
                  </a:lnTo>
                  <a:lnTo>
                    <a:pt x="28727" y="60960"/>
                  </a:lnTo>
                  <a:lnTo>
                    <a:pt x="7594" y="101828"/>
                  </a:lnTo>
                  <a:lnTo>
                    <a:pt x="0" y="148894"/>
                  </a:lnTo>
                  <a:lnTo>
                    <a:pt x="0" y="744486"/>
                  </a:lnTo>
                  <a:lnTo>
                    <a:pt x="7594" y="791552"/>
                  </a:lnTo>
                  <a:lnTo>
                    <a:pt x="28727" y="832434"/>
                  </a:lnTo>
                  <a:lnTo>
                    <a:pt x="60960" y="864666"/>
                  </a:lnTo>
                  <a:lnTo>
                    <a:pt x="101841" y="885799"/>
                  </a:lnTo>
                  <a:lnTo>
                    <a:pt x="148907" y="893394"/>
                  </a:lnTo>
                  <a:lnTo>
                    <a:pt x="744499" y="893394"/>
                  </a:lnTo>
                  <a:lnTo>
                    <a:pt x="791565" y="885799"/>
                  </a:lnTo>
                  <a:lnTo>
                    <a:pt x="832434" y="864666"/>
                  </a:lnTo>
                  <a:lnTo>
                    <a:pt x="864666" y="832434"/>
                  </a:lnTo>
                  <a:lnTo>
                    <a:pt x="885812" y="791552"/>
                  </a:lnTo>
                  <a:lnTo>
                    <a:pt x="893394" y="744486"/>
                  </a:lnTo>
                  <a:lnTo>
                    <a:pt x="893394" y="148894"/>
                  </a:lnTo>
                  <a:close/>
                </a:path>
                <a:path w="2794635" h="893445">
                  <a:moveTo>
                    <a:pt x="1843798" y="148894"/>
                  </a:moveTo>
                  <a:lnTo>
                    <a:pt x="1832470" y="91909"/>
                  </a:lnTo>
                  <a:lnTo>
                    <a:pt x="1800186" y="43611"/>
                  </a:lnTo>
                  <a:lnTo>
                    <a:pt x="1751876" y="11328"/>
                  </a:lnTo>
                  <a:lnTo>
                    <a:pt x="1694891" y="0"/>
                  </a:lnTo>
                  <a:lnTo>
                    <a:pt x="1099299" y="0"/>
                  </a:lnTo>
                  <a:lnTo>
                    <a:pt x="1052233" y="7581"/>
                  </a:lnTo>
                  <a:lnTo>
                    <a:pt x="1011364" y="28727"/>
                  </a:lnTo>
                  <a:lnTo>
                    <a:pt x="979131" y="60960"/>
                  </a:lnTo>
                  <a:lnTo>
                    <a:pt x="957986" y="101828"/>
                  </a:lnTo>
                  <a:lnTo>
                    <a:pt x="950404" y="148894"/>
                  </a:lnTo>
                  <a:lnTo>
                    <a:pt x="950404" y="744486"/>
                  </a:lnTo>
                  <a:lnTo>
                    <a:pt x="957986" y="791552"/>
                  </a:lnTo>
                  <a:lnTo>
                    <a:pt x="979131" y="832434"/>
                  </a:lnTo>
                  <a:lnTo>
                    <a:pt x="1011364" y="864666"/>
                  </a:lnTo>
                  <a:lnTo>
                    <a:pt x="1052233" y="885799"/>
                  </a:lnTo>
                  <a:lnTo>
                    <a:pt x="1099299" y="893394"/>
                  </a:lnTo>
                  <a:lnTo>
                    <a:pt x="1694891" y="893394"/>
                  </a:lnTo>
                  <a:lnTo>
                    <a:pt x="1741957" y="885799"/>
                  </a:lnTo>
                  <a:lnTo>
                    <a:pt x="1782838" y="864666"/>
                  </a:lnTo>
                  <a:lnTo>
                    <a:pt x="1815071" y="832434"/>
                  </a:lnTo>
                  <a:lnTo>
                    <a:pt x="1836204" y="791552"/>
                  </a:lnTo>
                  <a:lnTo>
                    <a:pt x="1843798" y="744486"/>
                  </a:lnTo>
                  <a:lnTo>
                    <a:pt x="1843798" y="148894"/>
                  </a:lnTo>
                  <a:close/>
                </a:path>
                <a:path w="2794635" h="893445">
                  <a:moveTo>
                    <a:pt x="2794203" y="148894"/>
                  </a:moveTo>
                  <a:lnTo>
                    <a:pt x="2782862" y="91909"/>
                  </a:lnTo>
                  <a:lnTo>
                    <a:pt x="2750591" y="43611"/>
                  </a:lnTo>
                  <a:lnTo>
                    <a:pt x="2702280" y="11328"/>
                  </a:lnTo>
                  <a:lnTo>
                    <a:pt x="2645295" y="0"/>
                  </a:lnTo>
                  <a:lnTo>
                    <a:pt x="2049703" y="0"/>
                  </a:lnTo>
                  <a:lnTo>
                    <a:pt x="2002637" y="7581"/>
                  </a:lnTo>
                  <a:lnTo>
                    <a:pt x="1961769" y="28727"/>
                  </a:lnTo>
                  <a:lnTo>
                    <a:pt x="1929523" y="60960"/>
                  </a:lnTo>
                  <a:lnTo>
                    <a:pt x="1908390" y="101828"/>
                  </a:lnTo>
                  <a:lnTo>
                    <a:pt x="1900796" y="148894"/>
                  </a:lnTo>
                  <a:lnTo>
                    <a:pt x="1900796" y="744486"/>
                  </a:lnTo>
                  <a:lnTo>
                    <a:pt x="1908390" y="791552"/>
                  </a:lnTo>
                  <a:lnTo>
                    <a:pt x="1929523" y="832434"/>
                  </a:lnTo>
                  <a:lnTo>
                    <a:pt x="1961769" y="864666"/>
                  </a:lnTo>
                  <a:lnTo>
                    <a:pt x="2002637" y="885799"/>
                  </a:lnTo>
                  <a:lnTo>
                    <a:pt x="2049703" y="893394"/>
                  </a:lnTo>
                  <a:lnTo>
                    <a:pt x="2645295" y="893394"/>
                  </a:lnTo>
                  <a:lnTo>
                    <a:pt x="2692362" y="885799"/>
                  </a:lnTo>
                  <a:lnTo>
                    <a:pt x="2733243" y="864666"/>
                  </a:lnTo>
                  <a:lnTo>
                    <a:pt x="2765475" y="832434"/>
                  </a:lnTo>
                  <a:lnTo>
                    <a:pt x="2786608" y="791552"/>
                  </a:lnTo>
                  <a:lnTo>
                    <a:pt x="2794203" y="744486"/>
                  </a:lnTo>
                  <a:lnTo>
                    <a:pt x="2794203" y="148894"/>
                  </a:lnTo>
                  <a:close/>
                </a:path>
              </a:pathLst>
            </a:custGeom>
            <a:solidFill>
              <a:srgbClr val="A64D78"/>
            </a:solidFill>
          </p:spPr>
          <p:txBody>
            <a:bodyPr wrap="square" lIns="0" tIns="0" rIns="0" bIns="0" rtlCol="0"/>
            <a:lstStyle/>
            <a:p>
              <a:endParaRPr/>
            </a:p>
          </p:txBody>
        </p:sp>
      </p:grpSp>
      <p:sp>
        <p:nvSpPr>
          <p:cNvPr id="7" name="object 7"/>
          <p:cNvSpPr txBox="1"/>
          <p:nvPr/>
        </p:nvSpPr>
        <p:spPr>
          <a:xfrm>
            <a:off x="782699" y="2170450"/>
            <a:ext cx="4688840" cy="2096135"/>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marR="407034">
              <a:lnSpc>
                <a:spcPct val="115599"/>
              </a:lnSpc>
            </a:pPr>
            <a:r>
              <a:rPr sz="2000" spc="-5" dirty="0">
                <a:solidFill>
                  <a:srgbClr val="434343"/>
                </a:solidFill>
                <a:latin typeface="Consolas"/>
                <a:cs typeface="Consolas"/>
              </a:rPr>
              <a:t>justify-content: </a:t>
            </a:r>
            <a:r>
              <a:rPr sz="2000" b="1" spc="-5" dirty="0">
                <a:solidFill>
                  <a:srgbClr val="434343"/>
                </a:solidFill>
                <a:latin typeface="Consolas"/>
                <a:cs typeface="Consolas"/>
              </a:rPr>
              <a:t>flex-start</a:t>
            </a:r>
            <a:r>
              <a:rPr sz="2000" spc="-5" dirty="0">
                <a:solidFill>
                  <a:srgbClr val="434343"/>
                </a:solidFill>
                <a:latin typeface="Consolas"/>
                <a:cs typeface="Consolas"/>
              </a:rPr>
              <a:t>;  align-items:</a:t>
            </a:r>
            <a:r>
              <a:rPr sz="2000" spc="-20" dirty="0">
                <a:solidFill>
                  <a:srgbClr val="434343"/>
                </a:solidFill>
                <a:latin typeface="Consolas"/>
                <a:cs typeface="Consolas"/>
              </a:rPr>
              <a:t> </a:t>
            </a:r>
            <a:r>
              <a:rPr sz="2000" spc="-5" dirty="0">
                <a:solidFill>
                  <a:srgbClr val="434343"/>
                </a:solidFill>
                <a:latin typeface="Consolas"/>
                <a:cs typeface="Consolas"/>
              </a:rPr>
              <a:t>center;</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281045" cy="574040"/>
          </a:xfrm>
          <a:prstGeom prst="rect">
            <a:avLst/>
          </a:prstGeom>
        </p:spPr>
        <p:txBody>
          <a:bodyPr vert="horz" wrap="square" lIns="0" tIns="12700" rIns="0" bIns="0" rtlCol="0">
            <a:spAutoFit/>
          </a:bodyPr>
          <a:lstStyle/>
          <a:p>
            <a:pPr marL="12700">
              <a:lnSpc>
                <a:spcPct val="100000"/>
              </a:lnSpc>
              <a:spcBef>
                <a:spcPts val="100"/>
              </a:spcBef>
            </a:pPr>
            <a:r>
              <a:rPr b="0" spc="300" dirty="0">
                <a:solidFill>
                  <a:srgbClr val="000000"/>
                </a:solidFill>
                <a:latin typeface="Calibri"/>
                <a:cs typeface="Calibri"/>
              </a:rPr>
              <a:t>Multiple</a:t>
            </a:r>
            <a:r>
              <a:rPr b="0" spc="50" dirty="0">
                <a:solidFill>
                  <a:srgbClr val="000000"/>
                </a:solidFill>
                <a:latin typeface="Calibri"/>
                <a:cs typeface="Calibri"/>
              </a:rPr>
              <a:t> </a:t>
            </a:r>
            <a:r>
              <a:rPr b="0" spc="365" dirty="0">
                <a:solidFill>
                  <a:srgbClr val="000000"/>
                </a:solidFill>
                <a:latin typeface="Calibri"/>
                <a:cs typeface="Calibri"/>
              </a:rPr>
              <a:t>items</a:t>
            </a:r>
          </a:p>
        </p:txBody>
      </p:sp>
      <p:sp>
        <p:nvSpPr>
          <p:cNvPr id="3" name="object 3"/>
          <p:cNvSpPr txBox="1"/>
          <p:nvPr/>
        </p:nvSpPr>
        <p:spPr>
          <a:xfrm>
            <a:off x="855724" y="1621082"/>
            <a:ext cx="51822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Same rules </a:t>
            </a:r>
            <a:r>
              <a:rPr sz="2400" dirty="0">
                <a:solidFill>
                  <a:srgbClr val="434343"/>
                </a:solidFill>
                <a:latin typeface="Calibri"/>
                <a:cs typeface="Calibri"/>
              </a:rPr>
              <a:t>apply </a:t>
            </a:r>
            <a:r>
              <a:rPr sz="2400" spc="-5" dirty="0">
                <a:solidFill>
                  <a:srgbClr val="434343"/>
                </a:solidFill>
                <a:latin typeface="Calibri"/>
                <a:cs typeface="Calibri"/>
              </a:rPr>
              <a:t>with multiple flex</a:t>
            </a:r>
            <a:r>
              <a:rPr sz="2400" spc="-85" dirty="0">
                <a:solidFill>
                  <a:srgbClr val="434343"/>
                </a:solidFill>
                <a:latin typeface="Calibri"/>
                <a:cs typeface="Calibri"/>
              </a:rPr>
              <a:t> </a:t>
            </a:r>
            <a:r>
              <a:rPr sz="2400" spc="-5" dirty="0">
                <a:solidFill>
                  <a:srgbClr val="434343"/>
                </a:solidFill>
                <a:latin typeface="Calibri"/>
                <a:cs typeface="Calibri"/>
              </a:rPr>
              <a:t>items:</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5331092" y="5099812"/>
              <a:ext cx="2794635" cy="893444"/>
            </a:xfrm>
            <a:custGeom>
              <a:avLst/>
              <a:gdLst/>
              <a:ahLst/>
              <a:cxnLst/>
              <a:rect l="l" t="t" r="r" b="b"/>
              <a:pathLst>
                <a:path w="2794634" h="893445">
                  <a:moveTo>
                    <a:pt x="893406" y="148894"/>
                  </a:moveTo>
                  <a:lnTo>
                    <a:pt x="882065" y="91909"/>
                  </a:lnTo>
                  <a:lnTo>
                    <a:pt x="849795" y="43611"/>
                  </a:lnTo>
                  <a:lnTo>
                    <a:pt x="801484" y="11328"/>
                  </a:lnTo>
                  <a:lnTo>
                    <a:pt x="744499" y="0"/>
                  </a:lnTo>
                  <a:lnTo>
                    <a:pt x="148907" y="0"/>
                  </a:lnTo>
                  <a:lnTo>
                    <a:pt x="101841" y="7581"/>
                  </a:lnTo>
                  <a:lnTo>
                    <a:pt x="60960" y="28727"/>
                  </a:lnTo>
                  <a:lnTo>
                    <a:pt x="28727" y="60960"/>
                  </a:lnTo>
                  <a:lnTo>
                    <a:pt x="7594" y="101828"/>
                  </a:lnTo>
                  <a:lnTo>
                    <a:pt x="0" y="148894"/>
                  </a:lnTo>
                  <a:lnTo>
                    <a:pt x="0" y="744486"/>
                  </a:lnTo>
                  <a:lnTo>
                    <a:pt x="7594" y="791552"/>
                  </a:lnTo>
                  <a:lnTo>
                    <a:pt x="28727" y="832434"/>
                  </a:lnTo>
                  <a:lnTo>
                    <a:pt x="60960" y="864666"/>
                  </a:lnTo>
                  <a:lnTo>
                    <a:pt x="101841" y="885799"/>
                  </a:lnTo>
                  <a:lnTo>
                    <a:pt x="148907" y="893394"/>
                  </a:lnTo>
                  <a:lnTo>
                    <a:pt x="744499" y="893394"/>
                  </a:lnTo>
                  <a:lnTo>
                    <a:pt x="791565" y="885799"/>
                  </a:lnTo>
                  <a:lnTo>
                    <a:pt x="832434" y="864666"/>
                  </a:lnTo>
                  <a:lnTo>
                    <a:pt x="864666" y="832434"/>
                  </a:lnTo>
                  <a:lnTo>
                    <a:pt x="885812" y="791552"/>
                  </a:lnTo>
                  <a:lnTo>
                    <a:pt x="893406" y="744486"/>
                  </a:lnTo>
                  <a:lnTo>
                    <a:pt x="893406" y="148894"/>
                  </a:lnTo>
                  <a:close/>
                </a:path>
                <a:path w="2794634" h="893445">
                  <a:moveTo>
                    <a:pt x="1843798" y="148894"/>
                  </a:moveTo>
                  <a:lnTo>
                    <a:pt x="1832470" y="91909"/>
                  </a:lnTo>
                  <a:lnTo>
                    <a:pt x="1800186" y="43611"/>
                  </a:lnTo>
                  <a:lnTo>
                    <a:pt x="1751876" y="11328"/>
                  </a:lnTo>
                  <a:lnTo>
                    <a:pt x="1694903" y="0"/>
                  </a:lnTo>
                  <a:lnTo>
                    <a:pt x="1099299" y="0"/>
                  </a:lnTo>
                  <a:lnTo>
                    <a:pt x="1052245" y="7581"/>
                  </a:lnTo>
                  <a:lnTo>
                    <a:pt x="1011364" y="28727"/>
                  </a:lnTo>
                  <a:lnTo>
                    <a:pt x="979131" y="60960"/>
                  </a:lnTo>
                  <a:lnTo>
                    <a:pt x="957999" y="101828"/>
                  </a:lnTo>
                  <a:lnTo>
                    <a:pt x="950404" y="148894"/>
                  </a:lnTo>
                  <a:lnTo>
                    <a:pt x="950404" y="744486"/>
                  </a:lnTo>
                  <a:lnTo>
                    <a:pt x="957999" y="791552"/>
                  </a:lnTo>
                  <a:lnTo>
                    <a:pt x="979131" y="832434"/>
                  </a:lnTo>
                  <a:lnTo>
                    <a:pt x="1011364" y="864666"/>
                  </a:lnTo>
                  <a:lnTo>
                    <a:pt x="1052245" y="885799"/>
                  </a:lnTo>
                  <a:lnTo>
                    <a:pt x="1099299" y="893394"/>
                  </a:lnTo>
                  <a:lnTo>
                    <a:pt x="1694903" y="893394"/>
                  </a:lnTo>
                  <a:lnTo>
                    <a:pt x="1741957" y="885799"/>
                  </a:lnTo>
                  <a:lnTo>
                    <a:pt x="1782838" y="864666"/>
                  </a:lnTo>
                  <a:lnTo>
                    <a:pt x="1815071" y="832434"/>
                  </a:lnTo>
                  <a:lnTo>
                    <a:pt x="1836216" y="791552"/>
                  </a:lnTo>
                  <a:lnTo>
                    <a:pt x="1843798" y="744486"/>
                  </a:lnTo>
                  <a:lnTo>
                    <a:pt x="1843798" y="148894"/>
                  </a:lnTo>
                  <a:close/>
                </a:path>
                <a:path w="2794634" h="893445">
                  <a:moveTo>
                    <a:pt x="2794203" y="148894"/>
                  </a:moveTo>
                  <a:lnTo>
                    <a:pt x="2782862" y="91909"/>
                  </a:lnTo>
                  <a:lnTo>
                    <a:pt x="2750591" y="43611"/>
                  </a:lnTo>
                  <a:lnTo>
                    <a:pt x="2702280" y="11328"/>
                  </a:lnTo>
                  <a:lnTo>
                    <a:pt x="2645295" y="0"/>
                  </a:lnTo>
                  <a:lnTo>
                    <a:pt x="2049703" y="0"/>
                  </a:lnTo>
                  <a:lnTo>
                    <a:pt x="2002637" y="7581"/>
                  </a:lnTo>
                  <a:lnTo>
                    <a:pt x="1961769" y="28727"/>
                  </a:lnTo>
                  <a:lnTo>
                    <a:pt x="1929536" y="60960"/>
                  </a:lnTo>
                  <a:lnTo>
                    <a:pt x="1908390" y="101828"/>
                  </a:lnTo>
                  <a:lnTo>
                    <a:pt x="1900796" y="148894"/>
                  </a:lnTo>
                  <a:lnTo>
                    <a:pt x="1900796" y="744486"/>
                  </a:lnTo>
                  <a:lnTo>
                    <a:pt x="1908390" y="791552"/>
                  </a:lnTo>
                  <a:lnTo>
                    <a:pt x="1929536" y="832434"/>
                  </a:lnTo>
                  <a:lnTo>
                    <a:pt x="1961769" y="864666"/>
                  </a:lnTo>
                  <a:lnTo>
                    <a:pt x="2002637" y="885799"/>
                  </a:lnTo>
                  <a:lnTo>
                    <a:pt x="2049703" y="893394"/>
                  </a:lnTo>
                  <a:lnTo>
                    <a:pt x="2645295" y="893394"/>
                  </a:lnTo>
                  <a:lnTo>
                    <a:pt x="2692362" y="885799"/>
                  </a:lnTo>
                  <a:lnTo>
                    <a:pt x="2733243" y="864666"/>
                  </a:lnTo>
                  <a:lnTo>
                    <a:pt x="2765475" y="832434"/>
                  </a:lnTo>
                  <a:lnTo>
                    <a:pt x="2786608" y="791552"/>
                  </a:lnTo>
                  <a:lnTo>
                    <a:pt x="2794203" y="744486"/>
                  </a:lnTo>
                  <a:lnTo>
                    <a:pt x="2794203" y="148894"/>
                  </a:lnTo>
                  <a:close/>
                </a:path>
              </a:pathLst>
            </a:custGeom>
            <a:solidFill>
              <a:srgbClr val="A64D78"/>
            </a:solidFill>
          </p:spPr>
          <p:txBody>
            <a:bodyPr wrap="square" lIns="0" tIns="0" rIns="0" bIns="0" rtlCol="0"/>
            <a:lstStyle/>
            <a:p>
              <a:endParaRPr/>
            </a:p>
          </p:txBody>
        </p:sp>
      </p:grpSp>
      <p:sp>
        <p:nvSpPr>
          <p:cNvPr id="7" name="object 7"/>
          <p:cNvSpPr txBox="1"/>
          <p:nvPr/>
        </p:nvSpPr>
        <p:spPr>
          <a:xfrm>
            <a:off x="782699" y="2170450"/>
            <a:ext cx="4688840" cy="2096135"/>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marR="686435">
              <a:lnSpc>
                <a:spcPct val="115599"/>
              </a:lnSpc>
            </a:pPr>
            <a:r>
              <a:rPr sz="2000" spc="-5" dirty="0">
                <a:solidFill>
                  <a:srgbClr val="434343"/>
                </a:solidFill>
                <a:latin typeface="Consolas"/>
                <a:cs typeface="Consolas"/>
              </a:rPr>
              <a:t>justify-content: </a:t>
            </a:r>
            <a:r>
              <a:rPr sz="2000" b="1" spc="-5" dirty="0">
                <a:solidFill>
                  <a:srgbClr val="434343"/>
                </a:solidFill>
                <a:latin typeface="Consolas"/>
                <a:cs typeface="Consolas"/>
              </a:rPr>
              <a:t>flex-end</a:t>
            </a:r>
            <a:r>
              <a:rPr sz="2000" spc="-5" dirty="0">
                <a:solidFill>
                  <a:srgbClr val="434343"/>
                </a:solidFill>
                <a:latin typeface="Consolas"/>
                <a:cs typeface="Consolas"/>
              </a:rPr>
              <a:t>;  align-items:</a:t>
            </a:r>
            <a:r>
              <a:rPr sz="2000" spc="-20" dirty="0">
                <a:solidFill>
                  <a:srgbClr val="434343"/>
                </a:solidFill>
                <a:latin typeface="Consolas"/>
                <a:cs typeface="Consolas"/>
              </a:rPr>
              <a:t> </a:t>
            </a:r>
            <a:r>
              <a:rPr sz="2000" spc="-5" dirty="0">
                <a:solidFill>
                  <a:srgbClr val="434343"/>
                </a:solidFill>
                <a:latin typeface="Consolas"/>
                <a:cs typeface="Consolas"/>
              </a:rPr>
              <a:t>center;</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281045" cy="574040"/>
          </a:xfrm>
          <a:prstGeom prst="rect">
            <a:avLst/>
          </a:prstGeom>
        </p:spPr>
        <p:txBody>
          <a:bodyPr vert="horz" wrap="square" lIns="0" tIns="12700" rIns="0" bIns="0" rtlCol="0">
            <a:spAutoFit/>
          </a:bodyPr>
          <a:lstStyle/>
          <a:p>
            <a:pPr marL="12700">
              <a:lnSpc>
                <a:spcPct val="100000"/>
              </a:lnSpc>
              <a:spcBef>
                <a:spcPts val="100"/>
              </a:spcBef>
            </a:pPr>
            <a:r>
              <a:rPr b="0" spc="300" dirty="0">
                <a:solidFill>
                  <a:srgbClr val="000000"/>
                </a:solidFill>
                <a:latin typeface="Calibri"/>
                <a:cs typeface="Calibri"/>
              </a:rPr>
              <a:t>Multiple</a:t>
            </a:r>
            <a:r>
              <a:rPr b="0" spc="50" dirty="0">
                <a:solidFill>
                  <a:srgbClr val="000000"/>
                </a:solidFill>
                <a:latin typeface="Calibri"/>
                <a:cs typeface="Calibri"/>
              </a:rPr>
              <a:t> </a:t>
            </a:r>
            <a:r>
              <a:rPr b="0" spc="365" dirty="0">
                <a:solidFill>
                  <a:srgbClr val="000000"/>
                </a:solidFill>
                <a:latin typeface="Calibri"/>
                <a:cs typeface="Calibri"/>
              </a:rPr>
              <a:t>items</a:t>
            </a:r>
          </a:p>
        </p:txBody>
      </p:sp>
      <p:sp>
        <p:nvSpPr>
          <p:cNvPr id="3" name="object 3"/>
          <p:cNvSpPr txBox="1"/>
          <p:nvPr/>
        </p:nvSpPr>
        <p:spPr>
          <a:xfrm>
            <a:off x="855724" y="1621082"/>
            <a:ext cx="518223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Same rules </a:t>
            </a:r>
            <a:r>
              <a:rPr sz="2400" dirty="0">
                <a:solidFill>
                  <a:srgbClr val="434343"/>
                </a:solidFill>
                <a:latin typeface="Calibri"/>
                <a:cs typeface="Calibri"/>
              </a:rPr>
              <a:t>apply </a:t>
            </a:r>
            <a:r>
              <a:rPr sz="2400" spc="-5" dirty="0">
                <a:solidFill>
                  <a:srgbClr val="434343"/>
                </a:solidFill>
                <a:latin typeface="Calibri"/>
                <a:cs typeface="Calibri"/>
              </a:rPr>
              <a:t>with multiple flex</a:t>
            </a:r>
            <a:r>
              <a:rPr sz="2400" spc="-85" dirty="0">
                <a:solidFill>
                  <a:srgbClr val="434343"/>
                </a:solidFill>
                <a:latin typeface="Calibri"/>
                <a:cs typeface="Calibri"/>
              </a:rPr>
              <a:t> </a:t>
            </a:r>
            <a:r>
              <a:rPr sz="2400" spc="-5" dirty="0">
                <a:solidFill>
                  <a:srgbClr val="434343"/>
                </a:solidFill>
                <a:latin typeface="Calibri"/>
                <a:cs typeface="Calibri"/>
              </a:rPr>
              <a:t>items:</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3174898" y="5099812"/>
              <a:ext cx="2794635" cy="893444"/>
            </a:xfrm>
            <a:custGeom>
              <a:avLst/>
              <a:gdLst/>
              <a:ahLst/>
              <a:cxnLst/>
              <a:rect l="l" t="t" r="r" b="b"/>
              <a:pathLst>
                <a:path w="2794635" h="893445">
                  <a:moveTo>
                    <a:pt x="893394" y="148894"/>
                  </a:moveTo>
                  <a:lnTo>
                    <a:pt x="882065" y="91909"/>
                  </a:lnTo>
                  <a:lnTo>
                    <a:pt x="849782" y="43611"/>
                  </a:lnTo>
                  <a:lnTo>
                    <a:pt x="801471" y="11328"/>
                  </a:lnTo>
                  <a:lnTo>
                    <a:pt x="744486" y="0"/>
                  </a:lnTo>
                  <a:lnTo>
                    <a:pt x="148894" y="0"/>
                  </a:lnTo>
                  <a:lnTo>
                    <a:pt x="101828" y="7581"/>
                  </a:lnTo>
                  <a:lnTo>
                    <a:pt x="60960" y="28727"/>
                  </a:lnTo>
                  <a:lnTo>
                    <a:pt x="28727" y="60960"/>
                  </a:lnTo>
                  <a:lnTo>
                    <a:pt x="7581" y="101828"/>
                  </a:lnTo>
                  <a:lnTo>
                    <a:pt x="0" y="148894"/>
                  </a:lnTo>
                  <a:lnTo>
                    <a:pt x="0" y="744486"/>
                  </a:lnTo>
                  <a:lnTo>
                    <a:pt x="7581" y="791552"/>
                  </a:lnTo>
                  <a:lnTo>
                    <a:pt x="28727" y="832434"/>
                  </a:lnTo>
                  <a:lnTo>
                    <a:pt x="60960" y="864666"/>
                  </a:lnTo>
                  <a:lnTo>
                    <a:pt x="101828" y="885799"/>
                  </a:lnTo>
                  <a:lnTo>
                    <a:pt x="148894" y="893394"/>
                  </a:lnTo>
                  <a:lnTo>
                    <a:pt x="744486" y="893394"/>
                  </a:lnTo>
                  <a:lnTo>
                    <a:pt x="791552" y="885799"/>
                  </a:lnTo>
                  <a:lnTo>
                    <a:pt x="832434" y="864666"/>
                  </a:lnTo>
                  <a:lnTo>
                    <a:pt x="864666" y="832434"/>
                  </a:lnTo>
                  <a:lnTo>
                    <a:pt x="885799" y="791552"/>
                  </a:lnTo>
                  <a:lnTo>
                    <a:pt x="893394" y="744486"/>
                  </a:lnTo>
                  <a:lnTo>
                    <a:pt x="893394" y="148894"/>
                  </a:lnTo>
                  <a:close/>
                </a:path>
                <a:path w="2794635" h="893445">
                  <a:moveTo>
                    <a:pt x="1843798" y="148894"/>
                  </a:moveTo>
                  <a:lnTo>
                    <a:pt x="1832457" y="91909"/>
                  </a:lnTo>
                  <a:lnTo>
                    <a:pt x="1800186" y="43611"/>
                  </a:lnTo>
                  <a:lnTo>
                    <a:pt x="1751876" y="11328"/>
                  </a:lnTo>
                  <a:lnTo>
                    <a:pt x="1694891" y="0"/>
                  </a:lnTo>
                  <a:lnTo>
                    <a:pt x="1099299" y="0"/>
                  </a:lnTo>
                  <a:lnTo>
                    <a:pt x="1052233" y="7581"/>
                  </a:lnTo>
                  <a:lnTo>
                    <a:pt x="1011351" y="28727"/>
                  </a:lnTo>
                  <a:lnTo>
                    <a:pt x="979119" y="60960"/>
                  </a:lnTo>
                  <a:lnTo>
                    <a:pt x="957986" y="101828"/>
                  </a:lnTo>
                  <a:lnTo>
                    <a:pt x="950391" y="148894"/>
                  </a:lnTo>
                  <a:lnTo>
                    <a:pt x="950391" y="744486"/>
                  </a:lnTo>
                  <a:lnTo>
                    <a:pt x="957986" y="791552"/>
                  </a:lnTo>
                  <a:lnTo>
                    <a:pt x="979119" y="832434"/>
                  </a:lnTo>
                  <a:lnTo>
                    <a:pt x="1011351" y="864666"/>
                  </a:lnTo>
                  <a:lnTo>
                    <a:pt x="1052233" y="885799"/>
                  </a:lnTo>
                  <a:lnTo>
                    <a:pt x="1099299" y="893394"/>
                  </a:lnTo>
                  <a:lnTo>
                    <a:pt x="1694891" y="893394"/>
                  </a:lnTo>
                  <a:lnTo>
                    <a:pt x="1741957" y="885799"/>
                  </a:lnTo>
                  <a:lnTo>
                    <a:pt x="1782838" y="864666"/>
                  </a:lnTo>
                  <a:lnTo>
                    <a:pt x="1815071" y="832434"/>
                  </a:lnTo>
                  <a:lnTo>
                    <a:pt x="1836204" y="791552"/>
                  </a:lnTo>
                  <a:lnTo>
                    <a:pt x="1843798" y="744486"/>
                  </a:lnTo>
                  <a:lnTo>
                    <a:pt x="1843798" y="148894"/>
                  </a:lnTo>
                  <a:close/>
                </a:path>
                <a:path w="2794635" h="893445">
                  <a:moveTo>
                    <a:pt x="2794190" y="148894"/>
                  </a:moveTo>
                  <a:lnTo>
                    <a:pt x="2782862" y="91909"/>
                  </a:lnTo>
                  <a:lnTo>
                    <a:pt x="2750578" y="43611"/>
                  </a:lnTo>
                  <a:lnTo>
                    <a:pt x="2702280" y="11328"/>
                  </a:lnTo>
                  <a:lnTo>
                    <a:pt x="2645295" y="0"/>
                  </a:lnTo>
                  <a:lnTo>
                    <a:pt x="2049703" y="0"/>
                  </a:lnTo>
                  <a:lnTo>
                    <a:pt x="2002637" y="7581"/>
                  </a:lnTo>
                  <a:lnTo>
                    <a:pt x="1961756" y="28727"/>
                  </a:lnTo>
                  <a:lnTo>
                    <a:pt x="1929523" y="60960"/>
                  </a:lnTo>
                  <a:lnTo>
                    <a:pt x="1908390" y="101828"/>
                  </a:lnTo>
                  <a:lnTo>
                    <a:pt x="1900796" y="148894"/>
                  </a:lnTo>
                  <a:lnTo>
                    <a:pt x="1900796" y="744486"/>
                  </a:lnTo>
                  <a:lnTo>
                    <a:pt x="1908390" y="791552"/>
                  </a:lnTo>
                  <a:lnTo>
                    <a:pt x="1929523" y="832434"/>
                  </a:lnTo>
                  <a:lnTo>
                    <a:pt x="1961756" y="864666"/>
                  </a:lnTo>
                  <a:lnTo>
                    <a:pt x="2002637" y="885799"/>
                  </a:lnTo>
                  <a:lnTo>
                    <a:pt x="2049703" y="893394"/>
                  </a:lnTo>
                  <a:lnTo>
                    <a:pt x="2645295" y="893394"/>
                  </a:lnTo>
                  <a:lnTo>
                    <a:pt x="2692362" y="885799"/>
                  </a:lnTo>
                  <a:lnTo>
                    <a:pt x="2733230" y="864666"/>
                  </a:lnTo>
                  <a:lnTo>
                    <a:pt x="2765463" y="832434"/>
                  </a:lnTo>
                  <a:lnTo>
                    <a:pt x="2786608" y="791552"/>
                  </a:lnTo>
                  <a:lnTo>
                    <a:pt x="2794190" y="744486"/>
                  </a:lnTo>
                  <a:lnTo>
                    <a:pt x="2794190" y="148894"/>
                  </a:lnTo>
                  <a:close/>
                </a:path>
              </a:pathLst>
            </a:custGeom>
            <a:solidFill>
              <a:srgbClr val="A64D78"/>
            </a:solidFill>
          </p:spPr>
          <p:txBody>
            <a:bodyPr wrap="square" lIns="0" tIns="0" rIns="0" bIns="0" rtlCol="0"/>
            <a:lstStyle/>
            <a:p>
              <a:endParaRPr/>
            </a:p>
          </p:txBody>
        </p:sp>
      </p:grpSp>
      <p:sp>
        <p:nvSpPr>
          <p:cNvPr id="7" name="object 7"/>
          <p:cNvSpPr txBox="1"/>
          <p:nvPr/>
        </p:nvSpPr>
        <p:spPr>
          <a:xfrm>
            <a:off x="782699" y="2170450"/>
            <a:ext cx="4688840" cy="2096135"/>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marR="965200">
              <a:lnSpc>
                <a:spcPct val="115599"/>
              </a:lnSpc>
            </a:pPr>
            <a:r>
              <a:rPr sz="2000" spc="-5" dirty="0">
                <a:solidFill>
                  <a:srgbClr val="434343"/>
                </a:solidFill>
                <a:latin typeface="Consolas"/>
                <a:cs typeface="Consolas"/>
              </a:rPr>
              <a:t>Justify-content: </a:t>
            </a:r>
            <a:r>
              <a:rPr sz="2000" b="1" spc="-5" dirty="0">
                <a:solidFill>
                  <a:srgbClr val="434343"/>
                </a:solidFill>
                <a:latin typeface="Consolas"/>
                <a:cs typeface="Consolas"/>
              </a:rPr>
              <a:t>center</a:t>
            </a:r>
            <a:r>
              <a:rPr sz="2000" spc="-5" dirty="0">
                <a:solidFill>
                  <a:srgbClr val="434343"/>
                </a:solidFill>
                <a:latin typeface="Consolas"/>
                <a:cs typeface="Consolas"/>
              </a:rPr>
              <a:t>;  align-items:</a:t>
            </a:r>
            <a:r>
              <a:rPr sz="2000" spc="-25" dirty="0">
                <a:solidFill>
                  <a:srgbClr val="434343"/>
                </a:solidFill>
                <a:latin typeface="Consolas"/>
                <a:cs typeface="Consolas"/>
              </a:rPr>
              <a:t> </a:t>
            </a:r>
            <a:r>
              <a:rPr sz="2000" spc="-5" dirty="0">
                <a:solidFill>
                  <a:srgbClr val="434343"/>
                </a:solidFill>
                <a:latin typeface="Consolas"/>
                <a:cs typeface="Consolas"/>
              </a:rPr>
              <a:t>center;</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281045" cy="574040"/>
          </a:xfrm>
          <a:prstGeom prst="rect">
            <a:avLst/>
          </a:prstGeom>
        </p:spPr>
        <p:txBody>
          <a:bodyPr vert="horz" wrap="square" lIns="0" tIns="12700" rIns="0" bIns="0" rtlCol="0">
            <a:spAutoFit/>
          </a:bodyPr>
          <a:lstStyle/>
          <a:p>
            <a:pPr marL="12700">
              <a:lnSpc>
                <a:spcPct val="100000"/>
              </a:lnSpc>
              <a:spcBef>
                <a:spcPts val="100"/>
              </a:spcBef>
            </a:pPr>
            <a:r>
              <a:rPr b="0" spc="300" dirty="0">
                <a:solidFill>
                  <a:srgbClr val="000000"/>
                </a:solidFill>
                <a:latin typeface="Calibri"/>
                <a:cs typeface="Calibri"/>
              </a:rPr>
              <a:t>Multiple</a:t>
            </a:r>
            <a:r>
              <a:rPr b="0" spc="50" dirty="0">
                <a:solidFill>
                  <a:srgbClr val="000000"/>
                </a:solidFill>
                <a:latin typeface="Calibri"/>
                <a:cs typeface="Calibri"/>
              </a:rPr>
              <a:t> </a:t>
            </a:r>
            <a:r>
              <a:rPr b="0" spc="365" dirty="0">
                <a:solidFill>
                  <a:srgbClr val="000000"/>
                </a:solidFill>
                <a:latin typeface="Calibri"/>
                <a:cs typeface="Calibri"/>
              </a:rPr>
              <a:t>items</a:t>
            </a:r>
          </a:p>
        </p:txBody>
      </p:sp>
      <p:sp>
        <p:nvSpPr>
          <p:cNvPr id="3" name="object 3"/>
          <p:cNvSpPr txBox="1"/>
          <p:nvPr/>
        </p:nvSpPr>
        <p:spPr>
          <a:xfrm>
            <a:off x="855724" y="1621082"/>
            <a:ext cx="7030084"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And there is </a:t>
            </a:r>
            <a:r>
              <a:rPr sz="2400" dirty="0">
                <a:solidFill>
                  <a:srgbClr val="434343"/>
                </a:solidFill>
                <a:latin typeface="Calibri"/>
                <a:cs typeface="Calibri"/>
              </a:rPr>
              <a:t>also </a:t>
            </a:r>
            <a:r>
              <a:rPr sz="2400" b="1" spc="-5" dirty="0">
                <a:solidFill>
                  <a:srgbClr val="434343"/>
                </a:solidFill>
                <a:latin typeface="Consolas"/>
                <a:cs typeface="Consolas"/>
              </a:rPr>
              <a:t>space-between</a:t>
            </a:r>
            <a:r>
              <a:rPr sz="2400" b="1" spc="-770" dirty="0">
                <a:solidFill>
                  <a:srgbClr val="434343"/>
                </a:solidFill>
                <a:latin typeface="Consolas"/>
                <a:cs typeface="Consolas"/>
              </a:rPr>
              <a:t> </a:t>
            </a:r>
            <a:r>
              <a:rPr sz="2400" dirty="0">
                <a:solidFill>
                  <a:srgbClr val="434343"/>
                </a:solidFill>
                <a:latin typeface="Calibri"/>
                <a:cs typeface="Calibri"/>
              </a:rPr>
              <a:t>and </a:t>
            </a:r>
            <a:r>
              <a:rPr sz="2400" b="1" spc="-5" dirty="0">
                <a:solidFill>
                  <a:srgbClr val="434343"/>
                </a:solidFill>
                <a:latin typeface="Consolas"/>
                <a:cs typeface="Consolas"/>
              </a:rPr>
              <a:t>space-around</a:t>
            </a:r>
            <a:r>
              <a:rPr sz="2400" spc="-5" dirty="0">
                <a:solidFill>
                  <a:srgbClr val="434343"/>
                </a:solidFill>
                <a:latin typeface="Calibri"/>
                <a:cs typeface="Calibri"/>
              </a:rPr>
              <a:t>:</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883869" y="5099812"/>
              <a:ext cx="7376795" cy="893444"/>
            </a:xfrm>
            <a:custGeom>
              <a:avLst/>
              <a:gdLst/>
              <a:ahLst/>
              <a:cxnLst/>
              <a:rect l="l" t="t" r="r" b="b"/>
              <a:pathLst>
                <a:path w="7376795" h="893445">
                  <a:moveTo>
                    <a:pt x="893394" y="148894"/>
                  </a:moveTo>
                  <a:lnTo>
                    <a:pt x="882065" y="91909"/>
                  </a:lnTo>
                  <a:lnTo>
                    <a:pt x="849782" y="43611"/>
                  </a:lnTo>
                  <a:lnTo>
                    <a:pt x="801484" y="11328"/>
                  </a:lnTo>
                  <a:lnTo>
                    <a:pt x="744499" y="0"/>
                  </a:lnTo>
                  <a:lnTo>
                    <a:pt x="148907" y="0"/>
                  </a:lnTo>
                  <a:lnTo>
                    <a:pt x="101841" y="7581"/>
                  </a:lnTo>
                  <a:lnTo>
                    <a:pt x="60960" y="28727"/>
                  </a:lnTo>
                  <a:lnTo>
                    <a:pt x="28727" y="60960"/>
                  </a:lnTo>
                  <a:lnTo>
                    <a:pt x="7594" y="101828"/>
                  </a:lnTo>
                  <a:lnTo>
                    <a:pt x="0" y="148894"/>
                  </a:lnTo>
                  <a:lnTo>
                    <a:pt x="0" y="744486"/>
                  </a:lnTo>
                  <a:lnTo>
                    <a:pt x="7594" y="791552"/>
                  </a:lnTo>
                  <a:lnTo>
                    <a:pt x="28727" y="832434"/>
                  </a:lnTo>
                  <a:lnTo>
                    <a:pt x="60960" y="864666"/>
                  </a:lnTo>
                  <a:lnTo>
                    <a:pt x="101841" y="885799"/>
                  </a:lnTo>
                  <a:lnTo>
                    <a:pt x="148907" y="893394"/>
                  </a:lnTo>
                  <a:lnTo>
                    <a:pt x="744499" y="893394"/>
                  </a:lnTo>
                  <a:lnTo>
                    <a:pt x="791565" y="885799"/>
                  </a:lnTo>
                  <a:lnTo>
                    <a:pt x="832434" y="864666"/>
                  </a:lnTo>
                  <a:lnTo>
                    <a:pt x="864666" y="832434"/>
                  </a:lnTo>
                  <a:lnTo>
                    <a:pt x="885812" y="791552"/>
                  </a:lnTo>
                  <a:lnTo>
                    <a:pt x="893394" y="744486"/>
                  </a:lnTo>
                  <a:lnTo>
                    <a:pt x="893394" y="148894"/>
                  </a:lnTo>
                  <a:close/>
                </a:path>
                <a:path w="7376795" h="893445">
                  <a:moveTo>
                    <a:pt x="4134828" y="148894"/>
                  </a:moveTo>
                  <a:lnTo>
                    <a:pt x="4123486" y="91909"/>
                  </a:lnTo>
                  <a:lnTo>
                    <a:pt x="4091216" y="43611"/>
                  </a:lnTo>
                  <a:lnTo>
                    <a:pt x="4042905" y="11328"/>
                  </a:lnTo>
                  <a:lnTo>
                    <a:pt x="3985920" y="0"/>
                  </a:lnTo>
                  <a:lnTo>
                    <a:pt x="3390328" y="0"/>
                  </a:lnTo>
                  <a:lnTo>
                    <a:pt x="3343262" y="7581"/>
                  </a:lnTo>
                  <a:lnTo>
                    <a:pt x="3302381" y="28727"/>
                  </a:lnTo>
                  <a:lnTo>
                    <a:pt x="3270148" y="60960"/>
                  </a:lnTo>
                  <a:lnTo>
                    <a:pt x="3249015" y="101828"/>
                  </a:lnTo>
                  <a:lnTo>
                    <a:pt x="3241421" y="148894"/>
                  </a:lnTo>
                  <a:lnTo>
                    <a:pt x="3241421" y="744486"/>
                  </a:lnTo>
                  <a:lnTo>
                    <a:pt x="3249015" y="791552"/>
                  </a:lnTo>
                  <a:lnTo>
                    <a:pt x="3270148" y="832434"/>
                  </a:lnTo>
                  <a:lnTo>
                    <a:pt x="3302381" y="864666"/>
                  </a:lnTo>
                  <a:lnTo>
                    <a:pt x="3343262" y="885799"/>
                  </a:lnTo>
                  <a:lnTo>
                    <a:pt x="3390328" y="893394"/>
                  </a:lnTo>
                  <a:lnTo>
                    <a:pt x="3985920" y="893394"/>
                  </a:lnTo>
                  <a:lnTo>
                    <a:pt x="4032986" y="885799"/>
                  </a:lnTo>
                  <a:lnTo>
                    <a:pt x="4073868" y="864666"/>
                  </a:lnTo>
                  <a:lnTo>
                    <a:pt x="4106100" y="832434"/>
                  </a:lnTo>
                  <a:lnTo>
                    <a:pt x="4127233" y="791552"/>
                  </a:lnTo>
                  <a:lnTo>
                    <a:pt x="4134828" y="744486"/>
                  </a:lnTo>
                  <a:lnTo>
                    <a:pt x="4134828" y="148894"/>
                  </a:lnTo>
                  <a:close/>
                </a:path>
                <a:path w="7376795" h="893445">
                  <a:moveTo>
                    <a:pt x="7376249" y="148894"/>
                  </a:moveTo>
                  <a:lnTo>
                    <a:pt x="7364920" y="91909"/>
                  </a:lnTo>
                  <a:lnTo>
                    <a:pt x="7332637" y="43611"/>
                  </a:lnTo>
                  <a:lnTo>
                    <a:pt x="7284326" y="11328"/>
                  </a:lnTo>
                  <a:lnTo>
                    <a:pt x="7227341" y="0"/>
                  </a:lnTo>
                  <a:lnTo>
                    <a:pt x="6631749" y="0"/>
                  </a:lnTo>
                  <a:lnTo>
                    <a:pt x="6584683" y="7581"/>
                  </a:lnTo>
                  <a:lnTo>
                    <a:pt x="6543815" y="28727"/>
                  </a:lnTo>
                  <a:lnTo>
                    <a:pt x="6511582" y="60960"/>
                  </a:lnTo>
                  <a:lnTo>
                    <a:pt x="6490436" y="101828"/>
                  </a:lnTo>
                  <a:lnTo>
                    <a:pt x="6482855" y="148894"/>
                  </a:lnTo>
                  <a:lnTo>
                    <a:pt x="6482855" y="744486"/>
                  </a:lnTo>
                  <a:lnTo>
                    <a:pt x="6490436" y="791552"/>
                  </a:lnTo>
                  <a:lnTo>
                    <a:pt x="6511582" y="832434"/>
                  </a:lnTo>
                  <a:lnTo>
                    <a:pt x="6543815" y="864666"/>
                  </a:lnTo>
                  <a:lnTo>
                    <a:pt x="6584683" y="885799"/>
                  </a:lnTo>
                  <a:lnTo>
                    <a:pt x="6631749" y="893394"/>
                  </a:lnTo>
                  <a:lnTo>
                    <a:pt x="7227341" y="893394"/>
                  </a:lnTo>
                  <a:lnTo>
                    <a:pt x="7274407" y="885799"/>
                  </a:lnTo>
                  <a:lnTo>
                    <a:pt x="7315289" y="864666"/>
                  </a:lnTo>
                  <a:lnTo>
                    <a:pt x="7347521" y="832434"/>
                  </a:lnTo>
                  <a:lnTo>
                    <a:pt x="7368654" y="791552"/>
                  </a:lnTo>
                  <a:lnTo>
                    <a:pt x="7376249" y="744486"/>
                  </a:lnTo>
                  <a:lnTo>
                    <a:pt x="7376249" y="148894"/>
                  </a:lnTo>
                  <a:close/>
                </a:path>
              </a:pathLst>
            </a:custGeom>
            <a:solidFill>
              <a:srgbClr val="A64D78"/>
            </a:solidFill>
          </p:spPr>
          <p:txBody>
            <a:bodyPr wrap="square" lIns="0" tIns="0" rIns="0" bIns="0" rtlCol="0"/>
            <a:lstStyle/>
            <a:p>
              <a:endParaRPr/>
            </a:p>
          </p:txBody>
        </p:sp>
      </p:grpSp>
      <p:sp>
        <p:nvSpPr>
          <p:cNvPr id="7" name="object 7"/>
          <p:cNvSpPr txBox="1"/>
          <p:nvPr/>
        </p:nvSpPr>
        <p:spPr>
          <a:xfrm>
            <a:off x="782699" y="2170450"/>
            <a:ext cx="6196330" cy="2096135"/>
          </a:xfrm>
          <a:prstGeom prst="rect">
            <a:avLst/>
          </a:prstGeom>
          <a:ln w="9524">
            <a:solidFill>
              <a:srgbClr val="000000"/>
            </a:solidFill>
          </a:ln>
        </p:spPr>
        <p:txBody>
          <a:bodyPr vert="horz" wrap="square" lIns="0" tIns="27940" rIns="0" bIns="0" rtlCol="0">
            <a:spAutoFit/>
          </a:bodyPr>
          <a:lstStyle/>
          <a:p>
            <a:pPr marL="364490" marR="3734435"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marR="1495425">
              <a:lnSpc>
                <a:spcPct val="115599"/>
              </a:lnSpc>
            </a:pPr>
            <a:r>
              <a:rPr sz="2000" spc="-5" dirty="0">
                <a:solidFill>
                  <a:srgbClr val="434343"/>
                </a:solidFill>
                <a:latin typeface="Consolas"/>
                <a:cs typeface="Consolas"/>
              </a:rPr>
              <a:t>Justify-content: </a:t>
            </a:r>
            <a:r>
              <a:rPr sz="2000" b="1" spc="-5" dirty="0">
                <a:solidFill>
                  <a:srgbClr val="434343"/>
                </a:solidFill>
                <a:latin typeface="Consolas"/>
                <a:cs typeface="Consolas"/>
              </a:rPr>
              <a:t>space-between</a:t>
            </a:r>
            <a:r>
              <a:rPr sz="2000" spc="-5" dirty="0">
                <a:solidFill>
                  <a:srgbClr val="434343"/>
                </a:solidFill>
                <a:latin typeface="Consolas"/>
                <a:cs typeface="Consolas"/>
              </a:rPr>
              <a:t>;  align-items:</a:t>
            </a:r>
            <a:r>
              <a:rPr sz="2000" spc="-15" dirty="0">
                <a:solidFill>
                  <a:srgbClr val="434343"/>
                </a:solidFill>
                <a:latin typeface="Consolas"/>
                <a:cs typeface="Consolas"/>
              </a:rPr>
              <a:t> </a:t>
            </a:r>
            <a:r>
              <a:rPr sz="2000" spc="-5" dirty="0">
                <a:solidFill>
                  <a:srgbClr val="434343"/>
                </a:solidFill>
                <a:latin typeface="Consolas"/>
                <a:cs typeface="Consolas"/>
              </a:rPr>
              <a:t>center;</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281045" cy="574040"/>
          </a:xfrm>
          <a:prstGeom prst="rect">
            <a:avLst/>
          </a:prstGeom>
        </p:spPr>
        <p:txBody>
          <a:bodyPr vert="horz" wrap="square" lIns="0" tIns="12700" rIns="0" bIns="0" rtlCol="0">
            <a:spAutoFit/>
          </a:bodyPr>
          <a:lstStyle/>
          <a:p>
            <a:pPr marL="12700">
              <a:lnSpc>
                <a:spcPct val="100000"/>
              </a:lnSpc>
              <a:spcBef>
                <a:spcPts val="100"/>
              </a:spcBef>
            </a:pPr>
            <a:r>
              <a:rPr b="0" spc="300" dirty="0">
                <a:solidFill>
                  <a:srgbClr val="000000"/>
                </a:solidFill>
                <a:latin typeface="Calibri"/>
                <a:cs typeface="Calibri"/>
              </a:rPr>
              <a:t>Multiple</a:t>
            </a:r>
            <a:r>
              <a:rPr b="0" spc="50" dirty="0">
                <a:solidFill>
                  <a:srgbClr val="000000"/>
                </a:solidFill>
                <a:latin typeface="Calibri"/>
                <a:cs typeface="Calibri"/>
              </a:rPr>
              <a:t> </a:t>
            </a:r>
            <a:r>
              <a:rPr b="0" spc="365" dirty="0">
                <a:solidFill>
                  <a:srgbClr val="000000"/>
                </a:solidFill>
                <a:latin typeface="Calibri"/>
                <a:cs typeface="Calibri"/>
              </a:rPr>
              <a:t>items</a:t>
            </a:r>
          </a:p>
        </p:txBody>
      </p:sp>
      <p:sp>
        <p:nvSpPr>
          <p:cNvPr id="3" name="object 3"/>
          <p:cNvSpPr txBox="1"/>
          <p:nvPr/>
        </p:nvSpPr>
        <p:spPr>
          <a:xfrm>
            <a:off x="855724" y="1621082"/>
            <a:ext cx="7030084"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And there is </a:t>
            </a:r>
            <a:r>
              <a:rPr sz="2400" dirty="0">
                <a:solidFill>
                  <a:srgbClr val="434343"/>
                </a:solidFill>
                <a:latin typeface="Calibri"/>
                <a:cs typeface="Calibri"/>
              </a:rPr>
              <a:t>also </a:t>
            </a:r>
            <a:r>
              <a:rPr sz="2400" b="1" spc="-5" dirty="0">
                <a:solidFill>
                  <a:srgbClr val="434343"/>
                </a:solidFill>
                <a:latin typeface="Consolas"/>
                <a:cs typeface="Consolas"/>
              </a:rPr>
              <a:t>space-between</a:t>
            </a:r>
            <a:r>
              <a:rPr sz="2400" b="1" spc="-770" dirty="0">
                <a:solidFill>
                  <a:srgbClr val="434343"/>
                </a:solidFill>
                <a:latin typeface="Consolas"/>
                <a:cs typeface="Consolas"/>
              </a:rPr>
              <a:t> </a:t>
            </a:r>
            <a:r>
              <a:rPr sz="2400" dirty="0">
                <a:solidFill>
                  <a:srgbClr val="434343"/>
                </a:solidFill>
                <a:latin typeface="Calibri"/>
                <a:cs typeface="Calibri"/>
              </a:rPr>
              <a:t>and </a:t>
            </a:r>
            <a:r>
              <a:rPr sz="2400" b="1" spc="-5" dirty="0">
                <a:solidFill>
                  <a:srgbClr val="434343"/>
                </a:solidFill>
                <a:latin typeface="Consolas"/>
                <a:cs typeface="Consolas"/>
              </a:rPr>
              <a:t>space-around</a:t>
            </a:r>
            <a:r>
              <a:rPr sz="2400" spc="-5" dirty="0">
                <a:solidFill>
                  <a:srgbClr val="434343"/>
                </a:solidFill>
                <a:latin typeface="Calibri"/>
                <a:cs typeface="Calibri"/>
              </a:rPr>
              <a:t>:</a:t>
            </a:r>
            <a:endParaRPr sz="2400">
              <a:latin typeface="Calibri"/>
              <a:cs typeface="Calibri"/>
            </a:endParaRPr>
          </a:p>
        </p:txBody>
      </p:sp>
      <p:grpSp>
        <p:nvGrpSpPr>
          <p:cNvPr id="4" name="object 4"/>
          <p:cNvGrpSpPr/>
          <p:nvPr/>
        </p:nvGrpSpPr>
        <p:grpSpPr>
          <a:xfrm>
            <a:off x="763649" y="4442200"/>
            <a:ext cx="7616825" cy="2209165"/>
            <a:chOff x="763649" y="4442200"/>
            <a:chExt cx="7616825" cy="2209165"/>
          </a:xfrm>
        </p:grpSpPr>
        <p:sp>
          <p:nvSpPr>
            <p:cNvPr id="5" name="object 5"/>
            <p:cNvSpPr/>
            <p:nvPr/>
          </p:nvSpPr>
          <p:spPr>
            <a:xfrm>
              <a:off x="782699" y="4461250"/>
              <a:ext cx="7578725" cy="2171065"/>
            </a:xfrm>
            <a:custGeom>
              <a:avLst/>
              <a:gdLst/>
              <a:ahLst/>
              <a:cxnLst/>
              <a:rect l="l" t="t" r="r" b="b"/>
              <a:pathLst>
                <a:path w="7578725" h="2171065">
                  <a:moveTo>
                    <a:pt x="0" y="0"/>
                  </a:moveTo>
                  <a:lnTo>
                    <a:pt x="7578599" y="0"/>
                  </a:lnTo>
                  <a:lnTo>
                    <a:pt x="7578599" y="2170499"/>
                  </a:lnTo>
                  <a:lnTo>
                    <a:pt x="0" y="21704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1722069" y="5099812"/>
              <a:ext cx="5776595" cy="893444"/>
            </a:xfrm>
            <a:custGeom>
              <a:avLst/>
              <a:gdLst/>
              <a:ahLst/>
              <a:cxnLst/>
              <a:rect l="l" t="t" r="r" b="b"/>
              <a:pathLst>
                <a:path w="5776595" h="893445">
                  <a:moveTo>
                    <a:pt x="893394" y="148894"/>
                  </a:moveTo>
                  <a:lnTo>
                    <a:pt x="882065" y="91909"/>
                  </a:lnTo>
                  <a:lnTo>
                    <a:pt x="849782" y="43611"/>
                  </a:lnTo>
                  <a:lnTo>
                    <a:pt x="801484" y="11328"/>
                  </a:lnTo>
                  <a:lnTo>
                    <a:pt x="744499" y="0"/>
                  </a:lnTo>
                  <a:lnTo>
                    <a:pt x="148907" y="0"/>
                  </a:lnTo>
                  <a:lnTo>
                    <a:pt x="101841" y="7581"/>
                  </a:lnTo>
                  <a:lnTo>
                    <a:pt x="60960" y="28727"/>
                  </a:lnTo>
                  <a:lnTo>
                    <a:pt x="28727" y="60960"/>
                  </a:lnTo>
                  <a:lnTo>
                    <a:pt x="7594" y="101828"/>
                  </a:lnTo>
                  <a:lnTo>
                    <a:pt x="0" y="148894"/>
                  </a:lnTo>
                  <a:lnTo>
                    <a:pt x="0" y="744486"/>
                  </a:lnTo>
                  <a:lnTo>
                    <a:pt x="7594" y="791552"/>
                  </a:lnTo>
                  <a:lnTo>
                    <a:pt x="28727" y="832434"/>
                  </a:lnTo>
                  <a:lnTo>
                    <a:pt x="60960" y="864666"/>
                  </a:lnTo>
                  <a:lnTo>
                    <a:pt x="101841" y="885799"/>
                  </a:lnTo>
                  <a:lnTo>
                    <a:pt x="148907" y="893394"/>
                  </a:lnTo>
                  <a:lnTo>
                    <a:pt x="744499" y="893394"/>
                  </a:lnTo>
                  <a:lnTo>
                    <a:pt x="791565" y="885799"/>
                  </a:lnTo>
                  <a:lnTo>
                    <a:pt x="832434" y="864666"/>
                  </a:lnTo>
                  <a:lnTo>
                    <a:pt x="864666" y="832434"/>
                  </a:lnTo>
                  <a:lnTo>
                    <a:pt x="885812" y="791552"/>
                  </a:lnTo>
                  <a:lnTo>
                    <a:pt x="893394" y="744486"/>
                  </a:lnTo>
                  <a:lnTo>
                    <a:pt x="893394" y="148894"/>
                  </a:lnTo>
                  <a:close/>
                </a:path>
                <a:path w="5776595" h="893445">
                  <a:moveTo>
                    <a:pt x="3296628" y="148894"/>
                  </a:moveTo>
                  <a:lnTo>
                    <a:pt x="3285286" y="91909"/>
                  </a:lnTo>
                  <a:lnTo>
                    <a:pt x="3253016" y="43611"/>
                  </a:lnTo>
                  <a:lnTo>
                    <a:pt x="3204705" y="11328"/>
                  </a:lnTo>
                  <a:lnTo>
                    <a:pt x="3147720" y="0"/>
                  </a:lnTo>
                  <a:lnTo>
                    <a:pt x="2552128" y="0"/>
                  </a:lnTo>
                  <a:lnTo>
                    <a:pt x="2505062" y="7581"/>
                  </a:lnTo>
                  <a:lnTo>
                    <a:pt x="2464181" y="28727"/>
                  </a:lnTo>
                  <a:lnTo>
                    <a:pt x="2431948" y="60960"/>
                  </a:lnTo>
                  <a:lnTo>
                    <a:pt x="2410815" y="101828"/>
                  </a:lnTo>
                  <a:lnTo>
                    <a:pt x="2403221" y="148894"/>
                  </a:lnTo>
                  <a:lnTo>
                    <a:pt x="2403221" y="744486"/>
                  </a:lnTo>
                  <a:lnTo>
                    <a:pt x="2410815" y="791552"/>
                  </a:lnTo>
                  <a:lnTo>
                    <a:pt x="2431948" y="832434"/>
                  </a:lnTo>
                  <a:lnTo>
                    <a:pt x="2464181" y="864666"/>
                  </a:lnTo>
                  <a:lnTo>
                    <a:pt x="2505062" y="885799"/>
                  </a:lnTo>
                  <a:lnTo>
                    <a:pt x="2552128" y="893394"/>
                  </a:lnTo>
                  <a:lnTo>
                    <a:pt x="3147720" y="893394"/>
                  </a:lnTo>
                  <a:lnTo>
                    <a:pt x="3194786" y="885799"/>
                  </a:lnTo>
                  <a:lnTo>
                    <a:pt x="3235668" y="864666"/>
                  </a:lnTo>
                  <a:lnTo>
                    <a:pt x="3267900" y="832434"/>
                  </a:lnTo>
                  <a:lnTo>
                    <a:pt x="3289033" y="791552"/>
                  </a:lnTo>
                  <a:lnTo>
                    <a:pt x="3296628" y="744486"/>
                  </a:lnTo>
                  <a:lnTo>
                    <a:pt x="3296628" y="148894"/>
                  </a:lnTo>
                  <a:close/>
                </a:path>
                <a:path w="5776595" h="893445">
                  <a:moveTo>
                    <a:pt x="5776049" y="148894"/>
                  </a:moveTo>
                  <a:lnTo>
                    <a:pt x="5764720" y="91909"/>
                  </a:lnTo>
                  <a:lnTo>
                    <a:pt x="5732437" y="43611"/>
                  </a:lnTo>
                  <a:lnTo>
                    <a:pt x="5684126" y="11328"/>
                  </a:lnTo>
                  <a:lnTo>
                    <a:pt x="5627141" y="0"/>
                  </a:lnTo>
                  <a:lnTo>
                    <a:pt x="5031549" y="0"/>
                  </a:lnTo>
                  <a:lnTo>
                    <a:pt x="4984483" y="7581"/>
                  </a:lnTo>
                  <a:lnTo>
                    <a:pt x="4943614" y="28727"/>
                  </a:lnTo>
                  <a:lnTo>
                    <a:pt x="4911382" y="60960"/>
                  </a:lnTo>
                  <a:lnTo>
                    <a:pt x="4890236" y="101828"/>
                  </a:lnTo>
                  <a:lnTo>
                    <a:pt x="4882654" y="148894"/>
                  </a:lnTo>
                  <a:lnTo>
                    <a:pt x="4882654" y="744486"/>
                  </a:lnTo>
                  <a:lnTo>
                    <a:pt x="4890236" y="791552"/>
                  </a:lnTo>
                  <a:lnTo>
                    <a:pt x="4911382" y="832434"/>
                  </a:lnTo>
                  <a:lnTo>
                    <a:pt x="4943614" y="864666"/>
                  </a:lnTo>
                  <a:lnTo>
                    <a:pt x="4984483" y="885799"/>
                  </a:lnTo>
                  <a:lnTo>
                    <a:pt x="5031549" y="893394"/>
                  </a:lnTo>
                  <a:lnTo>
                    <a:pt x="5627141" y="893394"/>
                  </a:lnTo>
                  <a:lnTo>
                    <a:pt x="5674207" y="885799"/>
                  </a:lnTo>
                  <a:lnTo>
                    <a:pt x="5715089" y="864666"/>
                  </a:lnTo>
                  <a:lnTo>
                    <a:pt x="5747321" y="832434"/>
                  </a:lnTo>
                  <a:lnTo>
                    <a:pt x="5768454" y="791552"/>
                  </a:lnTo>
                  <a:lnTo>
                    <a:pt x="5776049" y="744486"/>
                  </a:lnTo>
                  <a:lnTo>
                    <a:pt x="5776049" y="148894"/>
                  </a:lnTo>
                  <a:close/>
                </a:path>
              </a:pathLst>
            </a:custGeom>
            <a:solidFill>
              <a:srgbClr val="A64D78"/>
            </a:solidFill>
          </p:spPr>
          <p:txBody>
            <a:bodyPr wrap="square" lIns="0" tIns="0" rIns="0" bIns="0" rtlCol="0"/>
            <a:lstStyle/>
            <a:p>
              <a:endParaRPr/>
            </a:p>
          </p:txBody>
        </p:sp>
      </p:grpSp>
      <p:sp>
        <p:nvSpPr>
          <p:cNvPr id="7" name="object 7"/>
          <p:cNvSpPr txBox="1"/>
          <p:nvPr/>
        </p:nvSpPr>
        <p:spPr>
          <a:xfrm>
            <a:off x="782699" y="2170450"/>
            <a:ext cx="6196330" cy="2096135"/>
          </a:xfrm>
          <a:prstGeom prst="rect">
            <a:avLst/>
          </a:prstGeom>
          <a:ln w="9524">
            <a:solidFill>
              <a:srgbClr val="000000"/>
            </a:solidFill>
          </a:ln>
        </p:spPr>
        <p:txBody>
          <a:bodyPr vert="horz" wrap="square" lIns="0" tIns="27940" rIns="0" bIns="0" rtlCol="0">
            <a:spAutoFit/>
          </a:bodyPr>
          <a:lstStyle/>
          <a:p>
            <a:pPr marL="364490" marR="3734435"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marR="1635125">
              <a:lnSpc>
                <a:spcPct val="115599"/>
              </a:lnSpc>
            </a:pPr>
            <a:r>
              <a:rPr sz="2000" spc="-5" dirty="0">
                <a:solidFill>
                  <a:srgbClr val="434343"/>
                </a:solidFill>
                <a:latin typeface="Consolas"/>
                <a:cs typeface="Consolas"/>
              </a:rPr>
              <a:t>Justify-content: </a:t>
            </a:r>
            <a:r>
              <a:rPr sz="2000" b="1" spc="-5" dirty="0">
                <a:solidFill>
                  <a:srgbClr val="434343"/>
                </a:solidFill>
                <a:latin typeface="Consolas"/>
                <a:cs typeface="Consolas"/>
              </a:rPr>
              <a:t>space-around</a:t>
            </a:r>
            <a:r>
              <a:rPr sz="2000" spc="-5" dirty="0">
                <a:solidFill>
                  <a:srgbClr val="434343"/>
                </a:solidFill>
                <a:latin typeface="Consolas"/>
                <a:cs typeface="Consolas"/>
              </a:rPr>
              <a:t>;  align-items:</a:t>
            </a:r>
            <a:r>
              <a:rPr sz="2000" spc="-15" dirty="0">
                <a:solidFill>
                  <a:srgbClr val="434343"/>
                </a:solidFill>
                <a:latin typeface="Consolas"/>
                <a:cs typeface="Consolas"/>
              </a:rPr>
              <a:t> </a:t>
            </a:r>
            <a:r>
              <a:rPr sz="2000" spc="-5" dirty="0">
                <a:solidFill>
                  <a:srgbClr val="434343"/>
                </a:solidFill>
                <a:latin typeface="Consolas"/>
                <a:cs typeface="Consolas"/>
              </a:rPr>
              <a:t>center;</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280664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3" name="object 3"/>
          <p:cNvSpPr/>
          <p:nvPr/>
        </p:nvSpPr>
        <p:spPr>
          <a:xfrm>
            <a:off x="4988990" y="3761042"/>
            <a:ext cx="3849217" cy="267489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362" y="1731971"/>
            <a:ext cx="2642419" cy="264241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17090" y="3411009"/>
            <a:ext cx="2171065" cy="2080260"/>
          </a:xfrm>
          <a:custGeom>
            <a:avLst/>
            <a:gdLst/>
            <a:ahLst/>
            <a:cxnLst/>
            <a:rect l="l" t="t" r="r" b="b"/>
            <a:pathLst>
              <a:path w="2171065" h="2080260">
                <a:moveTo>
                  <a:pt x="907938" y="2080213"/>
                </a:moveTo>
                <a:lnTo>
                  <a:pt x="863945" y="2079209"/>
                </a:lnTo>
                <a:lnTo>
                  <a:pt x="819887" y="2075718"/>
                </a:lnTo>
                <a:lnTo>
                  <a:pt x="775843" y="2069714"/>
                </a:lnTo>
                <a:lnTo>
                  <a:pt x="731890" y="2061170"/>
                </a:lnTo>
                <a:lnTo>
                  <a:pt x="688103" y="2050059"/>
                </a:lnTo>
                <a:lnTo>
                  <a:pt x="644562" y="2036353"/>
                </a:lnTo>
                <a:lnTo>
                  <a:pt x="601342" y="2020027"/>
                </a:lnTo>
                <a:lnTo>
                  <a:pt x="558522" y="2001053"/>
                </a:lnTo>
                <a:lnTo>
                  <a:pt x="516178" y="1979404"/>
                </a:lnTo>
                <a:lnTo>
                  <a:pt x="477381" y="1956892"/>
                </a:lnTo>
                <a:lnTo>
                  <a:pt x="439904" y="1932516"/>
                </a:lnTo>
                <a:lnTo>
                  <a:pt x="403770" y="1906349"/>
                </a:lnTo>
                <a:lnTo>
                  <a:pt x="369005" y="1878460"/>
                </a:lnTo>
                <a:lnTo>
                  <a:pt x="335635" y="1848921"/>
                </a:lnTo>
                <a:lnTo>
                  <a:pt x="303685" y="1817802"/>
                </a:lnTo>
                <a:lnTo>
                  <a:pt x="273180" y="1785173"/>
                </a:lnTo>
                <a:lnTo>
                  <a:pt x="244145" y="1751107"/>
                </a:lnTo>
                <a:lnTo>
                  <a:pt x="216606" y="1715672"/>
                </a:lnTo>
                <a:lnTo>
                  <a:pt x="190588" y="1678941"/>
                </a:lnTo>
                <a:lnTo>
                  <a:pt x="166116" y="1640984"/>
                </a:lnTo>
                <a:lnTo>
                  <a:pt x="143215" y="1601870"/>
                </a:lnTo>
                <a:lnTo>
                  <a:pt x="121911" y="1561673"/>
                </a:lnTo>
                <a:lnTo>
                  <a:pt x="102229" y="1520461"/>
                </a:lnTo>
                <a:lnTo>
                  <a:pt x="84194" y="1478305"/>
                </a:lnTo>
                <a:lnTo>
                  <a:pt x="67832" y="1435277"/>
                </a:lnTo>
                <a:lnTo>
                  <a:pt x="53167" y="1391447"/>
                </a:lnTo>
                <a:lnTo>
                  <a:pt x="40225" y="1346886"/>
                </a:lnTo>
                <a:lnTo>
                  <a:pt x="29032" y="1301665"/>
                </a:lnTo>
                <a:lnTo>
                  <a:pt x="19612" y="1255853"/>
                </a:lnTo>
                <a:lnTo>
                  <a:pt x="11991" y="1209523"/>
                </a:lnTo>
                <a:lnTo>
                  <a:pt x="6194" y="1162744"/>
                </a:lnTo>
                <a:lnTo>
                  <a:pt x="2246" y="1115588"/>
                </a:lnTo>
                <a:lnTo>
                  <a:pt x="173" y="1068125"/>
                </a:lnTo>
                <a:lnTo>
                  <a:pt x="0" y="1020425"/>
                </a:lnTo>
                <a:lnTo>
                  <a:pt x="1751" y="972560"/>
                </a:lnTo>
                <a:lnTo>
                  <a:pt x="5453" y="924601"/>
                </a:lnTo>
                <a:lnTo>
                  <a:pt x="11131" y="876617"/>
                </a:lnTo>
                <a:lnTo>
                  <a:pt x="18810" y="828680"/>
                </a:lnTo>
                <a:lnTo>
                  <a:pt x="28515" y="780861"/>
                </a:lnTo>
                <a:lnTo>
                  <a:pt x="40271" y="733229"/>
                </a:lnTo>
                <a:lnTo>
                  <a:pt x="54104" y="685857"/>
                </a:lnTo>
                <a:lnTo>
                  <a:pt x="70987" y="636231"/>
                </a:lnTo>
                <a:lnTo>
                  <a:pt x="89844" y="588123"/>
                </a:lnTo>
                <a:lnTo>
                  <a:pt x="110604" y="541574"/>
                </a:lnTo>
                <a:lnTo>
                  <a:pt x="133194" y="496630"/>
                </a:lnTo>
                <a:lnTo>
                  <a:pt x="157544" y="453333"/>
                </a:lnTo>
                <a:lnTo>
                  <a:pt x="183583" y="411726"/>
                </a:lnTo>
                <a:lnTo>
                  <a:pt x="211239" y="371853"/>
                </a:lnTo>
                <a:lnTo>
                  <a:pt x="240440" y="333757"/>
                </a:lnTo>
                <a:lnTo>
                  <a:pt x="271116" y="297482"/>
                </a:lnTo>
                <a:lnTo>
                  <a:pt x="303195" y="263070"/>
                </a:lnTo>
                <a:lnTo>
                  <a:pt x="336606" y="230565"/>
                </a:lnTo>
                <a:lnTo>
                  <a:pt x="371277" y="200011"/>
                </a:lnTo>
                <a:lnTo>
                  <a:pt x="407136" y="171450"/>
                </a:lnTo>
                <a:lnTo>
                  <a:pt x="444114" y="144926"/>
                </a:lnTo>
                <a:lnTo>
                  <a:pt x="482137" y="120483"/>
                </a:lnTo>
                <a:lnTo>
                  <a:pt x="521136" y="98163"/>
                </a:lnTo>
                <a:lnTo>
                  <a:pt x="561038" y="78011"/>
                </a:lnTo>
                <a:lnTo>
                  <a:pt x="601773" y="60068"/>
                </a:lnTo>
                <a:lnTo>
                  <a:pt x="643268" y="44380"/>
                </a:lnTo>
                <a:lnTo>
                  <a:pt x="685453" y="30988"/>
                </a:lnTo>
                <a:lnTo>
                  <a:pt x="728256" y="19936"/>
                </a:lnTo>
                <a:lnTo>
                  <a:pt x="771605" y="11268"/>
                </a:lnTo>
                <a:lnTo>
                  <a:pt x="815431" y="5027"/>
                </a:lnTo>
                <a:lnTo>
                  <a:pt x="859660" y="1257"/>
                </a:lnTo>
                <a:lnTo>
                  <a:pt x="904222" y="0"/>
                </a:lnTo>
                <a:lnTo>
                  <a:pt x="949046" y="1299"/>
                </a:lnTo>
                <a:lnTo>
                  <a:pt x="994059" y="5199"/>
                </a:lnTo>
                <a:lnTo>
                  <a:pt x="1039191" y="11743"/>
                </a:lnTo>
                <a:lnTo>
                  <a:pt x="1084371" y="20973"/>
                </a:lnTo>
                <a:lnTo>
                  <a:pt x="1129527" y="32933"/>
                </a:lnTo>
                <a:lnTo>
                  <a:pt x="1172681" y="46994"/>
                </a:lnTo>
                <a:lnTo>
                  <a:pt x="1214784" y="63308"/>
                </a:lnTo>
                <a:lnTo>
                  <a:pt x="1255796" y="81807"/>
                </a:lnTo>
                <a:lnTo>
                  <a:pt x="1295675" y="102421"/>
                </a:lnTo>
                <a:lnTo>
                  <a:pt x="1334383" y="125077"/>
                </a:lnTo>
                <a:lnTo>
                  <a:pt x="1371878" y="149708"/>
                </a:lnTo>
                <a:lnTo>
                  <a:pt x="1408121" y="176241"/>
                </a:lnTo>
                <a:lnTo>
                  <a:pt x="1443072" y="204608"/>
                </a:lnTo>
                <a:lnTo>
                  <a:pt x="1476689" y="234737"/>
                </a:lnTo>
                <a:lnTo>
                  <a:pt x="1508934" y="266559"/>
                </a:lnTo>
                <a:lnTo>
                  <a:pt x="1539766" y="300003"/>
                </a:lnTo>
                <a:lnTo>
                  <a:pt x="1569144" y="334999"/>
                </a:lnTo>
                <a:lnTo>
                  <a:pt x="1597029" y="371476"/>
                </a:lnTo>
                <a:lnTo>
                  <a:pt x="1623381" y="409365"/>
                </a:lnTo>
                <a:lnTo>
                  <a:pt x="1648158" y="448596"/>
                </a:lnTo>
                <a:lnTo>
                  <a:pt x="1671322" y="489097"/>
                </a:lnTo>
                <a:lnTo>
                  <a:pt x="1692831" y="530799"/>
                </a:lnTo>
                <a:lnTo>
                  <a:pt x="1712647" y="573631"/>
                </a:lnTo>
                <a:lnTo>
                  <a:pt x="1730727" y="617524"/>
                </a:lnTo>
                <a:lnTo>
                  <a:pt x="1747033" y="662406"/>
                </a:lnTo>
                <a:lnTo>
                  <a:pt x="1761524" y="708208"/>
                </a:lnTo>
                <a:lnTo>
                  <a:pt x="1774160" y="754860"/>
                </a:lnTo>
                <a:lnTo>
                  <a:pt x="1784901" y="802291"/>
                </a:lnTo>
                <a:lnTo>
                  <a:pt x="1793706" y="850430"/>
                </a:lnTo>
                <a:lnTo>
                  <a:pt x="1800535" y="899209"/>
                </a:lnTo>
                <a:lnTo>
                  <a:pt x="1805349" y="948555"/>
                </a:lnTo>
                <a:lnTo>
                  <a:pt x="1808107" y="998400"/>
                </a:lnTo>
                <a:lnTo>
                  <a:pt x="1808769" y="1048673"/>
                </a:lnTo>
                <a:lnTo>
                  <a:pt x="1807294" y="1099303"/>
                </a:lnTo>
                <a:lnTo>
                  <a:pt x="1803643" y="1150221"/>
                </a:lnTo>
                <a:lnTo>
                  <a:pt x="1797775" y="1201356"/>
                </a:lnTo>
                <a:lnTo>
                  <a:pt x="2170450" y="1567705"/>
                </a:lnTo>
                <a:lnTo>
                  <a:pt x="1680201" y="1574480"/>
                </a:lnTo>
                <a:lnTo>
                  <a:pt x="1655395" y="1619488"/>
                </a:lnTo>
                <a:lnTo>
                  <a:pt x="1628902" y="1662573"/>
                </a:lnTo>
                <a:lnTo>
                  <a:pt x="1600802" y="1703709"/>
                </a:lnTo>
                <a:lnTo>
                  <a:pt x="1571169" y="1742869"/>
                </a:lnTo>
                <a:lnTo>
                  <a:pt x="1540083" y="1780026"/>
                </a:lnTo>
                <a:lnTo>
                  <a:pt x="1507619" y="1815153"/>
                </a:lnTo>
                <a:lnTo>
                  <a:pt x="1473856" y="1848224"/>
                </a:lnTo>
                <a:lnTo>
                  <a:pt x="1438870" y="1879211"/>
                </a:lnTo>
                <a:lnTo>
                  <a:pt x="1402739" y="1908087"/>
                </a:lnTo>
                <a:lnTo>
                  <a:pt x="1365539" y="1934827"/>
                </a:lnTo>
                <a:lnTo>
                  <a:pt x="1327349" y="1959402"/>
                </a:lnTo>
                <a:lnTo>
                  <a:pt x="1288245" y="1981786"/>
                </a:lnTo>
                <a:lnTo>
                  <a:pt x="1248305" y="2001952"/>
                </a:lnTo>
                <a:lnTo>
                  <a:pt x="1207605" y="2019873"/>
                </a:lnTo>
                <a:lnTo>
                  <a:pt x="1166224" y="2035523"/>
                </a:lnTo>
                <a:lnTo>
                  <a:pt x="1124237" y="2048874"/>
                </a:lnTo>
                <a:lnTo>
                  <a:pt x="1081723" y="2059900"/>
                </a:lnTo>
                <a:lnTo>
                  <a:pt x="1038759" y="2068574"/>
                </a:lnTo>
                <a:lnTo>
                  <a:pt x="995422" y="2074868"/>
                </a:lnTo>
                <a:lnTo>
                  <a:pt x="951789" y="2078757"/>
                </a:lnTo>
                <a:lnTo>
                  <a:pt x="907938" y="2080213"/>
                </a:lnTo>
                <a:close/>
              </a:path>
            </a:pathLst>
          </a:custGeom>
          <a:solidFill>
            <a:srgbClr val="0074E2">
              <a:alpha val="26919"/>
            </a:srgbClr>
          </a:solidFill>
        </p:spPr>
        <p:txBody>
          <a:bodyPr wrap="square" lIns="0" tIns="0" rIns="0" bIns="0" rtlCol="0"/>
          <a:lstStyle/>
          <a:p>
            <a:endParaRPr/>
          </a:p>
        </p:txBody>
      </p:sp>
      <p:sp>
        <p:nvSpPr>
          <p:cNvPr id="6" name="object 6"/>
          <p:cNvSpPr/>
          <p:nvPr/>
        </p:nvSpPr>
        <p:spPr>
          <a:xfrm>
            <a:off x="2994693" y="4225141"/>
            <a:ext cx="853523" cy="853523"/>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440591" y="1553006"/>
            <a:ext cx="2831465" cy="2598420"/>
          </a:xfrm>
          <a:prstGeom prst="rect">
            <a:avLst/>
          </a:prstGeom>
        </p:spPr>
        <p:txBody>
          <a:bodyPr vert="horz" wrap="square" lIns="0" tIns="27939" rIns="0" bIns="0" rtlCol="0">
            <a:spAutoFit/>
          </a:bodyPr>
          <a:lstStyle/>
          <a:p>
            <a:pPr marL="201930" marR="186055" indent="-5715">
              <a:lnSpc>
                <a:spcPts val="2850"/>
              </a:lnSpc>
              <a:spcBef>
                <a:spcPts val="219"/>
              </a:spcBef>
            </a:pPr>
            <a:r>
              <a:rPr sz="2400" spc="-95" dirty="0">
                <a:latin typeface="Arial"/>
                <a:cs typeface="Arial"/>
              </a:rPr>
              <a:t>2. </a:t>
            </a:r>
            <a:r>
              <a:rPr sz="2400" spc="-175" dirty="0">
                <a:latin typeface="Arial"/>
                <a:cs typeface="Arial"/>
              </a:rPr>
              <a:t>The </a:t>
            </a:r>
            <a:r>
              <a:rPr sz="2400" spc="-75" dirty="0">
                <a:latin typeface="Arial"/>
                <a:cs typeface="Arial"/>
              </a:rPr>
              <a:t>browser</a:t>
            </a:r>
            <a:r>
              <a:rPr sz="2400" spc="-200" dirty="0">
                <a:latin typeface="Arial"/>
                <a:cs typeface="Arial"/>
              </a:rPr>
              <a:t> </a:t>
            </a:r>
            <a:r>
              <a:rPr sz="2400" spc="-204" dirty="0">
                <a:latin typeface="Arial"/>
                <a:cs typeface="Arial"/>
              </a:rPr>
              <a:t>asks  </a:t>
            </a:r>
            <a:r>
              <a:rPr sz="2400" spc="-30" dirty="0">
                <a:latin typeface="Arial"/>
                <a:cs typeface="Arial"/>
              </a:rPr>
              <a:t>the </a:t>
            </a:r>
            <a:r>
              <a:rPr sz="2400" spc="-85" dirty="0">
                <a:latin typeface="Arial"/>
                <a:cs typeface="Arial"/>
              </a:rPr>
              <a:t>web </a:t>
            </a:r>
            <a:r>
              <a:rPr sz="2400" spc="-105" dirty="0">
                <a:latin typeface="Arial"/>
                <a:cs typeface="Arial"/>
              </a:rPr>
              <a:t>server</a:t>
            </a:r>
            <a:r>
              <a:rPr sz="2400" spc="-315" dirty="0">
                <a:latin typeface="Arial"/>
                <a:cs typeface="Arial"/>
              </a:rPr>
              <a:t> </a:t>
            </a:r>
            <a:r>
              <a:rPr sz="2400" spc="-5" dirty="0">
                <a:latin typeface="Arial"/>
                <a:cs typeface="Arial"/>
              </a:rPr>
              <a:t>that</a:t>
            </a:r>
            <a:endParaRPr sz="2400">
              <a:latin typeface="Arial"/>
              <a:cs typeface="Arial"/>
            </a:endParaRPr>
          </a:p>
          <a:p>
            <a:pPr marL="126364" marR="5080" indent="-114300">
              <a:lnSpc>
                <a:spcPts val="2850"/>
              </a:lnSpc>
            </a:pPr>
            <a:r>
              <a:rPr sz="2400" spc="-110" dirty="0">
                <a:latin typeface="Arial"/>
                <a:cs typeface="Arial"/>
              </a:rPr>
              <a:t>hosts </a:t>
            </a:r>
            <a:r>
              <a:rPr sz="2400" spc="-30" dirty="0">
                <a:latin typeface="Arial"/>
                <a:cs typeface="Arial"/>
              </a:rPr>
              <a:t>the </a:t>
            </a:r>
            <a:r>
              <a:rPr sz="2400" spc="-75" dirty="0">
                <a:latin typeface="Arial"/>
                <a:cs typeface="Arial"/>
              </a:rPr>
              <a:t>document</a:t>
            </a:r>
            <a:r>
              <a:rPr sz="2400" spc="-335" dirty="0">
                <a:latin typeface="Arial"/>
                <a:cs typeface="Arial"/>
              </a:rPr>
              <a:t> </a:t>
            </a:r>
            <a:r>
              <a:rPr sz="2400" spc="25" dirty="0">
                <a:latin typeface="Arial"/>
                <a:cs typeface="Arial"/>
              </a:rPr>
              <a:t>to  </a:t>
            </a:r>
            <a:r>
              <a:rPr sz="2400" spc="-145" dirty="0">
                <a:latin typeface="Arial"/>
                <a:cs typeface="Arial"/>
              </a:rPr>
              <a:t>send </a:t>
            </a:r>
            <a:r>
              <a:rPr sz="2400" dirty="0">
                <a:latin typeface="Arial"/>
                <a:cs typeface="Arial"/>
              </a:rPr>
              <a:t>that</a:t>
            </a:r>
            <a:r>
              <a:rPr sz="2400" spc="-155" dirty="0">
                <a:latin typeface="Arial"/>
                <a:cs typeface="Arial"/>
              </a:rPr>
              <a:t> </a:t>
            </a:r>
            <a:r>
              <a:rPr sz="2400" spc="-75" dirty="0">
                <a:latin typeface="Arial"/>
                <a:cs typeface="Arial"/>
              </a:rPr>
              <a:t>document.</a:t>
            </a:r>
            <a:endParaRPr sz="2400">
              <a:latin typeface="Arial"/>
              <a:cs typeface="Arial"/>
            </a:endParaRPr>
          </a:p>
          <a:p>
            <a:pPr>
              <a:lnSpc>
                <a:spcPct val="100000"/>
              </a:lnSpc>
            </a:pPr>
            <a:endParaRPr sz="2400">
              <a:latin typeface="Times New Roman"/>
              <a:cs typeface="Times New Roman"/>
            </a:endParaRPr>
          </a:p>
          <a:p>
            <a:pPr>
              <a:lnSpc>
                <a:spcPct val="100000"/>
              </a:lnSpc>
              <a:spcBef>
                <a:spcPts val="20"/>
              </a:spcBef>
            </a:pPr>
            <a:endParaRPr sz="2050">
              <a:latin typeface="Times New Roman"/>
              <a:cs typeface="Times New Roman"/>
            </a:endParaRPr>
          </a:p>
          <a:p>
            <a:pPr marL="639445">
              <a:lnSpc>
                <a:spcPct val="100000"/>
              </a:lnSpc>
            </a:pPr>
            <a:r>
              <a:rPr sz="3000" b="1" spc="-415" dirty="0">
                <a:latin typeface="Arial"/>
                <a:cs typeface="Arial"/>
              </a:rPr>
              <a:t>GET</a:t>
            </a:r>
            <a:endParaRPr sz="3000">
              <a:latin typeface="Arial"/>
              <a:cs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74325" y="2151400"/>
            <a:ext cx="2702560" cy="4499610"/>
            <a:chOff x="5874325" y="2151400"/>
            <a:chExt cx="2702560" cy="4499610"/>
          </a:xfrm>
        </p:grpSpPr>
        <p:sp>
          <p:nvSpPr>
            <p:cNvPr id="3" name="object 3"/>
            <p:cNvSpPr/>
            <p:nvPr/>
          </p:nvSpPr>
          <p:spPr>
            <a:xfrm>
              <a:off x="5893375" y="2170450"/>
              <a:ext cx="2664460" cy="4461510"/>
            </a:xfrm>
            <a:custGeom>
              <a:avLst/>
              <a:gdLst/>
              <a:ahLst/>
              <a:cxnLst/>
              <a:rect l="l" t="t" r="r" b="b"/>
              <a:pathLst>
                <a:path w="2664459" h="4461509">
                  <a:moveTo>
                    <a:pt x="0" y="0"/>
                  </a:moveTo>
                  <a:lnTo>
                    <a:pt x="2663999" y="0"/>
                  </a:lnTo>
                  <a:lnTo>
                    <a:pt x="2663999" y="4461299"/>
                  </a:lnTo>
                  <a:lnTo>
                    <a:pt x="0" y="4461299"/>
                  </a:lnTo>
                  <a:lnTo>
                    <a:pt x="0" y="0"/>
                  </a:lnTo>
                  <a:close/>
                </a:path>
              </a:pathLst>
            </a:custGeom>
            <a:ln w="38099">
              <a:solidFill>
                <a:srgbClr val="0B5394"/>
              </a:solidFill>
            </a:ln>
          </p:spPr>
          <p:txBody>
            <a:bodyPr wrap="square" lIns="0" tIns="0" rIns="0" bIns="0" rtlCol="0"/>
            <a:lstStyle/>
            <a:p>
              <a:endParaRPr/>
            </a:p>
          </p:txBody>
        </p:sp>
        <p:sp>
          <p:nvSpPr>
            <p:cNvPr id="4" name="object 4"/>
            <p:cNvSpPr/>
            <p:nvPr/>
          </p:nvSpPr>
          <p:spPr>
            <a:xfrm>
              <a:off x="6026099" y="2326462"/>
              <a:ext cx="893444" cy="2823210"/>
            </a:xfrm>
            <a:custGeom>
              <a:avLst/>
              <a:gdLst/>
              <a:ahLst/>
              <a:cxnLst/>
              <a:rect l="l" t="t" r="r" b="b"/>
              <a:pathLst>
                <a:path w="893445" h="2823210">
                  <a:moveTo>
                    <a:pt x="893394" y="2078151"/>
                  </a:moveTo>
                  <a:lnTo>
                    <a:pt x="882065" y="2021166"/>
                  </a:lnTo>
                  <a:lnTo>
                    <a:pt x="849782" y="1972856"/>
                  </a:lnTo>
                  <a:lnTo>
                    <a:pt x="801471" y="1940572"/>
                  </a:lnTo>
                  <a:lnTo>
                    <a:pt x="744486" y="1929244"/>
                  </a:lnTo>
                  <a:lnTo>
                    <a:pt x="148894" y="1929244"/>
                  </a:lnTo>
                  <a:lnTo>
                    <a:pt x="101828" y="1936838"/>
                  </a:lnTo>
                  <a:lnTo>
                    <a:pt x="60960" y="1957971"/>
                  </a:lnTo>
                  <a:lnTo>
                    <a:pt x="28727" y="1990204"/>
                  </a:lnTo>
                  <a:lnTo>
                    <a:pt x="7581" y="2031085"/>
                  </a:lnTo>
                  <a:lnTo>
                    <a:pt x="0" y="2078151"/>
                  </a:lnTo>
                  <a:lnTo>
                    <a:pt x="0" y="2673743"/>
                  </a:lnTo>
                  <a:lnTo>
                    <a:pt x="7581" y="2720810"/>
                  </a:lnTo>
                  <a:lnTo>
                    <a:pt x="28727" y="2761678"/>
                  </a:lnTo>
                  <a:lnTo>
                    <a:pt x="60960" y="2793911"/>
                  </a:lnTo>
                  <a:lnTo>
                    <a:pt x="101828" y="2815056"/>
                  </a:lnTo>
                  <a:lnTo>
                    <a:pt x="148894" y="2822638"/>
                  </a:lnTo>
                  <a:lnTo>
                    <a:pt x="744486" y="2822638"/>
                  </a:lnTo>
                  <a:lnTo>
                    <a:pt x="791552" y="2815056"/>
                  </a:lnTo>
                  <a:lnTo>
                    <a:pt x="832434" y="2793911"/>
                  </a:lnTo>
                  <a:lnTo>
                    <a:pt x="864666" y="2761678"/>
                  </a:lnTo>
                  <a:lnTo>
                    <a:pt x="885799" y="2720810"/>
                  </a:lnTo>
                  <a:lnTo>
                    <a:pt x="893394" y="2673743"/>
                  </a:lnTo>
                  <a:lnTo>
                    <a:pt x="893394" y="2078151"/>
                  </a:lnTo>
                  <a:close/>
                </a:path>
                <a:path w="893445" h="2823210">
                  <a:moveTo>
                    <a:pt x="893394" y="1113523"/>
                  </a:moveTo>
                  <a:lnTo>
                    <a:pt x="882065" y="1056538"/>
                  </a:lnTo>
                  <a:lnTo>
                    <a:pt x="849782" y="1008227"/>
                  </a:lnTo>
                  <a:lnTo>
                    <a:pt x="801471" y="975956"/>
                  </a:lnTo>
                  <a:lnTo>
                    <a:pt x="744486" y="964615"/>
                  </a:lnTo>
                  <a:lnTo>
                    <a:pt x="148894" y="964615"/>
                  </a:lnTo>
                  <a:lnTo>
                    <a:pt x="101828" y="972210"/>
                  </a:lnTo>
                  <a:lnTo>
                    <a:pt x="60960" y="993343"/>
                  </a:lnTo>
                  <a:lnTo>
                    <a:pt x="28727" y="1025575"/>
                  </a:lnTo>
                  <a:lnTo>
                    <a:pt x="7581" y="1066457"/>
                  </a:lnTo>
                  <a:lnTo>
                    <a:pt x="0" y="1113523"/>
                  </a:lnTo>
                  <a:lnTo>
                    <a:pt x="0" y="1709115"/>
                  </a:lnTo>
                  <a:lnTo>
                    <a:pt x="7581" y="1756181"/>
                  </a:lnTo>
                  <a:lnTo>
                    <a:pt x="28727" y="1797062"/>
                  </a:lnTo>
                  <a:lnTo>
                    <a:pt x="60960" y="1829295"/>
                  </a:lnTo>
                  <a:lnTo>
                    <a:pt x="101828" y="1850428"/>
                  </a:lnTo>
                  <a:lnTo>
                    <a:pt x="148894" y="1858022"/>
                  </a:lnTo>
                  <a:lnTo>
                    <a:pt x="744486" y="1858022"/>
                  </a:lnTo>
                  <a:lnTo>
                    <a:pt x="791552" y="1850428"/>
                  </a:lnTo>
                  <a:lnTo>
                    <a:pt x="832434" y="1829295"/>
                  </a:lnTo>
                  <a:lnTo>
                    <a:pt x="864666" y="1797062"/>
                  </a:lnTo>
                  <a:lnTo>
                    <a:pt x="885799" y="1756181"/>
                  </a:lnTo>
                  <a:lnTo>
                    <a:pt x="893394" y="1709115"/>
                  </a:lnTo>
                  <a:lnTo>
                    <a:pt x="893394" y="1113523"/>
                  </a:lnTo>
                  <a:close/>
                </a:path>
                <a:path w="893445" h="2823210">
                  <a:moveTo>
                    <a:pt x="893394" y="148894"/>
                  </a:moveTo>
                  <a:lnTo>
                    <a:pt x="882065" y="91909"/>
                  </a:lnTo>
                  <a:lnTo>
                    <a:pt x="849782" y="43611"/>
                  </a:lnTo>
                  <a:lnTo>
                    <a:pt x="801471" y="11328"/>
                  </a:lnTo>
                  <a:lnTo>
                    <a:pt x="744486" y="0"/>
                  </a:lnTo>
                  <a:lnTo>
                    <a:pt x="148894" y="0"/>
                  </a:lnTo>
                  <a:lnTo>
                    <a:pt x="101828" y="7581"/>
                  </a:lnTo>
                  <a:lnTo>
                    <a:pt x="60960" y="28727"/>
                  </a:lnTo>
                  <a:lnTo>
                    <a:pt x="28727" y="60960"/>
                  </a:lnTo>
                  <a:lnTo>
                    <a:pt x="7581" y="101828"/>
                  </a:lnTo>
                  <a:lnTo>
                    <a:pt x="0" y="148894"/>
                  </a:lnTo>
                  <a:lnTo>
                    <a:pt x="0" y="744486"/>
                  </a:lnTo>
                  <a:lnTo>
                    <a:pt x="7581" y="791552"/>
                  </a:lnTo>
                  <a:lnTo>
                    <a:pt x="28727" y="832434"/>
                  </a:lnTo>
                  <a:lnTo>
                    <a:pt x="60960" y="864666"/>
                  </a:lnTo>
                  <a:lnTo>
                    <a:pt x="101828" y="885799"/>
                  </a:lnTo>
                  <a:lnTo>
                    <a:pt x="148894" y="893394"/>
                  </a:lnTo>
                  <a:lnTo>
                    <a:pt x="744486" y="893394"/>
                  </a:lnTo>
                  <a:lnTo>
                    <a:pt x="791552" y="885799"/>
                  </a:lnTo>
                  <a:lnTo>
                    <a:pt x="832434" y="864666"/>
                  </a:lnTo>
                  <a:lnTo>
                    <a:pt x="864666" y="832434"/>
                  </a:lnTo>
                  <a:lnTo>
                    <a:pt x="885799" y="791552"/>
                  </a:lnTo>
                  <a:lnTo>
                    <a:pt x="893394" y="744486"/>
                  </a:lnTo>
                  <a:lnTo>
                    <a:pt x="893394" y="148894"/>
                  </a:lnTo>
                  <a:close/>
                </a:path>
              </a:pathLst>
            </a:custGeom>
            <a:solidFill>
              <a:srgbClr val="A64D78"/>
            </a:solidFill>
          </p:spPr>
          <p:txBody>
            <a:bodyPr wrap="square" lIns="0" tIns="0" rIns="0" bIns="0" rtlCol="0"/>
            <a:lstStyle/>
            <a:p>
              <a:endParaRPr/>
            </a:p>
          </p:txBody>
        </p:sp>
      </p:grpSp>
      <p:sp>
        <p:nvSpPr>
          <p:cNvPr id="5" name="object 5"/>
          <p:cNvSpPr txBox="1"/>
          <p:nvPr/>
        </p:nvSpPr>
        <p:spPr>
          <a:xfrm>
            <a:off x="782699" y="2170450"/>
            <a:ext cx="4688840" cy="2096135"/>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spc="-5" dirty="0">
                <a:solidFill>
                  <a:srgbClr val="434343"/>
                </a:solidFill>
                <a:latin typeface="Consolas"/>
                <a:cs typeface="Consolas"/>
              </a:rPr>
              <a:t>flex-direction:</a:t>
            </a:r>
            <a:r>
              <a:rPr sz="2000" spc="-20" dirty="0">
                <a:solidFill>
                  <a:srgbClr val="434343"/>
                </a:solidFill>
                <a:latin typeface="Consolas"/>
                <a:cs typeface="Consolas"/>
              </a:rPr>
              <a:t> </a:t>
            </a:r>
            <a:r>
              <a:rPr sz="2000" spc="-5" dirty="0">
                <a:solidFill>
                  <a:srgbClr val="434343"/>
                </a:solidFill>
                <a:latin typeface="Consolas"/>
                <a:cs typeface="Consolas"/>
              </a:rPr>
              <a:t>column;</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
        <p:nvSpPr>
          <p:cNvPr id="6" name="object 6"/>
          <p:cNvSpPr txBox="1">
            <a:spLocks noGrp="1"/>
          </p:cNvSpPr>
          <p:nvPr>
            <p:ph type="title"/>
          </p:nvPr>
        </p:nvSpPr>
        <p:spPr>
          <a:xfrm>
            <a:off x="855724" y="401897"/>
            <a:ext cx="3539490" cy="574040"/>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000000"/>
                </a:solidFill>
                <a:latin typeface="Consolas"/>
                <a:cs typeface="Consolas"/>
              </a:rPr>
              <a:t>flex-direction</a:t>
            </a:r>
          </a:p>
        </p:txBody>
      </p:sp>
      <p:sp>
        <p:nvSpPr>
          <p:cNvPr id="7" name="object 7"/>
          <p:cNvSpPr txBox="1"/>
          <p:nvPr/>
        </p:nvSpPr>
        <p:spPr>
          <a:xfrm>
            <a:off x="855724" y="1621082"/>
            <a:ext cx="618744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And you can </a:t>
            </a:r>
            <a:r>
              <a:rPr sz="2400" dirty="0">
                <a:solidFill>
                  <a:srgbClr val="434343"/>
                </a:solidFill>
                <a:latin typeface="Calibri"/>
                <a:cs typeface="Calibri"/>
              </a:rPr>
              <a:t>also </a:t>
            </a:r>
            <a:r>
              <a:rPr sz="2400" spc="-5" dirty="0">
                <a:solidFill>
                  <a:srgbClr val="434343"/>
                </a:solidFill>
                <a:latin typeface="Calibri"/>
                <a:cs typeface="Calibri"/>
              </a:rPr>
              <a:t>lay out columns instead of</a:t>
            </a:r>
            <a:r>
              <a:rPr sz="2400" spc="-70" dirty="0">
                <a:solidFill>
                  <a:srgbClr val="434343"/>
                </a:solidFill>
                <a:latin typeface="Calibri"/>
                <a:cs typeface="Calibri"/>
              </a:rPr>
              <a:t> </a:t>
            </a:r>
            <a:r>
              <a:rPr sz="2400" spc="-5" dirty="0">
                <a:solidFill>
                  <a:srgbClr val="434343"/>
                </a:solidFill>
                <a:latin typeface="Calibri"/>
                <a:cs typeface="Calibri"/>
              </a:rPr>
              <a:t>rows:</a:t>
            </a:r>
            <a:endParaRPr sz="2400">
              <a:latin typeface="Calibri"/>
              <a:cs typeface="Calibri"/>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74325" y="2151400"/>
            <a:ext cx="2702560" cy="4499610"/>
            <a:chOff x="5874325" y="2151400"/>
            <a:chExt cx="2702560" cy="4499610"/>
          </a:xfrm>
        </p:grpSpPr>
        <p:sp>
          <p:nvSpPr>
            <p:cNvPr id="3" name="object 3"/>
            <p:cNvSpPr/>
            <p:nvPr/>
          </p:nvSpPr>
          <p:spPr>
            <a:xfrm>
              <a:off x="5893375" y="2170450"/>
              <a:ext cx="2664460" cy="4461510"/>
            </a:xfrm>
            <a:custGeom>
              <a:avLst/>
              <a:gdLst/>
              <a:ahLst/>
              <a:cxnLst/>
              <a:rect l="l" t="t" r="r" b="b"/>
              <a:pathLst>
                <a:path w="2664459" h="4461509">
                  <a:moveTo>
                    <a:pt x="0" y="0"/>
                  </a:moveTo>
                  <a:lnTo>
                    <a:pt x="2663999" y="0"/>
                  </a:lnTo>
                  <a:lnTo>
                    <a:pt x="2663999" y="4461299"/>
                  </a:lnTo>
                  <a:lnTo>
                    <a:pt x="0" y="4461299"/>
                  </a:lnTo>
                  <a:lnTo>
                    <a:pt x="0" y="0"/>
                  </a:lnTo>
                  <a:close/>
                </a:path>
              </a:pathLst>
            </a:custGeom>
            <a:ln w="38099">
              <a:solidFill>
                <a:srgbClr val="0B5394"/>
              </a:solidFill>
            </a:ln>
          </p:spPr>
          <p:txBody>
            <a:bodyPr wrap="square" lIns="0" tIns="0" rIns="0" bIns="0" rtlCol="0"/>
            <a:lstStyle/>
            <a:p>
              <a:endParaRPr/>
            </a:p>
          </p:txBody>
        </p:sp>
        <p:sp>
          <p:nvSpPr>
            <p:cNvPr id="4" name="object 4"/>
            <p:cNvSpPr/>
            <p:nvPr/>
          </p:nvSpPr>
          <p:spPr>
            <a:xfrm>
              <a:off x="6026099" y="2989783"/>
              <a:ext cx="893444" cy="2823210"/>
            </a:xfrm>
            <a:custGeom>
              <a:avLst/>
              <a:gdLst/>
              <a:ahLst/>
              <a:cxnLst/>
              <a:rect l="l" t="t" r="r" b="b"/>
              <a:pathLst>
                <a:path w="893445" h="2823210">
                  <a:moveTo>
                    <a:pt x="893394" y="2078151"/>
                  </a:moveTo>
                  <a:lnTo>
                    <a:pt x="882065" y="2021166"/>
                  </a:lnTo>
                  <a:lnTo>
                    <a:pt x="849782" y="1972856"/>
                  </a:lnTo>
                  <a:lnTo>
                    <a:pt x="801471" y="1940585"/>
                  </a:lnTo>
                  <a:lnTo>
                    <a:pt x="744486" y="1929244"/>
                  </a:lnTo>
                  <a:lnTo>
                    <a:pt x="148894" y="1929244"/>
                  </a:lnTo>
                  <a:lnTo>
                    <a:pt x="101828" y="1936838"/>
                  </a:lnTo>
                  <a:lnTo>
                    <a:pt x="60960" y="1957971"/>
                  </a:lnTo>
                  <a:lnTo>
                    <a:pt x="28727" y="1990217"/>
                  </a:lnTo>
                  <a:lnTo>
                    <a:pt x="7581" y="2031085"/>
                  </a:lnTo>
                  <a:lnTo>
                    <a:pt x="0" y="2078151"/>
                  </a:lnTo>
                  <a:lnTo>
                    <a:pt x="0" y="2673743"/>
                  </a:lnTo>
                  <a:lnTo>
                    <a:pt x="7581" y="2720810"/>
                  </a:lnTo>
                  <a:lnTo>
                    <a:pt x="28727" y="2761691"/>
                  </a:lnTo>
                  <a:lnTo>
                    <a:pt x="60960" y="2793923"/>
                  </a:lnTo>
                  <a:lnTo>
                    <a:pt x="101828" y="2815056"/>
                  </a:lnTo>
                  <a:lnTo>
                    <a:pt x="148894" y="2822651"/>
                  </a:lnTo>
                  <a:lnTo>
                    <a:pt x="744486" y="2822651"/>
                  </a:lnTo>
                  <a:lnTo>
                    <a:pt x="791552" y="2815056"/>
                  </a:lnTo>
                  <a:lnTo>
                    <a:pt x="832434" y="2793923"/>
                  </a:lnTo>
                  <a:lnTo>
                    <a:pt x="864666" y="2761691"/>
                  </a:lnTo>
                  <a:lnTo>
                    <a:pt x="885799" y="2720810"/>
                  </a:lnTo>
                  <a:lnTo>
                    <a:pt x="893394" y="2673743"/>
                  </a:lnTo>
                  <a:lnTo>
                    <a:pt x="893394" y="2078151"/>
                  </a:lnTo>
                  <a:close/>
                </a:path>
                <a:path w="893445" h="2823210">
                  <a:moveTo>
                    <a:pt x="893394" y="1113523"/>
                  </a:moveTo>
                  <a:lnTo>
                    <a:pt x="882065" y="1056538"/>
                  </a:lnTo>
                  <a:lnTo>
                    <a:pt x="849782" y="1008240"/>
                  </a:lnTo>
                  <a:lnTo>
                    <a:pt x="801471" y="975956"/>
                  </a:lnTo>
                  <a:lnTo>
                    <a:pt x="744486" y="964628"/>
                  </a:lnTo>
                  <a:lnTo>
                    <a:pt x="148894" y="964628"/>
                  </a:lnTo>
                  <a:lnTo>
                    <a:pt x="101828" y="972210"/>
                  </a:lnTo>
                  <a:lnTo>
                    <a:pt x="60960" y="993355"/>
                  </a:lnTo>
                  <a:lnTo>
                    <a:pt x="28727" y="1025588"/>
                  </a:lnTo>
                  <a:lnTo>
                    <a:pt x="7581" y="1066457"/>
                  </a:lnTo>
                  <a:lnTo>
                    <a:pt x="0" y="1113523"/>
                  </a:lnTo>
                  <a:lnTo>
                    <a:pt x="0" y="1709115"/>
                  </a:lnTo>
                  <a:lnTo>
                    <a:pt x="7581" y="1756181"/>
                  </a:lnTo>
                  <a:lnTo>
                    <a:pt x="28727" y="1797062"/>
                  </a:lnTo>
                  <a:lnTo>
                    <a:pt x="60960" y="1829295"/>
                  </a:lnTo>
                  <a:lnTo>
                    <a:pt x="101828" y="1850428"/>
                  </a:lnTo>
                  <a:lnTo>
                    <a:pt x="148894" y="1858022"/>
                  </a:lnTo>
                  <a:lnTo>
                    <a:pt x="744486" y="1858022"/>
                  </a:lnTo>
                  <a:lnTo>
                    <a:pt x="791552" y="1850428"/>
                  </a:lnTo>
                  <a:lnTo>
                    <a:pt x="832434" y="1829295"/>
                  </a:lnTo>
                  <a:lnTo>
                    <a:pt x="864666" y="1797062"/>
                  </a:lnTo>
                  <a:lnTo>
                    <a:pt x="885799" y="1756181"/>
                  </a:lnTo>
                  <a:lnTo>
                    <a:pt x="893394" y="1709115"/>
                  </a:lnTo>
                  <a:lnTo>
                    <a:pt x="893394" y="1113523"/>
                  </a:lnTo>
                  <a:close/>
                </a:path>
                <a:path w="893445" h="2823210">
                  <a:moveTo>
                    <a:pt x="893394" y="148907"/>
                  </a:moveTo>
                  <a:lnTo>
                    <a:pt x="882065" y="91922"/>
                  </a:lnTo>
                  <a:lnTo>
                    <a:pt x="849782" y="43611"/>
                  </a:lnTo>
                  <a:lnTo>
                    <a:pt x="801471" y="11328"/>
                  </a:lnTo>
                  <a:lnTo>
                    <a:pt x="744486" y="0"/>
                  </a:lnTo>
                  <a:lnTo>
                    <a:pt x="148894" y="0"/>
                  </a:lnTo>
                  <a:lnTo>
                    <a:pt x="101828" y="7594"/>
                  </a:lnTo>
                  <a:lnTo>
                    <a:pt x="60960" y="28727"/>
                  </a:lnTo>
                  <a:lnTo>
                    <a:pt x="28727" y="60960"/>
                  </a:lnTo>
                  <a:lnTo>
                    <a:pt x="7581" y="101841"/>
                  </a:lnTo>
                  <a:lnTo>
                    <a:pt x="0" y="148907"/>
                  </a:lnTo>
                  <a:lnTo>
                    <a:pt x="0" y="744499"/>
                  </a:lnTo>
                  <a:lnTo>
                    <a:pt x="7581" y="791565"/>
                  </a:lnTo>
                  <a:lnTo>
                    <a:pt x="28727" y="832434"/>
                  </a:lnTo>
                  <a:lnTo>
                    <a:pt x="60960" y="864666"/>
                  </a:lnTo>
                  <a:lnTo>
                    <a:pt x="101828" y="885812"/>
                  </a:lnTo>
                  <a:lnTo>
                    <a:pt x="148894" y="893394"/>
                  </a:lnTo>
                  <a:lnTo>
                    <a:pt x="744486" y="893394"/>
                  </a:lnTo>
                  <a:lnTo>
                    <a:pt x="791552" y="885812"/>
                  </a:lnTo>
                  <a:lnTo>
                    <a:pt x="832434" y="864666"/>
                  </a:lnTo>
                  <a:lnTo>
                    <a:pt x="864666" y="832434"/>
                  </a:lnTo>
                  <a:lnTo>
                    <a:pt x="885799" y="791565"/>
                  </a:lnTo>
                  <a:lnTo>
                    <a:pt x="893394" y="744499"/>
                  </a:lnTo>
                  <a:lnTo>
                    <a:pt x="893394" y="148907"/>
                  </a:lnTo>
                  <a:close/>
                </a:path>
              </a:pathLst>
            </a:custGeom>
            <a:solidFill>
              <a:srgbClr val="A64D78"/>
            </a:solidFill>
          </p:spPr>
          <p:txBody>
            <a:bodyPr wrap="square" lIns="0" tIns="0" rIns="0" bIns="0" rtlCol="0"/>
            <a:lstStyle/>
            <a:p>
              <a:endParaRPr/>
            </a:p>
          </p:txBody>
        </p:sp>
      </p:grpSp>
      <p:sp>
        <p:nvSpPr>
          <p:cNvPr id="5" name="object 5"/>
          <p:cNvSpPr txBox="1"/>
          <p:nvPr/>
        </p:nvSpPr>
        <p:spPr>
          <a:xfrm>
            <a:off x="782699" y="2170450"/>
            <a:ext cx="4688840" cy="2096135"/>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spc="-5" dirty="0">
                <a:solidFill>
                  <a:srgbClr val="434343"/>
                </a:solidFill>
                <a:latin typeface="Consolas"/>
                <a:cs typeface="Consolas"/>
              </a:rPr>
              <a:t>flex-direction:</a:t>
            </a:r>
            <a:r>
              <a:rPr sz="2000" spc="-20" dirty="0">
                <a:solidFill>
                  <a:srgbClr val="434343"/>
                </a:solidFill>
                <a:latin typeface="Consolas"/>
                <a:cs typeface="Consolas"/>
              </a:rPr>
              <a:t> </a:t>
            </a:r>
            <a:r>
              <a:rPr sz="2000" spc="-5" dirty="0">
                <a:solidFill>
                  <a:srgbClr val="434343"/>
                </a:solidFill>
                <a:latin typeface="Consolas"/>
                <a:cs typeface="Consolas"/>
              </a:rPr>
              <a:t>column;</a:t>
            </a:r>
            <a:endParaRPr sz="2000">
              <a:latin typeface="Consolas"/>
              <a:cs typeface="Consolas"/>
            </a:endParaRPr>
          </a:p>
          <a:p>
            <a:pPr marL="364490">
              <a:lnSpc>
                <a:spcPct val="100000"/>
              </a:lnSpc>
              <a:spcBef>
                <a:spcPts val="375"/>
              </a:spcBef>
            </a:pPr>
            <a:r>
              <a:rPr sz="2000" b="1" spc="-5" dirty="0">
                <a:solidFill>
                  <a:srgbClr val="434343"/>
                </a:solidFill>
                <a:latin typeface="Consolas"/>
                <a:cs typeface="Consolas"/>
              </a:rPr>
              <a:t>justify-content:</a:t>
            </a:r>
            <a:r>
              <a:rPr sz="2000" b="1" spc="-15" dirty="0">
                <a:solidFill>
                  <a:srgbClr val="434343"/>
                </a:solidFill>
                <a:latin typeface="Consolas"/>
                <a:cs typeface="Consolas"/>
              </a:rPr>
              <a:t> </a:t>
            </a:r>
            <a:r>
              <a:rPr sz="2000" b="1" dirty="0">
                <a:solidFill>
                  <a:srgbClr val="434343"/>
                </a:solidFill>
                <a:latin typeface="Consolas"/>
                <a:cs typeface="Consolas"/>
              </a:rPr>
              <a:t>center</a:t>
            </a:r>
            <a:r>
              <a:rPr sz="2000" dirty="0">
                <a:solidFill>
                  <a:srgbClr val="434343"/>
                </a:solidFill>
                <a:latin typeface="Consolas"/>
                <a:cs typeface="Consolas"/>
              </a:rPr>
              <a:t>;</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
        <p:nvSpPr>
          <p:cNvPr id="6" name="object 6"/>
          <p:cNvSpPr txBox="1">
            <a:spLocks noGrp="1"/>
          </p:cNvSpPr>
          <p:nvPr>
            <p:ph type="title"/>
          </p:nvPr>
        </p:nvSpPr>
        <p:spPr>
          <a:xfrm>
            <a:off x="855724" y="401897"/>
            <a:ext cx="3539490" cy="574040"/>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000000"/>
                </a:solidFill>
                <a:latin typeface="Consolas"/>
                <a:cs typeface="Consolas"/>
              </a:rPr>
              <a:t>flex-direction</a:t>
            </a:r>
          </a:p>
        </p:txBody>
      </p:sp>
      <p:sp>
        <p:nvSpPr>
          <p:cNvPr id="7" name="object 7"/>
          <p:cNvSpPr txBox="1"/>
          <p:nvPr/>
        </p:nvSpPr>
        <p:spPr>
          <a:xfrm>
            <a:off x="855724" y="1621082"/>
            <a:ext cx="618744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And you can </a:t>
            </a:r>
            <a:r>
              <a:rPr sz="2400" dirty="0">
                <a:solidFill>
                  <a:srgbClr val="434343"/>
                </a:solidFill>
                <a:latin typeface="Calibri"/>
                <a:cs typeface="Calibri"/>
              </a:rPr>
              <a:t>also </a:t>
            </a:r>
            <a:r>
              <a:rPr sz="2400" spc="-5" dirty="0">
                <a:solidFill>
                  <a:srgbClr val="434343"/>
                </a:solidFill>
                <a:latin typeface="Calibri"/>
                <a:cs typeface="Calibri"/>
              </a:rPr>
              <a:t>lay out columns instead of</a:t>
            </a:r>
            <a:r>
              <a:rPr sz="2400" spc="-70" dirty="0">
                <a:solidFill>
                  <a:srgbClr val="434343"/>
                </a:solidFill>
                <a:latin typeface="Calibri"/>
                <a:cs typeface="Calibri"/>
              </a:rPr>
              <a:t> </a:t>
            </a:r>
            <a:r>
              <a:rPr sz="2400" spc="-5" dirty="0">
                <a:solidFill>
                  <a:srgbClr val="434343"/>
                </a:solidFill>
                <a:latin typeface="Calibri"/>
                <a:cs typeface="Calibri"/>
              </a:rPr>
              <a:t>rows:</a:t>
            </a:r>
            <a:endParaRPr sz="2400">
              <a:latin typeface="Calibri"/>
              <a:cs typeface="Calibri"/>
            </a:endParaRPr>
          </a:p>
        </p:txBody>
      </p:sp>
      <p:sp>
        <p:nvSpPr>
          <p:cNvPr id="8" name="object 8"/>
          <p:cNvSpPr txBox="1"/>
          <p:nvPr/>
        </p:nvSpPr>
        <p:spPr>
          <a:xfrm>
            <a:off x="855724" y="4443143"/>
            <a:ext cx="4502785" cy="1282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Now </a:t>
            </a:r>
            <a:r>
              <a:rPr sz="2400" b="1" spc="-5" dirty="0">
                <a:solidFill>
                  <a:srgbClr val="434343"/>
                </a:solidFill>
                <a:latin typeface="Consolas"/>
                <a:cs typeface="Consolas"/>
              </a:rPr>
              <a:t>justify-content </a:t>
            </a:r>
            <a:r>
              <a:rPr sz="2400" spc="-5" dirty="0">
                <a:solidFill>
                  <a:srgbClr val="434343"/>
                </a:solidFill>
                <a:latin typeface="Calibri"/>
                <a:cs typeface="Calibri"/>
              </a:rPr>
              <a:t>controls  where the column is vertically in</a:t>
            </a:r>
            <a:r>
              <a:rPr sz="2400" spc="-75" dirty="0">
                <a:solidFill>
                  <a:srgbClr val="434343"/>
                </a:solidFill>
                <a:latin typeface="Calibri"/>
                <a:cs typeface="Calibri"/>
              </a:rPr>
              <a:t> </a:t>
            </a:r>
            <a:r>
              <a:rPr sz="2400" spc="-5" dirty="0">
                <a:solidFill>
                  <a:srgbClr val="434343"/>
                </a:solidFill>
                <a:latin typeface="Calibri"/>
                <a:cs typeface="Calibri"/>
              </a:rPr>
              <a:t>the  box</a:t>
            </a:r>
            <a:endParaRPr sz="2400">
              <a:latin typeface="Calibri"/>
              <a:cs typeface="Calibri"/>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74325" y="2151400"/>
            <a:ext cx="2702560" cy="4499610"/>
            <a:chOff x="5874325" y="2151400"/>
            <a:chExt cx="2702560" cy="4499610"/>
          </a:xfrm>
        </p:grpSpPr>
        <p:sp>
          <p:nvSpPr>
            <p:cNvPr id="3" name="object 3"/>
            <p:cNvSpPr/>
            <p:nvPr/>
          </p:nvSpPr>
          <p:spPr>
            <a:xfrm>
              <a:off x="5893375" y="2170450"/>
              <a:ext cx="2664460" cy="4461510"/>
            </a:xfrm>
            <a:custGeom>
              <a:avLst/>
              <a:gdLst/>
              <a:ahLst/>
              <a:cxnLst/>
              <a:rect l="l" t="t" r="r" b="b"/>
              <a:pathLst>
                <a:path w="2664459" h="4461509">
                  <a:moveTo>
                    <a:pt x="0" y="0"/>
                  </a:moveTo>
                  <a:lnTo>
                    <a:pt x="2663999" y="0"/>
                  </a:lnTo>
                  <a:lnTo>
                    <a:pt x="2663999" y="4461299"/>
                  </a:lnTo>
                  <a:lnTo>
                    <a:pt x="0" y="4461299"/>
                  </a:lnTo>
                  <a:lnTo>
                    <a:pt x="0" y="0"/>
                  </a:lnTo>
                  <a:close/>
                </a:path>
              </a:pathLst>
            </a:custGeom>
            <a:ln w="38099">
              <a:solidFill>
                <a:srgbClr val="0B5394"/>
              </a:solidFill>
            </a:ln>
          </p:spPr>
          <p:txBody>
            <a:bodyPr wrap="square" lIns="0" tIns="0" rIns="0" bIns="0" rtlCol="0"/>
            <a:lstStyle/>
            <a:p>
              <a:endParaRPr/>
            </a:p>
          </p:txBody>
        </p:sp>
        <p:sp>
          <p:nvSpPr>
            <p:cNvPr id="4" name="object 4"/>
            <p:cNvSpPr/>
            <p:nvPr/>
          </p:nvSpPr>
          <p:spPr>
            <a:xfrm>
              <a:off x="6026099" y="2512250"/>
              <a:ext cx="893444" cy="3757929"/>
            </a:xfrm>
            <a:custGeom>
              <a:avLst/>
              <a:gdLst/>
              <a:ahLst/>
              <a:cxnLst/>
              <a:rect l="l" t="t" r="r" b="b"/>
              <a:pathLst>
                <a:path w="893445" h="3757929">
                  <a:moveTo>
                    <a:pt x="893394" y="3012884"/>
                  </a:moveTo>
                  <a:lnTo>
                    <a:pt x="882065" y="2955899"/>
                  </a:lnTo>
                  <a:lnTo>
                    <a:pt x="849782" y="2907588"/>
                  </a:lnTo>
                  <a:lnTo>
                    <a:pt x="801471" y="2875318"/>
                  </a:lnTo>
                  <a:lnTo>
                    <a:pt x="744486" y="2863977"/>
                  </a:lnTo>
                  <a:lnTo>
                    <a:pt x="148894" y="2863977"/>
                  </a:lnTo>
                  <a:lnTo>
                    <a:pt x="101828" y="2871571"/>
                  </a:lnTo>
                  <a:lnTo>
                    <a:pt x="60960" y="2892704"/>
                  </a:lnTo>
                  <a:lnTo>
                    <a:pt x="28727" y="2924949"/>
                  </a:lnTo>
                  <a:lnTo>
                    <a:pt x="7581" y="2965818"/>
                  </a:lnTo>
                  <a:lnTo>
                    <a:pt x="0" y="3012884"/>
                  </a:lnTo>
                  <a:lnTo>
                    <a:pt x="0" y="3608476"/>
                  </a:lnTo>
                  <a:lnTo>
                    <a:pt x="7581" y="3655542"/>
                  </a:lnTo>
                  <a:lnTo>
                    <a:pt x="28727" y="3696424"/>
                  </a:lnTo>
                  <a:lnTo>
                    <a:pt x="60960" y="3728656"/>
                  </a:lnTo>
                  <a:lnTo>
                    <a:pt x="101828" y="3749789"/>
                  </a:lnTo>
                  <a:lnTo>
                    <a:pt x="148894" y="3757384"/>
                  </a:lnTo>
                  <a:lnTo>
                    <a:pt x="744486" y="3757384"/>
                  </a:lnTo>
                  <a:lnTo>
                    <a:pt x="791552" y="3749789"/>
                  </a:lnTo>
                  <a:lnTo>
                    <a:pt x="832434" y="3728656"/>
                  </a:lnTo>
                  <a:lnTo>
                    <a:pt x="864666" y="3696424"/>
                  </a:lnTo>
                  <a:lnTo>
                    <a:pt x="885799" y="3655542"/>
                  </a:lnTo>
                  <a:lnTo>
                    <a:pt x="893394" y="3608476"/>
                  </a:lnTo>
                  <a:lnTo>
                    <a:pt x="893394" y="3012884"/>
                  </a:lnTo>
                  <a:close/>
                </a:path>
                <a:path w="893445" h="3757929">
                  <a:moveTo>
                    <a:pt x="893394" y="1591056"/>
                  </a:moveTo>
                  <a:lnTo>
                    <a:pt x="882065" y="1534071"/>
                  </a:lnTo>
                  <a:lnTo>
                    <a:pt x="849782" y="1485773"/>
                  </a:lnTo>
                  <a:lnTo>
                    <a:pt x="801471" y="1453489"/>
                  </a:lnTo>
                  <a:lnTo>
                    <a:pt x="744486" y="1442161"/>
                  </a:lnTo>
                  <a:lnTo>
                    <a:pt x="148894" y="1442161"/>
                  </a:lnTo>
                  <a:lnTo>
                    <a:pt x="101828" y="1449743"/>
                  </a:lnTo>
                  <a:lnTo>
                    <a:pt x="60960" y="1470888"/>
                  </a:lnTo>
                  <a:lnTo>
                    <a:pt x="28727" y="1503121"/>
                  </a:lnTo>
                  <a:lnTo>
                    <a:pt x="7581" y="1543989"/>
                  </a:lnTo>
                  <a:lnTo>
                    <a:pt x="0" y="1591056"/>
                  </a:lnTo>
                  <a:lnTo>
                    <a:pt x="0" y="2186648"/>
                  </a:lnTo>
                  <a:lnTo>
                    <a:pt x="7581" y="2233714"/>
                  </a:lnTo>
                  <a:lnTo>
                    <a:pt x="28727" y="2274595"/>
                  </a:lnTo>
                  <a:lnTo>
                    <a:pt x="60960" y="2306828"/>
                  </a:lnTo>
                  <a:lnTo>
                    <a:pt x="101828" y="2327960"/>
                  </a:lnTo>
                  <a:lnTo>
                    <a:pt x="148894" y="2335555"/>
                  </a:lnTo>
                  <a:lnTo>
                    <a:pt x="744486" y="2335555"/>
                  </a:lnTo>
                  <a:lnTo>
                    <a:pt x="791552" y="2327960"/>
                  </a:lnTo>
                  <a:lnTo>
                    <a:pt x="832434" y="2306828"/>
                  </a:lnTo>
                  <a:lnTo>
                    <a:pt x="864666" y="2274595"/>
                  </a:lnTo>
                  <a:lnTo>
                    <a:pt x="885799" y="2233714"/>
                  </a:lnTo>
                  <a:lnTo>
                    <a:pt x="893394" y="2186648"/>
                  </a:lnTo>
                  <a:lnTo>
                    <a:pt x="893394" y="1591056"/>
                  </a:lnTo>
                  <a:close/>
                </a:path>
                <a:path w="893445" h="3757929">
                  <a:moveTo>
                    <a:pt x="893394" y="148907"/>
                  </a:moveTo>
                  <a:lnTo>
                    <a:pt x="882065" y="91922"/>
                  </a:lnTo>
                  <a:lnTo>
                    <a:pt x="849782" y="43624"/>
                  </a:lnTo>
                  <a:lnTo>
                    <a:pt x="801471" y="11341"/>
                  </a:lnTo>
                  <a:lnTo>
                    <a:pt x="744486" y="0"/>
                  </a:lnTo>
                  <a:lnTo>
                    <a:pt x="148894" y="0"/>
                  </a:lnTo>
                  <a:lnTo>
                    <a:pt x="101828" y="7594"/>
                  </a:lnTo>
                  <a:lnTo>
                    <a:pt x="60960" y="28740"/>
                  </a:lnTo>
                  <a:lnTo>
                    <a:pt x="28727" y="60972"/>
                  </a:lnTo>
                  <a:lnTo>
                    <a:pt x="7581" y="101841"/>
                  </a:lnTo>
                  <a:lnTo>
                    <a:pt x="0" y="148907"/>
                  </a:lnTo>
                  <a:lnTo>
                    <a:pt x="0" y="744499"/>
                  </a:lnTo>
                  <a:lnTo>
                    <a:pt x="7581" y="791565"/>
                  </a:lnTo>
                  <a:lnTo>
                    <a:pt x="28727" y="832446"/>
                  </a:lnTo>
                  <a:lnTo>
                    <a:pt x="60960" y="864679"/>
                  </a:lnTo>
                  <a:lnTo>
                    <a:pt x="101828" y="885812"/>
                  </a:lnTo>
                  <a:lnTo>
                    <a:pt x="148894" y="893406"/>
                  </a:lnTo>
                  <a:lnTo>
                    <a:pt x="744486" y="893406"/>
                  </a:lnTo>
                  <a:lnTo>
                    <a:pt x="791552" y="885812"/>
                  </a:lnTo>
                  <a:lnTo>
                    <a:pt x="832434" y="864679"/>
                  </a:lnTo>
                  <a:lnTo>
                    <a:pt x="864666" y="832446"/>
                  </a:lnTo>
                  <a:lnTo>
                    <a:pt x="885799" y="791565"/>
                  </a:lnTo>
                  <a:lnTo>
                    <a:pt x="893394" y="744499"/>
                  </a:lnTo>
                  <a:lnTo>
                    <a:pt x="893394" y="148907"/>
                  </a:lnTo>
                  <a:close/>
                </a:path>
              </a:pathLst>
            </a:custGeom>
            <a:solidFill>
              <a:srgbClr val="A64D78"/>
            </a:solidFill>
          </p:spPr>
          <p:txBody>
            <a:bodyPr wrap="square" lIns="0" tIns="0" rIns="0" bIns="0" rtlCol="0"/>
            <a:lstStyle/>
            <a:p>
              <a:endParaRPr/>
            </a:p>
          </p:txBody>
        </p:sp>
      </p:grpSp>
      <p:sp>
        <p:nvSpPr>
          <p:cNvPr id="5" name="object 5"/>
          <p:cNvSpPr txBox="1"/>
          <p:nvPr/>
        </p:nvSpPr>
        <p:spPr>
          <a:xfrm>
            <a:off x="782699" y="2170450"/>
            <a:ext cx="4688840" cy="2096135"/>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spc="-5" dirty="0">
                <a:solidFill>
                  <a:srgbClr val="434343"/>
                </a:solidFill>
                <a:latin typeface="Consolas"/>
                <a:cs typeface="Consolas"/>
              </a:rPr>
              <a:t>flex-direction:</a:t>
            </a:r>
            <a:r>
              <a:rPr sz="2000" spc="-20" dirty="0">
                <a:solidFill>
                  <a:srgbClr val="434343"/>
                </a:solidFill>
                <a:latin typeface="Consolas"/>
                <a:cs typeface="Consolas"/>
              </a:rPr>
              <a:t> </a:t>
            </a:r>
            <a:r>
              <a:rPr sz="2000" spc="-5" dirty="0">
                <a:solidFill>
                  <a:srgbClr val="434343"/>
                </a:solidFill>
                <a:latin typeface="Consolas"/>
                <a:cs typeface="Consolas"/>
              </a:rPr>
              <a:t>column;</a:t>
            </a:r>
            <a:endParaRPr sz="2000">
              <a:latin typeface="Consolas"/>
              <a:cs typeface="Consolas"/>
            </a:endParaRPr>
          </a:p>
          <a:p>
            <a:pPr marL="364490">
              <a:lnSpc>
                <a:spcPct val="100000"/>
              </a:lnSpc>
              <a:spcBef>
                <a:spcPts val="375"/>
              </a:spcBef>
            </a:pPr>
            <a:r>
              <a:rPr sz="2000" b="1" spc="-5" dirty="0">
                <a:solidFill>
                  <a:srgbClr val="434343"/>
                </a:solidFill>
                <a:latin typeface="Consolas"/>
                <a:cs typeface="Consolas"/>
              </a:rPr>
              <a:t>justify-content:</a:t>
            </a:r>
            <a:r>
              <a:rPr sz="2000" b="1" spc="-55" dirty="0">
                <a:solidFill>
                  <a:srgbClr val="434343"/>
                </a:solidFill>
                <a:latin typeface="Consolas"/>
                <a:cs typeface="Consolas"/>
              </a:rPr>
              <a:t> </a:t>
            </a:r>
            <a:r>
              <a:rPr sz="2000" b="1" dirty="0">
                <a:solidFill>
                  <a:srgbClr val="434343"/>
                </a:solidFill>
                <a:latin typeface="Consolas"/>
                <a:cs typeface="Consolas"/>
              </a:rPr>
              <a:t>space-around</a:t>
            </a:r>
            <a:r>
              <a:rPr sz="2000" dirty="0">
                <a:solidFill>
                  <a:srgbClr val="434343"/>
                </a:solidFill>
                <a:latin typeface="Consolas"/>
                <a:cs typeface="Consolas"/>
              </a:rPr>
              <a:t>;</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
        <p:nvSpPr>
          <p:cNvPr id="6" name="object 6"/>
          <p:cNvSpPr txBox="1">
            <a:spLocks noGrp="1"/>
          </p:cNvSpPr>
          <p:nvPr>
            <p:ph type="title"/>
          </p:nvPr>
        </p:nvSpPr>
        <p:spPr>
          <a:xfrm>
            <a:off x="855724" y="401897"/>
            <a:ext cx="3539490" cy="574040"/>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000000"/>
                </a:solidFill>
                <a:latin typeface="Consolas"/>
                <a:cs typeface="Consolas"/>
              </a:rPr>
              <a:t>flex-direction</a:t>
            </a:r>
          </a:p>
        </p:txBody>
      </p:sp>
      <p:sp>
        <p:nvSpPr>
          <p:cNvPr id="7" name="object 7"/>
          <p:cNvSpPr txBox="1"/>
          <p:nvPr/>
        </p:nvSpPr>
        <p:spPr>
          <a:xfrm>
            <a:off x="855724" y="1621082"/>
            <a:ext cx="618744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And you can </a:t>
            </a:r>
            <a:r>
              <a:rPr sz="2400" dirty="0">
                <a:solidFill>
                  <a:srgbClr val="434343"/>
                </a:solidFill>
                <a:latin typeface="Calibri"/>
                <a:cs typeface="Calibri"/>
              </a:rPr>
              <a:t>also </a:t>
            </a:r>
            <a:r>
              <a:rPr sz="2400" spc="-5" dirty="0">
                <a:solidFill>
                  <a:srgbClr val="434343"/>
                </a:solidFill>
                <a:latin typeface="Calibri"/>
                <a:cs typeface="Calibri"/>
              </a:rPr>
              <a:t>lay out columns instead of</a:t>
            </a:r>
            <a:r>
              <a:rPr sz="2400" spc="-70" dirty="0">
                <a:solidFill>
                  <a:srgbClr val="434343"/>
                </a:solidFill>
                <a:latin typeface="Calibri"/>
                <a:cs typeface="Calibri"/>
              </a:rPr>
              <a:t> </a:t>
            </a:r>
            <a:r>
              <a:rPr sz="2400" spc="-5" dirty="0">
                <a:solidFill>
                  <a:srgbClr val="434343"/>
                </a:solidFill>
                <a:latin typeface="Calibri"/>
                <a:cs typeface="Calibri"/>
              </a:rPr>
              <a:t>rows:</a:t>
            </a:r>
            <a:endParaRPr sz="2400">
              <a:latin typeface="Calibri"/>
              <a:cs typeface="Calibri"/>
            </a:endParaRPr>
          </a:p>
        </p:txBody>
      </p:sp>
      <p:sp>
        <p:nvSpPr>
          <p:cNvPr id="8" name="object 8"/>
          <p:cNvSpPr txBox="1"/>
          <p:nvPr/>
        </p:nvSpPr>
        <p:spPr>
          <a:xfrm>
            <a:off x="855724" y="4443143"/>
            <a:ext cx="4502785" cy="1282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Now </a:t>
            </a:r>
            <a:r>
              <a:rPr sz="2400" b="1" spc="-5" dirty="0">
                <a:solidFill>
                  <a:srgbClr val="434343"/>
                </a:solidFill>
                <a:latin typeface="Consolas"/>
                <a:cs typeface="Consolas"/>
              </a:rPr>
              <a:t>justify-content </a:t>
            </a:r>
            <a:r>
              <a:rPr sz="2400" spc="-5" dirty="0">
                <a:solidFill>
                  <a:srgbClr val="434343"/>
                </a:solidFill>
                <a:latin typeface="Calibri"/>
                <a:cs typeface="Calibri"/>
              </a:rPr>
              <a:t>controls  where the column is vertically in</a:t>
            </a:r>
            <a:r>
              <a:rPr sz="2400" spc="-75" dirty="0">
                <a:solidFill>
                  <a:srgbClr val="434343"/>
                </a:solidFill>
                <a:latin typeface="Calibri"/>
                <a:cs typeface="Calibri"/>
              </a:rPr>
              <a:t> </a:t>
            </a:r>
            <a:r>
              <a:rPr sz="2400" spc="-5" dirty="0">
                <a:solidFill>
                  <a:srgbClr val="434343"/>
                </a:solidFill>
                <a:latin typeface="Calibri"/>
                <a:cs typeface="Calibri"/>
              </a:rPr>
              <a:t>the  box</a:t>
            </a:r>
            <a:endParaRPr sz="2400">
              <a:latin typeface="Calibri"/>
              <a:cs typeface="Calibri"/>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74325" y="2151400"/>
            <a:ext cx="2702560" cy="4499610"/>
            <a:chOff x="5874325" y="2151400"/>
            <a:chExt cx="2702560" cy="4499610"/>
          </a:xfrm>
        </p:grpSpPr>
        <p:sp>
          <p:nvSpPr>
            <p:cNvPr id="3" name="object 3"/>
            <p:cNvSpPr/>
            <p:nvPr/>
          </p:nvSpPr>
          <p:spPr>
            <a:xfrm>
              <a:off x="5893375" y="2170450"/>
              <a:ext cx="2664460" cy="4461510"/>
            </a:xfrm>
            <a:custGeom>
              <a:avLst/>
              <a:gdLst/>
              <a:ahLst/>
              <a:cxnLst/>
              <a:rect l="l" t="t" r="r" b="b"/>
              <a:pathLst>
                <a:path w="2664459" h="4461509">
                  <a:moveTo>
                    <a:pt x="0" y="0"/>
                  </a:moveTo>
                  <a:lnTo>
                    <a:pt x="2663999" y="0"/>
                  </a:lnTo>
                  <a:lnTo>
                    <a:pt x="2663999" y="4461299"/>
                  </a:lnTo>
                  <a:lnTo>
                    <a:pt x="0" y="4461299"/>
                  </a:lnTo>
                  <a:lnTo>
                    <a:pt x="0" y="0"/>
                  </a:lnTo>
                  <a:close/>
                </a:path>
              </a:pathLst>
            </a:custGeom>
            <a:ln w="38099">
              <a:solidFill>
                <a:srgbClr val="0B5394"/>
              </a:solidFill>
            </a:ln>
          </p:spPr>
          <p:txBody>
            <a:bodyPr wrap="square" lIns="0" tIns="0" rIns="0" bIns="0" rtlCol="0"/>
            <a:lstStyle/>
            <a:p>
              <a:endParaRPr/>
            </a:p>
          </p:txBody>
        </p:sp>
        <p:sp>
          <p:nvSpPr>
            <p:cNvPr id="4" name="object 4"/>
            <p:cNvSpPr/>
            <p:nvPr/>
          </p:nvSpPr>
          <p:spPr>
            <a:xfrm>
              <a:off x="6778663" y="2303983"/>
              <a:ext cx="893444" cy="2823210"/>
            </a:xfrm>
            <a:custGeom>
              <a:avLst/>
              <a:gdLst/>
              <a:ahLst/>
              <a:cxnLst/>
              <a:rect l="l" t="t" r="r" b="b"/>
              <a:pathLst>
                <a:path w="893445" h="2823210">
                  <a:moveTo>
                    <a:pt x="893406" y="2078151"/>
                  </a:moveTo>
                  <a:lnTo>
                    <a:pt x="882065" y="2021166"/>
                  </a:lnTo>
                  <a:lnTo>
                    <a:pt x="849795" y="1972856"/>
                  </a:lnTo>
                  <a:lnTo>
                    <a:pt x="801484" y="1940585"/>
                  </a:lnTo>
                  <a:lnTo>
                    <a:pt x="744499" y="1929244"/>
                  </a:lnTo>
                  <a:lnTo>
                    <a:pt x="148907" y="1929244"/>
                  </a:lnTo>
                  <a:lnTo>
                    <a:pt x="101841" y="1936838"/>
                  </a:lnTo>
                  <a:lnTo>
                    <a:pt x="60972" y="1957971"/>
                  </a:lnTo>
                  <a:lnTo>
                    <a:pt x="28740" y="1990217"/>
                  </a:lnTo>
                  <a:lnTo>
                    <a:pt x="7594" y="2031085"/>
                  </a:lnTo>
                  <a:lnTo>
                    <a:pt x="0" y="2078151"/>
                  </a:lnTo>
                  <a:lnTo>
                    <a:pt x="0" y="2673743"/>
                  </a:lnTo>
                  <a:lnTo>
                    <a:pt x="7594" y="2720810"/>
                  </a:lnTo>
                  <a:lnTo>
                    <a:pt x="28740" y="2761691"/>
                  </a:lnTo>
                  <a:lnTo>
                    <a:pt x="60972" y="2793923"/>
                  </a:lnTo>
                  <a:lnTo>
                    <a:pt x="101841" y="2815056"/>
                  </a:lnTo>
                  <a:lnTo>
                    <a:pt x="148907" y="2822651"/>
                  </a:lnTo>
                  <a:lnTo>
                    <a:pt x="744499" y="2822651"/>
                  </a:lnTo>
                  <a:lnTo>
                    <a:pt x="791565" y="2815056"/>
                  </a:lnTo>
                  <a:lnTo>
                    <a:pt x="832446" y="2793923"/>
                  </a:lnTo>
                  <a:lnTo>
                    <a:pt x="864679" y="2761691"/>
                  </a:lnTo>
                  <a:lnTo>
                    <a:pt x="885812" y="2720810"/>
                  </a:lnTo>
                  <a:lnTo>
                    <a:pt x="893406" y="2673743"/>
                  </a:lnTo>
                  <a:lnTo>
                    <a:pt x="893406" y="2078151"/>
                  </a:lnTo>
                  <a:close/>
                </a:path>
                <a:path w="893445" h="2823210">
                  <a:moveTo>
                    <a:pt x="893406" y="1113523"/>
                  </a:moveTo>
                  <a:lnTo>
                    <a:pt x="882065" y="1056538"/>
                  </a:lnTo>
                  <a:lnTo>
                    <a:pt x="849795" y="1008240"/>
                  </a:lnTo>
                  <a:lnTo>
                    <a:pt x="801484" y="975956"/>
                  </a:lnTo>
                  <a:lnTo>
                    <a:pt x="744499" y="964628"/>
                  </a:lnTo>
                  <a:lnTo>
                    <a:pt x="148907" y="964628"/>
                  </a:lnTo>
                  <a:lnTo>
                    <a:pt x="101841" y="972210"/>
                  </a:lnTo>
                  <a:lnTo>
                    <a:pt x="60972" y="993355"/>
                  </a:lnTo>
                  <a:lnTo>
                    <a:pt x="28740" y="1025588"/>
                  </a:lnTo>
                  <a:lnTo>
                    <a:pt x="7594" y="1066457"/>
                  </a:lnTo>
                  <a:lnTo>
                    <a:pt x="0" y="1113523"/>
                  </a:lnTo>
                  <a:lnTo>
                    <a:pt x="0" y="1709115"/>
                  </a:lnTo>
                  <a:lnTo>
                    <a:pt x="7594" y="1756181"/>
                  </a:lnTo>
                  <a:lnTo>
                    <a:pt x="28740" y="1797062"/>
                  </a:lnTo>
                  <a:lnTo>
                    <a:pt x="60972" y="1829295"/>
                  </a:lnTo>
                  <a:lnTo>
                    <a:pt x="101841" y="1850428"/>
                  </a:lnTo>
                  <a:lnTo>
                    <a:pt x="148907" y="1858022"/>
                  </a:lnTo>
                  <a:lnTo>
                    <a:pt x="744499" y="1858022"/>
                  </a:lnTo>
                  <a:lnTo>
                    <a:pt x="791565" y="1850428"/>
                  </a:lnTo>
                  <a:lnTo>
                    <a:pt x="832446" y="1829295"/>
                  </a:lnTo>
                  <a:lnTo>
                    <a:pt x="864679" y="1797062"/>
                  </a:lnTo>
                  <a:lnTo>
                    <a:pt x="885812" y="1756181"/>
                  </a:lnTo>
                  <a:lnTo>
                    <a:pt x="893406" y="1709115"/>
                  </a:lnTo>
                  <a:lnTo>
                    <a:pt x="893406" y="1113523"/>
                  </a:lnTo>
                  <a:close/>
                </a:path>
                <a:path w="893445" h="2823210">
                  <a:moveTo>
                    <a:pt x="893406" y="148907"/>
                  </a:moveTo>
                  <a:lnTo>
                    <a:pt x="882065" y="91922"/>
                  </a:lnTo>
                  <a:lnTo>
                    <a:pt x="849795" y="43611"/>
                  </a:lnTo>
                  <a:lnTo>
                    <a:pt x="801484" y="11328"/>
                  </a:lnTo>
                  <a:lnTo>
                    <a:pt x="744499" y="0"/>
                  </a:lnTo>
                  <a:lnTo>
                    <a:pt x="148907" y="0"/>
                  </a:lnTo>
                  <a:lnTo>
                    <a:pt x="101841" y="7594"/>
                  </a:lnTo>
                  <a:lnTo>
                    <a:pt x="60972" y="28727"/>
                  </a:lnTo>
                  <a:lnTo>
                    <a:pt x="28740" y="60960"/>
                  </a:lnTo>
                  <a:lnTo>
                    <a:pt x="7594" y="101841"/>
                  </a:lnTo>
                  <a:lnTo>
                    <a:pt x="0" y="148907"/>
                  </a:lnTo>
                  <a:lnTo>
                    <a:pt x="0" y="744499"/>
                  </a:lnTo>
                  <a:lnTo>
                    <a:pt x="7594" y="791565"/>
                  </a:lnTo>
                  <a:lnTo>
                    <a:pt x="28740" y="832434"/>
                  </a:lnTo>
                  <a:lnTo>
                    <a:pt x="60972" y="864666"/>
                  </a:lnTo>
                  <a:lnTo>
                    <a:pt x="101841" y="885812"/>
                  </a:lnTo>
                  <a:lnTo>
                    <a:pt x="148907" y="893394"/>
                  </a:lnTo>
                  <a:lnTo>
                    <a:pt x="744499" y="893394"/>
                  </a:lnTo>
                  <a:lnTo>
                    <a:pt x="791565" y="885812"/>
                  </a:lnTo>
                  <a:lnTo>
                    <a:pt x="832446" y="864666"/>
                  </a:lnTo>
                  <a:lnTo>
                    <a:pt x="864679" y="832434"/>
                  </a:lnTo>
                  <a:lnTo>
                    <a:pt x="885812" y="791565"/>
                  </a:lnTo>
                  <a:lnTo>
                    <a:pt x="893406" y="744499"/>
                  </a:lnTo>
                  <a:lnTo>
                    <a:pt x="893406" y="148907"/>
                  </a:lnTo>
                  <a:close/>
                </a:path>
              </a:pathLst>
            </a:custGeom>
            <a:solidFill>
              <a:srgbClr val="A64D78"/>
            </a:solidFill>
          </p:spPr>
          <p:txBody>
            <a:bodyPr wrap="square" lIns="0" tIns="0" rIns="0" bIns="0" rtlCol="0"/>
            <a:lstStyle/>
            <a:p>
              <a:endParaRPr/>
            </a:p>
          </p:txBody>
        </p:sp>
      </p:grpSp>
      <p:sp>
        <p:nvSpPr>
          <p:cNvPr id="5" name="object 5"/>
          <p:cNvSpPr txBox="1"/>
          <p:nvPr/>
        </p:nvSpPr>
        <p:spPr>
          <a:xfrm>
            <a:off x="782699" y="2170450"/>
            <a:ext cx="4688840" cy="2096135"/>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spc="-5" dirty="0">
                <a:solidFill>
                  <a:srgbClr val="434343"/>
                </a:solidFill>
                <a:latin typeface="Consolas"/>
                <a:cs typeface="Consolas"/>
              </a:rPr>
              <a:t>flex-direction:</a:t>
            </a:r>
            <a:r>
              <a:rPr sz="2000" spc="-20" dirty="0">
                <a:solidFill>
                  <a:srgbClr val="434343"/>
                </a:solidFill>
                <a:latin typeface="Consolas"/>
                <a:cs typeface="Consolas"/>
              </a:rPr>
              <a:t> </a:t>
            </a:r>
            <a:r>
              <a:rPr sz="2000" spc="-5" dirty="0">
                <a:solidFill>
                  <a:srgbClr val="434343"/>
                </a:solidFill>
                <a:latin typeface="Consolas"/>
                <a:cs typeface="Consolas"/>
              </a:rPr>
              <a:t>column;</a:t>
            </a:r>
            <a:endParaRPr sz="2000">
              <a:latin typeface="Consolas"/>
              <a:cs typeface="Consolas"/>
            </a:endParaRPr>
          </a:p>
          <a:p>
            <a:pPr marL="364490">
              <a:lnSpc>
                <a:spcPct val="100000"/>
              </a:lnSpc>
              <a:spcBef>
                <a:spcPts val="375"/>
              </a:spcBef>
            </a:pPr>
            <a:r>
              <a:rPr sz="2000" b="1" spc="-5" dirty="0">
                <a:solidFill>
                  <a:srgbClr val="434343"/>
                </a:solidFill>
                <a:latin typeface="Consolas"/>
                <a:cs typeface="Consolas"/>
              </a:rPr>
              <a:t>align-items:</a:t>
            </a:r>
            <a:r>
              <a:rPr sz="2000" b="1" spc="-15" dirty="0">
                <a:solidFill>
                  <a:srgbClr val="434343"/>
                </a:solidFill>
                <a:latin typeface="Consolas"/>
                <a:cs typeface="Consolas"/>
              </a:rPr>
              <a:t> </a:t>
            </a:r>
            <a:r>
              <a:rPr sz="2000" b="1" dirty="0">
                <a:solidFill>
                  <a:srgbClr val="434343"/>
                </a:solidFill>
                <a:latin typeface="Consolas"/>
                <a:cs typeface="Consolas"/>
              </a:rPr>
              <a:t>center</a:t>
            </a:r>
            <a:r>
              <a:rPr sz="2000" dirty="0">
                <a:solidFill>
                  <a:srgbClr val="434343"/>
                </a:solidFill>
                <a:latin typeface="Consolas"/>
                <a:cs typeface="Consolas"/>
              </a:rPr>
              <a:t>;</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
        <p:nvSpPr>
          <p:cNvPr id="6" name="object 6"/>
          <p:cNvSpPr txBox="1">
            <a:spLocks noGrp="1"/>
          </p:cNvSpPr>
          <p:nvPr>
            <p:ph type="title"/>
          </p:nvPr>
        </p:nvSpPr>
        <p:spPr>
          <a:xfrm>
            <a:off x="855724" y="401897"/>
            <a:ext cx="3539490" cy="574040"/>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000000"/>
                </a:solidFill>
                <a:latin typeface="Consolas"/>
                <a:cs typeface="Consolas"/>
              </a:rPr>
              <a:t>flex-direction</a:t>
            </a:r>
          </a:p>
        </p:txBody>
      </p:sp>
      <p:sp>
        <p:nvSpPr>
          <p:cNvPr id="7" name="object 7"/>
          <p:cNvSpPr txBox="1"/>
          <p:nvPr/>
        </p:nvSpPr>
        <p:spPr>
          <a:xfrm>
            <a:off x="855724" y="1621082"/>
            <a:ext cx="618744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And you can </a:t>
            </a:r>
            <a:r>
              <a:rPr sz="2400" dirty="0">
                <a:solidFill>
                  <a:srgbClr val="434343"/>
                </a:solidFill>
                <a:latin typeface="Calibri"/>
                <a:cs typeface="Calibri"/>
              </a:rPr>
              <a:t>also </a:t>
            </a:r>
            <a:r>
              <a:rPr sz="2400" spc="-5" dirty="0">
                <a:solidFill>
                  <a:srgbClr val="434343"/>
                </a:solidFill>
                <a:latin typeface="Calibri"/>
                <a:cs typeface="Calibri"/>
              </a:rPr>
              <a:t>lay out columns instead of</a:t>
            </a:r>
            <a:r>
              <a:rPr sz="2400" spc="-70" dirty="0">
                <a:solidFill>
                  <a:srgbClr val="434343"/>
                </a:solidFill>
                <a:latin typeface="Calibri"/>
                <a:cs typeface="Calibri"/>
              </a:rPr>
              <a:t> </a:t>
            </a:r>
            <a:r>
              <a:rPr sz="2400" spc="-5" dirty="0">
                <a:solidFill>
                  <a:srgbClr val="434343"/>
                </a:solidFill>
                <a:latin typeface="Calibri"/>
                <a:cs typeface="Calibri"/>
              </a:rPr>
              <a:t>rows:</a:t>
            </a:r>
            <a:endParaRPr sz="2400">
              <a:latin typeface="Calibri"/>
              <a:cs typeface="Calibri"/>
            </a:endParaRPr>
          </a:p>
        </p:txBody>
      </p:sp>
      <p:sp>
        <p:nvSpPr>
          <p:cNvPr id="8" name="object 8"/>
          <p:cNvSpPr txBox="1"/>
          <p:nvPr/>
        </p:nvSpPr>
        <p:spPr>
          <a:xfrm>
            <a:off x="855724" y="4443143"/>
            <a:ext cx="451548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Now </a:t>
            </a:r>
            <a:r>
              <a:rPr sz="2400" b="1" spc="-5" dirty="0">
                <a:solidFill>
                  <a:srgbClr val="434343"/>
                </a:solidFill>
                <a:latin typeface="Consolas"/>
                <a:cs typeface="Consolas"/>
              </a:rPr>
              <a:t>align-items</a:t>
            </a:r>
            <a:r>
              <a:rPr sz="2400" b="1" spc="-819" dirty="0">
                <a:solidFill>
                  <a:srgbClr val="434343"/>
                </a:solidFill>
                <a:latin typeface="Consolas"/>
                <a:cs typeface="Consolas"/>
              </a:rPr>
              <a:t> </a:t>
            </a:r>
            <a:r>
              <a:rPr sz="2400" spc="-5" dirty="0">
                <a:solidFill>
                  <a:srgbClr val="434343"/>
                </a:solidFill>
                <a:latin typeface="Calibri"/>
                <a:cs typeface="Calibri"/>
              </a:rPr>
              <a:t>controls where  the column is horizontally in the</a:t>
            </a:r>
            <a:r>
              <a:rPr sz="2400" spc="-75" dirty="0">
                <a:solidFill>
                  <a:srgbClr val="434343"/>
                </a:solidFill>
                <a:latin typeface="Calibri"/>
                <a:cs typeface="Calibri"/>
              </a:rPr>
              <a:t> </a:t>
            </a:r>
            <a:r>
              <a:rPr sz="2400" spc="-5" dirty="0">
                <a:solidFill>
                  <a:srgbClr val="434343"/>
                </a:solidFill>
                <a:latin typeface="Calibri"/>
                <a:cs typeface="Calibri"/>
              </a:rPr>
              <a:t>box</a:t>
            </a:r>
            <a:endParaRPr sz="2400">
              <a:latin typeface="Calibri"/>
              <a:cs typeface="Calibri"/>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74325" y="2151400"/>
            <a:ext cx="2702560" cy="4499610"/>
            <a:chOff x="5874325" y="2151400"/>
            <a:chExt cx="2702560" cy="4499610"/>
          </a:xfrm>
        </p:grpSpPr>
        <p:sp>
          <p:nvSpPr>
            <p:cNvPr id="3" name="object 3"/>
            <p:cNvSpPr/>
            <p:nvPr/>
          </p:nvSpPr>
          <p:spPr>
            <a:xfrm>
              <a:off x="5893375" y="2170450"/>
              <a:ext cx="2664460" cy="4461510"/>
            </a:xfrm>
            <a:custGeom>
              <a:avLst/>
              <a:gdLst/>
              <a:ahLst/>
              <a:cxnLst/>
              <a:rect l="l" t="t" r="r" b="b"/>
              <a:pathLst>
                <a:path w="2664459" h="4461509">
                  <a:moveTo>
                    <a:pt x="0" y="0"/>
                  </a:moveTo>
                  <a:lnTo>
                    <a:pt x="2663999" y="0"/>
                  </a:lnTo>
                  <a:lnTo>
                    <a:pt x="2663999" y="4461299"/>
                  </a:lnTo>
                  <a:lnTo>
                    <a:pt x="0" y="4461299"/>
                  </a:lnTo>
                  <a:lnTo>
                    <a:pt x="0" y="0"/>
                  </a:lnTo>
                  <a:close/>
                </a:path>
              </a:pathLst>
            </a:custGeom>
            <a:ln w="38099">
              <a:solidFill>
                <a:srgbClr val="0B5394"/>
              </a:solidFill>
            </a:ln>
          </p:spPr>
          <p:txBody>
            <a:bodyPr wrap="square" lIns="0" tIns="0" rIns="0" bIns="0" rtlCol="0"/>
            <a:lstStyle/>
            <a:p>
              <a:endParaRPr/>
            </a:p>
          </p:txBody>
        </p:sp>
        <p:sp>
          <p:nvSpPr>
            <p:cNvPr id="4" name="object 4"/>
            <p:cNvSpPr/>
            <p:nvPr/>
          </p:nvSpPr>
          <p:spPr>
            <a:xfrm>
              <a:off x="7540663" y="2303983"/>
              <a:ext cx="893444" cy="2823210"/>
            </a:xfrm>
            <a:custGeom>
              <a:avLst/>
              <a:gdLst/>
              <a:ahLst/>
              <a:cxnLst/>
              <a:rect l="l" t="t" r="r" b="b"/>
              <a:pathLst>
                <a:path w="893445" h="2823210">
                  <a:moveTo>
                    <a:pt x="893406" y="2078151"/>
                  </a:moveTo>
                  <a:lnTo>
                    <a:pt x="882065" y="2021166"/>
                  </a:lnTo>
                  <a:lnTo>
                    <a:pt x="849795" y="1972856"/>
                  </a:lnTo>
                  <a:lnTo>
                    <a:pt x="801484" y="1940585"/>
                  </a:lnTo>
                  <a:lnTo>
                    <a:pt x="744499" y="1929244"/>
                  </a:lnTo>
                  <a:lnTo>
                    <a:pt x="148907" y="1929244"/>
                  </a:lnTo>
                  <a:lnTo>
                    <a:pt x="101841" y="1936838"/>
                  </a:lnTo>
                  <a:lnTo>
                    <a:pt x="60972" y="1957971"/>
                  </a:lnTo>
                  <a:lnTo>
                    <a:pt x="28740" y="1990217"/>
                  </a:lnTo>
                  <a:lnTo>
                    <a:pt x="7594" y="2031085"/>
                  </a:lnTo>
                  <a:lnTo>
                    <a:pt x="0" y="2078151"/>
                  </a:lnTo>
                  <a:lnTo>
                    <a:pt x="0" y="2673743"/>
                  </a:lnTo>
                  <a:lnTo>
                    <a:pt x="7594" y="2720810"/>
                  </a:lnTo>
                  <a:lnTo>
                    <a:pt x="28740" y="2761691"/>
                  </a:lnTo>
                  <a:lnTo>
                    <a:pt x="60972" y="2793923"/>
                  </a:lnTo>
                  <a:lnTo>
                    <a:pt x="101841" y="2815056"/>
                  </a:lnTo>
                  <a:lnTo>
                    <a:pt x="148907" y="2822651"/>
                  </a:lnTo>
                  <a:lnTo>
                    <a:pt x="744499" y="2822651"/>
                  </a:lnTo>
                  <a:lnTo>
                    <a:pt x="791565" y="2815056"/>
                  </a:lnTo>
                  <a:lnTo>
                    <a:pt x="832446" y="2793923"/>
                  </a:lnTo>
                  <a:lnTo>
                    <a:pt x="864679" y="2761691"/>
                  </a:lnTo>
                  <a:lnTo>
                    <a:pt x="885812" y="2720810"/>
                  </a:lnTo>
                  <a:lnTo>
                    <a:pt x="893406" y="2673743"/>
                  </a:lnTo>
                  <a:lnTo>
                    <a:pt x="893406" y="2078151"/>
                  </a:lnTo>
                  <a:close/>
                </a:path>
                <a:path w="893445" h="2823210">
                  <a:moveTo>
                    <a:pt x="893406" y="1113523"/>
                  </a:moveTo>
                  <a:lnTo>
                    <a:pt x="882065" y="1056538"/>
                  </a:lnTo>
                  <a:lnTo>
                    <a:pt x="849795" y="1008240"/>
                  </a:lnTo>
                  <a:lnTo>
                    <a:pt x="801484" y="975956"/>
                  </a:lnTo>
                  <a:lnTo>
                    <a:pt x="744499" y="964628"/>
                  </a:lnTo>
                  <a:lnTo>
                    <a:pt x="148907" y="964628"/>
                  </a:lnTo>
                  <a:lnTo>
                    <a:pt x="101841" y="972210"/>
                  </a:lnTo>
                  <a:lnTo>
                    <a:pt x="60972" y="993355"/>
                  </a:lnTo>
                  <a:lnTo>
                    <a:pt x="28740" y="1025588"/>
                  </a:lnTo>
                  <a:lnTo>
                    <a:pt x="7594" y="1066457"/>
                  </a:lnTo>
                  <a:lnTo>
                    <a:pt x="0" y="1113523"/>
                  </a:lnTo>
                  <a:lnTo>
                    <a:pt x="0" y="1709115"/>
                  </a:lnTo>
                  <a:lnTo>
                    <a:pt x="7594" y="1756181"/>
                  </a:lnTo>
                  <a:lnTo>
                    <a:pt x="28740" y="1797062"/>
                  </a:lnTo>
                  <a:lnTo>
                    <a:pt x="60972" y="1829295"/>
                  </a:lnTo>
                  <a:lnTo>
                    <a:pt x="101841" y="1850428"/>
                  </a:lnTo>
                  <a:lnTo>
                    <a:pt x="148907" y="1858022"/>
                  </a:lnTo>
                  <a:lnTo>
                    <a:pt x="744499" y="1858022"/>
                  </a:lnTo>
                  <a:lnTo>
                    <a:pt x="791565" y="1850428"/>
                  </a:lnTo>
                  <a:lnTo>
                    <a:pt x="832446" y="1829295"/>
                  </a:lnTo>
                  <a:lnTo>
                    <a:pt x="864679" y="1797062"/>
                  </a:lnTo>
                  <a:lnTo>
                    <a:pt x="885812" y="1756181"/>
                  </a:lnTo>
                  <a:lnTo>
                    <a:pt x="893406" y="1709115"/>
                  </a:lnTo>
                  <a:lnTo>
                    <a:pt x="893406" y="1113523"/>
                  </a:lnTo>
                  <a:close/>
                </a:path>
                <a:path w="893445" h="2823210">
                  <a:moveTo>
                    <a:pt x="893406" y="148907"/>
                  </a:moveTo>
                  <a:lnTo>
                    <a:pt x="882065" y="91922"/>
                  </a:lnTo>
                  <a:lnTo>
                    <a:pt x="849795" y="43611"/>
                  </a:lnTo>
                  <a:lnTo>
                    <a:pt x="801484" y="11328"/>
                  </a:lnTo>
                  <a:lnTo>
                    <a:pt x="744499" y="0"/>
                  </a:lnTo>
                  <a:lnTo>
                    <a:pt x="148907" y="0"/>
                  </a:lnTo>
                  <a:lnTo>
                    <a:pt x="101841" y="7594"/>
                  </a:lnTo>
                  <a:lnTo>
                    <a:pt x="60972" y="28727"/>
                  </a:lnTo>
                  <a:lnTo>
                    <a:pt x="28740" y="60960"/>
                  </a:lnTo>
                  <a:lnTo>
                    <a:pt x="7594" y="101841"/>
                  </a:lnTo>
                  <a:lnTo>
                    <a:pt x="0" y="148907"/>
                  </a:lnTo>
                  <a:lnTo>
                    <a:pt x="0" y="744499"/>
                  </a:lnTo>
                  <a:lnTo>
                    <a:pt x="7594" y="791565"/>
                  </a:lnTo>
                  <a:lnTo>
                    <a:pt x="28740" y="832434"/>
                  </a:lnTo>
                  <a:lnTo>
                    <a:pt x="60972" y="864666"/>
                  </a:lnTo>
                  <a:lnTo>
                    <a:pt x="101841" y="885812"/>
                  </a:lnTo>
                  <a:lnTo>
                    <a:pt x="148907" y="893394"/>
                  </a:lnTo>
                  <a:lnTo>
                    <a:pt x="744499" y="893394"/>
                  </a:lnTo>
                  <a:lnTo>
                    <a:pt x="791565" y="885812"/>
                  </a:lnTo>
                  <a:lnTo>
                    <a:pt x="832446" y="864666"/>
                  </a:lnTo>
                  <a:lnTo>
                    <a:pt x="864679" y="832434"/>
                  </a:lnTo>
                  <a:lnTo>
                    <a:pt x="885812" y="791565"/>
                  </a:lnTo>
                  <a:lnTo>
                    <a:pt x="893406" y="744499"/>
                  </a:lnTo>
                  <a:lnTo>
                    <a:pt x="893406" y="148907"/>
                  </a:lnTo>
                  <a:close/>
                </a:path>
              </a:pathLst>
            </a:custGeom>
            <a:solidFill>
              <a:srgbClr val="A64D78"/>
            </a:solidFill>
          </p:spPr>
          <p:txBody>
            <a:bodyPr wrap="square" lIns="0" tIns="0" rIns="0" bIns="0" rtlCol="0"/>
            <a:lstStyle/>
            <a:p>
              <a:endParaRPr/>
            </a:p>
          </p:txBody>
        </p:sp>
      </p:grpSp>
      <p:sp>
        <p:nvSpPr>
          <p:cNvPr id="5" name="object 5"/>
          <p:cNvSpPr txBox="1"/>
          <p:nvPr/>
        </p:nvSpPr>
        <p:spPr>
          <a:xfrm>
            <a:off x="782699" y="2170450"/>
            <a:ext cx="4688840" cy="2096135"/>
          </a:xfrm>
          <a:prstGeom prst="rect">
            <a:avLst/>
          </a:prstGeom>
          <a:ln w="9524">
            <a:solidFill>
              <a:srgbClr val="000000"/>
            </a:solidFill>
          </a:ln>
        </p:spPr>
        <p:txBody>
          <a:bodyPr vert="horz" wrap="square" lIns="0" tIns="27940" rIns="0" bIns="0" rtlCol="0">
            <a:spAutoFit/>
          </a:bodyPr>
          <a:lstStyle/>
          <a:p>
            <a:pPr marL="364490" marR="2227580" indent="-279400">
              <a:lnSpc>
                <a:spcPct val="115599"/>
              </a:lnSpc>
              <a:spcBef>
                <a:spcPts val="220"/>
              </a:spcBef>
            </a:pPr>
            <a:r>
              <a:rPr sz="2000" spc="-5" dirty="0">
                <a:solidFill>
                  <a:srgbClr val="434343"/>
                </a:solidFill>
                <a:latin typeface="Consolas"/>
                <a:cs typeface="Consolas"/>
              </a:rPr>
              <a:t>#flex-container</a:t>
            </a:r>
            <a:r>
              <a:rPr sz="2000" spc="-100"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display:</a:t>
            </a:r>
            <a:r>
              <a:rPr sz="2000" spc="-55" dirty="0">
                <a:solidFill>
                  <a:srgbClr val="434343"/>
                </a:solidFill>
                <a:latin typeface="Consolas"/>
                <a:cs typeface="Consolas"/>
              </a:rPr>
              <a:t> </a:t>
            </a:r>
            <a:r>
              <a:rPr sz="2000" spc="-5" dirty="0">
                <a:solidFill>
                  <a:srgbClr val="434343"/>
                </a:solidFill>
                <a:latin typeface="Consolas"/>
                <a:cs typeface="Consolas"/>
              </a:rPr>
              <a:t>flex;</a:t>
            </a:r>
            <a:endParaRPr sz="2000">
              <a:latin typeface="Consolas"/>
              <a:cs typeface="Consolas"/>
            </a:endParaRPr>
          </a:p>
          <a:p>
            <a:pPr marL="364490">
              <a:lnSpc>
                <a:spcPct val="100000"/>
              </a:lnSpc>
              <a:spcBef>
                <a:spcPts val="375"/>
              </a:spcBef>
            </a:pPr>
            <a:r>
              <a:rPr sz="2000" spc="-5" dirty="0">
                <a:solidFill>
                  <a:srgbClr val="434343"/>
                </a:solidFill>
                <a:latin typeface="Consolas"/>
                <a:cs typeface="Consolas"/>
              </a:rPr>
              <a:t>flex-direction:</a:t>
            </a:r>
            <a:r>
              <a:rPr sz="2000" spc="-20" dirty="0">
                <a:solidFill>
                  <a:srgbClr val="434343"/>
                </a:solidFill>
                <a:latin typeface="Consolas"/>
                <a:cs typeface="Consolas"/>
              </a:rPr>
              <a:t> </a:t>
            </a:r>
            <a:r>
              <a:rPr sz="2000" spc="-5" dirty="0">
                <a:solidFill>
                  <a:srgbClr val="434343"/>
                </a:solidFill>
                <a:latin typeface="Consolas"/>
                <a:cs typeface="Consolas"/>
              </a:rPr>
              <a:t>column;</a:t>
            </a:r>
            <a:endParaRPr sz="2000">
              <a:latin typeface="Consolas"/>
              <a:cs typeface="Consolas"/>
            </a:endParaRPr>
          </a:p>
          <a:p>
            <a:pPr marL="364490">
              <a:lnSpc>
                <a:spcPct val="100000"/>
              </a:lnSpc>
              <a:spcBef>
                <a:spcPts val="375"/>
              </a:spcBef>
            </a:pPr>
            <a:r>
              <a:rPr sz="2000" b="1" spc="-5" dirty="0">
                <a:solidFill>
                  <a:srgbClr val="434343"/>
                </a:solidFill>
                <a:latin typeface="Consolas"/>
                <a:cs typeface="Consolas"/>
              </a:rPr>
              <a:t>align-items:</a:t>
            </a:r>
            <a:r>
              <a:rPr sz="2000" b="1" spc="-15" dirty="0">
                <a:solidFill>
                  <a:srgbClr val="434343"/>
                </a:solidFill>
                <a:latin typeface="Consolas"/>
                <a:cs typeface="Consolas"/>
              </a:rPr>
              <a:t> </a:t>
            </a:r>
            <a:r>
              <a:rPr sz="2000" b="1" dirty="0">
                <a:solidFill>
                  <a:srgbClr val="434343"/>
                </a:solidFill>
                <a:latin typeface="Consolas"/>
                <a:cs typeface="Consolas"/>
              </a:rPr>
              <a:t>flex-end</a:t>
            </a:r>
            <a:r>
              <a:rPr sz="2000" dirty="0">
                <a:solidFill>
                  <a:srgbClr val="434343"/>
                </a:solidFill>
                <a:latin typeface="Consolas"/>
                <a:cs typeface="Consolas"/>
              </a:rPr>
              <a:t>;</a:t>
            </a:r>
            <a:endParaRPr sz="2000">
              <a:latin typeface="Consolas"/>
              <a:cs typeface="Consolas"/>
            </a:endParaRPr>
          </a:p>
          <a:p>
            <a:pPr marL="85090">
              <a:lnSpc>
                <a:spcPct val="100000"/>
              </a:lnSpc>
              <a:spcBef>
                <a:spcPts val="375"/>
              </a:spcBef>
            </a:pPr>
            <a:r>
              <a:rPr sz="2000" dirty="0">
                <a:latin typeface="Arial"/>
                <a:cs typeface="Arial"/>
              </a:rPr>
              <a:t>}</a:t>
            </a:r>
            <a:endParaRPr sz="2000">
              <a:latin typeface="Arial"/>
              <a:cs typeface="Arial"/>
            </a:endParaRPr>
          </a:p>
        </p:txBody>
      </p:sp>
      <p:sp>
        <p:nvSpPr>
          <p:cNvPr id="6" name="object 6"/>
          <p:cNvSpPr txBox="1">
            <a:spLocks noGrp="1"/>
          </p:cNvSpPr>
          <p:nvPr>
            <p:ph type="title"/>
          </p:nvPr>
        </p:nvSpPr>
        <p:spPr>
          <a:xfrm>
            <a:off x="855724" y="401897"/>
            <a:ext cx="3539490" cy="574040"/>
          </a:xfrm>
          <a:prstGeom prst="rect">
            <a:avLst/>
          </a:prstGeom>
        </p:spPr>
        <p:txBody>
          <a:bodyPr vert="horz" wrap="square" lIns="0" tIns="12700" rIns="0" bIns="0" rtlCol="0">
            <a:spAutoFit/>
          </a:bodyPr>
          <a:lstStyle/>
          <a:p>
            <a:pPr marL="12700">
              <a:lnSpc>
                <a:spcPct val="100000"/>
              </a:lnSpc>
              <a:spcBef>
                <a:spcPts val="100"/>
              </a:spcBef>
            </a:pPr>
            <a:r>
              <a:rPr b="0" spc="-5" dirty="0">
                <a:solidFill>
                  <a:srgbClr val="000000"/>
                </a:solidFill>
                <a:latin typeface="Consolas"/>
                <a:cs typeface="Consolas"/>
              </a:rPr>
              <a:t>flex-direction</a:t>
            </a:r>
          </a:p>
        </p:txBody>
      </p:sp>
      <p:sp>
        <p:nvSpPr>
          <p:cNvPr id="7" name="object 7"/>
          <p:cNvSpPr txBox="1"/>
          <p:nvPr/>
        </p:nvSpPr>
        <p:spPr>
          <a:xfrm>
            <a:off x="855724" y="1621082"/>
            <a:ext cx="618744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And you can </a:t>
            </a:r>
            <a:r>
              <a:rPr sz="2400" dirty="0">
                <a:solidFill>
                  <a:srgbClr val="434343"/>
                </a:solidFill>
                <a:latin typeface="Calibri"/>
                <a:cs typeface="Calibri"/>
              </a:rPr>
              <a:t>also </a:t>
            </a:r>
            <a:r>
              <a:rPr sz="2400" spc="-5" dirty="0">
                <a:solidFill>
                  <a:srgbClr val="434343"/>
                </a:solidFill>
                <a:latin typeface="Calibri"/>
                <a:cs typeface="Calibri"/>
              </a:rPr>
              <a:t>lay out columns instead of</a:t>
            </a:r>
            <a:r>
              <a:rPr sz="2400" spc="-70" dirty="0">
                <a:solidFill>
                  <a:srgbClr val="434343"/>
                </a:solidFill>
                <a:latin typeface="Calibri"/>
                <a:cs typeface="Calibri"/>
              </a:rPr>
              <a:t> </a:t>
            </a:r>
            <a:r>
              <a:rPr sz="2400" spc="-5" dirty="0">
                <a:solidFill>
                  <a:srgbClr val="434343"/>
                </a:solidFill>
                <a:latin typeface="Calibri"/>
                <a:cs typeface="Calibri"/>
              </a:rPr>
              <a:t>rows:</a:t>
            </a:r>
            <a:endParaRPr sz="2400">
              <a:latin typeface="Calibri"/>
              <a:cs typeface="Calibri"/>
            </a:endParaRPr>
          </a:p>
        </p:txBody>
      </p:sp>
      <p:sp>
        <p:nvSpPr>
          <p:cNvPr id="8" name="object 8"/>
          <p:cNvSpPr txBox="1"/>
          <p:nvPr/>
        </p:nvSpPr>
        <p:spPr>
          <a:xfrm>
            <a:off x="855724" y="4443143"/>
            <a:ext cx="451548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Now </a:t>
            </a:r>
            <a:r>
              <a:rPr sz="2400" b="1" spc="-5" dirty="0">
                <a:solidFill>
                  <a:srgbClr val="434343"/>
                </a:solidFill>
                <a:latin typeface="Consolas"/>
                <a:cs typeface="Consolas"/>
              </a:rPr>
              <a:t>align-items</a:t>
            </a:r>
            <a:r>
              <a:rPr sz="2400" b="1" spc="-819" dirty="0">
                <a:solidFill>
                  <a:srgbClr val="434343"/>
                </a:solidFill>
                <a:latin typeface="Consolas"/>
                <a:cs typeface="Consolas"/>
              </a:rPr>
              <a:t> </a:t>
            </a:r>
            <a:r>
              <a:rPr sz="2400" spc="-5" dirty="0">
                <a:solidFill>
                  <a:srgbClr val="434343"/>
                </a:solidFill>
                <a:latin typeface="Calibri"/>
                <a:cs typeface="Calibri"/>
              </a:rPr>
              <a:t>controls where  the column is horizontally in the</a:t>
            </a:r>
            <a:r>
              <a:rPr sz="2400" spc="-75" dirty="0">
                <a:solidFill>
                  <a:srgbClr val="434343"/>
                </a:solidFill>
                <a:latin typeface="Calibri"/>
                <a:cs typeface="Calibri"/>
              </a:rPr>
              <a:t> </a:t>
            </a:r>
            <a:r>
              <a:rPr sz="2400" spc="-5" dirty="0">
                <a:solidFill>
                  <a:srgbClr val="434343"/>
                </a:solidFill>
                <a:latin typeface="Calibri"/>
                <a:cs typeface="Calibri"/>
              </a:rPr>
              <a:t>box</a:t>
            </a:r>
            <a:endParaRPr sz="2400">
              <a:latin typeface="Calibri"/>
              <a:cs typeface="Calibri"/>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6187440" cy="756920"/>
          </a:xfrm>
          <a:prstGeom prst="rect">
            <a:avLst/>
          </a:prstGeom>
        </p:spPr>
        <p:txBody>
          <a:bodyPr vert="horz" wrap="square" lIns="0" tIns="12700" rIns="0" bIns="0" rtlCol="0">
            <a:spAutoFit/>
          </a:bodyPr>
          <a:lstStyle/>
          <a:p>
            <a:pPr marL="12700">
              <a:lnSpc>
                <a:spcPct val="100000"/>
              </a:lnSpc>
              <a:spcBef>
                <a:spcPts val="100"/>
              </a:spcBef>
            </a:pPr>
            <a:r>
              <a:rPr sz="4800" b="0" spc="409" dirty="0">
                <a:solidFill>
                  <a:srgbClr val="000000"/>
                </a:solidFill>
                <a:latin typeface="Calibri"/>
                <a:cs typeface="Calibri"/>
              </a:rPr>
              <a:t>Before </a:t>
            </a:r>
            <a:r>
              <a:rPr sz="4800" b="0" spc="600" dirty="0">
                <a:solidFill>
                  <a:srgbClr val="000000"/>
                </a:solidFill>
                <a:latin typeface="Calibri"/>
                <a:cs typeface="Calibri"/>
              </a:rPr>
              <a:t>we </a:t>
            </a:r>
            <a:r>
              <a:rPr sz="4800" b="0" spc="585" dirty="0">
                <a:solidFill>
                  <a:srgbClr val="000000"/>
                </a:solidFill>
                <a:latin typeface="Calibri"/>
                <a:cs typeface="Calibri"/>
              </a:rPr>
              <a:t>move</a:t>
            </a:r>
            <a:r>
              <a:rPr sz="4800" b="0" spc="-590" dirty="0">
                <a:solidFill>
                  <a:srgbClr val="000000"/>
                </a:solidFill>
                <a:latin typeface="Calibri"/>
                <a:cs typeface="Calibri"/>
              </a:rPr>
              <a:t> </a:t>
            </a:r>
            <a:r>
              <a:rPr sz="4800" b="0" spc="190" dirty="0">
                <a:solidFill>
                  <a:srgbClr val="000000"/>
                </a:solidFill>
                <a:latin typeface="Calibri"/>
                <a:cs typeface="Calibri"/>
              </a:rPr>
              <a:t>on…</a:t>
            </a:r>
            <a:endParaRPr sz="4800">
              <a:latin typeface="Calibri"/>
              <a:cs typeface="Calibri"/>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63914"/>
            <a:ext cx="8534400" cy="1083886"/>
          </a:xfrm>
          <a:prstGeom prst="rect">
            <a:avLst/>
          </a:prstGeom>
        </p:spPr>
        <p:txBody>
          <a:bodyPr vert="horz" wrap="square" lIns="0" tIns="8890" rIns="0" bIns="0" rtlCol="0">
            <a:spAutoFit/>
          </a:bodyPr>
          <a:lstStyle/>
          <a:p>
            <a:pPr marL="2254885" marR="5080" indent="-2242820">
              <a:lnSpc>
                <a:spcPct val="100699"/>
              </a:lnSpc>
              <a:spcBef>
                <a:spcPts val="70"/>
              </a:spcBef>
            </a:pPr>
            <a:r>
              <a:rPr spc="130" dirty="0"/>
              <a:t>What</a:t>
            </a:r>
            <a:r>
              <a:rPr spc="-265" dirty="0"/>
              <a:t> </a:t>
            </a:r>
            <a:r>
              <a:rPr spc="100" dirty="0"/>
              <a:t>happens</a:t>
            </a:r>
            <a:r>
              <a:rPr spc="-265" dirty="0"/>
              <a:t> </a:t>
            </a:r>
            <a:r>
              <a:rPr spc="40" dirty="0"/>
              <a:t>if</a:t>
            </a:r>
            <a:r>
              <a:rPr spc="-260" dirty="0"/>
              <a:t> </a:t>
            </a:r>
            <a:r>
              <a:rPr spc="80" dirty="0"/>
              <a:t>the</a:t>
            </a:r>
            <a:r>
              <a:rPr spc="-265" dirty="0"/>
              <a:t> </a:t>
            </a:r>
            <a:r>
              <a:rPr spc="45" dirty="0"/>
              <a:t>flex</a:t>
            </a:r>
            <a:r>
              <a:rPr spc="-260" dirty="0"/>
              <a:t> </a:t>
            </a:r>
            <a:r>
              <a:rPr spc="110" dirty="0"/>
              <a:t>item</a:t>
            </a:r>
            <a:r>
              <a:rPr spc="-265" dirty="0"/>
              <a:t> </a:t>
            </a:r>
            <a:r>
              <a:rPr spc="20" dirty="0"/>
              <a:t>is</a:t>
            </a:r>
            <a:r>
              <a:rPr spc="-265" dirty="0"/>
              <a:t> </a:t>
            </a:r>
            <a:r>
              <a:rPr spc="65" dirty="0"/>
              <a:t>an  </a:t>
            </a:r>
            <a:r>
              <a:rPr spc="70" dirty="0"/>
              <a:t>inline</a:t>
            </a:r>
            <a:r>
              <a:rPr spc="-265" dirty="0"/>
              <a:t> </a:t>
            </a:r>
            <a:r>
              <a:rPr spc="40" dirty="0"/>
              <a:t>element?</a:t>
            </a:r>
          </a:p>
        </p:txBody>
      </p:sp>
      <p:sp>
        <p:nvSpPr>
          <p:cNvPr id="3" name="object 3"/>
          <p:cNvSpPr/>
          <p:nvPr/>
        </p:nvSpPr>
        <p:spPr>
          <a:xfrm>
            <a:off x="152400" y="1730281"/>
            <a:ext cx="8839199" cy="4399984"/>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4230" y="604761"/>
            <a:ext cx="675640" cy="574040"/>
          </a:xfrm>
          <a:prstGeom prst="rect">
            <a:avLst/>
          </a:prstGeom>
        </p:spPr>
        <p:txBody>
          <a:bodyPr vert="horz" wrap="square" lIns="0" tIns="12700" rIns="0" bIns="0" rtlCol="0">
            <a:spAutoFit/>
          </a:bodyPr>
          <a:lstStyle/>
          <a:p>
            <a:pPr marL="12700">
              <a:lnSpc>
                <a:spcPct val="100000"/>
              </a:lnSpc>
              <a:spcBef>
                <a:spcPts val="100"/>
              </a:spcBef>
            </a:pPr>
            <a:r>
              <a:rPr sz="3600" b="1" spc="-335" dirty="0">
                <a:solidFill>
                  <a:srgbClr val="3368E7"/>
                </a:solidFill>
                <a:latin typeface="Tahoma"/>
                <a:cs typeface="Tahoma"/>
              </a:rPr>
              <a:t>???</a:t>
            </a:r>
            <a:endParaRPr sz="3600">
              <a:latin typeface="Tahoma"/>
              <a:cs typeface="Tahoma"/>
            </a:endParaRPr>
          </a:p>
        </p:txBody>
      </p:sp>
      <p:sp>
        <p:nvSpPr>
          <p:cNvPr id="3" name="object 3"/>
          <p:cNvSpPr/>
          <p:nvPr/>
        </p:nvSpPr>
        <p:spPr>
          <a:xfrm>
            <a:off x="1325437" y="1663869"/>
            <a:ext cx="6493136" cy="488894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592955" cy="574040"/>
          </a:xfrm>
          <a:prstGeom prst="rect">
            <a:avLst/>
          </a:prstGeom>
        </p:spPr>
        <p:txBody>
          <a:bodyPr vert="horz" wrap="square" lIns="0" tIns="12700" rIns="0" bIns="0" rtlCol="0">
            <a:spAutoFit/>
          </a:bodyPr>
          <a:lstStyle/>
          <a:p>
            <a:pPr marL="12700">
              <a:lnSpc>
                <a:spcPct val="100000"/>
              </a:lnSpc>
              <a:spcBef>
                <a:spcPts val="100"/>
              </a:spcBef>
            </a:pPr>
            <a:r>
              <a:rPr b="0" spc="285" dirty="0">
                <a:solidFill>
                  <a:srgbClr val="000000"/>
                </a:solidFill>
                <a:latin typeface="Calibri"/>
                <a:cs typeface="Calibri"/>
              </a:rPr>
              <a:t>Recall: </a:t>
            </a:r>
            <a:r>
              <a:rPr b="0" spc="405" dirty="0">
                <a:solidFill>
                  <a:srgbClr val="000000"/>
                </a:solidFill>
                <a:latin typeface="Calibri"/>
                <a:cs typeface="Calibri"/>
              </a:rPr>
              <a:t>block</a:t>
            </a:r>
            <a:r>
              <a:rPr b="0" spc="-75" dirty="0">
                <a:solidFill>
                  <a:srgbClr val="000000"/>
                </a:solidFill>
                <a:latin typeface="Calibri"/>
                <a:cs typeface="Calibri"/>
              </a:rPr>
              <a:t> </a:t>
            </a:r>
            <a:r>
              <a:rPr b="0" spc="290" dirty="0">
                <a:solidFill>
                  <a:srgbClr val="000000"/>
                </a:solidFill>
                <a:latin typeface="Calibri"/>
                <a:cs typeface="Calibri"/>
              </a:rPr>
              <a:t>layouts</a:t>
            </a:r>
          </a:p>
        </p:txBody>
      </p:sp>
      <p:sp>
        <p:nvSpPr>
          <p:cNvPr id="3" name="object 3"/>
          <p:cNvSpPr/>
          <p:nvPr/>
        </p:nvSpPr>
        <p:spPr>
          <a:xfrm>
            <a:off x="1967388" y="2137335"/>
            <a:ext cx="5209223" cy="353730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367119" y="1527657"/>
            <a:ext cx="62420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If </a:t>
            </a:r>
            <a:r>
              <a:rPr sz="2400" spc="-5" dirty="0">
                <a:solidFill>
                  <a:srgbClr val="434343"/>
                </a:solidFill>
                <a:latin typeface="Consolas"/>
                <a:cs typeface="Consolas"/>
              </a:rPr>
              <a:t>#flex-container </a:t>
            </a:r>
            <a:r>
              <a:rPr sz="2400" spc="-5" dirty="0">
                <a:solidFill>
                  <a:srgbClr val="434343"/>
                </a:solidFill>
                <a:latin typeface="Calibri"/>
                <a:cs typeface="Calibri"/>
              </a:rPr>
              <a:t>was </a:t>
            </a:r>
            <a:r>
              <a:rPr sz="2400" b="1" spc="-5" dirty="0">
                <a:solidFill>
                  <a:srgbClr val="FF0000"/>
                </a:solidFill>
                <a:latin typeface="Calibri"/>
                <a:cs typeface="Calibri"/>
              </a:rPr>
              <a:t>not </a:t>
            </a:r>
            <a:r>
              <a:rPr sz="2400" spc="-5" dirty="0">
                <a:solidFill>
                  <a:srgbClr val="434343"/>
                </a:solidFill>
                <a:latin typeface="Consolas"/>
                <a:cs typeface="Consolas"/>
              </a:rPr>
              <a:t>display:</a:t>
            </a:r>
            <a:r>
              <a:rPr sz="2400" spc="-815" dirty="0">
                <a:solidFill>
                  <a:srgbClr val="434343"/>
                </a:solidFill>
                <a:latin typeface="Consolas"/>
                <a:cs typeface="Consolas"/>
              </a:rPr>
              <a:t> </a:t>
            </a:r>
            <a:r>
              <a:rPr sz="2400" spc="-5" dirty="0">
                <a:solidFill>
                  <a:srgbClr val="434343"/>
                </a:solidFill>
                <a:latin typeface="Consolas"/>
                <a:cs typeface="Consolas"/>
              </a:rPr>
              <a:t>flex:</a:t>
            </a:r>
            <a:endParaRPr sz="2400">
              <a:latin typeface="Consolas"/>
              <a:cs typeface="Consolas"/>
            </a:endParaRPr>
          </a:p>
        </p:txBody>
      </p:sp>
      <p:sp>
        <p:nvSpPr>
          <p:cNvPr id="5" name="object 5"/>
          <p:cNvSpPr txBox="1"/>
          <p:nvPr/>
        </p:nvSpPr>
        <p:spPr>
          <a:xfrm>
            <a:off x="548489" y="5751018"/>
            <a:ext cx="7883525" cy="863600"/>
          </a:xfrm>
          <a:prstGeom prst="rect">
            <a:avLst/>
          </a:prstGeom>
        </p:spPr>
        <p:txBody>
          <a:bodyPr vert="horz" wrap="square" lIns="0" tIns="66040" rIns="0" bIns="0" rtlCol="0">
            <a:spAutoFit/>
          </a:bodyPr>
          <a:lstStyle/>
          <a:p>
            <a:pPr algn="ctr">
              <a:lnSpc>
                <a:spcPct val="100000"/>
              </a:lnSpc>
              <a:spcBef>
                <a:spcPts val="520"/>
              </a:spcBef>
            </a:pPr>
            <a:r>
              <a:rPr sz="2400" spc="-5" dirty="0">
                <a:solidFill>
                  <a:srgbClr val="434343"/>
                </a:solidFill>
                <a:latin typeface="Calibri"/>
                <a:cs typeface="Calibri"/>
              </a:rPr>
              <a:t>Then</a:t>
            </a:r>
            <a:r>
              <a:rPr sz="2400" spc="-15" dirty="0">
                <a:solidFill>
                  <a:srgbClr val="434343"/>
                </a:solidFill>
                <a:latin typeface="Calibri"/>
                <a:cs typeface="Calibri"/>
              </a:rPr>
              <a:t> </a:t>
            </a:r>
            <a:r>
              <a:rPr sz="2400" spc="-5" dirty="0">
                <a:solidFill>
                  <a:srgbClr val="434343"/>
                </a:solidFill>
                <a:latin typeface="Calibri"/>
                <a:cs typeface="Calibri"/>
              </a:rPr>
              <a:t>the</a:t>
            </a:r>
            <a:r>
              <a:rPr sz="2400" spc="10" dirty="0">
                <a:solidFill>
                  <a:srgbClr val="434343"/>
                </a:solidFill>
                <a:latin typeface="Calibri"/>
                <a:cs typeface="Calibri"/>
              </a:rPr>
              <a:t> </a:t>
            </a:r>
            <a:r>
              <a:rPr sz="2400" spc="-5" dirty="0">
                <a:solidFill>
                  <a:srgbClr val="434343"/>
                </a:solidFill>
                <a:latin typeface="Consolas"/>
                <a:cs typeface="Consolas"/>
              </a:rPr>
              <a:t>span</a:t>
            </a:r>
            <a:r>
              <a:rPr sz="2400" spc="-780" dirty="0">
                <a:solidFill>
                  <a:srgbClr val="434343"/>
                </a:solidFill>
                <a:latin typeface="Consolas"/>
                <a:cs typeface="Consolas"/>
              </a:rPr>
              <a:t> </a:t>
            </a:r>
            <a:r>
              <a:rPr sz="2400" spc="-5" dirty="0">
                <a:solidFill>
                  <a:srgbClr val="434343"/>
                </a:solidFill>
                <a:latin typeface="Consolas"/>
                <a:cs typeface="Consolas"/>
              </a:rPr>
              <a:t>flex-items</a:t>
            </a:r>
            <a:r>
              <a:rPr sz="2400" spc="-765" dirty="0">
                <a:solidFill>
                  <a:srgbClr val="434343"/>
                </a:solidFill>
                <a:latin typeface="Consolas"/>
                <a:cs typeface="Consolas"/>
              </a:rPr>
              <a:t> </a:t>
            </a:r>
            <a:r>
              <a:rPr sz="2400" spc="-5" dirty="0">
                <a:solidFill>
                  <a:srgbClr val="434343"/>
                </a:solidFill>
                <a:latin typeface="Calibri"/>
                <a:cs typeface="Calibri"/>
              </a:rPr>
              <a:t>would</a:t>
            </a:r>
            <a:r>
              <a:rPr sz="2400" spc="-10" dirty="0">
                <a:solidFill>
                  <a:srgbClr val="434343"/>
                </a:solidFill>
                <a:latin typeface="Calibri"/>
                <a:cs typeface="Calibri"/>
              </a:rPr>
              <a:t> </a:t>
            </a:r>
            <a:r>
              <a:rPr sz="2400" spc="-5" dirty="0">
                <a:solidFill>
                  <a:srgbClr val="434343"/>
                </a:solidFill>
                <a:latin typeface="Calibri"/>
                <a:cs typeface="Calibri"/>
              </a:rPr>
              <a:t>not</a:t>
            </a:r>
            <a:r>
              <a:rPr sz="2400" spc="-15" dirty="0">
                <a:solidFill>
                  <a:srgbClr val="434343"/>
                </a:solidFill>
                <a:latin typeface="Calibri"/>
                <a:cs typeface="Calibri"/>
              </a:rPr>
              <a:t> </a:t>
            </a:r>
            <a:r>
              <a:rPr sz="2400" spc="-5" dirty="0">
                <a:solidFill>
                  <a:srgbClr val="434343"/>
                </a:solidFill>
                <a:latin typeface="Calibri"/>
                <a:cs typeface="Calibri"/>
              </a:rPr>
              <a:t>show</a:t>
            </a:r>
            <a:r>
              <a:rPr sz="2400" spc="-10" dirty="0">
                <a:solidFill>
                  <a:srgbClr val="434343"/>
                </a:solidFill>
                <a:latin typeface="Calibri"/>
                <a:cs typeface="Calibri"/>
              </a:rPr>
              <a:t> </a:t>
            </a:r>
            <a:r>
              <a:rPr sz="2400" spc="-5" dirty="0">
                <a:solidFill>
                  <a:srgbClr val="434343"/>
                </a:solidFill>
                <a:latin typeface="Calibri"/>
                <a:cs typeface="Calibri"/>
              </a:rPr>
              <a:t>up</a:t>
            </a:r>
            <a:r>
              <a:rPr sz="2400" spc="-10" dirty="0">
                <a:solidFill>
                  <a:srgbClr val="434343"/>
                </a:solidFill>
                <a:latin typeface="Calibri"/>
                <a:cs typeface="Calibri"/>
              </a:rPr>
              <a:t> </a:t>
            </a:r>
            <a:r>
              <a:rPr sz="2400" spc="-5" dirty="0">
                <a:solidFill>
                  <a:srgbClr val="434343"/>
                </a:solidFill>
                <a:latin typeface="Calibri"/>
                <a:cs typeface="Calibri"/>
              </a:rPr>
              <a:t>because</a:t>
            </a:r>
            <a:r>
              <a:rPr sz="2400" spc="35" dirty="0">
                <a:solidFill>
                  <a:srgbClr val="434343"/>
                </a:solidFill>
                <a:latin typeface="Calibri"/>
                <a:cs typeface="Calibri"/>
              </a:rPr>
              <a:t> </a:t>
            </a:r>
            <a:r>
              <a:rPr sz="2400" spc="-5" dirty="0">
                <a:solidFill>
                  <a:srgbClr val="434343"/>
                </a:solidFill>
                <a:latin typeface="Consolas"/>
                <a:cs typeface="Consolas"/>
              </a:rPr>
              <a:t>span</a:t>
            </a:r>
            <a:endParaRPr sz="2400">
              <a:latin typeface="Consolas"/>
              <a:cs typeface="Consolas"/>
            </a:endParaRPr>
          </a:p>
          <a:p>
            <a:pPr marR="3810" algn="ctr">
              <a:lnSpc>
                <a:spcPct val="100000"/>
              </a:lnSpc>
              <a:spcBef>
                <a:spcPts val="420"/>
              </a:spcBef>
            </a:pPr>
            <a:r>
              <a:rPr sz="2400" spc="-5" dirty="0">
                <a:solidFill>
                  <a:srgbClr val="434343"/>
                </a:solidFill>
                <a:latin typeface="Calibri"/>
                <a:cs typeface="Calibri"/>
              </a:rPr>
              <a:t>elements </a:t>
            </a:r>
            <a:r>
              <a:rPr sz="2400" dirty="0">
                <a:solidFill>
                  <a:srgbClr val="434343"/>
                </a:solidFill>
                <a:latin typeface="Calibri"/>
                <a:cs typeface="Calibri"/>
              </a:rPr>
              <a:t>are </a:t>
            </a:r>
            <a:r>
              <a:rPr sz="2400" spc="-5" dirty="0">
                <a:solidFill>
                  <a:srgbClr val="434343"/>
                </a:solidFill>
                <a:latin typeface="Calibri"/>
                <a:cs typeface="Calibri"/>
              </a:rPr>
              <a:t>inline, which don't have </a:t>
            </a:r>
            <a:r>
              <a:rPr sz="2400" dirty="0">
                <a:solidFill>
                  <a:srgbClr val="434343"/>
                </a:solidFill>
                <a:latin typeface="Calibri"/>
                <a:cs typeface="Calibri"/>
              </a:rPr>
              <a:t>a </a:t>
            </a:r>
            <a:r>
              <a:rPr sz="2400" spc="-5" dirty="0">
                <a:solidFill>
                  <a:srgbClr val="434343"/>
                </a:solidFill>
                <a:latin typeface="Calibri"/>
                <a:cs typeface="Calibri"/>
              </a:rPr>
              <a:t>height </a:t>
            </a:r>
            <a:r>
              <a:rPr sz="2400" dirty="0">
                <a:solidFill>
                  <a:srgbClr val="434343"/>
                </a:solidFill>
                <a:latin typeface="Calibri"/>
                <a:cs typeface="Calibri"/>
              </a:rPr>
              <a:t>and</a:t>
            </a:r>
            <a:r>
              <a:rPr sz="2400" spc="-60" dirty="0">
                <a:solidFill>
                  <a:srgbClr val="434343"/>
                </a:solidFill>
                <a:latin typeface="Calibri"/>
                <a:cs typeface="Calibri"/>
              </a:rPr>
              <a:t> </a:t>
            </a:r>
            <a:r>
              <a:rPr sz="2400" spc="-5" dirty="0">
                <a:solidFill>
                  <a:srgbClr val="434343"/>
                </a:solidFill>
                <a:latin typeface="Calibri"/>
                <a:cs typeface="Calibri"/>
              </a:rPr>
              <a:t>width</a:t>
            </a:r>
            <a:endParaRPr sz="2400">
              <a:latin typeface="Calibri"/>
              <a:cs typeface="Calibri"/>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654300"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a:t>
            </a:r>
            <a:r>
              <a:rPr b="0" spc="45" dirty="0">
                <a:solidFill>
                  <a:srgbClr val="000000"/>
                </a:solidFill>
                <a:latin typeface="Calibri"/>
                <a:cs typeface="Calibri"/>
              </a:rPr>
              <a:t> </a:t>
            </a:r>
            <a:r>
              <a:rPr b="0" spc="290" dirty="0">
                <a:solidFill>
                  <a:srgbClr val="000000"/>
                </a:solidFill>
                <a:latin typeface="Calibri"/>
                <a:cs typeface="Calibri"/>
              </a:rPr>
              <a:t>layouts</a:t>
            </a:r>
          </a:p>
        </p:txBody>
      </p:sp>
      <p:sp>
        <p:nvSpPr>
          <p:cNvPr id="3" name="object 3"/>
          <p:cNvSpPr txBox="1"/>
          <p:nvPr/>
        </p:nvSpPr>
        <p:spPr>
          <a:xfrm>
            <a:off x="398024" y="5751018"/>
            <a:ext cx="8173084" cy="863600"/>
          </a:xfrm>
          <a:prstGeom prst="rect">
            <a:avLst/>
          </a:prstGeom>
        </p:spPr>
        <p:txBody>
          <a:bodyPr vert="horz" wrap="square" lIns="0" tIns="66040" rIns="0" bIns="0" rtlCol="0">
            <a:spAutoFit/>
          </a:bodyPr>
          <a:lstStyle/>
          <a:p>
            <a:pPr marL="12065" algn="ctr">
              <a:lnSpc>
                <a:spcPct val="100000"/>
              </a:lnSpc>
              <a:spcBef>
                <a:spcPts val="520"/>
              </a:spcBef>
            </a:pPr>
            <a:r>
              <a:rPr sz="2400" b="1" spc="-5" dirty="0">
                <a:solidFill>
                  <a:srgbClr val="434343"/>
                </a:solidFill>
                <a:latin typeface="Calibri"/>
                <a:cs typeface="Calibri"/>
              </a:rPr>
              <a:t>Why does this change when </a:t>
            </a:r>
            <a:r>
              <a:rPr sz="2400" b="1" spc="-5" dirty="0">
                <a:solidFill>
                  <a:srgbClr val="434343"/>
                </a:solidFill>
                <a:latin typeface="Consolas"/>
                <a:cs typeface="Consolas"/>
              </a:rPr>
              <a:t>display:</a:t>
            </a:r>
            <a:r>
              <a:rPr sz="2400" b="1" spc="15" dirty="0">
                <a:solidFill>
                  <a:srgbClr val="434343"/>
                </a:solidFill>
                <a:latin typeface="Consolas"/>
                <a:cs typeface="Consolas"/>
              </a:rPr>
              <a:t> </a:t>
            </a:r>
            <a:r>
              <a:rPr sz="2400" b="1" dirty="0">
                <a:solidFill>
                  <a:srgbClr val="434343"/>
                </a:solidFill>
                <a:latin typeface="Consolas"/>
                <a:cs typeface="Consolas"/>
              </a:rPr>
              <a:t>flex</a:t>
            </a:r>
            <a:r>
              <a:rPr sz="2400" b="1" dirty="0">
                <a:solidFill>
                  <a:srgbClr val="434343"/>
                </a:solidFill>
                <a:latin typeface="Calibri"/>
                <a:cs typeface="Calibri"/>
              </a:rPr>
              <a:t>?</a:t>
            </a:r>
            <a:endParaRPr sz="2400">
              <a:latin typeface="Calibri"/>
              <a:cs typeface="Calibri"/>
            </a:endParaRPr>
          </a:p>
          <a:p>
            <a:pPr algn="ctr">
              <a:lnSpc>
                <a:spcPct val="100000"/>
              </a:lnSpc>
              <a:spcBef>
                <a:spcPts val="420"/>
              </a:spcBef>
            </a:pPr>
            <a:r>
              <a:rPr sz="2400" spc="-5" dirty="0">
                <a:solidFill>
                  <a:srgbClr val="434343"/>
                </a:solidFill>
                <a:latin typeface="Calibri"/>
                <a:cs typeface="Calibri"/>
              </a:rPr>
              <a:t>Why do inline elements suddenly seem to have height </a:t>
            </a:r>
            <a:r>
              <a:rPr sz="2400" dirty="0">
                <a:solidFill>
                  <a:srgbClr val="434343"/>
                </a:solidFill>
                <a:latin typeface="Calibri"/>
                <a:cs typeface="Calibri"/>
              </a:rPr>
              <a:t>and</a:t>
            </a:r>
            <a:r>
              <a:rPr sz="2400" spc="-60" dirty="0">
                <a:solidFill>
                  <a:srgbClr val="434343"/>
                </a:solidFill>
                <a:latin typeface="Calibri"/>
                <a:cs typeface="Calibri"/>
              </a:rPr>
              <a:t> </a:t>
            </a:r>
            <a:r>
              <a:rPr sz="2400" spc="-5" dirty="0">
                <a:solidFill>
                  <a:srgbClr val="434343"/>
                </a:solidFill>
                <a:latin typeface="Calibri"/>
                <a:cs typeface="Calibri"/>
              </a:rPr>
              <a:t>width?</a:t>
            </a:r>
            <a:endParaRPr sz="2400">
              <a:latin typeface="Calibri"/>
              <a:cs typeface="Calibri"/>
            </a:endParaRPr>
          </a:p>
        </p:txBody>
      </p:sp>
      <p:sp>
        <p:nvSpPr>
          <p:cNvPr id="4" name="object 4"/>
          <p:cNvSpPr/>
          <p:nvPr/>
        </p:nvSpPr>
        <p:spPr>
          <a:xfrm>
            <a:off x="1679063" y="1508026"/>
            <a:ext cx="5622974" cy="42337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3" name="object 3"/>
          <p:cNvSpPr/>
          <p:nvPr/>
        </p:nvSpPr>
        <p:spPr>
          <a:xfrm>
            <a:off x="4768790" y="3458493"/>
            <a:ext cx="3849217" cy="267489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362" y="1731971"/>
            <a:ext cx="2642419" cy="264241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155368" y="3183532"/>
            <a:ext cx="1388110" cy="1216025"/>
          </a:xfrm>
          <a:custGeom>
            <a:avLst/>
            <a:gdLst/>
            <a:ahLst/>
            <a:cxnLst/>
            <a:rect l="l" t="t" r="r" b="b"/>
            <a:pathLst>
              <a:path w="1388110" h="1216025">
                <a:moveTo>
                  <a:pt x="1195428" y="166085"/>
                </a:moveTo>
                <a:lnTo>
                  <a:pt x="354226" y="166085"/>
                </a:lnTo>
                <a:lnTo>
                  <a:pt x="391468" y="133840"/>
                </a:lnTo>
                <a:lnTo>
                  <a:pt x="430609" y="105059"/>
                </a:lnTo>
                <a:lnTo>
                  <a:pt x="471433" y="79745"/>
                </a:lnTo>
                <a:lnTo>
                  <a:pt x="513725" y="57904"/>
                </a:lnTo>
                <a:lnTo>
                  <a:pt x="557271" y="39538"/>
                </a:lnTo>
                <a:lnTo>
                  <a:pt x="601855" y="24653"/>
                </a:lnTo>
                <a:lnTo>
                  <a:pt x="647262" y="13252"/>
                </a:lnTo>
                <a:lnTo>
                  <a:pt x="693277" y="5340"/>
                </a:lnTo>
                <a:lnTo>
                  <a:pt x="739685" y="921"/>
                </a:lnTo>
                <a:lnTo>
                  <a:pt x="786271" y="0"/>
                </a:lnTo>
                <a:lnTo>
                  <a:pt x="832819" y="2580"/>
                </a:lnTo>
                <a:lnTo>
                  <a:pt x="879115" y="8665"/>
                </a:lnTo>
                <a:lnTo>
                  <a:pt x="924943" y="18261"/>
                </a:lnTo>
                <a:lnTo>
                  <a:pt x="970089" y="31371"/>
                </a:lnTo>
                <a:lnTo>
                  <a:pt x="1014337" y="48000"/>
                </a:lnTo>
                <a:lnTo>
                  <a:pt x="1057472" y="68152"/>
                </a:lnTo>
                <a:lnTo>
                  <a:pt x="1099280" y="91830"/>
                </a:lnTo>
                <a:lnTo>
                  <a:pt x="1139544" y="119040"/>
                </a:lnTo>
                <a:lnTo>
                  <a:pt x="1178050" y="149785"/>
                </a:lnTo>
                <a:lnTo>
                  <a:pt x="1195428" y="166085"/>
                </a:lnTo>
                <a:close/>
              </a:path>
              <a:path w="1388110" h="1216025">
                <a:moveTo>
                  <a:pt x="788379" y="1215709"/>
                </a:moveTo>
                <a:lnTo>
                  <a:pt x="741547" y="1214966"/>
                </a:lnTo>
                <a:lnTo>
                  <a:pt x="694710" y="1210644"/>
                </a:lnTo>
                <a:lnTo>
                  <a:pt x="648077" y="1202698"/>
                </a:lnTo>
                <a:lnTo>
                  <a:pt x="601860" y="1191085"/>
                </a:lnTo>
                <a:lnTo>
                  <a:pt x="556268" y="1175757"/>
                </a:lnTo>
                <a:lnTo>
                  <a:pt x="511511" y="1156672"/>
                </a:lnTo>
                <a:lnTo>
                  <a:pt x="467801" y="1133783"/>
                </a:lnTo>
                <a:lnTo>
                  <a:pt x="426065" y="1107515"/>
                </a:lnTo>
                <a:lnTo>
                  <a:pt x="387137" y="1078456"/>
                </a:lnTo>
                <a:lnTo>
                  <a:pt x="351081" y="1046810"/>
                </a:lnTo>
                <a:lnTo>
                  <a:pt x="317963" y="1012780"/>
                </a:lnTo>
                <a:lnTo>
                  <a:pt x="287848" y="976570"/>
                </a:lnTo>
                <a:lnTo>
                  <a:pt x="260802" y="938384"/>
                </a:lnTo>
                <a:lnTo>
                  <a:pt x="236889" y="898425"/>
                </a:lnTo>
                <a:lnTo>
                  <a:pt x="216174" y="856896"/>
                </a:lnTo>
                <a:lnTo>
                  <a:pt x="198724" y="814002"/>
                </a:lnTo>
                <a:lnTo>
                  <a:pt x="184602" y="769945"/>
                </a:lnTo>
                <a:lnTo>
                  <a:pt x="173875" y="724929"/>
                </a:lnTo>
                <a:lnTo>
                  <a:pt x="166608" y="679158"/>
                </a:lnTo>
                <a:lnTo>
                  <a:pt x="162865" y="632835"/>
                </a:lnTo>
                <a:lnTo>
                  <a:pt x="162713" y="586164"/>
                </a:lnTo>
                <a:lnTo>
                  <a:pt x="166215" y="539348"/>
                </a:lnTo>
                <a:lnTo>
                  <a:pt x="173438" y="492592"/>
                </a:lnTo>
                <a:lnTo>
                  <a:pt x="184447" y="446097"/>
                </a:lnTo>
                <a:lnTo>
                  <a:pt x="199306" y="400069"/>
                </a:lnTo>
                <a:lnTo>
                  <a:pt x="218082" y="354710"/>
                </a:lnTo>
                <a:lnTo>
                  <a:pt x="0" y="57060"/>
                </a:lnTo>
                <a:lnTo>
                  <a:pt x="354226" y="166085"/>
                </a:lnTo>
                <a:lnTo>
                  <a:pt x="1195428" y="166085"/>
                </a:lnTo>
                <a:lnTo>
                  <a:pt x="1213967" y="183474"/>
                </a:lnTo>
                <a:lnTo>
                  <a:pt x="1246592" y="219370"/>
                </a:lnTo>
                <a:lnTo>
                  <a:pt x="1275899" y="257262"/>
                </a:lnTo>
                <a:lnTo>
                  <a:pt x="1301864" y="296937"/>
                </a:lnTo>
                <a:lnTo>
                  <a:pt x="1324462" y="338183"/>
                </a:lnTo>
                <a:lnTo>
                  <a:pt x="1343668" y="380788"/>
                </a:lnTo>
                <a:lnTo>
                  <a:pt x="1359457" y="424540"/>
                </a:lnTo>
                <a:lnTo>
                  <a:pt x="1371805" y="469227"/>
                </a:lnTo>
                <a:lnTo>
                  <a:pt x="1380685" y="514637"/>
                </a:lnTo>
                <a:lnTo>
                  <a:pt x="1386075" y="560558"/>
                </a:lnTo>
                <a:lnTo>
                  <a:pt x="1387947" y="606777"/>
                </a:lnTo>
                <a:lnTo>
                  <a:pt x="1386278" y="653083"/>
                </a:lnTo>
                <a:lnTo>
                  <a:pt x="1381044" y="699263"/>
                </a:lnTo>
                <a:lnTo>
                  <a:pt x="1372217" y="745106"/>
                </a:lnTo>
                <a:lnTo>
                  <a:pt x="1359775" y="790399"/>
                </a:lnTo>
                <a:lnTo>
                  <a:pt x="1343692" y="834931"/>
                </a:lnTo>
                <a:lnTo>
                  <a:pt x="1323944" y="878488"/>
                </a:lnTo>
                <a:lnTo>
                  <a:pt x="1300504" y="920860"/>
                </a:lnTo>
                <a:lnTo>
                  <a:pt x="1273349" y="961833"/>
                </a:lnTo>
                <a:lnTo>
                  <a:pt x="1242993" y="1000532"/>
                </a:lnTo>
                <a:lnTo>
                  <a:pt x="1210107" y="1036191"/>
                </a:lnTo>
                <a:lnTo>
                  <a:pt x="1174902" y="1068765"/>
                </a:lnTo>
                <a:lnTo>
                  <a:pt x="1137587" y="1098210"/>
                </a:lnTo>
                <a:lnTo>
                  <a:pt x="1098373" y="1124480"/>
                </a:lnTo>
                <a:lnTo>
                  <a:pt x="1057471" y="1147530"/>
                </a:lnTo>
                <a:lnTo>
                  <a:pt x="1015091" y="1167316"/>
                </a:lnTo>
                <a:lnTo>
                  <a:pt x="971443" y="1183793"/>
                </a:lnTo>
                <a:lnTo>
                  <a:pt x="926737" y="1196915"/>
                </a:lnTo>
                <a:lnTo>
                  <a:pt x="881184" y="1206639"/>
                </a:lnTo>
                <a:lnTo>
                  <a:pt x="834995" y="1212918"/>
                </a:lnTo>
                <a:lnTo>
                  <a:pt x="788379" y="1215709"/>
                </a:lnTo>
                <a:close/>
              </a:path>
            </a:pathLst>
          </a:custGeom>
          <a:solidFill>
            <a:srgbClr val="009C0E">
              <a:alpha val="26919"/>
            </a:srgbClr>
          </a:solidFill>
        </p:spPr>
        <p:txBody>
          <a:bodyPr wrap="square" lIns="0" tIns="0" rIns="0" bIns="0" rtlCol="0"/>
          <a:lstStyle/>
          <a:p>
            <a:endParaRPr/>
          </a:p>
        </p:txBody>
      </p:sp>
      <p:sp>
        <p:nvSpPr>
          <p:cNvPr id="6" name="object 6"/>
          <p:cNvSpPr/>
          <p:nvPr/>
        </p:nvSpPr>
        <p:spPr>
          <a:xfrm>
            <a:off x="3543293" y="3876992"/>
            <a:ext cx="1225497" cy="122549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762917" y="1609327"/>
            <a:ext cx="4735830" cy="2390140"/>
          </a:xfrm>
          <a:prstGeom prst="rect">
            <a:avLst/>
          </a:prstGeom>
        </p:spPr>
        <p:txBody>
          <a:bodyPr vert="horz" wrap="square" lIns="0" tIns="27939" rIns="0" bIns="0" rtlCol="0">
            <a:spAutoFit/>
          </a:bodyPr>
          <a:lstStyle/>
          <a:p>
            <a:pPr marL="2305685" marR="349250" indent="-124460">
              <a:lnSpc>
                <a:spcPts val="2850"/>
              </a:lnSpc>
              <a:spcBef>
                <a:spcPts val="219"/>
              </a:spcBef>
            </a:pPr>
            <a:r>
              <a:rPr sz="2400" spc="-95" dirty="0">
                <a:latin typeface="Arial"/>
                <a:cs typeface="Arial"/>
              </a:rPr>
              <a:t>3. </a:t>
            </a:r>
            <a:r>
              <a:rPr sz="2400" spc="-175" dirty="0">
                <a:latin typeface="Arial"/>
                <a:cs typeface="Arial"/>
              </a:rPr>
              <a:t>The </a:t>
            </a:r>
            <a:r>
              <a:rPr sz="2400" spc="-85" dirty="0">
                <a:latin typeface="Arial"/>
                <a:cs typeface="Arial"/>
              </a:rPr>
              <a:t>web</a:t>
            </a:r>
            <a:r>
              <a:rPr sz="2400" spc="-180" dirty="0">
                <a:latin typeface="Arial"/>
                <a:cs typeface="Arial"/>
              </a:rPr>
              <a:t> </a:t>
            </a:r>
            <a:r>
              <a:rPr sz="2400" spc="-105" dirty="0">
                <a:latin typeface="Arial"/>
                <a:cs typeface="Arial"/>
              </a:rPr>
              <a:t>server  </a:t>
            </a:r>
            <a:r>
              <a:rPr sz="2400" spc="-120" dirty="0">
                <a:latin typeface="Arial"/>
                <a:cs typeface="Arial"/>
              </a:rPr>
              <a:t>responds </a:t>
            </a:r>
            <a:r>
              <a:rPr sz="2400" spc="30" dirty="0">
                <a:latin typeface="Arial"/>
                <a:cs typeface="Arial"/>
              </a:rPr>
              <a:t>to</a:t>
            </a:r>
            <a:r>
              <a:rPr sz="2400" spc="-180" dirty="0">
                <a:latin typeface="Arial"/>
                <a:cs typeface="Arial"/>
              </a:rPr>
              <a:t> </a:t>
            </a:r>
            <a:r>
              <a:rPr sz="2400" spc="-35" dirty="0">
                <a:latin typeface="Arial"/>
                <a:cs typeface="Arial"/>
              </a:rPr>
              <a:t>the</a:t>
            </a:r>
            <a:endParaRPr sz="2400">
              <a:latin typeface="Arial"/>
              <a:cs typeface="Arial"/>
            </a:endParaRPr>
          </a:p>
          <a:p>
            <a:pPr marL="2045970" marR="5080" indent="-210185">
              <a:lnSpc>
                <a:spcPts val="2850"/>
              </a:lnSpc>
            </a:pPr>
            <a:r>
              <a:rPr sz="2400" spc="-75" dirty="0">
                <a:latin typeface="Arial"/>
                <a:cs typeface="Arial"/>
              </a:rPr>
              <a:t>browser </a:t>
            </a:r>
            <a:r>
              <a:rPr sz="2400" spc="10" dirty="0">
                <a:latin typeface="Arial"/>
                <a:cs typeface="Arial"/>
              </a:rPr>
              <a:t>with </a:t>
            </a:r>
            <a:r>
              <a:rPr sz="2400" spc="-210" dirty="0">
                <a:latin typeface="Arial"/>
                <a:cs typeface="Arial"/>
              </a:rPr>
              <a:t>HTML</a:t>
            </a:r>
            <a:r>
              <a:rPr sz="2400" spc="-385" dirty="0">
                <a:latin typeface="Arial"/>
                <a:cs typeface="Arial"/>
              </a:rPr>
              <a:t> </a:t>
            </a:r>
            <a:r>
              <a:rPr sz="2400" spc="-15" dirty="0">
                <a:latin typeface="Arial"/>
                <a:cs typeface="Arial"/>
              </a:rPr>
              <a:t>file  </a:t>
            </a:r>
            <a:r>
              <a:rPr sz="2400" dirty="0">
                <a:latin typeface="Arial"/>
                <a:cs typeface="Arial"/>
              </a:rPr>
              <a:t>that </a:t>
            </a:r>
            <a:r>
              <a:rPr sz="2400" spc="-160" dirty="0">
                <a:latin typeface="Arial"/>
                <a:cs typeface="Arial"/>
              </a:rPr>
              <a:t>was</a:t>
            </a:r>
            <a:r>
              <a:rPr sz="2400" spc="-295" dirty="0">
                <a:latin typeface="Arial"/>
                <a:cs typeface="Arial"/>
              </a:rPr>
              <a:t> </a:t>
            </a:r>
            <a:r>
              <a:rPr sz="2400" spc="-85" dirty="0">
                <a:latin typeface="Arial"/>
                <a:cs typeface="Arial"/>
              </a:rPr>
              <a:t>requested.</a:t>
            </a:r>
            <a:endParaRPr sz="2400">
              <a:latin typeface="Arial"/>
              <a:cs typeface="Arial"/>
            </a:endParaRPr>
          </a:p>
          <a:p>
            <a:pPr>
              <a:lnSpc>
                <a:spcPct val="100000"/>
              </a:lnSpc>
              <a:spcBef>
                <a:spcPts val="45"/>
              </a:spcBef>
            </a:pPr>
            <a:endParaRPr sz="3000">
              <a:latin typeface="Times New Roman"/>
              <a:cs typeface="Times New Roman"/>
            </a:endParaRPr>
          </a:p>
          <a:p>
            <a:pPr marL="12700">
              <a:lnSpc>
                <a:spcPct val="100000"/>
              </a:lnSpc>
            </a:pPr>
            <a:r>
              <a:rPr sz="3000" b="1" spc="-610" dirty="0">
                <a:latin typeface="Arial"/>
                <a:cs typeface="Arial"/>
              </a:rPr>
              <a:t>OK</a:t>
            </a:r>
            <a:endParaRPr sz="3000">
              <a:latin typeface="Arial"/>
              <a:cs typeface="A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sz="4800" b="0" spc="360" dirty="0">
                <a:solidFill>
                  <a:srgbClr val="000000"/>
                </a:solidFill>
                <a:latin typeface="Calibri"/>
                <a:cs typeface="Calibri"/>
              </a:rPr>
              <a:t>More </a:t>
            </a:r>
            <a:r>
              <a:rPr sz="4800" b="0" spc="470" dirty="0">
                <a:solidFill>
                  <a:srgbClr val="000000"/>
                </a:solidFill>
                <a:latin typeface="Calibri"/>
                <a:cs typeface="Calibri"/>
              </a:rPr>
              <a:t>next</a:t>
            </a:r>
            <a:r>
              <a:rPr sz="4800" b="0" spc="-85" dirty="0">
                <a:solidFill>
                  <a:srgbClr val="000000"/>
                </a:solidFill>
                <a:latin typeface="Calibri"/>
                <a:cs typeface="Calibri"/>
              </a:rPr>
              <a:t> </a:t>
            </a:r>
            <a:r>
              <a:rPr sz="4800" b="0" spc="305" dirty="0">
                <a:solidFill>
                  <a:srgbClr val="000000"/>
                </a:solidFill>
                <a:latin typeface="Calibri"/>
                <a:cs typeface="Calibri"/>
              </a:rPr>
              <a:t>time!</a:t>
            </a:r>
            <a:endParaRPr sz="4800">
              <a:latin typeface="Calibri"/>
              <a:cs typeface="Calibri"/>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9821361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4413885" cy="1490152"/>
          </a:xfrm>
          <a:prstGeom prst="rect">
            <a:avLst/>
          </a:prstGeom>
        </p:spPr>
        <p:txBody>
          <a:bodyPr vert="horz" wrap="square" lIns="0" tIns="12700" rIns="0" bIns="0" rtlCol="0">
            <a:spAutoFit/>
          </a:bodyPr>
          <a:lstStyle/>
          <a:p>
            <a:pPr marL="12700">
              <a:lnSpc>
                <a:spcPct val="100000"/>
              </a:lnSpc>
              <a:spcBef>
                <a:spcPts val="100"/>
              </a:spcBef>
            </a:pPr>
            <a:r>
              <a:rPr lang="en-US" sz="4800" spc="65" dirty="0"/>
              <a:t>INCASE - </a:t>
            </a:r>
            <a:r>
              <a:rPr sz="4800" spc="65" dirty="0"/>
              <a:t>HTML </a:t>
            </a:r>
            <a:r>
              <a:rPr sz="4800" spc="100" dirty="0"/>
              <a:t>and</a:t>
            </a:r>
            <a:r>
              <a:rPr sz="4800" spc="-994" dirty="0"/>
              <a:t> </a:t>
            </a:r>
            <a:r>
              <a:rPr sz="4800" spc="-220" dirty="0"/>
              <a:t>CSS</a:t>
            </a:r>
            <a:endParaRPr sz="4800" dirty="0"/>
          </a:p>
        </p:txBody>
      </p:sp>
    </p:spTree>
    <p:extLst>
      <p:ext uri="{BB962C8B-B14F-4D97-AF65-F5344CB8AC3E}">
        <p14:creationId xmlns:p14="http://schemas.microsoft.com/office/powerpoint/2010/main" val="41256453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245735" cy="574040"/>
          </a:xfrm>
          <a:prstGeom prst="rect">
            <a:avLst/>
          </a:prstGeom>
        </p:spPr>
        <p:txBody>
          <a:bodyPr vert="horz" wrap="square" lIns="0" tIns="12700" rIns="0" bIns="0" rtlCol="0">
            <a:spAutoFit/>
          </a:bodyPr>
          <a:lstStyle/>
          <a:p>
            <a:pPr marL="12700">
              <a:lnSpc>
                <a:spcPct val="100000"/>
              </a:lnSpc>
              <a:spcBef>
                <a:spcPts val="100"/>
              </a:spcBef>
            </a:pPr>
            <a:r>
              <a:rPr spc="50" dirty="0"/>
              <a:t>HTML </a:t>
            </a:r>
            <a:r>
              <a:rPr spc="75" dirty="0"/>
              <a:t>and</a:t>
            </a:r>
            <a:r>
              <a:rPr spc="-910" dirty="0"/>
              <a:t> </a:t>
            </a:r>
            <a:r>
              <a:rPr spc="-165" dirty="0"/>
              <a:t>CSS </a:t>
            </a:r>
            <a:r>
              <a:rPr spc="-90" dirty="0"/>
              <a:t>strategy</a:t>
            </a:r>
          </a:p>
        </p:txBody>
      </p:sp>
      <p:sp>
        <p:nvSpPr>
          <p:cNvPr id="3" name="object 3"/>
          <p:cNvSpPr txBox="1"/>
          <p:nvPr/>
        </p:nvSpPr>
        <p:spPr>
          <a:xfrm>
            <a:off x="855722" y="1567732"/>
            <a:ext cx="6974840" cy="3797300"/>
          </a:xfrm>
          <a:prstGeom prst="rect">
            <a:avLst/>
          </a:prstGeom>
        </p:spPr>
        <p:txBody>
          <a:bodyPr vert="horz" wrap="square" lIns="0" tIns="12700" rIns="0" bIns="0" rtlCol="0">
            <a:spAutoFit/>
          </a:bodyPr>
          <a:lstStyle/>
          <a:p>
            <a:pPr marL="12700" marR="140970">
              <a:lnSpc>
                <a:spcPct val="114599"/>
              </a:lnSpc>
              <a:spcBef>
                <a:spcPts val="100"/>
              </a:spcBef>
            </a:pPr>
            <a:r>
              <a:rPr sz="2400" b="1" spc="-200" dirty="0">
                <a:solidFill>
                  <a:srgbClr val="424242"/>
                </a:solidFill>
                <a:latin typeface="Arial"/>
                <a:cs typeface="Arial"/>
              </a:rPr>
              <a:t>Assumption: </a:t>
            </a:r>
            <a:r>
              <a:rPr sz="2400" spc="-40" dirty="0">
                <a:solidFill>
                  <a:srgbClr val="424242"/>
                </a:solidFill>
                <a:latin typeface="Arial"/>
                <a:cs typeface="Arial"/>
              </a:rPr>
              <a:t>Most </a:t>
            </a:r>
            <a:r>
              <a:rPr sz="2400" spc="-85" dirty="0">
                <a:solidFill>
                  <a:srgbClr val="424242"/>
                </a:solidFill>
                <a:latin typeface="Arial"/>
                <a:cs typeface="Arial"/>
              </a:rPr>
              <a:t>people </a:t>
            </a:r>
            <a:r>
              <a:rPr sz="2400" spc="-135" dirty="0">
                <a:solidFill>
                  <a:srgbClr val="424242"/>
                </a:solidFill>
                <a:latin typeface="Arial"/>
                <a:cs typeface="Arial"/>
              </a:rPr>
              <a:t>have </a:t>
            </a:r>
            <a:r>
              <a:rPr sz="2400" spc="-95" dirty="0">
                <a:solidFill>
                  <a:srgbClr val="424242"/>
                </a:solidFill>
                <a:latin typeface="Arial"/>
                <a:cs typeface="Arial"/>
              </a:rPr>
              <a:t>cursory </a:t>
            </a:r>
            <a:r>
              <a:rPr sz="2400" spc="-30" dirty="0">
                <a:solidFill>
                  <a:srgbClr val="424242"/>
                </a:solidFill>
                <a:latin typeface="Arial"/>
                <a:cs typeface="Arial"/>
              </a:rPr>
              <a:t>familiarity</a:t>
            </a:r>
            <a:r>
              <a:rPr sz="2400" spc="-204" dirty="0">
                <a:solidFill>
                  <a:srgbClr val="424242"/>
                </a:solidFill>
                <a:latin typeface="Arial"/>
                <a:cs typeface="Arial"/>
              </a:rPr>
              <a:t> </a:t>
            </a:r>
            <a:r>
              <a:rPr sz="2400" spc="10" dirty="0">
                <a:solidFill>
                  <a:srgbClr val="424242"/>
                </a:solidFill>
                <a:latin typeface="Arial"/>
                <a:cs typeface="Arial"/>
              </a:rPr>
              <a:t>with  </a:t>
            </a:r>
            <a:r>
              <a:rPr sz="2400" spc="-210" dirty="0">
                <a:solidFill>
                  <a:srgbClr val="424242"/>
                </a:solidFill>
                <a:latin typeface="Arial"/>
                <a:cs typeface="Arial"/>
              </a:rPr>
              <a:t>HTML </a:t>
            </a:r>
            <a:r>
              <a:rPr sz="2400" spc="-114" dirty="0">
                <a:solidFill>
                  <a:srgbClr val="424242"/>
                </a:solidFill>
                <a:latin typeface="Arial"/>
                <a:cs typeface="Arial"/>
              </a:rPr>
              <a:t>and </a:t>
            </a:r>
            <a:r>
              <a:rPr sz="2400" spc="-385" dirty="0">
                <a:solidFill>
                  <a:srgbClr val="424242"/>
                </a:solidFill>
                <a:latin typeface="Arial"/>
                <a:cs typeface="Arial"/>
              </a:rPr>
              <a:t>CSS. </a:t>
            </a:r>
            <a:r>
              <a:rPr sz="2400" spc="-85" dirty="0">
                <a:solidFill>
                  <a:srgbClr val="424242"/>
                </a:solidFill>
                <a:latin typeface="Arial"/>
                <a:cs typeface="Arial"/>
              </a:rPr>
              <a:t>Therefore we</a:t>
            </a:r>
            <a:r>
              <a:rPr sz="2400" spc="-135" dirty="0">
                <a:solidFill>
                  <a:srgbClr val="424242"/>
                </a:solidFill>
                <a:latin typeface="Arial"/>
                <a:cs typeface="Arial"/>
              </a:rPr>
              <a:t> </a:t>
            </a:r>
            <a:r>
              <a:rPr sz="2400" spc="-5" dirty="0">
                <a:solidFill>
                  <a:srgbClr val="424242"/>
                </a:solidFill>
                <a:latin typeface="Arial"/>
                <a:cs typeface="Arial"/>
              </a:rPr>
              <a:t>will:</a:t>
            </a:r>
            <a:endParaRPr sz="2400" dirty="0">
              <a:latin typeface="Arial"/>
              <a:cs typeface="Arial"/>
            </a:endParaRPr>
          </a:p>
          <a:p>
            <a:pPr>
              <a:lnSpc>
                <a:spcPct val="100000"/>
              </a:lnSpc>
              <a:spcBef>
                <a:spcPts val="35"/>
              </a:spcBef>
            </a:pPr>
            <a:endParaRPr sz="3200" dirty="0">
              <a:latin typeface="Times New Roman"/>
              <a:cs typeface="Times New Roman"/>
            </a:endParaRPr>
          </a:p>
          <a:p>
            <a:pPr marL="469900" indent="-306705">
              <a:lnSpc>
                <a:spcPct val="100000"/>
              </a:lnSpc>
              <a:spcBef>
                <a:spcPts val="5"/>
              </a:spcBef>
              <a:buSzPct val="83333"/>
              <a:buFont typeface="Arial"/>
              <a:buChar char="-"/>
              <a:tabLst>
                <a:tab pos="469265" algn="l"/>
                <a:tab pos="469900" algn="l"/>
              </a:tabLst>
            </a:pPr>
            <a:r>
              <a:rPr sz="2400" b="1" spc="-220" dirty="0">
                <a:solidFill>
                  <a:srgbClr val="424242"/>
                </a:solidFill>
                <a:latin typeface="Arial"/>
                <a:cs typeface="Arial"/>
              </a:rPr>
              <a:t>Speed </a:t>
            </a:r>
            <a:r>
              <a:rPr sz="2400" b="1" spc="-160" dirty="0">
                <a:solidFill>
                  <a:srgbClr val="424242"/>
                </a:solidFill>
                <a:latin typeface="Arial"/>
                <a:cs typeface="Arial"/>
              </a:rPr>
              <a:t>through </a:t>
            </a:r>
            <a:r>
              <a:rPr sz="2400" spc="-30" dirty="0">
                <a:solidFill>
                  <a:srgbClr val="424242"/>
                </a:solidFill>
                <a:latin typeface="Arial"/>
                <a:cs typeface="Arial"/>
              </a:rPr>
              <a:t>the </a:t>
            </a:r>
            <a:r>
              <a:rPr sz="2400" spc="-100" dirty="0">
                <a:solidFill>
                  <a:srgbClr val="424242"/>
                </a:solidFill>
                <a:latin typeface="Arial"/>
                <a:cs typeface="Arial"/>
              </a:rPr>
              <a:t>obvious</a:t>
            </a:r>
            <a:r>
              <a:rPr sz="2400" spc="-80" dirty="0">
                <a:solidFill>
                  <a:srgbClr val="424242"/>
                </a:solidFill>
                <a:latin typeface="Arial"/>
                <a:cs typeface="Arial"/>
              </a:rPr>
              <a:t> </a:t>
            </a:r>
            <a:r>
              <a:rPr sz="2400" spc="-20" dirty="0">
                <a:solidFill>
                  <a:srgbClr val="424242"/>
                </a:solidFill>
                <a:latin typeface="Arial"/>
                <a:cs typeface="Arial"/>
              </a:rPr>
              <a:t>stuff</a:t>
            </a:r>
            <a:endParaRPr sz="2400" dirty="0">
              <a:latin typeface="Arial"/>
              <a:cs typeface="Arial"/>
            </a:endParaRPr>
          </a:p>
          <a:p>
            <a:pPr marL="469900" indent="-306705">
              <a:lnSpc>
                <a:spcPct val="100000"/>
              </a:lnSpc>
              <a:spcBef>
                <a:spcPts val="420"/>
              </a:spcBef>
              <a:buSzPct val="83333"/>
              <a:buFont typeface="Arial"/>
              <a:buChar char="-"/>
              <a:tabLst>
                <a:tab pos="469265" algn="l"/>
                <a:tab pos="469900" algn="l"/>
              </a:tabLst>
            </a:pPr>
            <a:r>
              <a:rPr sz="2400" b="1" spc="-229" dirty="0">
                <a:solidFill>
                  <a:srgbClr val="424242"/>
                </a:solidFill>
                <a:latin typeface="Arial"/>
                <a:cs typeface="Arial"/>
              </a:rPr>
              <a:t>Skip </a:t>
            </a:r>
            <a:r>
              <a:rPr sz="2400" spc="-80" dirty="0">
                <a:solidFill>
                  <a:srgbClr val="424242"/>
                </a:solidFill>
                <a:latin typeface="Arial"/>
                <a:cs typeface="Arial"/>
              </a:rPr>
              <a:t>self-explanatory</a:t>
            </a:r>
            <a:r>
              <a:rPr sz="2400" spc="-20" dirty="0">
                <a:solidFill>
                  <a:srgbClr val="424242"/>
                </a:solidFill>
                <a:latin typeface="Arial"/>
                <a:cs typeface="Arial"/>
              </a:rPr>
              <a:t> </a:t>
            </a:r>
            <a:r>
              <a:rPr sz="2400" spc="-114" dirty="0">
                <a:solidFill>
                  <a:srgbClr val="424242"/>
                </a:solidFill>
                <a:latin typeface="Arial"/>
                <a:cs typeface="Arial"/>
              </a:rPr>
              <a:t>syntax</a:t>
            </a:r>
            <a:endParaRPr sz="2400" dirty="0">
              <a:latin typeface="Arial"/>
              <a:cs typeface="Arial"/>
            </a:endParaRPr>
          </a:p>
          <a:p>
            <a:pPr marL="469900" indent="-306705">
              <a:lnSpc>
                <a:spcPct val="100000"/>
              </a:lnSpc>
              <a:spcBef>
                <a:spcPts val="420"/>
              </a:spcBef>
              <a:buSzPct val="83333"/>
              <a:buFont typeface="Arial"/>
              <a:buChar char="-"/>
              <a:tabLst>
                <a:tab pos="469265" algn="l"/>
                <a:tab pos="469900" algn="l"/>
              </a:tabLst>
            </a:pPr>
            <a:r>
              <a:rPr sz="2400" b="1" spc="-229" dirty="0">
                <a:solidFill>
                  <a:srgbClr val="424242"/>
                </a:solidFill>
                <a:latin typeface="Arial"/>
                <a:cs typeface="Arial"/>
              </a:rPr>
              <a:t>Skip </a:t>
            </a:r>
            <a:r>
              <a:rPr sz="2400" spc="-30" dirty="0">
                <a:solidFill>
                  <a:srgbClr val="424242"/>
                </a:solidFill>
                <a:latin typeface="Arial"/>
                <a:cs typeface="Arial"/>
              </a:rPr>
              <a:t>the </a:t>
            </a:r>
            <a:r>
              <a:rPr sz="2400" spc="-75" dirty="0">
                <a:solidFill>
                  <a:srgbClr val="424242"/>
                </a:solidFill>
                <a:latin typeface="Arial"/>
                <a:cs typeface="Arial"/>
              </a:rPr>
              <a:t>parts </a:t>
            </a:r>
            <a:r>
              <a:rPr sz="2400" spc="-90" dirty="0">
                <a:solidFill>
                  <a:srgbClr val="424242"/>
                </a:solidFill>
                <a:latin typeface="Arial"/>
                <a:cs typeface="Arial"/>
              </a:rPr>
              <a:t>you </a:t>
            </a:r>
            <a:r>
              <a:rPr sz="2400" spc="-155" dirty="0">
                <a:solidFill>
                  <a:srgbClr val="424242"/>
                </a:solidFill>
                <a:latin typeface="Arial"/>
                <a:cs typeface="Arial"/>
              </a:rPr>
              <a:t>can </a:t>
            </a:r>
            <a:r>
              <a:rPr sz="2400" spc="-65" dirty="0">
                <a:solidFill>
                  <a:srgbClr val="424242"/>
                </a:solidFill>
                <a:latin typeface="Arial"/>
                <a:cs typeface="Arial"/>
              </a:rPr>
              <a:t>look </a:t>
            </a:r>
            <a:r>
              <a:rPr sz="2400" spc="-80" dirty="0">
                <a:solidFill>
                  <a:srgbClr val="424242"/>
                </a:solidFill>
                <a:latin typeface="Arial"/>
                <a:cs typeface="Arial"/>
              </a:rPr>
              <a:t>up </a:t>
            </a:r>
            <a:r>
              <a:rPr sz="2400" spc="-120" dirty="0">
                <a:solidFill>
                  <a:srgbClr val="424242"/>
                </a:solidFill>
                <a:latin typeface="Arial"/>
                <a:cs typeface="Arial"/>
              </a:rPr>
              <a:t>easily </a:t>
            </a:r>
            <a:r>
              <a:rPr sz="2400" spc="-55" dirty="0">
                <a:solidFill>
                  <a:srgbClr val="424242"/>
                </a:solidFill>
                <a:latin typeface="Arial"/>
                <a:cs typeface="Arial"/>
              </a:rPr>
              <a:t>through</a:t>
            </a:r>
            <a:r>
              <a:rPr sz="2400" spc="-285" dirty="0">
                <a:solidFill>
                  <a:srgbClr val="424242"/>
                </a:solidFill>
                <a:latin typeface="Arial"/>
                <a:cs typeface="Arial"/>
              </a:rPr>
              <a:t> </a:t>
            </a:r>
            <a:r>
              <a:rPr sz="2400" spc="-145" dirty="0">
                <a:solidFill>
                  <a:srgbClr val="424242"/>
                </a:solidFill>
                <a:latin typeface="Arial"/>
                <a:cs typeface="Arial"/>
              </a:rPr>
              <a:t>Google</a:t>
            </a:r>
            <a:endParaRPr sz="2400" dirty="0">
              <a:latin typeface="Arial"/>
              <a:cs typeface="Arial"/>
            </a:endParaRPr>
          </a:p>
          <a:p>
            <a:pPr>
              <a:lnSpc>
                <a:spcPct val="100000"/>
              </a:lnSpc>
            </a:pPr>
            <a:endParaRPr sz="2400" dirty="0">
              <a:latin typeface="Times New Roman"/>
              <a:cs typeface="Times New Roman"/>
            </a:endParaRPr>
          </a:p>
          <a:p>
            <a:pPr>
              <a:lnSpc>
                <a:spcPct val="100000"/>
              </a:lnSpc>
            </a:pPr>
            <a:endParaRPr sz="2400" dirty="0">
              <a:latin typeface="Times New Roman"/>
              <a:cs typeface="Times New Roman"/>
            </a:endParaRPr>
          </a:p>
          <a:p>
            <a:pPr marL="1144905">
              <a:lnSpc>
                <a:spcPct val="100000"/>
              </a:lnSpc>
              <a:spcBef>
                <a:spcPts val="1500"/>
              </a:spcBef>
            </a:pPr>
            <a:r>
              <a:rPr sz="2400" b="1" spc="-135" dirty="0">
                <a:solidFill>
                  <a:srgbClr val="424242"/>
                </a:solidFill>
                <a:latin typeface="Arial"/>
                <a:cs typeface="Arial"/>
              </a:rPr>
              <a:t>Therefore, </a:t>
            </a:r>
            <a:r>
              <a:rPr sz="2400" b="1" spc="-155" dirty="0">
                <a:solidFill>
                  <a:srgbClr val="424242"/>
                </a:solidFill>
                <a:latin typeface="Arial"/>
                <a:cs typeface="Arial"/>
              </a:rPr>
              <a:t>be </a:t>
            </a:r>
            <a:r>
              <a:rPr sz="2400" b="1" spc="-225" dirty="0">
                <a:solidFill>
                  <a:srgbClr val="424242"/>
                </a:solidFill>
                <a:latin typeface="Arial"/>
                <a:cs typeface="Arial"/>
              </a:rPr>
              <a:t>aggressive </a:t>
            </a:r>
            <a:r>
              <a:rPr sz="2400" b="1" spc="-80" dirty="0">
                <a:solidFill>
                  <a:srgbClr val="424242"/>
                </a:solidFill>
                <a:latin typeface="Arial"/>
                <a:cs typeface="Arial"/>
              </a:rPr>
              <a:t>with</a:t>
            </a:r>
            <a:r>
              <a:rPr sz="2400" b="1" spc="10" dirty="0">
                <a:solidFill>
                  <a:srgbClr val="424242"/>
                </a:solidFill>
                <a:latin typeface="Arial"/>
                <a:cs typeface="Arial"/>
              </a:rPr>
              <a:t> </a:t>
            </a:r>
            <a:r>
              <a:rPr sz="2400" b="1" spc="-175" dirty="0">
                <a:solidFill>
                  <a:srgbClr val="424242"/>
                </a:solidFill>
                <a:latin typeface="Arial"/>
                <a:cs typeface="Arial"/>
              </a:rPr>
              <a:t>questions!</a:t>
            </a:r>
            <a:endParaRPr sz="2400" dirty="0">
              <a:latin typeface="Arial"/>
              <a:cs typeface="Arial"/>
            </a:endParaRPr>
          </a:p>
        </p:txBody>
      </p:sp>
      <p:sp>
        <p:nvSpPr>
          <p:cNvPr id="4" name="object 4"/>
          <p:cNvSpPr/>
          <p:nvPr/>
        </p:nvSpPr>
        <p:spPr>
          <a:xfrm>
            <a:off x="1624046" y="4981140"/>
            <a:ext cx="314325" cy="481965"/>
          </a:xfrm>
          <a:custGeom>
            <a:avLst/>
            <a:gdLst/>
            <a:ahLst/>
            <a:cxnLst/>
            <a:rect l="l" t="t" r="r" b="b"/>
            <a:pathLst>
              <a:path w="314325" h="481964">
                <a:moveTo>
                  <a:pt x="157049" y="481799"/>
                </a:moveTo>
                <a:lnTo>
                  <a:pt x="129137" y="283724"/>
                </a:lnTo>
                <a:lnTo>
                  <a:pt x="0" y="240899"/>
                </a:lnTo>
                <a:lnTo>
                  <a:pt x="129137" y="198074"/>
                </a:lnTo>
                <a:lnTo>
                  <a:pt x="157049" y="0"/>
                </a:lnTo>
                <a:lnTo>
                  <a:pt x="184962" y="198074"/>
                </a:lnTo>
                <a:lnTo>
                  <a:pt x="314099" y="240899"/>
                </a:lnTo>
                <a:lnTo>
                  <a:pt x="184962" y="283724"/>
                </a:lnTo>
                <a:lnTo>
                  <a:pt x="157049" y="481799"/>
                </a:lnTo>
                <a:close/>
              </a:path>
            </a:pathLst>
          </a:custGeom>
          <a:solidFill>
            <a:srgbClr val="F0C131"/>
          </a:solidFill>
        </p:spPr>
        <p:txBody>
          <a:bodyPr wrap="square" lIns="0" tIns="0" rIns="0" bIns="0" rtlCol="0"/>
          <a:lstStyle/>
          <a:p>
            <a:endParaRPr/>
          </a:p>
        </p:txBody>
      </p:sp>
      <p:sp>
        <p:nvSpPr>
          <p:cNvPr id="5" name="object 5"/>
          <p:cNvSpPr/>
          <p:nvPr/>
        </p:nvSpPr>
        <p:spPr>
          <a:xfrm>
            <a:off x="7223135" y="4981140"/>
            <a:ext cx="314325" cy="481965"/>
          </a:xfrm>
          <a:custGeom>
            <a:avLst/>
            <a:gdLst/>
            <a:ahLst/>
            <a:cxnLst/>
            <a:rect l="l" t="t" r="r" b="b"/>
            <a:pathLst>
              <a:path w="314325" h="481964">
                <a:moveTo>
                  <a:pt x="157049" y="481799"/>
                </a:moveTo>
                <a:lnTo>
                  <a:pt x="129149" y="283724"/>
                </a:lnTo>
                <a:lnTo>
                  <a:pt x="0" y="240899"/>
                </a:lnTo>
                <a:lnTo>
                  <a:pt x="129149" y="198074"/>
                </a:lnTo>
                <a:lnTo>
                  <a:pt x="157049" y="0"/>
                </a:lnTo>
                <a:lnTo>
                  <a:pt x="184949" y="198074"/>
                </a:lnTo>
                <a:lnTo>
                  <a:pt x="314099" y="240899"/>
                </a:lnTo>
                <a:lnTo>
                  <a:pt x="184949" y="283724"/>
                </a:lnTo>
                <a:lnTo>
                  <a:pt x="157049" y="481799"/>
                </a:lnTo>
                <a:close/>
              </a:path>
            </a:pathLst>
          </a:custGeom>
          <a:solidFill>
            <a:srgbClr val="F0C131"/>
          </a:solidFill>
        </p:spPr>
        <p:txBody>
          <a:bodyPr wrap="square" lIns="0" tIns="0" rIns="0" bIns="0" rtlCol="0"/>
          <a:lstStyle/>
          <a:p>
            <a:endParaRPr/>
          </a:p>
        </p:txBody>
      </p:sp>
    </p:spTree>
    <p:extLst>
      <p:ext uri="{BB962C8B-B14F-4D97-AF65-F5344CB8AC3E}">
        <p14:creationId xmlns:p14="http://schemas.microsoft.com/office/powerpoint/2010/main" val="27097382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401232852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45560" cy="574040"/>
          </a:xfrm>
          <a:prstGeom prst="rect">
            <a:avLst/>
          </a:prstGeom>
        </p:spPr>
        <p:txBody>
          <a:bodyPr vert="horz" wrap="square" lIns="0" tIns="12700" rIns="0" bIns="0" rtlCol="0">
            <a:spAutoFit/>
          </a:bodyPr>
          <a:lstStyle/>
          <a:p>
            <a:pPr marL="12700">
              <a:lnSpc>
                <a:spcPct val="100000"/>
              </a:lnSpc>
              <a:spcBef>
                <a:spcPts val="100"/>
              </a:spcBef>
            </a:pPr>
            <a:r>
              <a:rPr spc="270" dirty="0"/>
              <a:t>Today's</a:t>
            </a:r>
            <a:r>
              <a:rPr spc="80" dirty="0"/>
              <a:t> </a:t>
            </a:r>
            <a:r>
              <a:rPr spc="385" dirty="0"/>
              <a:t>schedule</a:t>
            </a:r>
          </a:p>
        </p:txBody>
      </p:sp>
      <p:sp>
        <p:nvSpPr>
          <p:cNvPr id="3" name="object 3"/>
          <p:cNvSpPr txBox="1"/>
          <p:nvPr/>
        </p:nvSpPr>
        <p:spPr>
          <a:xfrm>
            <a:off x="855724" y="1621073"/>
            <a:ext cx="4232275" cy="4734560"/>
          </a:xfrm>
          <a:prstGeom prst="rect">
            <a:avLst/>
          </a:prstGeom>
        </p:spPr>
        <p:txBody>
          <a:bodyPr vert="horz" wrap="square" lIns="0" tIns="12700" rIns="0" bIns="0" rtlCol="0">
            <a:spAutoFit/>
          </a:bodyPr>
          <a:lstStyle/>
          <a:p>
            <a:pPr marL="12700">
              <a:lnSpc>
                <a:spcPts val="2865"/>
              </a:lnSpc>
              <a:spcBef>
                <a:spcPts val="100"/>
              </a:spcBef>
            </a:pPr>
            <a:r>
              <a:rPr sz="2400" b="1" spc="-5" dirty="0">
                <a:solidFill>
                  <a:srgbClr val="434343"/>
                </a:solidFill>
                <a:latin typeface="Calibri"/>
                <a:cs typeface="Calibri"/>
              </a:rPr>
              <a:t>Today</a:t>
            </a:r>
            <a:endParaRPr sz="2400" dirty="0">
              <a:latin typeface="Calibri"/>
              <a:cs typeface="Calibri"/>
            </a:endParaRPr>
          </a:p>
          <a:p>
            <a:pPr marL="163195">
              <a:lnSpc>
                <a:spcPts val="2850"/>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Squarespace</a:t>
            </a:r>
            <a:r>
              <a:rPr sz="2400" spc="-10" dirty="0">
                <a:solidFill>
                  <a:srgbClr val="434343"/>
                </a:solidFill>
                <a:latin typeface="Calibri"/>
                <a:cs typeface="Calibri"/>
              </a:rPr>
              <a:t> </a:t>
            </a:r>
            <a:r>
              <a:rPr sz="2400" spc="-5" dirty="0">
                <a:solidFill>
                  <a:srgbClr val="434343"/>
                </a:solidFill>
                <a:latin typeface="Calibri"/>
                <a:cs typeface="Calibri"/>
              </a:rPr>
              <a:t>Layout</a:t>
            </a:r>
            <a:endParaRPr sz="2400" dirty="0">
              <a:latin typeface="Calibri"/>
              <a:cs typeface="Calibri"/>
            </a:endParaRPr>
          </a:p>
          <a:p>
            <a:pPr marL="620395">
              <a:lnSpc>
                <a:spcPts val="2850"/>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Single row/column</a:t>
            </a:r>
            <a:r>
              <a:rPr sz="2400" spc="-85" dirty="0">
                <a:solidFill>
                  <a:srgbClr val="434343"/>
                </a:solidFill>
                <a:latin typeface="Calibri"/>
                <a:cs typeface="Calibri"/>
              </a:rPr>
              <a:t> </a:t>
            </a:r>
            <a:r>
              <a:rPr sz="2400" spc="-5" dirty="0">
                <a:solidFill>
                  <a:srgbClr val="434343"/>
                </a:solidFill>
                <a:latin typeface="Calibri"/>
                <a:cs typeface="Calibri"/>
              </a:rPr>
              <a:t>flexbox</a:t>
            </a:r>
            <a:endParaRPr sz="2400" dirty="0">
              <a:latin typeface="Calibri"/>
              <a:cs typeface="Calibri"/>
            </a:endParaRPr>
          </a:p>
          <a:p>
            <a:pPr marL="163195">
              <a:lnSpc>
                <a:spcPts val="2865"/>
              </a:lnSpc>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vh </a:t>
            </a:r>
            <a:r>
              <a:rPr sz="2400" dirty="0">
                <a:solidFill>
                  <a:srgbClr val="434343"/>
                </a:solidFill>
                <a:latin typeface="Consolas"/>
                <a:cs typeface="Consolas"/>
              </a:rPr>
              <a:t>/ </a:t>
            </a:r>
            <a:r>
              <a:rPr sz="2400" spc="-5" dirty="0">
                <a:solidFill>
                  <a:srgbClr val="434343"/>
                </a:solidFill>
                <a:latin typeface="Consolas"/>
                <a:cs typeface="Consolas"/>
              </a:rPr>
              <a:t>vw </a:t>
            </a:r>
            <a:r>
              <a:rPr sz="2400" dirty="0">
                <a:solidFill>
                  <a:srgbClr val="434343"/>
                </a:solidFill>
                <a:latin typeface="Consolas"/>
                <a:cs typeface="Consolas"/>
              </a:rPr>
              <a:t>/</a:t>
            </a:r>
            <a:r>
              <a:rPr sz="2400" spc="-85" dirty="0">
                <a:solidFill>
                  <a:srgbClr val="434343"/>
                </a:solidFill>
                <a:latin typeface="Consolas"/>
                <a:cs typeface="Consolas"/>
              </a:rPr>
              <a:t> </a:t>
            </a:r>
            <a:r>
              <a:rPr sz="2400" spc="-5" dirty="0">
                <a:solidFill>
                  <a:srgbClr val="434343"/>
                </a:solidFill>
                <a:latin typeface="Consolas"/>
                <a:cs typeface="Consolas"/>
              </a:rPr>
              <a:t>box-sizing</a:t>
            </a:r>
            <a:endParaRPr sz="2400" dirty="0">
              <a:latin typeface="Consolas"/>
              <a:cs typeface="Consolas"/>
            </a:endParaRPr>
          </a:p>
          <a:p>
            <a:pPr>
              <a:lnSpc>
                <a:spcPct val="100000"/>
              </a:lnSpc>
              <a:spcBef>
                <a:spcPts val="5"/>
              </a:spcBef>
            </a:pPr>
            <a:endParaRPr sz="2400" dirty="0">
              <a:latin typeface="Consolas"/>
              <a:cs typeface="Consolas"/>
            </a:endParaRPr>
          </a:p>
          <a:p>
            <a:pPr marL="12700">
              <a:lnSpc>
                <a:spcPts val="2865"/>
              </a:lnSpc>
              <a:spcBef>
                <a:spcPts val="5"/>
              </a:spcBef>
            </a:pPr>
            <a:r>
              <a:rPr sz="2400" b="1" spc="-5" dirty="0">
                <a:solidFill>
                  <a:srgbClr val="434343"/>
                </a:solidFill>
                <a:latin typeface="Calibri"/>
                <a:cs typeface="Calibri"/>
              </a:rPr>
              <a:t>Friday</a:t>
            </a:r>
            <a:endParaRPr sz="2400" dirty="0">
              <a:latin typeface="Calibri"/>
              <a:cs typeface="Calibri"/>
            </a:endParaRPr>
          </a:p>
          <a:p>
            <a:pPr marL="163195">
              <a:lnSpc>
                <a:spcPts val="2850"/>
              </a:lnSpc>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position</a:t>
            </a:r>
            <a:endParaRPr sz="2400" dirty="0">
              <a:latin typeface="Consolas"/>
              <a:cs typeface="Consolas"/>
            </a:endParaRPr>
          </a:p>
          <a:p>
            <a:pPr marL="163195">
              <a:lnSpc>
                <a:spcPts val="2850"/>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Random helpful</a:t>
            </a:r>
            <a:r>
              <a:rPr sz="2400" spc="-15" dirty="0">
                <a:solidFill>
                  <a:srgbClr val="434343"/>
                </a:solidFill>
                <a:latin typeface="Calibri"/>
                <a:cs typeface="Calibri"/>
              </a:rPr>
              <a:t> </a:t>
            </a:r>
            <a:r>
              <a:rPr sz="2400" spc="-5" dirty="0">
                <a:solidFill>
                  <a:srgbClr val="434343"/>
                </a:solidFill>
                <a:latin typeface="Calibri"/>
                <a:cs typeface="Calibri"/>
              </a:rPr>
              <a:t>CSS</a:t>
            </a:r>
            <a:endParaRPr sz="2400" dirty="0">
              <a:latin typeface="Calibri"/>
              <a:cs typeface="Calibri"/>
            </a:endParaRPr>
          </a:p>
          <a:p>
            <a:pPr marL="163195">
              <a:lnSpc>
                <a:spcPts val="2850"/>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Mobile</a:t>
            </a:r>
            <a:r>
              <a:rPr sz="2400" spc="-10" dirty="0">
                <a:solidFill>
                  <a:srgbClr val="434343"/>
                </a:solidFill>
                <a:latin typeface="Calibri"/>
                <a:cs typeface="Calibri"/>
              </a:rPr>
              <a:t> </a:t>
            </a:r>
            <a:r>
              <a:rPr sz="2400" spc="-5" dirty="0">
                <a:solidFill>
                  <a:srgbClr val="434343"/>
                </a:solidFill>
                <a:latin typeface="Calibri"/>
                <a:cs typeface="Calibri"/>
              </a:rPr>
              <a:t>layouts</a:t>
            </a:r>
            <a:endParaRPr sz="2400" dirty="0">
              <a:latin typeface="Calibri"/>
              <a:cs typeface="Calibri"/>
            </a:endParaRPr>
          </a:p>
          <a:p>
            <a:pPr marL="163195">
              <a:lnSpc>
                <a:spcPts val="2865"/>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CSS</a:t>
            </a:r>
            <a:r>
              <a:rPr sz="2400" spc="-10" dirty="0">
                <a:solidFill>
                  <a:srgbClr val="434343"/>
                </a:solidFill>
                <a:latin typeface="Calibri"/>
                <a:cs typeface="Calibri"/>
              </a:rPr>
              <a:t> </a:t>
            </a:r>
            <a:r>
              <a:rPr sz="2400" spc="-5" dirty="0">
                <a:solidFill>
                  <a:srgbClr val="434343"/>
                </a:solidFill>
                <a:latin typeface="Calibri"/>
                <a:cs typeface="Calibri"/>
              </a:rPr>
              <a:t>wrap-up</a:t>
            </a:r>
            <a:endParaRPr sz="2400" dirty="0">
              <a:latin typeface="Calibri"/>
              <a:cs typeface="Calibri"/>
            </a:endParaRPr>
          </a:p>
          <a:p>
            <a:pPr>
              <a:lnSpc>
                <a:spcPct val="100000"/>
              </a:lnSpc>
              <a:spcBef>
                <a:spcPts val="10"/>
              </a:spcBef>
            </a:pPr>
            <a:endParaRPr sz="2300" dirty="0">
              <a:latin typeface="Calibri"/>
              <a:cs typeface="Calibri"/>
            </a:endParaRPr>
          </a:p>
          <a:p>
            <a:pPr marL="12700">
              <a:lnSpc>
                <a:spcPts val="2865"/>
              </a:lnSpc>
            </a:pPr>
            <a:r>
              <a:rPr sz="2400" b="1" spc="-5" dirty="0">
                <a:solidFill>
                  <a:srgbClr val="434343"/>
                </a:solidFill>
                <a:latin typeface="Calibri"/>
                <a:cs typeface="Calibri"/>
              </a:rPr>
              <a:t>Monday</a:t>
            </a:r>
            <a:endParaRPr sz="2400" dirty="0">
              <a:latin typeface="Calibri"/>
              <a:cs typeface="Calibri"/>
            </a:endParaRPr>
          </a:p>
          <a:p>
            <a:pPr marL="163195">
              <a:lnSpc>
                <a:spcPts val="2865"/>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Intro to</a:t>
            </a:r>
            <a:r>
              <a:rPr sz="2400" spc="-15" dirty="0">
                <a:solidFill>
                  <a:srgbClr val="434343"/>
                </a:solidFill>
                <a:latin typeface="Calibri"/>
                <a:cs typeface="Calibri"/>
              </a:rPr>
              <a:t> </a:t>
            </a:r>
            <a:r>
              <a:rPr sz="2400" spc="-5" dirty="0">
                <a:solidFill>
                  <a:srgbClr val="434343"/>
                </a:solidFill>
                <a:latin typeface="Calibri"/>
                <a:cs typeface="Calibri"/>
              </a:rPr>
              <a:t>JavaScript</a:t>
            </a:r>
            <a:endParaRPr sz="2400" dirty="0">
              <a:latin typeface="Calibri"/>
              <a:cs typeface="Calibri"/>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010910" cy="574040"/>
          </a:xfrm>
          <a:prstGeom prst="rect">
            <a:avLst/>
          </a:prstGeom>
        </p:spPr>
        <p:txBody>
          <a:bodyPr vert="horz" wrap="square" lIns="0" tIns="12700" rIns="0" bIns="0" rtlCol="0">
            <a:spAutoFit/>
          </a:bodyPr>
          <a:lstStyle/>
          <a:p>
            <a:pPr marL="12700">
              <a:lnSpc>
                <a:spcPct val="100000"/>
              </a:lnSpc>
              <a:spcBef>
                <a:spcPts val="100"/>
              </a:spcBef>
            </a:pPr>
            <a:r>
              <a:rPr spc="295" dirty="0"/>
              <a:t>Mistake </a:t>
            </a:r>
            <a:r>
              <a:rPr spc="405" dirty="0"/>
              <a:t>on</a:t>
            </a:r>
            <a:r>
              <a:rPr spc="-105" dirty="0"/>
              <a:t> </a:t>
            </a:r>
            <a:r>
              <a:rPr spc="-20" dirty="0">
                <a:latin typeface="Consolas"/>
                <a:cs typeface="Consolas"/>
              </a:rPr>
              <a:t>padding</a:t>
            </a:r>
            <a:r>
              <a:rPr spc="-20" dirty="0"/>
              <a:t>/</a:t>
            </a:r>
            <a:r>
              <a:rPr spc="-20" dirty="0">
                <a:latin typeface="Consolas"/>
                <a:cs typeface="Consolas"/>
              </a:rPr>
              <a:t>margin</a:t>
            </a:r>
          </a:p>
        </p:txBody>
      </p:sp>
      <p:sp>
        <p:nvSpPr>
          <p:cNvPr id="3" name="object 3"/>
          <p:cNvSpPr txBox="1"/>
          <p:nvPr/>
        </p:nvSpPr>
        <p:spPr>
          <a:xfrm>
            <a:off x="607775" y="1574268"/>
            <a:ext cx="7541259" cy="3378200"/>
          </a:xfrm>
          <a:prstGeom prst="rect">
            <a:avLst/>
          </a:prstGeom>
        </p:spPr>
        <p:txBody>
          <a:bodyPr vert="horz" wrap="square" lIns="0" tIns="12700" rIns="0" bIns="0" rtlCol="0">
            <a:spAutoFit/>
          </a:bodyPr>
          <a:lstStyle/>
          <a:p>
            <a:pPr marL="12700" marR="793115">
              <a:lnSpc>
                <a:spcPct val="114599"/>
              </a:lnSpc>
              <a:spcBef>
                <a:spcPts val="100"/>
              </a:spcBef>
            </a:pPr>
            <a:r>
              <a:rPr sz="2400" spc="-5" dirty="0">
                <a:solidFill>
                  <a:srgbClr val="434343"/>
                </a:solidFill>
                <a:latin typeface="Calibri"/>
                <a:cs typeface="Calibri"/>
              </a:rPr>
              <a:t>The shorthand for </a:t>
            </a:r>
            <a:r>
              <a:rPr sz="2400" spc="-5" dirty="0">
                <a:solidFill>
                  <a:srgbClr val="434343"/>
                </a:solidFill>
                <a:latin typeface="Consolas"/>
                <a:cs typeface="Consolas"/>
              </a:rPr>
              <a:t>padding </a:t>
            </a:r>
            <a:r>
              <a:rPr sz="2400" dirty="0">
                <a:solidFill>
                  <a:srgbClr val="434343"/>
                </a:solidFill>
                <a:latin typeface="Calibri"/>
                <a:cs typeface="Calibri"/>
              </a:rPr>
              <a:t>and </a:t>
            </a:r>
            <a:r>
              <a:rPr sz="2400" spc="-5" dirty="0">
                <a:solidFill>
                  <a:srgbClr val="434343"/>
                </a:solidFill>
                <a:latin typeface="Consolas"/>
                <a:cs typeface="Consolas"/>
              </a:rPr>
              <a:t>margin </a:t>
            </a:r>
            <a:r>
              <a:rPr sz="2400" dirty="0">
                <a:solidFill>
                  <a:srgbClr val="434343"/>
                </a:solidFill>
                <a:latin typeface="Calibri"/>
                <a:cs typeface="Calibri"/>
              </a:rPr>
              <a:t>actually </a:t>
            </a:r>
            <a:r>
              <a:rPr sz="2400" spc="-5" dirty="0">
                <a:solidFill>
                  <a:srgbClr val="434343"/>
                </a:solidFill>
                <a:latin typeface="Calibri"/>
                <a:cs typeface="Calibri"/>
              </a:rPr>
              <a:t>go  clockwise, not counter-clockwise </a:t>
            </a:r>
            <a:r>
              <a:rPr sz="1800" spc="-5" dirty="0">
                <a:solidFill>
                  <a:srgbClr val="434343"/>
                </a:solidFill>
                <a:latin typeface="Calibri"/>
                <a:cs typeface="Calibri"/>
              </a:rPr>
              <a:t>(which...makes more</a:t>
            </a:r>
            <a:r>
              <a:rPr sz="1800" spc="35" dirty="0">
                <a:solidFill>
                  <a:srgbClr val="434343"/>
                </a:solidFill>
                <a:latin typeface="Calibri"/>
                <a:cs typeface="Calibri"/>
              </a:rPr>
              <a:t> </a:t>
            </a:r>
            <a:r>
              <a:rPr sz="1800" spc="-5" dirty="0">
                <a:solidFill>
                  <a:srgbClr val="434343"/>
                </a:solidFill>
                <a:latin typeface="Calibri"/>
                <a:cs typeface="Calibri"/>
              </a:rPr>
              <a:t>sense)</a:t>
            </a:r>
            <a:endParaRPr sz="1800">
              <a:latin typeface="Calibri"/>
              <a:cs typeface="Calibri"/>
            </a:endParaRPr>
          </a:p>
          <a:p>
            <a:pPr>
              <a:lnSpc>
                <a:spcPct val="100000"/>
              </a:lnSpc>
              <a:spcBef>
                <a:spcPts val="55"/>
              </a:spcBef>
            </a:pPr>
            <a:endParaRPr sz="3000">
              <a:latin typeface="Calibri"/>
              <a:cs typeface="Calibri"/>
            </a:endParaRPr>
          </a:p>
          <a:p>
            <a:pPr marL="12700">
              <a:lnSpc>
                <a:spcPct val="100000"/>
              </a:lnSpc>
              <a:tabLst>
                <a:tab pos="4369435" algn="l"/>
              </a:tabLst>
            </a:pPr>
            <a:r>
              <a:rPr sz="2400" spc="-5" dirty="0">
                <a:solidFill>
                  <a:srgbClr val="434343"/>
                </a:solidFill>
                <a:latin typeface="Consolas"/>
                <a:cs typeface="Consolas"/>
              </a:rPr>
              <a:t>padding: </a:t>
            </a:r>
            <a:r>
              <a:rPr sz="2400" b="1" spc="-5" dirty="0">
                <a:solidFill>
                  <a:srgbClr val="0000FF"/>
                </a:solidFill>
                <a:latin typeface="Consolas"/>
                <a:cs typeface="Consolas"/>
              </a:rPr>
              <a:t>2px </a:t>
            </a:r>
            <a:r>
              <a:rPr sz="2400" b="1" spc="-5" dirty="0">
                <a:solidFill>
                  <a:srgbClr val="9900FF"/>
                </a:solidFill>
                <a:latin typeface="Consolas"/>
                <a:cs typeface="Consolas"/>
              </a:rPr>
              <a:t>4px</a:t>
            </a:r>
            <a:r>
              <a:rPr sz="2400" b="1" spc="50" dirty="0">
                <a:solidFill>
                  <a:srgbClr val="9900FF"/>
                </a:solidFill>
                <a:latin typeface="Consolas"/>
                <a:cs typeface="Consolas"/>
              </a:rPr>
              <a:t> </a:t>
            </a:r>
            <a:r>
              <a:rPr sz="2400" b="1" spc="-5" dirty="0">
                <a:solidFill>
                  <a:srgbClr val="FF00FF"/>
                </a:solidFill>
                <a:latin typeface="Consolas"/>
                <a:cs typeface="Consolas"/>
              </a:rPr>
              <a:t>3px</a:t>
            </a:r>
            <a:r>
              <a:rPr sz="2400" b="1" spc="5" dirty="0">
                <a:solidFill>
                  <a:srgbClr val="FF00FF"/>
                </a:solidFill>
                <a:latin typeface="Consolas"/>
                <a:cs typeface="Consolas"/>
              </a:rPr>
              <a:t> </a:t>
            </a:r>
            <a:r>
              <a:rPr sz="2400" b="1" spc="-5" dirty="0">
                <a:solidFill>
                  <a:srgbClr val="731B47"/>
                </a:solidFill>
                <a:latin typeface="Consolas"/>
                <a:cs typeface="Consolas"/>
              </a:rPr>
              <a:t>1px</a:t>
            </a:r>
            <a:r>
              <a:rPr sz="2400" spc="-5" dirty="0">
                <a:solidFill>
                  <a:srgbClr val="434343"/>
                </a:solidFill>
                <a:latin typeface="Consolas"/>
                <a:cs typeface="Consolas"/>
              </a:rPr>
              <a:t>;	</a:t>
            </a:r>
            <a:r>
              <a:rPr sz="2400" b="1" spc="-5" dirty="0">
                <a:solidFill>
                  <a:srgbClr val="434343"/>
                </a:solidFill>
                <a:latin typeface="Calibri"/>
                <a:cs typeface="Calibri"/>
              </a:rPr>
              <a:t>&lt;-</a:t>
            </a:r>
            <a:r>
              <a:rPr sz="2400" b="1" spc="-45" dirty="0">
                <a:solidFill>
                  <a:srgbClr val="434343"/>
                </a:solidFill>
                <a:latin typeface="Calibri"/>
                <a:cs typeface="Calibri"/>
              </a:rPr>
              <a:t> </a:t>
            </a:r>
            <a:r>
              <a:rPr sz="2400" b="1" spc="-5" dirty="0">
                <a:solidFill>
                  <a:srgbClr val="0000FF"/>
                </a:solidFill>
                <a:latin typeface="Calibri"/>
                <a:cs typeface="Calibri"/>
              </a:rPr>
              <a:t>top</a:t>
            </a:r>
            <a:r>
              <a:rPr sz="2400" b="1" spc="-5" dirty="0">
                <a:solidFill>
                  <a:srgbClr val="434343"/>
                </a:solidFill>
                <a:latin typeface="Calibri"/>
                <a:cs typeface="Calibri"/>
              </a:rPr>
              <a:t>|</a:t>
            </a:r>
            <a:r>
              <a:rPr sz="2400" b="1" spc="-5" dirty="0">
                <a:solidFill>
                  <a:srgbClr val="9900FF"/>
                </a:solidFill>
                <a:latin typeface="Calibri"/>
                <a:cs typeface="Calibri"/>
              </a:rPr>
              <a:t>right</a:t>
            </a:r>
            <a:r>
              <a:rPr sz="2400" b="1" spc="-5" dirty="0">
                <a:solidFill>
                  <a:srgbClr val="434343"/>
                </a:solidFill>
                <a:latin typeface="Calibri"/>
                <a:cs typeface="Calibri"/>
              </a:rPr>
              <a:t>|</a:t>
            </a:r>
            <a:r>
              <a:rPr sz="2400" b="1" spc="-5" dirty="0">
                <a:solidFill>
                  <a:srgbClr val="FF00FF"/>
                </a:solidFill>
                <a:latin typeface="Calibri"/>
                <a:cs typeface="Calibri"/>
              </a:rPr>
              <a:t>bottom</a:t>
            </a:r>
            <a:r>
              <a:rPr sz="2400" b="1" spc="-5" dirty="0">
                <a:solidFill>
                  <a:srgbClr val="434343"/>
                </a:solidFill>
                <a:latin typeface="Calibri"/>
                <a:cs typeface="Calibri"/>
              </a:rPr>
              <a:t>|</a:t>
            </a:r>
            <a:r>
              <a:rPr sz="2400" b="1" spc="-5" dirty="0">
                <a:solidFill>
                  <a:srgbClr val="731B47"/>
                </a:solidFill>
                <a:latin typeface="Calibri"/>
                <a:cs typeface="Calibri"/>
              </a:rPr>
              <a:t>left</a:t>
            </a:r>
            <a:endParaRPr sz="2400">
              <a:latin typeface="Calibri"/>
              <a:cs typeface="Calibri"/>
            </a:endParaRPr>
          </a:p>
          <a:p>
            <a:pPr marL="12700">
              <a:lnSpc>
                <a:spcPct val="100000"/>
              </a:lnSpc>
              <a:spcBef>
                <a:spcPts val="420"/>
              </a:spcBef>
              <a:tabLst>
                <a:tab pos="4201795" algn="l"/>
              </a:tabLst>
            </a:pPr>
            <a:r>
              <a:rPr sz="2400" spc="-5" dirty="0">
                <a:solidFill>
                  <a:srgbClr val="434343"/>
                </a:solidFill>
                <a:latin typeface="Consolas"/>
                <a:cs typeface="Consolas"/>
              </a:rPr>
              <a:t>margin: </a:t>
            </a:r>
            <a:r>
              <a:rPr sz="2400" b="1" spc="-5" dirty="0">
                <a:solidFill>
                  <a:srgbClr val="0000FF"/>
                </a:solidFill>
                <a:latin typeface="Consolas"/>
                <a:cs typeface="Consolas"/>
              </a:rPr>
              <a:t>2px </a:t>
            </a:r>
            <a:r>
              <a:rPr sz="2400" b="1" spc="-5" dirty="0">
                <a:solidFill>
                  <a:srgbClr val="9900FF"/>
                </a:solidFill>
                <a:latin typeface="Consolas"/>
                <a:cs typeface="Consolas"/>
              </a:rPr>
              <a:t>4px</a:t>
            </a:r>
            <a:r>
              <a:rPr sz="2400" b="1" spc="45" dirty="0">
                <a:solidFill>
                  <a:srgbClr val="9900FF"/>
                </a:solidFill>
                <a:latin typeface="Consolas"/>
                <a:cs typeface="Consolas"/>
              </a:rPr>
              <a:t> </a:t>
            </a:r>
            <a:r>
              <a:rPr sz="2400" b="1" spc="-5" dirty="0">
                <a:solidFill>
                  <a:srgbClr val="FF00FF"/>
                </a:solidFill>
                <a:latin typeface="Consolas"/>
                <a:cs typeface="Consolas"/>
              </a:rPr>
              <a:t>3px</a:t>
            </a:r>
            <a:r>
              <a:rPr sz="2400" b="1" spc="5" dirty="0">
                <a:solidFill>
                  <a:srgbClr val="FF00FF"/>
                </a:solidFill>
                <a:latin typeface="Consolas"/>
                <a:cs typeface="Consolas"/>
              </a:rPr>
              <a:t> </a:t>
            </a:r>
            <a:r>
              <a:rPr sz="2400" b="1" spc="-5" dirty="0">
                <a:solidFill>
                  <a:srgbClr val="731B47"/>
                </a:solidFill>
                <a:latin typeface="Consolas"/>
                <a:cs typeface="Consolas"/>
              </a:rPr>
              <a:t>1px</a:t>
            </a:r>
            <a:r>
              <a:rPr sz="2400" spc="-5" dirty="0">
                <a:solidFill>
                  <a:srgbClr val="434343"/>
                </a:solidFill>
                <a:latin typeface="Consolas"/>
                <a:cs typeface="Consolas"/>
              </a:rPr>
              <a:t>;	</a:t>
            </a:r>
            <a:r>
              <a:rPr sz="2400" b="1" spc="-5" dirty="0">
                <a:solidFill>
                  <a:srgbClr val="434343"/>
                </a:solidFill>
                <a:latin typeface="Calibri"/>
                <a:cs typeface="Calibri"/>
              </a:rPr>
              <a:t>&lt;-</a:t>
            </a:r>
            <a:r>
              <a:rPr sz="2400" b="1" spc="-15" dirty="0">
                <a:solidFill>
                  <a:srgbClr val="434343"/>
                </a:solidFill>
                <a:latin typeface="Calibri"/>
                <a:cs typeface="Calibri"/>
              </a:rPr>
              <a:t> </a:t>
            </a:r>
            <a:r>
              <a:rPr sz="2400" b="1" spc="-5" dirty="0">
                <a:solidFill>
                  <a:srgbClr val="0000FF"/>
                </a:solidFill>
                <a:latin typeface="Calibri"/>
                <a:cs typeface="Calibri"/>
              </a:rPr>
              <a:t>top</a:t>
            </a:r>
            <a:r>
              <a:rPr sz="2400" b="1" spc="-5" dirty="0">
                <a:solidFill>
                  <a:srgbClr val="434343"/>
                </a:solidFill>
                <a:latin typeface="Calibri"/>
                <a:cs typeface="Calibri"/>
              </a:rPr>
              <a:t>|</a:t>
            </a:r>
            <a:r>
              <a:rPr sz="2400" b="1" spc="-5" dirty="0">
                <a:solidFill>
                  <a:srgbClr val="9900FF"/>
                </a:solidFill>
                <a:latin typeface="Calibri"/>
                <a:cs typeface="Calibri"/>
              </a:rPr>
              <a:t>right</a:t>
            </a:r>
            <a:r>
              <a:rPr sz="2400" b="1" spc="-5" dirty="0">
                <a:solidFill>
                  <a:srgbClr val="434343"/>
                </a:solidFill>
                <a:latin typeface="Calibri"/>
                <a:cs typeface="Calibri"/>
              </a:rPr>
              <a:t>|</a:t>
            </a:r>
            <a:r>
              <a:rPr sz="2400" b="1" spc="-5" dirty="0">
                <a:solidFill>
                  <a:srgbClr val="FF00FF"/>
                </a:solidFill>
                <a:latin typeface="Calibri"/>
                <a:cs typeface="Calibri"/>
              </a:rPr>
              <a:t>bottom</a:t>
            </a:r>
            <a:r>
              <a:rPr sz="2400" b="1" spc="-5" dirty="0">
                <a:solidFill>
                  <a:srgbClr val="434343"/>
                </a:solidFill>
                <a:latin typeface="Calibri"/>
                <a:cs typeface="Calibri"/>
              </a:rPr>
              <a:t>|</a:t>
            </a:r>
            <a:r>
              <a:rPr sz="2400" b="1" spc="-5" dirty="0">
                <a:solidFill>
                  <a:srgbClr val="731B47"/>
                </a:solidFill>
                <a:latin typeface="Calibri"/>
                <a:cs typeface="Calibri"/>
              </a:rPr>
              <a:t>left</a:t>
            </a:r>
            <a:endParaRPr sz="2400">
              <a:latin typeface="Calibri"/>
              <a:cs typeface="Calibri"/>
            </a:endParaRPr>
          </a:p>
          <a:p>
            <a:pPr>
              <a:lnSpc>
                <a:spcPct val="100000"/>
              </a:lnSpc>
            </a:pPr>
            <a:endParaRPr sz="2400">
              <a:latin typeface="Calibri"/>
              <a:cs typeface="Calibri"/>
            </a:endParaRPr>
          </a:p>
          <a:p>
            <a:pPr>
              <a:lnSpc>
                <a:spcPct val="100000"/>
              </a:lnSpc>
            </a:pPr>
            <a:endParaRPr sz="3350">
              <a:latin typeface="Calibri"/>
              <a:cs typeface="Calibri"/>
            </a:endParaRPr>
          </a:p>
          <a:p>
            <a:pPr marL="12700">
              <a:lnSpc>
                <a:spcPct val="100000"/>
              </a:lnSpc>
            </a:pPr>
            <a:r>
              <a:rPr sz="2400" spc="-5" dirty="0">
                <a:solidFill>
                  <a:srgbClr val="434343"/>
                </a:solidFill>
                <a:latin typeface="Calibri"/>
                <a:cs typeface="Calibri"/>
              </a:rPr>
              <a:t>(Previous slides now</a:t>
            </a:r>
            <a:r>
              <a:rPr sz="2400" spc="-10" dirty="0">
                <a:solidFill>
                  <a:srgbClr val="434343"/>
                </a:solidFill>
                <a:latin typeface="Calibri"/>
                <a:cs typeface="Calibri"/>
              </a:rPr>
              <a:t> </a:t>
            </a:r>
            <a:r>
              <a:rPr sz="2400" spc="-5" dirty="0">
                <a:solidFill>
                  <a:srgbClr val="434343"/>
                </a:solidFill>
                <a:latin typeface="Calibri"/>
                <a:cs typeface="Calibri"/>
              </a:rPr>
              <a:t>fixed)</a:t>
            </a:r>
            <a:endParaRPr sz="2400">
              <a:latin typeface="Calibri"/>
              <a:cs typeface="Calibri"/>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414010" cy="574040"/>
          </a:xfrm>
          <a:prstGeom prst="rect">
            <a:avLst/>
          </a:prstGeom>
        </p:spPr>
        <p:txBody>
          <a:bodyPr vert="horz" wrap="square" lIns="0" tIns="12700" rIns="0" bIns="0" rtlCol="0">
            <a:spAutoFit/>
          </a:bodyPr>
          <a:lstStyle/>
          <a:p>
            <a:pPr marL="12700">
              <a:lnSpc>
                <a:spcPct val="100000"/>
              </a:lnSpc>
              <a:spcBef>
                <a:spcPts val="100"/>
              </a:spcBef>
            </a:pPr>
            <a:r>
              <a:rPr spc="310" dirty="0"/>
              <a:t>Font-related </a:t>
            </a:r>
            <a:r>
              <a:rPr spc="570" dirty="0"/>
              <a:t>CSS</a:t>
            </a:r>
            <a:r>
              <a:rPr spc="-90" dirty="0"/>
              <a:t> </a:t>
            </a:r>
            <a:r>
              <a:rPr spc="285" dirty="0"/>
              <a:t>review</a:t>
            </a:r>
          </a:p>
        </p:txBody>
      </p:sp>
      <p:graphicFrame>
        <p:nvGraphicFramePr>
          <p:cNvPr id="3" name="object 3"/>
          <p:cNvGraphicFramePr>
            <a:graphicFrameLocks noGrp="1"/>
          </p:cNvGraphicFramePr>
          <p:nvPr/>
        </p:nvGraphicFramePr>
        <p:xfrm>
          <a:off x="947737" y="1929062"/>
          <a:ext cx="7239634" cy="2819244"/>
        </p:xfrm>
        <a:graphic>
          <a:graphicData uri="http://schemas.openxmlformats.org/drawingml/2006/table">
            <a:tbl>
              <a:tblPr firstRow="1" bandRow="1">
                <a:tableStyleId>{2D5ABB26-0587-4C30-8999-92F81FD0307C}</a:tableStyleId>
              </a:tblPr>
              <a:tblGrid>
                <a:gridCol w="2698750">
                  <a:extLst>
                    <a:ext uri="{9D8B030D-6E8A-4147-A177-3AD203B41FA5}">
                      <a16:colId xmlns:a16="http://schemas.microsoft.com/office/drawing/2014/main" val="20000"/>
                    </a:ext>
                  </a:extLst>
                </a:gridCol>
                <a:gridCol w="4540884">
                  <a:extLst>
                    <a:ext uri="{9D8B030D-6E8A-4147-A177-3AD203B41FA5}">
                      <a16:colId xmlns:a16="http://schemas.microsoft.com/office/drawing/2014/main" val="20001"/>
                    </a:ext>
                  </a:extLst>
                </a:gridCol>
              </a:tblGrid>
              <a:tr h="380999">
                <a:tc>
                  <a:txBody>
                    <a:bodyPr/>
                    <a:lstStyle/>
                    <a:p>
                      <a:pPr algn="ctr">
                        <a:lnSpc>
                          <a:spcPct val="100000"/>
                        </a:lnSpc>
                        <a:spcBef>
                          <a:spcPts val="220"/>
                        </a:spcBef>
                      </a:pPr>
                      <a:r>
                        <a:rPr sz="2000" b="1" spc="-5" dirty="0">
                          <a:latin typeface="Calibri"/>
                          <a:cs typeface="Calibri"/>
                        </a:rPr>
                        <a:t>Name</a:t>
                      </a:r>
                      <a:endParaRPr sz="2000">
                        <a:latin typeface="Calibri"/>
                        <a:cs typeface="Calibri"/>
                      </a:endParaRPr>
                    </a:p>
                  </a:txBody>
                  <a:tcPr marL="0" marR="0" marT="279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tc>
                  <a:txBody>
                    <a:bodyPr/>
                    <a:lstStyle/>
                    <a:p>
                      <a:pPr algn="ctr">
                        <a:lnSpc>
                          <a:spcPct val="100000"/>
                        </a:lnSpc>
                        <a:spcBef>
                          <a:spcPts val="220"/>
                        </a:spcBef>
                      </a:pPr>
                      <a:r>
                        <a:rPr sz="2000" b="1" spc="-5" dirty="0">
                          <a:latin typeface="Calibri"/>
                          <a:cs typeface="Calibri"/>
                        </a:rPr>
                        <a:t>Description</a:t>
                      </a:r>
                      <a:endParaRPr sz="2000">
                        <a:latin typeface="Calibri"/>
                        <a:cs typeface="Calibri"/>
                      </a:endParaRPr>
                    </a:p>
                  </a:txBody>
                  <a:tcPr marL="0" marR="0" marT="279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extLst>
                  <a:ext uri="{0D108BD9-81ED-4DB2-BD59-A6C34878D82A}">
                    <a16:rowId xmlns:a16="http://schemas.microsoft.com/office/drawing/2014/main" val="10000"/>
                  </a:ext>
                </a:extLst>
              </a:tr>
              <a:tr h="487649">
                <a:tc>
                  <a:txBody>
                    <a:bodyPr/>
                    <a:lstStyle/>
                    <a:p>
                      <a:pPr algn="ctr">
                        <a:lnSpc>
                          <a:spcPct val="100000"/>
                        </a:lnSpc>
                        <a:spcBef>
                          <a:spcPts val="595"/>
                        </a:spcBef>
                      </a:pPr>
                      <a:r>
                        <a:rPr sz="2000" spc="-5" dirty="0">
                          <a:latin typeface="Consolas"/>
                          <a:cs typeface="Consolas"/>
                        </a:rPr>
                        <a:t>font-family</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000000"/>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Font face</a:t>
                      </a:r>
                      <a:r>
                        <a:rPr sz="2000" spc="-10" dirty="0">
                          <a:latin typeface="Calibri"/>
                          <a:cs typeface="Calibri"/>
                        </a:rPr>
                        <a:t> </a:t>
                      </a:r>
                      <a:r>
                        <a:rPr sz="2000" spc="-5" dirty="0">
                          <a:latin typeface="Calibri"/>
                          <a:cs typeface="Calibri"/>
                        </a:rPr>
                        <a:t>(mdn)</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000000"/>
                      </a:solidFill>
                      <a:prstDash val="solid"/>
                    </a:lnT>
                    <a:lnB w="9525">
                      <a:solidFill>
                        <a:srgbClr val="9E9E9E"/>
                      </a:solidFill>
                      <a:prstDash val="solid"/>
                    </a:lnB>
                  </a:tcPr>
                </a:tc>
                <a:extLst>
                  <a:ext uri="{0D108BD9-81ED-4DB2-BD59-A6C34878D82A}">
                    <a16:rowId xmlns:a16="http://schemas.microsoft.com/office/drawing/2014/main" val="10001"/>
                  </a:ext>
                </a:extLst>
              </a:tr>
              <a:tr h="487649">
                <a:tc>
                  <a:txBody>
                    <a:bodyPr/>
                    <a:lstStyle/>
                    <a:p>
                      <a:pPr algn="ctr">
                        <a:lnSpc>
                          <a:spcPct val="100000"/>
                        </a:lnSpc>
                        <a:spcBef>
                          <a:spcPts val="595"/>
                        </a:spcBef>
                      </a:pPr>
                      <a:r>
                        <a:rPr sz="2000" spc="-5" dirty="0">
                          <a:latin typeface="Consolas"/>
                          <a:cs typeface="Consolas"/>
                        </a:rPr>
                        <a:t>color</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Font color (and </a:t>
                      </a:r>
                      <a:r>
                        <a:rPr sz="2000" dirty="0">
                          <a:latin typeface="Calibri"/>
                          <a:cs typeface="Calibri"/>
                        </a:rPr>
                        <a:t>always </a:t>
                      </a:r>
                      <a:r>
                        <a:rPr sz="2000" spc="-5" dirty="0">
                          <a:latin typeface="Calibri"/>
                          <a:cs typeface="Calibri"/>
                        </a:rPr>
                        <a:t>font color)</a:t>
                      </a:r>
                      <a:r>
                        <a:rPr sz="2000" spc="-50" dirty="0">
                          <a:latin typeface="Calibri"/>
                          <a:cs typeface="Calibri"/>
                        </a:rPr>
                        <a:t> </a:t>
                      </a:r>
                      <a:r>
                        <a:rPr sz="2000" spc="-5" dirty="0">
                          <a:latin typeface="Calibri"/>
                          <a:cs typeface="Calibri"/>
                        </a:rPr>
                        <a:t>(mdn)</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487649">
                <a:tc>
                  <a:txBody>
                    <a:bodyPr/>
                    <a:lstStyle/>
                    <a:p>
                      <a:pPr algn="ctr">
                        <a:lnSpc>
                          <a:spcPct val="100000"/>
                        </a:lnSpc>
                        <a:spcBef>
                          <a:spcPts val="595"/>
                        </a:spcBef>
                      </a:pPr>
                      <a:r>
                        <a:rPr sz="2000" spc="-5" dirty="0">
                          <a:latin typeface="Consolas"/>
                          <a:cs typeface="Consolas"/>
                        </a:rPr>
                        <a:t>font-size</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Font size</a:t>
                      </a:r>
                      <a:r>
                        <a:rPr sz="2000" spc="-10" dirty="0">
                          <a:latin typeface="Calibri"/>
                          <a:cs typeface="Calibri"/>
                        </a:rPr>
                        <a:t> </a:t>
                      </a:r>
                      <a:r>
                        <a:rPr sz="2000" spc="-5" dirty="0">
                          <a:latin typeface="Calibri"/>
                          <a:cs typeface="Calibri"/>
                        </a:rPr>
                        <a:t>(mdn)</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487649">
                <a:tc>
                  <a:txBody>
                    <a:bodyPr/>
                    <a:lstStyle/>
                    <a:p>
                      <a:pPr algn="ctr">
                        <a:lnSpc>
                          <a:spcPct val="100000"/>
                        </a:lnSpc>
                        <a:spcBef>
                          <a:spcPts val="595"/>
                        </a:spcBef>
                      </a:pPr>
                      <a:r>
                        <a:rPr sz="2000" spc="-5" dirty="0">
                          <a:latin typeface="Consolas"/>
                          <a:cs typeface="Consolas"/>
                        </a:rPr>
                        <a:t>line-height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Line height</a:t>
                      </a:r>
                      <a:r>
                        <a:rPr sz="2000" spc="-10" dirty="0">
                          <a:latin typeface="Calibri"/>
                          <a:cs typeface="Calibri"/>
                        </a:rPr>
                        <a:t> </a:t>
                      </a:r>
                      <a:r>
                        <a:rPr sz="2000" spc="-5" dirty="0">
                          <a:latin typeface="Calibri"/>
                          <a:cs typeface="Calibri"/>
                        </a:rPr>
                        <a:t>(mdn)</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487649">
                <a:tc>
                  <a:txBody>
                    <a:bodyPr/>
                    <a:lstStyle/>
                    <a:p>
                      <a:pPr algn="ctr">
                        <a:lnSpc>
                          <a:spcPct val="100000"/>
                        </a:lnSpc>
                        <a:spcBef>
                          <a:spcPts val="595"/>
                        </a:spcBef>
                      </a:pPr>
                      <a:r>
                        <a:rPr sz="2000" spc="-5" dirty="0">
                          <a:latin typeface="Consolas"/>
                          <a:cs typeface="Consolas"/>
                        </a:rPr>
                        <a:t>text-align</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Alignment of text</a:t>
                      </a:r>
                      <a:r>
                        <a:rPr sz="2000" spc="-15" dirty="0">
                          <a:latin typeface="Calibri"/>
                          <a:cs typeface="Calibri"/>
                        </a:rPr>
                        <a:t> </a:t>
                      </a:r>
                      <a:r>
                        <a:rPr sz="2000" spc="-5" dirty="0">
                          <a:latin typeface="Calibri"/>
                          <a:cs typeface="Calibri"/>
                        </a:rPr>
                        <a:t>(mdn)</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996180" cy="574040"/>
          </a:xfrm>
          <a:prstGeom prst="rect">
            <a:avLst/>
          </a:prstGeom>
        </p:spPr>
        <p:txBody>
          <a:bodyPr vert="horz" wrap="square" lIns="0" tIns="12700" rIns="0" bIns="0" rtlCol="0">
            <a:spAutoFit/>
          </a:bodyPr>
          <a:lstStyle/>
          <a:p>
            <a:pPr marL="12700">
              <a:lnSpc>
                <a:spcPct val="100000"/>
              </a:lnSpc>
              <a:spcBef>
                <a:spcPts val="100"/>
              </a:spcBef>
            </a:pPr>
            <a:r>
              <a:rPr spc="270" dirty="0"/>
              <a:t>More </a:t>
            </a:r>
            <a:r>
              <a:rPr spc="290" dirty="0"/>
              <a:t>font-related</a:t>
            </a:r>
            <a:r>
              <a:rPr spc="-75" dirty="0"/>
              <a:t> </a:t>
            </a:r>
            <a:r>
              <a:rPr spc="570" dirty="0"/>
              <a:t>CSS</a:t>
            </a:r>
          </a:p>
        </p:txBody>
      </p:sp>
      <p:graphicFrame>
        <p:nvGraphicFramePr>
          <p:cNvPr id="3" name="object 3"/>
          <p:cNvGraphicFramePr>
            <a:graphicFrameLocks noGrp="1"/>
          </p:cNvGraphicFramePr>
          <p:nvPr/>
        </p:nvGraphicFramePr>
        <p:xfrm>
          <a:off x="947737" y="1929062"/>
          <a:ext cx="7239634" cy="4648044"/>
        </p:xfrm>
        <a:graphic>
          <a:graphicData uri="http://schemas.openxmlformats.org/drawingml/2006/table">
            <a:tbl>
              <a:tblPr firstRow="1" bandRow="1">
                <a:tableStyleId>{2D5ABB26-0587-4C30-8999-92F81FD0307C}</a:tableStyleId>
              </a:tblPr>
              <a:tblGrid>
                <a:gridCol w="2698750">
                  <a:extLst>
                    <a:ext uri="{9D8B030D-6E8A-4147-A177-3AD203B41FA5}">
                      <a16:colId xmlns:a16="http://schemas.microsoft.com/office/drawing/2014/main" val="20000"/>
                    </a:ext>
                  </a:extLst>
                </a:gridCol>
                <a:gridCol w="4540884">
                  <a:extLst>
                    <a:ext uri="{9D8B030D-6E8A-4147-A177-3AD203B41FA5}">
                      <a16:colId xmlns:a16="http://schemas.microsoft.com/office/drawing/2014/main" val="20001"/>
                    </a:ext>
                  </a:extLst>
                </a:gridCol>
              </a:tblGrid>
              <a:tr h="380999">
                <a:tc>
                  <a:txBody>
                    <a:bodyPr/>
                    <a:lstStyle/>
                    <a:p>
                      <a:pPr algn="ctr">
                        <a:lnSpc>
                          <a:spcPct val="100000"/>
                        </a:lnSpc>
                        <a:spcBef>
                          <a:spcPts val="220"/>
                        </a:spcBef>
                      </a:pPr>
                      <a:r>
                        <a:rPr sz="2000" b="1" spc="-5" dirty="0">
                          <a:latin typeface="Calibri"/>
                          <a:cs typeface="Calibri"/>
                        </a:rPr>
                        <a:t>Name</a:t>
                      </a:r>
                      <a:endParaRPr sz="2000">
                        <a:latin typeface="Calibri"/>
                        <a:cs typeface="Calibri"/>
                      </a:endParaRPr>
                    </a:p>
                  </a:txBody>
                  <a:tcPr marL="0" marR="0" marT="27940" marB="0">
                    <a:lnL w="9525">
                      <a:solidFill>
                        <a:srgbClr val="000000"/>
                      </a:solidFill>
                      <a:prstDash val="solid"/>
                    </a:lnL>
                    <a:lnR w="9525">
                      <a:solidFill>
                        <a:srgbClr val="000000"/>
                      </a:solidFill>
                      <a:prstDash val="solid"/>
                    </a:lnR>
                    <a:lnT w="9525">
                      <a:solidFill>
                        <a:srgbClr val="000000"/>
                      </a:solidFill>
                      <a:prstDash val="solid"/>
                    </a:lnT>
                    <a:lnB w="9525">
                      <a:solidFill>
                        <a:srgbClr val="9E9E9E"/>
                      </a:solidFill>
                      <a:prstDash val="solid"/>
                    </a:lnB>
                    <a:solidFill>
                      <a:srgbClr val="FED3DB"/>
                    </a:solidFill>
                  </a:tcPr>
                </a:tc>
                <a:tc>
                  <a:txBody>
                    <a:bodyPr/>
                    <a:lstStyle/>
                    <a:p>
                      <a:pPr algn="ctr">
                        <a:lnSpc>
                          <a:spcPct val="100000"/>
                        </a:lnSpc>
                        <a:spcBef>
                          <a:spcPts val="220"/>
                        </a:spcBef>
                      </a:pPr>
                      <a:r>
                        <a:rPr sz="2000" b="1" spc="-5" dirty="0">
                          <a:latin typeface="Calibri"/>
                          <a:cs typeface="Calibri"/>
                        </a:rPr>
                        <a:t>Description</a:t>
                      </a:r>
                      <a:endParaRPr sz="2000">
                        <a:latin typeface="Calibri"/>
                        <a:cs typeface="Calibri"/>
                      </a:endParaRPr>
                    </a:p>
                  </a:txBody>
                  <a:tcPr marL="0" marR="0" marT="279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extLst>
                  <a:ext uri="{0D108BD9-81ED-4DB2-BD59-A6C34878D82A}">
                    <a16:rowId xmlns:a16="http://schemas.microsoft.com/office/drawing/2014/main" val="10000"/>
                  </a:ext>
                </a:extLst>
              </a:tr>
              <a:tr h="1097249">
                <a:tc>
                  <a:txBody>
                    <a:bodyPr/>
                    <a:lstStyle/>
                    <a:p>
                      <a:pPr algn="ctr">
                        <a:lnSpc>
                          <a:spcPct val="100000"/>
                        </a:lnSpc>
                        <a:spcBef>
                          <a:spcPts val="595"/>
                        </a:spcBef>
                      </a:pPr>
                      <a:r>
                        <a:rPr sz="2000" spc="-5" dirty="0">
                          <a:latin typeface="Consolas"/>
                          <a:cs typeface="Consolas"/>
                        </a:rPr>
                        <a:t>text-decoration</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579755" algn="just">
                        <a:lnSpc>
                          <a:spcPct val="100000"/>
                        </a:lnSpc>
                        <a:spcBef>
                          <a:spcPts val="595"/>
                        </a:spcBef>
                      </a:pPr>
                      <a:r>
                        <a:rPr sz="2000" spc="-5" dirty="0">
                          <a:latin typeface="Calibri"/>
                          <a:cs typeface="Calibri"/>
                        </a:rPr>
                        <a:t>Can set </a:t>
                      </a:r>
                      <a:r>
                        <a:rPr sz="2000" spc="-5" dirty="0">
                          <a:latin typeface="Consolas"/>
                          <a:cs typeface="Consolas"/>
                        </a:rPr>
                        <a:t>underline</a:t>
                      </a:r>
                      <a:r>
                        <a:rPr sz="2000" spc="-5" dirty="0">
                          <a:latin typeface="Calibri"/>
                          <a:cs typeface="Calibri"/>
                        </a:rPr>
                        <a:t>, </a:t>
                      </a:r>
                      <a:r>
                        <a:rPr sz="2000" spc="-5" dirty="0">
                          <a:latin typeface="Consolas"/>
                          <a:cs typeface="Consolas"/>
                        </a:rPr>
                        <a:t>line-through  </a:t>
                      </a:r>
                      <a:r>
                        <a:rPr sz="2000" spc="-5" dirty="0">
                          <a:latin typeface="Calibri"/>
                          <a:cs typeface="Calibri"/>
                        </a:rPr>
                        <a:t>(strikethrough) or </a:t>
                      </a:r>
                      <a:r>
                        <a:rPr sz="2000" spc="-5" dirty="0">
                          <a:latin typeface="Consolas"/>
                          <a:cs typeface="Consolas"/>
                        </a:rPr>
                        <a:t>none</a:t>
                      </a:r>
                      <a:r>
                        <a:rPr sz="2000" spc="-710" dirty="0">
                          <a:latin typeface="Consolas"/>
                          <a:cs typeface="Consolas"/>
                        </a:rPr>
                        <a:t> </a:t>
                      </a:r>
                      <a:r>
                        <a:rPr sz="2000" spc="-5" dirty="0">
                          <a:latin typeface="Calibri"/>
                          <a:cs typeface="Calibri"/>
                        </a:rPr>
                        <a:t>(e.g. to unset  underline on hyperlinks)</a:t>
                      </a:r>
                      <a:r>
                        <a:rPr sz="2000" spc="-20"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2"/>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000000"/>
                      </a:solidFill>
                      <a:prstDash val="solid"/>
                    </a:lnT>
                    <a:lnB w="9525">
                      <a:solidFill>
                        <a:srgbClr val="9E9E9E"/>
                      </a:solidFill>
                      <a:prstDash val="solid"/>
                    </a:lnB>
                  </a:tcPr>
                </a:tc>
                <a:extLst>
                  <a:ext uri="{0D108BD9-81ED-4DB2-BD59-A6C34878D82A}">
                    <a16:rowId xmlns:a16="http://schemas.microsoft.com/office/drawing/2014/main" val="10001"/>
                  </a:ext>
                </a:extLst>
              </a:tr>
              <a:tr h="792449">
                <a:tc>
                  <a:txBody>
                    <a:bodyPr/>
                    <a:lstStyle/>
                    <a:p>
                      <a:pPr algn="ctr">
                        <a:lnSpc>
                          <a:spcPct val="100000"/>
                        </a:lnSpc>
                        <a:spcBef>
                          <a:spcPts val="595"/>
                        </a:spcBef>
                      </a:pPr>
                      <a:r>
                        <a:rPr sz="2000" spc="-5" dirty="0">
                          <a:latin typeface="Consolas"/>
                          <a:cs typeface="Consolas"/>
                        </a:rPr>
                        <a:t>text-transform</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31140">
                        <a:lnSpc>
                          <a:spcPct val="100000"/>
                        </a:lnSpc>
                        <a:spcBef>
                          <a:spcPts val="595"/>
                        </a:spcBef>
                      </a:pPr>
                      <a:r>
                        <a:rPr sz="2000" spc="-5" dirty="0">
                          <a:latin typeface="Calibri"/>
                          <a:cs typeface="Calibri"/>
                        </a:rPr>
                        <a:t>Can change font </a:t>
                      </a:r>
                      <a:r>
                        <a:rPr sz="2000" b="1" spc="-5" dirty="0">
                          <a:latin typeface="Calibri"/>
                          <a:cs typeface="Calibri"/>
                        </a:rPr>
                        <a:t>case</a:t>
                      </a:r>
                      <a:r>
                        <a:rPr sz="2000" spc="-5" dirty="0">
                          <a:latin typeface="Calibri"/>
                          <a:cs typeface="Calibri"/>
                        </a:rPr>
                        <a:t>, i.e. </a:t>
                      </a:r>
                      <a:r>
                        <a:rPr sz="2000" spc="-5" dirty="0">
                          <a:latin typeface="Consolas"/>
                          <a:cs typeface="Consolas"/>
                        </a:rPr>
                        <a:t>uppercase</a:t>
                      </a:r>
                      <a:r>
                        <a:rPr sz="2000" spc="-5" dirty="0">
                          <a:latin typeface="Calibri"/>
                          <a:cs typeface="Calibri"/>
                        </a:rPr>
                        <a:t>,  </a:t>
                      </a:r>
                      <a:r>
                        <a:rPr sz="2000" spc="-5" dirty="0">
                          <a:latin typeface="Consolas"/>
                          <a:cs typeface="Consolas"/>
                        </a:rPr>
                        <a:t>lowercase</a:t>
                      </a:r>
                      <a:r>
                        <a:rPr sz="2000" spc="-5" dirty="0">
                          <a:latin typeface="Calibri"/>
                          <a:cs typeface="Calibri"/>
                        </a:rPr>
                        <a:t>, </a:t>
                      </a:r>
                      <a:r>
                        <a:rPr sz="2000" spc="-5" dirty="0">
                          <a:latin typeface="Consolas"/>
                          <a:cs typeface="Consolas"/>
                        </a:rPr>
                        <a:t>capitalize</a:t>
                      </a:r>
                      <a:r>
                        <a:rPr sz="2000" spc="-5" dirty="0">
                          <a:latin typeface="Calibri"/>
                          <a:cs typeface="Calibri"/>
                        </a:rPr>
                        <a:t>, </a:t>
                      </a:r>
                      <a:r>
                        <a:rPr sz="2000" spc="-5" dirty="0">
                          <a:latin typeface="Consolas"/>
                          <a:cs typeface="Consolas"/>
                        </a:rPr>
                        <a:t>none</a:t>
                      </a:r>
                      <a:r>
                        <a:rPr sz="2000" spc="-45" dirty="0">
                          <a:latin typeface="Consolas"/>
                          <a:cs typeface="Consolas"/>
                        </a:rPr>
                        <a:t> </a:t>
                      </a:r>
                      <a:r>
                        <a:rPr sz="2000" spc="-5" dirty="0">
                          <a:latin typeface="Calibri"/>
                          <a:cs typeface="Calibri"/>
                        </a:rPr>
                        <a:t>(</a:t>
                      </a:r>
                      <a:r>
                        <a:rPr sz="2000" u="heavy" spc="-5" dirty="0">
                          <a:solidFill>
                            <a:srgbClr val="0097A7"/>
                          </a:solidFill>
                          <a:uFill>
                            <a:solidFill>
                              <a:srgbClr val="0097A7"/>
                            </a:solidFill>
                          </a:uFill>
                          <a:latin typeface="Calibri"/>
                          <a:cs typeface="Calibri"/>
                          <a:hlinkClick r:id="rId3"/>
                        </a:rPr>
                        <a:t>mdn</a:t>
                      </a:r>
                      <a:r>
                        <a:rPr sz="2000" spc="-5"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792449">
                <a:tc>
                  <a:txBody>
                    <a:bodyPr/>
                    <a:lstStyle/>
                    <a:p>
                      <a:pPr algn="ctr">
                        <a:lnSpc>
                          <a:spcPct val="100000"/>
                        </a:lnSpc>
                        <a:spcBef>
                          <a:spcPts val="595"/>
                        </a:spcBef>
                      </a:pPr>
                      <a:r>
                        <a:rPr sz="2000" spc="-5" dirty="0">
                          <a:latin typeface="Consolas"/>
                          <a:cs typeface="Consolas"/>
                        </a:rPr>
                        <a:t>font-style</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558800">
                        <a:lnSpc>
                          <a:spcPct val="100000"/>
                        </a:lnSpc>
                        <a:spcBef>
                          <a:spcPts val="595"/>
                        </a:spcBef>
                      </a:pPr>
                      <a:r>
                        <a:rPr sz="2000" spc="-5" dirty="0">
                          <a:latin typeface="Calibri"/>
                          <a:cs typeface="Calibri"/>
                        </a:rPr>
                        <a:t>Can</a:t>
                      </a:r>
                      <a:r>
                        <a:rPr sz="2000" spc="-15" dirty="0">
                          <a:latin typeface="Calibri"/>
                          <a:cs typeface="Calibri"/>
                        </a:rPr>
                        <a:t> </a:t>
                      </a:r>
                      <a:r>
                        <a:rPr sz="2000" spc="-5" dirty="0">
                          <a:latin typeface="Calibri"/>
                          <a:cs typeface="Calibri"/>
                        </a:rPr>
                        <a:t>set</a:t>
                      </a:r>
                      <a:r>
                        <a:rPr sz="2000" spc="-15" dirty="0">
                          <a:latin typeface="Calibri"/>
                          <a:cs typeface="Calibri"/>
                        </a:rPr>
                        <a:t> </a:t>
                      </a:r>
                      <a:r>
                        <a:rPr sz="2000" spc="-5" dirty="0">
                          <a:latin typeface="Calibri"/>
                          <a:cs typeface="Calibri"/>
                        </a:rPr>
                        <a:t>to</a:t>
                      </a:r>
                      <a:r>
                        <a:rPr sz="2000" spc="-10" dirty="0">
                          <a:latin typeface="Calibri"/>
                          <a:cs typeface="Calibri"/>
                        </a:rPr>
                        <a:t> </a:t>
                      </a:r>
                      <a:r>
                        <a:rPr sz="2000" spc="-5" dirty="0">
                          <a:latin typeface="Consolas"/>
                          <a:cs typeface="Consolas"/>
                        </a:rPr>
                        <a:t>italic</a:t>
                      </a:r>
                      <a:r>
                        <a:rPr sz="2000" spc="-655" dirty="0">
                          <a:latin typeface="Consolas"/>
                          <a:cs typeface="Consolas"/>
                        </a:rPr>
                        <a:t> </a:t>
                      </a:r>
                      <a:r>
                        <a:rPr sz="2000" spc="-5" dirty="0">
                          <a:latin typeface="Calibri"/>
                          <a:cs typeface="Calibri"/>
                        </a:rPr>
                        <a:t>or </a:t>
                      </a:r>
                      <a:r>
                        <a:rPr sz="2000" spc="-5" dirty="0">
                          <a:latin typeface="Consolas"/>
                          <a:cs typeface="Consolas"/>
                        </a:rPr>
                        <a:t>normal</a:t>
                      </a:r>
                      <a:r>
                        <a:rPr sz="2000" spc="-655" dirty="0">
                          <a:latin typeface="Consolas"/>
                          <a:cs typeface="Consolas"/>
                        </a:rPr>
                        <a:t> </a:t>
                      </a:r>
                      <a:r>
                        <a:rPr sz="2000" spc="-5" dirty="0">
                          <a:latin typeface="Calibri"/>
                          <a:cs typeface="Calibri"/>
                        </a:rPr>
                        <a:t>(e.g.</a:t>
                      </a:r>
                      <a:r>
                        <a:rPr sz="2000" spc="-15" dirty="0">
                          <a:latin typeface="Calibri"/>
                          <a:cs typeface="Calibri"/>
                        </a:rPr>
                        <a:t> </a:t>
                      </a:r>
                      <a:r>
                        <a:rPr sz="2000" spc="-5" dirty="0">
                          <a:latin typeface="Calibri"/>
                          <a:cs typeface="Calibri"/>
                        </a:rPr>
                        <a:t>to  unset italic on </a:t>
                      </a:r>
                      <a:r>
                        <a:rPr sz="2000" spc="-5" dirty="0">
                          <a:latin typeface="Consolas"/>
                          <a:cs typeface="Consolas"/>
                        </a:rPr>
                        <a:t>&lt;em&gt;</a:t>
                      </a:r>
                      <a:r>
                        <a:rPr sz="2000" spc="-5" dirty="0">
                          <a:latin typeface="Calibri"/>
                          <a:cs typeface="Calibri"/>
                        </a:rPr>
                        <a:t>)</a:t>
                      </a:r>
                      <a:r>
                        <a:rPr sz="2000" dirty="0">
                          <a:latin typeface="Calibri"/>
                          <a:cs typeface="Calibri"/>
                        </a:rPr>
                        <a:t> </a:t>
                      </a:r>
                      <a:r>
                        <a:rPr sz="2000" spc="-5" dirty="0">
                          <a:latin typeface="Calibri"/>
                          <a:cs typeface="Calibri"/>
                        </a:rPr>
                        <a:t>(</a:t>
                      </a:r>
                      <a:r>
                        <a:rPr sz="2000" u="heavy" spc="-5" dirty="0">
                          <a:solidFill>
                            <a:srgbClr val="0097A7"/>
                          </a:solidFill>
                          <a:uFill>
                            <a:solidFill>
                              <a:srgbClr val="0097A7"/>
                            </a:solidFill>
                          </a:uFill>
                          <a:latin typeface="Calibri"/>
                          <a:cs typeface="Calibri"/>
                          <a:hlinkClick r:id="rId4"/>
                        </a:rPr>
                        <a:t>mdn</a:t>
                      </a:r>
                      <a:r>
                        <a:rPr sz="2000" spc="-5"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792449">
                <a:tc>
                  <a:txBody>
                    <a:bodyPr/>
                    <a:lstStyle/>
                    <a:p>
                      <a:pPr algn="ctr">
                        <a:lnSpc>
                          <a:spcPct val="100000"/>
                        </a:lnSpc>
                        <a:spcBef>
                          <a:spcPts val="595"/>
                        </a:spcBef>
                      </a:pPr>
                      <a:r>
                        <a:rPr sz="2000" spc="-5" dirty="0">
                          <a:latin typeface="Consolas"/>
                          <a:cs typeface="Consolas"/>
                        </a:rPr>
                        <a:t>font-weight</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03835">
                        <a:lnSpc>
                          <a:spcPct val="100000"/>
                        </a:lnSpc>
                        <a:spcBef>
                          <a:spcPts val="595"/>
                        </a:spcBef>
                      </a:pPr>
                      <a:r>
                        <a:rPr sz="2000" spc="-5" dirty="0">
                          <a:latin typeface="Calibri"/>
                          <a:cs typeface="Calibri"/>
                        </a:rPr>
                        <a:t>Can</a:t>
                      </a:r>
                      <a:r>
                        <a:rPr sz="2000" spc="-15" dirty="0">
                          <a:latin typeface="Calibri"/>
                          <a:cs typeface="Calibri"/>
                        </a:rPr>
                        <a:t> </a:t>
                      </a:r>
                      <a:r>
                        <a:rPr sz="2000" spc="-5" dirty="0">
                          <a:latin typeface="Calibri"/>
                          <a:cs typeface="Calibri"/>
                        </a:rPr>
                        <a:t>set</a:t>
                      </a:r>
                      <a:r>
                        <a:rPr sz="2000" spc="-10" dirty="0">
                          <a:latin typeface="Calibri"/>
                          <a:cs typeface="Calibri"/>
                        </a:rPr>
                        <a:t> </a:t>
                      </a:r>
                      <a:r>
                        <a:rPr sz="2000" spc="-5" dirty="0">
                          <a:latin typeface="Calibri"/>
                          <a:cs typeface="Calibri"/>
                        </a:rPr>
                        <a:t>to</a:t>
                      </a:r>
                      <a:r>
                        <a:rPr sz="2000" spc="-10" dirty="0">
                          <a:latin typeface="Calibri"/>
                          <a:cs typeface="Calibri"/>
                        </a:rPr>
                        <a:t> </a:t>
                      </a:r>
                      <a:r>
                        <a:rPr sz="2000" spc="-5" dirty="0">
                          <a:latin typeface="Consolas"/>
                          <a:cs typeface="Consolas"/>
                        </a:rPr>
                        <a:t>bold</a:t>
                      </a:r>
                      <a:r>
                        <a:rPr sz="2000" spc="-650" dirty="0">
                          <a:latin typeface="Consolas"/>
                          <a:cs typeface="Consolas"/>
                        </a:rPr>
                        <a:t> </a:t>
                      </a:r>
                      <a:r>
                        <a:rPr sz="2000" spc="-5" dirty="0">
                          <a:latin typeface="Calibri"/>
                          <a:cs typeface="Calibri"/>
                        </a:rPr>
                        <a:t>or</a:t>
                      </a:r>
                      <a:r>
                        <a:rPr sz="2000" spc="-10" dirty="0">
                          <a:latin typeface="Calibri"/>
                          <a:cs typeface="Calibri"/>
                        </a:rPr>
                        <a:t> </a:t>
                      </a:r>
                      <a:r>
                        <a:rPr sz="2000" spc="-5" dirty="0">
                          <a:latin typeface="Consolas"/>
                          <a:cs typeface="Consolas"/>
                        </a:rPr>
                        <a:t>normal</a:t>
                      </a:r>
                      <a:r>
                        <a:rPr sz="2000" spc="-650" dirty="0">
                          <a:latin typeface="Consolas"/>
                          <a:cs typeface="Consolas"/>
                        </a:rPr>
                        <a:t> </a:t>
                      </a:r>
                      <a:r>
                        <a:rPr sz="2000" spc="-5" dirty="0">
                          <a:latin typeface="Calibri"/>
                          <a:cs typeface="Calibri"/>
                        </a:rPr>
                        <a:t>(e.g.</a:t>
                      </a:r>
                      <a:r>
                        <a:rPr sz="2000" spc="-15" dirty="0">
                          <a:latin typeface="Calibri"/>
                          <a:cs typeface="Calibri"/>
                        </a:rPr>
                        <a:t> </a:t>
                      </a:r>
                      <a:r>
                        <a:rPr sz="2000" spc="-5" dirty="0">
                          <a:latin typeface="Calibri"/>
                          <a:cs typeface="Calibri"/>
                        </a:rPr>
                        <a:t>to</a:t>
                      </a:r>
                      <a:r>
                        <a:rPr sz="2000" spc="-10" dirty="0">
                          <a:latin typeface="Calibri"/>
                          <a:cs typeface="Calibri"/>
                        </a:rPr>
                        <a:t> </a:t>
                      </a:r>
                      <a:r>
                        <a:rPr sz="2000" spc="-5" dirty="0">
                          <a:latin typeface="Calibri"/>
                          <a:cs typeface="Calibri"/>
                        </a:rPr>
                        <a:t>unset  bold on </a:t>
                      </a:r>
                      <a:r>
                        <a:rPr sz="2000" spc="-5" dirty="0">
                          <a:latin typeface="Consolas"/>
                          <a:cs typeface="Consolas"/>
                        </a:rPr>
                        <a:t>h1</a:t>
                      </a:r>
                      <a:r>
                        <a:rPr sz="2000" spc="-655" dirty="0">
                          <a:latin typeface="Consolas"/>
                          <a:cs typeface="Consolas"/>
                        </a:rPr>
                        <a:t> </a:t>
                      </a:r>
                      <a:r>
                        <a:rPr sz="2000" dirty="0">
                          <a:latin typeface="Calibri"/>
                          <a:cs typeface="Calibri"/>
                        </a:rPr>
                        <a:t>- </a:t>
                      </a:r>
                      <a:r>
                        <a:rPr sz="2000" spc="-5" dirty="0">
                          <a:latin typeface="Consolas"/>
                          <a:cs typeface="Consolas"/>
                        </a:rPr>
                        <a:t>h6</a:t>
                      </a:r>
                      <a:r>
                        <a:rPr sz="2000" spc="-5" dirty="0">
                          <a:latin typeface="Calibri"/>
                          <a:cs typeface="Calibri"/>
                        </a:rPr>
                        <a:t>) (</a:t>
                      </a:r>
                      <a:r>
                        <a:rPr sz="2000" u="heavy" spc="-5" dirty="0">
                          <a:solidFill>
                            <a:srgbClr val="0097A7"/>
                          </a:solidFill>
                          <a:uFill>
                            <a:solidFill>
                              <a:srgbClr val="0097A7"/>
                            </a:solidFill>
                          </a:uFill>
                          <a:latin typeface="Calibri"/>
                          <a:cs typeface="Calibri"/>
                          <a:hlinkClick r:id="rId5"/>
                        </a:rPr>
                        <a:t>mdn</a:t>
                      </a:r>
                      <a:r>
                        <a:rPr sz="2000" spc="-5"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792449">
                <a:tc>
                  <a:txBody>
                    <a:bodyPr/>
                    <a:lstStyle/>
                    <a:p>
                      <a:pPr algn="ctr">
                        <a:lnSpc>
                          <a:spcPct val="100000"/>
                        </a:lnSpc>
                        <a:spcBef>
                          <a:spcPts val="595"/>
                        </a:spcBef>
                      </a:pPr>
                      <a:r>
                        <a:rPr sz="2000" spc="-5" dirty="0">
                          <a:latin typeface="Consolas"/>
                          <a:cs typeface="Consolas"/>
                        </a:rPr>
                        <a:t>letter-spacing</a:t>
                      </a:r>
                      <a:endParaRPr sz="2000">
                        <a:latin typeface="Consolas"/>
                        <a:cs typeface="Consolas"/>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595"/>
                        </a:spcBef>
                      </a:pPr>
                      <a:r>
                        <a:rPr sz="2000" spc="-5" dirty="0">
                          <a:latin typeface="Calibri"/>
                          <a:cs typeface="Calibri"/>
                        </a:rPr>
                        <a:t>Controls the space between letters</a:t>
                      </a:r>
                      <a:r>
                        <a:rPr sz="2000" spc="-40" dirty="0">
                          <a:latin typeface="Calibri"/>
                          <a:cs typeface="Calibri"/>
                        </a:rPr>
                        <a:t> </a:t>
                      </a:r>
                      <a:r>
                        <a:rPr sz="2000" dirty="0">
                          <a:latin typeface="Calibri"/>
                          <a:cs typeface="Calibri"/>
                        </a:rPr>
                        <a:t>(</a:t>
                      </a:r>
                      <a:r>
                        <a:rPr sz="2000" u="heavy" dirty="0">
                          <a:solidFill>
                            <a:srgbClr val="0097A7"/>
                          </a:solidFill>
                          <a:uFill>
                            <a:solidFill>
                              <a:srgbClr val="0097A7"/>
                            </a:solidFill>
                          </a:uFill>
                          <a:latin typeface="Calibri"/>
                          <a:cs typeface="Calibri"/>
                          <a:hlinkClick r:id="rId6"/>
                        </a:rPr>
                        <a:t>mdn</a:t>
                      </a:r>
                      <a:r>
                        <a:rPr sz="2000" dirty="0">
                          <a:latin typeface="Calibri"/>
                          <a:cs typeface="Calibri"/>
                        </a:rPr>
                        <a:t>)</a:t>
                      </a:r>
                      <a:endParaRPr sz="2000">
                        <a:latin typeface="Calibri"/>
                        <a:cs typeface="Calibri"/>
                      </a:endParaRPr>
                    </a:p>
                  </a:txBody>
                  <a:tcPr marL="0" marR="0" marT="7556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4" y="2923553"/>
            <a:ext cx="3246725" cy="756920"/>
          </a:xfrm>
          <a:prstGeom prst="rect">
            <a:avLst/>
          </a:prstGeom>
        </p:spPr>
        <p:txBody>
          <a:bodyPr vert="horz" wrap="square" lIns="0" tIns="12700" rIns="0" bIns="0" rtlCol="0">
            <a:spAutoFit/>
          </a:bodyPr>
          <a:lstStyle/>
          <a:p>
            <a:pPr marL="12700">
              <a:lnSpc>
                <a:spcPct val="100000"/>
              </a:lnSpc>
              <a:spcBef>
                <a:spcPts val="100"/>
              </a:spcBef>
            </a:pPr>
            <a:r>
              <a:rPr sz="4800" spc="490" dirty="0"/>
              <a:t>Flexbox</a:t>
            </a:r>
            <a:endParaRPr sz="4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3" name="object 3"/>
          <p:cNvSpPr/>
          <p:nvPr/>
        </p:nvSpPr>
        <p:spPr>
          <a:xfrm>
            <a:off x="1134772" y="3645242"/>
            <a:ext cx="3191693" cy="221797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71917" y="1486217"/>
            <a:ext cx="2834640" cy="1838960"/>
          </a:xfrm>
          <a:prstGeom prst="rect">
            <a:avLst/>
          </a:prstGeom>
        </p:spPr>
        <p:txBody>
          <a:bodyPr vert="horz" wrap="square" lIns="0" tIns="27939" rIns="0" bIns="0" rtlCol="0">
            <a:spAutoFit/>
          </a:bodyPr>
          <a:lstStyle/>
          <a:p>
            <a:pPr marL="12700" marR="5080" indent="103505">
              <a:lnSpc>
                <a:spcPts val="2850"/>
              </a:lnSpc>
              <a:spcBef>
                <a:spcPts val="219"/>
              </a:spcBef>
            </a:pPr>
            <a:r>
              <a:rPr sz="2400" spc="-95" dirty="0">
                <a:latin typeface="Arial"/>
                <a:cs typeface="Arial"/>
              </a:rPr>
              <a:t>4. </a:t>
            </a:r>
            <a:r>
              <a:rPr sz="2400" spc="-175" dirty="0">
                <a:latin typeface="Arial"/>
                <a:cs typeface="Arial"/>
              </a:rPr>
              <a:t>The </a:t>
            </a:r>
            <a:r>
              <a:rPr sz="2400" spc="-75" dirty="0">
                <a:latin typeface="Arial"/>
                <a:cs typeface="Arial"/>
              </a:rPr>
              <a:t>browser </a:t>
            </a:r>
            <a:r>
              <a:rPr sz="2400" spc="-130" dirty="0">
                <a:latin typeface="Arial"/>
                <a:cs typeface="Arial"/>
              </a:rPr>
              <a:t>reads  </a:t>
            </a:r>
            <a:r>
              <a:rPr sz="2400" spc="-30" dirty="0">
                <a:latin typeface="Arial"/>
                <a:cs typeface="Arial"/>
              </a:rPr>
              <a:t>the </a:t>
            </a:r>
            <a:r>
              <a:rPr sz="2400" spc="-180" dirty="0">
                <a:latin typeface="Arial"/>
                <a:cs typeface="Arial"/>
              </a:rPr>
              <a:t>HTML, </a:t>
            </a:r>
            <a:r>
              <a:rPr sz="2400" spc="-204" dirty="0">
                <a:latin typeface="Arial"/>
                <a:cs typeface="Arial"/>
              </a:rPr>
              <a:t>sees </a:t>
            </a:r>
            <a:r>
              <a:rPr sz="2400" spc="-35" dirty="0">
                <a:latin typeface="Arial"/>
                <a:cs typeface="Arial"/>
              </a:rPr>
              <a:t>the  </a:t>
            </a:r>
            <a:r>
              <a:rPr sz="2400" spc="-105" dirty="0">
                <a:latin typeface="Arial"/>
                <a:cs typeface="Arial"/>
              </a:rPr>
              <a:t>embedded </a:t>
            </a:r>
            <a:r>
              <a:rPr sz="2400" spc="-125" dirty="0">
                <a:latin typeface="Arial"/>
                <a:cs typeface="Arial"/>
              </a:rPr>
              <a:t>resources  </a:t>
            </a:r>
            <a:r>
              <a:rPr sz="2400" spc="-114" dirty="0">
                <a:latin typeface="Arial"/>
                <a:cs typeface="Arial"/>
              </a:rPr>
              <a:t>and </a:t>
            </a:r>
            <a:r>
              <a:rPr sz="2400" spc="-204" dirty="0">
                <a:latin typeface="Arial"/>
                <a:cs typeface="Arial"/>
              </a:rPr>
              <a:t>asks </a:t>
            </a:r>
            <a:r>
              <a:rPr sz="2400" spc="-30" dirty="0">
                <a:latin typeface="Arial"/>
                <a:cs typeface="Arial"/>
              </a:rPr>
              <a:t>the </a:t>
            </a:r>
            <a:r>
              <a:rPr sz="2400" spc="-105" dirty="0">
                <a:latin typeface="Arial"/>
                <a:cs typeface="Arial"/>
              </a:rPr>
              <a:t>server</a:t>
            </a:r>
            <a:r>
              <a:rPr sz="2400" spc="-215" dirty="0">
                <a:latin typeface="Arial"/>
                <a:cs typeface="Arial"/>
              </a:rPr>
              <a:t> </a:t>
            </a:r>
            <a:r>
              <a:rPr sz="2400" spc="5" dirty="0">
                <a:latin typeface="Arial"/>
                <a:cs typeface="Arial"/>
              </a:rPr>
              <a:t>for</a:t>
            </a:r>
            <a:endParaRPr sz="2400">
              <a:latin typeface="Arial"/>
              <a:cs typeface="Arial"/>
            </a:endParaRPr>
          </a:p>
          <a:p>
            <a:pPr marL="576580">
              <a:lnSpc>
                <a:spcPts val="2760"/>
              </a:lnSpc>
            </a:pPr>
            <a:r>
              <a:rPr sz="2400" spc="-90" dirty="0">
                <a:latin typeface="Arial"/>
                <a:cs typeface="Arial"/>
              </a:rPr>
              <a:t>those </a:t>
            </a:r>
            <a:r>
              <a:rPr sz="2400" spc="-225" dirty="0">
                <a:latin typeface="Arial"/>
                <a:cs typeface="Arial"/>
              </a:rPr>
              <a:t>as</a:t>
            </a:r>
            <a:r>
              <a:rPr sz="2400" spc="-180" dirty="0">
                <a:latin typeface="Arial"/>
                <a:cs typeface="Arial"/>
              </a:rPr>
              <a:t> </a:t>
            </a:r>
            <a:r>
              <a:rPr sz="2400" spc="-45" dirty="0">
                <a:latin typeface="Arial"/>
                <a:cs typeface="Arial"/>
              </a:rPr>
              <a:t>well.</a:t>
            </a:r>
            <a:endParaRPr sz="2400">
              <a:latin typeface="Arial"/>
              <a:cs typeface="Arial"/>
            </a:endParaRPr>
          </a:p>
        </p:txBody>
      </p:sp>
      <p:sp>
        <p:nvSpPr>
          <p:cNvPr id="5" name="object 5"/>
          <p:cNvSpPr/>
          <p:nvPr/>
        </p:nvSpPr>
        <p:spPr>
          <a:xfrm>
            <a:off x="6921261" y="3059043"/>
            <a:ext cx="2222720" cy="23692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50524" y="3861917"/>
            <a:ext cx="763498" cy="76349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78549" y="4495978"/>
            <a:ext cx="653415" cy="482600"/>
          </a:xfrm>
          <a:prstGeom prst="rect">
            <a:avLst/>
          </a:prstGeom>
        </p:spPr>
        <p:txBody>
          <a:bodyPr vert="horz" wrap="square" lIns="0" tIns="12700" rIns="0" bIns="0" rtlCol="0">
            <a:spAutoFit/>
          </a:bodyPr>
          <a:lstStyle/>
          <a:p>
            <a:pPr marL="12700">
              <a:lnSpc>
                <a:spcPct val="100000"/>
              </a:lnSpc>
              <a:spcBef>
                <a:spcPts val="100"/>
              </a:spcBef>
            </a:pPr>
            <a:r>
              <a:rPr sz="3000" b="1" spc="810" dirty="0">
                <a:latin typeface="Arial"/>
                <a:cs typeface="Arial"/>
              </a:rPr>
              <a:t>...</a:t>
            </a:r>
            <a:endParaRPr sz="3000">
              <a:latin typeface="Arial"/>
              <a:cs typeface="Arial"/>
            </a:endParaRPr>
          </a:p>
        </p:txBody>
      </p:sp>
      <p:sp>
        <p:nvSpPr>
          <p:cNvPr id="8" name="object 8"/>
          <p:cNvSpPr/>
          <p:nvPr/>
        </p:nvSpPr>
        <p:spPr>
          <a:xfrm>
            <a:off x="4456916" y="2209115"/>
            <a:ext cx="1129665" cy="1513840"/>
          </a:xfrm>
          <a:custGeom>
            <a:avLst/>
            <a:gdLst/>
            <a:ahLst/>
            <a:cxnLst/>
            <a:rect l="l" t="t" r="r" b="b"/>
            <a:pathLst>
              <a:path w="1129664" h="1513839">
                <a:moveTo>
                  <a:pt x="0" y="1513701"/>
                </a:moveTo>
                <a:lnTo>
                  <a:pt x="273999" y="828978"/>
                </a:lnTo>
                <a:lnTo>
                  <a:pt x="232248" y="798819"/>
                </a:lnTo>
                <a:lnTo>
                  <a:pt x="194882" y="765767"/>
                </a:lnTo>
                <a:lnTo>
                  <a:pt x="161971" y="730145"/>
                </a:lnTo>
                <a:lnTo>
                  <a:pt x="133588" y="692278"/>
                </a:lnTo>
                <a:lnTo>
                  <a:pt x="109802" y="652487"/>
                </a:lnTo>
                <a:lnTo>
                  <a:pt x="90685" y="611097"/>
                </a:lnTo>
                <a:lnTo>
                  <a:pt x="76307" y="568430"/>
                </a:lnTo>
                <a:lnTo>
                  <a:pt x="66740" y="524810"/>
                </a:lnTo>
                <a:lnTo>
                  <a:pt x="62055" y="480560"/>
                </a:lnTo>
                <a:lnTo>
                  <a:pt x="62322" y="436003"/>
                </a:lnTo>
                <a:lnTo>
                  <a:pt x="67612" y="391463"/>
                </a:lnTo>
                <a:lnTo>
                  <a:pt x="77996" y="347262"/>
                </a:lnTo>
                <a:lnTo>
                  <a:pt x="93546" y="303725"/>
                </a:lnTo>
                <a:lnTo>
                  <a:pt x="114331" y="261173"/>
                </a:lnTo>
                <a:lnTo>
                  <a:pt x="140424" y="219931"/>
                </a:lnTo>
                <a:lnTo>
                  <a:pt x="169162" y="183487"/>
                </a:lnTo>
                <a:lnTo>
                  <a:pt x="201221" y="150105"/>
                </a:lnTo>
                <a:lnTo>
                  <a:pt x="236300" y="119862"/>
                </a:lnTo>
                <a:lnTo>
                  <a:pt x="274097" y="92834"/>
                </a:lnTo>
                <a:lnTo>
                  <a:pt x="314310" y="69095"/>
                </a:lnTo>
                <a:lnTo>
                  <a:pt x="356639" y="48723"/>
                </a:lnTo>
                <a:lnTo>
                  <a:pt x="400782" y="31792"/>
                </a:lnTo>
                <a:lnTo>
                  <a:pt x="446436" y="18378"/>
                </a:lnTo>
                <a:lnTo>
                  <a:pt x="493301" y="8558"/>
                </a:lnTo>
                <a:lnTo>
                  <a:pt x="541075" y="2406"/>
                </a:lnTo>
                <a:lnTo>
                  <a:pt x="589457" y="0"/>
                </a:lnTo>
                <a:lnTo>
                  <a:pt x="638144" y="1413"/>
                </a:lnTo>
                <a:lnTo>
                  <a:pt x="686836" y="6722"/>
                </a:lnTo>
                <a:lnTo>
                  <a:pt x="735231" y="16003"/>
                </a:lnTo>
                <a:lnTo>
                  <a:pt x="783027" y="29332"/>
                </a:lnTo>
                <a:lnTo>
                  <a:pt x="829923" y="46784"/>
                </a:lnTo>
                <a:lnTo>
                  <a:pt x="877577" y="69508"/>
                </a:lnTo>
                <a:lnTo>
                  <a:pt x="921565" y="95795"/>
                </a:lnTo>
                <a:lnTo>
                  <a:pt x="961747" y="125339"/>
                </a:lnTo>
                <a:lnTo>
                  <a:pt x="997981" y="157833"/>
                </a:lnTo>
                <a:lnTo>
                  <a:pt x="1030126" y="192974"/>
                </a:lnTo>
                <a:lnTo>
                  <a:pt x="1058042" y="230454"/>
                </a:lnTo>
                <a:lnTo>
                  <a:pt x="1081586" y="269968"/>
                </a:lnTo>
                <a:lnTo>
                  <a:pt x="1100619" y="311211"/>
                </a:lnTo>
                <a:lnTo>
                  <a:pt x="1114999" y="353876"/>
                </a:lnTo>
                <a:lnTo>
                  <a:pt x="1124585" y="397659"/>
                </a:lnTo>
                <a:lnTo>
                  <a:pt x="1129236" y="442253"/>
                </a:lnTo>
                <a:lnTo>
                  <a:pt x="1128812" y="487352"/>
                </a:lnTo>
                <a:lnTo>
                  <a:pt x="1123170" y="532652"/>
                </a:lnTo>
                <a:lnTo>
                  <a:pt x="1112171" y="577846"/>
                </a:lnTo>
                <a:lnTo>
                  <a:pt x="1095672" y="622628"/>
                </a:lnTo>
                <a:lnTo>
                  <a:pt x="1075525" y="663135"/>
                </a:lnTo>
                <a:lnTo>
                  <a:pt x="1051440" y="701182"/>
                </a:lnTo>
                <a:lnTo>
                  <a:pt x="1023695" y="736646"/>
                </a:lnTo>
                <a:lnTo>
                  <a:pt x="992570" y="769402"/>
                </a:lnTo>
                <a:lnTo>
                  <a:pt x="958344" y="799327"/>
                </a:lnTo>
                <a:lnTo>
                  <a:pt x="921297" y="826296"/>
                </a:lnTo>
                <a:lnTo>
                  <a:pt x="881708" y="850185"/>
                </a:lnTo>
                <a:lnTo>
                  <a:pt x="839857" y="870871"/>
                </a:lnTo>
                <a:lnTo>
                  <a:pt x="796023" y="888230"/>
                </a:lnTo>
                <a:lnTo>
                  <a:pt x="750485" y="902137"/>
                </a:lnTo>
                <a:lnTo>
                  <a:pt x="732231" y="906153"/>
                </a:lnTo>
                <a:lnTo>
                  <a:pt x="457124" y="906153"/>
                </a:lnTo>
                <a:lnTo>
                  <a:pt x="0" y="1513701"/>
                </a:lnTo>
                <a:close/>
              </a:path>
              <a:path w="1129664" h="1513839">
                <a:moveTo>
                  <a:pt x="606442" y="921909"/>
                </a:moveTo>
                <a:lnTo>
                  <a:pt x="556883" y="920769"/>
                </a:lnTo>
                <a:lnTo>
                  <a:pt x="507017" y="915559"/>
                </a:lnTo>
                <a:lnTo>
                  <a:pt x="457124" y="906153"/>
                </a:lnTo>
                <a:lnTo>
                  <a:pt x="732231" y="906153"/>
                </a:lnTo>
                <a:lnTo>
                  <a:pt x="703522" y="912468"/>
                </a:lnTo>
                <a:lnTo>
                  <a:pt x="655415" y="919100"/>
                </a:lnTo>
                <a:lnTo>
                  <a:pt x="606442" y="921909"/>
                </a:lnTo>
                <a:close/>
              </a:path>
            </a:pathLst>
          </a:custGeom>
          <a:solidFill>
            <a:srgbClr val="0074E2">
              <a:alpha val="26919"/>
            </a:srgbClr>
          </a:solidFill>
        </p:spPr>
        <p:txBody>
          <a:bodyPr wrap="square" lIns="0" tIns="0" rIns="0" bIns="0" rtlCol="0"/>
          <a:lstStyle/>
          <a:p>
            <a:endParaRPr/>
          </a:p>
        </p:txBody>
      </p:sp>
      <p:sp>
        <p:nvSpPr>
          <p:cNvPr id="9" name="object 9"/>
          <p:cNvSpPr txBox="1"/>
          <p:nvPr/>
        </p:nvSpPr>
        <p:spPr>
          <a:xfrm>
            <a:off x="4729864" y="2419332"/>
            <a:ext cx="653415" cy="482600"/>
          </a:xfrm>
          <a:prstGeom prst="rect">
            <a:avLst/>
          </a:prstGeom>
        </p:spPr>
        <p:txBody>
          <a:bodyPr vert="horz" wrap="square" lIns="0" tIns="12700" rIns="0" bIns="0" rtlCol="0">
            <a:spAutoFit/>
          </a:bodyPr>
          <a:lstStyle/>
          <a:p>
            <a:pPr marL="12700">
              <a:lnSpc>
                <a:spcPct val="100000"/>
              </a:lnSpc>
              <a:spcBef>
                <a:spcPts val="100"/>
              </a:spcBef>
            </a:pPr>
            <a:r>
              <a:rPr sz="3000" b="1" spc="-415" dirty="0">
                <a:latin typeface="Arial"/>
                <a:cs typeface="Arial"/>
              </a:rPr>
              <a:t>GET</a:t>
            </a:r>
            <a:endParaRPr sz="3000">
              <a:latin typeface="Arial"/>
              <a:cs typeface="Arial"/>
            </a:endParaRPr>
          </a:p>
        </p:txBody>
      </p:sp>
      <p:sp>
        <p:nvSpPr>
          <p:cNvPr id="10" name="object 10"/>
          <p:cNvSpPr/>
          <p:nvPr/>
        </p:nvSpPr>
        <p:spPr>
          <a:xfrm>
            <a:off x="5681742" y="2508989"/>
            <a:ext cx="1478280" cy="853440"/>
          </a:xfrm>
          <a:custGeom>
            <a:avLst/>
            <a:gdLst/>
            <a:ahLst/>
            <a:cxnLst/>
            <a:rect l="l" t="t" r="r" b="b"/>
            <a:pathLst>
              <a:path w="1478279" h="853439">
                <a:moveTo>
                  <a:pt x="513844" y="853130"/>
                </a:moveTo>
                <a:lnTo>
                  <a:pt x="465545" y="849936"/>
                </a:lnTo>
                <a:lnTo>
                  <a:pt x="417561" y="843206"/>
                </a:lnTo>
                <a:lnTo>
                  <a:pt x="370203" y="832903"/>
                </a:lnTo>
                <a:lnTo>
                  <a:pt x="323783" y="818992"/>
                </a:lnTo>
                <a:lnTo>
                  <a:pt x="278610" y="801438"/>
                </a:lnTo>
                <a:lnTo>
                  <a:pt x="234995" y="780204"/>
                </a:lnTo>
                <a:lnTo>
                  <a:pt x="191488" y="754052"/>
                </a:lnTo>
                <a:lnTo>
                  <a:pt x="152186" y="725043"/>
                </a:lnTo>
                <a:lnTo>
                  <a:pt x="117181" y="693474"/>
                </a:lnTo>
                <a:lnTo>
                  <a:pt x="86561" y="659640"/>
                </a:lnTo>
                <a:lnTo>
                  <a:pt x="60417" y="623837"/>
                </a:lnTo>
                <a:lnTo>
                  <a:pt x="38840" y="586362"/>
                </a:lnTo>
                <a:lnTo>
                  <a:pt x="21919" y="547510"/>
                </a:lnTo>
                <a:lnTo>
                  <a:pt x="9745" y="507578"/>
                </a:lnTo>
                <a:lnTo>
                  <a:pt x="2409" y="466860"/>
                </a:lnTo>
                <a:lnTo>
                  <a:pt x="0" y="425654"/>
                </a:lnTo>
                <a:lnTo>
                  <a:pt x="2608" y="384256"/>
                </a:lnTo>
                <a:lnTo>
                  <a:pt x="10324" y="342961"/>
                </a:lnTo>
                <a:lnTo>
                  <a:pt x="23238" y="302065"/>
                </a:lnTo>
                <a:lnTo>
                  <a:pt x="41440" y="261864"/>
                </a:lnTo>
                <a:lnTo>
                  <a:pt x="65021" y="222655"/>
                </a:lnTo>
                <a:lnTo>
                  <a:pt x="91531" y="187768"/>
                </a:lnTo>
                <a:lnTo>
                  <a:pt x="121542" y="155576"/>
                </a:lnTo>
                <a:lnTo>
                  <a:pt x="154757" y="126161"/>
                </a:lnTo>
                <a:lnTo>
                  <a:pt x="190881" y="99605"/>
                </a:lnTo>
                <a:lnTo>
                  <a:pt x="229615" y="75991"/>
                </a:lnTo>
                <a:lnTo>
                  <a:pt x="270664" y="55402"/>
                </a:lnTo>
                <a:lnTo>
                  <a:pt x="313731" y="37919"/>
                </a:lnTo>
                <a:lnTo>
                  <a:pt x="358520" y="23626"/>
                </a:lnTo>
                <a:lnTo>
                  <a:pt x="404734" y="12605"/>
                </a:lnTo>
                <a:lnTo>
                  <a:pt x="452076" y="4939"/>
                </a:lnTo>
                <a:lnTo>
                  <a:pt x="500250" y="709"/>
                </a:lnTo>
                <a:lnTo>
                  <a:pt x="548960" y="0"/>
                </a:lnTo>
                <a:lnTo>
                  <a:pt x="597908" y="2892"/>
                </a:lnTo>
                <a:lnTo>
                  <a:pt x="646798" y="9468"/>
                </a:lnTo>
                <a:lnTo>
                  <a:pt x="695334" y="19812"/>
                </a:lnTo>
                <a:lnTo>
                  <a:pt x="743219" y="34005"/>
                </a:lnTo>
                <a:lnTo>
                  <a:pt x="792169" y="53040"/>
                </a:lnTo>
                <a:lnTo>
                  <a:pt x="837673" y="75521"/>
                </a:lnTo>
                <a:lnTo>
                  <a:pt x="879572" y="101171"/>
                </a:lnTo>
                <a:lnTo>
                  <a:pt x="917707" y="129714"/>
                </a:lnTo>
                <a:lnTo>
                  <a:pt x="951917" y="160872"/>
                </a:lnTo>
                <a:lnTo>
                  <a:pt x="982044" y="194368"/>
                </a:lnTo>
                <a:lnTo>
                  <a:pt x="1007929" y="229926"/>
                </a:lnTo>
                <a:lnTo>
                  <a:pt x="1029413" y="267270"/>
                </a:lnTo>
                <a:lnTo>
                  <a:pt x="1046335" y="306121"/>
                </a:lnTo>
                <a:lnTo>
                  <a:pt x="1058537" y="346205"/>
                </a:lnTo>
                <a:lnTo>
                  <a:pt x="1065860" y="387242"/>
                </a:lnTo>
                <a:lnTo>
                  <a:pt x="1068143" y="428958"/>
                </a:lnTo>
                <a:lnTo>
                  <a:pt x="1065229" y="471075"/>
                </a:lnTo>
                <a:lnTo>
                  <a:pt x="1056957" y="513316"/>
                </a:lnTo>
                <a:lnTo>
                  <a:pt x="1043169" y="555404"/>
                </a:lnTo>
                <a:lnTo>
                  <a:pt x="1263786" y="698429"/>
                </a:lnTo>
                <a:lnTo>
                  <a:pt x="945769" y="698429"/>
                </a:lnTo>
                <a:lnTo>
                  <a:pt x="911418" y="728633"/>
                </a:lnTo>
                <a:lnTo>
                  <a:pt x="874274" y="755658"/>
                </a:lnTo>
                <a:lnTo>
                  <a:pt x="834646" y="779468"/>
                </a:lnTo>
                <a:lnTo>
                  <a:pt x="792847" y="800028"/>
                </a:lnTo>
                <a:lnTo>
                  <a:pt x="749186" y="817302"/>
                </a:lnTo>
                <a:lnTo>
                  <a:pt x="703974" y="831255"/>
                </a:lnTo>
                <a:lnTo>
                  <a:pt x="657524" y="841849"/>
                </a:lnTo>
                <a:lnTo>
                  <a:pt x="610145" y="849050"/>
                </a:lnTo>
                <a:lnTo>
                  <a:pt x="562148" y="852822"/>
                </a:lnTo>
                <a:lnTo>
                  <a:pt x="513844" y="853130"/>
                </a:lnTo>
                <a:close/>
              </a:path>
              <a:path w="1478279" h="853439">
                <a:moveTo>
                  <a:pt x="1477693" y="837104"/>
                </a:moveTo>
                <a:lnTo>
                  <a:pt x="945769" y="698429"/>
                </a:lnTo>
                <a:lnTo>
                  <a:pt x="1263786" y="698429"/>
                </a:lnTo>
                <a:lnTo>
                  <a:pt x="1477693" y="837104"/>
                </a:lnTo>
                <a:close/>
              </a:path>
            </a:pathLst>
          </a:custGeom>
          <a:solidFill>
            <a:srgbClr val="009C0E">
              <a:alpha val="26919"/>
            </a:srgbClr>
          </a:solidFill>
        </p:spPr>
        <p:txBody>
          <a:bodyPr wrap="square" lIns="0" tIns="0" rIns="0" bIns="0" rtlCol="0"/>
          <a:lstStyle/>
          <a:p>
            <a:endParaRPr/>
          </a:p>
        </p:txBody>
      </p:sp>
      <p:sp>
        <p:nvSpPr>
          <p:cNvPr id="11" name="object 11"/>
          <p:cNvSpPr txBox="1"/>
          <p:nvPr/>
        </p:nvSpPr>
        <p:spPr>
          <a:xfrm>
            <a:off x="5928802" y="2656675"/>
            <a:ext cx="443865" cy="482600"/>
          </a:xfrm>
          <a:prstGeom prst="rect">
            <a:avLst/>
          </a:prstGeom>
        </p:spPr>
        <p:txBody>
          <a:bodyPr vert="horz" wrap="square" lIns="0" tIns="12700" rIns="0" bIns="0" rtlCol="0">
            <a:spAutoFit/>
          </a:bodyPr>
          <a:lstStyle/>
          <a:p>
            <a:pPr marL="12700">
              <a:lnSpc>
                <a:spcPct val="100000"/>
              </a:lnSpc>
              <a:spcBef>
                <a:spcPts val="100"/>
              </a:spcBef>
            </a:pPr>
            <a:r>
              <a:rPr sz="3000" b="1" spc="-610" dirty="0">
                <a:latin typeface="Arial"/>
                <a:cs typeface="Arial"/>
              </a:rPr>
              <a:t>OK</a:t>
            </a:r>
            <a:endParaRPr sz="3000">
              <a:latin typeface="Arial"/>
              <a:cs typeface="Arial"/>
            </a:endParaRPr>
          </a:p>
        </p:txBody>
      </p:sp>
      <p:sp>
        <p:nvSpPr>
          <p:cNvPr id="12" name="object 12"/>
          <p:cNvSpPr/>
          <p:nvPr/>
        </p:nvSpPr>
        <p:spPr>
          <a:xfrm>
            <a:off x="4798790" y="2880094"/>
            <a:ext cx="853498" cy="853498"/>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371016" y="4266626"/>
            <a:ext cx="1368425" cy="922019"/>
          </a:xfrm>
          <a:custGeom>
            <a:avLst/>
            <a:gdLst/>
            <a:ahLst/>
            <a:cxnLst/>
            <a:rect l="l" t="t" r="r" b="b"/>
            <a:pathLst>
              <a:path w="1368425" h="922020">
                <a:moveTo>
                  <a:pt x="848204" y="921728"/>
                </a:moveTo>
                <a:lnTo>
                  <a:pt x="799132" y="920914"/>
                </a:lnTo>
                <a:lnTo>
                  <a:pt x="750716" y="916245"/>
                </a:lnTo>
                <a:lnTo>
                  <a:pt x="703243" y="907834"/>
                </a:lnTo>
                <a:lnTo>
                  <a:pt x="656997" y="895793"/>
                </a:lnTo>
                <a:lnTo>
                  <a:pt x="612264" y="880235"/>
                </a:lnTo>
                <a:lnTo>
                  <a:pt x="569330" y="861272"/>
                </a:lnTo>
                <a:lnTo>
                  <a:pt x="528482" y="839017"/>
                </a:lnTo>
                <a:lnTo>
                  <a:pt x="490004" y="813583"/>
                </a:lnTo>
                <a:lnTo>
                  <a:pt x="454182" y="785082"/>
                </a:lnTo>
                <a:lnTo>
                  <a:pt x="421302" y="753627"/>
                </a:lnTo>
                <a:lnTo>
                  <a:pt x="391651" y="719331"/>
                </a:lnTo>
                <a:lnTo>
                  <a:pt x="365512" y="682305"/>
                </a:lnTo>
                <a:lnTo>
                  <a:pt x="343174" y="642664"/>
                </a:lnTo>
                <a:lnTo>
                  <a:pt x="0" y="616864"/>
                </a:lnTo>
                <a:lnTo>
                  <a:pt x="300024" y="470739"/>
                </a:lnTo>
                <a:lnTo>
                  <a:pt x="301343" y="426671"/>
                </a:lnTo>
                <a:lnTo>
                  <a:pt x="307376" y="383626"/>
                </a:lnTo>
                <a:lnTo>
                  <a:pt x="317916" y="341811"/>
                </a:lnTo>
                <a:lnTo>
                  <a:pt x="332757" y="301429"/>
                </a:lnTo>
                <a:lnTo>
                  <a:pt x="351693" y="262684"/>
                </a:lnTo>
                <a:lnTo>
                  <a:pt x="374518" y="225783"/>
                </a:lnTo>
                <a:lnTo>
                  <a:pt x="401026" y="190928"/>
                </a:lnTo>
                <a:lnTo>
                  <a:pt x="431011" y="158324"/>
                </a:lnTo>
                <a:lnTo>
                  <a:pt x="464267" y="128176"/>
                </a:lnTo>
                <a:lnTo>
                  <a:pt x="500587" y="100689"/>
                </a:lnTo>
                <a:lnTo>
                  <a:pt x="539766" y="76067"/>
                </a:lnTo>
                <a:lnTo>
                  <a:pt x="581597" y="54514"/>
                </a:lnTo>
                <a:lnTo>
                  <a:pt x="625874" y="36236"/>
                </a:lnTo>
                <a:lnTo>
                  <a:pt x="672392" y="21436"/>
                </a:lnTo>
                <a:lnTo>
                  <a:pt x="720943" y="10319"/>
                </a:lnTo>
                <a:lnTo>
                  <a:pt x="771323" y="3090"/>
                </a:lnTo>
                <a:lnTo>
                  <a:pt x="822269" y="0"/>
                </a:lnTo>
                <a:lnTo>
                  <a:pt x="872485" y="1058"/>
                </a:lnTo>
                <a:lnTo>
                  <a:pt x="921717" y="6107"/>
                </a:lnTo>
                <a:lnTo>
                  <a:pt x="969708" y="14989"/>
                </a:lnTo>
                <a:lnTo>
                  <a:pt x="1016203" y="27547"/>
                </a:lnTo>
                <a:lnTo>
                  <a:pt x="1060946" y="43624"/>
                </a:lnTo>
                <a:lnTo>
                  <a:pt x="1103681" y="63062"/>
                </a:lnTo>
                <a:lnTo>
                  <a:pt x="1144153" y="85702"/>
                </a:lnTo>
                <a:lnTo>
                  <a:pt x="1182107" y="111389"/>
                </a:lnTo>
                <a:lnTo>
                  <a:pt x="1217285" y="139963"/>
                </a:lnTo>
                <a:lnTo>
                  <a:pt x="1249434" y="171268"/>
                </a:lnTo>
                <a:lnTo>
                  <a:pt x="1278296" y="205147"/>
                </a:lnTo>
                <a:lnTo>
                  <a:pt x="1303617" y="241440"/>
                </a:lnTo>
                <a:lnTo>
                  <a:pt x="1325140" y="279992"/>
                </a:lnTo>
                <a:lnTo>
                  <a:pt x="1342610" y="320644"/>
                </a:lnTo>
                <a:lnTo>
                  <a:pt x="1355772" y="363239"/>
                </a:lnTo>
                <a:lnTo>
                  <a:pt x="1364219" y="406717"/>
                </a:lnTo>
                <a:lnTo>
                  <a:pt x="1367813" y="449965"/>
                </a:lnTo>
                <a:lnTo>
                  <a:pt x="1366710" y="492749"/>
                </a:lnTo>
                <a:lnTo>
                  <a:pt x="1361067" y="534834"/>
                </a:lnTo>
                <a:lnTo>
                  <a:pt x="1351042" y="575985"/>
                </a:lnTo>
                <a:lnTo>
                  <a:pt x="1336793" y="615969"/>
                </a:lnTo>
                <a:lnTo>
                  <a:pt x="1318475" y="654549"/>
                </a:lnTo>
                <a:lnTo>
                  <a:pt x="1296247" y="691492"/>
                </a:lnTo>
                <a:lnTo>
                  <a:pt x="1270265" y="726562"/>
                </a:lnTo>
                <a:lnTo>
                  <a:pt x="1240687" y="759525"/>
                </a:lnTo>
                <a:lnTo>
                  <a:pt x="1207670" y="790147"/>
                </a:lnTo>
                <a:lnTo>
                  <a:pt x="1171371" y="818192"/>
                </a:lnTo>
                <a:lnTo>
                  <a:pt x="1131947" y="843426"/>
                </a:lnTo>
                <a:lnTo>
                  <a:pt x="1089555" y="865614"/>
                </a:lnTo>
                <a:lnTo>
                  <a:pt x="1044353" y="884521"/>
                </a:lnTo>
                <a:lnTo>
                  <a:pt x="996498" y="899913"/>
                </a:lnTo>
                <a:lnTo>
                  <a:pt x="947172" y="911340"/>
                </a:lnTo>
                <a:lnTo>
                  <a:pt x="897646" y="918574"/>
                </a:lnTo>
                <a:lnTo>
                  <a:pt x="848204" y="921728"/>
                </a:lnTo>
                <a:close/>
              </a:path>
            </a:pathLst>
          </a:custGeom>
          <a:solidFill>
            <a:srgbClr val="0074E2">
              <a:alpha val="26919"/>
            </a:srgbClr>
          </a:solidFill>
        </p:spPr>
        <p:txBody>
          <a:bodyPr wrap="square" lIns="0" tIns="0" rIns="0" bIns="0" rtlCol="0"/>
          <a:lstStyle/>
          <a:p>
            <a:endParaRPr/>
          </a:p>
        </p:txBody>
      </p:sp>
      <p:sp>
        <p:nvSpPr>
          <p:cNvPr id="14" name="object 14"/>
          <p:cNvSpPr txBox="1"/>
          <p:nvPr/>
        </p:nvSpPr>
        <p:spPr>
          <a:xfrm>
            <a:off x="4882264" y="4476728"/>
            <a:ext cx="653415" cy="482600"/>
          </a:xfrm>
          <a:prstGeom prst="rect">
            <a:avLst/>
          </a:prstGeom>
        </p:spPr>
        <p:txBody>
          <a:bodyPr vert="horz" wrap="square" lIns="0" tIns="12700" rIns="0" bIns="0" rtlCol="0">
            <a:spAutoFit/>
          </a:bodyPr>
          <a:lstStyle/>
          <a:p>
            <a:pPr marL="12700">
              <a:lnSpc>
                <a:spcPct val="100000"/>
              </a:lnSpc>
              <a:spcBef>
                <a:spcPts val="100"/>
              </a:spcBef>
            </a:pPr>
            <a:r>
              <a:rPr sz="3000" b="1" spc="-415" dirty="0">
                <a:latin typeface="Arial"/>
                <a:cs typeface="Arial"/>
              </a:rPr>
              <a:t>GET</a:t>
            </a:r>
            <a:endParaRPr sz="3000">
              <a:latin typeface="Arial"/>
              <a:cs typeface="Arial"/>
            </a:endParaRPr>
          </a:p>
        </p:txBody>
      </p:sp>
      <p:sp>
        <p:nvSpPr>
          <p:cNvPr id="15" name="object 15"/>
          <p:cNvSpPr/>
          <p:nvPr/>
        </p:nvSpPr>
        <p:spPr>
          <a:xfrm>
            <a:off x="5948657" y="4312841"/>
            <a:ext cx="1363345" cy="853440"/>
          </a:xfrm>
          <a:custGeom>
            <a:avLst/>
            <a:gdLst/>
            <a:ahLst/>
            <a:cxnLst/>
            <a:rect l="l" t="t" r="r" b="b"/>
            <a:pathLst>
              <a:path w="1363345" h="853439">
                <a:moveTo>
                  <a:pt x="514696" y="853020"/>
                </a:moveTo>
                <a:lnTo>
                  <a:pt x="464641" y="849662"/>
                </a:lnTo>
                <a:lnTo>
                  <a:pt x="414379" y="842423"/>
                </a:lnTo>
                <a:lnTo>
                  <a:pt x="361999" y="830571"/>
                </a:lnTo>
                <a:lnTo>
                  <a:pt x="312253" y="814842"/>
                </a:lnTo>
                <a:lnTo>
                  <a:pt x="265359" y="795486"/>
                </a:lnTo>
                <a:lnTo>
                  <a:pt x="221535" y="772752"/>
                </a:lnTo>
                <a:lnTo>
                  <a:pt x="180997" y="746892"/>
                </a:lnTo>
                <a:lnTo>
                  <a:pt x="143965" y="718156"/>
                </a:lnTo>
                <a:lnTo>
                  <a:pt x="110655" y="686793"/>
                </a:lnTo>
                <a:lnTo>
                  <a:pt x="81286" y="653053"/>
                </a:lnTo>
                <a:lnTo>
                  <a:pt x="56074" y="617187"/>
                </a:lnTo>
                <a:lnTo>
                  <a:pt x="35237" y="579446"/>
                </a:lnTo>
                <a:lnTo>
                  <a:pt x="18994" y="540078"/>
                </a:lnTo>
                <a:lnTo>
                  <a:pt x="7562" y="499334"/>
                </a:lnTo>
                <a:lnTo>
                  <a:pt x="1158" y="457464"/>
                </a:lnTo>
                <a:lnTo>
                  <a:pt x="0" y="414719"/>
                </a:lnTo>
                <a:lnTo>
                  <a:pt x="4305" y="371349"/>
                </a:lnTo>
                <a:lnTo>
                  <a:pt x="14052" y="328545"/>
                </a:lnTo>
                <a:lnTo>
                  <a:pt x="28880" y="287465"/>
                </a:lnTo>
                <a:lnTo>
                  <a:pt x="48498" y="248306"/>
                </a:lnTo>
                <a:lnTo>
                  <a:pt x="72616" y="211265"/>
                </a:lnTo>
                <a:lnTo>
                  <a:pt x="100943" y="176540"/>
                </a:lnTo>
                <a:lnTo>
                  <a:pt x="133188" y="144327"/>
                </a:lnTo>
                <a:lnTo>
                  <a:pt x="169061" y="114823"/>
                </a:lnTo>
                <a:lnTo>
                  <a:pt x="208271" y="88227"/>
                </a:lnTo>
                <a:lnTo>
                  <a:pt x="250528" y="64734"/>
                </a:lnTo>
                <a:lnTo>
                  <a:pt x="295542" y="44542"/>
                </a:lnTo>
                <a:lnTo>
                  <a:pt x="343020" y="27848"/>
                </a:lnTo>
                <a:lnTo>
                  <a:pt x="392674" y="14850"/>
                </a:lnTo>
                <a:lnTo>
                  <a:pt x="444212" y="5745"/>
                </a:lnTo>
                <a:lnTo>
                  <a:pt x="497344" y="729"/>
                </a:lnTo>
                <a:lnTo>
                  <a:pt x="551779" y="0"/>
                </a:lnTo>
                <a:lnTo>
                  <a:pt x="606025" y="3649"/>
                </a:lnTo>
                <a:lnTo>
                  <a:pt x="658611" y="11505"/>
                </a:lnTo>
                <a:lnTo>
                  <a:pt x="709263" y="23356"/>
                </a:lnTo>
                <a:lnTo>
                  <a:pt x="757709" y="38990"/>
                </a:lnTo>
                <a:lnTo>
                  <a:pt x="803675" y="58194"/>
                </a:lnTo>
                <a:lnTo>
                  <a:pt x="846887" y="80756"/>
                </a:lnTo>
                <a:lnTo>
                  <a:pt x="887072" y="106463"/>
                </a:lnTo>
                <a:lnTo>
                  <a:pt x="923957" y="135104"/>
                </a:lnTo>
                <a:lnTo>
                  <a:pt x="957268" y="166467"/>
                </a:lnTo>
                <a:lnTo>
                  <a:pt x="986732" y="200338"/>
                </a:lnTo>
                <a:lnTo>
                  <a:pt x="1012075" y="236506"/>
                </a:lnTo>
                <a:lnTo>
                  <a:pt x="1033025" y="274758"/>
                </a:lnTo>
                <a:lnTo>
                  <a:pt x="1049308" y="314883"/>
                </a:lnTo>
                <a:lnTo>
                  <a:pt x="1060650" y="356667"/>
                </a:lnTo>
                <a:lnTo>
                  <a:pt x="1066778" y="399899"/>
                </a:lnTo>
                <a:lnTo>
                  <a:pt x="1363177" y="512873"/>
                </a:lnTo>
                <a:lnTo>
                  <a:pt x="1040453" y="561373"/>
                </a:lnTo>
                <a:lnTo>
                  <a:pt x="1022039" y="599442"/>
                </a:lnTo>
                <a:lnTo>
                  <a:pt x="999585" y="635350"/>
                </a:lnTo>
                <a:lnTo>
                  <a:pt x="973364" y="668976"/>
                </a:lnTo>
                <a:lnTo>
                  <a:pt x="943652" y="700195"/>
                </a:lnTo>
                <a:lnTo>
                  <a:pt x="910721" y="728885"/>
                </a:lnTo>
                <a:lnTo>
                  <a:pt x="874846" y="754924"/>
                </a:lnTo>
                <a:lnTo>
                  <a:pt x="836300" y="778188"/>
                </a:lnTo>
                <a:lnTo>
                  <a:pt x="795357" y="798554"/>
                </a:lnTo>
                <a:lnTo>
                  <a:pt x="752290" y="815900"/>
                </a:lnTo>
                <a:lnTo>
                  <a:pt x="707375" y="830102"/>
                </a:lnTo>
                <a:lnTo>
                  <a:pt x="660884" y="841038"/>
                </a:lnTo>
                <a:lnTo>
                  <a:pt x="613091" y="848585"/>
                </a:lnTo>
                <a:lnTo>
                  <a:pt x="564270" y="852620"/>
                </a:lnTo>
                <a:lnTo>
                  <a:pt x="514696" y="853020"/>
                </a:lnTo>
                <a:close/>
              </a:path>
            </a:pathLst>
          </a:custGeom>
          <a:solidFill>
            <a:srgbClr val="009C0E">
              <a:alpha val="26919"/>
            </a:srgbClr>
          </a:solidFill>
        </p:spPr>
        <p:txBody>
          <a:bodyPr wrap="square" lIns="0" tIns="0" rIns="0" bIns="0" rtlCol="0"/>
          <a:lstStyle/>
          <a:p>
            <a:endParaRPr/>
          </a:p>
        </p:txBody>
      </p:sp>
      <p:sp>
        <p:nvSpPr>
          <p:cNvPr id="16" name="object 16"/>
          <p:cNvSpPr txBox="1"/>
          <p:nvPr/>
        </p:nvSpPr>
        <p:spPr>
          <a:xfrm>
            <a:off x="6195491" y="4460373"/>
            <a:ext cx="443865" cy="482600"/>
          </a:xfrm>
          <a:prstGeom prst="rect">
            <a:avLst/>
          </a:prstGeom>
        </p:spPr>
        <p:txBody>
          <a:bodyPr vert="horz" wrap="square" lIns="0" tIns="12700" rIns="0" bIns="0" rtlCol="0">
            <a:spAutoFit/>
          </a:bodyPr>
          <a:lstStyle/>
          <a:p>
            <a:pPr marL="12700">
              <a:lnSpc>
                <a:spcPct val="100000"/>
              </a:lnSpc>
              <a:spcBef>
                <a:spcPts val="100"/>
              </a:spcBef>
            </a:pPr>
            <a:r>
              <a:rPr sz="3000" b="1" spc="-610" dirty="0">
                <a:latin typeface="Arial"/>
                <a:cs typeface="Arial"/>
              </a:rPr>
              <a:t>OK</a:t>
            </a:r>
            <a:endParaRPr sz="3000">
              <a:latin typeface="Arial"/>
              <a:cs typeface="Arial"/>
            </a:endParaRPr>
          </a:p>
        </p:txBody>
      </p:sp>
      <p:sp>
        <p:nvSpPr>
          <p:cNvPr id="17" name="object 17"/>
          <p:cNvSpPr/>
          <p:nvPr/>
        </p:nvSpPr>
        <p:spPr>
          <a:xfrm>
            <a:off x="5020290" y="5166089"/>
            <a:ext cx="661523" cy="661523"/>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3613785" cy="574040"/>
          </a:xfrm>
          <a:prstGeom prst="rect">
            <a:avLst/>
          </a:prstGeom>
        </p:spPr>
        <p:txBody>
          <a:bodyPr vert="horz" wrap="square" lIns="0" tIns="12700" rIns="0" bIns="0" rtlCol="0">
            <a:spAutoFit/>
          </a:bodyPr>
          <a:lstStyle/>
          <a:p>
            <a:pPr marL="12700">
              <a:lnSpc>
                <a:spcPct val="100000"/>
              </a:lnSpc>
              <a:spcBef>
                <a:spcPts val="100"/>
              </a:spcBef>
            </a:pPr>
            <a:r>
              <a:rPr sz="3600" spc="290" dirty="0">
                <a:latin typeface="Calibri"/>
                <a:cs typeface="Calibri"/>
              </a:rPr>
              <a:t>Review:</a:t>
            </a:r>
            <a:r>
              <a:rPr sz="3600" spc="50" dirty="0">
                <a:latin typeface="Calibri"/>
                <a:cs typeface="Calibri"/>
              </a:rPr>
              <a:t> </a:t>
            </a:r>
            <a:r>
              <a:rPr sz="3600" spc="365" dirty="0">
                <a:latin typeface="Calibri"/>
                <a:cs typeface="Calibri"/>
              </a:rPr>
              <a:t>Flexbox</a:t>
            </a:r>
            <a:endParaRPr sz="3600">
              <a:latin typeface="Calibri"/>
              <a:cs typeface="Calibri"/>
            </a:endParaRPr>
          </a:p>
        </p:txBody>
      </p:sp>
      <p:sp>
        <p:nvSpPr>
          <p:cNvPr id="3" name="object 3"/>
          <p:cNvSpPr txBox="1"/>
          <p:nvPr/>
        </p:nvSpPr>
        <p:spPr>
          <a:xfrm>
            <a:off x="855724" y="1621074"/>
            <a:ext cx="489902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How do we create this look?</a:t>
            </a:r>
            <a:r>
              <a:rPr sz="2400" spc="-40" dirty="0">
                <a:solidFill>
                  <a:srgbClr val="434343"/>
                </a:solidFill>
                <a:latin typeface="Calibri"/>
                <a:cs typeface="Calibri"/>
              </a:rPr>
              <a:t> </a:t>
            </a:r>
            <a:r>
              <a:rPr sz="2400" dirty="0">
                <a:solidFill>
                  <a:srgbClr val="434343"/>
                </a:solidFill>
                <a:latin typeface="Calibri"/>
                <a:cs typeface="Calibri"/>
              </a:rPr>
              <a:t>(</a:t>
            </a:r>
            <a:r>
              <a:rPr sz="2400" u="heavy" dirty="0">
                <a:solidFill>
                  <a:srgbClr val="0097A7"/>
                </a:solidFill>
                <a:uFill>
                  <a:solidFill>
                    <a:srgbClr val="0097A7"/>
                  </a:solidFill>
                </a:uFill>
                <a:latin typeface="Calibri"/>
                <a:cs typeface="Calibri"/>
                <a:hlinkClick r:id="rId2"/>
              </a:rPr>
              <a:t>Codepen</a:t>
            </a:r>
            <a:r>
              <a:rPr sz="2400" dirty="0">
                <a:solidFill>
                  <a:srgbClr val="434343"/>
                </a:solidFill>
                <a:latin typeface="Calibri"/>
                <a:cs typeface="Calibri"/>
              </a:rPr>
              <a:t>)</a:t>
            </a:r>
            <a:endParaRPr sz="2400">
              <a:latin typeface="Calibri"/>
              <a:cs typeface="Calibri"/>
            </a:endParaRPr>
          </a:p>
        </p:txBody>
      </p:sp>
      <p:grpSp>
        <p:nvGrpSpPr>
          <p:cNvPr id="4" name="object 4"/>
          <p:cNvGrpSpPr/>
          <p:nvPr/>
        </p:nvGrpSpPr>
        <p:grpSpPr>
          <a:xfrm>
            <a:off x="1542850" y="2343449"/>
            <a:ext cx="6058535" cy="4141470"/>
            <a:chOff x="1542850" y="2343449"/>
            <a:chExt cx="6058535" cy="4141470"/>
          </a:xfrm>
        </p:grpSpPr>
        <p:sp>
          <p:nvSpPr>
            <p:cNvPr id="5" name="object 5"/>
            <p:cNvSpPr/>
            <p:nvPr/>
          </p:nvSpPr>
          <p:spPr>
            <a:xfrm>
              <a:off x="1580950" y="2381549"/>
              <a:ext cx="5982098" cy="406527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561900" y="2362499"/>
              <a:ext cx="6020435" cy="4103370"/>
            </a:xfrm>
            <a:custGeom>
              <a:avLst/>
              <a:gdLst/>
              <a:ahLst/>
              <a:cxnLst/>
              <a:rect l="l" t="t" r="r" b="b"/>
              <a:pathLst>
                <a:path w="6020434" h="4103370">
                  <a:moveTo>
                    <a:pt x="0" y="0"/>
                  </a:moveTo>
                  <a:lnTo>
                    <a:pt x="6020198" y="0"/>
                  </a:lnTo>
                  <a:lnTo>
                    <a:pt x="6020198" y="4103376"/>
                  </a:lnTo>
                  <a:lnTo>
                    <a:pt x="0" y="4103376"/>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3613785" cy="574040"/>
          </a:xfrm>
          <a:prstGeom prst="rect">
            <a:avLst/>
          </a:prstGeom>
        </p:spPr>
        <p:txBody>
          <a:bodyPr vert="horz" wrap="square" lIns="0" tIns="12700" rIns="0" bIns="0" rtlCol="0">
            <a:spAutoFit/>
          </a:bodyPr>
          <a:lstStyle/>
          <a:p>
            <a:pPr marL="12700">
              <a:lnSpc>
                <a:spcPct val="100000"/>
              </a:lnSpc>
              <a:spcBef>
                <a:spcPts val="100"/>
              </a:spcBef>
            </a:pPr>
            <a:r>
              <a:rPr sz="3600" spc="290" dirty="0">
                <a:latin typeface="Calibri"/>
                <a:cs typeface="Calibri"/>
              </a:rPr>
              <a:t>Review:</a:t>
            </a:r>
            <a:r>
              <a:rPr sz="3600" spc="50" dirty="0">
                <a:latin typeface="Calibri"/>
                <a:cs typeface="Calibri"/>
              </a:rPr>
              <a:t> </a:t>
            </a:r>
            <a:r>
              <a:rPr sz="3600" spc="365" dirty="0">
                <a:latin typeface="Calibri"/>
                <a:cs typeface="Calibri"/>
              </a:rPr>
              <a:t>Flexbox</a:t>
            </a:r>
            <a:endParaRPr sz="3600">
              <a:latin typeface="Calibri"/>
              <a:cs typeface="Calibri"/>
            </a:endParaRPr>
          </a:p>
        </p:txBody>
      </p:sp>
      <p:sp>
        <p:nvSpPr>
          <p:cNvPr id="3" name="object 3"/>
          <p:cNvSpPr txBox="1"/>
          <p:nvPr/>
        </p:nvSpPr>
        <p:spPr>
          <a:xfrm>
            <a:off x="855724" y="1621074"/>
            <a:ext cx="489902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How do we create this look?</a:t>
            </a:r>
            <a:r>
              <a:rPr sz="2400" spc="-40" dirty="0">
                <a:solidFill>
                  <a:srgbClr val="434343"/>
                </a:solidFill>
                <a:latin typeface="Calibri"/>
                <a:cs typeface="Calibri"/>
              </a:rPr>
              <a:t> </a:t>
            </a:r>
            <a:r>
              <a:rPr sz="2400" dirty="0">
                <a:solidFill>
                  <a:srgbClr val="434343"/>
                </a:solidFill>
                <a:latin typeface="Calibri"/>
                <a:cs typeface="Calibri"/>
              </a:rPr>
              <a:t>(</a:t>
            </a:r>
            <a:r>
              <a:rPr sz="2400" u="heavy" dirty="0">
                <a:solidFill>
                  <a:srgbClr val="0097A7"/>
                </a:solidFill>
                <a:uFill>
                  <a:solidFill>
                    <a:srgbClr val="0097A7"/>
                  </a:solidFill>
                </a:uFill>
                <a:latin typeface="Calibri"/>
                <a:cs typeface="Calibri"/>
                <a:hlinkClick r:id="rId2"/>
              </a:rPr>
              <a:t>Codepen</a:t>
            </a:r>
            <a:r>
              <a:rPr sz="2400" dirty="0">
                <a:solidFill>
                  <a:srgbClr val="434343"/>
                </a:solidFill>
                <a:latin typeface="Calibri"/>
                <a:cs typeface="Calibri"/>
              </a:rPr>
              <a:t>)</a:t>
            </a:r>
            <a:endParaRPr sz="2400">
              <a:latin typeface="Calibri"/>
              <a:cs typeface="Calibri"/>
            </a:endParaRPr>
          </a:p>
        </p:txBody>
      </p:sp>
      <p:grpSp>
        <p:nvGrpSpPr>
          <p:cNvPr id="4" name="object 4"/>
          <p:cNvGrpSpPr/>
          <p:nvPr/>
        </p:nvGrpSpPr>
        <p:grpSpPr>
          <a:xfrm>
            <a:off x="295874" y="2209441"/>
            <a:ext cx="8552815" cy="4534535"/>
            <a:chOff x="295874" y="2209441"/>
            <a:chExt cx="8552815" cy="4534535"/>
          </a:xfrm>
        </p:grpSpPr>
        <p:sp>
          <p:nvSpPr>
            <p:cNvPr id="5" name="object 5"/>
            <p:cNvSpPr/>
            <p:nvPr/>
          </p:nvSpPr>
          <p:spPr>
            <a:xfrm>
              <a:off x="333974" y="2247541"/>
              <a:ext cx="8476051" cy="445805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14924" y="2228491"/>
              <a:ext cx="8514715" cy="4496435"/>
            </a:xfrm>
            <a:custGeom>
              <a:avLst/>
              <a:gdLst/>
              <a:ahLst/>
              <a:cxnLst/>
              <a:rect l="l" t="t" r="r" b="b"/>
              <a:pathLst>
                <a:path w="8514715" h="4496434">
                  <a:moveTo>
                    <a:pt x="0" y="0"/>
                  </a:moveTo>
                  <a:lnTo>
                    <a:pt x="8514151" y="0"/>
                  </a:lnTo>
                  <a:lnTo>
                    <a:pt x="8514151" y="4496158"/>
                  </a:lnTo>
                  <a:lnTo>
                    <a:pt x="0" y="4496158"/>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6102408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5445125" cy="1490345"/>
          </a:xfrm>
          <a:prstGeom prst="rect">
            <a:avLst/>
          </a:prstGeom>
        </p:spPr>
        <p:txBody>
          <a:bodyPr vert="horz" wrap="square" lIns="0" tIns="10160" rIns="0" bIns="0" rtlCol="0">
            <a:spAutoFit/>
          </a:bodyPr>
          <a:lstStyle/>
          <a:p>
            <a:pPr marL="12700" marR="5080">
              <a:lnSpc>
                <a:spcPct val="100299"/>
              </a:lnSpc>
              <a:spcBef>
                <a:spcPts val="80"/>
              </a:spcBef>
            </a:pPr>
            <a:r>
              <a:rPr sz="4800" spc="525" dirty="0"/>
              <a:t>Continuing</a:t>
            </a:r>
            <a:r>
              <a:rPr sz="4800" spc="130" dirty="0"/>
              <a:t> </a:t>
            </a:r>
            <a:r>
              <a:rPr sz="4800" spc="490" dirty="0"/>
              <a:t>where  </a:t>
            </a:r>
            <a:r>
              <a:rPr sz="4800" spc="600" dirty="0"/>
              <a:t>we </a:t>
            </a:r>
            <a:r>
              <a:rPr sz="4800" spc="290" dirty="0"/>
              <a:t>left</a:t>
            </a:r>
            <a:r>
              <a:rPr sz="4800" spc="-270" dirty="0"/>
              <a:t> </a:t>
            </a:r>
            <a:r>
              <a:rPr sz="4800" spc="55" dirty="0"/>
              <a:t>off!</a:t>
            </a:r>
            <a:endParaRPr sz="480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811276" cy="574040"/>
          </a:xfrm>
          <a:prstGeom prst="rect">
            <a:avLst/>
          </a:prstGeom>
        </p:spPr>
        <p:txBody>
          <a:bodyPr vert="horz" wrap="square" lIns="0" tIns="12700" rIns="0" bIns="0" rtlCol="0">
            <a:spAutoFit/>
          </a:bodyPr>
          <a:lstStyle/>
          <a:p>
            <a:pPr marL="12700">
              <a:lnSpc>
                <a:spcPct val="100000"/>
              </a:lnSpc>
              <a:spcBef>
                <a:spcPts val="100"/>
              </a:spcBef>
            </a:pPr>
            <a:r>
              <a:rPr spc="330" dirty="0"/>
              <a:t>Goal</a:t>
            </a:r>
          </a:p>
        </p:txBody>
      </p:sp>
      <p:grpSp>
        <p:nvGrpSpPr>
          <p:cNvPr id="3" name="object 3"/>
          <p:cNvGrpSpPr/>
          <p:nvPr/>
        </p:nvGrpSpPr>
        <p:grpSpPr>
          <a:xfrm>
            <a:off x="4490175" y="199512"/>
            <a:ext cx="4283710" cy="6459220"/>
            <a:chOff x="4490175" y="199512"/>
            <a:chExt cx="4283710" cy="6459220"/>
          </a:xfrm>
        </p:grpSpPr>
        <p:sp>
          <p:nvSpPr>
            <p:cNvPr id="4" name="object 4"/>
            <p:cNvSpPr/>
            <p:nvPr/>
          </p:nvSpPr>
          <p:spPr>
            <a:xfrm>
              <a:off x="4566375" y="275712"/>
              <a:ext cx="4131199" cy="63065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528275" y="237612"/>
              <a:ext cx="4207510" cy="6383020"/>
            </a:xfrm>
            <a:custGeom>
              <a:avLst/>
              <a:gdLst/>
              <a:ahLst/>
              <a:cxnLst/>
              <a:rect l="l" t="t" r="r" b="b"/>
              <a:pathLst>
                <a:path w="4207509" h="6383020">
                  <a:moveTo>
                    <a:pt x="0" y="0"/>
                  </a:moveTo>
                  <a:lnTo>
                    <a:pt x="4207399" y="0"/>
                  </a:lnTo>
                  <a:lnTo>
                    <a:pt x="4207399" y="6382773"/>
                  </a:lnTo>
                  <a:lnTo>
                    <a:pt x="0" y="6382773"/>
                  </a:lnTo>
                  <a:lnTo>
                    <a:pt x="0" y="0"/>
                  </a:lnTo>
                  <a:close/>
                </a:path>
              </a:pathLst>
            </a:custGeom>
            <a:ln w="76199">
              <a:solidFill>
                <a:srgbClr val="CCCCCC"/>
              </a:solidFill>
            </a:ln>
          </p:spPr>
          <p:txBody>
            <a:bodyPr wrap="square" lIns="0" tIns="0" rIns="0" bIns="0" rtlCol="0"/>
            <a:lstStyle/>
            <a:p>
              <a:endParaRPr/>
            </a:p>
          </p:txBody>
        </p:sp>
      </p:grpSp>
      <p:sp>
        <p:nvSpPr>
          <p:cNvPr id="6" name="object 6"/>
          <p:cNvSpPr txBox="1"/>
          <p:nvPr/>
        </p:nvSpPr>
        <p:spPr>
          <a:xfrm>
            <a:off x="882796" y="1567742"/>
            <a:ext cx="3117850" cy="1282700"/>
          </a:xfrm>
          <a:prstGeom prst="rect">
            <a:avLst/>
          </a:prstGeom>
        </p:spPr>
        <p:txBody>
          <a:bodyPr vert="horz" wrap="square" lIns="0" tIns="12700" rIns="0" bIns="0" rtlCol="0">
            <a:spAutoFit/>
          </a:bodyPr>
          <a:lstStyle/>
          <a:p>
            <a:pPr marL="260985" marR="7620" indent="-248920" algn="r">
              <a:lnSpc>
                <a:spcPct val="114599"/>
              </a:lnSpc>
              <a:spcBef>
                <a:spcPts val="100"/>
              </a:spcBef>
            </a:pPr>
            <a:r>
              <a:rPr sz="2400" spc="-5" dirty="0">
                <a:solidFill>
                  <a:srgbClr val="434343"/>
                </a:solidFill>
                <a:latin typeface="Calibri"/>
                <a:cs typeface="Calibri"/>
              </a:rPr>
              <a:t>We were trying</a:t>
            </a:r>
            <a:r>
              <a:rPr sz="2400" spc="-65" dirty="0">
                <a:solidFill>
                  <a:srgbClr val="434343"/>
                </a:solidFill>
                <a:latin typeface="Calibri"/>
                <a:cs typeface="Calibri"/>
              </a:rPr>
              <a:t> </a:t>
            </a:r>
            <a:r>
              <a:rPr sz="2400" spc="-5" dirty="0">
                <a:solidFill>
                  <a:srgbClr val="434343"/>
                </a:solidFill>
                <a:latin typeface="Calibri"/>
                <a:cs typeface="Calibri"/>
              </a:rPr>
              <a:t>to</a:t>
            </a:r>
            <a:r>
              <a:rPr sz="2400" spc="-25" dirty="0">
                <a:solidFill>
                  <a:srgbClr val="434343"/>
                </a:solidFill>
                <a:latin typeface="Calibri"/>
                <a:cs typeface="Calibri"/>
              </a:rPr>
              <a:t> </a:t>
            </a:r>
            <a:r>
              <a:rPr sz="2400" spc="-5" dirty="0">
                <a:solidFill>
                  <a:srgbClr val="434343"/>
                </a:solidFill>
                <a:latin typeface="Calibri"/>
                <a:cs typeface="Calibri"/>
              </a:rPr>
              <a:t>create  </a:t>
            </a:r>
            <a:r>
              <a:rPr sz="2400" dirty="0">
                <a:solidFill>
                  <a:srgbClr val="434343"/>
                </a:solidFill>
                <a:latin typeface="Calibri"/>
                <a:cs typeface="Calibri"/>
              </a:rPr>
              <a:t>a </a:t>
            </a:r>
            <a:r>
              <a:rPr sz="2400" spc="-5" dirty="0">
                <a:solidFill>
                  <a:srgbClr val="434343"/>
                </a:solidFill>
                <a:latin typeface="Calibri"/>
                <a:cs typeface="Calibri"/>
              </a:rPr>
              <a:t>layout that looks</a:t>
            </a:r>
            <a:r>
              <a:rPr sz="2400" spc="-95" dirty="0">
                <a:solidFill>
                  <a:srgbClr val="434343"/>
                </a:solidFill>
                <a:latin typeface="Calibri"/>
                <a:cs typeface="Calibri"/>
              </a:rPr>
              <a:t> </a:t>
            </a:r>
            <a:r>
              <a:rPr sz="2400" spc="-5" dirty="0">
                <a:solidFill>
                  <a:srgbClr val="434343"/>
                </a:solidFill>
                <a:latin typeface="Calibri"/>
                <a:cs typeface="Calibri"/>
              </a:rPr>
              <a:t>sort</a:t>
            </a:r>
            <a:endParaRPr sz="2400">
              <a:latin typeface="Calibri"/>
              <a:cs typeface="Calibri"/>
            </a:endParaRPr>
          </a:p>
          <a:p>
            <a:pPr marR="5080" algn="r">
              <a:lnSpc>
                <a:spcPct val="100000"/>
              </a:lnSpc>
              <a:spcBef>
                <a:spcPts val="420"/>
              </a:spcBef>
            </a:pPr>
            <a:r>
              <a:rPr sz="2400" spc="-5" dirty="0">
                <a:solidFill>
                  <a:srgbClr val="434343"/>
                </a:solidFill>
                <a:latin typeface="Calibri"/>
                <a:cs typeface="Calibri"/>
              </a:rPr>
              <a:t>of like</a:t>
            </a:r>
            <a:r>
              <a:rPr sz="2400" spc="-95" dirty="0">
                <a:solidFill>
                  <a:srgbClr val="434343"/>
                </a:solidFill>
                <a:latin typeface="Calibri"/>
                <a:cs typeface="Calibri"/>
              </a:rPr>
              <a:t> </a:t>
            </a:r>
            <a:r>
              <a:rPr sz="2400" spc="-5" dirty="0">
                <a:solidFill>
                  <a:srgbClr val="434343"/>
                </a:solidFill>
                <a:latin typeface="Calibri"/>
                <a:cs typeface="Calibri"/>
              </a:rPr>
              <a:t>this:</a:t>
            </a:r>
            <a:endParaRPr sz="2400">
              <a:latin typeface="Calibri"/>
              <a:cs typeface="Calibri"/>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87" y="0"/>
                </a:moveTo>
                <a:lnTo>
                  <a:pt x="0" y="0"/>
                </a:lnTo>
                <a:lnTo>
                  <a:pt x="0" y="237959"/>
                </a:lnTo>
                <a:lnTo>
                  <a:pt x="0" y="266103"/>
                </a:lnTo>
                <a:lnTo>
                  <a:pt x="0" y="513054"/>
                </a:lnTo>
                <a:lnTo>
                  <a:pt x="0" y="1457998"/>
                </a:lnTo>
                <a:lnTo>
                  <a:pt x="9143987" y="1457998"/>
                </a:lnTo>
                <a:lnTo>
                  <a:pt x="9143987" y="513054"/>
                </a:lnTo>
                <a:lnTo>
                  <a:pt x="9143987" y="266103"/>
                </a:lnTo>
                <a:lnTo>
                  <a:pt x="9143987" y="237959"/>
                </a:lnTo>
                <a:lnTo>
                  <a:pt x="9143987" y="0"/>
                </a:lnTo>
                <a:close/>
              </a:path>
            </a:pathLst>
          </a:custGeom>
          <a:solidFill>
            <a:srgbClr val="F3F3F3"/>
          </a:solidFill>
        </p:spPr>
        <p:txBody>
          <a:bodyPr wrap="square" lIns="0" tIns="0" rIns="0" bIns="0" rtlCol="0"/>
          <a:lstStyle/>
          <a:p>
            <a:endParaRPr/>
          </a:p>
        </p:txBody>
      </p:sp>
      <p:grpSp>
        <p:nvGrpSpPr>
          <p:cNvPr id="3" name="object 3"/>
          <p:cNvGrpSpPr/>
          <p:nvPr/>
        </p:nvGrpSpPr>
        <p:grpSpPr>
          <a:xfrm>
            <a:off x="4490175" y="199512"/>
            <a:ext cx="4283710" cy="6459220"/>
            <a:chOff x="4490175" y="199512"/>
            <a:chExt cx="4283710" cy="6459220"/>
          </a:xfrm>
        </p:grpSpPr>
        <p:sp>
          <p:nvSpPr>
            <p:cNvPr id="4" name="object 4"/>
            <p:cNvSpPr/>
            <p:nvPr/>
          </p:nvSpPr>
          <p:spPr>
            <a:xfrm>
              <a:off x="4577575" y="2415325"/>
              <a:ext cx="4109085" cy="3157220"/>
            </a:xfrm>
            <a:custGeom>
              <a:avLst/>
              <a:gdLst/>
              <a:ahLst/>
              <a:cxnLst/>
              <a:rect l="l" t="t" r="r" b="b"/>
              <a:pathLst>
                <a:path w="4109084" h="3157220">
                  <a:moveTo>
                    <a:pt x="0" y="3156824"/>
                  </a:moveTo>
                  <a:lnTo>
                    <a:pt x="4108799" y="3156824"/>
                  </a:lnTo>
                  <a:lnTo>
                    <a:pt x="4108799" y="0"/>
                  </a:lnTo>
                  <a:lnTo>
                    <a:pt x="0" y="0"/>
                  </a:lnTo>
                  <a:lnTo>
                    <a:pt x="0" y="3156824"/>
                  </a:lnTo>
                  <a:close/>
                </a:path>
              </a:pathLst>
            </a:custGeom>
            <a:solidFill>
              <a:srgbClr val="FFFFFF"/>
            </a:solidFill>
          </p:spPr>
          <p:txBody>
            <a:bodyPr wrap="square" lIns="0" tIns="0" rIns="0" bIns="0" rtlCol="0"/>
            <a:lstStyle/>
            <a:p>
              <a:endParaRPr/>
            </a:p>
          </p:txBody>
        </p:sp>
        <p:sp>
          <p:nvSpPr>
            <p:cNvPr id="5" name="object 5"/>
            <p:cNvSpPr/>
            <p:nvPr/>
          </p:nvSpPr>
          <p:spPr>
            <a:xfrm>
              <a:off x="5346166" y="2638437"/>
              <a:ext cx="2571750" cy="340995"/>
            </a:xfrm>
            <a:custGeom>
              <a:avLst/>
              <a:gdLst/>
              <a:ahLst/>
              <a:cxnLst/>
              <a:rect l="l" t="t" r="r" b="b"/>
              <a:pathLst>
                <a:path w="2571750" h="340994">
                  <a:moveTo>
                    <a:pt x="2383574" y="286791"/>
                  </a:moveTo>
                  <a:lnTo>
                    <a:pt x="196583" y="286791"/>
                  </a:lnTo>
                  <a:lnTo>
                    <a:pt x="196583" y="340487"/>
                  </a:lnTo>
                  <a:lnTo>
                    <a:pt x="2383574" y="340487"/>
                  </a:lnTo>
                  <a:lnTo>
                    <a:pt x="2383574" y="286791"/>
                  </a:lnTo>
                  <a:close/>
                </a:path>
                <a:path w="2571750" h="340994">
                  <a:moveTo>
                    <a:pt x="2571597" y="0"/>
                  </a:moveTo>
                  <a:lnTo>
                    <a:pt x="0" y="0"/>
                  </a:lnTo>
                  <a:lnTo>
                    <a:pt x="0" y="154190"/>
                  </a:lnTo>
                  <a:lnTo>
                    <a:pt x="2571597" y="154190"/>
                  </a:lnTo>
                  <a:lnTo>
                    <a:pt x="2571597" y="0"/>
                  </a:lnTo>
                  <a:close/>
                </a:path>
              </a:pathLst>
            </a:custGeom>
            <a:solidFill>
              <a:srgbClr val="EEEEEE"/>
            </a:solidFill>
          </p:spPr>
          <p:txBody>
            <a:bodyPr wrap="square" lIns="0" tIns="0" rIns="0" bIns="0" rtlCol="0"/>
            <a:lstStyle/>
            <a:p>
              <a:endParaRPr/>
            </a:p>
          </p:txBody>
        </p:sp>
        <p:sp>
          <p:nvSpPr>
            <p:cNvPr id="6" name="object 6"/>
            <p:cNvSpPr/>
            <p:nvPr/>
          </p:nvSpPr>
          <p:spPr>
            <a:xfrm>
              <a:off x="5086450" y="3771899"/>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7" name="object 7"/>
            <p:cNvSpPr/>
            <p:nvPr/>
          </p:nvSpPr>
          <p:spPr>
            <a:xfrm>
              <a:off x="5538470" y="3015729"/>
              <a:ext cx="2191385" cy="299085"/>
            </a:xfrm>
            <a:custGeom>
              <a:avLst/>
              <a:gdLst/>
              <a:ahLst/>
              <a:cxnLst/>
              <a:rect l="l" t="t" r="r" b="b"/>
              <a:pathLst>
                <a:path w="2191384" h="299085">
                  <a:moveTo>
                    <a:pt x="2187003" y="245275"/>
                  </a:moveTo>
                  <a:lnTo>
                    <a:pt x="0" y="245275"/>
                  </a:lnTo>
                  <a:lnTo>
                    <a:pt x="0" y="298970"/>
                  </a:lnTo>
                  <a:lnTo>
                    <a:pt x="2187003" y="298970"/>
                  </a:lnTo>
                  <a:lnTo>
                    <a:pt x="2187003" y="245275"/>
                  </a:lnTo>
                  <a:close/>
                </a:path>
                <a:path w="2191384" h="299085">
                  <a:moveTo>
                    <a:pt x="2187003" y="90500"/>
                  </a:moveTo>
                  <a:lnTo>
                    <a:pt x="0" y="90500"/>
                  </a:lnTo>
                  <a:lnTo>
                    <a:pt x="0" y="144195"/>
                  </a:lnTo>
                  <a:lnTo>
                    <a:pt x="2187003" y="144195"/>
                  </a:lnTo>
                  <a:lnTo>
                    <a:pt x="2187003" y="90500"/>
                  </a:lnTo>
                  <a:close/>
                </a:path>
                <a:path w="2191384" h="299085">
                  <a:moveTo>
                    <a:pt x="2191270" y="0"/>
                  </a:moveTo>
                  <a:lnTo>
                    <a:pt x="4279" y="0"/>
                  </a:lnTo>
                  <a:lnTo>
                    <a:pt x="4279" y="53695"/>
                  </a:lnTo>
                  <a:lnTo>
                    <a:pt x="2191270" y="53695"/>
                  </a:lnTo>
                  <a:lnTo>
                    <a:pt x="2191270" y="0"/>
                  </a:lnTo>
                  <a:close/>
                </a:path>
              </a:pathLst>
            </a:custGeom>
            <a:solidFill>
              <a:srgbClr val="EEEEEE"/>
            </a:solidFill>
          </p:spPr>
          <p:txBody>
            <a:bodyPr wrap="square" lIns="0" tIns="0" rIns="0" bIns="0" rtlCol="0"/>
            <a:lstStyle/>
            <a:p>
              <a:endParaRPr/>
            </a:p>
          </p:txBody>
        </p:sp>
        <p:sp>
          <p:nvSpPr>
            <p:cNvPr id="8" name="object 8"/>
            <p:cNvSpPr/>
            <p:nvPr/>
          </p:nvSpPr>
          <p:spPr>
            <a:xfrm>
              <a:off x="6686625" y="3771899"/>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9" name="object 9"/>
            <p:cNvSpPr/>
            <p:nvPr/>
          </p:nvSpPr>
          <p:spPr>
            <a:xfrm>
              <a:off x="5097297" y="4672329"/>
              <a:ext cx="1456055" cy="511809"/>
            </a:xfrm>
            <a:custGeom>
              <a:avLst/>
              <a:gdLst/>
              <a:ahLst/>
              <a:cxnLst/>
              <a:rect l="l" t="t" r="r" b="b"/>
              <a:pathLst>
                <a:path w="1456054" h="511810">
                  <a:moveTo>
                    <a:pt x="902195" y="0"/>
                  </a:moveTo>
                  <a:lnTo>
                    <a:pt x="559600" y="0"/>
                  </a:lnTo>
                  <a:lnTo>
                    <a:pt x="559600" y="123596"/>
                  </a:lnTo>
                  <a:lnTo>
                    <a:pt x="902195" y="123596"/>
                  </a:lnTo>
                  <a:lnTo>
                    <a:pt x="902195" y="0"/>
                  </a:lnTo>
                  <a:close/>
                </a:path>
                <a:path w="1456054" h="511810">
                  <a:moveTo>
                    <a:pt x="995641" y="437896"/>
                  </a:moveTo>
                  <a:lnTo>
                    <a:pt x="466140" y="437896"/>
                  </a:lnTo>
                  <a:lnTo>
                    <a:pt x="466140" y="511403"/>
                  </a:lnTo>
                  <a:lnTo>
                    <a:pt x="995641" y="511403"/>
                  </a:lnTo>
                  <a:lnTo>
                    <a:pt x="995641" y="437896"/>
                  </a:lnTo>
                  <a:close/>
                </a:path>
                <a:path w="1456054" h="511810">
                  <a:moveTo>
                    <a:pt x="1222502" y="285496"/>
                  </a:moveTo>
                  <a:lnTo>
                    <a:pt x="233400" y="285496"/>
                  </a:lnTo>
                  <a:lnTo>
                    <a:pt x="233400" y="359003"/>
                  </a:lnTo>
                  <a:lnTo>
                    <a:pt x="1222502" y="359003"/>
                  </a:lnTo>
                  <a:lnTo>
                    <a:pt x="1222502" y="285496"/>
                  </a:lnTo>
                  <a:close/>
                </a:path>
                <a:path w="1456054" h="511810">
                  <a:moveTo>
                    <a:pt x="1455902" y="185750"/>
                  </a:moveTo>
                  <a:lnTo>
                    <a:pt x="0" y="185750"/>
                  </a:lnTo>
                  <a:lnTo>
                    <a:pt x="0" y="259245"/>
                  </a:lnTo>
                  <a:lnTo>
                    <a:pt x="1455902" y="259245"/>
                  </a:lnTo>
                  <a:lnTo>
                    <a:pt x="1455902" y="185750"/>
                  </a:lnTo>
                  <a:close/>
                </a:path>
              </a:pathLst>
            </a:custGeom>
            <a:solidFill>
              <a:srgbClr val="EEEEEE"/>
            </a:solidFill>
          </p:spPr>
          <p:txBody>
            <a:bodyPr wrap="square" lIns="0" tIns="0" rIns="0" bIns="0" rtlCol="0"/>
            <a:lstStyle/>
            <a:p>
              <a:endParaRPr/>
            </a:p>
          </p:txBody>
        </p:sp>
        <p:sp>
          <p:nvSpPr>
            <p:cNvPr id="10" name="object 10"/>
            <p:cNvSpPr/>
            <p:nvPr/>
          </p:nvSpPr>
          <p:spPr>
            <a:xfrm>
              <a:off x="4566375" y="275712"/>
              <a:ext cx="4131199" cy="6306573"/>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528275" y="237612"/>
              <a:ext cx="4207510" cy="6383020"/>
            </a:xfrm>
            <a:custGeom>
              <a:avLst/>
              <a:gdLst/>
              <a:ahLst/>
              <a:cxnLst/>
              <a:rect l="l" t="t" r="r" b="b"/>
              <a:pathLst>
                <a:path w="4207509" h="6383020">
                  <a:moveTo>
                    <a:pt x="0" y="0"/>
                  </a:moveTo>
                  <a:lnTo>
                    <a:pt x="4207399" y="0"/>
                  </a:lnTo>
                  <a:lnTo>
                    <a:pt x="4207399" y="6382773"/>
                  </a:lnTo>
                  <a:lnTo>
                    <a:pt x="0" y="6382773"/>
                  </a:lnTo>
                  <a:lnTo>
                    <a:pt x="0" y="0"/>
                  </a:lnTo>
                  <a:close/>
                </a:path>
              </a:pathLst>
            </a:custGeom>
            <a:ln w="76199">
              <a:solidFill>
                <a:srgbClr val="CCCCCC"/>
              </a:solidFill>
            </a:ln>
          </p:spPr>
          <p:txBody>
            <a:bodyPr wrap="square" lIns="0" tIns="0" rIns="0" bIns="0" rtlCol="0"/>
            <a:lstStyle/>
            <a:p>
              <a:endParaRPr/>
            </a:p>
          </p:txBody>
        </p:sp>
        <p:sp>
          <p:nvSpPr>
            <p:cNvPr id="12" name="object 12"/>
            <p:cNvSpPr/>
            <p:nvPr/>
          </p:nvSpPr>
          <p:spPr>
            <a:xfrm>
              <a:off x="5086450" y="2638425"/>
              <a:ext cx="3105150" cy="2545715"/>
            </a:xfrm>
            <a:custGeom>
              <a:avLst/>
              <a:gdLst/>
              <a:ahLst/>
              <a:cxnLst/>
              <a:rect l="l" t="t" r="r" b="b"/>
              <a:pathLst>
                <a:path w="3105150" h="2545715">
                  <a:moveTo>
                    <a:pt x="0" y="0"/>
                  </a:moveTo>
                  <a:lnTo>
                    <a:pt x="3104699" y="0"/>
                  </a:lnTo>
                  <a:lnTo>
                    <a:pt x="3104699" y="2545199"/>
                  </a:lnTo>
                  <a:lnTo>
                    <a:pt x="0" y="2545199"/>
                  </a:lnTo>
                  <a:lnTo>
                    <a:pt x="0" y="0"/>
                  </a:lnTo>
                  <a:close/>
                </a:path>
              </a:pathLst>
            </a:custGeom>
            <a:ln w="76199">
              <a:solidFill>
                <a:srgbClr val="595959"/>
              </a:solidFill>
            </a:ln>
          </p:spPr>
          <p:txBody>
            <a:bodyPr wrap="square" lIns="0" tIns="0" rIns="0" bIns="0" rtlCol="0"/>
            <a:lstStyle/>
            <a:p>
              <a:endParaRPr/>
            </a:p>
          </p:txBody>
        </p:sp>
        <p:sp>
          <p:nvSpPr>
            <p:cNvPr id="13" name="object 13"/>
            <p:cNvSpPr/>
            <p:nvPr/>
          </p:nvSpPr>
          <p:spPr>
            <a:xfrm>
              <a:off x="5079619" y="3751147"/>
              <a:ext cx="3112135" cy="862965"/>
            </a:xfrm>
            <a:custGeom>
              <a:avLst/>
              <a:gdLst/>
              <a:ahLst/>
              <a:cxnLst/>
              <a:rect l="l" t="t" r="r" b="b"/>
              <a:pathLst>
                <a:path w="3112134" h="862964">
                  <a:moveTo>
                    <a:pt x="1490395" y="12"/>
                  </a:moveTo>
                  <a:lnTo>
                    <a:pt x="0" y="12"/>
                  </a:lnTo>
                  <a:lnTo>
                    <a:pt x="0" y="862507"/>
                  </a:lnTo>
                  <a:lnTo>
                    <a:pt x="1490395" y="862507"/>
                  </a:lnTo>
                  <a:lnTo>
                    <a:pt x="1490395" y="12"/>
                  </a:lnTo>
                  <a:close/>
                </a:path>
                <a:path w="3112134" h="862964">
                  <a:moveTo>
                    <a:pt x="3111525" y="0"/>
                  </a:moveTo>
                  <a:lnTo>
                    <a:pt x="1628025" y="0"/>
                  </a:lnTo>
                  <a:lnTo>
                    <a:pt x="1628025" y="862495"/>
                  </a:lnTo>
                  <a:lnTo>
                    <a:pt x="3111525" y="862495"/>
                  </a:lnTo>
                  <a:lnTo>
                    <a:pt x="3111525" y="0"/>
                  </a:lnTo>
                  <a:close/>
                </a:path>
              </a:pathLst>
            </a:custGeom>
            <a:solidFill>
              <a:srgbClr val="666666"/>
            </a:solidFill>
          </p:spPr>
          <p:txBody>
            <a:bodyPr wrap="square" lIns="0" tIns="0" rIns="0" bIns="0" rtlCol="0"/>
            <a:lstStyle/>
            <a:p>
              <a:endParaRPr/>
            </a:p>
          </p:txBody>
        </p:sp>
        <p:sp>
          <p:nvSpPr>
            <p:cNvPr id="14" name="object 14"/>
            <p:cNvSpPr/>
            <p:nvPr/>
          </p:nvSpPr>
          <p:spPr>
            <a:xfrm>
              <a:off x="4566374" y="266128"/>
              <a:ext cx="4135754" cy="2149475"/>
            </a:xfrm>
            <a:custGeom>
              <a:avLst/>
              <a:gdLst/>
              <a:ahLst/>
              <a:cxnLst/>
              <a:rect l="l" t="t" r="r" b="b"/>
              <a:pathLst>
                <a:path w="4135754" h="2149475">
                  <a:moveTo>
                    <a:pt x="4135501" y="0"/>
                  </a:moveTo>
                  <a:lnTo>
                    <a:pt x="0" y="0"/>
                  </a:lnTo>
                  <a:lnTo>
                    <a:pt x="0" y="246875"/>
                  </a:lnTo>
                  <a:lnTo>
                    <a:pt x="0" y="2149208"/>
                  </a:lnTo>
                  <a:lnTo>
                    <a:pt x="4135501" y="2149208"/>
                  </a:lnTo>
                  <a:lnTo>
                    <a:pt x="4135501" y="246875"/>
                  </a:lnTo>
                  <a:lnTo>
                    <a:pt x="4135501" y="0"/>
                  </a:lnTo>
                  <a:close/>
                </a:path>
              </a:pathLst>
            </a:custGeom>
            <a:solidFill>
              <a:srgbClr val="6FA8DC"/>
            </a:solidFill>
          </p:spPr>
          <p:txBody>
            <a:bodyPr wrap="square" lIns="0" tIns="0" rIns="0" bIns="0" rtlCol="0"/>
            <a:lstStyle/>
            <a:p>
              <a:endParaRPr/>
            </a:p>
          </p:txBody>
        </p:sp>
        <p:sp>
          <p:nvSpPr>
            <p:cNvPr id="15" name="object 15"/>
            <p:cNvSpPr/>
            <p:nvPr/>
          </p:nvSpPr>
          <p:spPr>
            <a:xfrm>
              <a:off x="4566375" y="237899"/>
              <a:ext cx="4109085" cy="275590"/>
            </a:xfrm>
            <a:custGeom>
              <a:avLst/>
              <a:gdLst/>
              <a:ahLst/>
              <a:cxnLst/>
              <a:rect l="l" t="t" r="r" b="b"/>
              <a:pathLst>
                <a:path w="4109084" h="275590">
                  <a:moveTo>
                    <a:pt x="4108799" y="275099"/>
                  </a:moveTo>
                  <a:lnTo>
                    <a:pt x="0" y="275099"/>
                  </a:lnTo>
                  <a:lnTo>
                    <a:pt x="0" y="0"/>
                  </a:lnTo>
                  <a:lnTo>
                    <a:pt x="4108799" y="0"/>
                  </a:lnTo>
                  <a:lnTo>
                    <a:pt x="4108799" y="275099"/>
                  </a:lnTo>
                  <a:close/>
                </a:path>
              </a:pathLst>
            </a:custGeom>
            <a:solidFill>
              <a:srgbClr val="3D85C6"/>
            </a:solidFill>
          </p:spPr>
          <p:txBody>
            <a:bodyPr wrap="square" lIns="0" tIns="0" rIns="0" bIns="0" rtlCol="0"/>
            <a:lstStyle/>
            <a:p>
              <a:endParaRPr/>
            </a:p>
          </p:txBody>
        </p:sp>
        <p:sp>
          <p:nvSpPr>
            <p:cNvPr id="16" name="object 16"/>
            <p:cNvSpPr/>
            <p:nvPr/>
          </p:nvSpPr>
          <p:spPr>
            <a:xfrm>
              <a:off x="4584400" y="5572149"/>
              <a:ext cx="4109085" cy="1010285"/>
            </a:xfrm>
            <a:custGeom>
              <a:avLst/>
              <a:gdLst/>
              <a:ahLst/>
              <a:cxnLst/>
              <a:rect l="l" t="t" r="r" b="b"/>
              <a:pathLst>
                <a:path w="4109084" h="1010284">
                  <a:moveTo>
                    <a:pt x="4108799" y="1010099"/>
                  </a:moveTo>
                  <a:lnTo>
                    <a:pt x="0" y="1010099"/>
                  </a:lnTo>
                  <a:lnTo>
                    <a:pt x="0" y="0"/>
                  </a:lnTo>
                  <a:lnTo>
                    <a:pt x="4108799" y="0"/>
                  </a:lnTo>
                  <a:lnTo>
                    <a:pt x="4108799" y="1010099"/>
                  </a:lnTo>
                  <a:close/>
                </a:path>
              </a:pathLst>
            </a:custGeom>
            <a:solidFill>
              <a:srgbClr val="000000"/>
            </a:solidFill>
          </p:spPr>
          <p:txBody>
            <a:bodyPr wrap="square" lIns="0" tIns="0" rIns="0" bIns="0" rtlCol="0"/>
            <a:lstStyle/>
            <a:p>
              <a:endParaRPr/>
            </a:p>
          </p:txBody>
        </p:sp>
        <p:sp>
          <p:nvSpPr>
            <p:cNvPr id="17" name="object 17"/>
            <p:cNvSpPr/>
            <p:nvPr/>
          </p:nvSpPr>
          <p:spPr>
            <a:xfrm>
              <a:off x="5079750" y="2638425"/>
              <a:ext cx="3105150" cy="763905"/>
            </a:xfrm>
            <a:custGeom>
              <a:avLst/>
              <a:gdLst/>
              <a:ahLst/>
              <a:cxnLst/>
              <a:rect l="l" t="t" r="r" b="b"/>
              <a:pathLst>
                <a:path w="3105150" h="763904">
                  <a:moveTo>
                    <a:pt x="3104699" y="763499"/>
                  </a:moveTo>
                  <a:lnTo>
                    <a:pt x="0" y="763499"/>
                  </a:lnTo>
                  <a:lnTo>
                    <a:pt x="0" y="0"/>
                  </a:lnTo>
                  <a:lnTo>
                    <a:pt x="3104699" y="0"/>
                  </a:lnTo>
                  <a:lnTo>
                    <a:pt x="3104699" y="763499"/>
                  </a:lnTo>
                  <a:close/>
                </a:path>
              </a:pathLst>
            </a:custGeom>
            <a:solidFill>
              <a:srgbClr val="FFD966">
                <a:alpha val="34619"/>
              </a:srgbClr>
            </a:solidFill>
          </p:spPr>
          <p:txBody>
            <a:bodyPr wrap="square" lIns="0" tIns="0" rIns="0" bIns="0" rtlCol="0"/>
            <a:lstStyle/>
            <a:p>
              <a:endParaRPr/>
            </a:p>
          </p:txBody>
        </p:sp>
        <p:sp>
          <p:nvSpPr>
            <p:cNvPr id="18" name="object 18"/>
            <p:cNvSpPr/>
            <p:nvPr/>
          </p:nvSpPr>
          <p:spPr>
            <a:xfrm>
              <a:off x="5079619" y="3771849"/>
              <a:ext cx="3112135" cy="1412240"/>
            </a:xfrm>
            <a:custGeom>
              <a:avLst/>
              <a:gdLst/>
              <a:ahLst/>
              <a:cxnLst/>
              <a:rect l="l" t="t" r="r" b="b"/>
              <a:pathLst>
                <a:path w="3112134" h="1412239">
                  <a:moveTo>
                    <a:pt x="1483499" y="63"/>
                  </a:moveTo>
                  <a:lnTo>
                    <a:pt x="0" y="63"/>
                  </a:lnTo>
                  <a:lnTo>
                    <a:pt x="0" y="1411859"/>
                  </a:lnTo>
                  <a:lnTo>
                    <a:pt x="1483499" y="1411859"/>
                  </a:lnTo>
                  <a:lnTo>
                    <a:pt x="1483499" y="63"/>
                  </a:lnTo>
                  <a:close/>
                </a:path>
                <a:path w="3112134" h="1412239">
                  <a:moveTo>
                    <a:pt x="3111525" y="0"/>
                  </a:moveTo>
                  <a:lnTo>
                    <a:pt x="1628025" y="0"/>
                  </a:lnTo>
                  <a:lnTo>
                    <a:pt x="1628025" y="1411808"/>
                  </a:lnTo>
                  <a:lnTo>
                    <a:pt x="3111525" y="1411808"/>
                  </a:lnTo>
                  <a:lnTo>
                    <a:pt x="3111525" y="0"/>
                  </a:lnTo>
                  <a:close/>
                </a:path>
              </a:pathLst>
            </a:custGeom>
            <a:solidFill>
              <a:srgbClr val="FF5C0D">
                <a:alpha val="39619"/>
              </a:srgbClr>
            </a:solidFill>
          </p:spPr>
          <p:txBody>
            <a:bodyPr wrap="square" lIns="0" tIns="0" rIns="0" bIns="0" rtlCol="0"/>
            <a:lstStyle/>
            <a:p>
              <a:endParaRPr/>
            </a:p>
          </p:txBody>
        </p:sp>
      </p:grpSp>
      <p:sp>
        <p:nvSpPr>
          <p:cNvPr id="19" name="object 19"/>
          <p:cNvSpPr txBox="1">
            <a:spLocks noGrp="1"/>
          </p:cNvSpPr>
          <p:nvPr>
            <p:ph type="title"/>
          </p:nvPr>
        </p:nvSpPr>
        <p:spPr>
          <a:xfrm>
            <a:off x="855724" y="401897"/>
            <a:ext cx="1442720" cy="574040"/>
          </a:xfrm>
          <a:prstGeom prst="rect">
            <a:avLst/>
          </a:prstGeom>
        </p:spPr>
        <p:txBody>
          <a:bodyPr vert="horz" wrap="square" lIns="0" tIns="12700" rIns="0" bIns="0" rtlCol="0">
            <a:spAutoFit/>
          </a:bodyPr>
          <a:lstStyle/>
          <a:p>
            <a:pPr marL="12700">
              <a:lnSpc>
                <a:spcPct val="100000"/>
              </a:lnSpc>
              <a:spcBef>
                <a:spcPts val="100"/>
              </a:spcBef>
            </a:pPr>
            <a:r>
              <a:rPr spc="345" dirty="0"/>
              <a:t>Status</a:t>
            </a:r>
          </a:p>
        </p:txBody>
      </p:sp>
      <p:sp>
        <p:nvSpPr>
          <p:cNvPr id="20" name="object 20"/>
          <p:cNvSpPr txBox="1"/>
          <p:nvPr/>
        </p:nvSpPr>
        <p:spPr>
          <a:xfrm>
            <a:off x="929528" y="1567742"/>
            <a:ext cx="3073400" cy="2959100"/>
          </a:xfrm>
          <a:prstGeom prst="rect">
            <a:avLst/>
          </a:prstGeom>
        </p:spPr>
        <p:txBody>
          <a:bodyPr vert="horz" wrap="square" lIns="0" tIns="12700" rIns="0" bIns="0" rtlCol="0">
            <a:spAutoFit/>
          </a:bodyPr>
          <a:lstStyle/>
          <a:p>
            <a:pPr marL="184785" marR="10160" indent="-50800" algn="r">
              <a:lnSpc>
                <a:spcPct val="114599"/>
              </a:lnSpc>
              <a:spcBef>
                <a:spcPts val="100"/>
              </a:spcBef>
            </a:pPr>
            <a:r>
              <a:rPr sz="2400" spc="-5" dirty="0">
                <a:solidFill>
                  <a:srgbClr val="434343"/>
                </a:solidFill>
                <a:latin typeface="Calibri"/>
                <a:cs typeface="Calibri"/>
              </a:rPr>
              <a:t>We broke up</a:t>
            </a:r>
            <a:r>
              <a:rPr sz="2400" spc="-65" dirty="0">
                <a:solidFill>
                  <a:srgbClr val="434343"/>
                </a:solidFill>
                <a:latin typeface="Calibri"/>
                <a:cs typeface="Calibri"/>
              </a:rPr>
              <a:t> </a:t>
            </a:r>
            <a:r>
              <a:rPr sz="2400" spc="-5" dirty="0">
                <a:solidFill>
                  <a:srgbClr val="434343"/>
                </a:solidFill>
                <a:latin typeface="Calibri"/>
                <a:cs typeface="Calibri"/>
              </a:rPr>
              <a:t>the</a:t>
            </a:r>
            <a:r>
              <a:rPr sz="2400" spc="-25" dirty="0">
                <a:solidFill>
                  <a:srgbClr val="434343"/>
                </a:solidFill>
                <a:latin typeface="Calibri"/>
                <a:cs typeface="Calibri"/>
              </a:rPr>
              <a:t> </a:t>
            </a:r>
            <a:r>
              <a:rPr sz="2400" spc="-5" dirty="0">
                <a:solidFill>
                  <a:srgbClr val="434343"/>
                </a:solidFill>
                <a:latin typeface="Calibri"/>
                <a:cs typeface="Calibri"/>
              </a:rPr>
              <a:t>layout  into </a:t>
            </a:r>
            <a:r>
              <a:rPr sz="2400" dirty="0">
                <a:solidFill>
                  <a:srgbClr val="434343"/>
                </a:solidFill>
                <a:latin typeface="Calibri"/>
                <a:cs typeface="Calibri"/>
              </a:rPr>
              <a:t>a </a:t>
            </a:r>
            <a:r>
              <a:rPr sz="2400" spc="-5" dirty="0">
                <a:solidFill>
                  <a:srgbClr val="434343"/>
                </a:solidFill>
                <a:latin typeface="Calibri"/>
                <a:cs typeface="Calibri"/>
              </a:rPr>
              <a:t>bunch of</a:t>
            </a:r>
            <a:r>
              <a:rPr sz="2400" spc="-95" dirty="0">
                <a:solidFill>
                  <a:srgbClr val="434343"/>
                </a:solidFill>
                <a:latin typeface="Calibri"/>
                <a:cs typeface="Calibri"/>
              </a:rPr>
              <a:t> </a:t>
            </a:r>
            <a:r>
              <a:rPr sz="2400" spc="-5" dirty="0">
                <a:solidFill>
                  <a:srgbClr val="434343"/>
                </a:solidFill>
                <a:latin typeface="Calibri"/>
                <a:cs typeface="Calibri"/>
              </a:rPr>
              <a:t>colored</a:t>
            </a:r>
            <a:endParaRPr sz="2400">
              <a:latin typeface="Calibri"/>
              <a:cs typeface="Calibri"/>
            </a:endParaRPr>
          </a:p>
          <a:p>
            <a:pPr marR="5080" algn="r">
              <a:lnSpc>
                <a:spcPct val="100000"/>
              </a:lnSpc>
              <a:spcBef>
                <a:spcPts val="420"/>
              </a:spcBef>
            </a:pPr>
            <a:r>
              <a:rPr sz="2400" spc="-5" dirty="0">
                <a:solidFill>
                  <a:srgbClr val="434343"/>
                </a:solidFill>
                <a:latin typeface="Calibri"/>
                <a:cs typeface="Calibri"/>
              </a:rPr>
              <a:t>boxes:</a:t>
            </a:r>
            <a:endParaRPr sz="2400">
              <a:latin typeface="Calibri"/>
              <a:cs typeface="Calibri"/>
            </a:endParaRPr>
          </a:p>
          <a:p>
            <a:pPr>
              <a:lnSpc>
                <a:spcPct val="100000"/>
              </a:lnSpc>
            </a:pPr>
            <a:endParaRPr sz="2700">
              <a:latin typeface="Calibri"/>
              <a:cs typeface="Calibri"/>
            </a:endParaRPr>
          </a:p>
          <a:p>
            <a:pPr marL="454659" marR="9525" indent="-442595" algn="r">
              <a:lnSpc>
                <a:spcPct val="114599"/>
              </a:lnSpc>
            </a:pPr>
            <a:r>
              <a:rPr sz="2400" spc="-5" dirty="0">
                <a:solidFill>
                  <a:srgbClr val="434343"/>
                </a:solidFill>
                <a:latin typeface="Calibri"/>
                <a:cs typeface="Calibri"/>
              </a:rPr>
              <a:t>And we got kind</a:t>
            </a:r>
            <a:r>
              <a:rPr sz="2400" spc="-65" dirty="0">
                <a:solidFill>
                  <a:srgbClr val="434343"/>
                </a:solidFill>
                <a:latin typeface="Calibri"/>
                <a:cs typeface="Calibri"/>
              </a:rPr>
              <a:t> </a:t>
            </a:r>
            <a:r>
              <a:rPr sz="2400" spc="-5" dirty="0">
                <a:solidFill>
                  <a:srgbClr val="434343"/>
                </a:solidFill>
                <a:latin typeface="Calibri"/>
                <a:cs typeface="Calibri"/>
              </a:rPr>
              <a:t>of</a:t>
            </a:r>
            <a:r>
              <a:rPr sz="2400" spc="-20" dirty="0">
                <a:solidFill>
                  <a:srgbClr val="434343"/>
                </a:solidFill>
                <a:latin typeface="Calibri"/>
                <a:cs typeface="Calibri"/>
              </a:rPr>
              <a:t> </a:t>
            </a:r>
            <a:r>
              <a:rPr sz="2400" spc="-5" dirty="0">
                <a:solidFill>
                  <a:srgbClr val="434343"/>
                </a:solidFill>
                <a:latin typeface="Calibri"/>
                <a:cs typeface="Calibri"/>
              </a:rPr>
              <a:t>stuck  trying to position</a:t>
            </a:r>
            <a:r>
              <a:rPr sz="2400" spc="-90" dirty="0">
                <a:solidFill>
                  <a:srgbClr val="434343"/>
                </a:solidFill>
                <a:latin typeface="Calibri"/>
                <a:cs typeface="Calibri"/>
              </a:rPr>
              <a:t> </a:t>
            </a:r>
            <a:r>
              <a:rPr sz="2400" spc="-5" dirty="0">
                <a:solidFill>
                  <a:srgbClr val="434343"/>
                </a:solidFill>
                <a:latin typeface="Calibri"/>
                <a:cs typeface="Calibri"/>
              </a:rPr>
              <a:t>the</a:t>
            </a:r>
            <a:endParaRPr sz="2400">
              <a:latin typeface="Calibri"/>
              <a:cs typeface="Calibri"/>
            </a:endParaRPr>
          </a:p>
          <a:p>
            <a:pPr marR="6350" algn="r">
              <a:lnSpc>
                <a:spcPct val="100000"/>
              </a:lnSpc>
              <a:spcBef>
                <a:spcPts val="420"/>
              </a:spcBef>
            </a:pPr>
            <a:r>
              <a:rPr sz="2400" spc="-5" dirty="0">
                <a:solidFill>
                  <a:srgbClr val="434343"/>
                </a:solidFill>
                <a:latin typeface="Calibri"/>
                <a:cs typeface="Calibri"/>
              </a:rPr>
              <a:t>orange</a:t>
            </a:r>
            <a:r>
              <a:rPr sz="2400" spc="-100" dirty="0">
                <a:solidFill>
                  <a:srgbClr val="434343"/>
                </a:solidFill>
                <a:latin typeface="Calibri"/>
                <a:cs typeface="Calibri"/>
              </a:rPr>
              <a:t> </a:t>
            </a:r>
            <a:r>
              <a:rPr sz="2400" spc="-5" dirty="0">
                <a:solidFill>
                  <a:srgbClr val="434343"/>
                </a:solidFill>
                <a:latin typeface="Calibri"/>
                <a:cs typeface="Calibri"/>
              </a:rPr>
              <a:t>boxes.</a:t>
            </a:r>
            <a:endParaRPr sz="2400">
              <a:latin typeface="Calibri"/>
              <a:cs typeface="Calibri"/>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5089957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6187440" cy="756920"/>
          </a:xfrm>
          <a:prstGeom prst="rect">
            <a:avLst/>
          </a:prstGeom>
        </p:spPr>
        <p:txBody>
          <a:bodyPr vert="horz" wrap="square" lIns="0" tIns="12700" rIns="0" bIns="0" rtlCol="0">
            <a:spAutoFit/>
          </a:bodyPr>
          <a:lstStyle/>
          <a:p>
            <a:pPr marL="12700">
              <a:lnSpc>
                <a:spcPct val="100000"/>
              </a:lnSpc>
              <a:spcBef>
                <a:spcPts val="100"/>
              </a:spcBef>
            </a:pPr>
            <a:r>
              <a:rPr lang="en-US" sz="4800" b="0" spc="409" dirty="0">
                <a:solidFill>
                  <a:srgbClr val="000000"/>
                </a:solidFill>
                <a:latin typeface="Calibri"/>
                <a:cs typeface="Calibri"/>
              </a:rPr>
              <a:t>Review this</a:t>
            </a:r>
            <a:endParaRPr sz="4800" dirty="0">
              <a:latin typeface="Calibri"/>
              <a:cs typeface="Calibri"/>
            </a:endParaRPr>
          </a:p>
        </p:txBody>
      </p:sp>
    </p:spTree>
    <p:extLst>
      <p:ext uri="{BB962C8B-B14F-4D97-AF65-F5344CB8AC3E}">
        <p14:creationId xmlns:p14="http://schemas.microsoft.com/office/powerpoint/2010/main" val="25285748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63914"/>
            <a:ext cx="8534400" cy="1083886"/>
          </a:xfrm>
          <a:prstGeom prst="rect">
            <a:avLst/>
          </a:prstGeom>
        </p:spPr>
        <p:txBody>
          <a:bodyPr vert="horz" wrap="square" lIns="0" tIns="8890" rIns="0" bIns="0" rtlCol="0">
            <a:spAutoFit/>
          </a:bodyPr>
          <a:lstStyle/>
          <a:p>
            <a:pPr marL="2254885" marR="5080" indent="-2242820">
              <a:lnSpc>
                <a:spcPct val="100699"/>
              </a:lnSpc>
              <a:spcBef>
                <a:spcPts val="70"/>
              </a:spcBef>
            </a:pPr>
            <a:r>
              <a:rPr spc="130" dirty="0"/>
              <a:t>What</a:t>
            </a:r>
            <a:r>
              <a:rPr spc="-265" dirty="0"/>
              <a:t> </a:t>
            </a:r>
            <a:r>
              <a:rPr spc="100" dirty="0"/>
              <a:t>happens</a:t>
            </a:r>
            <a:r>
              <a:rPr spc="-265" dirty="0"/>
              <a:t> </a:t>
            </a:r>
            <a:r>
              <a:rPr spc="40" dirty="0"/>
              <a:t>if</a:t>
            </a:r>
            <a:r>
              <a:rPr spc="-260" dirty="0"/>
              <a:t> </a:t>
            </a:r>
            <a:r>
              <a:rPr spc="80" dirty="0"/>
              <a:t>the</a:t>
            </a:r>
            <a:r>
              <a:rPr spc="-265" dirty="0"/>
              <a:t> </a:t>
            </a:r>
            <a:r>
              <a:rPr spc="45" dirty="0"/>
              <a:t>flex</a:t>
            </a:r>
            <a:r>
              <a:rPr spc="-260" dirty="0"/>
              <a:t> </a:t>
            </a:r>
            <a:r>
              <a:rPr spc="110" dirty="0"/>
              <a:t>item</a:t>
            </a:r>
            <a:r>
              <a:rPr spc="-265" dirty="0"/>
              <a:t> </a:t>
            </a:r>
            <a:r>
              <a:rPr spc="20" dirty="0"/>
              <a:t>is</a:t>
            </a:r>
            <a:r>
              <a:rPr spc="-265" dirty="0"/>
              <a:t> </a:t>
            </a:r>
            <a:r>
              <a:rPr spc="65" dirty="0"/>
              <a:t>an  </a:t>
            </a:r>
            <a:r>
              <a:rPr spc="70" dirty="0"/>
              <a:t>inline</a:t>
            </a:r>
            <a:r>
              <a:rPr spc="-265" dirty="0"/>
              <a:t> </a:t>
            </a:r>
            <a:r>
              <a:rPr spc="40" dirty="0"/>
              <a:t>element?</a:t>
            </a:r>
          </a:p>
        </p:txBody>
      </p:sp>
      <p:sp>
        <p:nvSpPr>
          <p:cNvPr id="3" name="object 3"/>
          <p:cNvSpPr/>
          <p:nvPr/>
        </p:nvSpPr>
        <p:spPr>
          <a:xfrm>
            <a:off x="152400" y="1730281"/>
            <a:ext cx="8839199" cy="4399984"/>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9402898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4230" y="604761"/>
            <a:ext cx="675640" cy="574040"/>
          </a:xfrm>
          <a:prstGeom prst="rect">
            <a:avLst/>
          </a:prstGeom>
        </p:spPr>
        <p:txBody>
          <a:bodyPr vert="horz" wrap="square" lIns="0" tIns="12700" rIns="0" bIns="0" rtlCol="0">
            <a:spAutoFit/>
          </a:bodyPr>
          <a:lstStyle/>
          <a:p>
            <a:pPr marL="12700">
              <a:lnSpc>
                <a:spcPct val="100000"/>
              </a:lnSpc>
              <a:spcBef>
                <a:spcPts val="100"/>
              </a:spcBef>
            </a:pPr>
            <a:r>
              <a:rPr sz="3600" b="1" spc="-335" dirty="0">
                <a:solidFill>
                  <a:srgbClr val="3368E7"/>
                </a:solidFill>
                <a:latin typeface="Tahoma"/>
                <a:cs typeface="Tahoma"/>
              </a:rPr>
              <a:t>???</a:t>
            </a:r>
            <a:endParaRPr sz="3600">
              <a:latin typeface="Tahoma"/>
              <a:cs typeface="Tahoma"/>
            </a:endParaRPr>
          </a:p>
        </p:txBody>
      </p:sp>
      <p:sp>
        <p:nvSpPr>
          <p:cNvPr id="3" name="object 3"/>
          <p:cNvSpPr/>
          <p:nvPr/>
        </p:nvSpPr>
        <p:spPr>
          <a:xfrm>
            <a:off x="1325437" y="1663869"/>
            <a:ext cx="6493136" cy="488894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46065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5010" cy="574040"/>
          </a:xfrm>
          <a:prstGeom prst="rect">
            <a:avLst/>
          </a:prstGeom>
        </p:spPr>
        <p:txBody>
          <a:bodyPr vert="horz" wrap="square" lIns="0" tIns="12700" rIns="0" bIns="0" rtlCol="0">
            <a:spAutoFit/>
          </a:bodyPr>
          <a:lstStyle/>
          <a:p>
            <a:pPr marL="12700">
              <a:lnSpc>
                <a:spcPct val="100000"/>
              </a:lnSpc>
              <a:spcBef>
                <a:spcPts val="100"/>
              </a:spcBef>
            </a:pPr>
            <a:r>
              <a:rPr spc="135" dirty="0"/>
              <a:t>How</a:t>
            </a:r>
            <a:r>
              <a:rPr spc="-345" dirty="0"/>
              <a:t> </a:t>
            </a:r>
            <a:r>
              <a:rPr spc="125" dirty="0"/>
              <a:t>do</a:t>
            </a:r>
            <a:r>
              <a:rPr spc="-345" dirty="0"/>
              <a:t> </a:t>
            </a:r>
            <a:r>
              <a:rPr spc="125" dirty="0"/>
              <a:t>web</a:t>
            </a:r>
            <a:r>
              <a:rPr spc="-345" dirty="0"/>
              <a:t> </a:t>
            </a:r>
            <a:r>
              <a:rPr spc="-15" dirty="0"/>
              <a:t>pages</a:t>
            </a:r>
            <a:r>
              <a:rPr spc="-340" dirty="0"/>
              <a:t> </a:t>
            </a:r>
            <a:r>
              <a:rPr spc="-70" dirty="0"/>
              <a:t>work?</a:t>
            </a:r>
          </a:p>
        </p:txBody>
      </p:sp>
      <p:sp>
        <p:nvSpPr>
          <p:cNvPr id="5" name="object 5"/>
          <p:cNvSpPr txBox="1"/>
          <p:nvPr/>
        </p:nvSpPr>
        <p:spPr>
          <a:xfrm>
            <a:off x="764326" y="1562426"/>
            <a:ext cx="7574280" cy="749050"/>
          </a:xfrm>
          <a:prstGeom prst="rect">
            <a:avLst/>
          </a:prstGeom>
        </p:spPr>
        <p:txBody>
          <a:bodyPr vert="horz" wrap="square" lIns="0" tIns="27939" rIns="0" bIns="0" rtlCol="0">
            <a:spAutoFit/>
          </a:bodyPr>
          <a:lstStyle/>
          <a:p>
            <a:pPr marL="2900680" marR="5080" indent="-2888615">
              <a:lnSpc>
                <a:spcPts val="2850"/>
              </a:lnSpc>
              <a:spcBef>
                <a:spcPts val="219"/>
              </a:spcBef>
            </a:pPr>
            <a:r>
              <a:rPr sz="2400" spc="-95" dirty="0">
                <a:latin typeface="Arial"/>
                <a:cs typeface="Arial"/>
              </a:rPr>
              <a:t>5. </a:t>
            </a:r>
            <a:r>
              <a:rPr sz="2400" spc="-175" dirty="0">
                <a:latin typeface="Arial"/>
                <a:cs typeface="Arial"/>
              </a:rPr>
              <a:t>The </a:t>
            </a:r>
            <a:r>
              <a:rPr sz="2400" spc="-85" dirty="0">
                <a:latin typeface="Arial"/>
                <a:cs typeface="Arial"/>
              </a:rPr>
              <a:t>web </a:t>
            </a:r>
            <a:r>
              <a:rPr sz="2400" spc="-155" dirty="0">
                <a:latin typeface="Arial"/>
                <a:cs typeface="Arial"/>
              </a:rPr>
              <a:t>page </a:t>
            </a:r>
            <a:r>
              <a:rPr sz="2400" spc="-125" dirty="0">
                <a:latin typeface="Arial"/>
                <a:cs typeface="Arial"/>
              </a:rPr>
              <a:t>is </a:t>
            </a:r>
            <a:r>
              <a:rPr sz="2400" spc="-95" dirty="0">
                <a:latin typeface="Arial"/>
                <a:cs typeface="Arial"/>
              </a:rPr>
              <a:t>loaded </a:t>
            </a:r>
            <a:r>
              <a:rPr sz="2400" spc="-85" dirty="0">
                <a:latin typeface="Arial"/>
                <a:cs typeface="Arial"/>
              </a:rPr>
              <a:t>when </a:t>
            </a:r>
            <a:r>
              <a:rPr sz="2400" spc="-50" dirty="0">
                <a:latin typeface="Arial"/>
                <a:cs typeface="Arial"/>
              </a:rPr>
              <a:t>all </a:t>
            </a:r>
            <a:r>
              <a:rPr sz="2400" spc="-30" dirty="0">
                <a:latin typeface="Arial"/>
                <a:cs typeface="Arial"/>
              </a:rPr>
              <a:t>the </a:t>
            </a:r>
            <a:r>
              <a:rPr sz="2400" spc="-125" dirty="0">
                <a:latin typeface="Arial"/>
                <a:cs typeface="Arial"/>
              </a:rPr>
              <a:t>resources </a:t>
            </a:r>
            <a:r>
              <a:rPr sz="2400" spc="-100" dirty="0">
                <a:latin typeface="Arial"/>
                <a:cs typeface="Arial"/>
              </a:rPr>
              <a:t>are</a:t>
            </a:r>
            <a:r>
              <a:rPr sz="2400" spc="-390" dirty="0">
                <a:latin typeface="Arial"/>
                <a:cs typeface="Arial"/>
              </a:rPr>
              <a:t> </a:t>
            </a:r>
            <a:r>
              <a:rPr sz="2400" spc="-65" dirty="0">
                <a:latin typeface="Arial"/>
                <a:cs typeface="Arial"/>
              </a:rPr>
              <a:t>fetched  </a:t>
            </a:r>
            <a:r>
              <a:rPr sz="2400" spc="-114" dirty="0">
                <a:latin typeface="Arial"/>
                <a:cs typeface="Arial"/>
              </a:rPr>
              <a:t>and</a:t>
            </a:r>
            <a:r>
              <a:rPr sz="2400" spc="-130" dirty="0">
                <a:latin typeface="Arial"/>
                <a:cs typeface="Arial"/>
              </a:rPr>
              <a:t> </a:t>
            </a:r>
            <a:r>
              <a:rPr sz="2400" spc="-100" dirty="0">
                <a:latin typeface="Arial"/>
                <a:cs typeface="Arial"/>
              </a:rPr>
              <a:t>displayed.</a:t>
            </a:r>
            <a:endParaRPr sz="2400" dirty="0">
              <a:latin typeface="Arial"/>
              <a:cs typeface="Arial"/>
            </a:endParaRPr>
          </a:p>
        </p:txBody>
      </p:sp>
      <p:pic>
        <p:nvPicPr>
          <p:cNvPr id="12" name="Picture 11">
            <a:extLst>
              <a:ext uri="{FF2B5EF4-FFF2-40B4-BE49-F238E27FC236}">
                <a16:creationId xmlns:a16="http://schemas.microsoft.com/office/drawing/2014/main" id="{C124CA60-9B91-47C0-9034-135818852D5F}"/>
              </a:ext>
            </a:extLst>
          </p:cNvPr>
          <p:cNvPicPr>
            <a:picLocks noChangeAspect="1"/>
          </p:cNvPicPr>
          <p:nvPr/>
        </p:nvPicPr>
        <p:blipFill>
          <a:blip r:embed="rId2"/>
          <a:stretch>
            <a:fillRect/>
          </a:stretch>
        </p:blipFill>
        <p:spPr>
          <a:xfrm>
            <a:off x="1154083" y="3233171"/>
            <a:ext cx="6794765" cy="3624829"/>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654300" cy="574040"/>
          </a:xfrm>
          <a:prstGeom prst="rect">
            <a:avLst/>
          </a:prstGeom>
        </p:spPr>
        <p:txBody>
          <a:bodyPr vert="horz" wrap="square" lIns="0" tIns="12700" rIns="0" bIns="0" rtlCol="0">
            <a:spAutoFit/>
          </a:bodyPr>
          <a:lstStyle/>
          <a:p>
            <a:pPr marL="12700">
              <a:lnSpc>
                <a:spcPct val="100000"/>
              </a:lnSpc>
              <a:spcBef>
                <a:spcPts val="100"/>
              </a:spcBef>
            </a:pPr>
            <a:r>
              <a:rPr b="0" spc="325" dirty="0">
                <a:solidFill>
                  <a:srgbClr val="000000"/>
                </a:solidFill>
                <a:latin typeface="Calibri"/>
                <a:cs typeface="Calibri"/>
              </a:rPr>
              <a:t>Flex</a:t>
            </a:r>
            <a:r>
              <a:rPr b="0" spc="45" dirty="0">
                <a:solidFill>
                  <a:srgbClr val="000000"/>
                </a:solidFill>
                <a:latin typeface="Calibri"/>
                <a:cs typeface="Calibri"/>
              </a:rPr>
              <a:t> </a:t>
            </a:r>
            <a:r>
              <a:rPr b="0" spc="290" dirty="0">
                <a:solidFill>
                  <a:srgbClr val="000000"/>
                </a:solidFill>
                <a:latin typeface="Calibri"/>
                <a:cs typeface="Calibri"/>
              </a:rPr>
              <a:t>layouts</a:t>
            </a:r>
          </a:p>
        </p:txBody>
      </p:sp>
      <p:sp>
        <p:nvSpPr>
          <p:cNvPr id="3" name="object 3"/>
          <p:cNvSpPr txBox="1"/>
          <p:nvPr/>
        </p:nvSpPr>
        <p:spPr>
          <a:xfrm>
            <a:off x="398024" y="5751018"/>
            <a:ext cx="8173084" cy="863600"/>
          </a:xfrm>
          <a:prstGeom prst="rect">
            <a:avLst/>
          </a:prstGeom>
        </p:spPr>
        <p:txBody>
          <a:bodyPr vert="horz" wrap="square" lIns="0" tIns="66040" rIns="0" bIns="0" rtlCol="0">
            <a:spAutoFit/>
          </a:bodyPr>
          <a:lstStyle/>
          <a:p>
            <a:pPr marL="12065" algn="ctr">
              <a:lnSpc>
                <a:spcPct val="100000"/>
              </a:lnSpc>
              <a:spcBef>
                <a:spcPts val="520"/>
              </a:spcBef>
            </a:pPr>
            <a:r>
              <a:rPr sz="2400" b="1" spc="-5" dirty="0">
                <a:solidFill>
                  <a:srgbClr val="434343"/>
                </a:solidFill>
                <a:latin typeface="Calibri"/>
                <a:cs typeface="Calibri"/>
              </a:rPr>
              <a:t>Why does this change when </a:t>
            </a:r>
            <a:r>
              <a:rPr sz="2400" b="1" spc="-5" dirty="0">
                <a:solidFill>
                  <a:srgbClr val="434343"/>
                </a:solidFill>
                <a:latin typeface="Consolas"/>
                <a:cs typeface="Consolas"/>
              </a:rPr>
              <a:t>display:</a:t>
            </a:r>
            <a:r>
              <a:rPr sz="2400" b="1" spc="15" dirty="0">
                <a:solidFill>
                  <a:srgbClr val="434343"/>
                </a:solidFill>
                <a:latin typeface="Consolas"/>
                <a:cs typeface="Consolas"/>
              </a:rPr>
              <a:t> </a:t>
            </a:r>
            <a:r>
              <a:rPr sz="2400" b="1" dirty="0">
                <a:solidFill>
                  <a:srgbClr val="434343"/>
                </a:solidFill>
                <a:latin typeface="Consolas"/>
                <a:cs typeface="Consolas"/>
              </a:rPr>
              <a:t>flex</a:t>
            </a:r>
            <a:r>
              <a:rPr sz="2400" b="1" dirty="0">
                <a:solidFill>
                  <a:srgbClr val="434343"/>
                </a:solidFill>
                <a:latin typeface="Calibri"/>
                <a:cs typeface="Calibri"/>
              </a:rPr>
              <a:t>?</a:t>
            </a:r>
            <a:endParaRPr sz="2400">
              <a:latin typeface="Calibri"/>
              <a:cs typeface="Calibri"/>
            </a:endParaRPr>
          </a:p>
          <a:p>
            <a:pPr algn="ctr">
              <a:lnSpc>
                <a:spcPct val="100000"/>
              </a:lnSpc>
              <a:spcBef>
                <a:spcPts val="420"/>
              </a:spcBef>
            </a:pPr>
            <a:r>
              <a:rPr sz="2400" spc="-5" dirty="0">
                <a:solidFill>
                  <a:srgbClr val="434343"/>
                </a:solidFill>
                <a:latin typeface="Calibri"/>
                <a:cs typeface="Calibri"/>
              </a:rPr>
              <a:t>Why do inline elements suddenly seem to have height </a:t>
            </a:r>
            <a:r>
              <a:rPr sz="2400" dirty="0">
                <a:solidFill>
                  <a:srgbClr val="434343"/>
                </a:solidFill>
                <a:latin typeface="Calibri"/>
                <a:cs typeface="Calibri"/>
              </a:rPr>
              <a:t>and</a:t>
            </a:r>
            <a:r>
              <a:rPr sz="2400" spc="-60" dirty="0">
                <a:solidFill>
                  <a:srgbClr val="434343"/>
                </a:solidFill>
                <a:latin typeface="Calibri"/>
                <a:cs typeface="Calibri"/>
              </a:rPr>
              <a:t> </a:t>
            </a:r>
            <a:r>
              <a:rPr sz="2400" spc="-5" dirty="0">
                <a:solidFill>
                  <a:srgbClr val="434343"/>
                </a:solidFill>
                <a:latin typeface="Calibri"/>
                <a:cs typeface="Calibri"/>
              </a:rPr>
              <a:t>width?</a:t>
            </a:r>
            <a:endParaRPr sz="2400">
              <a:latin typeface="Calibri"/>
              <a:cs typeface="Calibri"/>
            </a:endParaRPr>
          </a:p>
        </p:txBody>
      </p:sp>
      <p:sp>
        <p:nvSpPr>
          <p:cNvPr id="4" name="object 4"/>
          <p:cNvSpPr/>
          <p:nvPr/>
        </p:nvSpPr>
        <p:spPr>
          <a:xfrm>
            <a:off x="1679063" y="1508026"/>
            <a:ext cx="5622974" cy="423379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336869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sz="4800" b="0" spc="360" dirty="0">
                <a:solidFill>
                  <a:srgbClr val="000000"/>
                </a:solidFill>
                <a:latin typeface="Calibri"/>
                <a:cs typeface="Calibri"/>
              </a:rPr>
              <a:t>More </a:t>
            </a:r>
            <a:r>
              <a:rPr sz="4800" b="0" spc="470" dirty="0">
                <a:solidFill>
                  <a:srgbClr val="000000"/>
                </a:solidFill>
                <a:latin typeface="Calibri"/>
                <a:cs typeface="Calibri"/>
              </a:rPr>
              <a:t>next</a:t>
            </a:r>
            <a:r>
              <a:rPr sz="4800" b="0" spc="-85" dirty="0">
                <a:solidFill>
                  <a:srgbClr val="000000"/>
                </a:solidFill>
                <a:latin typeface="Calibri"/>
                <a:cs typeface="Calibri"/>
              </a:rPr>
              <a:t> </a:t>
            </a:r>
            <a:r>
              <a:rPr sz="4800" b="0" spc="305" dirty="0">
                <a:solidFill>
                  <a:srgbClr val="000000"/>
                </a:solidFill>
                <a:latin typeface="Calibri"/>
                <a:cs typeface="Calibri"/>
              </a:rPr>
              <a:t>time!</a:t>
            </a:r>
            <a:endParaRPr sz="4800">
              <a:latin typeface="Calibri"/>
              <a:cs typeface="Calibri"/>
            </a:endParaRPr>
          </a:p>
        </p:txBody>
      </p:sp>
    </p:spTree>
    <p:extLst>
      <p:ext uri="{BB962C8B-B14F-4D97-AF65-F5344CB8AC3E}">
        <p14:creationId xmlns:p14="http://schemas.microsoft.com/office/powerpoint/2010/main" val="43700732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39348216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592955" cy="574040"/>
          </a:xfrm>
          <a:prstGeom prst="rect">
            <a:avLst/>
          </a:prstGeom>
        </p:spPr>
        <p:txBody>
          <a:bodyPr vert="horz" wrap="square" lIns="0" tIns="12700" rIns="0" bIns="0" rtlCol="0">
            <a:spAutoFit/>
          </a:bodyPr>
          <a:lstStyle/>
          <a:p>
            <a:pPr marL="12700">
              <a:lnSpc>
                <a:spcPct val="100000"/>
              </a:lnSpc>
              <a:spcBef>
                <a:spcPts val="100"/>
              </a:spcBef>
            </a:pPr>
            <a:r>
              <a:rPr spc="285" dirty="0"/>
              <a:t>Recall: </a:t>
            </a:r>
            <a:r>
              <a:rPr spc="405" dirty="0"/>
              <a:t>block</a:t>
            </a:r>
            <a:r>
              <a:rPr spc="-75" dirty="0"/>
              <a:t> </a:t>
            </a:r>
            <a:r>
              <a:rPr spc="290" dirty="0"/>
              <a:t>layouts</a:t>
            </a:r>
          </a:p>
        </p:txBody>
      </p:sp>
      <p:sp>
        <p:nvSpPr>
          <p:cNvPr id="3" name="object 3"/>
          <p:cNvSpPr/>
          <p:nvPr/>
        </p:nvSpPr>
        <p:spPr>
          <a:xfrm>
            <a:off x="1967388" y="2137335"/>
            <a:ext cx="5209223" cy="353730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367119" y="1527657"/>
            <a:ext cx="62420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If </a:t>
            </a:r>
            <a:r>
              <a:rPr sz="2400" spc="-5" dirty="0">
                <a:solidFill>
                  <a:srgbClr val="434343"/>
                </a:solidFill>
                <a:latin typeface="Consolas"/>
                <a:cs typeface="Consolas"/>
              </a:rPr>
              <a:t>#flex-container </a:t>
            </a:r>
            <a:r>
              <a:rPr sz="2400" spc="-5" dirty="0">
                <a:solidFill>
                  <a:srgbClr val="434343"/>
                </a:solidFill>
                <a:latin typeface="Calibri"/>
                <a:cs typeface="Calibri"/>
              </a:rPr>
              <a:t>was </a:t>
            </a:r>
            <a:r>
              <a:rPr sz="2400" b="1" spc="-5" dirty="0">
                <a:solidFill>
                  <a:srgbClr val="FF0000"/>
                </a:solidFill>
                <a:latin typeface="Calibri"/>
                <a:cs typeface="Calibri"/>
              </a:rPr>
              <a:t>not </a:t>
            </a:r>
            <a:r>
              <a:rPr sz="2400" spc="-5" dirty="0">
                <a:solidFill>
                  <a:srgbClr val="434343"/>
                </a:solidFill>
                <a:latin typeface="Consolas"/>
                <a:cs typeface="Consolas"/>
              </a:rPr>
              <a:t>display:</a:t>
            </a:r>
            <a:r>
              <a:rPr sz="2400" spc="-815" dirty="0">
                <a:solidFill>
                  <a:srgbClr val="434343"/>
                </a:solidFill>
                <a:latin typeface="Consolas"/>
                <a:cs typeface="Consolas"/>
              </a:rPr>
              <a:t> </a:t>
            </a:r>
            <a:r>
              <a:rPr sz="2400" spc="-5" dirty="0">
                <a:solidFill>
                  <a:srgbClr val="434343"/>
                </a:solidFill>
                <a:latin typeface="Consolas"/>
                <a:cs typeface="Consolas"/>
              </a:rPr>
              <a:t>flex:</a:t>
            </a:r>
            <a:endParaRPr sz="2400">
              <a:latin typeface="Consolas"/>
              <a:cs typeface="Consolas"/>
            </a:endParaRPr>
          </a:p>
        </p:txBody>
      </p:sp>
      <p:sp>
        <p:nvSpPr>
          <p:cNvPr id="5" name="object 5"/>
          <p:cNvSpPr txBox="1"/>
          <p:nvPr/>
        </p:nvSpPr>
        <p:spPr>
          <a:xfrm>
            <a:off x="548489" y="5751018"/>
            <a:ext cx="7883525" cy="863600"/>
          </a:xfrm>
          <a:prstGeom prst="rect">
            <a:avLst/>
          </a:prstGeom>
        </p:spPr>
        <p:txBody>
          <a:bodyPr vert="horz" wrap="square" lIns="0" tIns="66040" rIns="0" bIns="0" rtlCol="0">
            <a:spAutoFit/>
          </a:bodyPr>
          <a:lstStyle/>
          <a:p>
            <a:pPr algn="ctr">
              <a:lnSpc>
                <a:spcPct val="100000"/>
              </a:lnSpc>
              <a:spcBef>
                <a:spcPts val="520"/>
              </a:spcBef>
            </a:pPr>
            <a:r>
              <a:rPr sz="2400" spc="-5" dirty="0">
                <a:solidFill>
                  <a:srgbClr val="434343"/>
                </a:solidFill>
                <a:latin typeface="Calibri"/>
                <a:cs typeface="Calibri"/>
              </a:rPr>
              <a:t>Then</a:t>
            </a:r>
            <a:r>
              <a:rPr sz="2400" spc="-15" dirty="0">
                <a:solidFill>
                  <a:srgbClr val="434343"/>
                </a:solidFill>
                <a:latin typeface="Calibri"/>
                <a:cs typeface="Calibri"/>
              </a:rPr>
              <a:t> </a:t>
            </a:r>
            <a:r>
              <a:rPr sz="2400" spc="-5" dirty="0">
                <a:solidFill>
                  <a:srgbClr val="434343"/>
                </a:solidFill>
                <a:latin typeface="Calibri"/>
                <a:cs typeface="Calibri"/>
              </a:rPr>
              <a:t>the</a:t>
            </a:r>
            <a:r>
              <a:rPr sz="2400" spc="10" dirty="0">
                <a:solidFill>
                  <a:srgbClr val="434343"/>
                </a:solidFill>
                <a:latin typeface="Calibri"/>
                <a:cs typeface="Calibri"/>
              </a:rPr>
              <a:t> </a:t>
            </a:r>
            <a:r>
              <a:rPr sz="2400" spc="-5" dirty="0">
                <a:solidFill>
                  <a:srgbClr val="434343"/>
                </a:solidFill>
                <a:latin typeface="Consolas"/>
                <a:cs typeface="Consolas"/>
              </a:rPr>
              <a:t>span</a:t>
            </a:r>
            <a:r>
              <a:rPr sz="2400" spc="-780" dirty="0">
                <a:solidFill>
                  <a:srgbClr val="434343"/>
                </a:solidFill>
                <a:latin typeface="Consolas"/>
                <a:cs typeface="Consolas"/>
              </a:rPr>
              <a:t> </a:t>
            </a:r>
            <a:r>
              <a:rPr sz="2400" spc="-5" dirty="0">
                <a:solidFill>
                  <a:srgbClr val="434343"/>
                </a:solidFill>
                <a:latin typeface="Consolas"/>
                <a:cs typeface="Consolas"/>
              </a:rPr>
              <a:t>flex-items</a:t>
            </a:r>
            <a:r>
              <a:rPr sz="2400" spc="-765" dirty="0">
                <a:solidFill>
                  <a:srgbClr val="434343"/>
                </a:solidFill>
                <a:latin typeface="Consolas"/>
                <a:cs typeface="Consolas"/>
              </a:rPr>
              <a:t> </a:t>
            </a:r>
            <a:r>
              <a:rPr sz="2400" spc="-5" dirty="0">
                <a:solidFill>
                  <a:srgbClr val="434343"/>
                </a:solidFill>
                <a:latin typeface="Calibri"/>
                <a:cs typeface="Calibri"/>
              </a:rPr>
              <a:t>would</a:t>
            </a:r>
            <a:r>
              <a:rPr sz="2400" spc="-10" dirty="0">
                <a:solidFill>
                  <a:srgbClr val="434343"/>
                </a:solidFill>
                <a:latin typeface="Calibri"/>
                <a:cs typeface="Calibri"/>
              </a:rPr>
              <a:t> </a:t>
            </a:r>
            <a:r>
              <a:rPr sz="2400" spc="-5" dirty="0">
                <a:solidFill>
                  <a:srgbClr val="434343"/>
                </a:solidFill>
                <a:latin typeface="Calibri"/>
                <a:cs typeface="Calibri"/>
              </a:rPr>
              <a:t>not</a:t>
            </a:r>
            <a:r>
              <a:rPr sz="2400" spc="-15" dirty="0">
                <a:solidFill>
                  <a:srgbClr val="434343"/>
                </a:solidFill>
                <a:latin typeface="Calibri"/>
                <a:cs typeface="Calibri"/>
              </a:rPr>
              <a:t> </a:t>
            </a:r>
            <a:r>
              <a:rPr sz="2400" spc="-5" dirty="0">
                <a:solidFill>
                  <a:srgbClr val="434343"/>
                </a:solidFill>
                <a:latin typeface="Calibri"/>
                <a:cs typeface="Calibri"/>
              </a:rPr>
              <a:t>show</a:t>
            </a:r>
            <a:r>
              <a:rPr sz="2400" spc="-10" dirty="0">
                <a:solidFill>
                  <a:srgbClr val="434343"/>
                </a:solidFill>
                <a:latin typeface="Calibri"/>
                <a:cs typeface="Calibri"/>
              </a:rPr>
              <a:t> </a:t>
            </a:r>
            <a:r>
              <a:rPr sz="2400" spc="-5" dirty="0">
                <a:solidFill>
                  <a:srgbClr val="434343"/>
                </a:solidFill>
                <a:latin typeface="Calibri"/>
                <a:cs typeface="Calibri"/>
              </a:rPr>
              <a:t>up</a:t>
            </a:r>
            <a:r>
              <a:rPr sz="2400" spc="-10" dirty="0">
                <a:solidFill>
                  <a:srgbClr val="434343"/>
                </a:solidFill>
                <a:latin typeface="Calibri"/>
                <a:cs typeface="Calibri"/>
              </a:rPr>
              <a:t> </a:t>
            </a:r>
            <a:r>
              <a:rPr sz="2400" spc="-5" dirty="0">
                <a:solidFill>
                  <a:srgbClr val="434343"/>
                </a:solidFill>
                <a:latin typeface="Calibri"/>
                <a:cs typeface="Calibri"/>
              </a:rPr>
              <a:t>because</a:t>
            </a:r>
            <a:r>
              <a:rPr sz="2400" spc="35" dirty="0">
                <a:solidFill>
                  <a:srgbClr val="434343"/>
                </a:solidFill>
                <a:latin typeface="Calibri"/>
                <a:cs typeface="Calibri"/>
              </a:rPr>
              <a:t> </a:t>
            </a:r>
            <a:r>
              <a:rPr sz="2400" spc="-5" dirty="0">
                <a:solidFill>
                  <a:srgbClr val="434343"/>
                </a:solidFill>
                <a:latin typeface="Consolas"/>
                <a:cs typeface="Consolas"/>
              </a:rPr>
              <a:t>span</a:t>
            </a:r>
            <a:endParaRPr sz="2400">
              <a:latin typeface="Consolas"/>
              <a:cs typeface="Consolas"/>
            </a:endParaRPr>
          </a:p>
          <a:p>
            <a:pPr marR="3810" algn="ctr">
              <a:lnSpc>
                <a:spcPct val="100000"/>
              </a:lnSpc>
              <a:spcBef>
                <a:spcPts val="420"/>
              </a:spcBef>
            </a:pPr>
            <a:r>
              <a:rPr sz="2400" spc="-5" dirty="0">
                <a:solidFill>
                  <a:srgbClr val="434343"/>
                </a:solidFill>
                <a:latin typeface="Calibri"/>
                <a:cs typeface="Calibri"/>
              </a:rPr>
              <a:t>elements </a:t>
            </a:r>
            <a:r>
              <a:rPr sz="2400" dirty="0">
                <a:solidFill>
                  <a:srgbClr val="434343"/>
                </a:solidFill>
                <a:latin typeface="Calibri"/>
                <a:cs typeface="Calibri"/>
              </a:rPr>
              <a:t>are </a:t>
            </a:r>
            <a:r>
              <a:rPr sz="2400" spc="-5" dirty="0">
                <a:solidFill>
                  <a:srgbClr val="434343"/>
                </a:solidFill>
                <a:latin typeface="Calibri"/>
                <a:cs typeface="Calibri"/>
              </a:rPr>
              <a:t>inline, which don't have </a:t>
            </a:r>
            <a:r>
              <a:rPr sz="2400" dirty="0">
                <a:solidFill>
                  <a:srgbClr val="434343"/>
                </a:solidFill>
                <a:latin typeface="Calibri"/>
                <a:cs typeface="Calibri"/>
              </a:rPr>
              <a:t>a </a:t>
            </a:r>
            <a:r>
              <a:rPr sz="2400" spc="-5" dirty="0">
                <a:solidFill>
                  <a:srgbClr val="434343"/>
                </a:solidFill>
                <a:latin typeface="Calibri"/>
                <a:cs typeface="Calibri"/>
              </a:rPr>
              <a:t>height </a:t>
            </a:r>
            <a:r>
              <a:rPr sz="2400" dirty="0">
                <a:solidFill>
                  <a:srgbClr val="434343"/>
                </a:solidFill>
                <a:latin typeface="Calibri"/>
                <a:cs typeface="Calibri"/>
              </a:rPr>
              <a:t>and</a:t>
            </a:r>
            <a:r>
              <a:rPr sz="2400" spc="-60" dirty="0">
                <a:solidFill>
                  <a:srgbClr val="434343"/>
                </a:solidFill>
                <a:latin typeface="Calibri"/>
                <a:cs typeface="Calibri"/>
              </a:rPr>
              <a:t> </a:t>
            </a:r>
            <a:r>
              <a:rPr sz="2400" spc="-5" dirty="0">
                <a:solidFill>
                  <a:srgbClr val="434343"/>
                </a:solidFill>
                <a:latin typeface="Calibri"/>
                <a:cs typeface="Calibri"/>
              </a:rPr>
              <a:t>width</a:t>
            </a:r>
            <a:endParaRPr sz="2400">
              <a:latin typeface="Calibri"/>
              <a:cs typeface="Calibri"/>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761990" cy="574040"/>
          </a:xfrm>
          <a:prstGeom prst="rect">
            <a:avLst/>
          </a:prstGeom>
        </p:spPr>
        <p:txBody>
          <a:bodyPr vert="horz" wrap="square" lIns="0" tIns="12700" rIns="0" bIns="0" rtlCol="0">
            <a:spAutoFit/>
          </a:bodyPr>
          <a:lstStyle/>
          <a:p>
            <a:pPr marL="12700">
              <a:lnSpc>
                <a:spcPct val="100000"/>
              </a:lnSpc>
              <a:spcBef>
                <a:spcPts val="100"/>
              </a:spcBef>
            </a:pPr>
            <a:r>
              <a:rPr spc="320" dirty="0"/>
              <a:t>(Review </a:t>
            </a:r>
            <a:r>
              <a:rPr spc="405" dirty="0"/>
              <a:t>block </a:t>
            </a:r>
            <a:r>
              <a:rPr spc="465" dirty="0"/>
              <a:t>and</a:t>
            </a:r>
            <a:r>
              <a:rPr spc="-390" dirty="0"/>
              <a:t> </a:t>
            </a:r>
            <a:r>
              <a:rPr spc="170" dirty="0"/>
              <a:t>inline!)</a:t>
            </a:r>
          </a:p>
        </p:txBody>
      </p:sp>
      <p:sp>
        <p:nvSpPr>
          <p:cNvPr id="3" name="object 3"/>
          <p:cNvSpPr/>
          <p:nvPr/>
        </p:nvSpPr>
        <p:spPr>
          <a:xfrm>
            <a:off x="1967388" y="1527735"/>
            <a:ext cx="5209223" cy="353730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1243" y="5065218"/>
            <a:ext cx="7875905" cy="1459865"/>
          </a:xfrm>
          <a:prstGeom prst="rect">
            <a:avLst/>
          </a:prstGeom>
        </p:spPr>
        <p:txBody>
          <a:bodyPr vert="horz" wrap="square" lIns="0" tIns="66040" rIns="0" bIns="0" rtlCol="0">
            <a:spAutoFit/>
          </a:bodyPr>
          <a:lstStyle/>
          <a:p>
            <a:pPr algn="ctr">
              <a:lnSpc>
                <a:spcPct val="100000"/>
              </a:lnSpc>
              <a:spcBef>
                <a:spcPts val="520"/>
              </a:spcBef>
            </a:pPr>
            <a:r>
              <a:rPr sz="2400" spc="-5" dirty="0">
                <a:solidFill>
                  <a:srgbClr val="434343"/>
                </a:solidFill>
                <a:latin typeface="Calibri"/>
                <a:cs typeface="Calibri"/>
              </a:rPr>
              <a:t>(Please make sure you completely understand why the</a:t>
            </a:r>
            <a:r>
              <a:rPr sz="2400" spc="55" dirty="0">
                <a:solidFill>
                  <a:srgbClr val="434343"/>
                </a:solidFill>
                <a:latin typeface="Calibri"/>
                <a:cs typeface="Calibri"/>
              </a:rPr>
              <a:t> </a:t>
            </a:r>
            <a:r>
              <a:rPr sz="2400" spc="-5" dirty="0">
                <a:solidFill>
                  <a:srgbClr val="434343"/>
                </a:solidFill>
                <a:latin typeface="Consolas"/>
                <a:cs typeface="Consolas"/>
              </a:rPr>
              <a:t>&lt;span&gt;</a:t>
            </a:r>
            <a:endParaRPr sz="2400">
              <a:latin typeface="Consolas"/>
              <a:cs typeface="Consolas"/>
            </a:endParaRPr>
          </a:p>
          <a:p>
            <a:pPr algn="ctr">
              <a:lnSpc>
                <a:spcPct val="100000"/>
              </a:lnSpc>
              <a:spcBef>
                <a:spcPts val="420"/>
              </a:spcBef>
            </a:pPr>
            <a:r>
              <a:rPr sz="2400" spc="-5" dirty="0">
                <a:solidFill>
                  <a:srgbClr val="434343"/>
                </a:solidFill>
                <a:latin typeface="Calibri"/>
                <a:cs typeface="Calibri"/>
              </a:rPr>
              <a:t>elements do not show</a:t>
            </a:r>
            <a:r>
              <a:rPr sz="2400" spc="-15" dirty="0">
                <a:solidFill>
                  <a:srgbClr val="434343"/>
                </a:solidFill>
                <a:latin typeface="Calibri"/>
                <a:cs typeface="Calibri"/>
              </a:rPr>
              <a:t> </a:t>
            </a:r>
            <a:r>
              <a:rPr sz="2400" spc="-5" dirty="0">
                <a:solidFill>
                  <a:srgbClr val="434343"/>
                </a:solidFill>
                <a:latin typeface="Calibri"/>
                <a:cs typeface="Calibri"/>
              </a:rPr>
              <a:t>up!)</a:t>
            </a:r>
            <a:endParaRPr sz="2400">
              <a:latin typeface="Calibri"/>
              <a:cs typeface="Calibri"/>
            </a:endParaRPr>
          </a:p>
          <a:p>
            <a:pPr algn="ctr">
              <a:lnSpc>
                <a:spcPct val="100000"/>
              </a:lnSpc>
              <a:spcBef>
                <a:spcPts val="370"/>
              </a:spcBef>
            </a:pPr>
            <a:r>
              <a:rPr sz="3600" spc="-5" dirty="0">
                <a:solidFill>
                  <a:srgbClr val="434343"/>
                </a:solidFill>
                <a:latin typeface="Calibri"/>
                <a:cs typeface="Calibri"/>
              </a:rPr>
              <a:t>Check out </a:t>
            </a:r>
            <a:r>
              <a:rPr sz="3600" b="1" u="heavy" spc="-5" dirty="0">
                <a:solidFill>
                  <a:srgbClr val="0097A7"/>
                </a:solidFill>
                <a:uFill>
                  <a:solidFill>
                    <a:srgbClr val="0097A7"/>
                  </a:solidFill>
                </a:uFill>
                <a:latin typeface="Calibri"/>
                <a:cs typeface="Calibri"/>
                <a:hlinkClick r:id="rId3"/>
              </a:rPr>
              <a:t>block vs inline</a:t>
            </a:r>
            <a:r>
              <a:rPr sz="3600" b="1" u="heavy" spc="-15" dirty="0">
                <a:solidFill>
                  <a:srgbClr val="0097A7"/>
                </a:solidFill>
                <a:uFill>
                  <a:solidFill>
                    <a:srgbClr val="0097A7"/>
                  </a:solidFill>
                </a:uFill>
                <a:latin typeface="Calibri"/>
                <a:cs typeface="Calibri"/>
                <a:hlinkClick r:id="rId3"/>
              </a:rPr>
              <a:t> </a:t>
            </a:r>
            <a:r>
              <a:rPr sz="3600" b="1" u="heavy" spc="-5" dirty="0">
                <a:solidFill>
                  <a:srgbClr val="0097A7"/>
                </a:solidFill>
                <a:uFill>
                  <a:solidFill>
                    <a:srgbClr val="0097A7"/>
                  </a:solidFill>
                </a:uFill>
                <a:latin typeface="Calibri"/>
                <a:cs typeface="Calibri"/>
                <a:hlinkClick r:id="rId3"/>
              </a:rPr>
              <a:t>guide</a:t>
            </a:r>
            <a:endParaRPr sz="3600">
              <a:latin typeface="Calibri"/>
              <a:cs typeface="Calibri"/>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42859703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043" y="328536"/>
            <a:ext cx="8112125" cy="1126490"/>
          </a:xfrm>
          <a:prstGeom prst="rect">
            <a:avLst/>
          </a:prstGeom>
        </p:spPr>
        <p:txBody>
          <a:bodyPr vert="horz" wrap="square" lIns="0" tIns="8890" rIns="0" bIns="0" rtlCol="0">
            <a:spAutoFit/>
          </a:bodyPr>
          <a:lstStyle/>
          <a:p>
            <a:pPr marL="2254885" marR="5080" indent="-2242820">
              <a:lnSpc>
                <a:spcPct val="100699"/>
              </a:lnSpc>
              <a:spcBef>
                <a:spcPts val="70"/>
              </a:spcBef>
            </a:pPr>
            <a:r>
              <a:rPr b="1" spc="130" dirty="0">
                <a:solidFill>
                  <a:srgbClr val="3368E7"/>
                </a:solidFill>
                <a:latin typeface="Tahoma"/>
                <a:cs typeface="Tahoma"/>
              </a:rPr>
              <a:t>What</a:t>
            </a:r>
            <a:r>
              <a:rPr b="1" spc="-265" dirty="0">
                <a:solidFill>
                  <a:srgbClr val="3368E7"/>
                </a:solidFill>
                <a:latin typeface="Tahoma"/>
                <a:cs typeface="Tahoma"/>
              </a:rPr>
              <a:t> </a:t>
            </a:r>
            <a:r>
              <a:rPr b="1" spc="100" dirty="0">
                <a:solidFill>
                  <a:srgbClr val="3368E7"/>
                </a:solidFill>
                <a:latin typeface="Tahoma"/>
                <a:cs typeface="Tahoma"/>
              </a:rPr>
              <a:t>happens</a:t>
            </a:r>
            <a:r>
              <a:rPr b="1" spc="-265" dirty="0">
                <a:solidFill>
                  <a:srgbClr val="3368E7"/>
                </a:solidFill>
                <a:latin typeface="Tahoma"/>
                <a:cs typeface="Tahoma"/>
              </a:rPr>
              <a:t> </a:t>
            </a:r>
            <a:r>
              <a:rPr b="1" spc="40" dirty="0">
                <a:solidFill>
                  <a:srgbClr val="3368E7"/>
                </a:solidFill>
                <a:latin typeface="Tahoma"/>
                <a:cs typeface="Tahoma"/>
              </a:rPr>
              <a:t>if</a:t>
            </a:r>
            <a:r>
              <a:rPr b="1" spc="-260" dirty="0">
                <a:solidFill>
                  <a:srgbClr val="3368E7"/>
                </a:solidFill>
                <a:latin typeface="Tahoma"/>
                <a:cs typeface="Tahoma"/>
              </a:rPr>
              <a:t> </a:t>
            </a:r>
            <a:r>
              <a:rPr b="1" spc="80" dirty="0">
                <a:solidFill>
                  <a:srgbClr val="3368E7"/>
                </a:solidFill>
                <a:latin typeface="Tahoma"/>
                <a:cs typeface="Tahoma"/>
              </a:rPr>
              <a:t>the</a:t>
            </a:r>
            <a:r>
              <a:rPr b="1" spc="-265" dirty="0">
                <a:solidFill>
                  <a:srgbClr val="3368E7"/>
                </a:solidFill>
                <a:latin typeface="Tahoma"/>
                <a:cs typeface="Tahoma"/>
              </a:rPr>
              <a:t> </a:t>
            </a:r>
            <a:r>
              <a:rPr b="1" spc="45" dirty="0">
                <a:solidFill>
                  <a:srgbClr val="3368E7"/>
                </a:solidFill>
                <a:latin typeface="Tahoma"/>
                <a:cs typeface="Tahoma"/>
              </a:rPr>
              <a:t>flex</a:t>
            </a:r>
            <a:r>
              <a:rPr b="1" spc="-260" dirty="0">
                <a:solidFill>
                  <a:srgbClr val="3368E7"/>
                </a:solidFill>
                <a:latin typeface="Tahoma"/>
                <a:cs typeface="Tahoma"/>
              </a:rPr>
              <a:t> </a:t>
            </a:r>
            <a:r>
              <a:rPr b="1" spc="110" dirty="0">
                <a:solidFill>
                  <a:srgbClr val="3368E7"/>
                </a:solidFill>
                <a:latin typeface="Tahoma"/>
                <a:cs typeface="Tahoma"/>
              </a:rPr>
              <a:t>item</a:t>
            </a:r>
            <a:r>
              <a:rPr b="1" spc="-265" dirty="0">
                <a:solidFill>
                  <a:srgbClr val="3368E7"/>
                </a:solidFill>
                <a:latin typeface="Tahoma"/>
                <a:cs typeface="Tahoma"/>
              </a:rPr>
              <a:t> </a:t>
            </a:r>
            <a:r>
              <a:rPr b="1" spc="20" dirty="0">
                <a:solidFill>
                  <a:srgbClr val="3368E7"/>
                </a:solidFill>
                <a:latin typeface="Tahoma"/>
                <a:cs typeface="Tahoma"/>
              </a:rPr>
              <a:t>is</a:t>
            </a:r>
            <a:r>
              <a:rPr b="1" spc="-265" dirty="0">
                <a:solidFill>
                  <a:srgbClr val="3368E7"/>
                </a:solidFill>
                <a:latin typeface="Tahoma"/>
                <a:cs typeface="Tahoma"/>
              </a:rPr>
              <a:t> </a:t>
            </a:r>
            <a:r>
              <a:rPr b="1" spc="65" dirty="0">
                <a:solidFill>
                  <a:srgbClr val="3368E7"/>
                </a:solidFill>
                <a:latin typeface="Tahoma"/>
                <a:cs typeface="Tahoma"/>
              </a:rPr>
              <a:t>an  </a:t>
            </a:r>
            <a:r>
              <a:rPr b="1" spc="70" dirty="0">
                <a:solidFill>
                  <a:srgbClr val="3368E7"/>
                </a:solidFill>
                <a:latin typeface="Tahoma"/>
                <a:cs typeface="Tahoma"/>
              </a:rPr>
              <a:t>inline</a:t>
            </a:r>
            <a:r>
              <a:rPr b="1" spc="-265" dirty="0">
                <a:solidFill>
                  <a:srgbClr val="3368E7"/>
                </a:solidFill>
                <a:latin typeface="Tahoma"/>
                <a:cs typeface="Tahoma"/>
              </a:rPr>
              <a:t> </a:t>
            </a:r>
            <a:r>
              <a:rPr b="1" spc="40" dirty="0">
                <a:solidFill>
                  <a:srgbClr val="3368E7"/>
                </a:solidFill>
                <a:latin typeface="Tahoma"/>
                <a:cs typeface="Tahoma"/>
              </a:rPr>
              <a:t>element?</a:t>
            </a:r>
          </a:p>
        </p:txBody>
      </p:sp>
      <p:sp>
        <p:nvSpPr>
          <p:cNvPr id="3" name="object 3"/>
          <p:cNvSpPr/>
          <p:nvPr/>
        </p:nvSpPr>
        <p:spPr>
          <a:xfrm>
            <a:off x="152400" y="1730281"/>
            <a:ext cx="8839199" cy="439998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5974503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4230" y="604761"/>
            <a:ext cx="675640" cy="574040"/>
          </a:xfrm>
          <a:prstGeom prst="rect">
            <a:avLst/>
          </a:prstGeom>
        </p:spPr>
        <p:txBody>
          <a:bodyPr vert="horz" wrap="square" lIns="0" tIns="12700" rIns="0" bIns="0" rtlCol="0">
            <a:spAutoFit/>
          </a:bodyPr>
          <a:lstStyle/>
          <a:p>
            <a:pPr marL="12700">
              <a:lnSpc>
                <a:spcPct val="100000"/>
              </a:lnSpc>
              <a:spcBef>
                <a:spcPts val="100"/>
              </a:spcBef>
            </a:pPr>
            <a:r>
              <a:rPr sz="3600" b="1" spc="-335" dirty="0">
                <a:solidFill>
                  <a:srgbClr val="3368E7"/>
                </a:solidFill>
                <a:latin typeface="Tahoma"/>
                <a:cs typeface="Tahoma"/>
              </a:rPr>
              <a:t>???</a:t>
            </a:r>
            <a:endParaRPr sz="3600">
              <a:latin typeface="Tahoma"/>
              <a:cs typeface="Tahoma"/>
            </a:endParaRPr>
          </a:p>
        </p:txBody>
      </p:sp>
      <p:sp>
        <p:nvSpPr>
          <p:cNvPr id="3" name="object 3"/>
          <p:cNvSpPr/>
          <p:nvPr/>
        </p:nvSpPr>
        <p:spPr>
          <a:xfrm>
            <a:off x="1325437" y="1663869"/>
            <a:ext cx="6493136" cy="488894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77630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6764278" cy="566822"/>
          </a:xfrm>
          <a:prstGeom prst="rect">
            <a:avLst/>
          </a:prstGeom>
        </p:spPr>
        <p:txBody>
          <a:bodyPr vert="horz" wrap="square" lIns="0" tIns="12700" rIns="0" bIns="0" rtlCol="0">
            <a:spAutoFit/>
          </a:bodyPr>
          <a:lstStyle/>
          <a:p>
            <a:pPr marL="12700">
              <a:lnSpc>
                <a:spcPct val="100000"/>
              </a:lnSpc>
              <a:spcBef>
                <a:spcPts val="100"/>
              </a:spcBef>
            </a:pPr>
            <a:r>
              <a:rPr spc="65" dirty="0"/>
              <a:t>What </a:t>
            </a:r>
            <a:r>
              <a:rPr spc="-114" dirty="0"/>
              <a:t>is</a:t>
            </a:r>
            <a:r>
              <a:rPr spc="-775" dirty="0"/>
              <a:t> </a:t>
            </a:r>
            <a:r>
              <a:rPr lang="en-US" spc="-265" dirty="0"/>
              <a:t>this course about</a:t>
            </a:r>
            <a:r>
              <a:rPr spc="-265" dirty="0"/>
              <a:t>?</a:t>
            </a:r>
          </a:p>
        </p:txBody>
      </p:sp>
      <p:sp>
        <p:nvSpPr>
          <p:cNvPr id="3" name="object 3"/>
          <p:cNvSpPr txBox="1"/>
          <p:nvPr/>
        </p:nvSpPr>
        <p:spPr>
          <a:xfrm>
            <a:off x="855722" y="1567732"/>
            <a:ext cx="7150100" cy="4216400"/>
          </a:xfrm>
          <a:prstGeom prst="rect">
            <a:avLst/>
          </a:prstGeom>
        </p:spPr>
        <p:txBody>
          <a:bodyPr vert="horz" wrap="square" lIns="0" tIns="66040" rIns="0" bIns="0" rtlCol="0">
            <a:spAutoFit/>
          </a:bodyPr>
          <a:lstStyle/>
          <a:p>
            <a:pPr marL="12700">
              <a:lnSpc>
                <a:spcPct val="100000"/>
              </a:lnSpc>
              <a:spcBef>
                <a:spcPts val="520"/>
              </a:spcBef>
            </a:pPr>
            <a:r>
              <a:rPr sz="2400" b="1" spc="-145" dirty="0">
                <a:solidFill>
                  <a:srgbClr val="424242"/>
                </a:solidFill>
                <a:latin typeface="Arial"/>
                <a:cs typeface="Arial"/>
              </a:rPr>
              <a:t>Opinionated:</a:t>
            </a:r>
            <a:endParaRPr sz="2400" dirty="0">
              <a:latin typeface="Arial"/>
              <a:cs typeface="Arial"/>
            </a:endParaRPr>
          </a:p>
          <a:p>
            <a:pPr marL="469900" marR="280035" indent="-306705">
              <a:lnSpc>
                <a:spcPct val="114599"/>
              </a:lnSpc>
              <a:buSzPct val="83333"/>
              <a:buFont typeface="Arial"/>
              <a:buChar char="-"/>
              <a:tabLst>
                <a:tab pos="469265" algn="l"/>
                <a:tab pos="469900" algn="l"/>
              </a:tabLst>
            </a:pPr>
            <a:r>
              <a:rPr sz="2400" spc="-130" dirty="0">
                <a:solidFill>
                  <a:srgbClr val="424242"/>
                </a:solidFill>
                <a:latin typeface="Arial"/>
                <a:cs typeface="Arial"/>
              </a:rPr>
              <a:t>There </a:t>
            </a:r>
            <a:r>
              <a:rPr sz="2400" spc="-100" dirty="0">
                <a:solidFill>
                  <a:srgbClr val="424242"/>
                </a:solidFill>
                <a:latin typeface="Arial"/>
                <a:cs typeface="Arial"/>
              </a:rPr>
              <a:t>are </a:t>
            </a:r>
            <a:r>
              <a:rPr sz="2400" spc="-120" dirty="0">
                <a:solidFill>
                  <a:srgbClr val="424242"/>
                </a:solidFill>
                <a:latin typeface="Arial"/>
                <a:cs typeface="Arial"/>
              </a:rPr>
              <a:t>many </a:t>
            </a:r>
            <a:r>
              <a:rPr sz="2400" spc="-150" dirty="0">
                <a:solidFill>
                  <a:srgbClr val="424242"/>
                </a:solidFill>
                <a:latin typeface="Arial"/>
                <a:cs typeface="Arial"/>
              </a:rPr>
              <a:t>ways </a:t>
            </a:r>
            <a:r>
              <a:rPr sz="2400" spc="30" dirty="0">
                <a:solidFill>
                  <a:srgbClr val="424242"/>
                </a:solidFill>
                <a:latin typeface="Arial"/>
                <a:cs typeface="Arial"/>
              </a:rPr>
              <a:t>to</a:t>
            </a:r>
            <a:r>
              <a:rPr sz="2400" spc="-459" dirty="0">
                <a:solidFill>
                  <a:srgbClr val="424242"/>
                </a:solidFill>
                <a:latin typeface="Arial"/>
                <a:cs typeface="Arial"/>
              </a:rPr>
              <a:t> </a:t>
            </a:r>
            <a:r>
              <a:rPr sz="2400" spc="-75" dirty="0">
                <a:solidFill>
                  <a:srgbClr val="424242"/>
                </a:solidFill>
                <a:latin typeface="Arial"/>
                <a:cs typeface="Arial"/>
              </a:rPr>
              <a:t>do </a:t>
            </a:r>
            <a:r>
              <a:rPr sz="2400" spc="-85" dirty="0">
                <a:solidFill>
                  <a:srgbClr val="424242"/>
                </a:solidFill>
                <a:latin typeface="Arial"/>
                <a:cs typeface="Arial"/>
              </a:rPr>
              <a:t>things </a:t>
            </a:r>
            <a:r>
              <a:rPr sz="2400" spc="-75" dirty="0">
                <a:solidFill>
                  <a:srgbClr val="424242"/>
                </a:solidFill>
                <a:latin typeface="Arial"/>
                <a:cs typeface="Arial"/>
              </a:rPr>
              <a:t>on </a:t>
            </a:r>
            <a:r>
              <a:rPr sz="2400" spc="-30" dirty="0">
                <a:solidFill>
                  <a:srgbClr val="424242"/>
                </a:solidFill>
                <a:latin typeface="Arial"/>
                <a:cs typeface="Arial"/>
              </a:rPr>
              <a:t>the </a:t>
            </a:r>
            <a:r>
              <a:rPr sz="2400" spc="-70" dirty="0">
                <a:solidFill>
                  <a:srgbClr val="424242"/>
                </a:solidFill>
                <a:latin typeface="Arial"/>
                <a:cs typeface="Arial"/>
              </a:rPr>
              <a:t>web: </a:t>
            </a:r>
            <a:r>
              <a:rPr sz="2400" spc="-55" dirty="0">
                <a:solidFill>
                  <a:srgbClr val="424242"/>
                </a:solidFill>
                <a:latin typeface="Arial"/>
                <a:cs typeface="Arial"/>
              </a:rPr>
              <a:t>can't  </a:t>
            </a:r>
            <a:r>
              <a:rPr sz="2400" spc="-75" dirty="0">
                <a:solidFill>
                  <a:srgbClr val="424242"/>
                </a:solidFill>
                <a:latin typeface="Arial"/>
                <a:cs typeface="Arial"/>
              </a:rPr>
              <a:t>learn </a:t>
            </a:r>
            <a:r>
              <a:rPr sz="2400" spc="-45" dirty="0">
                <a:solidFill>
                  <a:srgbClr val="424242"/>
                </a:solidFill>
                <a:latin typeface="Arial"/>
                <a:cs typeface="Arial"/>
              </a:rPr>
              <a:t>them </a:t>
            </a:r>
            <a:r>
              <a:rPr sz="2400" spc="-50" dirty="0">
                <a:solidFill>
                  <a:srgbClr val="424242"/>
                </a:solidFill>
                <a:latin typeface="Arial"/>
                <a:cs typeface="Arial"/>
              </a:rPr>
              <a:t>all </a:t>
            </a:r>
            <a:r>
              <a:rPr sz="2400" spc="-25" dirty="0">
                <a:solidFill>
                  <a:srgbClr val="424242"/>
                </a:solidFill>
                <a:latin typeface="Arial"/>
                <a:cs typeface="Arial"/>
              </a:rPr>
              <a:t>at</a:t>
            </a:r>
            <a:r>
              <a:rPr sz="2400" spc="-345" dirty="0">
                <a:solidFill>
                  <a:srgbClr val="424242"/>
                </a:solidFill>
                <a:latin typeface="Arial"/>
                <a:cs typeface="Arial"/>
              </a:rPr>
              <a:t> </a:t>
            </a:r>
            <a:r>
              <a:rPr sz="2400" spc="-80" dirty="0">
                <a:solidFill>
                  <a:srgbClr val="424242"/>
                </a:solidFill>
                <a:latin typeface="Arial"/>
                <a:cs typeface="Arial"/>
              </a:rPr>
              <a:t>once!</a:t>
            </a:r>
            <a:endParaRPr sz="2400" dirty="0">
              <a:latin typeface="Arial"/>
              <a:cs typeface="Arial"/>
            </a:endParaRPr>
          </a:p>
          <a:p>
            <a:pPr marL="469900" indent="-306705">
              <a:lnSpc>
                <a:spcPct val="100000"/>
              </a:lnSpc>
              <a:spcBef>
                <a:spcPts val="420"/>
              </a:spcBef>
              <a:buSzPct val="83333"/>
              <a:buFont typeface="Arial"/>
              <a:buChar char="-"/>
              <a:tabLst>
                <a:tab pos="469265" algn="l"/>
                <a:tab pos="469900" algn="l"/>
              </a:tabLst>
            </a:pPr>
            <a:r>
              <a:rPr sz="2400" spc="-70" dirty="0">
                <a:solidFill>
                  <a:srgbClr val="424242"/>
                </a:solidFill>
                <a:latin typeface="Arial"/>
                <a:cs typeface="Arial"/>
              </a:rPr>
              <a:t>What </a:t>
            </a:r>
            <a:r>
              <a:rPr sz="2400" spc="-65" dirty="0">
                <a:solidFill>
                  <a:srgbClr val="424242"/>
                </a:solidFill>
                <a:latin typeface="Arial"/>
                <a:cs typeface="Arial"/>
              </a:rPr>
              <a:t>I </a:t>
            </a:r>
            <a:r>
              <a:rPr sz="2400" spc="-25" dirty="0">
                <a:solidFill>
                  <a:srgbClr val="424242"/>
                </a:solidFill>
                <a:latin typeface="Arial"/>
                <a:cs typeface="Arial"/>
              </a:rPr>
              <a:t>think </a:t>
            </a:r>
            <a:r>
              <a:rPr sz="2400" spc="-90" dirty="0">
                <a:solidFill>
                  <a:srgbClr val="424242"/>
                </a:solidFill>
                <a:latin typeface="Arial"/>
                <a:cs typeface="Arial"/>
              </a:rPr>
              <a:t>you </a:t>
            </a:r>
            <a:r>
              <a:rPr sz="2400" spc="-114" dirty="0">
                <a:solidFill>
                  <a:srgbClr val="424242"/>
                </a:solidFill>
                <a:latin typeface="Arial"/>
                <a:cs typeface="Arial"/>
              </a:rPr>
              <a:t>need </a:t>
            </a:r>
            <a:r>
              <a:rPr sz="2400" spc="30" dirty="0">
                <a:solidFill>
                  <a:srgbClr val="424242"/>
                </a:solidFill>
                <a:latin typeface="Arial"/>
                <a:cs typeface="Arial"/>
              </a:rPr>
              <a:t>to </a:t>
            </a:r>
            <a:r>
              <a:rPr sz="2400" spc="-75" dirty="0">
                <a:solidFill>
                  <a:srgbClr val="424242"/>
                </a:solidFill>
                <a:latin typeface="Arial"/>
                <a:cs typeface="Arial"/>
              </a:rPr>
              <a:t>know </a:t>
            </a:r>
            <a:r>
              <a:rPr sz="2400" spc="-225" dirty="0">
                <a:solidFill>
                  <a:srgbClr val="424242"/>
                </a:solidFill>
                <a:latin typeface="Arial"/>
                <a:cs typeface="Arial"/>
              </a:rPr>
              <a:t>as </a:t>
            </a:r>
            <a:r>
              <a:rPr sz="2400" spc="-190" dirty="0">
                <a:solidFill>
                  <a:srgbClr val="424242"/>
                </a:solidFill>
                <a:latin typeface="Arial"/>
                <a:cs typeface="Arial"/>
              </a:rPr>
              <a:t>a</a:t>
            </a:r>
            <a:r>
              <a:rPr sz="2400" spc="-430" dirty="0">
                <a:solidFill>
                  <a:srgbClr val="424242"/>
                </a:solidFill>
                <a:latin typeface="Arial"/>
                <a:cs typeface="Arial"/>
              </a:rPr>
              <a:t> </a:t>
            </a:r>
            <a:r>
              <a:rPr sz="2400" spc="-90" dirty="0">
                <a:solidFill>
                  <a:srgbClr val="424242"/>
                </a:solidFill>
                <a:latin typeface="Arial"/>
                <a:cs typeface="Arial"/>
              </a:rPr>
              <a:t>beginner</a:t>
            </a:r>
            <a:endParaRPr sz="2400" dirty="0">
              <a:latin typeface="Arial"/>
              <a:cs typeface="Arial"/>
            </a:endParaRPr>
          </a:p>
          <a:p>
            <a:pPr>
              <a:lnSpc>
                <a:spcPct val="100000"/>
              </a:lnSpc>
              <a:spcBef>
                <a:spcPts val="35"/>
              </a:spcBef>
            </a:pPr>
            <a:endParaRPr sz="3200" dirty="0">
              <a:latin typeface="Times New Roman"/>
              <a:cs typeface="Times New Roman"/>
            </a:endParaRPr>
          </a:p>
          <a:p>
            <a:pPr marL="12700">
              <a:lnSpc>
                <a:spcPct val="100000"/>
              </a:lnSpc>
              <a:spcBef>
                <a:spcPts val="5"/>
              </a:spcBef>
            </a:pPr>
            <a:r>
              <a:rPr sz="2400" b="1" spc="-150" dirty="0">
                <a:solidFill>
                  <a:srgbClr val="424242"/>
                </a:solidFill>
                <a:latin typeface="Arial"/>
                <a:cs typeface="Arial"/>
              </a:rPr>
              <a:t>Hopefully</a:t>
            </a:r>
            <a:r>
              <a:rPr sz="2400" b="1" spc="-135" dirty="0">
                <a:solidFill>
                  <a:srgbClr val="424242"/>
                </a:solidFill>
                <a:latin typeface="Arial"/>
                <a:cs typeface="Arial"/>
              </a:rPr>
              <a:t> </a:t>
            </a:r>
            <a:r>
              <a:rPr sz="2400" b="1" spc="-114" dirty="0">
                <a:solidFill>
                  <a:srgbClr val="424242"/>
                </a:solidFill>
                <a:latin typeface="Arial"/>
                <a:cs typeface="Arial"/>
              </a:rPr>
              <a:t>frustration-free:</a:t>
            </a:r>
            <a:endParaRPr sz="2400" dirty="0">
              <a:latin typeface="Arial"/>
              <a:cs typeface="Arial"/>
            </a:endParaRPr>
          </a:p>
          <a:p>
            <a:pPr marL="469900" marR="132715" indent="-306705">
              <a:lnSpc>
                <a:spcPct val="114599"/>
              </a:lnSpc>
              <a:buSzPct val="83333"/>
              <a:buChar char="-"/>
              <a:tabLst>
                <a:tab pos="469265" algn="l"/>
                <a:tab pos="469900" algn="l"/>
              </a:tabLst>
            </a:pPr>
            <a:r>
              <a:rPr sz="2400" spc="-140" dirty="0">
                <a:solidFill>
                  <a:srgbClr val="424242"/>
                </a:solidFill>
                <a:latin typeface="Arial"/>
                <a:cs typeface="Arial"/>
              </a:rPr>
              <a:t>We </a:t>
            </a:r>
            <a:r>
              <a:rPr sz="2400" spc="5" dirty="0">
                <a:solidFill>
                  <a:srgbClr val="424242"/>
                </a:solidFill>
                <a:latin typeface="Arial"/>
                <a:cs typeface="Arial"/>
              </a:rPr>
              <a:t>will </a:t>
            </a:r>
            <a:r>
              <a:rPr sz="2400" spc="-140" dirty="0">
                <a:solidFill>
                  <a:srgbClr val="424242"/>
                </a:solidFill>
                <a:latin typeface="Arial"/>
                <a:cs typeface="Arial"/>
              </a:rPr>
              <a:t>go </a:t>
            </a:r>
            <a:r>
              <a:rPr sz="2400" spc="-80" dirty="0">
                <a:solidFill>
                  <a:srgbClr val="424242"/>
                </a:solidFill>
                <a:latin typeface="Arial"/>
                <a:cs typeface="Arial"/>
              </a:rPr>
              <a:t>slowly </a:t>
            </a:r>
            <a:r>
              <a:rPr sz="2400" spc="-55" dirty="0">
                <a:solidFill>
                  <a:srgbClr val="424242"/>
                </a:solidFill>
                <a:latin typeface="Arial"/>
                <a:cs typeface="Arial"/>
              </a:rPr>
              <a:t>through </a:t>
            </a:r>
            <a:r>
              <a:rPr sz="2400" spc="-30" dirty="0">
                <a:solidFill>
                  <a:srgbClr val="424242"/>
                </a:solidFill>
                <a:latin typeface="Arial"/>
                <a:cs typeface="Arial"/>
              </a:rPr>
              <a:t>the </a:t>
            </a:r>
            <a:r>
              <a:rPr sz="2400" spc="-105" dirty="0">
                <a:solidFill>
                  <a:srgbClr val="424242"/>
                </a:solidFill>
                <a:latin typeface="Arial"/>
                <a:cs typeface="Arial"/>
              </a:rPr>
              <a:t>essential </a:t>
            </a:r>
            <a:r>
              <a:rPr sz="2400" spc="-114" dirty="0">
                <a:solidFill>
                  <a:srgbClr val="424242"/>
                </a:solidFill>
                <a:latin typeface="Arial"/>
                <a:cs typeface="Arial"/>
              </a:rPr>
              <a:t>concepts</a:t>
            </a:r>
            <a:r>
              <a:rPr sz="2400" spc="-465" dirty="0">
                <a:solidFill>
                  <a:srgbClr val="424242"/>
                </a:solidFill>
                <a:latin typeface="Arial"/>
                <a:cs typeface="Arial"/>
              </a:rPr>
              <a:t> </a:t>
            </a:r>
            <a:r>
              <a:rPr sz="2400" spc="-114" dirty="0">
                <a:solidFill>
                  <a:srgbClr val="424242"/>
                </a:solidFill>
                <a:latin typeface="Arial"/>
                <a:cs typeface="Arial"/>
              </a:rPr>
              <a:t>and  </a:t>
            </a:r>
            <a:r>
              <a:rPr sz="2400" spc="-145" dirty="0">
                <a:solidFill>
                  <a:srgbClr val="424242"/>
                </a:solidFill>
                <a:latin typeface="Arial"/>
                <a:cs typeface="Arial"/>
              </a:rPr>
              <a:t>speed </a:t>
            </a:r>
            <a:r>
              <a:rPr sz="2400" spc="-55" dirty="0">
                <a:solidFill>
                  <a:srgbClr val="424242"/>
                </a:solidFill>
                <a:latin typeface="Arial"/>
                <a:cs typeface="Arial"/>
              </a:rPr>
              <a:t>through </a:t>
            </a:r>
            <a:r>
              <a:rPr sz="2400" spc="-30" dirty="0">
                <a:solidFill>
                  <a:srgbClr val="424242"/>
                </a:solidFill>
                <a:latin typeface="Arial"/>
                <a:cs typeface="Arial"/>
              </a:rPr>
              <a:t>the </a:t>
            </a:r>
            <a:r>
              <a:rPr sz="2400" spc="-100" dirty="0">
                <a:solidFill>
                  <a:srgbClr val="424242"/>
                </a:solidFill>
                <a:latin typeface="Arial"/>
                <a:cs typeface="Arial"/>
              </a:rPr>
              <a:t>obvious</a:t>
            </a:r>
            <a:r>
              <a:rPr sz="2400" spc="-290" dirty="0">
                <a:solidFill>
                  <a:srgbClr val="424242"/>
                </a:solidFill>
                <a:latin typeface="Arial"/>
                <a:cs typeface="Arial"/>
              </a:rPr>
              <a:t> </a:t>
            </a:r>
            <a:r>
              <a:rPr sz="2400" spc="-20" dirty="0">
                <a:solidFill>
                  <a:srgbClr val="424242"/>
                </a:solidFill>
                <a:latin typeface="Arial"/>
                <a:cs typeface="Arial"/>
              </a:rPr>
              <a:t>stuff</a:t>
            </a:r>
            <a:endParaRPr sz="2400" dirty="0">
              <a:latin typeface="Arial"/>
              <a:cs typeface="Arial"/>
            </a:endParaRPr>
          </a:p>
          <a:p>
            <a:pPr marL="469900" marR="5080" indent="-306705">
              <a:lnSpc>
                <a:spcPct val="114599"/>
              </a:lnSpc>
              <a:buSzPct val="83333"/>
              <a:buChar char="-"/>
              <a:tabLst>
                <a:tab pos="469265" algn="l"/>
                <a:tab pos="469900" algn="l"/>
              </a:tabLst>
            </a:pPr>
            <a:r>
              <a:rPr sz="2400" spc="-195" dirty="0">
                <a:solidFill>
                  <a:srgbClr val="424242"/>
                </a:solidFill>
                <a:latin typeface="Arial"/>
                <a:cs typeface="Arial"/>
              </a:rPr>
              <a:t>You </a:t>
            </a:r>
            <a:r>
              <a:rPr sz="2400" spc="-100" dirty="0">
                <a:solidFill>
                  <a:srgbClr val="424242"/>
                </a:solidFill>
                <a:latin typeface="Arial"/>
                <a:cs typeface="Arial"/>
              </a:rPr>
              <a:t>are </a:t>
            </a:r>
            <a:r>
              <a:rPr sz="2400" b="1" spc="-114" dirty="0">
                <a:solidFill>
                  <a:srgbClr val="424242"/>
                </a:solidFill>
                <a:latin typeface="Arial"/>
                <a:cs typeface="Arial"/>
              </a:rPr>
              <a:t>not </a:t>
            </a:r>
            <a:r>
              <a:rPr sz="2400" spc="-105" dirty="0">
                <a:solidFill>
                  <a:srgbClr val="424242"/>
                </a:solidFill>
                <a:latin typeface="Arial"/>
                <a:cs typeface="Arial"/>
              </a:rPr>
              <a:t>expected </a:t>
            </a:r>
            <a:r>
              <a:rPr sz="2400" spc="30" dirty="0">
                <a:solidFill>
                  <a:srgbClr val="424242"/>
                </a:solidFill>
                <a:latin typeface="Arial"/>
                <a:cs typeface="Arial"/>
              </a:rPr>
              <a:t>to </a:t>
            </a:r>
            <a:r>
              <a:rPr sz="2400" spc="25" dirty="0">
                <a:solidFill>
                  <a:srgbClr val="424242"/>
                </a:solidFill>
                <a:latin typeface="Arial"/>
                <a:cs typeface="Arial"/>
              </a:rPr>
              <a:t>fill </a:t>
            </a:r>
            <a:r>
              <a:rPr sz="2400" spc="-35" dirty="0">
                <a:solidFill>
                  <a:srgbClr val="424242"/>
                </a:solidFill>
                <a:latin typeface="Arial"/>
                <a:cs typeface="Arial"/>
              </a:rPr>
              <a:t>in </a:t>
            </a:r>
            <a:r>
              <a:rPr sz="2400" spc="-30" dirty="0">
                <a:solidFill>
                  <a:srgbClr val="424242"/>
                </a:solidFill>
                <a:latin typeface="Arial"/>
                <a:cs typeface="Arial"/>
              </a:rPr>
              <a:t>the</a:t>
            </a:r>
            <a:r>
              <a:rPr sz="2400" spc="-455" dirty="0">
                <a:solidFill>
                  <a:srgbClr val="424242"/>
                </a:solidFill>
                <a:latin typeface="Arial"/>
                <a:cs typeface="Arial"/>
              </a:rPr>
              <a:t> </a:t>
            </a:r>
            <a:r>
              <a:rPr sz="2400" spc="-190" dirty="0">
                <a:solidFill>
                  <a:srgbClr val="424242"/>
                </a:solidFill>
                <a:latin typeface="Arial"/>
                <a:cs typeface="Arial"/>
              </a:rPr>
              <a:t>gaps </a:t>
            </a:r>
            <a:r>
              <a:rPr sz="2400" spc="-100" dirty="0">
                <a:solidFill>
                  <a:srgbClr val="424242"/>
                </a:solidFill>
                <a:latin typeface="Arial"/>
                <a:cs typeface="Arial"/>
              </a:rPr>
              <a:t>via </a:t>
            </a:r>
            <a:r>
              <a:rPr sz="2400" spc="-145" dirty="0">
                <a:solidFill>
                  <a:srgbClr val="424242"/>
                </a:solidFill>
                <a:latin typeface="Arial"/>
                <a:cs typeface="Arial"/>
              </a:rPr>
              <a:t>Google </a:t>
            </a:r>
            <a:r>
              <a:rPr sz="2400" spc="-114" dirty="0">
                <a:solidFill>
                  <a:srgbClr val="424242"/>
                </a:solidFill>
                <a:latin typeface="Arial"/>
                <a:cs typeface="Arial"/>
              </a:rPr>
              <a:t>and  </a:t>
            </a:r>
            <a:r>
              <a:rPr sz="2400" spc="-110" dirty="0">
                <a:solidFill>
                  <a:srgbClr val="424242"/>
                </a:solidFill>
                <a:latin typeface="Arial"/>
                <a:cs typeface="Arial"/>
              </a:rPr>
              <a:t>StackOverflow</a:t>
            </a:r>
            <a:endParaRPr sz="24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803275" cy="574040"/>
          </a:xfrm>
          <a:prstGeom prst="rect">
            <a:avLst/>
          </a:prstGeom>
        </p:spPr>
        <p:txBody>
          <a:bodyPr vert="horz" wrap="square" lIns="0" tIns="12700" rIns="0" bIns="0" rtlCol="0">
            <a:spAutoFit/>
          </a:bodyPr>
          <a:lstStyle/>
          <a:p>
            <a:pPr marL="12700">
              <a:lnSpc>
                <a:spcPct val="100000"/>
              </a:lnSpc>
              <a:spcBef>
                <a:spcPts val="100"/>
              </a:spcBef>
            </a:pPr>
            <a:r>
              <a:rPr spc="-285" dirty="0"/>
              <a:t>P.S.</a:t>
            </a:r>
          </a:p>
        </p:txBody>
      </p:sp>
      <p:sp>
        <p:nvSpPr>
          <p:cNvPr id="5" name="object 5"/>
          <p:cNvSpPr txBox="1"/>
          <p:nvPr/>
        </p:nvSpPr>
        <p:spPr>
          <a:xfrm>
            <a:off x="780771" y="1562426"/>
            <a:ext cx="7540625" cy="749050"/>
          </a:xfrm>
          <a:prstGeom prst="rect">
            <a:avLst/>
          </a:prstGeom>
        </p:spPr>
        <p:txBody>
          <a:bodyPr vert="horz" wrap="square" lIns="0" tIns="27939" rIns="0" bIns="0" rtlCol="0">
            <a:spAutoFit/>
          </a:bodyPr>
          <a:lstStyle/>
          <a:p>
            <a:pPr marL="12700" marR="5080" algn="ctr">
              <a:lnSpc>
                <a:spcPts val="2850"/>
              </a:lnSpc>
              <a:spcBef>
                <a:spcPts val="219"/>
              </a:spcBef>
            </a:pPr>
            <a:r>
              <a:rPr sz="2400" spc="-105" dirty="0">
                <a:latin typeface="Arial"/>
                <a:cs typeface="Arial"/>
              </a:rPr>
              <a:t>(That </a:t>
            </a:r>
            <a:r>
              <a:rPr sz="2400" spc="-160" dirty="0">
                <a:latin typeface="Arial"/>
                <a:cs typeface="Arial"/>
              </a:rPr>
              <a:t>was </a:t>
            </a:r>
            <a:r>
              <a:rPr sz="2400" spc="-90" dirty="0">
                <a:latin typeface="Arial"/>
                <a:cs typeface="Arial"/>
              </a:rPr>
              <a:t>obviously very </a:t>
            </a:r>
            <a:r>
              <a:rPr sz="2400" spc="-105" dirty="0">
                <a:latin typeface="Arial"/>
                <a:cs typeface="Arial"/>
              </a:rPr>
              <a:t>hand-wavy. </a:t>
            </a:r>
            <a:r>
              <a:rPr sz="2400" spc="-40" dirty="0">
                <a:latin typeface="Arial"/>
                <a:cs typeface="Arial"/>
              </a:rPr>
              <a:t>We'll </a:t>
            </a:r>
            <a:r>
              <a:rPr sz="2400" spc="-75" dirty="0">
                <a:latin typeface="Arial"/>
                <a:cs typeface="Arial"/>
              </a:rPr>
              <a:t>get </a:t>
            </a:r>
            <a:r>
              <a:rPr sz="2400" spc="-70" dirty="0">
                <a:latin typeface="Arial"/>
                <a:cs typeface="Arial"/>
              </a:rPr>
              <a:t>more</a:t>
            </a:r>
            <a:r>
              <a:rPr sz="2400" spc="-305" dirty="0">
                <a:latin typeface="Arial"/>
                <a:cs typeface="Arial"/>
              </a:rPr>
              <a:t> </a:t>
            </a:r>
            <a:r>
              <a:rPr sz="2400" spc="-65" dirty="0">
                <a:latin typeface="Arial"/>
                <a:cs typeface="Arial"/>
              </a:rPr>
              <a:t>detailed  </a:t>
            </a:r>
            <a:r>
              <a:rPr sz="2400" spc="-85" dirty="0">
                <a:latin typeface="Arial"/>
                <a:cs typeface="Arial"/>
              </a:rPr>
              <a:t>when</a:t>
            </a:r>
            <a:r>
              <a:rPr sz="2400" spc="-135" dirty="0">
                <a:latin typeface="Arial"/>
                <a:cs typeface="Arial"/>
              </a:rPr>
              <a:t> </a:t>
            </a:r>
            <a:r>
              <a:rPr sz="2400" spc="-85" dirty="0">
                <a:latin typeface="Arial"/>
                <a:cs typeface="Arial"/>
              </a:rPr>
              <a:t>we</a:t>
            </a:r>
            <a:r>
              <a:rPr sz="2400" spc="-130" dirty="0">
                <a:latin typeface="Arial"/>
                <a:cs typeface="Arial"/>
              </a:rPr>
              <a:t> </a:t>
            </a:r>
            <a:r>
              <a:rPr sz="2400" spc="-40" dirty="0">
                <a:latin typeface="Arial"/>
                <a:cs typeface="Arial"/>
              </a:rPr>
              <a:t>talk</a:t>
            </a:r>
            <a:r>
              <a:rPr sz="2400" spc="-130" dirty="0">
                <a:latin typeface="Arial"/>
                <a:cs typeface="Arial"/>
              </a:rPr>
              <a:t> </a:t>
            </a:r>
            <a:r>
              <a:rPr sz="2400" spc="-55" dirty="0">
                <a:latin typeface="Arial"/>
                <a:cs typeface="Arial"/>
              </a:rPr>
              <a:t>about</a:t>
            </a:r>
            <a:r>
              <a:rPr sz="2400" spc="-125" dirty="0">
                <a:latin typeface="Arial"/>
                <a:cs typeface="Arial"/>
              </a:rPr>
              <a:t> servers </a:t>
            </a:r>
            <a:r>
              <a:rPr sz="2400" spc="-35" dirty="0">
                <a:latin typeface="Arial"/>
                <a:cs typeface="Arial"/>
              </a:rPr>
              <a:t>later</a:t>
            </a:r>
            <a:r>
              <a:rPr sz="2400" spc="-130" dirty="0">
                <a:latin typeface="Arial"/>
                <a:cs typeface="Arial"/>
              </a:rPr>
              <a:t> </a:t>
            </a:r>
            <a:r>
              <a:rPr sz="2400" spc="-35" dirty="0">
                <a:latin typeface="Arial"/>
                <a:cs typeface="Arial"/>
              </a:rPr>
              <a:t>in</a:t>
            </a:r>
            <a:r>
              <a:rPr sz="2400" spc="-135" dirty="0">
                <a:latin typeface="Arial"/>
                <a:cs typeface="Arial"/>
              </a:rPr>
              <a:t> </a:t>
            </a:r>
            <a:r>
              <a:rPr sz="2400" spc="-30" dirty="0">
                <a:latin typeface="Arial"/>
                <a:cs typeface="Arial"/>
              </a:rPr>
              <a:t>the</a:t>
            </a:r>
            <a:r>
              <a:rPr sz="2400" spc="-130" dirty="0">
                <a:latin typeface="Arial"/>
                <a:cs typeface="Arial"/>
              </a:rPr>
              <a:t> </a:t>
            </a:r>
            <a:r>
              <a:rPr lang="en-US" sz="2400" spc="-50" dirty="0">
                <a:latin typeface="Arial"/>
                <a:cs typeface="Arial"/>
              </a:rPr>
              <a:t>course</a:t>
            </a:r>
            <a:r>
              <a:rPr sz="2400" spc="-50" dirty="0">
                <a:latin typeface="Arial"/>
                <a:cs typeface="Arial"/>
              </a:rPr>
              <a:t>.)</a:t>
            </a:r>
            <a:endParaRPr sz="2400" dirty="0">
              <a:latin typeface="Arial"/>
              <a:cs typeface="Arial"/>
            </a:endParaRPr>
          </a:p>
        </p:txBody>
      </p:sp>
      <p:pic>
        <p:nvPicPr>
          <p:cNvPr id="10" name="Picture 9">
            <a:extLst>
              <a:ext uri="{FF2B5EF4-FFF2-40B4-BE49-F238E27FC236}">
                <a16:creationId xmlns:a16="http://schemas.microsoft.com/office/drawing/2014/main" id="{0641756C-C0B0-4D1D-BEE0-E1EF90CC4492}"/>
              </a:ext>
            </a:extLst>
          </p:cNvPr>
          <p:cNvPicPr>
            <a:picLocks noChangeAspect="1"/>
          </p:cNvPicPr>
          <p:nvPr/>
        </p:nvPicPr>
        <p:blipFill>
          <a:blip r:embed="rId2"/>
          <a:stretch>
            <a:fillRect/>
          </a:stretch>
        </p:blipFill>
        <p:spPr>
          <a:xfrm>
            <a:off x="1153700" y="3233171"/>
            <a:ext cx="6794765" cy="362482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592955" cy="574040"/>
          </a:xfrm>
          <a:prstGeom prst="rect">
            <a:avLst/>
          </a:prstGeom>
        </p:spPr>
        <p:txBody>
          <a:bodyPr vert="horz" wrap="square" lIns="0" tIns="12700" rIns="0" bIns="0" rtlCol="0">
            <a:spAutoFit/>
          </a:bodyPr>
          <a:lstStyle/>
          <a:p>
            <a:pPr marL="12700">
              <a:lnSpc>
                <a:spcPct val="100000"/>
              </a:lnSpc>
              <a:spcBef>
                <a:spcPts val="100"/>
              </a:spcBef>
            </a:pPr>
            <a:r>
              <a:rPr b="0" spc="285" dirty="0">
                <a:solidFill>
                  <a:srgbClr val="000000"/>
                </a:solidFill>
                <a:latin typeface="Calibri"/>
                <a:cs typeface="Calibri"/>
              </a:rPr>
              <a:t>Recall: </a:t>
            </a:r>
            <a:r>
              <a:rPr b="0" spc="405" dirty="0">
                <a:solidFill>
                  <a:srgbClr val="000000"/>
                </a:solidFill>
                <a:latin typeface="Calibri"/>
                <a:cs typeface="Calibri"/>
              </a:rPr>
              <a:t>block</a:t>
            </a:r>
            <a:r>
              <a:rPr b="0" spc="-75" dirty="0">
                <a:solidFill>
                  <a:srgbClr val="000000"/>
                </a:solidFill>
                <a:latin typeface="Calibri"/>
                <a:cs typeface="Calibri"/>
              </a:rPr>
              <a:t> </a:t>
            </a:r>
            <a:r>
              <a:rPr b="0" spc="290" dirty="0">
                <a:solidFill>
                  <a:srgbClr val="000000"/>
                </a:solidFill>
                <a:latin typeface="Calibri"/>
                <a:cs typeface="Calibri"/>
              </a:rPr>
              <a:t>layouts</a:t>
            </a:r>
          </a:p>
        </p:txBody>
      </p:sp>
      <p:sp>
        <p:nvSpPr>
          <p:cNvPr id="3" name="object 3"/>
          <p:cNvSpPr/>
          <p:nvPr/>
        </p:nvSpPr>
        <p:spPr>
          <a:xfrm>
            <a:off x="1967388" y="2137335"/>
            <a:ext cx="5209223" cy="353730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367119" y="1527657"/>
            <a:ext cx="62420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If </a:t>
            </a:r>
            <a:r>
              <a:rPr sz="2400" spc="-5" dirty="0">
                <a:solidFill>
                  <a:srgbClr val="434343"/>
                </a:solidFill>
                <a:latin typeface="Consolas"/>
                <a:cs typeface="Consolas"/>
              </a:rPr>
              <a:t>#flex-container </a:t>
            </a:r>
            <a:r>
              <a:rPr sz="2400" spc="-5" dirty="0">
                <a:solidFill>
                  <a:srgbClr val="434343"/>
                </a:solidFill>
                <a:latin typeface="Calibri"/>
                <a:cs typeface="Calibri"/>
              </a:rPr>
              <a:t>was </a:t>
            </a:r>
            <a:r>
              <a:rPr sz="2400" b="1" spc="-5" dirty="0">
                <a:solidFill>
                  <a:srgbClr val="FF0000"/>
                </a:solidFill>
                <a:latin typeface="Calibri"/>
                <a:cs typeface="Calibri"/>
              </a:rPr>
              <a:t>not </a:t>
            </a:r>
            <a:r>
              <a:rPr sz="2400" spc="-5" dirty="0">
                <a:solidFill>
                  <a:srgbClr val="434343"/>
                </a:solidFill>
                <a:latin typeface="Consolas"/>
                <a:cs typeface="Consolas"/>
              </a:rPr>
              <a:t>display:</a:t>
            </a:r>
            <a:r>
              <a:rPr sz="2400" spc="-815" dirty="0">
                <a:solidFill>
                  <a:srgbClr val="434343"/>
                </a:solidFill>
                <a:latin typeface="Consolas"/>
                <a:cs typeface="Consolas"/>
              </a:rPr>
              <a:t> </a:t>
            </a:r>
            <a:r>
              <a:rPr sz="2400" spc="-5" dirty="0">
                <a:solidFill>
                  <a:srgbClr val="434343"/>
                </a:solidFill>
                <a:latin typeface="Consolas"/>
                <a:cs typeface="Consolas"/>
              </a:rPr>
              <a:t>flex:</a:t>
            </a:r>
            <a:endParaRPr sz="2400">
              <a:latin typeface="Consolas"/>
              <a:cs typeface="Consolas"/>
            </a:endParaRPr>
          </a:p>
        </p:txBody>
      </p:sp>
      <p:sp>
        <p:nvSpPr>
          <p:cNvPr id="5" name="object 5"/>
          <p:cNvSpPr txBox="1"/>
          <p:nvPr/>
        </p:nvSpPr>
        <p:spPr>
          <a:xfrm>
            <a:off x="548489" y="5751018"/>
            <a:ext cx="7883525" cy="863600"/>
          </a:xfrm>
          <a:prstGeom prst="rect">
            <a:avLst/>
          </a:prstGeom>
        </p:spPr>
        <p:txBody>
          <a:bodyPr vert="horz" wrap="square" lIns="0" tIns="66040" rIns="0" bIns="0" rtlCol="0">
            <a:spAutoFit/>
          </a:bodyPr>
          <a:lstStyle/>
          <a:p>
            <a:pPr algn="ctr">
              <a:lnSpc>
                <a:spcPct val="100000"/>
              </a:lnSpc>
              <a:spcBef>
                <a:spcPts val="520"/>
              </a:spcBef>
            </a:pPr>
            <a:r>
              <a:rPr sz="2400" spc="-5" dirty="0">
                <a:solidFill>
                  <a:srgbClr val="434343"/>
                </a:solidFill>
                <a:latin typeface="Calibri"/>
                <a:cs typeface="Calibri"/>
              </a:rPr>
              <a:t>Then</a:t>
            </a:r>
            <a:r>
              <a:rPr sz="2400" spc="-15" dirty="0">
                <a:solidFill>
                  <a:srgbClr val="434343"/>
                </a:solidFill>
                <a:latin typeface="Calibri"/>
                <a:cs typeface="Calibri"/>
              </a:rPr>
              <a:t> </a:t>
            </a:r>
            <a:r>
              <a:rPr sz="2400" spc="-5" dirty="0">
                <a:solidFill>
                  <a:srgbClr val="434343"/>
                </a:solidFill>
                <a:latin typeface="Calibri"/>
                <a:cs typeface="Calibri"/>
              </a:rPr>
              <a:t>the</a:t>
            </a:r>
            <a:r>
              <a:rPr sz="2400" spc="10" dirty="0">
                <a:solidFill>
                  <a:srgbClr val="434343"/>
                </a:solidFill>
                <a:latin typeface="Calibri"/>
                <a:cs typeface="Calibri"/>
              </a:rPr>
              <a:t> </a:t>
            </a:r>
            <a:r>
              <a:rPr sz="2400" spc="-5" dirty="0">
                <a:solidFill>
                  <a:srgbClr val="434343"/>
                </a:solidFill>
                <a:latin typeface="Consolas"/>
                <a:cs typeface="Consolas"/>
              </a:rPr>
              <a:t>span</a:t>
            </a:r>
            <a:r>
              <a:rPr sz="2400" spc="-780" dirty="0">
                <a:solidFill>
                  <a:srgbClr val="434343"/>
                </a:solidFill>
                <a:latin typeface="Consolas"/>
                <a:cs typeface="Consolas"/>
              </a:rPr>
              <a:t> </a:t>
            </a:r>
            <a:r>
              <a:rPr sz="2400" spc="-5" dirty="0">
                <a:solidFill>
                  <a:srgbClr val="434343"/>
                </a:solidFill>
                <a:latin typeface="Consolas"/>
                <a:cs typeface="Consolas"/>
              </a:rPr>
              <a:t>flex-items</a:t>
            </a:r>
            <a:r>
              <a:rPr sz="2400" spc="-765" dirty="0">
                <a:solidFill>
                  <a:srgbClr val="434343"/>
                </a:solidFill>
                <a:latin typeface="Consolas"/>
                <a:cs typeface="Consolas"/>
              </a:rPr>
              <a:t> </a:t>
            </a:r>
            <a:r>
              <a:rPr sz="2400" spc="-5" dirty="0">
                <a:solidFill>
                  <a:srgbClr val="434343"/>
                </a:solidFill>
                <a:latin typeface="Calibri"/>
                <a:cs typeface="Calibri"/>
              </a:rPr>
              <a:t>would</a:t>
            </a:r>
            <a:r>
              <a:rPr sz="2400" spc="-10" dirty="0">
                <a:solidFill>
                  <a:srgbClr val="434343"/>
                </a:solidFill>
                <a:latin typeface="Calibri"/>
                <a:cs typeface="Calibri"/>
              </a:rPr>
              <a:t> </a:t>
            </a:r>
            <a:r>
              <a:rPr sz="2400" spc="-5" dirty="0">
                <a:solidFill>
                  <a:srgbClr val="434343"/>
                </a:solidFill>
                <a:latin typeface="Calibri"/>
                <a:cs typeface="Calibri"/>
              </a:rPr>
              <a:t>not</a:t>
            </a:r>
            <a:r>
              <a:rPr sz="2400" spc="-15" dirty="0">
                <a:solidFill>
                  <a:srgbClr val="434343"/>
                </a:solidFill>
                <a:latin typeface="Calibri"/>
                <a:cs typeface="Calibri"/>
              </a:rPr>
              <a:t> </a:t>
            </a:r>
            <a:r>
              <a:rPr sz="2400" spc="-5" dirty="0">
                <a:solidFill>
                  <a:srgbClr val="434343"/>
                </a:solidFill>
                <a:latin typeface="Calibri"/>
                <a:cs typeface="Calibri"/>
              </a:rPr>
              <a:t>show</a:t>
            </a:r>
            <a:r>
              <a:rPr sz="2400" spc="-10" dirty="0">
                <a:solidFill>
                  <a:srgbClr val="434343"/>
                </a:solidFill>
                <a:latin typeface="Calibri"/>
                <a:cs typeface="Calibri"/>
              </a:rPr>
              <a:t> </a:t>
            </a:r>
            <a:r>
              <a:rPr sz="2400" spc="-5" dirty="0">
                <a:solidFill>
                  <a:srgbClr val="434343"/>
                </a:solidFill>
                <a:latin typeface="Calibri"/>
                <a:cs typeface="Calibri"/>
              </a:rPr>
              <a:t>up</a:t>
            </a:r>
            <a:r>
              <a:rPr sz="2400" spc="-10" dirty="0">
                <a:solidFill>
                  <a:srgbClr val="434343"/>
                </a:solidFill>
                <a:latin typeface="Calibri"/>
                <a:cs typeface="Calibri"/>
              </a:rPr>
              <a:t> </a:t>
            </a:r>
            <a:r>
              <a:rPr sz="2400" spc="-5" dirty="0">
                <a:solidFill>
                  <a:srgbClr val="434343"/>
                </a:solidFill>
                <a:latin typeface="Calibri"/>
                <a:cs typeface="Calibri"/>
              </a:rPr>
              <a:t>because</a:t>
            </a:r>
            <a:r>
              <a:rPr sz="2400" spc="35" dirty="0">
                <a:solidFill>
                  <a:srgbClr val="434343"/>
                </a:solidFill>
                <a:latin typeface="Calibri"/>
                <a:cs typeface="Calibri"/>
              </a:rPr>
              <a:t> </a:t>
            </a:r>
            <a:r>
              <a:rPr sz="2400" spc="-5" dirty="0">
                <a:solidFill>
                  <a:srgbClr val="434343"/>
                </a:solidFill>
                <a:latin typeface="Consolas"/>
                <a:cs typeface="Consolas"/>
              </a:rPr>
              <a:t>span</a:t>
            </a:r>
            <a:endParaRPr sz="2400">
              <a:latin typeface="Consolas"/>
              <a:cs typeface="Consolas"/>
            </a:endParaRPr>
          </a:p>
          <a:p>
            <a:pPr marR="3810" algn="ctr">
              <a:lnSpc>
                <a:spcPct val="100000"/>
              </a:lnSpc>
              <a:spcBef>
                <a:spcPts val="420"/>
              </a:spcBef>
            </a:pPr>
            <a:r>
              <a:rPr sz="2400" spc="-5" dirty="0">
                <a:solidFill>
                  <a:srgbClr val="434343"/>
                </a:solidFill>
                <a:latin typeface="Calibri"/>
                <a:cs typeface="Calibri"/>
              </a:rPr>
              <a:t>elements </a:t>
            </a:r>
            <a:r>
              <a:rPr sz="2400" dirty="0">
                <a:solidFill>
                  <a:srgbClr val="434343"/>
                </a:solidFill>
                <a:latin typeface="Calibri"/>
                <a:cs typeface="Calibri"/>
              </a:rPr>
              <a:t>are </a:t>
            </a:r>
            <a:r>
              <a:rPr sz="2400" spc="-5" dirty="0">
                <a:solidFill>
                  <a:srgbClr val="434343"/>
                </a:solidFill>
                <a:latin typeface="Calibri"/>
                <a:cs typeface="Calibri"/>
              </a:rPr>
              <a:t>inline, which don't have </a:t>
            </a:r>
            <a:r>
              <a:rPr sz="2400" dirty="0">
                <a:solidFill>
                  <a:srgbClr val="434343"/>
                </a:solidFill>
                <a:latin typeface="Calibri"/>
                <a:cs typeface="Calibri"/>
              </a:rPr>
              <a:t>a </a:t>
            </a:r>
            <a:r>
              <a:rPr sz="2400" spc="-5" dirty="0">
                <a:solidFill>
                  <a:srgbClr val="434343"/>
                </a:solidFill>
                <a:latin typeface="Calibri"/>
                <a:cs typeface="Calibri"/>
              </a:rPr>
              <a:t>height </a:t>
            </a:r>
            <a:r>
              <a:rPr sz="2400" dirty="0">
                <a:solidFill>
                  <a:srgbClr val="434343"/>
                </a:solidFill>
                <a:latin typeface="Calibri"/>
                <a:cs typeface="Calibri"/>
              </a:rPr>
              <a:t>and</a:t>
            </a:r>
            <a:r>
              <a:rPr sz="2400" spc="-60" dirty="0">
                <a:solidFill>
                  <a:srgbClr val="434343"/>
                </a:solidFill>
                <a:latin typeface="Calibri"/>
                <a:cs typeface="Calibri"/>
              </a:rPr>
              <a:t> </a:t>
            </a:r>
            <a:r>
              <a:rPr sz="2400" spc="-5" dirty="0">
                <a:solidFill>
                  <a:srgbClr val="434343"/>
                </a:solidFill>
                <a:latin typeface="Calibri"/>
                <a:cs typeface="Calibri"/>
              </a:rPr>
              <a:t>width</a:t>
            </a:r>
            <a:endParaRPr sz="2400">
              <a:latin typeface="Calibri"/>
              <a:cs typeface="Calibri"/>
            </a:endParaRPr>
          </a:p>
        </p:txBody>
      </p:sp>
    </p:spTree>
    <p:extLst>
      <p:ext uri="{BB962C8B-B14F-4D97-AF65-F5344CB8AC3E}">
        <p14:creationId xmlns:p14="http://schemas.microsoft.com/office/powerpoint/2010/main" val="355762032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654300" cy="574040"/>
          </a:xfrm>
          <a:prstGeom prst="rect">
            <a:avLst/>
          </a:prstGeom>
        </p:spPr>
        <p:txBody>
          <a:bodyPr vert="horz" wrap="square" lIns="0" tIns="12700" rIns="0" bIns="0" rtlCol="0">
            <a:spAutoFit/>
          </a:bodyPr>
          <a:lstStyle/>
          <a:p>
            <a:pPr marL="12700">
              <a:lnSpc>
                <a:spcPct val="100000"/>
              </a:lnSpc>
              <a:spcBef>
                <a:spcPts val="100"/>
              </a:spcBef>
            </a:pPr>
            <a:r>
              <a:rPr spc="325" dirty="0"/>
              <a:t>Flex</a:t>
            </a:r>
            <a:r>
              <a:rPr spc="45" dirty="0"/>
              <a:t> </a:t>
            </a:r>
            <a:r>
              <a:rPr spc="290" dirty="0"/>
              <a:t>layouts</a:t>
            </a:r>
          </a:p>
        </p:txBody>
      </p:sp>
      <p:sp>
        <p:nvSpPr>
          <p:cNvPr id="3" name="object 3"/>
          <p:cNvSpPr txBox="1"/>
          <p:nvPr/>
        </p:nvSpPr>
        <p:spPr>
          <a:xfrm>
            <a:off x="398024" y="5751018"/>
            <a:ext cx="8173084" cy="863600"/>
          </a:xfrm>
          <a:prstGeom prst="rect">
            <a:avLst/>
          </a:prstGeom>
        </p:spPr>
        <p:txBody>
          <a:bodyPr vert="horz" wrap="square" lIns="0" tIns="66040" rIns="0" bIns="0" rtlCol="0">
            <a:spAutoFit/>
          </a:bodyPr>
          <a:lstStyle/>
          <a:p>
            <a:pPr marL="12065" algn="ctr">
              <a:lnSpc>
                <a:spcPct val="100000"/>
              </a:lnSpc>
              <a:spcBef>
                <a:spcPts val="520"/>
              </a:spcBef>
            </a:pPr>
            <a:r>
              <a:rPr sz="2400" b="1" spc="-5" dirty="0">
                <a:solidFill>
                  <a:srgbClr val="434343"/>
                </a:solidFill>
                <a:latin typeface="Calibri"/>
                <a:cs typeface="Calibri"/>
              </a:rPr>
              <a:t>Why does this change when </a:t>
            </a:r>
            <a:r>
              <a:rPr sz="2400" b="1" spc="-5" dirty="0">
                <a:solidFill>
                  <a:srgbClr val="434343"/>
                </a:solidFill>
                <a:latin typeface="Consolas"/>
                <a:cs typeface="Consolas"/>
              </a:rPr>
              <a:t>display:</a:t>
            </a:r>
            <a:r>
              <a:rPr sz="2400" b="1" spc="15" dirty="0">
                <a:solidFill>
                  <a:srgbClr val="434343"/>
                </a:solidFill>
                <a:latin typeface="Consolas"/>
                <a:cs typeface="Consolas"/>
              </a:rPr>
              <a:t> </a:t>
            </a:r>
            <a:r>
              <a:rPr sz="2400" b="1" dirty="0">
                <a:solidFill>
                  <a:srgbClr val="434343"/>
                </a:solidFill>
                <a:latin typeface="Consolas"/>
                <a:cs typeface="Consolas"/>
              </a:rPr>
              <a:t>flex</a:t>
            </a:r>
            <a:r>
              <a:rPr sz="2400" b="1" dirty="0">
                <a:solidFill>
                  <a:srgbClr val="434343"/>
                </a:solidFill>
                <a:latin typeface="Calibri"/>
                <a:cs typeface="Calibri"/>
              </a:rPr>
              <a:t>?</a:t>
            </a:r>
            <a:endParaRPr sz="2400">
              <a:latin typeface="Calibri"/>
              <a:cs typeface="Calibri"/>
            </a:endParaRPr>
          </a:p>
          <a:p>
            <a:pPr algn="ctr">
              <a:lnSpc>
                <a:spcPct val="100000"/>
              </a:lnSpc>
              <a:spcBef>
                <a:spcPts val="420"/>
              </a:spcBef>
            </a:pPr>
            <a:r>
              <a:rPr sz="2400" spc="-5" dirty="0">
                <a:solidFill>
                  <a:srgbClr val="434343"/>
                </a:solidFill>
                <a:latin typeface="Calibri"/>
                <a:cs typeface="Calibri"/>
              </a:rPr>
              <a:t>Why do inline elements suddenly seem to have height </a:t>
            </a:r>
            <a:r>
              <a:rPr sz="2400" dirty="0">
                <a:solidFill>
                  <a:srgbClr val="434343"/>
                </a:solidFill>
                <a:latin typeface="Calibri"/>
                <a:cs typeface="Calibri"/>
              </a:rPr>
              <a:t>and</a:t>
            </a:r>
            <a:r>
              <a:rPr sz="2400" spc="-60" dirty="0">
                <a:solidFill>
                  <a:srgbClr val="434343"/>
                </a:solidFill>
                <a:latin typeface="Calibri"/>
                <a:cs typeface="Calibri"/>
              </a:rPr>
              <a:t> </a:t>
            </a:r>
            <a:r>
              <a:rPr sz="2400" spc="-5" dirty="0">
                <a:solidFill>
                  <a:srgbClr val="434343"/>
                </a:solidFill>
                <a:latin typeface="Calibri"/>
                <a:cs typeface="Calibri"/>
              </a:rPr>
              <a:t>width?</a:t>
            </a:r>
            <a:endParaRPr sz="2400">
              <a:latin typeface="Calibri"/>
              <a:cs typeface="Calibri"/>
            </a:endParaRPr>
          </a:p>
        </p:txBody>
      </p:sp>
      <p:sp>
        <p:nvSpPr>
          <p:cNvPr id="4" name="object 4"/>
          <p:cNvSpPr/>
          <p:nvPr/>
        </p:nvSpPr>
        <p:spPr>
          <a:xfrm>
            <a:off x="1679063" y="1508026"/>
            <a:ext cx="5622974" cy="42337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7339330" cy="574040"/>
          </a:xfrm>
          <a:prstGeom prst="rect">
            <a:avLst/>
          </a:prstGeom>
        </p:spPr>
        <p:txBody>
          <a:bodyPr vert="horz" wrap="square" lIns="0" tIns="12700" rIns="0" bIns="0" rtlCol="0">
            <a:spAutoFit/>
          </a:bodyPr>
          <a:lstStyle/>
          <a:p>
            <a:pPr marL="12700">
              <a:lnSpc>
                <a:spcPct val="100000"/>
              </a:lnSpc>
              <a:spcBef>
                <a:spcPts val="100"/>
              </a:spcBef>
            </a:pPr>
            <a:r>
              <a:rPr spc="215" dirty="0"/>
              <a:t>Flex: </a:t>
            </a:r>
            <a:r>
              <a:rPr spc="530" dirty="0"/>
              <a:t>A</a:t>
            </a:r>
            <a:r>
              <a:rPr spc="-375" dirty="0"/>
              <a:t> </a:t>
            </a:r>
            <a:r>
              <a:rPr spc="270" dirty="0"/>
              <a:t>different </a:t>
            </a:r>
            <a:r>
              <a:rPr spc="350" dirty="0"/>
              <a:t>rendering </a:t>
            </a:r>
            <a:r>
              <a:rPr spc="525" dirty="0"/>
              <a:t>mode</a:t>
            </a:r>
          </a:p>
        </p:txBody>
      </p:sp>
      <p:sp>
        <p:nvSpPr>
          <p:cNvPr id="3" name="object 3"/>
          <p:cNvSpPr txBox="1"/>
          <p:nvPr/>
        </p:nvSpPr>
        <p:spPr>
          <a:xfrm>
            <a:off x="1006592" y="1697917"/>
            <a:ext cx="7041515" cy="4708525"/>
          </a:xfrm>
          <a:prstGeom prst="rect">
            <a:avLst/>
          </a:prstGeom>
        </p:spPr>
        <p:txBody>
          <a:bodyPr vert="horz" wrap="square" lIns="0" tIns="10795" rIns="0" bIns="0" rtlCol="0">
            <a:spAutoFit/>
          </a:bodyPr>
          <a:lstStyle/>
          <a:p>
            <a:pPr marL="318770" marR="395605" indent="-306705" algn="just">
              <a:lnSpc>
                <a:spcPct val="114100"/>
              </a:lnSpc>
              <a:spcBef>
                <a:spcPts val="85"/>
              </a:spcBef>
            </a:pPr>
            <a:r>
              <a:rPr sz="2000" dirty="0">
                <a:solidFill>
                  <a:srgbClr val="434343"/>
                </a:solidFill>
                <a:latin typeface="Calibri"/>
                <a:cs typeface="Calibri"/>
              </a:rPr>
              <a:t>- </a:t>
            </a:r>
            <a:r>
              <a:rPr sz="2400" spc="-5" dirty="0">
                <a:solidFill>
                  <a:srgbClr val="434343"/>
                </a:solidFill>
                <a:latin typeface="Calibri"/>
                <a:cs typeface="Calibri"/>
              </a:rPr>
              <a:t>When you set </a:t>
            </a:r>
            <a:r>
              <a:rPr sz="2400" dirty="0">
                <a:solidFill>
                  <a:srgbClr val="434343"/>
                </a:solidFill>
                <a:latin typeface="Calibri"/>
                <a:cs typeface="Calibri"/>
              </a:rPr>
              <a:t>a </a:t>
            </a:r>
            <a:r>
              <a:rPr sz="2400" spc="-5" dirty="0">
                <a:solidFill>
                  <a:srgbClr val="434343"/>
                </a:solidFill>
                <a:latin typeface="Calibri"/>
                <a:cs typeface="Calibri"/>
              </a:rPr>
              <a:t>container to </a:t>
            </a:r>
            <a:r>
              <a:rPr sz="2400" spc="-5" dirty="0">
                <a:solidFill>
                  <a:srgbClr val="434343"/>
                </a:solidFill>
                <a:latin typeface="Consolas"/>
                <a:cs typeface="Consolas"/>
              </a:rPr>
              <a:t>display: </a:t>
            </a:r>
            <a:r>
              <a:rPr sz="2400" dirty="0">
                <a:solidFill>
                  <a:srgbClr val="434343"/>
                </a:solidFill>
                <a:latin typeface="Consolas"/>
                <a:cs typeface="Consolas"/>
              </a:rPr>
              <a:t>flex</a:t>
            </a:r>
            <a:r>
              <a:rPr sz="2400" dirty="0">
                <a:solidFill>
                  <a:srgbClr val="434343"/>
                </a:solidFill>
                <a:latin typeface="Calibri"/>
                <a:cs typeface="Calibri"/>
              </a:rPr>
              <a:t>, </a:t>
            </a:r>
            <a:r>
              <a:rPr sz="2400" spc="-5" dirty="0">
                <a:solidFill>
                  <a:srgbClr val="434343"/>
                </a:solidFill>
                <a:latin typeface="Calibri"/>
                <a:cs typeface="Calibri"/>
              </a:rPr>
              <a:t>the  </a:t>
            </a:r>
            <a:r>
              <a:rPr sz="2400" spc="-5" dirty="0">
                <a:solidFill>
                  <a:srgbClr val="FF00FF"/>
                </a:solidFill>
                <a:latin typeface="Calibri"/>
                <a:cs typeface="Calibri"/>
              </a:rPr>
              <a:t>direct children in that container </a:t>
            </a:r>
            <a:r>
              <a:rPr sz="2400" dirty="0">
                <a:solidFill>
                  <a:srgbClr val="FF00FF"/>
                </a:solidFill>
                <a:latin typeface="Calibri"/>
                <a:cs typeface="Calibri"/>
              </a:rPr>
              <a:t>are </a:t>
            </a:r>
            <a:r>
              <a:rPr sz="2400" b="1" spc="-5" dirty="0">
                <a:solidFill>
                  <a:srgbClr val="FF00FF"/>
                </a:solidFill>
                <a:latin typeface="Calibri"/>
                <a:cs typeface="Calibri"/>
              </a:rPr>
              <a:t>flex items </a:t>
            </a:r>
            <a:r>
              <a:rPr sz="2400" dirty="0">
                <a:solidFill>
                  <a:srgbClr val="434343"/>
                </a:solidFill>
                <a:latin typeface="Calibri"/>
                <a:cs typeface="Calibri"/>
              </a:rPr>
              <a:t>and  </a:t>
            </a:r>
            <a:r>
              <a:rPr sz="2400" spc="-5" dirty="0">
                <a:solidFill>
                  <a:srgbClr val="434343"/>
                </a:solidFill>
                <a:latin typeface="Calibri"/>
                <a:cs typeface="Calibri"/>
              </a:rPr>
              <a:t>follow </a:t>
            </a:r>
            <a:r>
              <a:rPr sz="2400" dirty="0">
                <a:solidFill>
                  <a:srgbClr val="434343"/>
                </a:solidFill>
                <a:latin typeface="Calibri"/>
                <a:cs typeface="Calibri"/>
              </a:rPr>
              <a:t>a </a:t>
            </a:r>
            <a:r>
              <a:rPr sz="2400" spc="-5" dirty="0">
                <a:solidFill>
                  <a:srgbClr val="434343"/>
                </a:solidFill>
                <a:latin typeface="Calibri"/>
                <a:cs typeface="Calibri"/>
              </a:rPr>
              <a:t>new set of</a:t>
            </a:r>
            <a:r>
              <a:rPr sz="2400" spc="-20" dirty="0">
                <a:solidFill>
                  <a:srgbClr val="434343"/>
                </a:solidFill>
                <a:latin typeface="Calibri"/>
                <a:cs typeface="Calibri"/>
              </a:rPr>
              <a:t> </a:t>
            </a:r>
            <a:r>
              <a:rPr sz="2400" spc="-5" dirty="0">
                <a:solidFill>
                  <a:srgbClr val="434343"/>
                </a:solidFill>
                <a:latin typeface="Calibri"/>
                <a:cs typeface="Calibri"/>
              </a:rPr>
              <a:t>rules.</a:t>
            </a:r>
            <a:endParaRPr sz="2400">
              <a:latin typeface="Calibri"/>
              <a:cs typeface="Calibri"/>
            </a:endParaRPr>
          </a:p>
          <a:p>
            <a:pPr marL="318770" marR="69850" indent="-306705" algn="just">
              <a:lnSpc>
                <a:spcPct val="113700"/>
              </a:lnSpc>
              <a:spcBef>
                <a:spcPts val="1030"/>
              </a:spcBef>
            </a:pPr>
            <a:r>
              <a:rPr sz="2000" dirty="0">
                <a:solidFill>
                  <a:srgbClr val="434343"/>
                </a:solidFill>
                <a:latin typeface="Calibri"/>
                <a:cs typeface="Calibri"/>
              </a:rPr>
              <a:t>- </a:t>
            </a:r>
            <a:r>
              <a:rPr sz="2400" b="1" spc="-5" dirty="0">
                <a:solidFill>
                  <a:srgbClr val="9900FF"/>
                </a:solidFill>
                <a:latin typeface="Calibri"/>
                <a:cs typeface="Calibri"/>
              </a:rPr>
              <a:t>Flex items are not block or </a:t>
            </a:r>
            <a:r>
              <a:rPr sz="2400" b="1" spc="5" dirty="0">
                <a:solidFill>
                  <a:srgbClr val="9900FF"/>
                </a:solidFill>
                <a:latin typeface="Calibri"/>
                <a:cs typeface="Calibri"/>
              </a:rPr>
              <a:t>inline</a:t>
            </a:r>
            <a:r>
              <a:rPr sz="2400" b="1" spc="5" dirty="0">
                <a:solidFill>
                  <a:srgbClr val="434343"/>
                </a:solidFill>
                <a:latin typeface="Calibri"/>
                <a:cs typeface="Calibri"/>
              </a:rPr>
              <a:t>; </a:t>
            </a:r>
            <a:r>
              <a:rPr sz="2400" spc="-5" dirty="0">
                <a:solidFill>
                  <a:srgbClr val="434343"/>
                </a:solidFill>
                <a:latin typeface="Calibri"/>
                <a:cs typeface="Calibri"/>
              </a:rPr>
              <a:t>they have different  rules for their height, width, </a:t>
            </a:r>
            <a:r>
              <a:rPr sz="2400" dirty="0">
                <a:solidFill>
                  <a:srgbClr val="434343"/>
                </a:solidFill>
                <a:latin typeface="Calibri"/>
                <a:cs typeface="Calibri"/>
              </a:rPr>
              <a:t>and</a:t>
            </a:r>
            <a:r>
              <a:rPr sz="2400" spc="-20" dirty="0">
                <a:solidFill>
                  <a:srgbClr val="434343"/>
                </a:solidFill>
                <a:latin typeface="Calibri"/>
                <a:cs typeface="Calibri"/>
              </a:rPr>
              <a:t> </a:t>
            </a:r>
            <a:r>
              <a:rPr sz="2400" spc="-5" dirty="0">
                <a:solidFill>
                  <a:srgbClr val="434343"/>
                </a:solidFill>
                <a:latin typeface="Calibri"/>
                <a:cs typeface="Calibri"/>
              </a:rPr>
              <a:t>layout.</a:t>
            </a:r>
            <a:endParaRPr sz="2400">
              <a:latin typeface="Calibri"/>
              <a:cs typeface="Calibri"/>
            </a:endParaRPr>
          </a:p>
          <a:p>
            <a:pPr marL="775970" marR="903605" indent="-306705" algn="just">
              <a:lnSpc>
                <a:spcPct val="114100"/>
              </a:lnSpc>
              <a:spcBef>
                <a:spcPts val="1010"/>
              </a:spcBef>
            </a:pPr>
            <a:r>
              <a:rPr sz="2000" dirty="0">
                <a:solidFill>
                  <a:srgbClr val="434343"/>
                </a:solidFill>
                <a:latin typeface="Calibri"/>
                <a:cs typeface="Calibri"/>
              </a:rPr>
              <a:t>- </a:t>
            </a:r>
            <a:r>
              <a:rPr sz="2400" spc="-5" dirty="0">
                <a:solidFill>
                  <a:srgbClr val="434343"/>
                </a:solidFill>
                <a:latin typeface="Calibri"/>
                <a:cs typeface="Calibri"/>
              </a:rPr>
              <a:t>The </a:t>
            </a:r>
            <a:r>
              <a:rPr sz="2400" i="1" dirty="0">
                <a:solidFill>
                  <a:srgbClr val="434343"/>
                </a:solidFill>
                <a:latin typeface="Calibri"/>
                <a:cs typeface="Calibri"/>
              </a:rPr>
              <a:t>contents </a:t>
            </a:r>
            <a:r>
              <a:rPr sz="2400" spc="-5" dirty="0">
                <a:solidFill>
                  <a:srgbClr val="434343"/>
                </a:solidFill>
                <a:latin typeface="Calibri"/>
                <a:cs typeface="Calibri"/>
              </a:rPr>
              <a:t>of </a:t>
            </a:r>
            <a:r>
              <a:rPr sz="2400" dirty="0">
                <a:solidFill>
                  <a:srgbClr val="434343"/>
                </a:solidFill>
                <a:latin typeface="Calibri"/>
                <a:cs typeface="Calibri"/>
              </a:rPr>
              <a:t>a </a:t>
            </a:r>
            <a:r>
              <a:rPr sz="2400" spc="-5" dirty="0">
                <a:solidFill>
                  <a:srgbClr val="434343"/>
                </a:solidFill>
                <a:latin typeface="Calibri"/>
                <a:cs typeface="Calibri"/>
              </a:rPr>
              <a:t>flex item follow the usual  block/inline rules, relative to the flex item's  boundary.</a:t>
            </a:r>
            <a:endParaRPr sz="2400">
              <a:latin typeface="Calibri"/>
              <a:cs typeface="Calibri"/>
            </a:endParaRPr>
          </a:p>
          <a:p>
            <a:pPr marL="12700" algn="just">
              <a:lnSpc>
                <a:spcPct val="100000"/>
              </a:lnSpc>
              <a:spcBef>
                <a:spcPts val="1420"/>
              </a:spcBef>
            </a:pPr>
            <a:r>
              <a:rPr sz="2000" dirty="0">
                <a:solidFill>
                  <a:srgbClr val="0000FF"/>
                </a:solidFill>
                <a:latin typeface="Calibri"/>
                <a:cs typeface="Calibri"/>
              </a:rPr>
              <a:t>- </a:t>
            </a:r>
            <a:r>
              <a:rPr sz="2400" spc="-5" dirty="0">
                <a:solidFill>
                  <a:srgbClr val="0000FF"/>
                </a:solidFill>
                <a:latin typeface="Calibri"/>
                <a:cs typeface="Calibri"/>
              </a:rPr>
              <a:t>The </a:t>
            </a:r>
            <a:r>
              <a:rPr sz="2400" b="1" spc="-5" dirty="0">
                <a:solidFill>
                  <a:srgbClr val="0000FF"/>
                </a:solidFill>
                <a:latin typeface="Calibri"/>
                <a:cs typeface="Calibri"/>
              </a:rPr>
              <a:t>height </a:t>
            </a:r>
            <a:r>
              <a:rPr sz="2400" dirty="0">
                <a:solidFill>
                  <a:srgbClr val="0000FF"/>
                </a:solidFill>
                <a:latin typeface="Calibri"/>
                <a:cs typeface="Calibri"/>
              </a:rPr>
              <a:t>and </a:t>
            </a:r>
            <a:r>
              <a:rPr sz="2400" b="1" spc="-5" dirty="0">
                <a:solidFill>
                  <a:srgbClr val="0000FF"/>
                </a:solidFill>
                <a:latin typeface="Calibri"/>
                <a:cs typeface="Calibri"/>
              </a:rPr>
              <a:t>width </a:t>
            </a:r>
            <a:r>
              <a:rPr sz="2400" spc="-5" dirty="0">
                <a:solidFill>
                  <a:srgbClr val="0000FF"/>
                </a:solidFill>
                <a:latin typeface="Calibri"/>
                <a:cs typeface="Calibri"/>
              </a:rPr>
              <a:t>of flex items </a:t>
            </a:r>
            <a:r>
              <a:rPr sz="2400" dirty="0">
                <a:solidFill>
                  <a:srgbClr val="0000FF"/>
                </a:solidFill>
                <a:latin typeface="Calibri"/>
                <a:cs typeface="Calibri"/>
              </a:rPr>
              <a:t>are</a:t>
            </a:r>
            <a:r>
              <a:rPr sz="2400" dirty="0">
                <a:solidFill>
                  <a:srgbClr val="0000FF"/>
                </a:solidFill>
                <a:latin typeface="Arial"/>
                <a:cs typeface="Arial"/>
              </a:rPr>
              <a:t>…</a:t>
            </a:r>
            <a:r>
              <a:rPr sz="2400" spc="-170" dirty="0">
                <a:solidFill>
                  <a:srgbClr val="0000FF"/>
                </a:solidFill>
                <a:latin typeface="Arial"/>
                <a:cs typeface="Arial"/>
              </a:rPr>
              <a:t> </a:t>
            </a:r>
            <a:r>
              <a:rPr sz="2400" spc="-5" dirty="0">
                <a:solidFill>
                  <a:srgbClr val="0000FF"/>
                </a:solidFill>
                <a:latin typeface="Calibri"/>
                <a:cs typeface="Calibri"/>
              </a:rPr>
              <a:t>complicated.</a:t>
            </a:r>
            <a:endParaRPr sz="2400">
              <a:latin typeface="Calibri"/>
              <a:cs typeface="Calibri"/>
            </a:endParaRPr>
          </a:p>
          <a:p>
            <a:pPr marL="1966595" algn="just">
              <a:lnSpc>
                <a:spcPct val="100000"/>
              </a:lnSpc>
              <a:spcBef>
                <a:spcPts val="1395"/>
              </a:spcBef>
            </a:pPr>
            <a:r>
              <a:rPr sz="2400" b="1" spc="-5" dirty="0">
                <a:solidFill>
                  <a:srgbClr val="434343"/>
                </a:solidFill>
                <a:latin typeface="Calibri"/>
                <a:cs typeface="Calibri"/>
              </a:rPr>
              <a:t>Follow along on</a:t>
            </a:r>
            <a:r>
              <a:rPr sz="2400" b="1" spc="35" dirty="0">
                <a:solidFill>
                  <a:srgbClr val="434343"/>
                </a:solidFill>
                <a:latin typeface="Calibri"/>
                <a:cs typeface="Calibri"/>
              </a:rPr>
              <a:t> </a:t>
            </a:r>
            <a:r>
              <a:rPr sz="2400" b="1" u="heavy" spc="-5" dirty="0">
                <a:solidFill>
                  <a:srgbClr val="0097A7"/>
                </a:solidFill>
                <a:uFill>
                  <a:solidFill>
                    <a:srgbClr val="0097A7"/>
                  </a:solidFill>
                </a:uFill>
                <a:latin typeface="Calibri"/>
                <a:cs typeface="Calibri"/>
                <a:hlinkClick r:id="rId2"/>
              </a:rPr>
              <a:t>CodePen</a:t>
            </a:r>
            <a:endParaRPr sz="2400">
              <a:latin typeface="Calibri"/>
              <a:cs typeface="Calibri"/>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685665" cy="756920"/>
          </a:xfrm>
          <a:prstGeom prst="rect">
            <a:avLst/>
          </a:prstGeom>
        </p:spPr>
        <p:txBody>
          <a:bodyPr vert="horz" wrap="square" lIns="0" tIns="12700" rIns="0" bIns="0" rtlCol="0">
            <a:spAutoFit/>
          </a:bodyPr>
          <a:lstStyle/>
          <a:p>
            <a:pPr marL="12700">
              <a:lnSpc>
                <a:spcPct val="100000"/>
              </a:lnSpc>
              <a:spcBef>
                <a:spcPts val="100"/>
              </a:spcBef>
            </a:pPr>
            <a:r>
              <a:rPr sz="4800" spc="430" dirty="0"/>
              <a:t>Flex </a:t>
            </a:r>
            <a:r>
              <a:rPr sz="4800" spc="530" dirty="0"/>
              <a:t>item</a:t>
            </a:r>
            <a:r>
              <a:rPr sz="4800" spc="-165" dirty="0"/>
              <a:t> </a:t>
            </a:r>
            <a:r>
              <a:rPr sz="4800" spc="475" dirty="0"/>
              <a:t>sizing</a:t>
            </a:r>
            <a:endParaRPr sz="480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944876" cy="574040"/>
          </a:xfrm>
          <a:prstGeom prst="rect">
            <a:avLst/>
          </a:prstGeom>
        </p:spPr>
        <p:txBody>
          <a:bodyPr vert="horz" wrap="square" lIns="0" tIns="12700" rIns="0" bIns="0" rtlCol="0">
            <a:spAutoFit/>
          </a:bodyPr>
          <a:lstStyle/>
          <a:p>
            <a:pPr marL="12700">
              <a:lnSpc>
                <a:spcPct val="100000"/>
              </a:lnSpc>
              <a:spcBef>
                <a:spcPts val="100"/>
              </a:spcBef>
            </a:pPr>
            <a:r>
              <a:rPr spc="325" dirty="0"/>
              <a:t>Flex</a:t>
            </a:r>
            <a:r>
              <a:rPr spc="55" dirty="0"/>
              <a:t> </a:t>
            </a:r>
            <a:r>
              <a:rPr spc="310" dirty="0"/>
              <a:t>basis</a:t>
            </a:r>
          </a:p>
        </p:txBody>
      </p:sp>
      <p:sp>
        <p:nvSpPr>
          <p:cNvPr id="3" name="object 3"/>
          <p:cNvSpPr txBox="1"/>
          <p:nvPr/>
        </p:nvSpPr>
        <p:spPr>
          <a:xfrm>
            <a:off x="855724" y="1567742"/>
            <a:ext cx="7412355" cy="25400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Flex items have </a:t>
            </a:r>
            <a:r>
              <a:rPr sz="2400" dirty="0">
                <a:solidFill>
                  <a:srgbClr val="434343"/>
                </a:solidFill>
                <a:latin typeface="Calibri"/>
                <a:cs typeface="Calibri"/>
              </a:rPr>
              <a:t>an </a:t>
            </a:r>
            <a:r>
              <a:rPr sz="2400" spc="-5" dirty="0">
                <a:solidFill>
                  <a:srgbClr val="434343"/>
                </a:solidFill>
                <a:latin typeface="Calibri"/>
                <a:cs typeface="Calibri"/>
              </a:rPr>
              <a:t>initial width*, which, by default is</a:t>
            </a:r>
            <a:r>
              <a:rPr sz="2400" spc="-65" dirty="0">
                <a:solidFill>
                  <a:srgbClr val="434343"/>
                </a:solidFill>
                <a:latin typeface="Calibri"/>
                <a:cs typeface="Calibri"/>
              </a:rPr>
              <a:t> </a:t>
            </a:r>
            <a:r>
              <a:rPr sz="2400" spc="-5" dirty="0">
                <a:solidFill>
                  <a:srgbClr val="434343"/>
                </a:solidFill>
                <a:latin typeface="Calibri"/>
                <a:cs typeface="Calibri"/>
              </a:rPr>
              <a:t>either:</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content width,</a:t>
            </a:r>
            <a:r>
              <a:rPr sz="2400" spc="-10" dirty="0">
                <a:solidFill>
                  <a:srgbClr val="434343"/>
                </a:solidFill>
                <a:latin typeface="Calibri"/>
                <a:cs typeface="Calibri"/>
              </a:rPr>
              <a:t> </a:t>
            </a:r>
            <a:r>
              <a:rPr sz="2400" spc="-5" dirty="0">
                <a:solidFill>
                  <a:srgbClr val="434343"/>
                </a:solidFill>
                <a:latin typeface="Calibri"/>
                <a:cs typeface="Calibri"/>
              </a:rPr>
              <a:t>or</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explicitly set </a:t>
            </a:r>
            <a:r>
              <a:rPr sz="2400" b="1" spc="-5" dirty="0">
                <a:solidFill>
                  <a:srgbClr val="434343"/>
                </a:solidFill>
                <a:latin typeface="Consolas"/>
                <a:cs typeface="Consolas"/>
              </a:rPr>
              <a:t>width</a:t>
            </a:r>
            <a:r>
              <a:rPr sz="2400" b="1" spc="-770" dirty="0">
                <a:solidFill>
                  <a:srgbClr val="434343"/>
                </a:solidFill>
                <a:latin typeface="Consolas"/>
                <a:cs typeface="Consolas"/>
              </a:rPr>
              <a:t> </a:t>
            </a:r>
            <a:r>
              <a:rPr sz="2400" spc="-5" dirty="0">
                <a:solidFill>
                  <a:srgbClr val="434343"/>
                </a:solidFill>
                <a:latin typeface="Calibri"/>
                <a:cs typeface="Calibri"/>
              </a:rPr>
              <a:t>property of the element, or</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explicitly set </a:t>
            </a:r>
            <a:r>
              <a:rPr sz="2400" b="1" spc="-5" dirty="0">
                <a:solidFill>
                  <a:srgbClr val="434343"/>
                </a:solidFill>
                <a:latin typeface="Consolas"/>
                <a:cs typeface="Consolas"/>
              </a:rPr>
              <a:t>flex-basis</a:t>
            </a:r>
            <a:r>
              <a:rPr sz="2400" b="1" spc="-780" dirty="0">
                <a:solidFill>
                  <a:srgbClr val="434343"/>
                </a:solidFill>
                <a:latin typeface="Consolas"/>
                <a:cs typeface="Consolas"/>
              </a:rPr>
              <a:t> </a:t>
            </a:r>
            <a:r>
              <a:rPr sz="2400" spc="-5" dirty="0">
                <a:solidFill>
                  <a:srgbClr val="434343"/>
                </a:solidFill>
                <a:latin typeface="Calibri"/>
                <a:cs typeface="Calibri"/>
              </a:rPr>
              <a:t>property of the element</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This initial width* of the flex item is called the </a:t>
            </a:r>
            <a:r>
              <a:rPr sz="2400" b="1" spc="-5" dirty="0">
                <a:solidFill>
                  <a:srgbClr val="9900FF"/>
                </a:solidFill>
                <a:latin typeface="Calibri"/>
                <a:cs typeface="Calibri"/>
              </a:rPr>
              <a:t>flex</a:t>
            </a:r>
            <a:r>
              <a:rPr sz="2400" b="1" spc="90" dirty="0">
                <a:solidFill>
                  <a:srgbClr val="9900FF"/>
                </a:solidFill>
                <a:latin typeface="Calibri"/>
                <a:cs typeface="Calibri"/>
              </a:rPr>
              <a:t> </a:t>
            </a:r>
            <a:r>
              <a:rPr sz="2400" b="1" spc="-5" dirty="0">
                <a:solidFill>
                  <a:srgbClr val="9900FF"/>
                </a:solidFill>
                <a:latin typeface="Calibri"/>
                <a:cs typeface="Calibri"/>
              </a:rPr>
              <a:t>basis</a:t>
            </a:r>
            <a:r>
              <a:rPr sz="2400" spc="-5" dirty="0">
                <a:solidFill>
                  <a:srgbClr val="434343"/>
                </a:solidFill>
                <a:latin typeface="Calibri"/>
                <a:cs typeface="Calibri"/>
              </a:rPr>
              <a:t>.</a:t>
            </a:r>
            <a:endParaRPr sz="2400">
              <a:latin typeface="Calibri"/>
              <a:cs typeface="Calibri"/>
            </a:endParaRPr>
          </a:p>
        </p:txBody>
      </p:sp>
      <p:sp>
        <p:nvSpPr>
          <p:cNvPr id="4" name="object 4"/>
          <p:cNvSpPr txBox="1"/>
          <p:nvPr/>
        </p:nvSpPr>
        <p:spPr>
          <a:xfrm>
            <a:off x="6116064" y="5969473"/>
            <a:ext cx="2640965" cy="514350"/>
          </a:xfrm>
          <a:prstGeom prst="rect">
            <a:avLst/>
          </a:prstGeom>
        </p:spPr>
        <p:txBody>
          <a:bodyPr vert="horz" wrap="square" lIns="0" tIns="43815" rIns="0" bIns="0" rtlCol="0">
            <a:spAutoFit/>
          </a:bodyPr>
          <a:lstStyle/>
          <a:p>
            <a:pPr marR="5715" algn="r">
              <a:lnSpc>
                <a:spcPct val="100000"/>
              </a:lnSpc>
              <a:spcBef>
                <a:spcPts val="345"/>
              </a:spcBef>
            </a:pPr>
            <a:r>
              <a:rPr sz="1400" spc="-5" dirty="0">
                <a:solidFill>
                  <a:srgbClr val="434343"/>
                </a:solidFill>
                <a:latin typeface="Calibri"/>
                <a:cs typeface="Calibri"/>
              </a:rPr>
              <a:t>*width in the case of rows; height</a:t>
            </a:r>
            <a:r>
              <a:rPr sz="1400" spc="-70" dirty="0">
                <a:solidFill>
                  <a:srgbClr val="434343"/>
                </a:solidFill>
                <a:latin typeface="Calibri"/>
                <a:cs typeface="Calibri"/>
              </a:rPr>
              <a:t> </a:t>
            </a:r>
            <a:r>
              <a:rPr sz="1400" spc="-5" dirty="0">
                <a:solidFill>
                  <a:srgbClr val="434343"/>
                </a:solidFill>
                <a:latin typeface="Calibri"/>
                <a:cs typeface="Calibri"/>
              </a:rPr>
              <a:t>in</a:t>
            </a:r>
            <a:endParaRPr sz="1400">
              <a:latin typeface="Calibri"/>
              <a:cs typeface="Calibri"/>
            </a:endParaRPr>
          </a:p>
          <a:p>
            <a:pPr marR="5080" algn="r">
              <a:lnSpc>
                <a:spcPct val="100000"/>
              </a:lnSpc>
              <a:spcBef>
                <a:spcPts val="245"/>
              </a:spcBef>
            </a:pPr>
            <a:r>
              <a:rPr sz="1400" spc="-5" dirty="0">
                <a:solidFill>
                  <a:srgbClr val="434343"/>
                </a:solidFill>
                <a:latin typeface="Calibri"/>
                <a:cs typeface="Calibri"/>
              </a:rPr>
              <a:t>the case of</a:t>
            </a:r>
            <a:r>
              <a:rPr sz="1400" spc="-90" dirty="0">
                <a:solidFill>
                  <a:srgbClr val="434343"/>
                </a:solidFill>
                <a:latin typeface="Calibri"/>
                <a:cs typeface="Calibri"/>
              </a:rPr>
              <a:t> </a:t>
            </a:r>
            <a:r>
              <a:rPr sz="1400" spc="-5" dirty="0">
                <a:solidFill>
                  <a:srgbClr val="434343"/>
                </a:solidFill>
                <a:latin typeface="Calibri"/>
                <a:cs typeface="Calibri"/>
              </a:rPr>
              <a:t>columns</a:t>
            </a:r>
            <a:endParaRPr sz="1400">
              <a:latin typeface="Calibri"/>
              <a:cs typeface="Calibri"/>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172970" cy="574040"/>
          </a:xfrm>
          <a:prstGeom prst="rect">
            <a:avLst/>
          </a:prstGeom>
        </p:spPr>
        <p:txBody>
          <a:bodyPr vert="horz" wrap="square" lIns="0" tIns="12700" rIns="0" bIns="0" rtlCol="0">
            <a:spAutoFit/>
          </a:bodyPr>
          <a:lstStyle/>
          <a:p>
            <a:pPr marL="12700">
              <a:lnSpc>
                <a:spcPct val="100000"/>
              </a:lnSpc>
              <a:spcBef>
                <a:spcPts val="100"/>
              </a:spcBef>
            </a:pPr>
            <a:r>
              <a:rPr spc="325" dirty="0"/>
              <a:t>Flex</a:t>
            </a:r>
            <a:r>
              <a:rPr spc="55" dirty="0"/>
              <a:t> </a:t>
            </a:r>
            <a:r>
              <a:rPr spc="310" dirty="0"/>
              <a:t>basis</a:t>
            </a:r>
          </a:p>
        </p:txBody>
      </p:sp>
      <p:sp>
        <p:nvSpPr>
          <p:cNvPr id="3" name="object 3"/>
          <p:cNvSpPr txBox="1"/>
          <p:nvPr/>
        </p:nvSpPr>
        <p:spPr>
          <a:xfrm>
            <a:off x="855724" y="1567742"/>
            <a:ext cx="7783830" cy="42164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Flex items have </a:t>
            </a:r>
            <a:r>
              <a:rPr sz="2400" dirty="0">
                <a:solidFill>
                  <a:srgbClr val="434343"/>
                </a:solidFill>
                <a:latin typeface="Calibri"/>
                <a:cs typeface="Calibri"/>
              </a:rPr>
              <a:t>an </a:t>
            </a:r>
            <a:r>
              <a:rPr sz="2400" spc="-5" dirty="0">
                <a:solidFill>
                  <a:srgbClr val="434343"/>
                </a:solidFill>
                <a:latin typeface="Calibri"/>
                <a:cs typeface="Calibri"/>
              </a:rPr>
              <a:t>initial width*, which, by default is</a:t>
            </a:r>
            <a:r>
              <a:rPr sz="2400" spc="-45" dirty="0">
                <a:solidFill>
                  <a:srgbClr val="434343"/>
                </a:solidFill>
                <a:latin typeface="Calibri"/>
                <a:cs typeface="Calibri"/>
              </a:rPr>
              <a:t> </a:t>
            </a:r>
            <a:r>
              <a:rPr sz="2400" spc="-5" dirty="0">
                <a:solidFill>
                  <a:srgbClr val="434343"/>
                </a:solidFill>
                <a:latin typeface="Calibri"/>
                <a:cs typeface="Calibri"/>
              </a:rPr>
              <a:t>either:</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content width,</a:t>
            </a:r>
            <a:r>
              <a:rPr sz="2400" spc="-10" dirty="0">
                <a:solidFill>
                  <a:srgbClr val="434343"/>
                </a:solidFill>
                <a:latin typeface="Calibri"/>
                <a:cs typeface="Calibri"/>
              </a:rPr>
              <a:t> </a:t>
            </a:r>
            <a:r>
              <a:rPr sz="2400" spc="-5" dirty="0">
                <a:solidFill>
                  <a:srgbClr val="434343"/>
                </a:solidFill>
                <a:latin typeface="Calibri"/>
                <a:cs typeface="Calibri"/>
              </a:rPr>
              <a:t>or</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explicitly set </a:t>
            </a:r>
            <a:r>
              <a:rPr sz="2400" b="1" spc="-5" dirty="0">
                <a:solidFill>
                  <a:srgbClr val="434343"/>
                </a:solidFill>
                <a:latin typeface="Consolas"/>
                <a:cs typeface="Consolas"/>
              </a:rPr>
              <a:t>width</a:t>
            </a:r>
            <a:r>
              <a:rPr sz="2400" b="1" spc="-760" dirty="0">
                <a:solidFill>
                  <a:srgbClr val="434343"/>
                </a:solidFill>
                <a:latin typeface="Consolas"/>
                <a:cs typeface="Consolas"/>
              </a:rPr>
              <a:t> </a:t>
            </a:r>
            <a:r>
              <a:rPr sz="2400" spc="-5" dirty="0">
                <a:solidFill>
                  <a:srgbClr val="434343"/>
                </a:solidFill>
                <a:latin typeface="Calibri"/>
                <a:cs typeface="Calibri"/>
              </a:rPr>
              <a:t>property of the element, or</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explicitly set </a:t>
            </a:r>
            <a:r>
              <a:rPr sz="2400" b="1" spc="-5" dirty="0">
                <a:solidFill>
                  <a:srgbClr val="434343"/>
                </a:solidFill>
                <a:latin typeface="Consolas"/>
                <a:cs typeface="Consolas"/>
              </a:rPr>
              <a:t>flex-basis</a:t>
            </a:r>
            <a:r>
              <a:rPr sz="2400" b="1" spc="-760" dirty="0">
                <a:solidFill>
                  <a:srgbClr val="434343"/>
                </a:solidFill>
                <a:latin typeface="Consolas"/>
                <a:cs typeface="Consolas"/>
              </a:rPr>
              <a:t> </a:t>
            </a:r>
            <a:r>
              <a:rPr sz="2400" spc="-5" dirty="0">
                <a:solidFill>
                  <a:srgbClr val="434343"/>
                </a:solidFill>
                <a:latin typeface="Calibri"/>
                <a:cs typeface="Calibri"/>
              </a:rPr>
              <a:t>property of the element</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This initial width* of the flex item is called the </a:t>
            </a:r>
            <a:r>
              <a:rPr sz="2400" b="1" spc="-5" dirty="0">
                <a:solidFill>
                  <a:srgbClr val="9900FF"/>
                </a:solidFill>
                <a:latin typeface="Calibri"/>
                <a:cs typeface="Calibri"/>
              </a:rPr>
              <a:t>flex</a:t>
            </a:r>
            <a:r>
              <a:rPr sz="2400" b="1" spc="95" dirty="0">
                <a:solidFill>
                  <a:srgbClr val="9900FF"/>
                </a:solidFill>
                <a:latin typeface="Calibri"/>
                <a:cs typeface="Calibri"/>
              </a:rPr>
              <a:t> </a:t>
            </a:r>
            <a:r>
              <a:rPr sz="2400" b="1" spc="-5" dirty="0">
                <a:solidFill>
                  <a:srgbClr val="9900FF"/>
                </a:solidFill>
                <a:latin typeface="Calibri"/>
                <a:cs typeface="Calibri"/>
              </a:rPr>
              <a:t>basis</a:t>
            </a:r>
            <a:r>
              <a:rPr sz="2400" spc="-5" dirty="0">
                <a:solidFill>
                  <a:srgbClr val="434343"/>
                </a:solidFill>
                <a:latin typeface="Calibri"/>
                <a:cs typeface="Calibri"/>
              </a:rPr>
              <a:t>.</a:t>
            </a:r>
            <a:endParaRPr sz="2400">
              <a:latin typeface="Calibri"/>
              <a:cs typeface="Calibri"/>
            </a:endParaRPr>
          </a:p>
          <a:p>
            <a:pPr>
              <a:lnSpc>
                <a:spcPct val="100000"/>
              </a:lnSpc>
              <a:spcBef>
                <a:spcPts val="5"/>
              </a:spcBef>
            </a:pPr>
            <a:endParaRPr sz="2700">
              <a:latin typeface="Calibri"/>
              <a:cs typeface="Calibri"/>
            </a:endParaRPr>
          </a:p>
          <a:p>
            <a:pPr marL="57785" marR="5080" algn="ctr">
              <a:lnSpc>
                <a:spcPct val="114599"/>
              </a:lnSpc>
            </a:pPr>
            <a:r>
              <a:rPr sz="2400" spc="-5" dirty="0">
                <a:solidFill>
                  <a:srgbClr val="434343"/>
                </a:solidFill>
                <a:latin typeface="Calibri"/>
                <a:cs typeface="Calibri"/>
              </a:rPr>
              <a:t>The explicit width* of </a:t>
            </a:r>
            <a:r>
              <a:rPr sz="2400" dirty="0">
                <a:solidFill>
                  <a:srgbClr val="434343"/>
                </a:solidFill>
                <a:latin typeface="Calibri"/>
                <a:cs typeface="Calibri"/>
              </a:rPr>
              <a:t>a </a:t>
            </a:r>
            <a:r>
              <a:rPr sz="2400" spc="-5" dirty="0">
                <a:solidFill>
                  <a:srgbClr val="434343"/>
                </a:solidFill>
                <a:latin typeface="Calibri"/>
                <a:cs typeface="Calibri"/>
              </a:rPr>
              <a:t>flex item is respected </a:t>
            </a:r>
            <a:r>
              <a:rPr sz="2400" i="1" spc="-5" dirty="0">
                <a:solidFill>
                  <a:srgbClr val="434343"/>
                </a:solidFill>
                <a:latin typeface="Calibri"/>
                <a:cs typeface="Calibri"/>
              </a:rPr>
              <a:t>for all flex items</a:t>
            </a:r>
            <a:r>
              <a:rPr sz="2400" spc="-5" dirty="0">
                <a:solidFill>
                  <a:srgbClr val="434343"/>
                </a:solidFill>
                <a:latin typeface="Calibri"/>
                <a:cs typeface="Calibri"/>
              </a:rPr>
              <a:t>,  regardless of whether the flex item is inline, block,</a:t>
            </a:r>
            <a:r>
              <a:rPr sz="2400" spc="-35" dirty="0">
                <a:solidFill>
                  <a:srgbClr val="434343"/>
                </a:solidFill>
                <a:latin typeface="Calibri"/>
                <a:cs typeface="Calibri"/>
              </a:rPr>
              <a:t> </a:t>
            </a:r>
            <a:r>
              <a:rPr sz="2400" spc="-5" dirty="0">
                <a:solidFill>
                  <a:srgbClr val="434343"/>
                </a:solidFill>
                <a:latin typeface="Calibri"/>
                <a:cs typeface="Calibri"/>
              </a:rPr>
              <a:t>or</a:t>
            </a:r>
            <a:endParaRPr sz="2400">
              <a:latin typeface="Calibri"/>
              <a:cs typeface="Calibri"/>
            </a:endParaRPr>
          </a:p>
          <a:p>
            <a:pPr marL="43180" algn="ctr">
              <a:lnSpc>
                <a:spcPct val="100000"/>
              </a:lnSpc>
              <a:spcBef>
                <a:spcPts val="420"/>
              </a:spcBef>
            </a:pPr>
            <a:r>
              <a:rPr sz="2400" spc="-5" dirty="0">
                <a:solidFill>
                  <a:srgbClr val="434343"/>
                </a:solidFill>
                <a:latin typeface="Calibri"/>
                <a:cs typeface="Calibri"/>
              </a:rPr>
              <a:t>inline-block.</a:t>
            </a:r>
            <a:endParaRPr sz="2400">
              <a:latin typeface="Calibri"/>
              <a:cs typeface="Calibri"/>
            </a:endParaRPr>
          </a:p>
        </p:txBody>
      </p:sp>
      <p:sp>
        <p:nvSpPr>
          <p:cNvPr id="4" name="object 4"/>
          <p:cNvSpPr txBox="1"/>
          <p:nvPr/>
        </p:nvSpPr>
        <p:spPr>
          <a:xfrm>
            <a:off x="6116064" y="5969473"/>
            <a:ext cx="2640965" cy="514350"/>
          </a:xfrm>
          <a:prstGeom prst="rect">
            <a:avLst/>
          </a:prstGeom>
        </p:spPr>
        <p:txBody>
          <a:bodyPr vert="horz" wrap="square" lIns="0" tIns="43815" rIns="0" bIns="0" rtlCol="0">
            <a:spAutoFit/>
          </a:bodyPr>
          <a:lstStyle/>
          <a:p>
            <a:pPr marR="5715" algn="r">
              <a:lnSpc>
                <a:spcPct val="100000"/>
              </a:lnSpc>
              <a:spcBef>
                <a:spcPts val="345"/>
              </a:spcBef>
            </a:pPr>
            <a:r>
              <a:rPr sz="1400" spc="-5" dirty="0">
                <a:solidFill>
                  <a:srgbClr val="434343"/>
                </a:solidFill>
                <a:latin typeface="Calibri"/>
                <a:cs typeface="Calibri"/>
              </a:rPr>
              <a:t>*width in the case of rows; height</a:t>
            </a:r>
            <a:r>
              <a:rPr sz="1400" spc="-70" dirty="0">
                <a:solidFill>
                  <a:srgbClr val="434343"/>
                </a:solidFill>
                <a:latin typeface="Calibri"/>
                <a:cs typeface="Calibri"/>
              </a:rPr>
              <a:t> </a:t>
            </a:r>
            <a:r>
              <a:rPr sz="1400" spc="-5" dirty="0">
                <a:solidFill>
                  <a:srgbClr val="434343"/>
                </a:solidFill>
                <a:latin typeface="Calibri"/>
                <a:cs typeface="Calibri"/>
              </a:rPr>
              <a:t>in</a:t>
            </a:r>
            <a:endParaRPr sz="1400">
              <a:latin typeface="Calibri"/>
              <a:cs typeface="Calibri"/>
            </a:endParaRPr>
          </a:p>
          <a:p>
            <a:pPr marR="5080" algn="r">
              <a:lnSpc>
                <a:spcPct val="100000"/>
              </a:lnSpc>
              <a:spcBef>
                <a:spcPts val="245"/>
              </a:spcBef>
            </a:pPr>
            <a:r>
              <a:rPr sz="1400" spc="-5" dirty="0">
                <a:solidFill>
                  <a:srgbClr val="434343"/>
                </a:solidFill>
                <a:latin typeface="Calibri"/>
                <a:cs typeface="Calibri"/>
              </a:rPr>
              <a:t>the case of</a:t>
            </a:r>
            <a:r>
              <a:rPr sz="1400" spc="-90" dirty="0">
                <a:solidFill>
                  <a:srgbClr val="434343"/>
                </a:solidFill>
                <a:latin typeface="Calibri"/>
                <a:cs typeface="Calibri"/>
              </a:rPr>
              <a:t> </a:t>
            </a:r>
            <a:r>
              <a:rPr sz="1400" spc="-5" dirty="0">
                <a:solidFill>
                  <a:srgbClr val="434343"/>
                </a:solidFill>
                <a:latin typeface="Calibri"/>
                <a:cs typeface="Calibri"/>
              </a:rPr>
              <a:t>columns</a:t>
            </a:r>
            <a:endParaRPr sz="1400">
              <a:latin typeface="Calibri"/>
              <a:cs typeface="Calibri"/>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2172970" cy="574040"/>
          </a:xfrm>
          <a:prstGeom prst="rect">
            <a:avLst/>
          </a:prstGeom>
        </p:spPr>
        <p:txBody>
          <a:bodyPr vert="horz" wrap="square" lIns="0" tIns="12700" rIns="0" bIns="0" rtlCol="0">
            <a:spAutoFit/>
          </a:bodyPr>
          <a:lstStyle/>
          <a:p>
            <a:pPr marL="12700">
              <a:lnSpc>
                <a:spcPct val="100000"/>
              </a:lnSpc>
              <a:spcBef>
                <a:spcPts val="100"/>
              </a:spcBef>
            </a:pPr>
            <a:r>
              <a:rPr sz="3600" spc="325" dirty="0">
                <a:latin typeface="Calibri"/>
                <a:cs typeface="Calibri"/>
              </a:rPr>
              <a:t>Flex</a:t>
            </a:r>
            <a:r>
              <a:rPr sz="3600" spc="55" dirty="0">
                <a:latin typeface="Calibri"/>
                <a:cs typeface="Calibri"/>
              </a:rPr>
              <a:t> </a:t>
            </a:r>
            <a:r>
              <a:rPr sz="3600" spc="310" dirty="0">
                <a:latin typeface="Calibri"/>
                <a:cs typeface="Calibri"/>
              </a:rPr>
              <a:t>basis</a:t>
            </a:r>
            <a:endParaRPr sz="3600">
              <a:latin typeface="Calibri"/>
              <a:cs typeface="Calibri"/>
            </a:endParaRPr>
          </a:p>
        </p:txBody>
      </p:sp>
      <p:sp>
        <p:nvSpPr>
          <p:cNvPr id="3" name="object 3"/>
          <p:cNvSpPr txBox="1"/>
          <p:nvPr/>
        </p:nvSpPr>
        <p:spPr>
          <a:xfrm>
            <a:off x="855724" y="1621717"/>
            <a:ext cx="7748270" cy="857250"/>
          </a:xfrm>
          <a:prstGeom prst="rect">
            <a:avLst/>
          </a:prstGeom>
        </p:spPr>
        <p:txBody>
          <a:bodyPr vert="horz" wrap="square" lIns="0" tIns="12700" rIns="0" bIns="0" rtlCol="0">
            <a:spAutoFit/>
          </a:bodyPr>
          <a:lstStyle/>
          <a:p>
            <a:pPr marL="12700" marR="5080">
              <a:lnSpc>
                <a:spcPct val="113700"/>
              </a:lnSpc>
              <a:spcBef>
                <a:spcPts val="100"/>
              </a:spcBef>
            </a:pPr>
            <a:r>
              <a:rPr sz="2400" spc="-5" dirty="0">
                <a:solidFill>
                  <a:srgbClr val="434343"/>
                </a:solidFill>
                <a:latin typeface="Calibri"/>
                <a:cs typeface="Calibri"/>
              </a:rPr>
              <a:t>If we unset the </a:t>
            </a:r>
            <a:r>
              <a:rPr sz="2400" spc="-5" dirty="0">
                <a:solidFill>
                  <a:srgbClr val="434343"/>
                </a:solidFill>
                <a:latin typeface="Consolas"/>
                <a:cs typeface="Consolas"/>
              </a:rPr>
              <a:t>height</a:t>
            </a:r>
            <a:r>
              <a:rPr sz="2400" spc="-775"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width</a:t>
            </a:r>
            <a:r>
              <a:rPr sz="2400" spc="-5" dirty="0">
                <a:solidFill>
                  <a:srgbClr val="434343"/>
                </a:solidFill>
                <a:latin typeface="Calibri"/>
                <a:cs typeface="Calibri"/>
              </a:rPr>
              <a:t>, our flex items disappears,  because the </a:t>
            </a:r>
            <a:r>
              <a:rPr sz="2400" b="1" spc="-5" dirty="0">
                <a:solidFill>
                  <a:srgbClr val="9900FF"/>
                </a:solidFill>
                <a:latin typeface="Calibri"/>
                <a:cs typeface="Calibri"/>
              </a:rPr>
              <a:t>flex basis </a:t>
            </a:r>
            <a:r>
              <a:rPr sz="2400" spc="-5" dirty="0">
                <a:solidFill>
                  <a:srgbClr val="434343"/>
                </a:solidFill>
                <a:latin typeface="Calibri"/>
                <a:cs typeface="Calibri"/>
              </a:rPr>
              <a:t>is now the content size, which is</a:t>
            </a:r>
            <a:r>
              <a:rPr sz="2400" spc="-10" dirty="0">
                <a:solidFill>
                  <a:srgbClr val="434343"/>
                </a:solidFill>
                <a:latin typeface="Calibri"/>
                <a:cs typeface="Calibri"/>
              </a:rPr>
              <a:t> </a:t>
            </a:r>
            <a:r>
              <a:rPr sz="2400" spc="-5" dirty="0">
                <a:solidFill>
                  <a:srgbClr val="434343"/>
                </a:solidFill>
                <a:latin typeface="Calibri"/>
                <a:cs typeface="Calibri"/>
              </a:rPr>
              <a:t>empty:</a:t>
            </a:r>
            <a:endParaRPr sz="2400">
              <a:latin typeface="Calibri"/>
              <a:cs typeface="Calibri"/>
            </a:endParaRPr>
          </a:p>
        </p:txBody>
      </p:sp>
      <p:sp>
        <p:nvSpPr>
          <p:cNvPr id="4" name="object 4"/>
          <p:cNvSpPr/>
          <p:nvPr/>
        </p:nvSpPr>
        <p:spPr>
          <a:xfrm>
            <a:off x="1293275" y="2709276"/>
            <a:ext cx="6557454" cy="396898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787015" cy="574040"/>
          </a:xfrm>
          <a:prstGeom prst="rect">
            <a:avLst/>
          </a:prstGeom>
        </p:spPr>
        <p:txBody>
          <a:bodyPr vert="horz" wrap="square" lIns="0" tIns="12700" rIns="0" bIns="0" rtlCol="0">
            <a:spAutoFit/>
          </a:bodyPr>
          <a:lstStyle/>
          <a:p>
            <a:pPr marL="12700">
              <a:lnSpc>
                <a:spcPct val="100000"/>
              </a:lnSpc>
              <a:spcBef>
                <a:spcPts val="100"/>
              </a:spcBef>
            </a:pPr>
            <a:r>
              <a:rPr spc="-5" dirty="0">
                <a:latin typeface="Consolas"/>
                <a:cs typeface="Consolas"/>
              </a:rPr>
              <a:t>flex-shrink</a:t>
            </a:r>
          </a:p>
        </p:txBody>
      </p:sp>
      <p:sp>
        <p:nvSpPr>
          <p:cNvPr id="3" name="object 3"/>
          <p:cNvSpPr txBox="1"/>
          <p:nvPr/>
        </p:nvSpPr>
        <p:spPr>
          <a:xfrm>
            <a:off x="855724" y="1567742"/>
            <a:ext cx="7797800" cy="4039235"/>
          </a:xfrm>
          <a:prstGeom prst="rect">
            <a:avLst/>
          </a:prstGeom>
        </p:spPr>
        <p:txBody>
          <a:bodyPr vert="horz" wrap="square" lIns="0" tIns="12700" rIns="0" bIns="0" rtlCol="0">
            <a:spAutoFit/>
          </a:bodyPr>
          <a:lstStyle/>
          <a:p>
            <a:pPr marL="12700" marR="353060">
              <a:lnSpc>
                <a:spcPct val="114599"/>
              </a:lnSpc>
              <a:spcBef>
                <a:spcPts val="100"/>
              </a:spcBef>
            </a:pPr>
            <a:r>
              <a:rPr sz="2400" spc="-5" dirty="0">
                <a:solidFill>
                  <a:srgbClr val="434343"/>
                </a:solidFill>
                <a:latin typeface="Calibri"/>
                <a:cs typeface="Calibri"/>
              </a:rPr>
              <a:t>The width* of the flex item can </a:t>
            </a:r>
            <a:r>
              <a:rPr sz="2400" dirty="0">
                <a:solidFill>
                  <a:srgbClr val="434343"/>
                </a:solidFill>
                <a:latin typeface="Calibri"/>
                <a:cs typeface="Calibri"/>
              </a:rPr>
              <a:t>automatically </a:t>
            </a:r>
            <a:r>
              <a:rPr sz="2400" spc="-5" dirty="0">
                <a:solidFill>
                  <a:srgbClr val="434343"/>
                </a:solidFill>
                <a:latin typeface="Calibri"/>
                <a:cs typeface="Calibri"/>
              </a:rPr>
              <a:t>shrink </a:t>
            </a:r>
            <a:r>
              <a:rPr sz="2400" b="1" spc="-5" dirty="0">
                <a:solidFill>
                  <a:srgbClr val="434343"/>
                </a:solidFill>
                <a:latin typeface="Calibri"/>
                <a:cs typeface="Calibri"/>
              </a:rPr>
              <a:t>smaller  than the </a:t>
            </a:r>
            <a:r>
              <a:rPr sz="2400" b="1" spc="-5" dirty="0">
                <a:solidFill>
                  <a:srgbClr val="9900FF"/>
                </a:solidFill>
                <a:latin typeface="Calibri"/>
                <a:cs typeface="Calibri"/>
              </a:rPr>
              <a:t>flex basis </a:t>
            </a:r>
            <a:r>
              <a:rPr sz="2400" spc="-5" dirty="0">
                <a:solidFill>
                  <a:srgbClr val="434343"/>
                </a:solidFill>
                <a:latin typeface="Calibri"/>
                <a:cs typeface="Calibri"/>
              </a:rPr>
              <a:t>via the </a:t>
            </a:r>
            <a:r>
              <a:rPr sz="2400" b="1" spc="-5" dirty="0">
                <a:solidFill>
                  <a:srgbClr val="0000FF"/>
                </a:solidFill>
                <a:latin typeface="Consolas"/>
                <a:cs typeface="Consolas"/>
              </a:rPr>
              <a:t>flex-shrink</a:t>
            </a:r>
            <a:r>
              <a:rPr sz="2400" b="1" spc="-730" dirty="0">
                <a:solidFill>
                  <a:srgbClr val="0000FF"/>
                </a:solidFill>
                <a:latin typeface="Consolas"/>
                <a:cs typeface="Consolas"/>
              </a:rPr>
              <a:t> </a:t>
            </a:r>
            <a:r>
              <a:rPr sz="2400" spc="-5" dirty="0">
                <a:solidFill>
                  <a:srgbClr val="434343"/>
                </a:solidFill>
                <a:latin typeface="Calibri"/>
                <a:cs typeface="Calibri"/>
              </a:rPr>
              <a:t>property:</a:t>
            </a:r>
            <a:endParaRPr sz="2400">
              <a:latin typeface="Calibri"/>
              <a:cs typeface="Calibri"/>
            </a:endParaRPr>
          </a:p>
          <a:p>
            <a:pPr>
              <a:lnSpc>
                <a:spcPct val="100000"/>
              </a:lnSpc>
            </a:pPr>
            <a:endParaRPr sz="2400">
              <a:latin typeface="Calibri"/>
              <a:cs typeface="Calibri"/>
            </a:endParaRPr>
          </a:p>
          <a:p>
            <a:pPr marL="12700">
              <a:lnSpc>
                <a:spcPct val="100000"/>
              </a:lnSpc>
              <a:spcBef>
                <a:spcPts val="1790"/>
              </a:spcBef>
            </a:pPr>
            <a:r>
              <a:rPr sz="2400" b="1" spc="-5" dirty="0">
                <a:solidFill>
                  <a:srgbClr val="0000FF"/>
                </a:solidFill>
                <a:latin typeface="Consolas"/>
                <a:cs typeface="Consolas"/>
              </a:rPr>
              <a:t>flex-shrink</a:t>
            </a:r>
            <a:r>
              <a:rPr sz="2400" b="1" spc="-5" dirty="0">
                <a:solidFill>
                  <a:srgbClr val="434343"/>
                </a:solidFill>
                <a:latin typeface="Calibri"/>
                <a:cs typeface="Calibri"/>
              </a:rPr>
              <a:t>:</a:t>
            </a:r>
            <a:endParaRPr sz="2400">
              <a:latin typeface="Calibri"/>
              <a:cs typeface="Calibri"/>
            </a:endParaRPr>
          </a:p>
          <a:p>
            <a:pPr marL="469900" marR="408305" indent="-306705">
              <a:lnSpc>
                <a:spcPts val="3300"/>
              </a:lnSpc>
              <a:spcBef>
                <a:spcPts val="155"/>
              </a:spcBef>
              <a:tabLst>
                <a:tab pos="469265" algn="l"/>
              </a:tabLst>
            </a:pPr>
            <a:r>
              <a:rPr sz="2000" b="1" dirty="0">
                <a:solidFill>
                  <a:srgbClr val="434343"/>
                </a:solidFill>
                <a:latin typeface="Calibri"/>
                <a:cs typeface="Calibri"/>
              </a:rPr>
              <a:t>-	</a:t>
            </a:r>
            <a:r>
              <a:rPr sz="2400" spc="-5" dirty="0">
                <a:solidFill>
                  <a:srgbClr val="434343"/>
                </a:solidFill>
                <a:latin typeface="Calibri"/>
                <a:cs typeface="Calibri"/>
              </a:rPr>
              <a:t>If set to 1, the flex item shrinks itself </a:t>
            </a:r>
            <a:r>
              <a:rPr sz="2400" dirty="0">
                <a:solidFill>
                  <a:srgbClr val="434343"/>
                </a:solidFill>
                <a:latin typeface="Calibri"/>
                <a:cs typeface="Calibri"/>
              </a:rPr>
              <a:t>as </a:t>
            </a:r>
            <a:r>
              <a:rPr sz="2400" spc="-5" dirty="0">
                <a:solidFill>
                  <a:srgbClr val="434343"/>
                </a:solidFill>
                <a:latin typeface="Calibri"/>
                <a:cs typeface="Calibri"/>
              </a:rPr>
              <a:t>small </a:t>
            </a:r>
            <a:r>
              <a:rPr sz="2400" dirty="0">
                <a:solidFill>
                  <a:srgbClr val="434343"/>
                </a:solidFill>
                <a:latin typeface="Calibri"/>
                <a:cs typeface="Calibri"/>
              </a:rPr>
              <a:t>as </a:t>
            </a:r>
            <a:r>
              <a:rPr sz="2400" spc="-5" dirty="0">
                <a:solidFill>
                  <a:srgbClr val="434343"/>
                </a:solidFill>
                <a:latin typeface="Calibri"/>
                <a:cs typeface="Calibri"/>
              </a:rPr>
              <a:t>it can in  the space</a:t>
            </a:r>
            <a:r>
              <a:rPr sz="2400" spc="-10" dirty="0">
                <a:solidFill>
                  <a:srgbClr val="434343"/>
                </a:solidFill>
                <a:latin typeface="Calibri"/>
                <a:cs typeface="Calibri"/>
              </a:rPr>
              <a:t> </a:t>
            </a:r>
            <a:r>
              <a:rPr sz="2400" dirty="0">
                <a:solidFill>
                  <a:srgbClr val="434343"/>
                </a:solidFill>
                <a:latin typeface="Calibri"/>
                <a:cs typeface="Calibri"/>
              </a:rPr>
              <a:t>available.</a:t>
            </a:r>
            <a:endParaRPr sz="2400">
              <a:latin typeface="Calibri"/>
              <a:cs typeface="Calibri"/>
            </a:endParaRPr>
          </a:p>
          <a:p>
            <a:pPr marL="163195">
              <a:lnSpc>
                <a:spcPct val="100000"/>
              </a:lnSpc>
              <a:spcBef>
                <a:spcPts val="24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If set to 0, the flex item does not</a:t>
            </a:r>
            <a:r>
              <a:rPr sz="2400" spc="-20" dirty="0">
                <a:solidFill>
                  <a:srgbClr val="434343"/>
                </a:solidFill>
                <a:latin typeface="Calibri"/>
                <a:cs typeface="Calibri"/>
              </a:rPr>
              <a:t> </a:t>
            </a:r>
            <a:r>
              <a:rPr sz="2400" spc="-5" dirty="0">
                <a:solidFill>
                  <a:srgbClr val="434343"/>
                </a:solidFill>
                <a:latin typeface="Calibri"/>
                <a:cs typeface="Calibri"/>
              </a:rPr>
              <a:t>shrink.</a:t>
            </a:r>
            <a:endParaRPr sz="2400">
              <a:latin typeface="Calibri"/>
              <a:cs typeface="Calibri"/>
            </a:endParaRPr>
          </a:p>
          <a:p>
            <a:pPr>
              <a:lnSpc>
                <a:spcPct val="100000"/>
              </a:lnSpc>
              <a:spcBef>
                <a:spcPts val="25"/>
              </a:spcBef>
            </a:pPr>
            <a:endParaRPr sz="3000">
              <a:latin typeface="Calibri"/>
              <a:cs typeface="Calibri"/>
            </a:endParaRPr>
          </a:p>
          <a:p>
            <a:pPr marL="40640">
              <a:lnSpc>
                <a:spcPct val="100000"/>
              </a:lnSpc>
            </a:pPr>
            <a:r>
              <a:rPr sz="3200" b="1" spc="-10" dirty="0">
                <a:solidFill>
                  <a:srgbClr val="434343"/>
                </a:solidFill>
                <a:latin typeface="Calibri"/>
                <a:cs typeface="Calibri"/>
              </a:rPr>
              <a:t>Flex </a:t>
            </a:r>
            <a:r>
              <a:rPr sz="3200" b="1" spc="-5" dirty="0">
                <a:solidFill>
                  <a:srgbClr val="434343"/>
                </a:solidFill>
                <a:latin typeface="Calibri"/>
                <a:cs typeface="Calibri"/>
              </a:rPr>
              <a:t>items have </a:t>
            </a:r>
            <a:r>
              <a:rPr sz="3200" b="1" spc="-5" dirty="0">
                <a:solidFill>
                  <a:srgbClr val="0000FF"/>
                </a:solidFill>
                <a:latin typeface="Consolas"/>
                <a:cs typeface="Consolas"/>
              </a:rPr>
              <a:t>flex-shrink</a:t>
            </a:r>
            <a:r>
              <a:rPr sz="3200" b="1" spc="-5" dirty="0">
                <a:solidFill>
                  <a:srgbClr val="434343"/>
                </a:solidFill>
                <a:latin typeface="Consolas"/>
                <a:cs typeface="Consolas"/>
              </a:rPr>
              <a:t>: </a:t>
            </a:r>
            <a:r>
              <a:rPr sz="3200" b="1" dirty="0">
                <a:solidFill>
                  <a:srgbClr val="434343"/>
                </a:solidFill>
                <a:latin typeface="Consolas"/>
                <a:cs typeface="Consolas"/>
              </a:rPr>
              <a:t>1</a:t>
            </a:r>
            <a:r>
              <a:rPr sz="3200" b="1" spc="-1025" dirty="0">
                <a:solidFill>
                  <a:srgbClr val="434343"/>
                </a:solidFill>
                <a:latin typeface="Consolas"/>
                <a:cs typeface="Consolas"/>
              </a:rPr>
              <a:t> </a:t>
            </a:r>
            <a:r>
              <a:rPr sz="3200" b="1" spc="-5" dirty="0">
                <a:solidFill>
                  <a:srgbClr val="434343"/>
                </a:solidFill>
                <a:latin typeface="Calibri"/>
                <a:cs typeface="Calibri"/>
              </a:rPr>
              <a:t>by default.</a:t>
            </a:r>
            <a:endParaRPr sz="3200">
              <a:latin typeface="Calibri"/>
              <a:cs typeface="Calibri"/>
            </a:endParaRPr>
          </a:p>
        </p:txBody>
      </p:sp>
      <p:sp>
        <p:nvSpPr>
          <p:cNvPr id="4" name="object 4"/>
          <p:cNvSpPr txBox="1"/>
          <p:nvPr/>
        </p:nvSpPr>
        <p:spPr>
          <a:xfrm>
            <a:off x="6116064" y="5969473"/>
            <a:ext cx="2640965" cy="514350"/>
          </a:xfrm>
          <a:prstGeom prst="rect">
            <a:avLst/>
          </a:prstGeom>
        </p:spPr>
        <p:txBody>
          <a:bodyPr vert="horz" wrap="square" lIns="0" tIns="43815" rIns="0" bIns="0" rtlCol="0">
            <a:spAutoFit/>
          </a:bodyPr>
          <a:lstStyle/>
          <a:p>
            <a:pPr marR="5715" algn="r">
              <a:lnSpc>
                <a:spcPct val="100000"/>
              </a:lnSpc>
              <a:spcBef>
                <a:spcPts val="345"/>
              </a:spcBef>
            </a:pPr>
            <a:r>
              <a:rPr sz="1400" spc="-5" dirty="0">
                <a:solidFill>
                  <a:srgbClr val="434343"/>
                </a:solidFill>
                <a:latin typeface="Calibri"/>
                <a:cs typeface="Calibri"/>
              </a:rPr>
              <a:t>*width in the case of rows; height</a:t>
            </a:r>
            <a:r>
              <a:rPr sz="1400" spc="-70" dirty="0">
                <a:solidFill>
                  <a:srgbClr val="434343"/>
                </a:solidFill>
                <a:latin typeface="Calibri"/>
                <a:cs typeface="Calibri"/>
              </a:rPr>
              <a:t> </a:t>
            </a:r>
            <a:r>
              <a:rPr sz="1400" spc="-5" dirty="0">
                <a:solidFill>
                  <a:srgbClr val="434343"/>
                </a:solidFill>
                <a:latin typeface="Calibri"/>
                <a:cs typeface="Calibri"/>
              </a:rPr>
              <a:t>in</a:t>
            </a:r>
            <a:endParaRPr sz="1400">
              <a:latin typeface="Calibri"/>
              <a:cs typeface="Calibri"/>
            </a:endParaRPr>
          </a:p>
          <a:p>
            <a:pPr marR="5080" algn="r">
              <a:lnSpc>
                <a:spcPct val="100000"/>
              </a:lnSpc>
              <a:spcBef>
                <a:spcPts val="245"/>
              </a:spcBef>
            </a:pPr>
            <a:r>
              <a:rPr sz="1400" spc="-5" dirty="0">
                <a:solidFill>
                  <a:srgbClr val="434343"/>
                </a:solidFill>
                <a:latin typeface="Calibri"/>
                <a:cs typeface="Calibri"/>
              </a:rPr>
              <a:t>the case of</a:t>
            </a:r>
            <a:r>
              <a:rPr sz="1400" spc="-90" dirty="0">
                <a:solidFill>
                  <a:srgbClr val="434343"/>
                </a:solidFill>
                <a:latin typeface="Calibri"/>
                <a:cs typeface="Calibri"/>
              </a:rPr>
              <a:t> </a:t>
            </a:r>
            <a:r>
              <a:rPr sz="1400" spc="-5" dirty="0">
                <a:solidFill>
                  <a:srgbClr val="434343"/>
                </a:solidFill>
                <a:latin typeface="Calibri"/>
                <a:cs typeface="Calibri"/>
              </a:rPr>
              <a:t>columns</a:t>
            </a:r>
            <a:endParaRPr sz="1400">
              <a:latin typeface="Calibri"/>
              <a:cs typeface="Calibri"/>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5150" y="3945075"/>
            <a:ext cx="5635449" cy="24654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7625" y="559350"/>
            <a:ext cx="4552949" cy="281939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895643" y="505512"/>
            <a:ext cx="4080881" cy="292708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632267" y="4431490"/>
            <a:ext cx="1971039" cy="1435100"/>
          </a:xfrm>
          <a:prstGeom prst="rect">
            <a:avLst/>
          </a:prstGeom>
        </p:spPr>
        <p:txBody>
          <a:bodyPr vert="horz" wrap="square" lIns="0" tIns="12700" rIns="0" bIns="0" rtlCol="0">
            <a:spAutoFit/>
          </a:bodyPr>
          <a:lstStyle/>
          <a:p>
            <a:pPr marL="12700" marR="5080" indent="1270" algn="ctr">
              <a:lnSpc>
                <a:spcPct val="115599"/>
              </a:lnSpc>
              <a:spcBef>
                <a:spcPts val="100"/>
              </a:spcBef>
            </a:pPr>
            <a:r>
              <a:rPr sz="2000" spc="-5" dirty="0">
                <a:solidFill>
                  <a:srgbClr val="595959"/>
                </a:solidFill>
                <a:latin typeface="Calibri"/>
                <a:cs typeface="Calibri"/>
              </a:rPr>
              <a:t>The flex items'  widths </a:t>
            </a:r>
            <a:r>
              <a:rPr sz="2000" dirty="0">
                <a:solidFill>
                  <a:srgbClr val="595959"/>
                </a:solidFill>
                <a:latin typeface="Calibri"/>
                <a:cs typeface="Calibri"/>
              </a:rPr>
              <a:t>all </a:t>
            </a:r>
            <a:r>
              <a:rPr sz="2000" spc="-5" dirty="0">
                <a:solidFill>
                  <a:srgbClr val="595959"/>
                </a:solidFill>
                <a:latin typeface="Calibri"/>
                <a:cs typeface="Calibri"/>
              </a:rPr>
              <a:t>shrink</a:t>
            </a:r>
            <a:r>
              <a:rPr sz="2000" spc="-100" dirty="0">
                <a:solidFill>
                  <a:srgbClr val="595959"/>
                </a:solidFill>
                <a:latin typeface="Calibri"/>
                <a:cs typeface="Calibri"/>
              </a:rPr>
              <a:t> </a:t>
            </a:r>
            <a:r>
              <a:rPr sz="2000" spc="-5" dirty="0">
                <a:solidFill>
                  <a:srgbClr val="595959"/>
                </a:solidFill>
                <a:latin typeface="Calibri"/>
                <a:cs typeface="Calibri"/>
              </a:rPr>
              <a:t>to  fit within the  container.</a:t>
            </a:r>
            <a:endParaRPr sz="2000">
              <a:latin typeface="Calibri"/>
              <a:cs typeface="Calibri"/>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7625" y="559350"/>
            <a:ext cx="4552949" cy="281939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6694" y="3962717"/>
            <a:ext cx="7905115" cy="863600"/>
          </a:xfrm>
          <a:prstGeom prst="rect">
            <a:avLst/>
          </a:prstGeom>
        </p:spPr>
        <p:txBody>
          <a:bodyPr vert="horz" wrap="square" lIns="0" tIns="12700" rIns="0" bIns="0" rtlCol="0">
            <a:spAutoFit/>
          </a:bodyPr>
          <a:lstStyle/>
          <a:p>
            <a:pPr marL="956310" marR="5080" indent="-944244">
              <a:lnSpc>
                <a:spcPct val="114599"/>
              </a:lnSpc>
              <a:spcBef>
                <a:spcPts val="100"/>
              </a:spcBef>
            </a:pPr>
            <a:r>
              <a:rPr sz="2400" spc="-5" dirty="0">
                <a:solidFill>
                  <a:srgbClr val="595959"/>
                </a:solidFill>
                <a:latin typeface="Calibri"/>
                <a:cs typeface="Calibri"/>
              </a:rPr>
              <a:t>Setting </a:t>
            </a:r>
            <a:r>
              <a:rPr sz="2400" spc="-5" dirty="0">
                <a:solidFill>
                  <a:srgbClr val="0000FF"/>
                </a:solidFill>
                <a:latin typeface="Consolas"/>
                <a:cs typeface="Consolas"/>
              </a:rPr>
              <a:t>flex-shrink</a:t>
            </a:r>
            <a:r>
              <a:rPr sz="2400" spc="-5" dirty="0">
                <a:solidFill>
                  <a:srgbClr val="595959"/>
                </a:solidFill>
                <a:latin typeface="Consolas"/>
                <a:cs typeface="Consolas"/>
              </a:rPr>
              <a:t>: 0;</a:t>
            </a:r>
            <a:r>
              <a:rPr sz="2400" spc="-805" dirty="0">
                <a:solidFill>
                  <a:srgbClr val="595959"/>
                </a:solidFill>
                <a:latin typeface="Consolas"/>
                <a:cs typeface="Consolas"/>
              </a:rPr>
              <a:t> </a:t>
            </a:r>
            <a:r>
              <a:rPr sz="2400" spc="-5" dirty="0">
                <a:solidFill>
                  <a:srgbClr val="595959"/>
                </a:solidFill>
                <a:latin typeface="Calibri"/>
                <a:cs typeface="Calibri"/>
              </a:rPr>
              <a:t>undoes the shrinking behavior, </a:t>
            </a:r>
            <a:r>
              <a:rPr sz="2400" dirty="0">
                <a:solidFill>
                  <a:srgbClr val="595959"/>
                </a:solidFill>
                <a:latin typeface="Calibri"/>
                <a:cs typeface="Calibri"/>
              </a:rPr>
              <a:t>and  </a:t>
            </a:r>
            <a:r>
              <a:rPr sz="2400" spc="-5" dirty="0">
                <a:solidFill>
                  <a:srgbClr val="595959"/>
                </a:solidFill>
                <a:latin typeface="Calibri"/>
                <a:cs typeface="Calibri"/>
              </a:rPr>
              <a:t>the flex items do not shrink in </a:t>
            </a:r>
            <a:r>
              <a:rPr sz="2400" dirty="0">
                <a:solidFill>
                  <a:srgbClr val="595959"/>
                </a:solidFill>
                <a:latin typeface="Calibri"/>
                <a:cs typeface="Calibri"/>
              </a:rPr>
              <a:t>any</a:t>
            </a:r>
            <a:r>
              <a:rPr sz="2400" spc="-30" dirty="0">
                <a:solidFill>
                  <a:srgbClr val="595959"/>
                </a:solidFill>
                <a:latin typeface="Calibri"/>
                <a:cs typeface="Calibri"/>
              </a:rPr>
              <a:t> </a:t>
            </a:r>
            <a:r>
              <a:rPr sz="2400" spc="-5" dirty="0">
                <a:solidFill>
                  <a:srgbClr val="595959"/>
                </a:solidFill>
                <a:latin typeface="Calibri"/>
                <a:cs typeface="Calibri"/>
              </a:rPr>
              <a:t>circumstance:</a:t>
            </a:r>
            <a:endParaRPr sz="2400">
              <a:latin typeface="Calibri"/>
              <a:cs typeface="Calibri"/>
            </a:endParaRPr>
          </a:p>
        </p:txBody>
      </p:sp>
      <p:sp>
        <p:nvSpPr>
          <p:cNvPr id="4" name="object 4"/>
          <p:cNvSpPr/>
          <p:nvPr/>
        </p:nvSpPr>
        <p:spPr>
          <a:xfrm>
            <a:off x="4867139" y="559350"/>
            <a:ext cx="4080910" cy="300861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97625" y="4945500"/>
            <a:ext cx="8946374" cy="145486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416200026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284730" cy="574040"/>
          </a:xfrm>
          <a:prstGeom prst="rect">
            <a:avLst/>
          </a:prstGeom>
        </p:spPr>
        <p:txBody>
          <a:bodyPr vert="horz" wrap="square" lIns="0" tIns="12700" rIns="0" bIns="0" rtlCol="0">
            <a:spAutoFit/>
          </a:bodyPr>
          <a:lstStyle/>
          <a:p>
            <a:pPr marL="12700">
              <a:lnSpc>
                <a:spcPct val="100000"/>
              </a:lnSpc>
              <a:spcBef>
                <a:spcPts val="100"/>
              </a:spcBef>
            </a:pPr>
            <a:r>
              <a:rPr spc="-5" dirty="0">
                <a:latin typeface="Consolas"/>
                <a:cs typeface="Consolas"/>
              </a:rPr>
              <a:t>flex-grow</a:t>
            </a:r>
          </a:p>
        </p:txBody>
      </p:sp>
      <p:sp>
        <p:nvSpPr>
          <p:cNvPr id="3" name="object 3"/>
          <p:cNvSpPr txBox="1"/>
          <p:nvPr/>
        </p:nvSpPr>
        <p:spPr>
          <a:xfrm>
            <a:off x="855724" y="1567742"/>
            <a:ext cx="7799705" cy="391541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The width* of the flex item can </a:t>
            </a:r>
            <a:r>
              <a:rPr sz="2400" dirty="0">
                <a:solidFill>
                  <a:srgbClr val="434343"/>
                </a:solidFill>
                <a:latin typeface="Calibri"/>
                <a:cs typeface="Calibri"/>
              </a:rPr>
              <a:t>automatically </a:t>
            </a:r>
            <a:r>
              <a:rPr sz="2400" b="1" spc="-5" dirty="0">
                <a:solidFill>
                  <a:srgbClr val="434343"/>
                </a:solidFill>
                <a:latin typeface="Calibri"/>
                <a:cs typeface="Calibri"/>
              </a:rPr>
              <a:t>grow larger than  the flex basis </a:t>
            </a:r>
            <a:r>
              <a:rPr sz="2400" spc="-5" dirty="0">
                <a:solidFill>
                  <a:srgbClr val="434343"/>
                </a:solidFill>
                <a:latin typeface="Calibri"/>
                <a:cs typeface="Calibri"/>
              </a:rPr>
              <a:t>via the </a:t>
            </a:r>
            <a:r>
              <a:rPr sz="2400" spc="-5" dirty="0">
                <a:solidFill>
                  <a:srgbClr val="A64D78"/>
                </a:solidFill>
                <a:latin typeface="Consolas"/>
                <a:cs typeface="Consolas"/>
              </a:rPr>
              <a:t>flex-grow</a:t>
            </a:r>
            <a:r>
              <a:rPr sz="2400" spc="-735" dirty="0">
                <a:solidFill>
                  <a:srgbClr val="A64D78"/>
                </a:solidFill>
                <a:latin typeface="Consolas"/>
                <a:cs typeface="Consolas"/>
              </a:rPr>
              <a:t> </a:t>
            </a:r>
            <a:r>
              <a:rPr sz="2400" spc="-5" dirty="0">
                <a:solidFill>
                  <a:srgbClr val="434343"/>
                </a:solidFill>
                <a:latin typeface="Calibri"/>
                <a:cs typeface="Calibri"/>
              </a:rPr>
              <a:t>property:</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b="1" spc="-5" dirty="0">
                <a:solidFill>
                  <a:srgbClr val="A64D78"/>
                </a:solidFill>
                <a:latin typeface="Consolas"/>
                <a:cs typeface="Consolas"/>
              </a:rPr>
              <a:t>flex-grow</a:t>
            </a:r>
            <a:r>
              <a:rPr sz="2400" b="1" spc="-5" dirty="0">
                <a:solidFill>
                  <a:srgbClr val="434343"/>
                </a:solidFill>
                <a:latin typeface="Calibri"/>
                <a:cs typeface="Calibri"/>
              </a:rPr>
              <a:t>:</a:t>
            </a:r>
            <a:endParaRPr sz="2400">
              <a:latin typeface="Calibri"/>
              <a:cs typeface="Calibri"/>
            </a:endParaRPr>
          </a:p>
          <a:p>
            <a:pPr marL="469900" marR="88900" indent="-306705">
              <a:lnSpc>
                <a:spcPct val="114599"/>
              </a:lnSpc>
              <a:tabLst>
                <a:tab pos="469265" algn="l"/>
              </a:tabLst>
            </a:pPr>
            <a:r>
              <a:rPr sz="2000" b="1" dirty="0">
                <a:solidFill>
                  <a:srgbClr val="434343"/>
                </a:solidFill>
                <a:latin typeface="Calibri"/>
                <a:cs typeface="Calibri"/>
              </a:rPr>
              <a:t>-	</a:t>
            </a:r>
            <a:r>
              <a:rPr sz="2400" spc="-5" dirty="0">
                <a:solidFill>
                  <a:srgbClr val="434343"/>
                </a:solidFill>
                <a:latin typeface="Calibri"/>
                <a:cs typeface="Calibri"/>
              </a:rPr>
              <a:t>If set to 1, the flex item grows itself </a:t>
            </a:r>
            <a:r>
              <a:rPr sz="2400" dirty="0">
                <a:solidFill>
                  <a:srgbClr val="434343"/>
                </a:solidFill>
                <a:latin typeface="Calibri"/>
                <a:cs typeface="Calibri"/>
              </a:rPr>
              <a:t>as </a:t>
            </a:r>
            <a:r>
              <a:rPr sz="2400" spc="-5" dirty="0">
                <a:solidFill>
                  <a:srgbClr val="434343"/>
                </a:solidFill>
                <a:latin typeface="Calibri"/>
                <a:cs typeface="Calibri"/>
              </a:rPr>
              <a:t>large </a:t>
            </a:r>
            <a:r>
              <a:rPr sz="2400" dirty="0">
                <a:solidFill>
                  <a:srgbClr val="434343"/>
                </a:solidFill>
                <a:latin typeface="Calibri"/>
                <a:cs typeface="Calibri"/>
              </a:rPr>
              <a:t>as </a:t>
            </a:r>
            <a:r>
              <a:rPr sz="2400" spc="-5" dirty="0">
                <a:solidFill>
                  <a:srgbClr val="434343"/>
                </a:solidFill>
                <a:latin typeface="Calibri"/>
                <a:cs typeface="Calibri"/>
              </a:rPr>
              <a:t>it can in the  space</a:t>
            </a:r>
            <a:r>
              <a:rPr sz="2400" spc="-10" dirty="0">
                <a:solidFill>
                  <a:srgbClr val="434343"/>
                </a:solidFill>
                <a:latin typeface="Calibri"/>
                <a:cs typeface="Calibri"/>
              </a:rPr>
              <a:t> </a:t>
            </a:r>
            <a:r>
              <a:rPr sz="2400" spc="-5" dirty="0">
                <a:solidFill>
                  <a:srgbClr val="434343"/>
                </a:solidFill>
                <a:latin typeface="Calibri"/>
                <a:cs typeface="Calibri"/>
              </a:rPr>
              <a:t>remaining.</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If set to 0, the flex-item does not</a:t>
            </a:r>
            <a:r>
              <a:rPr sz="2400" spc="-20" dirty="0">
                <a:solidFill>
                  <a:srgbClr val="434343"/>
                </a:solidFill>
                <a:latin typeface="Calibri"/>
                <a:cs typeface="Calibri"/>
              </a:rPr>
              <a:t> </a:t>
            </a:r>
            <a:r>
              <a:rPr sz="2400" spc="-5" dirty="0">
                <a:solidFill>
                  <a:srgbClr val="434343"/>
                </a:solidFill>
                <a:latin typeface="Calibri"/>
                <a:cs typeface="Calibri"/>
              </a:rPr>
              <a:t>grow.</a:t>
            </a:r>
            <a:endParaRPr sz="2400">
              <a:latin typeface="Calibri"/>
              <a:cs typeface="Calibri"/>
            </a:endParaRPr>
          </a:p>
          <a:p>
            <a:pPr>
              <a:lnSpc>
                <a:spcPct val="100000"/>
              </a:lnSpc>
              <a:spcBef>
                <a:spcPts val="25"/>
              </a:spcBef>
            </a:pPr>
            <a:endParaRPr sz="3000">
              <a:latin typeface="Calibri"/>
              <a:cs typeface="Calibri"/>
            </a:endParaRPr>
          </a:p>
          <a:p>
            <a:pPr marL="198120">
              <a:lnSpc>
                <a:spcPct val="100000"/>
              </a:lnSpc>
              <a:tabLst>
                <a:tab pos="3035935" algn="l"/>
              </a:tabLst>
            </a:pPr>
            <a:r>
              <a:rPr sz="3200" b="1" spc="-10" dirty="0">
                <a:solidFill>
                  <a:srgbClr val="434343"/>
                </a:solidFill>
                <a:latin typeface="Calibri"/>
                <a:cs typeface="Calibri"/>
              </a:rPr>
              <a:t>Flex </a:t>
            </a:r>
            <a:r>
              <a:rPr sz="3200" b="1" spc="-5" dirty="0">
                <a:solidFill>
                  <a:srgbClr val="434343"/>
                </a:solidFill>
                <a:latin typeface="Calibri"/>
                <a:cs typeface="Calibri"/>
              </a:rPr>
              <a:t>items</a:t>
            </a:r>
            <a:r>
              <a:rPr sz="3200" b="1" dirty="0">
                <a:solidFill>
                  <a:srgbClr val="434343"/>
                </a:solidFill>
                <a:latin typeface="Calibri"/>
                <a:cs typeface="Calibri"/>
              </a:rPr>
              <a:t> </a:t>
            </a:r>
            <a:r>
              <a:rPr sz="3200" b="1" spc="-5" dirty="0">
                <a:solidFill>
                  <a:srgbClr val="434343"/>
                </a:solidFill>
                <a:latin typeface="Calibri"/>
                <a:cs typeface="Calibri"/>
              </a:rPr>
              <a:t>have	</a:t>
            </a:r>
            <a:r>
              <a:rPr sz="3200" b="1" spc="-5" dirty="0">
                <a:solidFill>
                  <a:srgbClr val="A64D78"/>
                </a:solidFill>
                <a:latin typeface="Consolas"/>
                <a:cs typeface="Consolas"/>
              </a:rPr>
              <a:t>flex-grow</a:t>
            </a:r>
            <a:r>
              <a:rPr sz="3200" b="1" spc="-5" dirty="0">
                <a:solidFill>
                  <a:srgbClr val="434343"/>
                </a:solidFill>
                <a:latin typeface="Consolas"/>
                <a:cs typeface="Consolas"/>
              </a:rPr>
              <a:t>: </a:t>
            </a:r>
            <a:r>
              <a:rPr sz="3200" b="1" dirty="0">
                <a:solidFill>
                  <a:srgbClr val="434343"/>
                </a:solidFill>
                <a:latin typeface="Consolas"/>
                <a:cs typeface="Consolas"/>
              </a:rPr>
              <a:t>0</a:t>
            </a:r>
            <a:r>
              <a:rPr sz="3200" b="1" spc="-1080" dirty="0">
                <a:solidFill>
                  <a:srgbClr val="434343"/>
                </a:solidFill>
                <a:latin typeface="Consolas"/>
                <a:cs typeface="Consolas"/>
              </a:rPr>
              <a:t> </a:t>
            </a:r>
            <a:r>
              <a:rPr sz="3200" b="1" spc="-5" dirty="0">
                <a:solidFill>
                  <a:srgbClr val="434343"/>
                </a:solidFill>
                <a:latin typeface="Calibri"/>
                <a:cs typeface="Calibri"/>
              </a:rPr>
              <a:t>by default.</a:t>
            </a:r>
            <a:endParaRPr sz="3200">
              <a:latin typeface="Calibri"/>
              <a:cs typeface="Calibri"/>
            </a:endParaRPr>
          </a:p>
        </p:txBody>
      </p:sp>
      <p:sp>
        <p:nvSpPr>
          <p:cNvPr id="4" name="object 4"/>
          <p:cNvSpPr txBox="1"/>
          <p:nvPr/>
        </p:nvSpPr>
        <p:spPr>
          <a:xfrm>
            <a:off x="6116064" y="5969473"/>
            <a:ext cx="2640965" cy="514350"/>
          </a:xfrm>
          <a:prstGeom prst="rect">
            <a:avLst/>
          </a:prstGeom>
        </p:spPr>
        <p:txBody>
          <a:bodyPr vert="horz" wrap="square" lIns="0" tIns="43815" rIns="0" bIns="0" rtlCol="0">
            <a:spAutoFit/>
          </a:bodyPr>
          <a:lstStyle/>
          <a:p>
            <a:pPr marR="5715" algn="r">
              <a:lnSpc>
                <a:spcPct val="100000"/>
              </a:lnSpc>
              <a:spcBef>
                <a:spcPts val="345"/>
              </a:spcBef>
            </a:pPr>
            <a:r>
              <a:rPr sz="1400" spc="-5" dirty="0">
                <a:solidFill>
                  <a:srgbClr val="434343"/>
                </a:solidFill>
                <a:latin typeface="Calibri"/>
                <a:cs typeface="Calibri"/>
              </a:rPr>
              <a:t>*width in the case of rows; height</a:t>
            </a:r>
            <a:r>
              <a:rPr sz="1400" spc="-70" dirty="0">
                <a:solidFill>
                  <a:srgbClr val="434343"/>
                </a:solidFill>
                <a:latin typeface="Calibri"/>
                <a:cs typeface="Calibri"/>
              </a:rPr>
              <a:t> </a:t>
            </a:r>
            <a:r>
              <a:rPr sz="1400" spc="-5" dirty="0">
                <a:solidFill>
                  <a:srgbClr val="434343"/>
                </a:solidFill>
                <a:latin typeface="Calibri"/>
                <a:cs typeface="Calibri"/>
              </a:rPr>
              <a:t>in</a:t>
            </a:r>
            <a:endParaRPr sz="1400">
              <a:latin typeface="Calibri"/>
              <a:cs typeface="Calibri"/>
            </a:endParaRPr>
          </a:p>
          <a:p>
            <a:pPr marR="5080" algn="r">
              <a:lnSpc>
                <a:spcPct val="100000"/>
              </a:lnSpc>
              <a:spcBef>
                <a:spcPts val="245"/>
              </a:spcBef>
            </a:pPr>
            <a:r>
              <a:rPr sz="1400" spc="-5" dirty="0">
                <a:solidFill>
                  <a:srgbClr val="434343"/>
                </a:solidFill>
                <a:latin typeface="Calibri"/>
                <a:cs typeface="Calibri"/>
              </a:rPr>
              <a:t>the case of</a:t>
            </a:r>
            <a:r>
              <a:rPr sz="1400" spc="-90" dirty="0">
                <a:solidFill>
                  <a:srgbClr val="434343"/>
                </a:solidFill>
                <a:latin typeface="Calibri"/>
                <a:cs typeface="Calibri"/>
              </a:rPr>
              <a:t> </a:t>
            </a:r>
            <a:r>
              <a:rPr sz="1400" spc="-5" dirty="0">
                <a:solidFill>
                  <a:srgbClr val="434343"/>
                </a:solidFill>
                <a:latin typeface="Calibri"/>
                <a:cs typeface="Calibri"/>
              </a:rPr>
              <a:t>columns</a:t>
            </a:r>
            <a:endParaRPr sz="1400">
              <a:latin typeface="Calibri"/>
              <a:cs typeface="Calibri"/>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437578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Consolas"/>
                <a:cs typeface="Consolas"/>
              </a:rPr>
              <a:t>flex-grow</a:t>
            </a:r>
            <a:r>
              <a:rPr sz="3600" spc="-1080" dirty="0">
                <a:latin typeface="Consolas"/>
                <a:cs typeface="Consolas"/>
              </a:rPr>
              <a:t> </a:t>
            </a:r>
            <a:r>
              <a:rPr sz="3600" spc="430" dirty="0">
                <a:latin typeface="Calibri"/>
                <a:cs typeface="Calibri"/>
              </a:rPr>
              <a:t>example</a:t>
            </a:r>
            <a:endParaRPr sz="3600">
              <a:latin typeface="Calibri"/>
              <a:cs typeface="Calibri"/>
            </a:endParaRPr>
          </a:p>
        </p:txBody>
      </p:sp>
      <p:sp>
        <p:nvSpPr>
          <p:cNvPr id="3" name="object 3"/>
          <p:cNvSpPr txBox="1"/>
          <p:nvPr/>
        </p:nvSpPr>
        <p:spPr>
          <a:xfrm>
            <a:off x="855724" y="1671882"/>
            <a:ext cx="690372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Let's unset the height </a:t>
            </a:r>
            <a:r>
              <a:rPr sz="2400" dirty="0">
                <a:solidFill>
                  <a:srgbClr val="434343"/>
                </a:solidFill>
                <a:latin typeface="Calibri"/>
                <a:cs typeface="Calibri"/>
              </a:rPr>
              <a:t>and </a:t>
            </a:r>
            <a:r>
              <a:rPr sz="2400" spc="-5" dirty="0">
                <a:solidFill>
                  <a:srgbClr val="434343"/>
                </a:solidFill>
                <a:latin typeface="Calibri"/>
                <a:cs typeface="Calibri"/>
              </a:rPr>
              <a:t>width of our flex items</a:t>
            </a:r>
            <a:r>
              <a:rPr sz="2400" spc="-65" dirty="0">
                <a:solidFill>
                  <a:srgbClr val="434343"/>
                </a:solidFill>
                <a:latin typeface="Calibri"/>
                <a:cs typeface="Calibri"/>
              </a:rPr>
              <a:t> </a:t>
            </a:r>
            <a:r>
              <a:rPr sz="2400" dirty="0">
                <a:solidFill>
                  <a:srgbClr val="434343"/>
                </a:solidFill>
                <a:latin typeface="Calibri"/>
                <a:cs typeface="Calibri"/>
              </a:rPr>
              <a:t>again:</a:t>
            </a:r>
            <a:endParaRPr sz="2400">
              <a:latin typeface="Calibri"/>
              <a:cs typeface="Calibri"/>
            </a:endParaRPr>
          </a:p>
        </p:txBody>
      </p:sp>
      <p:sp>
        <p:nvSpPr>
          <p:cNvPr id="4" name="object 4"/>
          <p:cNvSpPr/>
          <p:nvPr/>
        </p:nvSpPr>
        <p:spPr>
          <a:xfrm>
            <a:off x="1293275" y="2404475"/>
            <a:ext cx="6557454" cy="396898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437578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Consolas"/>
                <a:cs typeface="Consolas"/>
              </a:rPr>
              <a:t>flex-grow</a:t>
            </a:r>
            <a:r>
              <a:rPr sz="3600" spc="-1080" dirty="0">
                <a:latin typeface="Consolas"/>
                <a:cs typeface="Consolas"/>
              </a:rPr>
              <a:t> </a:t>
            </a:r>
            <a:r>
              <a:rPr sz="3600" spc="430" dirty="0">
                <a:latin typeface="Calibri"/>
                <a:cs typeface="Calibri"/>
              </a:rPr>
              <a:t>example</a:t>
            </a:r>
            <a:endParaRPr sz="3600">
              <a:latin typeface="Calibri"/>
              <a:cs typeface="Calibri"/>
            </a:endParaRPr>
          </a:p>
        </p:txBody>
      </p:sp>
      <p:sp>
        <p:nvSpPr>
          <p:cNvPr id="3" name="object 3"/>
          <p:cNvSpPr txBox="1"/>
          <p:nvPr/>
        </p:nvSpPr>
        <p:spPr>
          <a:xfrm>
            <a:off x="855724" y="1748082"/>
            <a:ext cx="75520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If we set </a:t>
            </a:r>
            <a:r>
              <a:rPr sz="2400" spc="-5" dirty="0">
                <a:solidFill>
                  <a:srgbClr val="A64D78"/>
                </a:solidFill>
                <a:latin typeface="Consolas"/>
                <a:cs typeface="Consolas"/>
              </a:rPr>
              <a:t>flex-grow</a:t>
            </a:r>
            <a:r>
              <a:rPr sz="2400" spc="-5" dirty="0">
                <a:solidFill>
                  <a:srgbClr val="434343"/>
                </a:solidFill>
                <a:latin typeface="Consolas"/>
                <a:cs typeface="Consolas"/>
              </a:rPr>
              <a:t>: </a:t>
            </a:r>
            <a:r>
              <a:rPr sz="2400" dirty="0">
                <a:solidFill>
                  <a:srgbClr val="434343"/>
                </a:solidFill>
                <a:latin typeface="Consolas"/>
                <a:cs typeface="Consolas"/>
              </a:rPr>
              <a:t>1</a:t>
            </a:r>
            <a:r>
              <a:rPr sz="2400" dirty="0">
                <a:solidFill>
                  <a:srgbClr val="434343"/>
                </a:solidFill>
                <a:latin typeface="Calibri"/>
                <a:cs typeface="Calibri"/>
              </a:rPr>
              <a:t>, </a:t>
            </a:r>
            <a:r>
              <a:rPr sz="2400" spc="-5" dirty="0">
                <a:solidFill>
                  <a:srgbClr val="434343"/>
                </a:solidFill>
                <a:latin typeface="Calibri"/>
                <a:cs typeface="Calibri"/>
              </a:rPr>
              <a:t>the flex items fill the empty</a:t>
            </a:r>
            <a:r>
              <a:rPr sz="2400" spc="-20" dirty="0">
                <a:solidFill>
                  <a:srgbClr val="434343"/>
                </a:solidFill>
                <a:latin typeface="Calibri"/>
                <a:cs typeface="Calibri"/>
              </a:rPr>
              <a:t> </a:t>
            </a:r>
            <a:r>
              <a:rPr sz="2400" spc="-5" dirty="0">
                <a:solidFill>
                  <a:srgbClr val="434343"/>
                </a:solidFill>
                <a:latin typeface="Calibri"/>
                <a:cs typeface="Calibri"/>
              </a:rPr>
              <a:t>space:</a:t>
            </a:r>
            <a:endParaRPr sz="2400">
              <a:latin typeface="Calibri"/>
              <a:cs typeface="Calibri"/>
            </a:endParaRPr>
          </a:p>
        </p:txBody>
      </p:sp>
      <p:sp>
        <p:nvSpPr>
          <p:cNvPr id="4" name="object 4"/>
          <p:cNvSpPr/>
          <p:nvPr/>
        </p:nvSpPr>
        <p:spPr>
          <a:xfrm>
            <a:off x="1296887" y="2480964"/>
            <a:ext cx="6550233" cy="39855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298950" cy="574040"/>
          </a:xfrm>
          <a:prstGeom prst="rect">
            <a:avLst/>
          </a:prstGeom>
        </p:spPr>
        <p:txBody>
          <a:bodyPr vert="horz" wrap="square" lIns="0" tIns="12700" rIns="0" bIns="0" rtlCol="0">
            <a:spAutoFit/>
          </a:bodyPr>
          <a:lstStyle/>
          <a:p>
            <a:pPr marL="12700">
              <a:lnSpc>
                <a:spcPct val="100000"/>
              </a:lnSpc>
              <a:spcBef>
                <a:spcPts val="100"/>
              </a:spcBef>
            </a:pPr>
            <a:r>
              <a:rPr spc="325" dirty="0"/>
              <a:t>Flex </a:t>
            </a:r>
            <a:r>
              <a:rPr spc="395" dirty="0"/>
              <a:t>item</a:t>
            </a:r>
            <a:r>
              <a:rPr spc="-145" dirty="0"/>
              <a:t> </a:t>
            </a:r>
            <a:r>
              <a:rPr spc="60" dirty="0"/>
              <a:t>height**?!</a:t>
            </a:r>
          </a:p>
        </p:txBody>
      </p:sp>
      <p:sp>
        <p:nvSpPr>
          <p:cNvPr id="3" name="object 3"/>
          <p:cNvSpPr txBox="1"/>
          <p:nvPr/>
        </p:nvSpPr>
        <p:spPr>
          <a:xfrm>
            <a:off x="855724" y="1697917"/>
            <a:ext cx="2790825" cy="3200400"/>
          </a:xfrm>
          <a:prstGeom prst="rect">
            <a:avLst/>
          </a:prstGeom>
        </p:spPr>
        <p:txBody>
          <a:bodyPr vert="horz" wrap="square" lIns="0" tIns="62865" rIns="0" bIns="0" rtlCol="0">
            <a:spAutoFit/>
          </a:bodyPr>
          <a:lstStyle/>
          <a:p>
            <a:pPr marL="12700">
              <a:lnSpc>
                <a:spcPct val="100000"/>
              </a:lnSpc>
              <a:spcBef>
                <a:spcPts val="495"/>
              </a:spcBef>
            </a:pPr>
            <a:r>
              <a:rPr sz="2400" spc="-5" dirty="0">
                <a:solidFill>
                  <a:srgbClr val="434343"/>
                </a:solidFill>
                <a:latin typeface="Calibri"/>
                <a:cs typeface="Calibri"/>
              </a:rPr>
              <a:t>Note that</a:t>
            </a:r>
            <a:r>
              <a:rPr sz="2400" spc="-60" dirty="0">
                <a:solidFill>
                  <a:srgbClr val="434343"/>
                </a:solidFill>
                <a:latin typeface="Calibri"/>
                <a:cs typeface="Calibri"/>
              </a:rPr>
              <a:t> </a:t>
            </a:r>
            <a:r>
              <a:rPr sz="2400" spc="-5" dirty="0">
                <a:solidFill>
                  <a:srgbClr val="731B47"/>
                </a:solidFill>
                <a:latin typeface="Consolas"/>
                <a:cs typeface="Consolas"/>
              </a:rPr>
              <a:t>flex-grow</a:t>
            </a:r>
            <a:endParaRPr sz="2400">
              <a:latin typeface="Consolas"/>
              <a:cs typeface="Consolas"/>
            </a:endParaRPr>
          </a:p>
          <a:p>
            <a:pPr marL="12700">
              <a:lnSpc>
                <a:spcPct val="100000"/>
              </a:lnSpc>
              <a:spcBef>
                <a:spcPts val="395"/>
              </a:spcBef>
            </a:pPr>
            <a:r>
              <a:rPr sz="2400" spc="-5" dirty="0">
                <a:solidFill>
                  <a:srgbClr val="434343"/>
                </a:solidFill>
                <a:latin typeface="Calibri"/>
                <a:cs typeface="Calibri"/>
              </a:rPr>
              <a:t>only controls</a:t>
            </a:r>
            <a:r>
              <a:rPr sz="2400" spc="-45" dirty="0">
                <a:solidFill>
                  <a:srgbClr val="434343"/>
                </a:solidFill>
                <a:latin typeface="Calibri"/>
                <a:cs typeface="Calibri"/>
              </a:rPr>
              <a:t> </a:t>
            </a:r>
            <a:r>
              <a:rPr sz="2400" spc="-5" dirty="0">
                <a:solidFill>
                  <a:srgbClr val="434343"/>
                </a:solidFill>
                <a:latin typeface="Calibri"/>
                <a:cs typeface="Calibri"/>
              </a:rPr>
              <a:t>width*.</a:t>
            </a:r>
            <a:endParaRPr sz="2400">
              <a:latin typeface="Calibri"/>
              <a:cs typeface="Calibri"/>
            </a:endParaRPr>
          </a:p>
          <a:p>
            <a:pPr>
              <a:lnSpc>
                <a:spcPct val="100000"/>
              </a:lnSpc>
            </a:pPr>
            <a:endParaRPr sz="2400">
              <a:latin typeface="Calibri"/>
              <a:cs typeface="Calibri"/>
            </a:endParaRPr>
          </a:p>
          <a:p>
            <a:pPr>
              <a:lnSpc>
                <a:spcPct val="100000"/>
              </a:lnSpc>
              <a:spcBef>
                <a:spcPts val="30"/>
              </a:spcBef>
            </a:pPr>
            <a:endParaRPr sz="1900">
              <a:latin typeface="Calibri"/>
              <a:cs typeface="Calibri"/>
            </a:endParaRPr>
          </a:p>
          <a:p>
            <a:pPr marL="12700" marR="81915">
              <a:lnSpc>
                <a:spcPct val="114300"/>
              </a:lnSpc>
              <a:spcBef>
                <a:spcPts val="5"/>
              </a:spcBef>
            </a:pPr>
            <a:r>
              <a:rPr sz="2400" spc="-5" dirty="0">
                <a:solidFill>
                  <a:srgbClr val="434343"/>
                </a:solidFill>
                <a:latin typeface="Calibri"/>
                <a:cs typeface="Calibri"/>
              </a:rPr>
              <a:t>So why does the  height** of the flex  items seem to</a:t>
            </a:r>
            <a:r>
              <a:rPr sz="2400" spc="-90" dirty="0">
                <a:solidFill>
                  <a:srgbClr val="434343"/>
                </a:solidFill>
                <a:latin typeface="Calibri"/>
                <a:cs typeface="Calibri"/>
              </a:rPr>
              <a:t> </a:t>
            </a:r>
            <a:r>
              <a:rPr sz="2400" spc="-5" dirty="0">
                <a:solidFill>
                  <a:srgbClr val="434343"/>
                </a:solidFill>
                <a:latin typeface="Calibri"/>
                <a:cs typeface="Calibri"/>
              </a:rPr>
              <a:t>"grow"  </a:t>
            </a:r>
            <a:r>
              <a:rPr sz="2400" dirty="0">
                <a:solidFill>
                  <a:srgbClr val="434343"/>
                </a:solidFill>
                <a:latin typeface="Calibri"/>
                <a:cs typeface="Calibri"/>
              </a:rPr>
              <a:t>as</a:t>
            </a:r>
            <a:r>
              <a:rPr sz="2400" spc="-10" dirty="0">
                <a:solidFill>
                  <a:srgbClr val="434343"/>
                </a:solidFill>
                <a:latin typeface="Calibri"/>
                <a:cs typeface="Calibri"/>
              </a:rPr>
              <a:t> </a:t>
            </a:r>
            <a:r>
              <a:rPr sz="2400" spc="-5" dirty="0">
                <a:solidFill>
                  <a:srgbClr val="434343"/>
                </a:solidFill>
                <a:latin typeface="Calibri"/>
                <a:cs typeface="Calibri"/>
              </a:rPr>
              <a:t>well?</a:t>
            </a:r>
            <a:endParaRPr sz="2400">
              <a:latin typeface="Calibri"/>
              <a:cs typeface="Calibri"/>
            </a:endParaRPr>
          </a:p>
        </p:txBody>
      </p:sp>
      <p:sp>
        <p:nvSpPr>
          <p:cNvPr id="4" name="object 4"/>
          <p:cNvSpPr/>
          <p:nvPr/>
        </p:nvSpPr>
        <p:spPr>
          <a:xfrm>
            <a:off x="3918148" y="1980533"/>
            <a:ext cx="4839148" cy="294445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027561" y="5588473"/>
            <a:ext cx="2729865" cy="1133475"/>
          </a:xfrm>
          <a:prstGeom prst="rect">
            <a:avLst/>
          </a:prstGeom>
        </p:spPr>
        <p:txBody>
          <a:bodyPr vert="horz" wrap="square" lIns="0" tIns="43815" rIns="0" bIns="0" rtlCol="0">
            <a:spAutoFit/>
          </a:bodyPr>
          <a:lstStyle/>
          <a:p>
            <a:pPr marR="5715" algn="r">
              <a:lnSpc>
                <a:spcPct val="100000"/>
              </a:lnSpc>
              <a:spcBef>
                <a:spcPts val="345"/>
              </a:spcBef>
            </a:pPr>
            <a:r>
              <a:rPr sz="1400" spc="-5" dirty="0">
                <a:solidFill>
                  <a:srgbClr val="434343"/>
                </a:solidFill>
                <a:latin typeface="Calibri"/>
                <a:cs typeface="Calibri"/>
              </a:rPr>
              <a:t>*width in the case of rows; height</a:t>
            </a:r>
            <a:r>
              <a:rPr sz="1400" spc="-70" dirty="0">
                <a:solidFill>
                  <a:srgbClr val="434343"/>
                </a:solidFill>
                <a:latin typeface="Calibri"/>
                <a:cs typeface="Calibri"/>
              </a:rPr>
              <a:t> </a:t>
            </a:r>
            <a:r>
              <a:rPr sz="1400" spc="-5" dirty="0">
                <a:solidFill>
                  <a:srgbClr val="434343"/>
                </a:solidFill>
                <a:latin typeface="Calibri"/>
                <a:cs typeface="Calibri"/>
              </a:rPr>
              <a:t>in</a:t>
            </a:r>
            <a:endParaRPr sz="1400">
              <a:latin typeface="Calibri"/>
              <a:cs typeface="Calibri"/>
            </a:endParaRPr>
          </a:p>
          <a:p>
            <a:pPr marR="5080" algn="r">
              <a:lnSpc>
                <a:spcPct val="100000"/>
              </a:lnSpc>
              <a:spcBef>
                <a:spcPts val="245"/>
              </a:spcBef>
            </a:pPr>
            <a:r>
              <a:rPr sz="1400" spc="-5" dirty="0">
                <a:solidFill>
                  <a:srgbClr val="434343"/>
                </a:solidFill>
                <a:latin typeface="Calibri"/>
                <a:cs typeface="Calibri"/>
              </a:rPr>
              <a:t>the case of</a:t>
            </a:r>
            <a:r>
              <a:rPr sz="1400" spc="-90" dirty="0">
                <a:solidFill>
                  <a:srgbClr val="434343"/>
                </a:solidFill>
                <a:latin typeface="Calibri"/>
                <a:cs typeface="Calibri"/>
              </a:rPr>
              <a:t> </a:t>
            </a:r>
            <a:r>
              <a:rPr sz="1400" spc="-5" dirty="0">
                <a:solidFill>
                  <a:srgbClr val="434343"/>
                </a:solidFill>
                <a:latin typeface="Calibri"/>
                <a:cs typeface="Calibri"/>
              </a:rPr>
              <a:t>columns</a:t>
            </a:r>
            <a:endParaRPr sz="1400">
              <a:latin typeface="Calibri"/>
              <a:cs typeface="Calibri"/>
            </a:endParaRPr>
          </a:p>
          <a:p>
            <a:pPr>
              <a:lnSpc>
                <a:spcPct val="100000"/>
              </a:lnSpc>
              <a:spcBef>
                <a:spcPts val="45"/>
              </a:spcBef>
            </a:pPr>
            <a:endParaRPr sz="1000">
              <a:latin typeface="Calibri"/>
              <a:cs typeface="Calibri"/>
            </a:endParaRPr>
          </a:p>
          <a:p>
            <a:pPr marR="6350" algn="r">
              <a:lnSpc>
                <a:spcPct val="100000"/>
              </a:lnSpc>
              <a:spcBef>
                <a:spcPts val="5"/>
              </a:spcBef>
            </a:pPr>
            <a:r>
              <a:rPr sz="1400" spc="-5" dirty="0">
                <a:solidFill>
                  <a:srgbClr val="434343"/>
                </a:solidFill>
                <a:latin typeface="Calibri"/>
                <a:cs typeface="Calibri"/>
              </a:rPr>
              <a:t>**height in the case of rows; width</a:t>
            </a:r>
            <a:r>
              <a:rPr sz="1400" spc="-70" dirty="0">
                <a:solidFill>
                  <a:srgbClr val="434343"/>
                </a:solidFill>
                <a:latin typeface="Calibri"/>
                <a:cs typeface="Calibri"/>
              </a:rPr>
              <a:t> </a:t>
            </a:r>
            <a:r>
              <a:rPr sz="1400" spc="-5" dirty="0">
                <a:solidFill>
                  <a:srgbClr val="434343"/>
                </a:solidFill>
                <a:latin typeface="Calibri"/>
                <a:cs typeface="Calibri"/>
              </a:rPr>
              <a:t>in</a:t>
            </a:r>
            <a:endParaRPr sz="1400">
              <a:latin typeface="Calibri"/>
              <a:cs typeface="Calibri"/>
            </a:endParaRPr>
          </a:p>
          <a:p>
            <a:pPr marR="5080" algn="r">
              <a:lnSpc>
                <a:spcPct val="100000"/>
              </a:lnSpc>
              <a:spcBef>
                <a:spcPts val="244"/>
              </a:spcBef>
            </a:pPr>
            <a:r>
              <a:rPr sz="1400" spc="-5" dirty="0">
                <a:solidFill>
                  <a:srgbClr val="434343"/>
                </a:solidFill>
                <a:latin typeface="Calibri"/>
                <a:cs typeface="Calibri"/>
              </a:rPr>
              <a:t>the case of</a:t>
            </a:r>
            <a:r>
              <a:rPr sz="1400" spc="-90" dirty="0">
                <a:solidFill>
                  <a:srgbClr val="434343"/>
                </a:solidFill>
                <a:latin typeface="Calibri"/>
                <a:cs typeface="Calibri"/>
              </a:rPr>
              <a:t> </a:t>
            </a:r>
            <a:r>
              <a:rPr sz="1400" spc="-5" dirty="0">
                <a:solidFill>
                  <a:srgbClr val="434343"/>
                </a:solidFill>
                <a:latin typeface="Calibri"/>
                <a:cs typeface="Calibri"/>
              </a:rPr>
              <a:t>columns</a:t>
            </a:r>
            <a:endParaRPr sz="1400">
              <a:latin typeface="Calibri"/>
              <a:cs typeface="Calibri"/>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292090" cy="574040"/>
          </a:xfrm>
          <a:prstGeom prst="rect">
            <a:avLst/>
          </a:prstGeom>
        </p:spPr>
        <p:txBody>
          <a:bodyPr vert="horz" wrap="square" lIns="0" tIns="12700" rIns="0" bIns="0" rtlCol="0">
            <a:spAutoFit/>
          </a:bodyPr>
          <a:lstStyle/>
          <a:p>
            <a:pPr marL="12700">
              <a:lnSpc>
                <a:spcPct val="100000"/>
              </a:lnSpc>
              <a:spcBef>
                <a:spcPts val="100"/>
              </a:spcBef>
            </a:pPr>
            <a:r>
              <a:rPr spc="-10" dirty="0">
                <a:latin typeface="Consolas"/>
                <a:cs typeface="Consolas"/>
              </a:rPr>
              <a:t>align-items:</a:t>
            </a:r>
            <a:r>
              <a:rPr spc="-95" dirty="0">
                <a:latin typeface="Consolas"/>
                <a:cs typeface="Consolas"/>
              </a:rPr>
              <a:t> </a:t>
            </a:r>
            <a:r>
              <a:rPr spc="-5" dirty="0">
                <a:latin typeface="Consolas"/>
                <a:cs typeface="Consolas"/>
              </a:rPr>
              <a:t>stretch;</a:t>
            </a:r>
          </a:p>
        </p:txBody>
      </p:sp>
      <p:sp>
        <p:nvSpPr>
          <p:cNvPr id="3" name="object 3"/>
          <p:cNvSpPr txBox="1"/>
          <p:nvPr/>
        </p:nvSpPr>
        <p:spPr>
          <a:xfrm>
            <a:off x="855724" y="1837230"/>
            <a:ext cx="2809875" cy="4036060"/>
          </a:xfrm>
          <a:prstGeom prst="rect">
            <a:avLst/>
          </a:prstGeom>
        </p:spPr>
        <p:txBody>
          <a:bodyPr vert="horz" wrap="square" lIns="0" tIns="10160" rIns="0" bIns="0" rtlCol="0">
            <a:spAutoFit/>
          </a:bodyPr>
          <a:lstStyle/>
          <a:p>
            <a:pPr marL="12700" marR="5080">
              <a:lnSpc>
                <a:spcPct val="114399"/>
              </a:lnSpc>
              <a:spcBef>
                <a:spcPts val="80"/>
              </a:spcBef>
            </a:pPr>
            <a:r>
              <a:rPr sz="2400" spc="-5" dirty="0">
                <a:solidFill>
                  <a:srgbClr val="434343"/>
                </a:solidFill>
                <a:latin typeface="Calibri"/>
                <a:cs typeface="Calibri"/>
              </a:rPr>
              <a:t>The default value of  </a:t>
            </a:r>
            <a:r>
              <a:rPr sz="2400" spc="-5" dirty="0">
                <a:solidFill>
                  <a:srgbClr val="434343"/>
                </a:solidFill>
                <a:latin typeface="Consolas"/>
                <a:cs typeface="Consolas"/>
              </a:rPr>
              <a:t>align-items </a:t>
            </a:r>
            <a:r>
              <a:rPr sz="2400" spc="-5" dirty="0">
                <a:solidFill>
                  <a:srgbClr val="434343"/>
                </a:solidFill>
                <a:latin typeface="Calibri"/>
                <a:cs typeface="Calibri"/>
              </a:rPr>
              <a:t>is  </a:t>
            </a:r>
            <a:r>
              <a:rPr sz="2400" spc="-5" dirty="0">
                <a:solidFill>
                  <a:srgbClr val="434343"/>
                </a:solidFill>
                <a:latin typeface="Consolas"/>
                <a:cs typeface="Consolas"/>
              </a:rPr>
              <a:t>stretch</a:t>
            </a:r>
            <a:r>
              <a:rPr sz="2400" spc="-5" dirty="0">
                <a:solidFill>
                  <a:srgbClr val="434343"/>
                </a:solidFill>
                <a:latin typeface="Calibri"/>
                <a:cs typeface="Calibri"/>
              </a:rPr>
              <a:t>, which  means every flex item  grows vertically* to</a:t>
            </a:r>
            <a:r>
              <a:rPr sz="2400" spc="-90" dirty="0">
                <a:solidFill>
                  <a:srgbClr val="434343"/>
                </a:solidFill>
                <a:latin typeface="Calibri"/>
                <a:cs typeface="Calibri"/>
              </a:rPr>
              <a:t> </a:t>
            </a:r>
            <a:r>
              <a:rPr sz="2400" spc="-5" dirty="0">
                <a:solidFill>
                  <a:srgbClr val="434343"/>
                </a:solidFill>
                <a:latin typeface="Calibri"/>
                <a:cs typeface="Calibri"/>
              </a:rPr>
              <a:t>fill  the container by  default.</a:t>
            </a:r>
            <a:endParaRPr sz="2400">
              <a:latin typeface="Calibri"/>
              <a:cs typeface="Calibri"/>
            </a:endParaRPr>
          </a:p>
          <a:p>
            <a:pPr marL="12700" marR="318770" algn="just">
              <a:lnSpc>
                <a:spcPct val="113999"/>
              </a:lnSpc>
              <a:spcBef>
                <a:spcPts val="1140"/>
              </a:spcBef>
            </a:pPr>
            <a:r>
              <a:rPr sz="1800" spc="-5" dirty="0">
                <a:solidFill>
                  <a:srgbClr val="434343"/>
                </a:solidFill>
                <a:latin typeface="Calibri"/>
                <a:cs typeface="Calibri"/>
              </a:rPr>
              <a:t>(This will not happen if the  </a:t>
            </a:r>
            <a:r>
              <a:rPr sz="1800" spc="-5" dirty="0">
                <a:solidFill>
                  <a:srgbClr val="434343"/>
                </a:solidFill>
                <a:latin typeface="Consolas"/>
                <a:cs typeface="Consolas"/>
              </a:rPr>
              <a:t>height</a:t>
            </a:r>
            <a:r>
              <a:rPr sz="1800" spc="-650" dirty="0">
                <a:solidFill>
                  <a:srgbClr val="434343"/>
                </a:solidFill>
                <a:latin typeface="Consolas"/>
                <a:cs typeface="Consolas"/>
              </a:rPr>
              <a:t> </a:t>
            </a:r>
            <a:r>
              <a:rPr sz="1800" spc="-5" dirty="0">
                <a:solidFill>
                  <a:srgbClr val="434343"/>
                </a:solidFill>
                <a:latin typeface="Calibri"/>
                <a:cs typeface="Calibri"/>
              </a:rPr>
              <a:t>on the flex item is  set)</a:t>
            </a:r>
            <a:endParaRPr sz="1800">
              <a:latin typeface="Calibri"/>
              <a:cs typeface="Calibri"/>
            </a:endParaRPr>
          </a:p>
        </p:txBody>
      </p:sp>
      <p:sp>
        <p:nvSpPr>
          <p:cNvPr id="4" name="object 4"/>
          <p:cNvSpPr/>
          <p:nvPr/>
        </p:nvSpPr>
        <p:spPr>
          <a:xfrm>
            <a:off x="3918148" y="1980533"/>
            <a:ext cx="4839148" cy="294445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230425" y="5969473"/>
            <a:ext cx="2526665" cy="514350"/>
          </a:xfrm>
          <a:prstGeom prst="rect">
            <a:avLst/>
          </a:prstGeom>
        </p:spPr>
        <p:txBody>
          <a:bodyPr vert="horz" wrap="square" lIns="0" tIns="12700" rIns="0" bIns="0" rtlCol="0">
            <a:spAutoFit/>
          </a:bodyPr>
          <a:lstStyle/>
          <a:p>
            <a:pPr marL="12700" marR="5080" indent="320040">
              <a:lnSpc>
                <a:spcPct val="114599"/>
              </a:lnSpc>
              <a:spcBef>
                <a:spcPts val="100"/>
              </a:spcBef>
            </a:pPr>
            <a:r>
              <a:rPr sz="1400" spc="-5" dirty="0">
                <a:solidFill>
                  <a:srgbClr val="434343"/>
                </a:solidFill>
                <a:latin typeface="Calibri"/>
                <a:cs typeface="Calibri"/>
              </a:rPr>
              <a:t>*vertically in the case of rows;  horizontally in the case of</a:t>
            </a:r>
            <a:r>
              <a:rPr sz="1400" spc="-75" dirty="0">
                <a:solidFill>
                  <a:srgbClr val="434343"/>
                </a:solidFill>
                <a:latin typeface="Calibri"/>
                <a:cs typeface="Calibri"/>
              </a:rPr>
              <a:t> </a:t>
            </a:r>
            <a:r>
              <a:rPr sz="1400" spc="-5" dirty="0">
                <a:solidFill>
                  <a:srgbClr val="434343"/>
                </a:solidFill>
                <a:latin typeface="Calibri"/>
                <a:cs typeface="Calibri"/>
              </a:rPr>
              <a:t>columns</a:t>
            </a:r>
            <a:endParaRPr sz="1400">
              <a:latin typeface="Calibri"/>
              <a:cs typeface="Calibri"/>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5292090" cy="574040"/>
          </a:xfrm>
          <a:prstGeom prst="rect">
            <a:avLst/>
          </a:prstGeom>
        </p:spPr>
        <p:txBody>
          <a:bodyPr vert="horz" wrap="square" lIns="0" tIns="12700" rIns="0" bIns="0" rtlCol="0">
            <a:spAutoFit/>
          </a:bodyPr>
          <a:lstStyle/>
          <a:p>
            <a:pPr marL="12700">
              <a:lnSpc>
                <a:spcPct val="100000"/>
              </a:lnSpc>
              <a:spcBef>
                <a:spcPts val="100"/>
              </a:spcBef>
            </a:pPr>
            <a:r>
              <a:rPr sz="3600" spc="-10" dirty="0">
                <a:latin typeface="Consolas"/>
                <a:cs typeface="Consolas"/>
              </a:rPr>
              <a:t>align-items:</a:t>
            </a:r>
            <a:r>
              <a:rPr sz="3600" spc="-95" dirty="0">
                <a:latin typeface="Consolas"/>
                <a:cs typeface="Consolas"/>
              </a:rPr>
              <a:t> </a:t>
            </a:r>
            <a:r>
              <a:rPr sz="3600" spc="-5" dirty="0">
                <a:latin typeface="Consolas"/>
                <a:cs typeface="Consolas"/>
              </a:rPr>
              <a:t>stretch;</a:t>
            </a:r>
            <a:endParaRPr sz="3600">
              <a:latin typeface="Consolas"/>
              <a:cs typeface="Consolas"/>
            </a:endParaRPr>
          </a:p>
        </p:txBody>
      </p:sp>
      <p:sp>
        <p:nvSpPr>
          <p:cNvPr id="3" name="object 3"/>
          <p:cNvSpPr txBox="1"/>
          <p:nvPr/>
        </p:nvSpPr>
        <p:spPr>
          <a:xfrm>
            <a:off x="1151045" y="1567742"/>
            <a:ext cx="7224395" cy="1282700"/>
          </a:xfrm>
          <a:prstGeom prst="rect">
            <a:avLst/>
          </a:prstGeom>
        </p:spPr>
        <p:txBody>
          <a:bodyPr vert="horz" wrap="square" lIns="0" tIns="12700" rIns="0" bIns="0" rtlCol="0">
            <a:spAutoFit/>
          </a:bodyPr>
          <a:lstStyle/>
          <a:p>
            <a:pPr marL="12700" marR="5080" indent="9525" algn="ctr">
              <a:lnSpc>
                <a:spcPct val="114599"/>
              </a:lnSpc>
              <a:spcBef>
                <a:spcPts val="100"/>
              </a:spcBef>
            </a:pPr>
            <a:r>
              <a:rPr sz="2400" spc="-5" dirty="0">
                <a:solidFill>
                  <a:srgbClr val="434343"/>
                </a:solidFill>
                <a:latin typeface="Calibri"/>
                <a:cs typeface="Calibri"/>
              </a:rPr>
              <a:t>If we set </a:t>
            </a:r>
            <a:r>
              <a:rPr sz="2400" dirty="0">
                <a:solidFill>
                  <a:srgbClr val="434343"/>
                </a:solidFill>
                <a:latin typeface="Calibri"/>
                <a:cs typeface="Calibri"/>
              </a:rPr>
              <a:t>another </a:t>
            </a:r>
            <a:r>
              <a:rPr sz="2400" spc="-5" dirty="0">
                <a:solidFill>
                  <a:srgbClr val="434343"/>
                </a:solidFill>
                <a:latin typeface="Calibri"/>
                <a:cs typeface="Calibri"/>
              </a:rPr>
              <a:t>value for </a:t>
            </a:r>
            <a:r>
              <a:rPr sz="2400" spc="-5" dirty="0">
                <a:solidFill>
                  <a:srgbClr val="434343"/>
                </a:solidFill>
                <a:latin typeface="Consolas"/>
                <a:cs typeface="Consolas"/>
              </a:rPr>
              <a:t>align-items</a:t>
            </a:r>
            <a:r>
              <a:rPr sz="2400" spc="-5" dirty="0">
                <a:solidFill>
                  <a:srgbClr val="434343"/>
                </a:solidFill>
                <a:latin typeface="Calibri"/>
                <a:cs typeface="Calibri"/>
              </a:rPr>
              <a:t>, the flex items  disappear </a:t>
            </a:r>
            <a:r>
              <a:rPr sz="2400" dirty="0">
                <a:solidFill>
                  <a:srgbClr val="434343"/>
                </a:solidFill>
                <a:latin typeface="Calibri"/>
                <a:cs typeface="Calibri"/>
              </a:rPr>
              <a:t>again </a:t>
            </a:r>
            <a:r>
              <a:rPr sz="2400" spc="-5" dirty="0">
                <a:solidFill>
                  <a:srgbClr val="434343"/>
                </a:solidFill>
                <a:latin typeface="Calibri"/>
                <a:cs typeface="Calibri"/>
              </a:rPr>
              <a:t>because the height is now content</a:t>
            </a:r>
            <a:r>
              <a:rPr sz="2400" spc="-75" dirty="0">
                <a:solidFill>
                  <a:srgbClr val="434343"/>
                </a:solidFill>
                <a:latin typeface="Calibri"/>
                <a:cs typeface="Calibri"/>
              </a:rPr>
              <a:t> </a:t>
            </a:r>
            <a:r>
              <a:rPr sz="2400" spc="-5" dirty="0">
                <a:solidFill>
                  <a:srgbClr val="434343"/>
                </a:solidFill>
                <a:latin typeface="Calibri"/>
                <a:cs typeface="Calibri"/>
              </a:rPr>
              <a:t>height,  which is</a:t>
            </a:r>
            <a:r>
              <a:rPr sz="2400" spc="-10" dirty="0">
                <a:solidFill>
                  <a:srgbClr val="434343"/>
                </a:solidFill>
                <a:latin typeface="Calibri"/>
                <a:cs typeface="Calibri"/>
              </a:rPr>
              <a:t> </a:t>
            </a:r>
            <a:r>
              <a:rPr sz="2400" spc="-5" dirty="0">
                <a:solidFill>
                  <a:srgbClr val="434343"/>
                </a:solidFill>
                <a:latin typeface="Calibri"/>
                <a:cs typeface="Calibri"/>
              </a:rPr>
              <a:t>0:</a:t>
            </a:r>
            <a:endParaRPr sz="2400">
              <a:latin typeface="Calibri"/>
              <a:cs typeface="Calibri"/>
            </a:endParaRPr>
          </a:p>
        </p:txBody>
      </p:sp>
      <p:sp>
        <p:nvSpPr>
          <p:cNvPr id="4" name="object 4"/>
          <p:cNvSpPr/>
          <p:nvPr/>
        </p:nvSpPr>
        <p:spPr>
          <a:xfrm>
            <a:off x="2064924" y="3011076"/>
            <a:ext cx="5542498" cy="37232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39845" cy="574040"/>
          </a:xfrm>
          <a:prstGeom prst="rect">
            <a:avLst/>
          </a:prstGeom>
        </p:spPr>
        <p:txBody>
          <a:bodyPr vert="horz" wrap="square" lIns="0" tIns="12700" rIns="0" bIns="0" rtlCol="0">
            <a:spAutoFit/>
          </a:bodyPr>
          <a:lstStyle/>
          <a:p>
            <a:pPr marL="12700">
              <a:lnSpc>
                <a:spcPct val="100000"/>
              </a:lnSpc>
              <a:spcBef>
                <a:spcPts val="100"/>
              </a:spcBef>
            </a:pPr>
            <a:r>
              <a:rPr spc="325" dirty="0"/>
              <a:t>Flex </a:t>
            </a:r>
            <a:r>
              <a:rPr spc="295" dirty="0"/>
              <a:t>layout</a:t>
            </a:r>
            <a:r>
              <a:rPr spc="-135" dirty="0"/>
              <a:t> </a:t>
            </a:r>
            <a:r>
              <a:rPr spc="370" dirty="0"/>
              <a:t>recap</a:t>
            </a:r>
          </a:p>
        </p:txBody>
      </p:sp>
      <p:sp>
        <p:nvSpPr>
          <p:cNvPr id="3" name="object 3"/>
          <p:cNvSpPr txBox="1"/>
          <p:nvPr/>
        </p:nvSpPr>
        <p:spPr>
          <a:xfrm>
            <a:off x="1006592" y="1567737"/>
            <a:ext cx="7059295" cy="2120900"/>
          </a:xfrm>
          <a:prstGeom prst="rect">
            <a:avLst/>
          </a:prstGeom>
        </p:spPr>
        <p:txBody>
          <a:bodyPr vert="horz" wrap="square" lIns="0" tIns="12700" rIns="0" bIns="0" rtlCol="0">
            <a:spAutoFit/>
          </a:bodyPr>
          <a:lstStyle/>
          <a:p>
            <a:pPr marL="318770" marR="5080" indent="-306705">
              <a:lnSpc>
                <a:spcPct val="114599"/>
              </a:lnSpc>
              <a:spcBef>
                <a:spcPts val="100"/>
              </a:spcBef>
              <a:tabLst>
                <a:tab pos="318770" algn="l"/>
                <a:tab pos="1667510" algn="l"/>
                <a:tab pos="3919220" algn="l"/>
              </a:tabLst>
            </a:pPr>
            <a:r>
              <a:rPr sz="2000" dirty="0">
                <a:solidFill>
                  <a:srgbClr val="434343"/>
                </a:solidFill>
                <a:latin typeface="Calibri"/>
                <a:cs typeface="Calibri"/>
              </a:rPr>
              <a:t>-	</a:t>
            </a:r>
            <a:r>
              <a:rPr sz="2400" spc="-5" dirty="0">
                <a:solidFill>
                  <a:srgbClr val="434343"/>
                </a:solidFill>
                <a:latin typeface="Calibri"/>
                <a:cs typeface="Calibri"/>
              </a:rPr>
              <a:t>If you set</a:t>
            </a:r>
            <a:r>
              <a:rPr sz="2400" spc="30" dirty="0">
                <a:solidFill>
                  <a:srgbClr val="434343"/>
                </a:solidFill>
                <a:latin typeface="Calibri"/>
                <a:cs typeface="Calibri"/>
              </a:rPr>
              <a:t> </a:t>
            </a:r>
            <a:r>
              <a:rPr sz="2400" spc="-5" dirty="0">
                <a:solidFill>
                  <a:srgbClr val="434343"/>
                </a:solidFill>
                <a:latin typeface="Consolas"/>
                <a:cs typeface="Consolas"/>
              </a:rPr>
              <a:t>display:</a:t>
            </a:r>
            <a:r>
              <a:rPr sz="2400" dirty="0">
                <a:solidFill>
                  <a:srgbClr val="434343"/>
                </a:solidFill>
                <a:latin typeface="Consolas"/>
                <a:cs typeface="Consolas"/>
              </a:rPr>
              <a:t> flex</a:t>
            </a:r>
            <a:r>
              <a:rPr sz="2400" dirty="0">
                <a:solidFill>
                  <a:srgbClr val="434343"/>
                </a:solidFill>
                <a:latin typeface="Calibri"/>
                <a:cs typeface="Calibri"/>
              </a:rPr>
              <a:t>,	</a:t>
            </a:r>
            <a:r>
              <a:rPr sz="2400" spc="-5" dirty="0">
                <a:solidFill>
                  <a:srgbClr val="434343"/>
                </a:solidFill>
                <a:latin typeface="Calibri"/>
                <a:cs typeface="Calibri"/>
              </a:rPr>
              <a:t>the element is now </a:t>
            </a:r>
            <a:r>
              <a:rPr sz="2400" dirty="0">
                <a:solidFill>
                  <a:srgbClr val="434343"/>
                </a:solidFill>
                <a:latin typeface="Calibri"/>
                <a:cs typeface="Calibri"/>
              </a:rPr>
              <a:t>a </a:t>
            </a:r>
            <a:r>
              <a:rPr sz="2400" b="1" spc="-5" dirty="0">
                <a:solidFill>
                  <a:srgbClr val="434343"/>
                </a:solidFill>
                <a:latin typeface="Calibri"/>
                <a:cs typeface="Calibri"/>
              </a:rPr>
              <a:t>flex  container	</a:t>
            </a:r>
            <a:r>
              <a:rPr sz="2400" dirty="0">
                <a:solidFill>
                  <a:srgbClr val="434343"/>
                </a:solidFill>
                <a:latin typeface="Calibri"/>
                <a:cs typeface="Calibri"/>
              </a:rPr>
              <a:t>and </a:t>
            </a:r>
            <a:r>
              <a:rPr sz="2400" spc="-5" dirty="0">
                <a:solidFill>
                  <a:srgbClr val="434343"/>
                </a:solidFill>
                <a:latin typeface="Calibri"/>
                <a:cs typeface="Calibri"/>
              </a:rPr>
              <a:t>its direct children </a:t>
            </a:r>
            <a:r>
              <a:rPr sz="2400" dirty="0">
                <a:solidFill>
                  <a:srgbClr val="434343"/>
                </a:solidFill>
                <a:latin typeface="Calibri"/>
                <a:cs typeface="Calibri"/>
              </a:rPr>
              <a:t>are </a:t>
            </a:r>
            <a:r>
              <a:rPr sz="2400" b="1" spc="-5" dirty="0">
                <a:solidFill>
                  <a:srgbClr val="434343"/>
                </a:solidFill>
                <a:latin typeface="Calibri"/>
                <a:cs typeface="Calibri"/>
              </a:rPr>
              <a:t>flex</a:t>
            </a:r>
            <a:r>
              <a:rPr sz="2400" b="1" spc="20" dirty="0">
                <a:solidFill>
                  <a:srgbClr val="434343"/>
                </a:solidFill>
                <a:latin typeface="Calibri"/>
                <a:cs typeface="Calibri"/>
              </a:rPr>
              <a:t> </a:t>
            </a:r>
            <a:r>
              <a:rPr sz="2400" b="1" spc="-5" dirty="0">
                <a:solidFill>
                  <a:srgbClr val="434343"/>
                </a:solidFill>
                <a:latin typeface="Calibri"/>
                <a:cs typeface="Calibri"/>
              </a:rPr>
              <a:t>items</a:t>
            </a:r>
            <a:r>
              <a:rPr sz="2400" spc="-5" dirty="0">
                <a:solidFill>
                  <a:srgbClr val="434343"/>
                </a:solidFill>
                <a:latin typeface="Calibri"/>
                <a:cs typeface="Calibri"/>
              </a:rPr>
              <a:t>.</a:t>
            </a:r>
            <a:endParaRPr sz="2400">
              <a:latin typeface="Calibri"/>
              <a:cs typeface="Calibri"/>
            </a:endParaRPr>
          </a:p>
          <a:p>
            <a:pPr marL="318770" marR="249554" indent="-306705">
              <a:lnSpc>
                <a:spcPct val="114599"/>
              </a:lnSpc>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The items in </a:t>
            </a:r>
            <a:r>
              <a:rPr sz="2400" dirty="0">
                <a:solidFill>
                  <a:srgbClr val="434343"/>
                </a:solidFill>
                <a:latin typeface="Calibri"/>
                <a:cs typeface="Calibri"/>
              </a:rPr>
              <a:t>a </a:t>
            </a:r>
            <a:r>
              <a:rPr sz="2400" spc="-5" dirty="0">
                <a:solidFill>
                  <a:srgbClr val="434343"/>
                </a:solidFill>
                <a:latin typeface="Calibri"/>
                <a:cs typeface="Calibri"/>
              </a:rPr>
              <a:t>flex container will layout in </a:t>
            </a:r>
            <a:r>
              <a:rPr sz="2400" dirty="0">
                <a:solidFill>
                  <a:srgbClr val="434343"/>
                </a:solidFill>
                <a:latin typeface="Calibri"/>
                <a:cs typeface="Calibri"/>
              </a:rPr>
              <a:t>a </a:t>
            </a:r>
            <a:r>
              <a:rPr sz="2400" spc="-5" dirty="0">
                <a:solidFill>
                  <a:srgbClr val="434343"/>
                </a:solidFill>
                <a:latin typeface="Consolas"/>
                <a:cs typeface="Consolas"/>
              </a:rPr>
              <a:t>row </a:t>
            </a:r>
            <a:r>
              <a:rPr sz="2400" spc="-5" dirty="0">
                <a:solidFill>
                  <a:srgbClr val="434343"/>
                </a:solidFill>
                <a:latin typeface="Calibri"/>
                <a:cs typeface="Calibri"/>
              </a:rPr>
              <a:t>or  </a:t>
            </a:r>
            <a:r>
              <a:rPr sz="2400" spc="-5" dirty="0">
                <a:solidFill>
                  <a:srgbClr val="434343"/>
                </a:solidFill>
                <a:latin typeface="Consolas"/>
                <a:cs typeface="Consolas"/>
              </a:rPr>
              <a:t>column</a:t>
            </a:r>
            <a:r>
              <a:rPr sz="2400" spc="-785" dirty="0">
                <a:solidFill>
                  <a:srgbClr val="434343"/>
                </a:solidFill>
                <a:latin typeface="Consolas"/>
                <a:cs typeface="Consolas"/>
              </a:rPr>
              <a:t> </a:t>
            </a:r>
            <a:r>
              <a:rPr sz="2400" spc="-5" dirty="0">
                <a:solidFill>
                  <a:srgbClr val="434343"/>
                </a:solidFill>
                <a:latin typeface="Calibri"/>
                <a:cs typeface="Calibri"/>
              </a:rPr>
              <a:t>depending</a:t>
            </a:r>
            <a:r>
              <a:rPr sz="2400" spc="-15" dirty="0">
                <a:solidFill>
                  <a:srgbClr val="434343"/>
                </a:solidFill>
                <a:latin typeface="Calibri"/>
                <a:cs typeface="Calibri"/>
              </a:rPr>
              <a:t> </a:t>
            </a:r>
            <a:r>
              <a:rPr sz="2400" spc="-5" dirty="0">
                <a:solidFill>
                  <a:srgbClr val="434343"/>
                </a:solidFill>
                <a:latin typeface="Calibri"/>
                <a:cs typeface="Calibri"/>
              </a:rPr>
              <a:t>on</a:t>
            </a:r>
            <a:r>
              <a:rPr sz="2400" spc="-15" dirty="0">
                <a:solidFill>
                  <a:srgbClr val="434343"/>
                </a:solidFill>
                <a:latin typeface="Calibri"/>
                <a:cs typeface="Calibri"/>
              </a:rPr>
              <a:t> </a:t>
            </a:r>
            <a:r>
              <a:rPr sz="2400" spc="-5" dirty="0">
                <a:solidFill>
                  <a:srgbClr val="434343"/>
                </a:solidFill>
                <a:latin typeface="Calibri"/>
                <a:cs typeface="Calibri"/>
              </a:rPr>
              <a:t>the</a:t>
            </a:r>
            <a:r>
              <a:rPr sz="2400" spc="15" dirty="0">
                <a:solidFill>
                  <a:srgbClr val="434343"/>
                </a:solidFill>
                <a:latin typeface="Calibri"/>
                <a:cs typeface="Calibri"/>
              </a:rPr>
              <a:t> </a:t>
            </a:r>
            <a:r>
              <a:rPr sz="2400" spc="-5" dirty="0">
                <a:solidFill>
                  <a:srgbClr val="434343"/>
                </a:solidFill>
                <a:latin typeface="Consolas"/>
                <a:cs typeface="Consolas"/>
              </a:rPr>
              <a:t>flex-direction</a:t>
            </a:r>
            <a:r>
              <a:rPr sz="2400" spc="-770" dirty="0">
                <a:solidFill>
                  <a:srgbClr val="434343"/>
                </a:solidFill>
                <a:latin typeface="Consolas"/>
                <a:cs typeface="Consolas"/>
              </a:rPr>
              <a:t> </a:t>
            </a:r>
            <a:r>
              <a:rPr sz="2400" spc="-5" dirty="0">
                <a:solidFill>
                  <a:srgbClr val="434343"/>
                </a:solidFill>
                <a:latin typeface="Calibri"/>
                <a:cs typeface="Calibri"/>
              </a:rPr>
              <a:t>of</a:t>
            </a:r>
            <a:r>
              <a:rPr sz="2400" spc="-15" dirty="0">
                <a:solidFill>
                  <a:srgbClr val="434343"/>
                </a:solidFill>
                <a:latin typeface="Calibri"/>
                <a:cs typeface="Calibri"/>
              </a:rPr>
              <a:t> </a:t>
            </a:r>
            <a:r>
              <a:rPr sz="2400" spc="-5" dirty="0">
                <a:solidFill>
                  <a:srgbClr val="434343"/>
                </a:solidFill>
                <a:latin typeface="Calibri"/>
                <a:cs typeface="Calibri"/>
              </a:rPr>
              <a:t>the  container.</a:t>
            </a:r>
            <a:endParaRPr sz="2400">
              <a:latin typeface="Calibri"/>
              <a:cs typeface="Calibri"/>
            </a:endParaRPr>
          </a:p>
        </p:txBody>
      </p:sp>
      <p:grpSp>
        <p:nvGrpSpPr>
          <p:cNvPr id="4" name="object 4"/>
          <p:cNvGrpSpPr/>
          <p:nvPr/>
        </p:nvGrpSpPr>
        <p:grpSpPr>
          <a:xfrm>
            <a:off x="5264725" y="3614775"/>
            <a:ext cx="1828800" cy="3035935"/>
            <a:chOff x="5264725" y="3614775"/>
            <a:chExt cx="1828800" cy="3035935"/>
          </a:xfrm>
        </p:grpSpPr>
        <p:sp>
          <p:nvSpPr>
            <p:cNvPr id="5" name="object 5"/>
            <p:cNvSpPr/>
            <p:nvPr/>
          </p:nvSpPr>
          <p:spPr>
            <a:xfrm>
              <a:off x="5283775" y="3633825"/>
              <a:ext cx="1790700" cy="2997835"/>
            </a:xfrm>
            <a:custGeom>
              <a:avLst/>
              <a:gdLst/>
              <a:ahLst/>
              <a:cxnLst/>
              <a:rect l="l" t="t" r="r" b="b"/>
              <a:pathLst>
                <a:path w="1790700" h="2997834">
                  <a:moveTo>
                    <a:pt x="0" y="0"/>
                  </a:moveTo>
                  <a:lnTo>
                    <a:pt x="1790099" y="0"/>
                  </a:lnTo>
                  <a:lnTo>
                    <a:pt x="1790099" y="2997599"/>
                  </a:lnTo>
                  <a:lnTo>
                    <a:pt x="0" y="29975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5372951" y="3727195"/>
              <a:ext cx="600710" cy="1896745"/>
            </a:xfrm>
            <a:custGeom>
              <a:avLst/>
              <a:gdLst/>
              <a:ahLst/>
              <a:cxnLst/>
              <a:rect l="l" t="t" r="r" b="b"/>
              <a:pathLst>
                <a:path w="600710" h="1896745">
                  <a:moveTo>
                    <a:pt x="600303" y="1396466"/>
                  </a:moveTo>
                  <a:lnTo>
                    <a:pt x="592696" y="1358176"/>
                  </a:lnTo>
                  <a:lnTo>
                    <a:pt x="571004" y="1325727"/>
                  </a:lnTo>
                  <a:lnTo>
                    <a:pt x="538543" y="1304036"/>
                  </a:lnTo>
                  <a:lnTo>
                    <a:pt x="500253" y="1296416"/>
                  </a:lnTo>
                  <a:lnTo>
                    <a:pt x="100063" y="1296416"/>
                  </a:lnTo>
                  <a:lnTo>
                    <a:pt x="61112" y="1304277"/>
                  </a:lnTo>
                  <a:lnTo>
                    <a:pt x="29311" y="1325727"/>
                  </a:lnTo>
                  <a:lnTo>
                    <a:pt x="7874" y="1357528"/>
                  </a:lnTo>
                  <a:lnTo>
                    <a:pt x="0" y="1396466"/>
                  </a:lnTo>
                  <a:lnTo>
                    <a:pt x="0" y="1796669"/>
                  </a:lnTo>
                  <a:lnTo>
                    <a:pt x="7874" y="1835607"/>
                  </a:lnTo>
                  <a:lnTo>
                    <a:pt x="29311" y="1867408"/>
                  </a:lnTo>
                  <a:lnTo>
                    <a:pt x="61112" y="1888858"/>
                  </a:lnTo>
                  <a:lnTo>
                    <a:pt x="100063" y="1896719"/>
                  </a:lnTo>
                  <a:lnTo>
                    <a:pt x="500253" y="1896719"/>
                  </a:lnTo>
                  <a:lnTo>
                    <a:pt x="539203" y="1888858"/>
                  </a:lnTo>
                  <a:lnTo>
                    <a:pt x="571004" y="1867408"/>
                  </a:lnTo>
                  <a:lnTo>
                    <a:pt x="592442" y="1835607"/>
                  </a:lnTo>
                  <a:lnTo>
                    <a:pt x="600303" y="1796669"/>
                  </a:lnTo>
                  <a:lnTo>
                    <a:pt x="600303" y="1396466"/>
                  </a:lnTo>
                  <a:close/>
                </a:path>
                <a:path w="600710" h="1896745">
                  <a:moveTo>
                    <a:pt x="600303" y="748258"/>
                  </a:moveTo>
                  <a:lnTo>
                    <a:pt x="592696" y="709968"/>
                  </a:lnTo>
                  <a:lnTo>
                    <a:pt x="571004" y="677519"/>
                  </a:lnTo>
                  <a:lnTo>
                    <a:pt x="538543" y="655828"/>
                  </a:lnTo>
                  <a:lnTo>
                    <a:pt x="500253" y="648208"/>
                  </a:lnTo>
                  <a:lnTo>
                    <a:pt x="100063" y="648208"/>
                  </a:lnTo>
                  <a:lnTo>
                    <a:pt x="61112" y="656069"/>
                  </a:lnTo>
                  <a:lnTo>
                    <a:pt x="29311" y="677519"/>
                  </a:lnTo>
                  <a:lnTo>
                    <a:pt x="7874" y="709320"/>
                  </a:lnTo>
                  <a:lnTo>
                    <a:pt x="0" y="748258"/>
                  </a:lnTo>
                  <a:lnTo>
                    <a:pt x="0" y="1148461"/>
                  </a:lnTo>
                  <a:lnTo>
                    <a:pt x="7874" y="1187399"/>
                  </a:lnTo>
                  <a:lnTo>
                    <a:pt x="29311" y="1219200"/>
                  </a:lnTo>
                  <a:lnTo>
                    <a:pt x="61112" y="1240650"/>
                  </a:lnTo>
                  <a:lnTo>
                    <a:pt x="100063" y="1248511"/>
                  </a:lnTo>
                  <a:lnTo>
                    <a:pt x="500253" y="1248511"/>
                  </a:lnTo>
                  <a:lnTo>
                    <a:pt x="539203" y="1240650"/>
                  </a:lnTo>
                  <a:lnTo>
                    <a:pt x="571004" y="1219200"/>
                  </a:lnTo>
                  <a:lnTo>
                    <a:pt x="592442" y="1187399"/>
                  </a:lnTo>
                  <a:lnTo>
                    <a:pt x="600303" y="1148461"/>
                  </a:lnTo>
                  <a:lnTo>
                    <a:pt x="600303" y="748258"/>
                  </a:lnTo>
                  <a:close/>
                </a:path>
                <a:path w="600710" h="1896745">
                  <a:moveTo>
                    <a:pt x="600303" y="100050"/>
                  </a:moveTo>
                  <a:lnTo>
                    <a:pt x="592696" y="61772"/>
                  </a:lnTo>
                  <a:lnTo>
                    <a:pt x="571004" y="29311"/>
                  </a:lnTo>
                  <a:lnTo>
                    <a:pt x="538543" y="7620"/>
                  </a:lnTo>
                  <a:lnTo>
                    <a:pt x="500253" y="0"/>
                  </a:lnTo>
                  <a:lnTo>
                    <a:pt x="100063" y="0"/>
                  </a:lnTo>
                  <a:lnTo>
                    <a:pt x="61112" y="7861"/>
                  </a:lnTo>
                  <a:lnTo>
                    <a:pt x="29311" y="29311"/>
                  </a:lnTo>
                  <a:lnTo>
                    <a:pt x="7874" y="61112"/>
                  </a:lnTo>
                  <a:lnTo>
                    <a:pt x="0" y="100050"/>
                  </a:lnTo>
                  <a:lnTo>
                    <a:pt x="0" y="500253"/>
                  </a:lnTo>
                  <a:lnTo>
                    <a:pt x="7874" y="539191"/>
                  </a:lnTo>
                  <a:lnTo>
                    <a:pt x="29311" y="571004"/>
                  </a:lnTo>
                  <a:lnTo>
                    <a:pt x="61112" y="592442"/>
                  </a:lnTo>
                  <a:lnTo>
                    <a:pt x="100063" y="600303"/>
                  </a:lnTo>
                  <a:lnTo>
                    <a:pt x="500253" y="600303"/>
                  </a:lnTo>
                  <a:lnTo>
                    <a:pt x="539203" y="592442"/>
                  </a:lnTo>
                  <a:lnTo>
                    <a:pt x="571004" y="571004"/>
                  </a:lnTo>
                  <a:lnTo>
                    <a:pt x="592442" y="539191"/>
                  </a:lnTo>
                  <a:lnTo>
                    <a:pt x="600303" y="500253"/>
                  </a:lnTo>
                  <a:lnTo>
                    <a:pt x="600303" y="100050"/>
                  </a:lnTo>
                  <a:close/>
                </a:path>
              </a:pathLst>
            </a:custGeom>
            <a:solidFill>
              <a:srgbClr val="A64D78"/>
            </a:solidFill>
          </p:spPr>
          <p:txBody>
            <a:bodyPr wrap="square" lIns="0" tIns="0" rIns="0" bIns="0" rtlCol="0"/>
            <a:lstStyle/>
            <a:p>
              <a:endParaRPr/>
            </a:p>
          </p:txBody>
        </p:sp>
      </p:grpSp>
      <p:grpSp>
        <p:nvGrpSpPr>
          <p:cNvPr id="7" name="object 7"/>
          <p:cNvGrpSpPr/>
          <p:nvPr/>
        </p:nvGrpSpPr>
        <p:grpSpPr>
          <a:xfrm>
            <a:off x="1666275" y="4218525"/>
            <a:ext cx="3035935" cy="1828800"/>
            <a:chOff x="1666275" y="4218525"/>
            <a:chExt cx="3035935" cy="1828800"/>
          </a:xfrm>
        </p:grpSpPr>
        <p:sp>
          <p:nvSpPr>
            <p:cNvPr id="8" name="object 8"/>
            <p:cNvSpPr/>
            <p:nvPr/>
          </p:nvSpPr>
          <p:spPr>
            <a:xfrm>
              <a:off x="1685325" y="4237575"/>
              <a:ext cx="2997835" cy="1790700"/>
            </a:xfrm>
            <a:custGeom>
              <a:avLst/>
              <a:gdLst/>
              <a:ahLst/>
              <a:cxnLst/>
              <a:rect l="l" t="t" r="r" b="b"/>
              <a:pathLst>
                <a:path w="2997835" h="1790700">
                  <a:moveTo>
                    <a:pt x="0" y="1790099"/>
                  </a:moveTo>
                  <a:lnTo>
                    <a:pt x="0" y="0"/>
                  </a:lnTo>
                  <a:lnTo>
                    <a:pt x="2997599" y="0"/>
                  </a:lnTo>
                  <a:lnTo>
                    <a:pt x="2997599" y="1790099"/>
                  </a:lnTo>
                  <a:lnTo>
                    <a:pt x="0" y="1790099"/>
                  </a:lnTo>
                  <a:close/>
                </a:path>
              </a:pathLst>
            </a:custGeom>
            <a:ln w="38099">
              <a:solidFill>
                <a:srgbClr val="0B5394"/>
              </a:solidFill>
            </a:ln>
          </p:spPr>
          <p:txBody>
            <a:bodyPr wrap="square" lIns="0" tIns="0" rIns="0" bIns="0" rtlCol="0"/>
            <a:lstStyle/>
            <a:p>
              <a:endParaRPr/>
            </a:p>
          </p:txBody>
        </p:sp>
        <p:sp>
          <p:nvSpPr>
            <p:cNvPr id="9" name="object 9"/>
            <p:cNvSpPr/>
            <p:nvPr/>
          </p:nvSpPr>
          <p:spPr>
            <a:xfrm>
              <a:off x="1778685" y="4347590"/>
              <a:ext cx="1896745" cy="600710"/>
            </a:xfrm>
            <a:custGeom>
              <a:avLst/>
              <a:gdLst/>
              <a:ahLst/>
              <a:cxnLst/>
              <a:rect l="l" t="t" r="r" b="b"/>
              <a:pathLst>
                <a:path w="1896745" h="600710">
                  <a:moveTo>
                    <a:pt x="600303" y="100050"/>
                  </a:moveTo>
                  <a:lnTo>
                    <a:pt x="592442" y="61112"/>
                  </a:lnTo>
                  <a:lnTo>
                    <a:pt x="570992" y="29311"/>
                  </a:lnTo>
                  <a:lnTo>
                    <a:pt x="539191" y="7861"/>
                  </a:lnTo>
                  <a:lnTo>
                    <a:pt x="500253" y="0"/>
                  </a:lnTo>
                  <a:lnTo>
                    <a:pt x="100050" y="0"/>
                  </a:lnTo>
                  <a:lnTo>
                    <a:pt x="61760" y="7620"/>
                  </a:lnTo>
                  <a:lnTo>
                    <a:pt x="29311" y="29311"/>
                  </a:lnTo>
                  <a:lnTo>
                    <a:pt x="7620" y="61760"/>
                  </a:lnTo>
                  <a:lnTo>
                    <a:pt x="0" y="100050"/>
                  </a:lnTo>
                  <a:lnTo>
                    <a:pt x="0" y="500253"/>
                  </a:lnTo>
                  <a:lnTo>
                    <a:pt x="7861" y="539191"/>
                  </a:lnTo>
                  <a:lnTo>
                    <a:pt x="29311" y="570992"/>
                  </a:lnTo>
                  <a:lnTo>
                    <a:pt x="61112" y="592442"/>
                  </a:lnTo>
                  <a:lnTo>
                    <a:pt x="100050" y="600303"/>
                  </a:lnTo>
                  <a:lnTo>
                    <a:pt x="500253" y="600303"/>
                  </a:lnTo>
                  <a:lnTo>
                    <a:pt x="539191" y="592442"/>
                  </a:lnTo>
                  <a:lnTo>
                    <a:pt x="570992" y="570992"/>
                  </a:lnTo>
                  <a:lnTo>
                    <a:pt x="592442" y="539191"/>
                  </a:lnTo>
                  <a:lnTo>
                    <a:pt x="600303" y="500253"/>
                  </a:lnTo>
                  <a:lnTo>
                    <a:pt x="600303" y="100050"/>
                  </a:lnTo>
                  <a:close/>
                </a:path>
                <a:path w="1896745" h="600710">
                  <a:moveTo>
                    <a:pt x="1248511" y="100050"/>
                  </a:moveTo>
                  <a:lnTo>
                    <a:pt x="1240650" y="61112"/>
                  </a:lnTo>
                  <a:lnTo>
                    <a:pt x="1219200" y="29311"/>
                  </a:lnTo>
                  <a:lnTo>
                    <a:pt x="1187399" y="7861"/>
                  </a:lnTo>
                  <a:lnTo>
                    <a:pt x="1148461" y="0"/>
                  </a:lnTo>
                  <a:lnTo>
                    <a:pt x="748258" y="0"/>
                  </a:lnTo>
                  <a:lnTo>
                    <a:pt x="709968" y="7620"/>
                  </a:lnTo>
                  <a:lnTo>
                    <a:pt x="677506" y="29311"/>
                  </a:lnTo>
                  <a:lnTo>
                    <a:pt x="655828" y="61760"/>
                  </a:lnTo>
                  <a:lnTo>
                    <a:pt x="648208" y="100050"/>
                  </a:lnTo>
                  <a:lnTo>
                    <a:pt x="648208" y="500253"/>
                  </a:lnTo>
                  <a:lnTo>
                    <a:pt x="656069" y="539191"/>
                  </a:lnTo>
                  <a:lnTo>
                    <a:pt x="677506" y="570992"/>
                  </a:lnTo>
                  <a:lnTo>
                    <a:pt x="709320" y="592442"/>
                  </a:lnTo>
                  <a:lnTo>
                    <a:pt x="748258" y="600303"/>
                  </a:lnTo>
                  <a:lnTo>
                    <a:pt x="1148461" y="600303"/>
                  </a:lnTo>
                  <a:lnTo>
                    <a:pt x="1187399" y="592442"/>
                  </a:lnTo>
                  <a:lnTo>
                    <a:pt x="1219200" y="570992"/>
                  </a:lnTo>
                  <a:lnTo>
                    <a:pt x="1240650" y="539191"/>
                  </a:lnTo>
                  <a:lnTo>
                    <a:pt x="1248511" y="500253"/>
                  </a:lnTo>
                  <a:lnTo>
                    <a:pt x="1248511" y="100050"/>
                  </a:lnTo>
                  <a:close/>
                </a:path>
                <a:path w="1896745" h="600710">
                  <a:moveTo>
                    <a:pt x="1896719" y="100050"/>
                  </a:moveTo>
                  <a:lnTo>
                    <a:pt x="1888858" y="61112"/>
                  </a:lnTo>
                  <a:lnTo>
                    <a:pt x="1867408" y="29311"/>
                  </a:lnTo>
                  <a:lnTo>
                    <a:pt x="1835607" y="7861"/>
                  </a:lnTo>
                  <a:lnTo>
                    <a:pt x="1796656" y="0"/>
                  </a:lnTo>
                  <a:lnTo>
                    <a:pt x="1396466" y="0"/>
                  </a:lnTo>
                  <a:lnTo>
                    <a:pt x="1358176" y="7620"/>
                  </a:lnTo>
                  <a:lnTo>
                    <a:pt x="1325714" y="29311"/>
                  </a:lnTo>
                  <a:lnTo>
                    <a:pt x="1304036" y="61760"/>
                  </a:lnTo>
                  <a:lnTo>
                    <a:pt x="1296416" y="100050"/>
                  </a:lnTo>
                  <a:lnTo>
                    <a:pt x="1296416" y="500253"/>
                  </a:lnTo>
                  <a:lnTo>
                    <a:pt x="1304277" y="539191"/>
                  </a:lnTo>
                  <a:lnTo>
                    <a:pt x="1325714" y="570992"/>
                  </a:lnTo>
                  <a:lnTo>
                    <a:pt x="1357515" y="592442"/>
                  </a:lnTo>
                  <a:lnTo>
                    <a:pt x="1396466" y="600303"/>
                  </a:lnTo>
                  <a:lnTo>
                    <a:pt x="1796656" y="600303"/>
                  </a:lnTo>
                  <a:lnTo>
                    <a:pt x="1835607" y="592442"/>
                  </a:lnTo>
                  <a:lnTo>
                    <a:pt x="1867408" y="570992"/>
                  </a:lnTo>
                  <a:lnTo>
                    <a:pt x="1888858" y="539191"/>
                  </a:lnTo>
                  <a:lnTo>
                    <a:pt x="1896719" y="500253"/>
                  </a:lnTo>
                  <a:lnTo>
                    <a:pt x="1896719" y="100050"/>
                  </a:lnTo>
                  <a:close/>
                </a:path>
              </a:pathLst>
            </a:custGeom>
            <a:solidFill>
              <a:srgbClr val="A64D78"/>
            </a:solidFill>
          </p:spPr>
          <p:txBody>
            <a:bodyPr wrap="square" lIns="0" tIns="0" rIns="0" bIns="0" rtlCol="0"/>
            <a:lstStyle/>
            <a:p>
              <a:endParaRPr/>
            </a:p>
          </p:txBody>
        </p:sp>
      </p:gr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39845" cy="574040"/>
          </a:xfrm>
          <a:prstGeom prst="rect">
            <a:avLst/>
          </a:prstGeom>
        </p:spPr>
        <p:txBody>
          <a:bodyPr vert="horz" wrap="square" lIns="0" tIns="12700" rIns="0" bIns="0" rtlCol="0">
            <a:spAutoFit/>
          </a:bodyPr>
          <a:lstStyle/>
          <a:p>
            <a:pPr marL="12700">
              <a:lnSpc>
                <a:spcPct val="100000"/>
              </a:lnSpc>
              <a:spcBef>
                <a:spcPts val="100"/>
              </a:spcBef>
            </a:pPr>
            <a:r>
              <a:rPr spc="325" dirty="0"/>
              <a:t>Flex </a:t>
            </a:r>
            <a:r>
              <a:rPr spc="295" dirty="0"/>
              <a:t>layout</a:t>
            </a:r>
            <a:r>
              <a:rPr spc="-135" dirty="0"/>
              <a:t> </a:t>
            </a:r>
            <a:r>
              <a:rPr spc="370" dirty="0"/>
              <a:t>recap</a:t>
            </a:r>
          </a:p>
        </p:txBody>
      </p:sp>
      <p:sp>
        <p:nvSpPr>
          <p:cNvPr id="3" name="object 3"/>
          <p:cNvSpPr txBox="1"/>
          <p:nvPr/>
        </p:nvSpPr>
        <p:spPr>
          <a:xfrm>
            <a:off x="1006592" y="1567737"/>
            <a:ext cx="7165340" cy="1701800"/>
          </a:xfrm>
          <a:prstGeom prst="rect">
            <a:avLst/>
          </a:prstGeom>
        </p:spPr>
        <p:txBody>
          <a:bodyPr vert="horz" wrap="square" lIns="0" tIns="12700" rIns="0" bIns="0" rtlCol="0">
            <a:spAutoFit/>
          </a:bodyPr>
          <a:lstStyle/>
          <a:p>
            <a:pPr marL="318770" marR="5080" indent="-306705">
              <a:lnSpc>
                <a:spcPct val="114599"/>
              </a:lnSpc>
              <a:spcBef>
                <a:spcPts val="100"/>
              </a:spcBef>
              <a:tabLst>
                <a:tab pos="318770" algn="l"/>
              </a:tabLst>
            </a:pPr>
            <a:r>
              <a:rPr sz="2000" dirty="0">
                <a:solidFill>
                  <a:srgbClr val="434343"/>
                </a:solidFill>
                <a:latin typeface="Calibri"/>
                <a:cs typeface="Calibri"/>
              </a:rPr>
              <a:t>-	</a:t>
            </a:r>
            <a:r>
              <a:rPr sz="2400" b="1" spc="-5" dirty="0">
                <a:solidFill>
                  <a:srgbClr val="434343"/>
                </a:solidFill>
                <a:latin typeface="Consolas"/>
                <a:cs typeface="Consolas"/>
              </a:rPr>
              <a:t>justify-contents</a:t>
            </a:r>
            <a:r>
              <a:rPr sz="2400" b="1" spc="-825" dirty="0">
                <a:solidFill>
                  <a:srgbClr val="434343"/>
                </a:solidFill>
                <a:latin typeface="Consolas"/>
                <a:cs typeface="Consolas"/>
              </a:rPr>
              <a:t> </a:t>
            </a:r>
            <a:r>
              <a:rPr sz="2400" spc="-5" dirty="0">
                <a:solidFill>
                  <a:srgbClr val="434343"/>
                </a:solidFill>
                <a:latin typeface="Calibri"/>
                <a:cs typeface="Calibri"/>
              </a:rPr>
              <a:t>distributes the items horizontally  for </a:t>
            </a:r>
            <a:r>
              <a:rPr sz="2400" spc="-5" dirty="0">
                <a:solidFill>
                  <a:srgbClr val="434343"/>
                </a:solidFill>
                <a:latin typeface="Consolas"/>
                <a:cs typeface="Consolas"/>
              </a:rPr>
              <a:t>flex-direction: </a:t>
            </a:r>
            <a:r>
              <a:rPr sz="2400" spc="10" dirty="0">
                <a:solidFill>
                  <a:srgbClr val="434343"/>
                </a:solidFill>
                <a:latin typeface="Consolas"/>
                <a:cs typeface="Consolas"/>
              </a:rPr>
              <a:t>row</a:t>
            </a:r>
            <a:r>
              <a:rPr sz="2400" spc="10" dirty="0">
                <a:solidFill>
                  <a:srgbClr val="434343"/>
                </a:solidFill>
                <a:latin typeface="Calibri"/>
                <a:cs typeface="Calibri"/>
              </a:rPr>
              <a:t>, </a:t>
            </a:r>
            <a:r>
              <a:rPr sz="2400" spc="-5" dirty="0">
                <a:solidFill>
                  <a:srgbClr val="434343"/>
                </a:solidFill>
                <a:latin typeface="Calibri"/>
                <a:cs typeface="Calibri"/>
              </a:rPr>
              <a:t>vertically for</a:t>
            </a:r>
            <a:r>
              <a:rPr sz="2400" spc="-15" dirty="0">
                <a:solidFill>
                  <a:srgbClr val="434343"/>
                </a:solidFill>
                <a:latin typeface="Calibri"/>
                <a:cs typeface="Calibri"/>
              </a:rPr>
              <a:t> </a:t>
            </a:r>
            <a:r>
              <a:rPr sz="2400" spc="-5" dirty="0">
                <a:solidFill>
                  <a:srgbClr val="434343"/>
                </a:solidFill>
                <a:latin typeface="Consolas"/>
                <a:cs typeface="Consolas"/>
              </a:rPr>
              <a:t>column</a:t>
            </a:r>
            <a:endParaRPr sz="2400">
              <a:latin typeface="Consolas"/>
              <a:cs typeface="Consolas"/>
            </a:endParaRPr>
          </a:p>
          <a:p>
            <a:pPr marL="12700">
              <a:lnSpc>
                <a:spcPct val="100000"/>
              </a:lnSpc>
              <a:spcBef>
                <a:spcPts val="420"/>
              </a:spcBef>
              <a:tabLst>
                <a:tab pos="318770" algn="l"/>
              </a:tabLst>
            </a:pPr>
            <a:r>
              <a:rPr sz="2000" dirty="0">
                <a:solidFill>
                  <a:srgbClr val="434343"/>
                </a:solidFill>
                <a:latin typeface="Calibri"/>
                <a:cs typeface="Calibri"/>
              </a:rPr>
              <a:t>-	</a:t>
            </a:r>
            <a:r>
              <a:rPr sz="2400" b="1" spc="-5" dirty="0">
                <a:solidFill>
                  <a:srgbClr val="434343"/>
                </a:solidFill>
                <a:latin typeface="Consolas"/>
                <a:cs typeface="Consolas"/>
              </a:rPr>
              <a:t>align-items </a:t>
            </a:r>
            <a:r>
              <a:rPr sz="2400" spc="-5" dirty="0">
                <a:solidFill>
                  <a:srgbClr val="434343"/>
                </a:solidFill>
                <a:latin typeface="Calibri"/>
                <a:cs typeface="Calibri"/>
              </a:rPr>
              <a:t>distributes the items vertically</a:t>
            </a:r>
            <a:r>
              <a:rPr sz="2400" spc="5" dirty="0">
                <a:solidFill>
                  <a:srgbClr val="434343"/>
                </a:solidFill>
                <a:latin typeface="Calibri"/>
                <a:cs typeface="Calibri"/>
              </a:rPr>
              <a:t> </a:t>
            </a:r>
            <a:r>
              <a:rPr sz="2400" spc="-5" dirty="0">
                <a:solidFill>
                  <a:srgbClr val="434343"/>
                </a:solidFill>
                <a:latin typeface="Calibri"/>
                <a:cs typeface="Calibri"/>
              </a:rPr>
              <a:t>for</a:t>
            </a:r>
            <a:endParaRPr sz="2400">
              <a:latin typeface="Calibri"/>
              <a:cs typeface="Calibri"/>
            </a:endParaRPr>
          </a:p>
          <a:p>
            <a:pPr marL="318770">
              <a:lnSpc>
                <a:spcPct val="100000"/>
              </a:lnSpc>
              <a:spcBef>
                <a:spcPts val="420"/>
              </a:spcBef>
            </a:pPr>
            <a:r>
              <a:rPr sz="2400" spc="-5" dirty="0">
                <a:solidFill>
                  <a:srgbClr val="434343"/>
                </a:solidFill>
                <a:latin typeface="Consolas"/>
                <a:cs typeface="Consolas"/>
              </a:rPr>
              <a:t>flex-direction: </a:t>
            </a:r>
            <a:r>
              <a:rPr sz="2400" spc="10" dirty="0">
                <a:solidFill>
                  <a:srgbClr val="434343"/>
                </a:solidFill>
                <a:latin typeface="Consolas"/>
                <a:cs typeface="Consolas"/>
              </a:rPr>
              <a:t>row</a:t>
            </a:r>
            <a:r>
              <a:rPr sz="2400" spc="10" dirty="0">
                <a:solidFill>
                  <a:srgbClr val="434343"/>
                </a:solidFill>
                <a:latin typeface="Calibri"/>
                <a:cs typeface="Calibri"/>
              </a:rPr>
              <a:t>, </a:t>
            </a:r>
            <a:r>
              <a:rPr sz="2400" spc="-5" dirty="0">
                <a:solidFill>
                  <a:srgbClr val="434343"/>
                </a:solidFill>
                <a:latin typeface="Calibri"/>
                <a:cs typeface="Calibri"/>
              </a:rPr>
              <a:t>horizontally for</a:t>
            </a:r>
            <a:r>
              <a:rPr sz="2400" spc="-25" dirty="0">
                <a:solidFill>
                  <a:srgbClr val="434343"/>
                </a:solidFill>
                <a:latin typeface="Calibri"/>
                <a:cs typeface="Calibri"/>
              </a:rPr>
              <a:t> </a:t>
            </a:r>
            <a:r>
              <a:rPr sz="2400" spc="-5" dirty="0">
                <a:solidFill>
                  <a:srgbClr val="434343"/>
                </a:solidFill>
                <a:latin typeface="Consolas"/>
                <a:cs typeface="Consolas"/>
              </a:rPr>
              <a:t>column</a:t>
            </a:r>
            <a:endParaRPr sz="2400">
              <a:latin typeface="Consolas"/>
              <a:cs typeface="Consolas"/>
            </a:endParaRPr>
          </a:p>
        </p:txBody>
      </p:sp>
      <p:grpSp>
        <p:nvGrpSpPr>
          <p:cNvPr id="4" name="object 4"/>
          <p:cNvGrpSpPr/>
          <p:nvPr/>
        </p:nvGrpSpPr>
        <p:grpSpPr>
          <a:xfrm>
            <a:off x="5264725" y="3614775"/>
            <a:ext cx="1828800" cy="3035935"/>
            <a:chOff x="5264725" y="3614775"/>
            <a:chExt cx="1828800" cy="3035935"/>
          </a:xfrm>
        </p:grpSpPr>
        <p:sp>
          <p:nvSpPr>
            <p:cNvPr id="5" name="object 5"/>
            <p:cNvSpPr/>
            <p:nvPr/>
          </p:nvSpPr>
          <p:spPr>
            <a:xfrm>
              <a:off x="5283775" y="3633825"/>
              <a:ext cx="1790700" cy="2997835"/>
            </a:xfrm>
            <a:custGeom>
              <a:avLst/>
              <a:gdLst/>
              <a:ahLst/>
              <a:cxnLst/>
              <a:rect l="l" t="t" r="r" b="b"/>
              <a:pathLst>
                <a:path w="1790700" h="2997834">
                  <a:moveTo>
                    <a:pt x="0" y="0"/>
                  </a:moveTo>
                  <a:lnTo>
                    <a:pt x="1790099" y="0"/>
                  </a:lnTo>
                  <a:lnTo>
                    <a:pt x="1790099" y="2997599"/>
                  </a:lnTo>
                  <a:lnTo>
                    <a:pt x="0" y="29975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5906351" y="3727195"/>
              <a:ext cx="600710" cy="1896745"/>
            </a:xfrm>
            <a:custGeom>
              <a:avLst/>
              <a:gdLst/>
              <a:ahLst/>
              <a:cxnLst/>
              <a:rect l="l" t="t" r="r" b="b"/>
              <a:pathLst>
                <a:path w="600709" h="1896745">
                  <a:moveTo>
                    <a:pt x="600303" y="1396466"/>
                  </a:moveTo>
                  <a:lnTo>
                    <a:pt x="592696" y="1358176"/>
                  </a:lnTo>
                  <a:lnTo>
                    <a:pt x="571004" y="1325727"/>
                  </a:lnTo>
                  <a:lnTo>
                    <a:pt x="538543" y="1304036"/>
                  </a:lnTo>
                  <a:lnTo>
                    <a:pt x="500253" y="1296416"/>
                  </a:lnTo>
                  <a:lnTo>
                    <a:pt x="100063" y="1296416"/>
                  </a:lnTo>
                  <a:lnTo>
                    <a:pt x="61112" y="1304277"/>
                  </a:lnTo>
                  <a:lnTo>
                    <a:pt x="29311" y="1325727"/>
                  </a:lnTo>
                  <a:lnTo>
                    <a:pt x="7874" y="1357528"/>
                  </a:lnTo>
                  <a:lnTo>
                    <a:pt x="0" y="1396466"/>
                  </a:lnTo>
                  <a:lnTo>
                    <a:pt x="0" y="1796669"/>
                  </a:lnTo>
                  <a:lnTo>
                    <a:pt x="7874" y="1835607"/>
                  </a:lnTo>
                  <a:lnTo>
                    <a:pt x="29311" y="1867408"/>
                  </a:lnTo>
                  <a:lnTo>
                    <a:pt x="61112" y="1888858"/>
                  </a:lnTo>
                  <a:lnTo>
                    <a:pt x="100063" y="1896719"/>
                  </a:lnTo>
                  <a:lnTo>
                    <a:pt x="500253" y="1896719"/>
                  </a:lnTo>
                  <a:lnTo>
                    <a:pt x="539203" y="1888858"/>
                  </a:lnTo>
                  <a:lnTo>
                    <a:pt x="571004" y="1867408"/>
                  </a:lnTo>
                  <a:lnTo>
                    <a:pt x="592442" y="1835607"/>
                  </a:lnTo>
                  <a:lnTo>
                    <a:pt x="600303" y="1796669"/>
                  </a:lnTo>
                  <a:lnTo>
                    <a:pt x="600303" y="1396466"/>
                  </a:lnTo>
                  <a:close/>
                </a:path>
                <a:path w="600709" h="1896745">
                  <a:moveTo>
                    <a:pt x="600303" y="748258"/>
                  </a:moveTo>
                  <a:lnTo>
                    <a:pt x="592696" y="709968"/>
                  </a:lnTo>
                  <a:lnTo>
                    <a:pt x="571004" y="677519"/>
                  </a:lnTo>
                  <a:lnTo>
                    <a:pt x="538543" y="655828"/>
                  </a:lnTo>
                  <a:lnTo>
                    <a:pt x="500253" y="648208"/>
                  </a:lnTo>
                  <a:lnTo>
                    <a:pt x="100063" y="648208"/>
                  </a:lnTo>
                  <a:lnTo>
                    <a:pt x="61112" y="656069"/>
                  </a:lnTo>
                  <a:lnTo>
                    <a:pt x="29311" y="677519"/>
                  </a:lnTo>
                  <a:lnTo>
                    <a:pt x="7874" y="709320"/>
                  </a:lnTo>
                  <a:lnTo>
                    <a:pt x="0" y="748258"/>
                  </a:lnTo>
                  <a:lnTo>
                    <a:pt x="0" y="1148461"/>
                  </a:lnTo>
                  <a:lnTo>
                    <a:pt x="7874" y="1187399"/>
                  </a:lnTo>
                  <a:lnTo>
                    <a:pt x="29311" y="1219200"/>
                  </a:lnTo>
                  <a:lnTo>
                    <a:pt x="61112" y="1240650"/>
                  </a:lnTo>
                  <a:lnTo>
                    <a:pt x="100063" y="1248511"/>
                  </a:lnTo>
                  <a:lnTo>
                    <a:pt x="500253" y="1248511"/>
                  </a:lnTo>
                  <a:lnTo>
                    <a:pt x="539203" y="1240650"/>
                  </a:lnTo>
                  <a:lnTo>
                    <a:pt x="571004" y="1219200"/>
                  </a:lnTo>
                  <a:lnTo>
                    <a:pt x="592442" y="1187399"/>
                  </a:lnTo>
                  <a:lnTo>
                    <a:pt x="600303" y="1148461"/>
                  </a:lnTo>
                  <a:lnTo>
                    <a:pt x="600303" y="748258"/>
                  </a:lnTo>
                  <a:close/>
                </a:path>
                <a:path w="600709" h="1896745">
                  <a:moveTo>
                    <a:pt x="600303" y="100050"/>
                  </a:moveTo>
                  <a:lnTo>
                    <a:pt x="592696" y="61772"/>
                  </a:lnTo>
                  <a:lnTo>
                    <a:pt x="571004" y="29311"/>
                  </a:lnTo>
                  <a:lnTo>
                    <a:pt x="538543" y="7620"/>
                  </a:lnTo>
                  <a:lnTo>
                    <a:pt x="500253" y="0"/>
                  </a:lnTo>
                  <a:lnTo>
                    <a:pt x="100063" y="0"/>
                  </a:lnTo>
                  <a:lnTo>
                    <a:pt x="61112" y="7861"/>
                  </a:lnTo>
                  <a:lnTo>
                    <a:pt x="29311" y="29311"/>
                  </a:lnTo>
                  <a:lnTo>
                    <a:pt x="7874" y="61112"/>
                  </a:lnTo>
                  <a:lnTo>
                    <a:pt x="0" y="100050"/>
                  </a:lnTo>
                  <a:lnTo>
                    <a:pt x="0" y="500253"/>
                  </a:lnTo>
                  <a:lnTo>
                    <a:pt x="7874" y="539191"/>
                  </a:lnTo>
                  <a:lnTo>
                    <a:pt x="29311" y="571004"/>
                  </a:lnTo>
                  <a:lnTo>
                    <a:pt x="61112" y="592442"/>
                  </a:lnTo>
                  <a:lnTo>
                    <a:pt x="100063" y="600303"/>
                  </a:lnTo>
                  <a:lnTo>
                    <a:pt x="500253" y="600303"/>
                  </a:lnTo>
                  <a:lnTo>
                    <a:pt x="539203" y="592442"/>
                  </a:lnTo>
                  <a:lnTo>
                    <a:pt x="571004" y="571004"/>
                  </a:lnTo>
                  <a:lnTo>
                    <a:pt x="592442" y="539191"/>
                  </a:lnTo>
                  <a:lnTo>
                    <a:pt x="600303" y="500253"/>
                  </a:lnTo>
                  <a:lnTo>
                    <a:pt x="600303" y="100050"/>
                  </a:lnTo>
                  <a:close/>
                </a:path>
              </a:pathLst>
            </a:custGeom>
            <a:solidFill>
              <a:srgbClr val="A64D78"/>
            </a:solidFill>
          </p:spPr>
          <p:txBody>
            <a:bodyPr wrap="square" lIns="0" tIns="0" rIns="0" bIns="0" rtlCol="0"/>
            <a:lstStyle/>
            <a:p>
              <a:endParaRPr/>
            </a:p>
          </p:txBody>
        </p:sp>
      </p:grpSp>
      <p:grpSp>
        <p:nvGrpSpPr>
          <p:cNvPr id="7" name="object 7"/>
          <p:cNvGrpSpPr/>
          <p:nvPr/>
        </p:nvGrpSpPr>
        <p:grpSpPr>
          <a:xfrm>
            <a:off x="1666275" y="4218525"/>
            <a:ext cx="3035935" cy="1828800"/>
            <a:chOff x="1666275" y="4218525"/>
            <a:chExt cx="3035935" cy="1828800"/>
          </a:xfrm>
        </p:grpSpPr>
        <p:sp>
          <p:nvSpPr>
            <p:cNvPr id="8" name="object 8"/>
            <p:cNvSpPr/>
            <p:nvPr/>
          </p:nvSpPr>
          <p:spPr>
            <a:xfrm>
              <a:off x="1685325" y="4237575"/>
              <a:ext cx="2997835" cy="1790700"/>
            </a:xfrm>
            <a:custGeom>
              <a:avLst/>
              <a:gdLst/>
              <a:ahLst/>
              <a:cxnLst/>
              <a:rect l="l" t="t" r="r" b="b"/>
              <a:pathLst>
                <a:path w="2997835" h="1790700">
                  <a:moveTo>
                    <a:pt x="0" y="1790099"/>
                  </a:moveTo>
                  <a:lnTo>
                    <a:pt x="0" y="0"/>
                  </a:lnTo>
                  <a:lnTo>
                    <a:pt x="2997599" y="0"/>
                  </a:lnTo>
                  <a:lnTo>
                    <a:pt x="2997599" y="1790099"/>
                  </a:lnTo>
                  <a:lnTo>
                    <a:pt x="0" y="1790099"/>
                  </a:lnTo>
                  <a:close/>
                </a:path>
              </a:pathLst>
            </a:custGeom>
            <a:ln w="38099">
              <a:solidFill>
                <a:srgbClr val="0B5394"/>
              </a:solidFill>
            </a:ln>
          </p:spPr>
          <p:txBody>
            <a:bodyPr wrap="square" lIns="0" tIns="0" rIns="0" bIns="0" rtlCol="0"/>
            <a:lstStyle/>
            <a:p>
              <a:endParaRPr/>
            </a:p>
          </p:txBody>
        </p:sp>
        <p:sp>
          <p:nvSpPr>
            <p:cNvPr id="9" name="object 9"/>
            <p:cNvSpPr/>
            <p:nvPr/>
          </p:nvSpPr>
          <p:spPr>
            <a:xfrm>
              <a:off x="2159685" y="4804790"/>
              <a:ext cx="1896745" cy="600710"/>
            </a:xfrm>
            <a:custGeom>
              <a:avLst/>
              <a:gdLst/>
              <a:ahLst/>
              <a:cxnLst/>
              <a:rect l="l" t="t" r="r" b="b"/>
              <a:pathLst>
                <a:path w="1896745" h="600710">
                  <a:moveTo>
                    <a:pt x="600303" y="100050"/>
                  </a:moveTo>
                  <a:lnTo>
                    <a:pt x="592442" y="61112"/>
                  </a:lnTo>
                  <a:lnTo>
                    <a:pt x="570992" y="29311"/>
                  </a:lnTo>
                  <a:lnTo>
                    <a:pt x="539191" y="7861"/>
                  </a:lnTo>
                  <a:lnTo>
                    <a:pt x="500253" y="0"/>
                  </a:lnTo>
                  <a:lnTo>
                    <a:pt x="100050" y="0"/>
                  </a:lnTo>
                  <a:lnTo>
                    <a:pt x="61760" y="7620"/>
                  </a:lnTo>
                  <a:lnTo>
                    <a:pt x="29311" y="29311"/>
                  </a:lnTo>
                  <a:lnTo>
                    <a:pt x="7620" y="61760"/>
                  </a:lnTo>
                  <a:lnTo>
                    <a:pt x="0" y="100050"/>
                  </a:lnTo>
                  <a:lnTo>
                    <a:pt x="0" y="500253"/>
                  </a:lnTo>
                  <a:lnTo>
                    <a:pt x="7861" y="539191"/>
                  </a:lnTo>
                  <a:lnTo>
                    <a:pt x="29311" y="570992"/>
                  </a:lnTo>
                  <a:lnTo>
                    <a:pt x="61112" y="592442"/>
                  </a:lnTo>
                  <a:lnTo>
                    <a:pt x="100050" y="600303"/>
                  </a:lnTo>
                  <a:lnTo>
                    <a:pt x="500253" y="600303"/>
                  </a:lnTo>
                  <a:lnTo>
                    <a:pt x="539191" y="592442"/>
                  </a:lnTo>
                  <a:lnTo>
                    <a:pt x="570992" y="570992"/>
                  </a:lnTo>
                  <a:lnTo>
                    <a:pt x="592442" y="539191"/>
                  </a:lnTo>
                  <a:lnTo>
                    <a:pt x="600303" y="500253"/>
                  </a:lnTo>
                  <a:lnTo>
                    <a:pt x="600303" y="100050"/>
                  </a:lnTo>
                  <a:close/>
                </a:path>
                <a:path w="1896745" h="600710">
                  <a:moveTo>
                    <a:pt x="1248511" y="100050"/>
                  </a:moveTo>
                  <a:lnTo>
                    <a:pt x="1240650" y="61112"/>
                  </a:lnTo>
                  <a:lnTo>
                    <a:pt x="1219200" y="29311"/>
                  </a:lnTo>
                  <a:lnTo>
                    <a:pt x="1187399" y="7861"/>
                  </a:lnTo>
                  <a:lnTo>
                    <a:pt x="1148461" y="0"/>
                  </a:lnTo>
                  <a:lnTo>
                    <a:pt x="748258" y="0"/>
                  </a:lnTo>
                  <a:lnTo>
                    <a:pt x="709968" y="7620"/>
                  </a:lnTo>
                  <a:lnTo>
                    <a:pt x="677506" y="29311"/>
                  </a:lnTo>
                  <a:lnTo>
                    <a:pt x="655828" y="61760"/>
                  </a:lnTo>
                  <a:lnTo>
                    <a:pt x="648208" y="100050"/>
                  </a:lnTo>
                  <a:lnTo>
                    <a:pt x="648208" y="500253"/>
                  </a:lnTo>
                  <a:lnTo>
                    <a:pt x="656069" y="539191"/>
                  </a:lnTo>
                  <a:lnTo>
                    <a:pt x="677506" y="570992"/>
                  </a:lnTo>
                  <a:lnTo>
                    <a:pt x="709320" y="592442"/>
                  </a:lnTo>
                  <a:lnTo>
                    <a:pt x="748258" y="600303"/>
                  </a:lnTo>
                  <a:lnTo>
                    <a:pt x="1148461" y="600303"/>
                  </a:lnTo>
                  <a:lnTo>
                    <a:pt x="1187399" y="592442"/>
                  </a:lnTo>
                  <a:lnTo>
                    <a:pt x="1219200" y="570992"/>
                  </a:lnTo>
                  <a:lnTo>
                    <a:pt x="1240650" y="539191"/>
                  </a:lnTo>
                  <a:lnTo>
                    <a:pt x="1248511" y="500253"/>
                  </a:lnTo>
                  <a:lnTo>
                    <a:pt x="1248511" y="100050"/>
                  </a:lnTo>
                  <a:close/>
                </a:path>
                <a:path w="1896745" h="600710">
                  <a:moveTo>
                    <a:pt x="1896719" y="100050"/>
                  </a:moveTo>
                  <a:lnTo>
                    <a:pt x="1888858" y="61112"/>
                  </a:lnTo>
                  <a:lnTo>
                    <a:pt x="1867408" y="29311"/>
                  </a:lnTo>
                  <a:lnTo>
                    <a:pt x="1835607" y="7861"/>
                  </a:lnTo>
                  <a:lnTo>
                    <a:pt x="1796656" y="0"/>
                  </a:lnTo>
                  <a:lnTo>
                    <a:pt x="1396466" y="0"/>
                  </a:lnTo>
                  <a:lnTo>
                    <a:pt x="1358176" y="7620"/>
                  </a:lnTo>
                  <a:lnTo>
                    <a:pt x="1325714" y="29311"/>
                  </a:lnTo>
                  <a:lnTo>
                    <a:pt x="1304036" y="61760"/>
                  </a:lnTo>
                  <a:lnTo>
                    <a:pt x="1296416" y="100050"/>
                  </a:lnTo>
                  <a:lnTo>
                    <a:pt x="1296416" y="500253"/>
                  </a:lnTo>
                  <a:lnTo>
                    <a:pt x="1304277" y="539191"/>
                  </a:lnTo>
                  <a:lnTo>
                    <a:pt x="1325714" y="570992"/>
                  </a:lnTo>
                  <a:lnTo>
                    <a:pt x="1357515" y="592442"/>
                  </a:lnTo>
                  <a:lnTo>
                    <a:pt x="1396466" y="600303"/>
                  </a:lnTo>
                  <a:lnTo>
                    <a:pt x="1796656" y="600303"/>
                  </a:lnTo>
                  <a:lnTo>
                    <a:pt x="1835607" y="592442"/>
                  </a:lnTo>
                  <a:lnTo>
                    <a:pt x="1867408" y="570992"/>
                  </a:lnTo>
                  <a:lnTo>
                    <a:pt x="1888858" y="539191"/>
                  </a:lnTo>
                  <a:lnTo>
                    <a:pt x="1896719" y="500253"/>
                  </a:lnTo>
                  <a:lnTo>
                    <a:pt x="1896719" y="100050"/>
                  </a:lnTo>
                  <a:close/>
                </a:path>
              </a:pathLst>
            </a:custGeom>
            <a:solidFill>
              <a:srgbClr val="A64D78"/>
            </a:solidFill>
          </p:spPr>
          <p:txBody>
            <a:bodyPr wrap="square" lIns="0" tIns="0" rIns="0" bIns="0" rtlCol="0"/>
            <a:lstStyle/>
            <a:p>
              <a:endParaRPr/>
            </a:p>
          </p:txBody>
        </p:sp>
      </p:gr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39845" cy="574040"/>
          </a:xfrm>
          <a:prstGeom prst="rect">
            <a:avLst/>
          </a:prstGeom>
        </p:spPr>
        <p:txBody>
          <a:bodyPr vert="horz" wrap="square" lIns="0" tIns="12700" rIns="0" bIns="0" rtlCol="0">
            <a:spAutoFit/>
          </a:bodyPr>
          <a:lstStyle/>
          <a:p>
            <a:pPr marL="12700">
              <a:lnSpc>
                <a:spcPct val="100000"/>
              </a:lnSpc>
              <a:spcBef>
                <a:spcPts val="100"/>
              </a:spcBef>
            </a:pPr>
            <a:r>
              <a:rPr spc="325" dirty="0"/>
              <a:t>Flex </a:t>
            </a:r>
            <a:r>
              <a:rPr spc="295" dirty="0"/>
              <a:t>layout</a:t>
            </a:r>
            <a:r>
              <a:rPr spc="-135" dirty="0"/>
              <a:t> </a:t>
            </a:r>
            <a:r>
              <a:rPr spc="370" dirty="0"/>
              <a:t>recap</a:t>
            </a:r>
          </a:p>
        </p:txBody>
      </p:sp>
      <p:sp>
        <p:nvSpPr>
          <p:cNvPr id="3" name="object 3"/>
          <p:cNvSpPr txBox="1"/>
          <p:nvPr/>
        </p:nvSpPr>
        <p:spPr>
          <a:xfrm>
            <a:off x="855724" y="1567748"/>
            <a:ext cx="7381875" cy="316865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For </a:t>
            </a:r>
            <a:r>
              <a:rPr sz="2400" spc="-5" dirty="0">
                <a:solidFill>
                  <a:srgbClr val="434343"/>
                </a:solidFill>
                <a:latin typeface="Consolas"/>
                <a:cs typeface="Consolas"/>
              </a:rPr>
              <a:t>flex-direction:</a:t>
            </a:r>
            <a:r>
              <a:rPr sz="2400" spc="-10" dirty="0">
                <a:solidFill>
                  <a:srgbClr val="434343"/>
                </a:solidFill>
                <a:latin typeface="Consolas"/>
                <a:cs typeface="Consolas"/>
              </a:rPr>
              <a:t> </a:t>
            </a:r>
            <a:r>
              <a:rPr sz="2400" spc="10" dirty="0">
                <a:solidFill>
                  <a:srgbClr val="434343"/>
                </a:solidFill>
                <a:latin typeface="Consolas"/>
                <a:cs typeface="Consolas"/>
              </a:rPr>
              <a:t>row</a:t>
            </a:r>
            <a:r>
              <a:rPr sz="2400" spc="10" dirty="0">
                <a:solidFill>
                  <a:srgbClr val="434343"/>
                </a:solidFill>
                <a:latin typeface="Calibri"/>
                <a:cs typeface="Calibri"/>
              </a:rPr>
              <a: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a:t>
            </a:r>
            <a:r>
              <a:rPr sz="2400" b="1" spc="-5" dirty="0">
                <a:solidFill>
                  <a:srgbClr val="434343"/>
                </a:solidFill>
                <a:latin typeface="Calibri"/>
                <a:cs typeface="Calibri"/>
              </a:rPr>
              <a:t>flex basis </a:t>
            </a:r>
            <a:r>
              <a:rPr sz="2400" spc="-5" dirty="0">
                <a:solidFill>
                  <a:srgbClr val="434343"/>
                </a:solidFill>
                <a:latin typeface="Calibri"/>
                <a:cs typeface="Calibri"/>
              </a:rPr>
              <a:t>is the initial width of </a:t>
            </a:r>
            <a:r>
              <a:rPr sz="2400" dirty="0">
                <a:solidFill>
                  <a:srgbClr val="434343"/>
                </a:solidFill>
                <a:latin typeface="Calibri"/>
                <a:cs typeface="Calibri"/>
              </a:rPr>
              <a:t>a </a:t>
            </a:r>
            <a:r>
              <a:rPr sz="2400" spc="-5" dirty="0">
                <a:solidFill>
                  <a:srgbClr val="434343"/>
                </a:solidFill>
                <a:latin typeface="Calibri"/>
                <a:cs typeface="Calibri"/>
              </a:rPr>
              <a:t>flex</a:t>
            </a:r>
            <a:r>
              <a:rPr sz="2400" spc="-10" dirty="0">
                <a:solidFill>
                  <a:srgbClr val="434343"/>
                </a:solidFill>
                <a:latin typeface="Calibri"/>
                <a:cs typeface="Calibri"/>
              </a:rPr>
              <a:t> </a:t>
            </a:r>
            <a:r>
              <a:rPr sz="2400" spc="-5" dirty="0">
                <a:solidFill>
                  <a:srgbClr val="434343"/>
                </a:solidFill>
                <a:latin typeface="Calibri"/>
                <a:cs typeface="Calibri"/>
              </a:rPr>
              <a:t>item</a:t>
            </a:r>
            <a:endParaRPr sz="2400">
              <a:latin typeface="Calibri"/>
              <a:cs typeface="Calibri"/>
            </a:endParaRPr>
          </a:p>
          <a:p>
            <a:pPr marL="927100" marR="39370" indent="-299085">
              <a:lnSpc>
                <a:spcPct val="114599"/>
              </a:lnSpc>
              <a:spcBef>
                <a:spcPts val="125"/>
              </a:spcBef>
              <a:tabLst>
                <a:tab pos="926465" algn="l"/>
              </a:tabLst>
            </a:pPr>
            <a:r>
              <a:rPr sz="1800" dirty="0">
                <a:solidFill>
                  <a:srgbClr val="434343"/>
                </a:solidFill>
                <a:latin typeface="Calibri"/>
                <a:cs typeface="Calibri"/>
              </a:rPr>
              <a:t>-	</a:t>
            </a:r>
            <a:r>
              <a:rPr sz="1800" spc="-5" dirty="0">
                <a:solidFill>
                  <a:srgbClr val="434343"/>
                </a:solidFill>
                <a:latin typeface="Calibri"/>
                <a:cs typeface="Calibri"/>
              </a:rPr>
              <a:t>This is either the explicitly set </a:t>
            </a:r>
            <a:r>
              <a:rPr sz="1800" spc="-5" dirty="0">
                <a:solidFill>
                  <a:srgbClr val="434343"/>
                </a:solidFill>
                <a:latin typeface="Consolas"/>
                <a:cs typeface="Consolas"/>
              </a:rPr>
              <a:t>width</a:t>
            </a:r>
            <a:r>
              <a:rPr sz="1800" spc="-5" dirty="0">
                <a:solidFill>
                  <a:srgbClr val="434343"/>
                </a:solidFill>
                <a:latin typeface="Calibri"/>
                <a:cs typeface="Calibri"/>
              </a:rPr>
              <a:t>, the explicitly set </a:t>
            </a:r>
            <a:r>
              <a:rPr sz="1800" spc="-5" dirty="0">
                <a:solidFill>
                  <a:srgbClr val="434343"/>
                </a:solidFill>
                <a:latin typeface="Consolas"/>
                <a:cs typeface="Consolas"/>
              </a:rPr>
              <a:t>flex-basis</a:t>
            </a:r>
            <a:r>
              <a:rPr sz="1800" spc="-5" dirty="0">
                <a:solidFill>
                  <a:srgbClr val="434343"/>
                </a:solidFill>
                <a:latin typeface="Calibri"/>
                <a:cs typeface="Calibri"/>
              </a:rPr>
              <a:t>,  or the content</a:t>
            </a:r>
            <a:r>
              <a:rPr sz="1800" spc="-10" dirty="0">
                <a:solidFill>
                  <a:srgbClr val="434343"/>
                </a:solidFill>
                <a:latin typeface="Calibri"/>
                <a:cs typeface="Calibri"/>
              </a:rPr>
              <a:t> </a:t>
            </a:r>
            <a:r>
              <a:rPr sz="1800" spc="-5" dirty="0">
                <a:solidFill>
                  <a:srgbClr val="434343"/>
                </a:solidFill>
                <a:latin typeface="Calibri"/>
                <a:cs typeface="Calibri"/>
              </a:rPr>
              <a:t>width</a:t>
            </a:r>
            <a:endParaRPr sz="1800">
              <a:latin typeface="Calibri"/>
              <a:cs typeface="Calibri"/>
            </a:endParaRPr>
          </a:p>
          <a:p>
            <a:pPr marL="163195">
              <a:lnSpc>
                <a:spcPct val="100000"/>
              </a:lnSpc>
              <a:spcBef>
                <a:spcPts val="2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width of </a:t>
            </a:r>
            <a:r>
              <a:rPr sz="2400" dirty="0">
                <a:solidFill>
                  <a:srgbClr val="434343"/>
                </a:solidFill>
                <a:latin typeface="Calibri"/>
                <a:cs typeface="Calibri"/>
              </a:rPr>
              <a:t>a </a:t>
            </a:r>
            <a:r>
              <a:rPr sz="2400" spc="-5" dirty="0">
                <a:solidFill>
                  <a:srgbClr val="434343"/>
                </a:solidFill>
                <a:latin typeface="Calibri"/>
                <a:cs typeface="Calibri"/>
              </a:rPr>
              <a:t>flex item will </a:t>
            </a:r>
            <a:r>
              <a:rPr sz="2400" b="1" spc="-5" dirty="0">
                <a:solidFill>
                  <a:srgbClr val="434343"/>
                </a:solidFill>
                <a:latin typeface="Calibri"/>
                <a:cs typeface="Calibri"/>
              </a:rPr>
              <a:t>shrink </a:t>
            </a:r>
            <a:r>
              <a:rPr sz="2400" spc="-5" dirty="0">
                <a:solidFill>
                  <a:srgbClr val="434343"/>
                </a:solidFill>
                <a:latin typeface="Calibri"/>
                <a:cs typeface="Calibri"/>
              </a:rPr>
              <a:t>to fit the container</a:t>
            </a:r>
            <a:r>
              <a:rPr sz="2400" spc="15" dirty="0">
                <a:solidFill>
                  <a:srgbClr val="434343"/>
                </a:solidFill>
                <a:latin typeface="Calibri"/>
                <a:cs typeface="Calibri"/>
              </a:rPr>
              <a:t> </a:t>
            </a:r>
            <a:r>
              <a:rPr sz="2400" spc="-5" dirty="0">
                <a:solidFill>
                  <a:srgbClr val="434343"/>
                </a:solidFill>
                <a:latin typeface="Calibri"/>
                <a:cs typeface="Calibri"/>
              </a:rPr>
              <a:t>if</a:t>
            </a:r>
            <a:endParaRPr sz="2400">
              <a:latin typeface="Calibri"/>
              <a:cs typeface="Calibri"/>
            </a:endParaRPr>
          </a:p>
          <a:p>
            <a:pPr marL="469900">
              <a:lnSpc>
                <a:spcPct val="100000"/>
              </a:lnSpc>
              <a:spcBef>
                <a:spcPts val="420"/>
              </a:spcBef>
            </a:pPr>
            <a:r>
              <a:rPr sz="2400" spc="-5" dirty="0">
                <a:solidFill>
                  <a:srgbClr val="434343"/>
                </a:solidFill>
                <a:latin typeface="Consolas"/>
                <a:cs typeface="Consolas"/>
              </a:rPr>
              <a:t>flex-shrink</a:t>
            </a:r>
            <a:r>
              <a:rPr sz="2400" spc="-760" dirty="0">
                <a:solidFill>
                  <a:srgbClr val="434343"/>
                </a:solidFill>
                <a:latin typeface="Consolas"/>
                <a:cs typeface="Consolas"/>
              </a:rPr>
              <a:t> </a:t>
            </a:r>
            <a:r>
              <a:rPr sz="2400" spc="-5" dirty="0">
                <a:solidFill>
                  <a:srgbClr val="434343"/>
                </a:solidFill>
                <a:latin typeface="Calibri"/>
                <a:cs typeface="Calibri"/>
              </a:rPr>
              <a:t>is set to </a:t>
            </a:r>
            <a:r>
              <a:rPr sz="2400" dirty="0">
                <a:solidFill>
                  <a:srgbClr val="434343"/>
                </a:solidFill>
                <a:latin typeface="Calibri"/>
                <a:cs typeface="Calibri"/>
              </a:rPr>
              <a:t>1 </a:t>
            </a:r>
            <a:r>
              <a:rPr sz="1800" spc="-5" dirty="0">
                <a:solidFill>
                  <a:srgbClr val="434343"/>
                </a:solidFill>
                <a:latin typeface="Calibri"/>
                <a:cs typeface="Calibri"/>
              </a:rPr>
              <a:t>(disabled if 0)</a:t>
            </a:r>
            <a:endParaRPr sz="1800">
              <a:latin typeface="Calibri"/>
              <a:cs typeface="Calibri"/>
            </a:endParaRPr>
          </a:p>
          <a:p>
            <a:pPr marL="469900" marR="304165"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width of </a:t>
            </a:r>
            <a:r>
              <a:rPr sz="2400" dirty="0">
                <a:solidFill>
                  <a:srgbClr val="434343"/>
                </a:solidFill>
                <a:latin typeface="Calibri"/>
                <a:cs typeface="Calibri"/>
              </a:rPr>
              <a:t>a </a:t>
            </a:r>
            <a:r>
              <a:rPr sz="2400" spc="-5" dirty="0">
                <a:solidFill>
                  <a:srgbClr val="434343"/>
                </a:solidFill>
                <a:latin typeface="Calibri"/>
                <a:cs typeface="Calibri"/>
              </a:rPr>
              <a:t>flex item will </a:t>
            </a:r>
            <a:r>
              <a:rPr sz="2400" b="1" spc="-5" dirty="0">
                <a:solidFill>
                  <a:srgbClr val="434343"/>
                </a:solidFill>
                <a:latin typeface="Calibri"/>
                <a:cs typeface="Calibri"/>
              </a:rPr>
              <a:t>grow </a:t>
            </a:r>
            <a:r>
              <a:rPr sz="2400" spc="-5" dirty="0">
                <a:solidFill>
                  <a:srgbClr val="434343"/>
                </a:solidFill>
                <a:latin typeface="Calibri"/>
                <a:cs typeface="Calibri"/>
              </a:rPr>
              <a:t>to fit the remaining  space if </a:t>
            </a:r>
            <a:r>
              <a:rPr sz="2400" spc="-5" dirty="0">
                <a:solidFill>
                  <a:srgbClr val="434343"/>
                </a:solidFill>
                <a:latin typeface="Consolas"/>
                <a:cs typeface="Consolas"/>
              </a:rPr>
              <a:t>flex-grow</a:t>
            </a:r>
            <a:r>
              <a:rPr sz="2400" spc="-760" dirty="0">
                <a:solidFill>
                  <a:srgbClr val="434343"/>
                </a:solidFill>
                <a:latin typeface="Consolas"/>
                <a:cs typeface="Consolas"/>
              </a:rPr>
              <a:t> </a:t>
            </a:r>
            <a:r>
              <a:rPr sz="2400" spc="-5" dirty="0">
                <a:solidFill>
                  <a:srgbClr val="434343"/>
                </a:solidFill>
                <a:latin typeface="Calibri"/>
                <a:cs typeface="Calibri"/>
              </a:rPr>
              <a:t>is set to </a:t>
            </a:r>
            <a:r>
              <a:rPr sz="2400" dirty="0">
                <a:solidFill>
                  <a:srgbClr val="434343"/>
                </a:solidFill>
                <a:latin typeface="Calibri"/>
                <a:cs typeface="Calibri"/>
              </a:rPr>
              <a:t>1 </a:t>
            </a:r>
            <a:r>
              <a:rPr sz="1800" spc="-5" dirty="0">
                <a:solidFill>
                  <a:srgbClr val="434343"/>
                </a:solidFill>
                <a:latin typeface="Calibri"/>
                <a:cs typeface="Calibri"/>
              </a:rPr>
              <a:t>(disabled if 0)</a:t>
            </a:r>
            <a:endParaRPr sz="1800">
              <a:latin typeface="Calibri"/>
              <a:cs typeface="Calibri"/>
            </a:endParaRPr>
          </a:p>
        </p:txBody>
      </p:sp>
      <p:grpSp>
        <p:nvGrpSpPr>
          <p:cNvPr id="4" name="object 4"/>
          <p:cNvGrpSpPr/>
          <p:nvPr/>
        </p:nvGrpSpPr>
        <p:grpSpPr>
          <a:xfrm>
            <a:off x="2884925" y="4965174"/>
            <a:ext cx="3636010" cy="1607820"/>
            <a:chOff x="2884925" y="4965174"/>
            <a:chExt cx="3636010" cy="1607820"/>
          </a:xfrm>
        </p:grpSpPr>
        <p:sp>
          <p:nvSpPr>
            <p:cNvPr id="5" name="object 5"/>
            <p:cNvSpPr/>
            <p:nvPr/>
          </p:nvSpPr>
          <p:spPr>
            <a:xfrm>
              <a:off x="2903975" y="4984224"/>
              <a:ext cx="3597910" cy="1569720"/>
            </a:xfrm>
            <a:custGeom>
              <a:avLst/>
              <a:gdLst/>
              <a:ahLst/>
              <a:cxnLst/>
              <a:rect l="l" t="t" r="r" b="b"/>
              <a:pathLst>
                <a:path w="3597910" h="1569720">
                  <a:moveTo>
                    <a:pt x="0" y="1569599"/>
                  </a:moveTo>
                  <a:lnTo>
                    <a:pt x="0" y="0"/>
                  </a:lnTo>
                  <a:lnTo>
                    <a:pt x="3597299" y="0"/>
                  </a:lnTo>
                  <a:lnTo>
                    <a:pt x="3597299" y="1569599"/>
                  </a:lnTo>
                  <a:lnTo>
                    <a:pt x="0" y="1569599"/>
                  </a:lnTo>
                  <a:close/>
                </a:path>
              </a:pathLst>
            </a:custGeom>
            <a:ln w="38099">
              <a:solidFill>
                <a:srgbClr val="0B5394"/>
              </a:solidFill>
            </a:ln>
          </p:spPr>
          <p:txBody>
            <a:bodyPr wrap="square" lIns="0" tIns="0" rIns="0" bIns="0" rtlCol="0"/>
            <a:lstStyle/>
            <a:p>
              <a:endParaRPr/>
            </a:p>
          </p:txBody>
        </p:sp>
        <p:sp>
          <p:nvSpPr>
            <p:cNvPr id="6" name="object 6"/>
            <p:cNvSpPr/>
            <p:nvPr/>
          </p:nvSpPr>
          <p:spPr>
            <a:xfrm>
              <a:off x="2985833" y="5080507"/>
              <a:ext cx="3424554" cy="527050"/>
            </a:xfrm>
            <a:custGeom>
              <a:avLst/>
              <a:gdLst/>
              <a:ahLst/>
              <a:cxnLst/>
              <a:rect l="l" t="t" r="r" b="b"/>
              <a:pathLst>
                <a:path w="3424554" h="527050">
                  <a:moveTo>
                    <a:pt x="526503" y="87757"/>
                  </a:moveTo>
                  <a:lnTo>
                    <a:pt x="519607" y="53606"/>
                  </a:lnTo>
                  <a:lnTo>
                    <a:pt x="500799" y="25717"/>
                  </a:lnTo>
                  <a:lnTo>
                    <a:pt x="472909" y="6908"/>
                  </a:lnTo>
                  <a:lnTo>
                    <a:pt x="438746" y="12"/>
                  </a:lnTo>
                  <a:lnTo>
                    <a:pt x="87757" y="12"/>
                  </a:lnTo>
                  <a:lnTo>
                    <a:pt x="39077" y="14757"/>
                  </a:lnTo>
                  <a:lnTo>
                    <a:pt x="6680" y="54178"/>
                  </a:lnTo>
                  <a:lnTo>
                    <a:pt x="0" y="87757"/>
                  </a:lnTo>
                  <a:lnTo>
                    <a:pt x="0" y="438759"/>
                  </a:lnTo>
                  <a:lnTo>
                    <a:pt x="6896" y="472909"/>
                  </a:lnTo>
                  <a:lnTo>
                    <a:pt x="25704" y="500811"/>
                  </a:lnTo>
                  <a:lnTo>
                    <a:pt x="53594" y="519620"/>
                  </a:lnTo>
                  <a:lnTo>
                    <a:pt x="87757" y="526516"/>
                  </a:lnTo>
                  <a:lnTo>
                    <a:pt x="438746" y="526516"/>
                  </a:lnTo>
                  <a:lnTo>
                    <a:pt x="472909" y="519620"/>
                  </a:lnTo>
                  <a:lnTo>
                    <a:pt x="500799" y="500811"/>
                  </a:lnTo>
                  <a:lnTo>
                    <a:pt x="519607" y="472909"/>
                  </a:lnTo>
                  <a:lnTo>
                    <a:pt x="526503" y="438759"/>
                  </a:lnTo>
                  <a:lnTo>
                    <a:pt x="526503" y="87757"/>
                  </a:lnTo>
                  <a:close/>
                </a:path>
                <a:path w="3424554" h="527050">
                  <a:moveTo>
                    <a:pt x="2825165" y="87757"/>
                  </a:moveTo>
                  <a:lnTo>
                    <a:pt x="2818269" y="53594"/>
                  </a:lnTo>
                  <a:lnTo>
                    <a:pt x="2799461" y="25704"/>
                  </a:lnTo>
                  <a:lnTo>
                    <a:pt x="2771571" y="6896"/>
                  </a:lnTo>
                  <a:lnTo>
                    <a:pt x="2737408" y="0"/>
                  </a:lnTo>
                  <a:lnTo>
                    <a:pt x="686917" y="0"/>
                  </a:lnTo>
                  <a:lnTo>
                    <a:pt x="638225" y="14744"/>
                  </a:lnTo>
                  <a:lnTo>
                    <a:pt x="605840" y="54165"/>
                  </a:lnTo>
                  <a:lnTo>
                    <a:pt x="599160" y="87757"/>
                  </a:lnTo>
                  <a:lnTo>
                    <a:pt x="599160" y="438746"/>
                  </a:lnTo>
                  <a:lnTo>
                    <a:pt x="606056" y="472909"/>
                  </a:lnTo>
                  <a:lnTo>
                    <a:pt x="624865" y="500799"/>
                  </a:lnTo>
                  <a:lnTo>
                    <a:pt x="652754" y="519607"/>
                  </a:lnTo>
                  <a:lnTo>
                    <a:pt x="686917" y="526503"/>
                  </a:lnTo>
                  <a:lnTo>
                    <a:pt x="2737408" y="526503"/>
                  </a:lnTo>
                  <a:lnTo>
                    <a:pt x="2771571" y="519607"/>
                  </a:lnTo>
                  <a:lnTo>
                    <a:pt x="2799461" y="500799"/>
                  </a:lnTo>
                  <a:lnTo>
                    <a:pt x="2818269" y="472909"/>
                  </a:lnTo>
                  <a:lnTo>
                    <a:pt x="2825165" y="438746"/>
                  </a:lnTo>
                  <a:lnTo>
                    <a:pt x="2825165" y="87757"/>
                  </a:lnTo>
                  <a:close/>
                </a:path>
                <a:path w="3424554" h="527050">
                  <a:moveTo>
                    <a:pt x="3424415" y="87757"/>
                  </a:moveTo>
                  <a:lnTo>
                    <a:pt x="3417519" y="53606"/>
                  </a:lnTo>
                  <a:lnTo>
                    <a:pt x="3398710" y="25717"/>
                  </a:lnTo>
                  <a:lnTo>
                    <a:pt x="3370821" y="6908"/>
                  </a:lnTo>
                  <a:lnTo>
                    <a:pt x="3336671" y="12"/>
                  </a:lnTo>
                  <a:lnTo>
                    <a:pt x="2985668" y="12"/>
                  </a:lnTo>
                  <a:lnTo>
                    <a:pt x="2936989" y="14757"/>
                  </a:lnTo>
                  <a:lnTo>
                    <a:pt x="2904591" y="54178"/>
                  </a:lnTo>
                  <a:lnTo>
                    <a:pt x="2897911" y="87757"/>
                  </a:lnTo>
                  <a:lnTo>
                    <a:pt x="2897911" y="438759"/>
                  </a:lnTo>
                  <a:lnTo>
                    <a:pt x="2904807" y="472909"/>
                  </a:lnTo>
                  <a:lnTo>
                    <a:pt x="2923616" y="500811"/>
                  </a:lnTo>
                  <a:lnTo>
                    <a:pt x="2951505" y="519620"/>
                  </a:lnTo>
                  <a:lnTo>
                    <a:pt x="2985668" y="526516"/>
                  </a:lnTo>
                  <a:lnTo>
                    <a:pt x="3336671" y="526516"/>
                  </a:lnTo>
                  <a:lnTo>
                    <a:pt x="3370821" y="519620"/>
                  </a:lnTo>
                  <a:lnTo>
                    <a:pt x="3398710" y="500811"/>
                  </a:lnTo>
                  <a:lnTo>
                    <a:pt x="3417519" y="472909"/>
                  </a:lnTo>
                  <a:lnTo>
                    <a:pt x="3424415" y="438759"/>
                  </a:lnTo>
                  <a:lnTo>
                    <a:pt x="3424415" y="87757"/>
                  </a:lnTo>
                  <a:close/>
                </a:path>
              </a:pathLst>
            </a:custGeom>
            <a:solidFill>
              <a:srgbClr val="A64D78"/>
            </a:solidFill>
          </p:spPr>
          <p:txBody>
            <a:bodyPr wrap="square" lIns="0" tIns="0" rIns="0" bIns="0" rtlCol="0"/>
            <a:lstStyle/>
            <a:p>
              <a:endParaRPr/>
            </a:p>
          </p:txBody>
        </p:sp>
      </p:gr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39845" cy="574040"/>
          </a:xfrm>
          <a:prstGeom prst="rect">
            <a:avLst/>
          </a:prstGeom>
        </p:spPr>
        <p:txBody>
          <a:bodyPr vert="horz" wrap="square" lIns="0" tIns="12700" rIns="0" bIns="0" rtlCol="0">
            <a:spAutoFit/>
          </a:bodyPr>
          <a:lstStyle/>
          <a:p>
            <a:pPr marL="12700">
              <a:lnSpc>
                <a:spcPct val="100000"/>
              </a:lnSpc>
              <a:spcBef>
                <a:spcPts val="100"/>
              </a:spcBef>
            </a:pPr>
            <a:r>
              <a:rPr spc="325" dirty="0"/>
              <a:t>Flex </a:t>
            </a:r>
            <a:r>
              <a:rPr spc="295" dirty="0"/>
              <a:t>layout</a:t>
            </a:r>
            <a:r>
              <a:rPr spc="-135" dirty="0"/>
              <a:t> </a:t>
            </a:r>
            <a:r>
              <a:rPr spc="370" dirty="0"/>
              <a:t>recap</a:t>
            </a:r>
          </a:p>
        </p:txBody>
      </p:sp>
      <p:sp>
        <p:nvSpPr>
          <p:cNvPr id="3" name="object 3"/>
          <p:cNvSpPr txBox="1"/>
          <p:nvPr/>
        </p:nvSpPr>
        <p:spPr>
          <a:xfrm>
            <a:off x="855724" y="1567748"/>
            <a:ext cx="6408420" cy="25400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For </a:t>
            </a:r>
            <a:r>
              <a:rPr sz="2400" spc="-5" dirty="0">
                <a:solidFill>
                  <a:srgbClr val="434343"/>
                </a:solidFill>
                <a:latin typeface="Consolas"/>
                <a:cs typeface="Consolas"/>
              </a:rPr>
              <a:t>flex-direction:</a:t>
            </a:r>
            <a:r>
              <a:rPr sz="2400" spc="-15" dirty="0">
                <a:solidFill>
                  <a:srgbClr val="434343"/>
                </a:solidFill>
                <a:latin typeface="Consolas"/>
                <a:cs typeface="Consolas"/>
              </a:rPr>
              <a:t> </a:t>
            </a:r>
            <a:r>
              <a:rPr sz="2400" spc="10" dirty="0">
                <a:solidFill>
                  <a:srgbClr val="434343"/>
                </a:solidFill>
                <a:latin typeface="Consolas"/>
                <a:cs typeface="Consolas"/>
              </a:rPr>
              <a:t>row</a:t>
            </a:r>
            <a:r>
              <a:rPr sz="2400" spc="10" dirty="0">
                <a:solidFill>
                  <a:srgbClr val="434343"/>
                </a:solidFill>
                <a:latin typeface="Calibri"/>
                <a:cs typeface="Calibri"/>
              </a:rPr>
              <a: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height of </a:t>
            </a:r>
            <a:r>
              <a:rPr sz="2400" dirty="0">
                <a:solidFill>
                  <a:srgbClr val="434343"/>
                </a:solidFill>
                <a:latin typeface="Calibri"/>
                <a:cs typeface="Calibri"/>
              </a:rPr>
              <a:t>a </a:t>
            </a:r>
            <a:r>
              <a:rPr sz="2400" spc="-5" dirty="0">
                <a:solidFill>
                  <a:srgbClr val="434343"/>
                </a:solidFill>
                <a:latin typeface="Calibri"/>
                <a:cs typeface="Calibri"/>
              </a:rPr>
              <a:t>flex item is</a:t>
            </a:r>
            <a:r>
              <a:rPr sz="2400" spc="-25" dirty="0">
                <a:solidFill>
                  <a:srgbClr val="434343"/>
                </a:solidFill>
                <a:latin typeface="Calibri"/>
                <a:cs typeface="Calibri"/>
              </a:rPr>
              <a:t> </a:t>
            </a:r>
            <a:r>
              <a:rPr sz="2400" spc="-5" dirty="0">
                <a:solidFill>
                  <a:srgbClr val="434343"/>
                </a:solidFill>
                <a:latin typeface="Calibri"/>
                <a:cs typeface="Calibri"/>
              </a:rPr>
              <a:t>either:</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the explicitly set </a:t>
            </a:r>
            <a:r>
              <a:rPr sz="2400" spc="-5" dirty="0">
                <a:solidFill>
                  <a:srgbClr val="434343"/>
                </a:solidFill>
                <a:latin typeface="Consolas"/>
                <a:cs typeface="Consolas"/>
              </a:rPr>
              <a:t>height</a:t>
            </a:r>
            <a:r>
              <a:rPr sz="2400" spc="-760" dirty="0">
                <a:solidFill>
                  <a:srgbClr val="434343"/>
                </a:solidFill>
                <a:latin typeface="Consolas"/>
                <a:cs typeface="Consolas"/>
              </a:rPr>
              <a:t> </a:t>
            </a:r>
            <a:r>
              <a:rPr sz="2400" spc="-5" dirty="0">
                <a:solidFill>
                  <a:srgbClr val="434343"/>
                </a:solidFill>
                <a:latin typeface="Calibri"/>
                <a:cs typeface="Calibri"/>
              </a:rPr>
              <a:t>on the item, or</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the content height on the item,</a:t>
            </a:r>
            <a:r>
              <a:rPr sz="2400" spc="-25" dirty="0">
                <a:solidFill>
                  <a:srgbClr val="434343"/>
                </a:solidFill>
                <a:latin typeface="Calibri"/>
                <a:cs typeface="Calibri"/>
              </a:rPr>
              <a:t> </a:t>
            </a:r>
            <a:r>
              <a:rPr sz="2400" spc="-5" dirty="0">
                <a:solidFill>
                  <a:srgbClr val="434343"/>
                </a:solidFill>
                <a:latin typeface="Calibri"/>
                <a:cs typeface="Calibri"/>
              </a:rPr>
              <a:t>or</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the height of the container if the</a:t>
            </a:r>
            <a:r>
              <a:rPr sz="2400" spc="-70" dirty="0">
                <a:solidFill>
                  <a:srgbClr val="434343"/>
                </a:solidFill>
                <a:latin typeface="Calibri"/>
                <a:cs typeface="Calibri"/>
              </a:rPr>
              <a:t> </a:t>
            </a:r>
            <a:r>
              <a:rPr sz="2400" spc="-5" dirty="0">
                <a:solidFill>
                  <a:srgbClr val="434343"/>
                </a:solidFill>
                <a:latin typeface="Calibri"/>
                <a:cs typeface="Calibri"/>
              </a:rPr>
              <a:t>container's</a:t>
            </a:r>
            <a:endParaRPr sz="2400">
              <a:latin typeface="Calibri"/>
              <a:cs typeface="Calibri"/>
            </a:endParaRPr>
          </a:p>
          <a:p>
            <a:pPr marL="927100">
              <a:lnSpc>
                <a:spcPct val="100000"/>
              </a:lnSpc>
              <a:spcBef>
                <a:spcPts val="420"/>
              </a:spcBef>
            </a:pPr>
            <a:r>
              <a:rPr sz="2400" spc="-5" dirty="0">
                <a:solidFill>
                  <a:srgbClr val="434343"/>
                </a:solidFill>
                <a:latin typeface="Consolas"/>
                <a:cs typeface="Consolas"/>
              </a:rPr>
              <a:t>align-items:</a:t>
            </a:r>
            <a:r>
              <a:rPr sz="2400" spc="-20" dirty="0">
                <a:solidFill>
                  <a:srgbClr val="434343"/>
                </a:solidFill>
                <a:latin typeface="Consolas"/>
                <a:cs typeface="Consolas"/>
              </a:rPr>
              <a:t> </a:t>
            </a:r>
            <a:r>
              <a:rPr sz="2400" spc="-5" dirty="0">
                <a:solidFill>
                  <a:srgbClr val="434343"/>
                </a:solidFill>
                <a:latin typeface="Consolas"/>
                <a:cs typeface="Consolas"/>
              </a:rPr>
              <a:t>stretch;</a:t>
            </a:r>
            <a:endParaRPr sz="2400">
              <a:latin typeface="Consolas"/>
              <a:cs typeface="Consolas"/>
            </a:endParaRPr>
          </a:p>
        </p:txBody>
      </p:sp>
      <p:grpSp>
        <p:nvGrpSpPr>
          <p:cNvPr id="4" name="object 4"/>
          <p:cNvGrpSpPr/>
          <p:nvPr/>
        </p:nvGrpSpPr>
        <p:grpSpPr>
          <a:xfrm>
            <a:off x="2884925" y="4507974"/>
            <a:ext cx="3636010" cy="1607820"/>
            <a:chOff x="2884925" y="4507974"/>
            <a:chExt cx="3636010" cy="1607820"/>
          </a:xfrm>
        </p:grpSpPr>
        <p:sp>
          <p:nvSpPr>
            <p:cNvPr id="5" name="object 5"/>
            <p:cNvSpPr/>
            <p:nvPr/>
          </p:nvSpPr>
          <p:spPr>
            <a:xfrm>
              <a:off x="2903975" y="4527024"/>
              <a:ext cx="3597910" cy="1569720"/>
            </a:xfrm>
            <a:custGeom>
              <a:avLst/>
              <a:gdLst/>
              <a:ahLst/>
              <a:cxnLst/>
              <a:rect l="l" t="t" r="r" b="b"/>
              <a:pathLst>
                <a:path w="3597910" h="1569720">
                  <a:moveTo>
                    <a:pt x="0" y="1569599"/>
                  </a:moveTo>
                  <a:lnTo>
                    <a:pt x="0" y="0"/>
                  </a:lnTo>
                  <a:lnTo>
                    <a:pt x="3597299" y="0"/>
                  </a:lnTo>
                  <a:lnTo>
                    <a:pt x="3597299" y="1569599"/>
                  </a:lnTo>
                  <a:lnTo>
                    <a:pt x="0" y="1569599"/>
                  </a:lnTo>
                  <a:close/>
                </a:path>
              </a:pathLst>
            </a:custGeom>
            <a:ln w="38099">
              <a:solidFill>
                <a:srgbClr val="0B5394"/>
              </a:solidFill>
            </a:ln>
          </p:spPr>
          <p:txBody>
            <a:bodyPr wrap="square" lIns="0" tIns="0" rIns="0" bIns="0" rtlCol="0"/>
            <a:lstStyle/>
            <a:p>
              <a:endParaRPr/>
            </a:p>
          </p:txBody>
        </p:sp>
        <p:sp>
          <p:nvSpPr>
            <p:cNvPr id="6" name="object 6"/>
            <p:cNvSpPr/>
            <p:nvPr/>
          </p:nvSpPr>
          <p:spPr>
            <a:xfrm>
              <a:off x="2985846" y="4623447"/>
              <a:ext cx="3424554" cy="1367790"/>
            </a:xfrm>
            <a:custGeom>
              <a:avLst/>
              <a:gdLst/>
              <a:ahLst/>
              <a:cxnLst/>
              <a:rect l="l" t="t" r="r" b="b"/>
              <a:pathLst>
                <a:path w="3424554" h="1367789">
                  <a:moveTo>
                    <a:pt x="526491" y="87782"/>
                  </a:moveTo>
                  <a:lnTo>
                    <a:pt x="519607" y="53619"/>
                  </a:lnTo>
                  <a:lnTo>
                    <a:pt x="500799" y="25730"/>
                  </a:lnTo>
                  <a:lnTo>
                    <a:pt x="472897" y="6921"/>
                  </a:lnTo>
                  <a:lnTo>
                    <a:pt x="438746" y="25"/>
                  </a:lnTo>
                  <a:lnTo>
                    <a:pt x="87744" y="25"/>
                  </a:lnTo>
                  <a:lnTo>
                    <a:pt x="39065" y="14770"/>
                  </a:lnTo>
                  <a:lnTo>
                    <a:pt x="6680" y="54203"/>
                  </a:lnTo>
                  <a:lnTo>
                    <a:pt x="0" y="87782"/>
                  </a:lnTo>
                  <a:lnTo>
                    <a:pt x="0" y="1279982"/>
                  </a:lnTo>
                  <a:lnTo>
                    <a:pt x="6896" y="1314132"/>
                  </a:lnTo>
                  <a:lnTo>
                    <a:pt x="25704" y="1342034"/>
                  </a:lnTo>
                  <a:lnTo>
                    <a:pt x="53594" y="1360830"/>
                  </a:lnTo>
                  <a:lnTo>
                    <a:pt x="87744" y="1367726"/>
                  </a:lnTo>
                  <a:lnTo>
                    <a:pt x="438746" y="1367726"/>
                  </a:lnTo>
                  <a:lnTo>
                    <a:pt x="472897" y="1360830"/>
                  </a:lnTo>
                  <a:lnTo>
                    <a:pt x="500799" y="1342034"/>
                  </a:lnTo>
                  <a:lnTo>
                    <a:pt x="519607" y="1314132"/>
                  </a:lnTo>
                  <a:lnTo>
                    <a:pt x="526491" y="1279982"/>
                  </a:lnTo>
                  <a:lnTo>
                    <a:pt x="526491" y="87782"/>
                  </a:lnTo>
                  <a:close/>
                </a:path>
                <a:path w="3424554" h="1367789">
                  <a:moveTo>
                    <a:pt x="2825153" y="227952"/>
                  </a:moveTo>
                  <a:lnTo>
                    <a:pt x="2820517" y="182016"/>
                  </a:lnTo>
                  <a:lnTo>
                    <a:pt x="2807233" y="139230"/>
                  </a:lnTo>
                  <a:lnTo>
                    <a:pt x="2786227" y="100507"/>
                  </a:lnTo>
                  <a:lnTo>
                    <a:pt x="2758389" y="66763"/>
                  </a:lnTo>
                  <a:lnTo>
                    <a:pt x="2724645" y="38938"/>
                  </a:lnTo>
                  <a:lnTo>
                    <a:pt x="2685923" y="17919"/>
                  </a:lnTo>
                  <a:lnTo>
                    <a:pt x="2643136" y="4635"/>
                  </a:lnTo>
                  <a:lnTo>
                    <a:pt x="2597200" y="0"/>
                  </a:lnTo>
                  <a:lnTo>
                    <a:pt x="827112" y="0"/>
                  </a:lnTo>
                  <a:lnTo>
                    <a:pt x="782434" y="4419"/>
                  </a:lnTo>
                  <a:lnTo>
                    <a:pt x="739876" y="17360"/>
                  </a:lnTo>
                  <a:lnTo>
                    <a:pt x="700633" y="38303"/>
                  </a:lnTo>
                  <a:lnTo>
                    <a:pt x="665924" y="66763"/>
                  </a:lnTo>
                  <a:lnTo>
                    <a:pt x="637451" y="101485"/>
                  </a:lnTo>
                  <a:lnTo>
                    <a:pt x="616508" y="140728"/>
                  </a:lnTo>
                  <a:lnTo>
                    <a:pt x="603567" y="183273"/>
                  </a:lnTo>
                  <a:lnTo>
                    <a:pt x="599147" y="227952"/>
                  </a:lnTo>
                  <a:lnTo>
                    <a:pt x="599147" y="1139748"/>
                  </a:lnTo>
                  <a:lnTo>
                    <a:pt x="603783" y="1185684"/>
                  </a:lnTo>
                  <a:lnTo>
                    <a:pt x="617067" y="1228483"/>
                  </a:lnTo>
                  <a:lnTo>
                    <a:pt x="638086" y="1267206"/>
                  </a:lnTo>
                  <a:lnTo>
                    <a:pt x="665924" y="1300937"/>
                  </a:lnTo>
                  <a:lnTo>
                    <a:pt x="699655" y="1328775"/>
                  </a:lnTo>
                  <a:lnTo>
                    <a:pt x="738378" y="1349794"/>
                  </a:lnTo>
                  <a:lnTo>
                    <a:pt x="781164" y="1363078"/>
                  </a:lnTo>
                  <a:lnTo>
                    <a:pt x="827112" y="1367701"/>
                  </a:lnTo>
                  <a:lnTo>
                    <a:pt x="2597200" y="1367701"/>
                  </a:lnTo>
                  <a:lnTo>
                    <a:pt x="2643136" y="1363078"/>
                  </a:lnTo>
                  <a:lnTo>
                    <a:pt x="2685923" y="1349794"/>
                  </a:lnTo>
                  <a:lnTo>
                    <a:pt x="2724645" y="1328775"/>
                  </a:lnTo>
                  <a:lnTo>
                    <a:pt x="2758389" y="1300937"/>
                  </a:lnTo>
                  <a:lnTo>
                    <a:pt x="2786227" y="1267206"/>
                  </a:lnTo>
                  <a:lnTo>
                    <a:pt x="2807233" y="1228483"/>
                  </a:lnTo>
                  <a:lnTo>
                    <a:pt x="2820517" y="1185684"/>
                  </a:lnTo>
                  <a:lnTo>
                    <a:pt x="2825153" y="1139748"/>
                  </a:lnTo>
                  <a:lnTo>
                    <a:pt x="2825153" y="227952"/>
                  </a:lnTo>
                  <a:close/>
                </a:path>
                <a:path w="3424554" h="1367789">
                  <a:moveTo>
                    <a:pt x="3424402" y="87782"/>
                  </a:moveTo>
                  <a:lnTo>
                    <a:pt x="3417506" y="53619"/>
                  </a:lnTo>
                  <a:lnTo>
                    <a:pt x="3398697" y="25730"/>
                  </a:lnTo>
                  <a:lnTo>
                    <a:pt x="3370808" y="6921"/>
                  </a:lnTo>
                  <a:lnTo>
                    <a:pt x="3336645" y="25"/>
                  </a:lnTo>
                  <a:lnTo>
                    <a:pt x="2985655" y="25"/>
                  </a:lnTo>
                  <a:lnTo>
                    <a:pt x="2936964" y="14770"/>
                  </a:lnTo>
                  <a:lnTo>
                    <a:pt x="2904579" y="54203"/>
                  </a:lnTo>
                  <a:lnTo>
                    <a:pt x="2897898" y="87782"/>
                  </a:lnTo>
                  <a:lnTo>
                    <a:pt x="2897898" y="1279982"/>
                  </a:lnTo>
                  <a:lnTo>
                    <a:pt x="2904794" y="1314132"/>
                  </a:lnTo>
                  <a:lnTo>
                    <a:pt x="2923603" y="1342034"/>
                  </a:lnTo>
                  <a:lnTo>
                    <a:pt x="2951492" y="1360830"/>
                  </a:lnTo>
                  <a:lnTo>
                    <a:pt x="2985655" y="1367726"/>
                  </a:lnTo>
                  <a:lnTo>
                    <a:pt x="3336645" y="1367726"/>
                  </a:lnTo>
                  <a:lnTo>
                    <a:pt x="3370808" y="1360830"/>
                  </a:lnTo>
                  <a:lnTo>
                    <a:pt x="3398697" y="1342034"/>
                  </a:lnTo>
                  <a:lnTo>
                    <a:pt x="3417506" y="1314132"/>
                  </a:lnTo>
                  <a:lnTo>
                    <a:pt x="3424402" y="1279982"/>
                  </a:lnTo>
                  <a:lnTo>
                    <a:pt x="3424402" y="87782"/>
                  </a:lnTo>
                  <a:close/>
                </a:path>
              </a:pathLst>
            </a:custGeom>
            <a:solidFill>
              <a:srgbClr val="A64D78"/>
            </a:solidFill>
          </p:spPr>
          <p:txBody>
            <a:bodyPr wrap="square" lIns="0" tIns="0" rIns="0" bIns="0" rtlCol="0"/>
            <a:lstStyle/>
            <a:p>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5075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3 – </a:t>
            </a:r>
            <a:br>
              <a:rPr lang="en-US" sz="4800" spc="-70" dirty="0"/>
            </a:br>
            <a:r>
              <a:rPr lang="en-US" sz="4800" spc="-70" dirty="0"/>
              <a:t>What is CSS</a:t>
            </a:r>
            <a:endParaRPr sz="4800" dirty="0"/>
          </a:p>
        </p:txBody>
      </p:sp>
    </p:spTree>
    <p:extLst>
      <p:ext uri="{BB962C8B-B14F-4D97-AF65-F5344CB8AC3E}">
        <p14:creationId xmlns:p14="http://schemas.microsoft.com/office/powerpoint/2010/main" val="8476785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39845" cy="574040"/>
          </a:xfrm>
          <a:prstGeom prst="rect">
            <a:avLst/>
          </a:prstGeom>
        </p:spPr>
        <p:txBody>
          <a:bodyPr vert="horz" wrap="square" lIns="0" tIns="12700" rIns="0" bIns="0" rtlCol="0">
            <a:spAutoFit/>
          </a:bodyPr>
          <a:lstStyle/>
          <a:p>
            <a:pPr marL="12700">
              <a:lnSpc>
                <a:spcPct val="100000"/>
              </a:lnSpc>
              <a:spcBef>
                <a:spcPts val="100"/>
              </a:spcBef>
            </a:pPr>
            <a:r>
              <a:rPr spc="325" dirty="0"/>
              <a:t>Flex </a:t>
            </a:r>
            <a:r>
              <a:rPr spc="295" dirty="0"/>
              <a:t>layout</a:t>
            </a:r>
            <a:r>
              <a:rPr spc="-135" dirty="0"/>
              <a:t> </a:t>
            </a:r>
            <a:r>
              <a:rPr spc="370" dirty="0"/>
              <a:t>recap</a:t>
            </a:r>
          </a:p>
        </p:txBody>
      </p:sp>
      <p:sp>
        <p:nvSpPr>
          <p:cNvPr id="3" name="object 3"/>
          <p:cNvSpPr txBox="1"/>
          <p:nvPr/>
        </p:nvSpPr>
        <p:spPr>
          <a:xfrm>
            <a:off x="855724" y="1567743"/>
            <a:ext cx="5163185" cy="4740275"/>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For </a:t>
            </a:r>
            <a:r>
              <a:rPr sz="2400" spc="-5" dirty="0">
                <a:solidFill>
                  <a:srgbClr val="434343"/>
                </a:solidFill>
                <a:latin typeface="Consolas"/>
                <a:cs typeface="Consolas"/>
              </a:rPr>
              <a:t>flex-direction:</a:t>
            </a:r>
            <a:r>
              <a:rPr sz="2400" spc="-25" dirty="0">
                <a:solidFill>
                  <a:srgbClr val="434343"/>
                </a:solidFill>
                <a:latin typeface="Consolas"/>
                <a:cs typeface="Consolas"/>
              </a:rPr>
              <a:t> </a:t>
            </a:r>
            <a:r>
              <a:rPr sz="2400" spc="5" dirty="0">
                <a:solidFill>
                  <a:srgbClr val="434343"/>
                </a:solidFill>
                <a:latin typeface="Consolas"/>
                <a:cs typeface="Consolas"/>
              </a:rPr>
              <a:t>column</a:t>
            </a:r>
            <a:r>
              <a:rPr sz="2400" spc="5" dirty="0">
                <a:solidFill>
                  <a:srgbClr val="434343"/>
                </a:solidFill>
                <a:latin typeface="Calibri"/>
                <a:cs typeface="Calibri"/>
              </a:rPr>
              <a:t>:</a:t>
            </a:r>
            <a:endParaRPr sz="2400">
              <a:latin typeface="Calibri"/>
              <a:cs typeface="Calibri"/>
            </a:endParaRPr>
          </a:p>
          <a:p>
            <a:pPr marL="469900" marR="104775"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a:t>
            </a:r>
            <a:r>
              <a:rPr sz="2400" b="1" spc="-5" dirty="0">
                <a:solidFill>
                  <a:srgbClr val="434343"/>
                </a:solidFill>
                <a:latin typeface="Calibri"/>
                <a:cs typeface="Calibri"/>
              </a:rPr>
              <a:t>flex basis </a:t>
            </a:r>
            <a:r>
              <a:rPr sz="2400" spc="-5" dirty="0">
                <a:solidFill>
                  <a:srgbClr val="434343"/>
                </a:solidFill>
                <a:latin typeface="Calibri"/>
                <a:cs typeface="Calibri"/>
              </a:rPr>
              <a:t>is the initial height of </a:t>
            </a:r>
            <a:r>
              <a:rPr sz="2400" dirty="0">
                <a:solidFill>
                  <a:srgbClr val="434343"/>
                </a:solidFill>
                <a:latin typeface="Calibri"/>
                <a:cs typeface="Calibri"/>
              </a:rPr>
              <a:t>a  </a:t>
            </a:r>
            <a:r>
              <a:rPr sz="2400" spc="-5" dirty="0">
                <a:solidFill>
                  <a:srgbClr val="434343"/>
                </a:solidFill>
                <a:latin typeface="Calibri"/>
                <a:cs typeface="Calibri"/>
              </a:rPr>
              <a:t>flex</a:t>
            </a:r>
            <a:r>
              <a:rPr sz="2400" spc="-10" dirty="0">
                <a:solidFill>
                  <a:srgbClr val="434343"/>
                </a:solidFill>
                <a:latin typeface="Calibri"/>
                <a:cs typeface="Calibri"/>
              </a:rPr>
              <a:t> </a:t>
            </a:r>
            <a:r>
              <a:rPr sz="2400" spc="-5" dirty="0">
                <a:solidFill>
                  <a:srgbClr val="434343"/>
                </a:solidFill>
                <a:latin typeface="Calibri"/>
                <a:cs typeface="Calibri"/>
              </a:rPr>
              <a:t>item</a:t>
            </a:r>
            <a:endParaRPr sz="2400">
              <a:latin typeface="Calibri"/>
              <a:cs typeface="Calibri"/>
            </a:endParaRPr>
          </a:p>
          <a:p>
            <a:pPr marL="927100" marR="264795" indent="-299085" algn="just">
              <a:lnSpc>
                <a:spcPct val="114599"/>
              </a:lnSpc>
              <a:spcBef>
                <a:spcPts val="125"/>
              </a:spcBef>
            </a:pPr>
            <a:r>
              <a:rPr sz="1800" dirty="0">
                <a:solidFill>
                  <a:srgbClr val="434343"/>
                </a:solidFill>
                <a:latin typeface="Calibri"/>
                <a:cs typeface="Calibri"/>
              </a:rPr>
              <a:t>- </a:t>
            </a:r>
            <a:r>
              <a:rPr sz="1800" spc="-5" dirty="0">
                <a:solidFill>
                  <a:srgbClr val="434343"/>
                </a:solidFill>
                <a:latin typeface="Calibri"/>
                <a:cs typeface="Calibri"/>
              </a:rPr>
              <a:t>This is either the explicitly set </a:t>
            </a:r>
            <a:r>
              <a:rPr sz="1800" spc="-5" dirty="0">
                <a:solidFill>
                  <a:srgbClr val="434343"/>
                </a:solidFill>
                <a:latin typeface="Consolas"/>
                <a:cs typeface="Consolas"/>
              </a:rPr>
              <a:t>height</a:t>
            </a:r>
            <a:r>
              <a:rPr sz="1800" spc="-5" dirty="0">
                <a:solidFill>
                  <a:srgbClr val="434343"/>
                </a:solidFill>
                <a:latin typeface="Calibri"/>
                <a:cs typeface="Calibri"/>
              </a:rPr>
              <a:t>, the  explicitly set </a:t>
            </a:r>
            <a:r>
              <a:rPr sz="1800" spc="-5" dirty="0">
                <a:solidFill>
                  <a:srgbClr val="434343"/>
                </a:solidFill>
                <a:latin typeface="Consolas"/>
                <a:cs typeface="Consolas"/>
              </a:rPr>
              <a:t>flex-basis</a:t>
            </a:r>
            <a:r>
              <a:rPr sz="1800" spc="-5" dirty="0">
                <a:solidFill>
                  <a:srgbClr val="434343"/>
                </a:solidFill>
                <a:latin typeface="Calibri"/>
                <a:cs typeface="Calibri"/>
              </a:rPr>
              <a:t>, or the content  height</a:t>
            </a:r>
            <a:endParaRPr sz="1800">
              <a:latin typeface="Calibri"/>
              <a:cs typeface="Calibri"/>
            </a:endParaRPr>
          </a:p>
          <a:p>
            <a:pPr marL="469900" marR="5080" indent="-306705">
              <a:lnSpc>
                <a:spcPts val="3300"/>
              </a:lnSpc>
              <a:spcBef>
                <a:spcPts val="5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height of </a:t>
            </a:r>
            <a:r>
              <a:rPr sz="2400" dirty="0">
                <a:solidFill>
                  <a:srgbClr val="434343"/>
                </a:solidFill>
                <a:latin typeface="Calibri"/>
                <a:cs typeface="Calibri"/>
              </a:rPr>
              <a:t>a </a:t>
            </a:r>
            <a:r>
              <a:rPr sz="2400" spc="-5" dirty="0">
                <a:solidFill>
                  <a:srgbClr val="434343"/>
                </a:solidFill>
                <a:latin typeface="Calibri"/>
                <a:cs typeface="Calibri"/>
              </a:rPr>
              <a:t>flex item will </a:t>
            </a:r>
            <a:r>
              <a:rPr sz="2400" b="1" spc="-5" dirty="0">
                <a:solidFill>
                  <a:srgbClr val="434343"/>
                </a:solidFill>
                <a:latin typeface="Calibri"/>
                <a:cs typeface="Calibri"/>
              </a:rPr>
              <a:t>shrink </a:t>
            </a:r>
            <a:r>
              <a:rPr sz="2400" spc="-5" dirty="0">
                <a:solidFill>
                  <a:srgbClr val="434343"/>
                </a:solidFill>
                <a:latin typeface="Calibri"/>
                <a:cs typeface="Calibri"/>
              </a:rPr>
              <a:t>to  fit the container if </a:t>
            </a:r>
            <a:r>
              <a:rPr sz="2400" spc="-5" dirty="0">
                <a:solidFill>
                  <a:srgbClr val="434343"/>
                </a:solidFill>
                <a:latin typeface="Consolas"/>
                <a:cs typeface="Consolas"/>
              </a:rPr>
              <a:t>flex-shrink </a:t>
            </a:r>
            <a:r>
              <a:rPr sz="2400" spc="-5" dirty="0">
                <a:solidFill>
                  <a:srgbClr val="434343"/>
                </a:solidFill>
                <a:latin typeface="Calibri"/>
                <a:cs typeface="Calibri"/>
              </a:rPr>
              <a:t>is  set to </a:t>
            </a:r>
            <a:r>
              <a:rPr sz="2400" dirty="0">
                <a:solidFill>
                  <a:srgbClr val="434343"/>
                </a:solidFill>
                <a:latin typeface="Calibri"/>
                <a:cs typeface="Calibri"/>
              </a:rPr>
              <a:t>1 </a:t>
            </a:r>
            <a:r>
              <a:rPr sz="1800" spc="-5" dirty="0">
                <a:solidFill>
                  <a:srgbClr val="434343"/>
                </a:solidFill>
                <a:latin typeface="Calibri"/>
                <a:cs typeface="Calibri"/>
              </a:rPr>
              <a:t>(disabled if 0)</a:t>
            </a:r>
            <a:endParaRPr sz="1800">
              <a:latin typeface="Calibri"/>
              <a:cs typeface="Calibri"/>
            </a:endParaRPr>
          </a:p>
          <a:p>
            <a:pPr marL="469900" marR="35560" indent="-306705">
              <a:lnSpc>
                <a:spcPts val="3300"/>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height of </a:t>
            </a:r>
            <a:r>
              <a:rPr sz="2400" dirty="0">
                <a:solidFill>
                  <a:srgbClr val="434343"/>
                </a:solidFill>
                <a:latin typeface="Calibri"/>
                <a:cs typeface="Calibri"/>
              </a:rPr>
              <a:t>a </a:t>
            </a:r>
            <a:r>
              <a:rPr sz="2400" spc="-5" dirty="0">
                <a:solidFill>
                  <a:srgbClr val="434343"/>
                </a:solidFill>
                <a:latin typeface="Calibri"/>
                <a:cs typeface="Calibri"/>
              </a:rPr>
              <a:t>flex item will </a:t>
            </a:r>
            <a:r>
              <a:rPr sz="2400" b="1" spc="-5" dirty="0">
                <a:solidFill>
                  <a:srgbClr val="434343"/>
                </a:solidFill>
                <a:latin typeface="Calibri"/>
                <a:cs typeface="Calibri"/>
              </a:rPr>
              <a:t>grow </a:t>
            </a:r>
            <a:r>
              <a:rPr sz="2400" spc="-5" dirty="0">
                <a:solidFill>
                  <a:srgbClr val="434343"/>
                </a:solidFill>
                <a:latin typeface="Calibri"/>
                <a:cs typeface="Calibri"/>
              </a:rPr>
              <a:t>to  fit the remaining space if </a:t>
            </a:r>
            <a:r>
              <a:rPr sz="2400" spc="-5" dirty="0">
                <a:solidFill>
                  <a:srgbClr val="434343"/>
                </a:solidFill>
                <a:latin typeface="Consolas"/>
                <a:cs typeface="Consolas"/>
              </a:rPr>
              <a:t>flex-grow  </a:t>
            </a:r>
            <a:r>
              <a:rPr sz="2400" spc="-5" dirty="0">
                <a:solidFill>
                  <a:srgbClr val="434343"/>
                </a:solidFill>
                <a:latin typeface="Calibri"/>
                <a:cs typeface="Calibri"/>
              </a:rPr>
              <a:t>is set to </a:t>
            </a:r>
            <a:r>
              <a:rPr sz="2400" dirty="0">
                <a:solidFill>
                  <a:srgbClr val="434343"/>
                </a:solidFill>
                <a:latin typeface="Calibri"/>
                <a:cs typeface="Calibri"/>
              </a:rPr>
              <a:t>1 </a:t>
            </a:r>
            <a:r>
              <a:rPr sz="1800" spc="-5" dirty="0">
                <a:solidFill>
                  <a:srgbClr val="434343"/>
                </a:solidFill>
                <a:latin typeface="Calibri"/>
                <a:cs typeface="Calibri"/>
              </a:rPr>
              <a:t>(disabled if 0)</a:t>
            </a:r>
            <a:endParaRPr sz="1800">
              <a:latin typeface="Calibri"/>
              <a:cs typeface="Calibri"/>
            </a:endParaRPr>
          </a:p>
        </p:txBody>
      </p:sp>
      <p:grpSp>
        <p:nvGrpSpPr>
          <p:cNvPr id="4" name="object 4"/>
          <p:cNvGrpSpPr/>
          <p:nvPr/>
        </p:nvGrpSpPr>
        <p:grpSpPr>
          <a:xfrm>
            <a:off x="6845624" y="3017199"/>
            <a:ext cx="1828800" cy="2000885"/>
            <a:chOff x="6845624" y="3017199"/>
            <a:chExt cx="1828800" cy="2000885"/>
          </a:xfrm>
        </p:grpSpPr>
        <p:sp>
          <p:nvSpPr>
            <p:cNvPr id="5" name="object 5"/>
            <p:cNvSpPr/>
            <p:nvPr/>
          </p:nvSpPr>
          <p:spPr>
            <a:xfrm>
              <a:off x="6864674" y="3036249"/>
              <a:ext cx="1790700" cy="1962785"/>
            </a:xfrm>
            <a:custGeom>
              <a:avLst/>
              <a:gdLst/>
              <a:ahLst/>
              <a:cxnLst/>
              <a:rect l="l" t="t" r="r" b="b"/>
              <a:pathLst>
                <a:path w="1790700" h="1962785">
                  <a:moveTo>
                    <a:pt x="1790399" y="1962599"/>
                  </a:moveTo>
                  <a:lnTo>
                    <a:pt x="0" y="1962599"/>
                  </a:lnTo>
                  <a:lnTo>
                    <a:pt x="0" y="0"/>
                  </a:lnTo>
                  <a:lnTo>
                    <a:pt x="1790399" y="0"/>
                  </a:lnTo>
                  <a:lnTo>
                    <a:pt x="1790399" y="1962599"/>
                  </a:lnTo>
                  <a:close/>
                </a:path>
              </a:pathLst>
            </a:custGeom>
            <a:ln w="38099">
              <a:solidFill>
                <a:srgbClr val="0B5394"/>
              </a:solidFill>
            </a:ln>
          </p:spPr>
          <p:txBody>
            <a:bodyPr wrap="square" lIns="0" tIns="0" rIns="0" bIns="0" rtlCol="0"/>
            <a:lstStyle/>
            <a:p>
              <a:endParaRPr/>
            </a:p>
          </p:txBody>
        </p:sp>
        <p:sp>
          <p:nvSpPr>
            <p:cNvPr id="6" name="object 6"/>
            <p:cNvSpPr/>
            <p:nvPr/>
          </p:nvSpPr>
          <p:spPr>
            <a:xfrm>
              <a:off x="6974370" y="3140049"/>
              <a:ext cx="600710" cy="1710689"/>
            </a:xfrm>
            <a:custGeom>
              <a:avLst/>
              <a:gdLst/>
              <a:ahLst/>
              <a:cxnLst/>
              <a:rect l="l" t="t" r="r" b="b"/>
              <a:pathLst>
                <a:path w="600709" h="1710689">
                  <a:moveTo>
                    <a:pt x="600595" y="740841"/>
                  </a:moveTo>
                  <a:lnTo>
                    <a:pt x="596112" y="718616"/>
                  </a:lnTo>
                  <a:lnTo>
                    <a:pt x="583869" y="700468"/>
                  </a:lnTo>
                  <a:lnTo>
                    <a:pt x="565721" y="688225"/>
                  </a:lnTo>
                  <a:lnTo>
                    <a:pt x="543496" y="683742"/>
                  </a:lnTo>
                  <a:lnTo>
                    <a:pt x="57099" y="683742"/>
                  </a:lnTo>
                  <a:lnTo>
                    <a:pt x="34874" y="688225"/>
                  </a:lnTo>
                  <a:lnTo>
                    <a:pt x="16725" y="700468"/>
                  </a:lnTo>
                  <a:lnTo>
                    <a:pt x="4483" y="718616"/>
                  </a:lnTo>
                  <a:lnTo>
                    <a:pt x="0" y="740841"/>
                  </a:lnTo>
                  <a:lnTo>
                    <a:pt x="0" y="969238"/>
                  </a:lnTo>
                  <a:lnTo>
                    <a:pt x="16725" y="1009611"/>
                  </a:lnTo>
                  <a:lnTo>
                    <a:pt x="57099" y="1026337"/>
                  </a:lnTo>
                  <a:lnTo>
                    <a:pt x="543496" y="1026337"/>
                  </a:lnTo>
                  <a:lnTo>
                    <a:pt x="565721" y="1021854"/>
                  </a:lnTo>
                  <a:lnTo>
                    <a:pt x="583869" y="1009611"/>
                  </a:lnTo>
                  <a:lnTo>
                    <a:pt x="596112" y="991463"/>
                  </a:lnTo>
                  <a:lnTo>
                    <a:pt x="600595" y="969238"/>
                  </a:lnTo>
                  <a:lnTo>
                    <a:pt x="600595" y="740841"/>
                  </a:lnTo>
                  <a:close/>
                </a:path>
                <a:path w="600709" h="1710689">
                  <a:moveTo>
                    <a:pt x="600608" y="1209560"/>
                  </a:moveTo>
                  <a:lnTo>
                    <a:pt x="592734" y="1170597"/>
                  </a:lnTo>
                  <a:lnTo>
                    <a:pt x="571284" y="1138783"/>
                  </a:lnTo>
                  <a:lnTo>
                    <a:pt x="539470" y="1117333"/>
                  </a:lnTo>
                  <a:lnTo>
                    <a:pt x="500507" y="1109459"/>
                  </a:lnTo>
                  <a:lnTo>
                    <a:pt x="100101" y="1109459"/>
                  </a:lnTo>
                  <a:lnTo>
                    <a:pt x="61137" y="1117333"/>
                  </a:lnTo>
                  <a:lnTo>
                    <a:pt x="29324" y="1138783"/>
                  </a:lnTo>
                  <a:lnTo>
                    <a:pt x="7874" y="1170597"/>
                  </a:lnTo>
                  <a:lnTo>
                    <a:pt x="0" y="1209560"/>
                  </a:lnTo>
                  <a:lnTo>
                    <a:pt x="0" y="1609966"/>
                  </a:lnTo>
                  <a:lnTo>
                    <a:pt x="7620" y="1648269"/>
                  </a:lnTo>
                  <a:lnTo>
                    <a:pt x="29324" y="1680743"/>
                  </a:lnTo>
                  <a:lnTo>
                    <a:pt x="61798" y="1702447"/>
                  </a:lnTo>
                  <a:lnTo>
                    <a:pt x="100101" y="1710067"/>
                  </a:lnTo>
                  <a:lnTo>
                    <a:pt x="500507" y="1710067"/>
                  </a:lnTo>
                  <a:lnTo>
                    <a:pt x="539470" y="1702193"/>
                  </a:lnTo>
                  <a:lnTo>
                    <a:pt x="571284" y="1680743"/>
                  </a:lnTo>
                  <a:lnTo>
                    <a:pt x="592734" y="1648929"/>
                  </a:lnTo>
                  <a:lnTo>
                    <a:pt x="600608" y="1609966"/>
                  </a:lnTo>
                  <a:lnTo>
                    <a:pt x="600608" y="1209560"/>
                  </a:lnTo>
                  <a:close/>
                </a:path>
                <a:path w="600709" h="1710689">
                  <a:moveTo>
                    <a:pt x="600608" y="100101"/>
                  </a:moveTo>
                  <a:lnTo>
                    <a:pt x="592734" y="61137"/>
                  </a:lnTo>
                  <a:lnTo>
                    <a:pt x="571284" y="29324"/>
                  </a:lnTo>
                  <a:lnTo>
                    <a:pt x="539470" y="7861"/>
                  </a:lnTo>
                  <a:lnTo>
                    <a:pt x="500507" y="0"/>
                  </a:lnTo>
                  <a:lnTo>
                    <a:pt x="100101" y="0"/>
                  </a:lnTo>
                  <a:lnTo>
                    <a:pt x="61137" y="7861"/>
                  </a:lnTo>
                  <a:lnTo>
                    <a:pt x="29324" y="29324"/>
                  </a:lnTo>
                  <a:lnTo>
                    <a:pt x="7874" y="61137"/>
                  </a:lnTo>
                  <a:lnTo>
                    <a:pt x="0" y="100101"/>
                  </a:lnTo>
                  <a:lnTo>
                    <a:pt x="0" y="500494"/>
                  </a:lnTo>
                  <a:lnTo>
                    <a:pt x="7620" y="538810"/>
                  </a:lnTo>
                  <a:lnTo>
                    <a:pt x="29324" y="571284"/>
                  </a:lnTo>
                  <a:lnTo>
                    <a:pt x="61798" y="592975"/>
                  </a:lnTo>
                  <a:lnTo>
                    <a:pt x="100101" y="600595"/>
                  </a:lnTo>
                  <a:lnTo>
                    <a:pt x="500507" y="600595"/>
                  </a:lnTo>
                  <a:lnTo>
                    <a:pt x="539470" y="592734"/>
                  </a:lnTo>
                  <a:lnTo>
                    <a:pt x="571284" y="571284"/>
                  </a:lnTo>
                  <a:lnTo>
                    <a:pt x="592734" y="539457"/>
                  </a:lnTo>
                  <a:lnTo>
                    <a:pt x="600608" y="500494"/>
                  </a:lnTo>
                  <a:lnTo>
                    <a:pt x="600608" y="100101"/>
                  </a:lnTo>
                  <a:close/>
                </a:path>
              </a:pathLst>
            </a:custGeom>
            <a:solidFill>
              <a:srgbClr val="A64D78"/>
            </a:solidFill>
          </p:spPr>
          <p:txBody>
            <a:bodyPr wrap="square" lIns="0" tIns="0" rIns="0" bIns="0" rtlCol="0"/>
            <a:lstStyle/>
            <a:p>
              <a:endParaRPr/>
            </a:p>
          </p:txBody>
        </p:sp>
      </p:gr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39845" cy="574040"/>
          </a:xfrm>
          <a:prstGeom prst="rect">
            <a:avLst/>
          </a:prstGeom>
        </p:spPr>
        <p:txBody>
          <a:bodyPr vert="horz" wrap="square" lIns="0" tIns="12700" rIns="0" bIns="0" rtlCol="0">
            <a:spAutoFit/>
          </a:bodyPr>
          <a:lstStyle/>
          <a:p>
            <a:pPr marL="12700">
              <a:lnSpc>
                <a:spcPct val="100000"/>
              </a:lnSpc>
              <a:spcBef>
                <a:spcPts val="100"/>
              </a:spcBef>
            </a:pPr>
            <a:r>
              <a:rPr spc="325" dirty="0"/>
              <a:t>Flex </a:t>
            </a:r>
            <a:r>
              <a:rPr spc="295" dirty="0"/>
              <a:t>layout</a:t>
            </a:r>
            <a:r>
              <a:rPr spc="-135" dirty="0"/>
              <a:t> </a:t>
            </a:r>
            <a:r>
              <a:rPr spc="370" dirty="0"/>
              <a:t>recap</a:t>
            </a:r>
          </a:p>
        </p:txBody>
      </p:sp>
      <p:sp>
        <p:nvSpPr>
          <p:cNvPr id="3" name="object 3"/>
          <p:cNvSpPr txBox="1"/>
          <p:nvPr/>
        </p:nvSpPr>
        <p:spPr>
          <a:xfrm>
            <a:off x="855724" y="1567738"/>
            <a:ext cx="5445125" cy="37973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For </a:t>
            </a:r>
            <a:r>
              <a:rPr sz="2400" spc="-5" dirty="0">
                <a:solidFill>
                  <a:srgbClr val="434343"/>
                </a:solidFill>
                <a:latin typeface="Consolas"/>
                <a:cs typeface="Consolas"/>
              </a:rPr>
              <a:t>flex-direction:</a:t>
            </a:r>
            <a:r>
              <a:rPr sz="2400" spc="-20" dirty="0">
                <a:solidFill>
                  <a:srgbClr val="434343"/>
                </a:solidFill>
                <a:latin typeface="Consolas"/>
                <a:cs typeface="Consolas"/>
              </a:rPr>
              <a:t> </a:t>
            </a:r>
            <a:r>
              <a:rPr sz="2400" spc="5" dirty="0">
                <a:solidFill>
                  <a:srgbClr val="434343"/>
                </a:solidFill>
                <a:latin typeface="Consolas"/>
                <a:cs typeface="Consolas"/>
              </a:rPr>
              <a:t>column</a:t>
            </a:r>
            <a:r>
              <a:rPr sz="2400" spc="5" dirty="0">
                <a:solidFill>
                  <a:srgbClr val="434343"/>
                </a:solidFill>
                <a:latin typeface="Calibri"/>
                <a:cs typeface="Calibri"/>
              </a:rPr>
              <a: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width of </a:t>
            </a:r>
            <a:r>
              <a:rPr sz="2400" dirty="0">
                <a:solidFill>
                  <a:srgbClr val="434343"/>
                </a:solidFill>
                <a:latin typeface="Calibri"/>
                <a:cs typeface="Calibri"/>
              </a:rPr>
              <a:t>a </a:t>
            </a:r>
            <a:r>
              <a:rPr sz="2400" spc="-5" dirty="0">
                <a:solidFill>
                  <a:srgbClr val="434343"/>
                </a:solidFill>
                <a:latin typeface="Calibri"/>
                <a:cs typeface="Calibri"/>
              </a:rPr>
              <a:t>flex item is</a:t>
            </a:r>
            <a:r>
              <a:rPr sz="2400" spc="-35" dirty="0">
                <a:solidFill>
                  <a:srgbClr val="434343"/>
                </a:solidFill>
                <a:latin typeface="Calibri"/>
                <a:cs typeface="Calibri"/>
              </a:rPr>
              <a:t> </a:t>
            </a:r>
            <a:r>
              <a:rPr sz="2400" spc="-5" dirty="0">
                <a:solidFill>
                  <a:srgbClr val="434343"/>
                </a:solidFill>
                <a:latin typeface="Calibri"/>
                <a:cs typeface="Calibri"/>
              </a:rPr>
              <a:t>either:</a:t>
            </a:r>
            <a:endParaRPr sz="2400">
              <a:latin typeface="Calibri"/>
              <a:cs typeface="Calibri"/>
            </a:endParaRPr>
          </a:p>
          <a:p>
            <a:pPr marL="927100" marR="5080" indent="-306705">
              <a:lnSpc>
                <a:spcPct val="114599"/>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the explicitly set </a:t>
            </a:r>
            <a:r>
              <a:rPr sz="2400" spc="-5" dirty="0">
                <a:solidFill>
                  <a:srgbClr val="434343"/>
                </a:solidFill>
                <a:latin typeface="Consolas"/>
                <a:cs typeface="Consolas"/>
              </a:rPr>
              <a:t>width</a:t>
            </a:r>
            <a:r>
              <a:rPr sz="2400" spc="-795" dirty="0">
                <a:solidFill>
                  <a:srgbClr val="434343"/>
                </a:solidFill>
                <a:latin typeface="Consolas"/>
                <a:cs typeface="Consolas"/>
              </a:rPr>
              <a:t> </a:t>
            </a:r>
            <a:r>
              <a:rPr sz="2400" spc="-5" dirty="0">
                <a:solidFill>
                  <a:srgbClr val="434343"/>
                </a:solidFill>
                <a:latin typeface="Calibri"/>
                <a:cs typeface="Calibri"/>
              </a:rPr>
              <a:t>on the item,  or</a:t>
            </a:r>
            <a:endParaRPr sz="2400">
              <a:latin typeface="Calibri"/>
              <a:cs typeface="Calibri"/>
            </a:endParaRPr>
          </a:p>
          <a:p>
            <a:pPr marL="927100" marR="708660" indent="-306705">
              <a:lnSpc>
                <a:spcPct val="114599"/>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the content width on the</a:t>
            </a:r>
            <a:r>
              <a:rPr sz="2400" spc="-80" dirty="0">
                <a:solidFill>
                  <a:srgbClr val="434343"/>
                </a:solidFill>
                <a:latin typeface="Calibri"/>
                <a:cs typeface="Calibri"/>
              </a:rPr>
              <a:t> </a:t>
            </a:r>
            <a:r>
              <a:rPr sz="2400" spc="-5" dirty="0">
                <a:solidFill>
                  <a:srgbClr val="434343"/>
                </a:solidFill>
                <a:latin typeface="Calibri"/>
                <a:cs typeface="Calibri"/>
              </a:rPr>
              <a:t>item,  or</a:t>
            </a:r>
            <a:endParaRPr sz="2400">
              <a:latin typeface="Calibri"/>
              <a:cs typeface="Calibri"/>
            </a:endParaRPr>
          </a:p>
          <a:p>
            <a:pPr marL="927100" marR="555625" indent="-306705">
              <a:lnSpc>
                <a:spcPct val="114599"/>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the width of the container if</a:t>
            </a:r>
            <a:r>
              <a:rPr sz="2400" spc="-75" dirty="0">
                <a:solidFill>
                  <a:srgbClr val="434343"/>
                </a:solidFill>
                <a:latin typeface="Calibri"/>
                <a:cs typeface="Calibri"/>
              </a:rPr>
              <a:t> </a:t>
            </a:r>
            <a:r>
              <a:rPr sz="2400" spc="-5" dirty="0">
                <a:solidFill>
                  <a:srgbClr val="434343"/>
                </a:solidFill>
                <a:latin typeface="Calibri"/>
                <a:cs typeface="Calibri"/>
              </a:rPr>
              <a:t>the  container's </a:t>
            </a:r>
            <a:r>
              <a:rPr sz="2400" spc="-5" dirty="0">
                <a:solidFill>
                  <a:srgbClr val="434343"/>
                </a:solidFill>
                <a:latin typeface="Consolas"/>
                <a:cs typeface="Consolas"/>
              </a:rPr>
              <a:t>align-items:  stretch;</a:t>
            </a:r>
            <a:endParaRPr sz="2400">
              <a:latin typeface="Consolas"/>
              <a:cs typeface="Consolas"/>
            </a:endParaRPr>
          </a:p>
        </p:txBody>
      </p:sp>
      <p:grpSp>
        <p:nvGrpSpPr>
          <p:cNvPr id="4" name="object 4"/>
          <p:cNvGrpSpPr/>
          <p:nvPr/>
        </p:nvGrpSpPr>
        <p:grpSpPr>
          <a:xfrm>
            <a:off x="6767524" y="1947224"/>
            <a:ext cx="1607820" cy="3636010"/>
            <a:chOff x="6767524" y="1947224"/>
            <a:chExt cx="1607820" cy="3636010"/>
          </a:xfrm>
        </p:grpSpPr>
        <p:sp>
          <p:nvSpPr>
            <p:cNvPr id="5" name="object 5"/>
            <p:cNvSpPr/>
            <p:nvPr/>
          </p:nvSpPr>
          <p:spPr>
            <a:xfrm>
              <a:off x="6786574" y="1966274"/>
              <a:ext cx="1569720" cy="3597910"/>
            </a:xfrm>
            <a:custGeom>
              <a:avLst/>
              <a:gdLst/>
              <a:ahLst/>
              <a:cxnLst/>
              <a:rect l="l" t="t" r="r" b="b"/>
              <a:pathLst>
                <a:path w="1569720" h="3597910">
                  <a:moveTo>
                    <a:pt x="0" y="0"/>
                  </a:moveTo>
                  <a:lnTo>
                    <a:pt x="1569599" y="0"/>
                  </a:lnTo>
                  <a:lnTo>
                    <a:pt x="1569599" y="3597299"/>
                  </a:lnTo>
                  <a:lnTo>
                    <a:pt x="0" y="3597299"/>
                  </a:lnTo>
                  <a:lnTo>
                    <a:pt x="0" y="0"/>
                  </a:lnTo>
                  <a:close/>
                </a:path>
              </a:pathLst>
            </a:custGeom>
            <a:ln w="38099">
              <a:solidFill>
                <a:srgbClr val="0B5394"/>
              </a:solidFill>
            </a:ln>
          </p:spPr>
          <p:txBody>
            <a:bodyPr wrap="square" lIns="0" tIns="0" rIns="0" bIns="0" rtlCol="0"/>
            <a:lstStyle/>
            <a:p>
              <a:endParaRPr/>
            </a:p>
          </p:txBody>
        </p:sp>
        <p:sp>
          <p:nvSpPr>
            <p:cNvPr id="6" name="object 6"/>
            <p:cNvSpPr/>
            <p:nvPr/>
          </p:nvSpPr>
          <p:spPr>
            <a:xfrm>
              <a:off x="6892023" y="2048154"/>
              <a:ext cx="1367790" cy="3424554"/>
            </a:xfrm>
            <a:custGeom>
              <a:avLst/>
              <a:gdLst/>
              <a:ahLst/>
              <a:cxnLst/>
              <a:rect l="l" t="t" r="r" b="b"/>
              <a:pathLst>
                <a:path w="1367790" h="3424554">
                  <a:moveTo>
                    <a:pt x="1367701" y="2985655"/>
                  </a:moveTo>
                  <a:lnTo>
                    <a:pt x="1352956" y="2936976"/>
                  </a:lnTo>
                  <a:lnTo>
                    <a:pt x="1313522" y="2904579"/>
                  </a:lnTo>
                  <a:lnTo>
                    <a:pt x="1279944" y="2897898"/>
                  </a:lnTo>
                  <a:lnTo>
                    <a:pt x="87744" y="2897898"/>
                  </a:lnTo>
                  <a:lnTo>
                    <a:pt x="53594" y="2904794"/>
                  </a:lnTo>
                  <a:lnTo>
                    <a:pt x="25704" y="2923603"/>
                  </a:lnTo>
                  <a:lnTo>
                    <a:pt x="6896" y="2951492"/>
                  </a:lnTo>
                  <a:lnTo>
                    <a:pt x="0" y="2985655"/>
                  </a:lnTo>
                  <a:lnTo>
                    <a:pt x="0" y="3336658"/>
                  </a:lnTo>
                  <a:lnTo>
                    <a:pt x="6896" y="3370808"/>
                  </a:lnTo>
                  <a:lnTo>
                    <a:pt x="25704" y="3398697"/>
                  </a:lnTo>
                  <a:lnTo>
                    <a:pt x="53594" y="3417506"/>
                  </a:lnTo>
                  <a:lnTo>
                    <a:pt x="87744" y="3424402"/>
                  </a:lnTo>
                  <a:lnTo>
                    <a:pt x="1279944" y="3424402"/>
                  </a:lnTo>
                  <a:lnTo>
                    <a:pt x="1314107" y="3417506"/>
                  </a:lnTo>
                  <a:lnTo>
                    <a:pt x="1341996" y="3398697"/>
                  </a:lnTo>
                  <a:lnTo>
                    <a:pt x="1360805" y="3370808"/>
                  </a:lnTo>
                  <a:lnTo>
                    <a:pt x="1367701" y="3336658"/>
                  </a:lnTo>
                  <a:lnTo>
                    <a:pt x="1367701" y="2985655"/>
                  </a:lnTo>
                  <a:close/>
                </a:path>
                <a:path w="1367790" h="3424554">
                  <a:moveTo>
                    <a:pt x="1367701" y="87757"/>
                  </a:moveTo>
                  <a:lnTo>
                    <a:pt x="1352956" y="39065"/>
                  </a:lnTo>
                  <a:lnTo>
                    <a:pt x="1313522" y="6680"/>
                  </a:lnTo>
                  <a:lnTo>
                    <a:pt x="1279944" y="0"/>
                  </a:lnTo>
                  <a:lnTo>
                    <a:pt x="87744" y="0"/>
                  </a:lnTo>
                  <a:lnTo>
                    <a:pt x="53594" y="6896"/>
                  </a:lnTo>
                  <a:lnTo>
                    <a:pt x="25704" y="25704"/>
                  </a:lnTo>
                  <a:lnTo>
                    <a:pt x="6896" y="53594"/>
                  </a:lnTo>
                  <a:lnTo>
                    <a:pt x="0" y="87757"/>
                  </a:lnTo>
                  <a:lnTo>
                    <a:pt x="0" y="438746"/>
                  </a:lnTo>
                  <a:lnTo>
                    <a:pt x="6896" y="472909"/>
                  </a:lnTo>
                  <a:lnTo>
                    <a:pt x="25704" y="500799"/>
                  </a:lnTo>
                  <a:lnTo>
                    <a:pt x="53594" y="519607"/>
                  </a:lnTo>
                  <a:lnTo>
                    <a:pt x="87744" y="526503"/>
                  </a:lnTo>
                  <a:lnTo>
                    <a:pt x="1279944" y="526503"/>
                  </a:lnTo>
                  <a:lnTo>
                    <a:pt x="1314107" y="519607"/>
                  </a:lnTo>
                  <a:lnTo>
                    <a:pt x="1341996" y="500799"/>
                  </a:lnTo>
                  <a:lnTo>
                    <a:pt x="1360805" y="472909"/>
                  </a:lnTo>
                  <a:lnTo>
                    <a:pt x="1367701" y="438746"/>
                  </a:lnTo>
                  <a:lnTo>
                    <a:pt x="1367701" y="87757"/>
                  </a:lnTo>
                  <a:close/>
                </a:path>
                <a:path w="1367790" h="3424554">
                  <a:moveTo>
                    <a:pt x="1367726" y="827112"/>
                  </a:moveTo>
                  <a:lnTo>
                    <a:pt x="1363306" y="782434"/>
                  </a:lnTo>
                  <a:lnTo>
                    <a:pt x="1350378" y="739876"/>
                  </a:lnTo>
                  <a:lnTo>
                    <a:pt x="1329423" y="700646"/>
                  </a:lnTo>
                  <a:lnTo>
                    <a:pt x="1300962" y="665924"/>
                  </a:lnTo>
                  <a:lnTo>
                    <a:pt x="1266240" y="637451"/>
                  </a:lnTo>
                  <a:lnTo>
                    <a:pt x="1227010" y="616508"/>
                  </a:lnTo>
                  <a:lnTo>
                    <a:pt x="1184452" y="603580"/>
                  </a:lnTo>
                  <a:lnTo>
                    <a:pt x="1139774" y="599160"/>
                  </a:lnTo>
                  <a:lnTo>
                    <a:pt x="227977" y="599160"/>
                  </a:lnTo>
                  <a:lnTo>
                    <a:pt x="182041" y="603783"/>
                  </a:lnTo>
                  <a:lnTo>
                    <a:pt x="139255" y="617067"/>
                  </a:lnTo>
                  <a:lnTo>
                    <a:pt x="100533" y="638086"/>
                  </a:lnTo>
                  <a:lnTo>
                    <a:pt x="66789" y="665924"/>
                  </a:lnTo>
                  <a:lnTo>
                    <a:pt x="38950" y="699655"/>
                  </a:lnTo>
                  <a:lnTo>
                    <a:pt x="17945" y="738378"/>
                  </a:lnTo>
                  <a:lnTo>
                    <a:pt x="4660" y="781177"/>
                  </a:lnTo>
                  <a:lnTo>
                    <a:pt x="25" y="827112"/>
                  </a:lnTo>
                  <a:lnTo>
                    <a:pt x="25" y="2597200"/>
                  </a:lnTo>
                  <a:lnTo>
                    <a:pt x="4660" y="2643149"/>
                  </a:lnTo>
                  <a:lnTo>
                    <a:pt x="17945" y="2685935"/>
                  </a:lnTo>
                  <a:lnTo>
                    <a:pt x="38950" y="2724658"/>
                  </a:lnTo>
                  <a:lnTo>
                    <a:pt x="66789" y="2758389"/>
                  </a:lnTo>
                  <a:lnTo>
                    <a:pt x="100533" y="2786227"/>
                  </a:lnTo>
                  <a:lnTo>
                    <a:pt x="139255" y="2807246"/>
                  </a:lnTo>
                  <a:lnTo>
                    <a:pt x="182041" y="2820530"/>
                  </a:lnTo>
                  <a:lnTo>
                    <a:pt x="227977" y="2825153"/>
                  </a:lnTo>
                  <a:lnTo>
                    <a:pt x="1139774" y="2825153"/>
                  </a:lnTo>
                  <a:lnTo>
                    <a:pt x="1185710" y="2820530"/>
                  </a:lnTo>
                  <a:lnTo>
                    <a:pt x="1228496" y="2807246"/>
                  </a:lnTo>
                  <a:lnTo>
                    <a:pt x="1267218" y="2786227"/>
                  </a:lnTo>
                  <a:lnTo>
                    <a:pt x="1300962" y="2758389"/>
                  </a:lnTo>
                  <a:lnTo>
                    <a:pt x="1328788" y="2724658"/>
                  </a:lnTo>
                  <a:lnTo>
                    <a:pt x="1349806" y="2685935"/>
                  </a:lnTo>
                  <a:lnTo>
                    <a:pt x="1363091" y="2643149"/>
                  </a:lnTo>
                  <a:lnTo>
                    <a:pt x="1367726" y="2597200"/>
                  </a:lnTo>
                  <a:lnTo>
                    <a:pt x="1367726" y="827112"/>
                  </a:lnTo>
                  <a:close/>
                </a:path>
              </a:pathLst>
            </a:custGeom>
            <a:solidFill>
              <a:srgbClr val="A64D78"/>
            </a:solidFill>
          </p:spPr>
          <p:txBody>
            <a:bodyPr wrap="square" lIns="0" tIns="0" rIns="0" bIns="0" rtlCol="0"/>
            <a:lstStyle/>
            <a:p>
              <a:endParaRPr/>
            </a:p>
          </p:txBody>
        </p:sp>
      </p:gr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032" y="2845661"/>
            <a:ext cx="8272145" cy="1126490"/>
          </a:xfrm>
          <a:prstGeom prst="rect">
            <a:avLst/>
          </a:prstGeom>
        </p:spPr>
        <p:txBody>
          <a:bodyPr vert="horz" wrap="square" lIns="0" tIns="8890" rIns="0" bIns="0" rtlCol="0">
            <a:spAutoFit/>
          </a:bodyPr>
          <a:lstStyle/>
          <a:p>
            <a:pPr marL="2832100" marR="5080" indent="-2820035">
              <a:lnSpc>
                <a:spcPct val="100699"/>
              </a:lnSpc>
              <a:spcBef>
                <a:spcPts val="70"/>
              </a:spcBef>
            </a:pPr>
            <a:r>
              <a:rPr spc="250" dirty="0"/>
              <a:t>That's </a:t>
            </a:r>
            <a:r>
              <a:rPr spc="204" dirty="0"/>
              <a:t>still </a:t>
            </a:r>
            <a:r>
              <a:rPr spc="250" dirty="0"/>
              <a:t>just </a:t>
            </a:r>
            <a:r>
              <a:rPr spc="370" dirty="0"/>
              <a:t>scratching </a:t>
            </a:r>
            <a:r>
              <a:rPr spc="350" dirty="0"/>
              <a:t>the</a:t>
            </a:r>
            <a:r>
              <a:rPr spc="-505" dirty="0"/>
              <a:t> </a:t>
            </a:r>
            <a:r>
              <a:rPr spc="305" dirty="0"/>
              <a:t>surface  </a:t>
            </a:r>
            <a:r>
              <a:rPr spc="229" dirty="0"/>
              <a:t>of </a:t>
            </a:r>
            <a:r>
              <a:rPr spc="260" dirty="0"/>
              <a:t>flex</a:t>
            </a:r>
            <a:r>
              <a:rPr spc="10" dirty="0"/>
              <a:t> </a:t>
            </a:r>
            <a:r>
              <a:rPr spc="130" dirty="0"/>
              <a:t>box...</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421695"/>
            <a:ext cx="8153400" cy="1083886"/>
          </a:xfrm>
          <a:prstGeom prst="rect">
            <a:avLst/>
          </a:prstGeom>
        </p:spPr>
        <p:txBody>
          <a:bodyPr vert="horz" wrap="square" lIns="0" tIns="8890" rIns="0" bIns="0" rtlCol="0">
            <a:spAutoFit/>
          </a:bodyPr>
          <a:lstStyle/>
          <a:p>
            <a:pPr marL="1158240" marR="5080" indent="-1146175">
              <a:lnSpc>
                <a:spcPct val="100699"/>
              </a:lnSpc>
              <a:spcBef>
                <a:spcPts val="70"/>
              </a:spcBef>
            </a:pPr>
            <a:r>
              <a:rPr spc="120" dirty="0"/>
              <a:t>...but</a:t>
            </a:r>
            <a:r>
              <a:rPr spc="114" dirty="0"/>
              <a:t> </a:t>
            </a:r>
            <a:r>
              <a:rPr spc="450" dirty="0"/>
              <a:t>we</a:t>
            </a:r>
            <a:r>
              <a:rPr spc="114" dirty="0"/>
              <a:t> </a:t>
            </a:r>
            <a:r>
              <a:rPr spc="465" dirty="0"/>
              <a:t>now</a:t>
            </a:r>
            <a:r>
              <a:rPr spc="114" dirty="0"/>
              <a:t> </a:t>
            </a:r>
            <a:r>
              <a:rPr spc="459" dirty="0"/>
              <a:t>know</a:t>
            </a:r>
            <a:r>
              <a:rPr spc="120" dirty="0"/>
              <a:t> </a:t>
            </a:r>
            <a:r>
              <a:rPr spc="445" dirty="0"/>
              <a:t>enough</a:t>
            </a:r>
            <a:r>
              <a:rPr spc="114" dirty="0"/>
              <a:t> </a:t>
            </a:r>
            <a:r>
              <a:rPr spc="280" dirty="0"/>
              <a:t>to  </a:t>
            </a:r>
            <a:r>
              <a:rPr spc="365" dirty="0"/>
              <a:t>continue </a:t>
            </a:r>
            <a:r>
              <a:rPr spc="300" dirty="0"/>
              <a:t>our</a:t>
            </a:r>
            <a:r>
              <a:rPr spc="-125" dirty="0"/>
              <a:t> </a:t>
            </a:r>
            <a:r>
              <a:rPr spc="190" dirty="0"/>
              <a:t>layout!</a:t>
            </a:r>
          </a:p>
        </p:txBody>
      </p:sp>
      <p:grpSp>
        <p:nvGrpSpPr>
          <p:cNvPr id="3" name="object 3"/>
          <p:cNvGrpSpPr/>
          <p:nvPr/>
        </p:nvGrpSpPr>
        <p:grpSpPr>
          <a:xfrm>
            <a:off x="2984962" y="2066075"/>
            <a:ext cx="3181350" cy="2621915"/>
            <a:chOff x="2984962" y="2066075"/>
            <a:chExt cx="3181350" cy="2621915"/>
          </a:xfrm>
        </p:grpSpPr>
        <p:sp>
          <p:nvSpPr>
            <p:cNvPr id="4" name="object 4"/>
            <p:cNvSpPr/>
            <p:nvPr/>
          </p:nvSpPr>
          <p:spPr>
            <a:xfrm>
              <a:off x="3282785" y="2104186"/>
              <a:ext cx="2571750" cy="521970"/>
            </a:xfrm>
            <a:custGeom>
              <a:avLst/>
              <a:gdLst/>
              <a:ahLst/>
              <a:cxnLst/>
              <a:rect l="l" t="t" r="r" b="b"/>
              <a:pathLst>
                <a:path w="2571750" h="521969">
                  <a:moveTo>
                    <a:pt x="2379294" y="467791"/>
                  </a:moveTo>
                  <a:lnTo>
                    <a:pt x="192290" y="467791"/>
                  </a:lnTo>
                  <a:lnTo>
                    <a:pt x="192290" y="521487"/>
                  </a:lnTo>
                  <a:lnTo>
                    <a:pt x="2379294" y="521487"/>
                  </a:lnTo>
                  <a:lnTo>
                    <a:pt x="2379294" y="467791"/>
                  </a:lnTo>
                  <a:close/>
                </a:path>
                <a:path w="2571750" h="521969">
                  <a:moveTo>
                    <a:pt x="2383574" y="377291"/>
                  </a:moveTo>
                  <a:lnTo>
                    <a:pt x="196570" y="377291"/>
                  </a:lnTo>
                  <a:lnTo>
                    <a:pt x="196570" y="430999"/>
                  </a:lnTo>
                  <a:lnTo>
                    <a:pt x="2383574" y="430999"/>
                  </a:lnTo>
                  <a:lnTo>
                    <a:pt x="2383574" y="377291"/>
                  </a:lnTo>
                  <a:close/>
                </a:path>
                <a:path w="2571750" h="521969">
                  <a:moveTo>
                    <a:pt x="2383574" y="286791"/>
                  </a:moveTo>
                  <a:lnTo>
                    <a:pt x="196570" y="286791"/>
                  </a:lnTo>
                  <a:lnTo>
                    <a:pt x="196570" y="340499"/>
                  </a:lnTo>
                  <a:lnTo>
                    <a:pt x="2383574" y="340499"/>
                  </a:lnTo>
                  <a:lnTo>
                    <a:pt x="2383574" y="286791"/>
                  </a:lnTo>
                  <a:close/>
                </a:path>
                <a:path w="2571750" h="521969">
                  <a:moveTo>
                    <a:pt x="2571597" y="0"/>
                  </a:moveTo>
                  <a:lnTo>
                    <a:pt x="0" y="0"/>
                  </a:lnTo>
                  <a:lnTo>
                    <a:pt x="0" y="154190"/>
                  </a:lnTo>
                  <a:lnTo>
                    <a:pt x="2571597" y="154190"/>
                  </a:lnTo>
                  <a:lnTo>
                    <a:pt x="2571597" y="0"/>
                  </a:lnTo>
                  <a:close/>
                </a:path>
              </a:pathLst>
            </a:custGeom>
            <a:solidFill>
              <a:srgbClr val="EEEEEE"/>
            </a:solidFill>
          </p:spPr>
          <p:txBody>
            <a:bodyPr wrap="square" lIns="0" tIns="0" rIns="0" bIns="0" rtlCol="0"/>
            <a:lstStyle/>
            <a:p>
              <a:endParaRPr/>
            </a:p>
          </p:txBody>
        </p:sp>
        <p:sp>
          <p:nvSpPr>
            <p:cNvPr id="5" name="object 5"/>
            <p:cNvSpPr/>
            <p:nvPr/>
          </p:nvSpPr>
          <p:spPr>
            <a:xfrm>
              <a:off x="3023062" y="3237650"/>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6" name="object 6"/>
            <p:cNvSpPr/>
            <p:nvPr/>
          </p:nvSpPr>
          <p:spPr>
            <a:xfrm>
              <a:off x="3475075" y="2726753"/>
              <a:ext cx="2187575" cy="1535430"/>
            </a:xfrm>
            <a:custGeom>
              <a:avLst/>
              <a:gdLst/>
              <a:ahLst/>
              <a:cxnLst/>
              <a:rect l="l" t="t" r="r" b="b"/>
              <a:pathLst>
                <a:path w="2187575" h="1535429">
                  <a:moveTo>
                    <a:pt x="461035" y="1411325"/>
                  </a:moveTo>
                  <a:lnTo>
                    <a:pt x="118427" y="1411325"/>
                  </a:lnTo>
                  <a:lnTo>
                    <a:pt x="118427" y="1534922"/>
                  </a:lnTo>
                  <a:lnTo>
                    <a:pt x="461035" y="1534922"/>
                  </a:lnTo>
                  <a:lnTo>
                    <a:pt x="461035" y="1411325"/>
                  </a:lnTo>
                  <a:close/>
                </a:path>
                <a:path w="2187575" h="1535429">
                  <a:moveTo>
                    <a:pt x="2187003" y="0"/>
                  </a:moveTo>
                  <a:lnTo>
                    <a:pt x="0" y="0"/>
                  </a:lnTo>
                  <a:lnTo>
                    <a:pt x="0" y="53695"/>
                  </a:lnTo>
                  <a:lnTo>
                    <a:pt x="2187003" y="53695"/>
                  </a:lnTo>
                  <a:lnTo>
                    <a:pt x="2187003" y="0"/>
                  </a:lnTo>
                  <a:close/>
                </a:path>
              </a:pathLst>
            </a:custGeom>
            <a:solidFill>
              <a:srgbClr val="EEEEEE"/>
            </a:solidFill>
          </p:spPr>
          <p:txBody>
            <a:bodyPr wrap="square" lIns="0" tIns="0" rIns="0" bIns="0" rtlCol="0"/>
            <a:lstStyle/>
            <a:p>
              <a:endParaRPr/>
            </a:p>
          </p:txBody>
        </p:sp>
        <p:sp>
          <p:nvSpPr>
            <p:cNvPr id="7" name="object 7"/>
            <p:cNvSpPr/>
            <p:nvPr/>
          </p:nvSpPr>
          <p:spPr>
            <a:xfrm>
              <a:off x="4623237" y="3237650"/>
              <a:ext cx="1483995" cy="862965"/>
            </a:xfrm>
            <a:custGeom>
              <a:avLst/>
              <a:gdLst/>
              <a:ahLst/>
              <a:cxnLst/>
              <a:rect l="l" t="t" r="r" b="b"/>
              <a:pathLst>
                <a:path w="1483995" h="862964">
                  <a:moveTo>
                    <a:pt x="1483499" y="862499"/>
                  </a:moveTo>
                  <a:lnTo>
                    <a:pt x="0" y="862499"/>
                  </a:lnTo>
                  <a:lnTo>
                    <a:pt x="0" y="0"/>
                  </a:lnTo>
                  <a:lnTo>
                    <a:pt x="1483499" y="0"/>
                  </a:lnTo>
                  <a:lnTo>
                    <a:pt x="1483499" y="862499"/>
                  </a:lnTo>
                  <a:close/>
                </a:path>
              </a:pathLst>
            </a:custGeom>
            <a:solidFill>
              <a:srgbClr val="666666"/>
            </a:solidFill>
          </p:spPr>
          <p:txBody>
            <a:bodyPr wrap="square" lIns="0" tIns="0" rIns="0" bIns="0" rtlCol="0"/>
            <a:lstStyle/>
            <a:p>
              <a:endParaRPr/>
            </a:p>
          </p:txBody>
        </p:sp>
        <p:sp>
          <p:nvSpPr>
            <p:cNvPr id="8" name="object 8"/>
            <p:cNvSpPr/>
            <p:nvPr/>
          </p:nvSpPr>
          <p:spPr>
            <a:xfrm>
              <a:off x="3033903" y="4323829"/>
              <a:ext cx="1456055" cy="325755"/>
            </a:xfrm>
            <a:custGeom>
              <a:avLst/>
              <a:gdLst/>
              <a:ahLst/>
              <a:cxnLst/>
              <a:rect l="l" t="t" r="r" b="b"/>
              <a:pathLst>
                <a:path w="1456054" h="325754">
                  <a:moveTo>
                    <a:pt x="995654" y="252145"/>
                  </a:moveTo>
                  <a:lnTo>
                    <a:pt x="466153" y="252145"/>
                  </a:lnTo>
                  <a:lnTo>
                    <a:pt x="466153" y="325653"/>
                  </a:lnTo>
                  <a:lnTo>
                    <a:pt x="995654" y="325653"/>
                  </a:lnTo>
                  <a:lnTo>
                    <a:pt x="995654" y="252145"/>
                  </a:lnTo>
                  <a:close/>
                </a:path>
                <a:path w="1456054" h="325754">
                  <a:moveTo>
                    <a:pt x="1222502" y="99745"/>
                  </a:moveTo>
                  <a:lnTo>
                    <a:pt x="233400" y="99745"/>
                  </a:lnTo>
                  <a:lnTo>
                    <a:pt x="233400" y="173253"/>
                  </a:lnTo>
                  <a:lnTo>
                    <a:pt x="1222502" y="173253"/>
                  </a:lnTo>
                  <a:lnTo>
                    <a:pt x="1222502" y="99745"/>
                  </a:lnTo>
                  <a:close/>
                </a:path>
                <a:path w="1456054" h="325754">
                  <a:moveTo>
                    <a:pt x="1455902" y="0"/>
                  </a:moveTo>
                  <a:lnTo>
                    <a:pt x="0" y="0"/>
                  </a:lnTo>
                  <a:lnTo>
                    <a:pt x="0" y="73507"/>
                  </a:lnTo>
                  <a:lnTo>
                    <a:pt x="1455902" y="73507"/>
                  </a:lnTo>
                  <a:lnTo>
                    <a:pt x="1455902" y="0"/>
                  </a:lnTo>
                  <a:close/>
                </a:path>
              </a:pathLst>
            </a:custGeom>
            <a:solidFill>
              <a:srgbClr val="EEEEEE"/>
            </a:solidFill>
          </p:spPr>
          <p:txBody>
            <a:bodyPr wrap="square" lIns="0" tIns="0" rIns="0" bIns="0" rtlCol="0"/>
            <a:lstStyle/>
            <a:p>
              <a:endParaRPr/>
            </a:p>
          </p:txBody>
        </p:sp>
        <p:sp>
          <p:nvSpPr>
            <p:cNvPr id="9" name="object 9"/>
            <p:cNvSpPr/>
            <p:nvPr/>
          </p:nvSpPr>
          <p:spPr>
            <a:xfrm>
              <a:off x="3023062" y="2104175"/>
              <a:ext cx="3105150" cy="2545715"/>
            </a:xfrm>
            <a:custGeom>
              <a:avLst/>
              <a:gdLst/>
              <a:ahLst/>
              <a:cxnLst/>
              <a:rect l="l" t="t" r="r" b="b"/>
              <a:pathLst>
                <a:path w="3105150" h="2545715">
                  <a:moveTo>
                    <a:pt x="0" y="0"/>
                  </a:moveTo>
                  <a:lnTo>
                    <a:pt x="3104699" y="0"/>
                  </a:lnTo>
                  <a:lnTo>
                    <a:pt x="3104699" y="2545199"/>
                  </a:lnTo>
                  <a:lnTo>
                    <a:pt x="0" y="2545199"/>
                  </a:lnTo>
                  <a:lnTo>
                    <a:pt x="0" y="0"/>
                  </a:lnTo>
                  <a:close/>
                </a:path>
              </a:pathLst>
            </a:custGeom>
            <a:ln w="76199">
              <a:solidFill>
                <a:srgbClr val="595959"/>
              </a:solidFill>
            </a:ln>
          </p:spPr>
          <p:txBody>
            <a:bodyPr wrap="square" lIns="0" tIns="0" rIns="0" bIns="0" rtlCol="0"/>
            <a:lstStyle/>
            <a:p>
              <a:endParaRPr/>
            </a:p>
          </p:txBody>
        </p:sp>
        <p:sp>
          <p:nvSpPr>
            <p:cNvPr id="10" name="object 10"/>
            <p:cNvSpPr/>
            <p:nvPr/>
          </p:nvSpPr>
          <p:spPr>
            <a:xfrm>
              <a:off x="3016362" y="2104175"/>
              <a:ext cx="3105150" cy="763905"/>
            </a:xfrm>
            <a:custGeom>
              <a:avLst/>
              <a:gdLst/>
              <a:ahLst/>
              <a:cxnLst/>
              <a:rect l="l" t="t" r="r" b="b"/>
              <a:pathLst>
                <a:path w="3105150" h="763905">
                  <a:moveTo>
                    <a:pt x="3104699" y="763499"/>
                  </a:moveTo>
                  <a:lnTo>
                    <a:pt x="0" y="763499"/>
                  </a:lnTo>
                  <a:lnTo>
                    <a:pt x="0" y="0"/>
                  </a:lnTo>
                  <a:lnTo>
                    <a:pt x="3104699" y="0"/>
                  </a:lnTo>
                  <a:lnTo>
                    <a:pt x="3104699" y="763499"/>
                  </a:lnTo>
                  <a:close/>
                </a:path>
              </a:pathLst>
            </a:custGeom>
            <a:solidFill>
              <a:srgbClr val="FFD966">
                <a:alpha val="34619"/>
              </a:srgbClr>
            </a:solidFill>
          </p:spPr>
          <p:txBody>
            <a:bodyPr wrap="square" lIns="0" tIns="0" rIns="0" bIns="0" rtlCol="0"/>
            <a:lstStyle/>
            <a:p>
              <a:endParaRPr/>
            </a:p>
          </p:txBody>
        </p:sp>
        <p:sp>
          <p:nvSpPr>
            <p:cNvPr id="11" name="object 11"/>
            <p:cNvSpPr/>
            <p:nvPr/>
          </p:nvSpPr>
          <p:spPr>
            <a:xfrm>
              <a:off x="3016237" y="3237598"/>
              <a:ext cx="3112135" cy="1412240"/>
            </a:xfrm>
            <a:custGeom>
              <a:avLst/>
              <a:gdLst/>
              <a:ahLst/>
              <a:cxnLst/>
              <a:rect l="l" t="t" r="r" b="b"/>
              <a:pathLst>
                <a:path w="3112135" h="1412239">
                  <a:moveTo>
                    <a:pt x="1483499" y="63"/>
                  </a:moveTo>
                  <a:lnTo>
                    <a:pt x="0" y="63"/>
                  </a:lnTo>
                  <a:lnTo>
                    <a:pt x="0" y="1411859"/>
                  </a:lnTo>
                  <a:lnTo>
                    <a:pt x="1483499" y="1411859"/>
                  </a:lnTo>
                  <a:lnTo>
                    <a:pt x="1483499" y="63"/>
                  </a:lnTo>
                  <a:close/>
                </a:path>
                <a:path w="3112135" h="1412239">
                  <a:moveTo>
                    <a:pt x="3111512" y="0"/>
                  </a:moveTo>
                  <a:lnTo>
                    <a:pt x="1628013" y="0"/>
                  </a:lnTo>
                  <a:lnTo>
                    <a:pt x="1628013" y="1411808"/>
                  </a:lnTo>
                  <a:lnTo>
                    <a:pt x="3111512" y="1411808"/>
                  </a:lnTo>
                  <a:lnTo>
                    <a:pt x="3111512" y="0"/>
                  </a:lnTo>
                  <a:close/>
                </a:path>
              </a:pathLst>
            </a:custGeom>
            <a:solidFill>
              <a:srgbClr val="FF5C0D">
                <a:alpha val="39619"/>
              </a:srgbClr>
            </a:solidFill>
          </p:spPr>
          <p:txBody>
            <a:bodyPr wrap="square" lIns="0" tIns="0" rIns="0" bIns="0" rtlCol="0"/>
            <a:lstStyle/>
            <a:p>
              <a:endParaRPr/>
            </a:p>
          </p:txBody>
        </p:sp>
      </p:grpSp>
      <p:sp>
        <p:nvSpPr>
          <p:cNvPr id="12" name="object 12"/>
          <p:cNvSpPr txBox="1"/>
          <p:nvPr/>
        </p:nvSpPr>
        <p:spPr>
          <a:xfrm>
            <a:off x="3014742" y="5126283"/>
            <a:ext cx="322389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595959"/>
                </a:solidFill>
                <a:latin typeface="Calibri"/>
                <a:cs typeface="Calibri"/>
              </a:rPr>
              <a:t>Follow along on</a:t>
            </a:r>
            <a:r>
              <a:rPr sz="2400" b="1" spc="-35" dirty="0">
                <a:solidFill>
                  <a:srgbClr val="595959"/>
                </a:solidFill>
                <a:latin typeface="Calibri"/>
                <a:cs typeface="Calibri"/>
              </a:rPr>
              <a:t> </a:t>
            </a:r>
            <a:r>
              <a:rPr sz="2400" b="1" u="heavy" spc="-5" dirty="0">
                <a:solidFill>
                  <a:srgbClr val="0097A7"/>
                </a:solidFill>
                <a:uFill>
                  <a:solidFill>
                    <a:srgbClr val="0097A7"/>
                  </a:solidFill>
                </a:uFill>
                <a:latin typeface="Calibri"/>
                <a:cs typeface="Calibri"/>
                <a:hlinkClick r:id="rId2"/>
              </a:rPr>
              <a:t>Codepen</a:t>
            </a:r>
            <a:endParaRPr sz="2400" dirty="0">
              <a:latin typeface="Calibri"/>
              <a:cs typeface="Calibri"/>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8797979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190128"/>
            <a:ext cx="5323840" cy="2223770"/>
          </a:xfrm>
          <a:prstGeom prst="rect">
            <a:avLst/>
          </a:prstGeom>
        </p:spPr>
        <p:txBody>
          <a:bodyPr vert="horz" wrap="square" lIns="0" tIns="10160" rIns="0" bIns="0" rtlCol="0">
            <a:spAutoFit/>
          </a:bodyPr>
          <a:lstStyle/>
          <a:p>
            <a:pPr marL="12700" marR="5080">
              <a:lnSpc>
                <a:spcPct val="100299"/>
              </a:lnSpc>
              <a:spcBef>
                <a:spcPts val="80"/>
              </a:spcBef>
            </a:pPr>
            <a:r>
              <a:rPr sz="4800" spc="535" dirty="0"/>
              <a:t>Height </a:t>
            </a:r>
            <a:r>
              <a:rPr sz="4800" spc="620" dirty="0"/>
              <a:t>and</a:t>
            </a:r>
            <a:r>
              <a:rPr sz="4800" spc="-235" dirty="0"/>
              <a:t> </a:t>
            </a:r>
            <a:r>
              <a:rPr sz="4800" spc="535" dirty="0"/>
              <a:t>width  </a:t>
            </a:r>
            <a:r>
              <a:rPr sz="4800" spc="335" dirty="0"/>
              <a:t>quirks:</a:t>
            </a:r>
            <a:endParaRPr sz="4800"/>
          </a:p>
          <a:p>
            <a:pPr marL="12700">
              <a:lnSpc>
                <a:spcPct val="100000"/>
              </a:lnSpc>
              <a:spcBef>
                <a:spcPts val="15"/>
              </a:spcBef>
            </a:pPr>
            <a:r>
              <a:rPr sz="4800" spc="-75" dirty="0">
                <a:latin typeface="Consolas"/>
                <a:cs typeface="Consolas"/>
              </a:rPr>
              <a:t>vh</a:t>
            </a:r>
            <a:r>
              <a:rPr sz="4800" spc="-75" dirty="0"/>
              <a:t>, </a:t>
            </a:r>
            <a:r>
              <a:rPr sz="4800" spc="-75" dirty="0">
                <a:latin typeface="Consolas"/>
                <a:cs typeface="Consolas"/>
              </a:rPr>
              <a:t>vw</a:t>
            </a:r>
            <a:r>
              <a:rPr sz="4800" spc="-75" dirty="0"/>
              <a:t>,</a:t>
            </a:r>
            <a:r>
              <a:rPr sz="4800" spc="330" dirty="0"/>
              <a:t> </a:t>
            </a:r>
            <a:r>
              <a:rPr sz="4800" spc="-5" dirty="0">
                <a:latin typeface="Consolas"/>
                <a:cs typeface="Consolas"/>
              </a:rPr>
              <a:t>box-sizing</a:t>
            </a:r>
            <a:endParaRPr sz="4800">
              <a:latin typeface="Consolas"/>
              <a:cs typeface="Consolas"/>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582CC91-010C-492A-9FD2-3FB0D5DC33A8}"/>
              </a:ext>
            </a:extLst>
          </p:cNvPr>
          <p:cNvPicPr>
            <a:picLocks noChangeAspect="1"/>
          </p:cNvPicPr>
          <p:nvPr/>
        </p:nvPicPr>
        <p:blipFill>
          <a:blip r:embed="rId2"/>
          <a:stretch>
            <a:fillRect/>
          </a:stretch>
        </p:blipFill>
        <p:spPr>
          <a:xfrm>
            <a:off x="4387241" y="3450954"/>
            <a:ext cx="4410845" cy="2660650"/>
          </a:xfrm>
          <a:prstGeom prst="rect">
            <a:avLst/>
          </a:prstGeom>
        </p:spPr>
      </p:pic>
      <p:pic>
        <p:nvPicPr>
          <p:cNvPr id="18" name="Picture 17">
            <a:extLst>
              <a:ext uri="{FF2B5EF4-FFF2-40B4-BE49-F238E27FC236}">
                <a16:creationId xmlns:a16="http://schemas.microsoft.com/office/drawing/2014/main" id="{A1D75A89-C679-4AE4-A3A8-E964FEF52218}"/>
              </a:ext>
            </a:extLst>
          </p:cNvPr>
          <p:cNvPicPr>
            <a:picLocks noChangeAspect="1"/>
          </p:cNvPicPr>
          <p:nvPr/>
        </p:nvPicPr>
        <p:blipFill>
          <a:blip r:embed="rId2"/>
          <a:stretch>
            <a:fillRect/>
          </a:stretch>
        </p:blipFill>
        <p:spPr>
          <a:xfrm>
            <a:off x="520430" y="2538584"/>
            <a:ext cx="2416438" cy="1457611"/>
          </a:xfrm>
          <a:prstGeom prst="rect">
            <a:avLst/>
          </a:prstGeom>
        </p:spPr>
      </p:pic>
      <p:sp>
        <p:nvSpPr>
          <p:cNvPr id="2" name="object 2"/>
          <p:cNvSpPr txBox="1">
            <a:spLocks noGrp="1"/>
          </p:cNvSpPr>
          <p:nvPr>
            <p:ph type="title"/>
          </p:nvPr>
        </p:nvSpPr>
        <p:spPr>
          <a:xfrm>
            <a:off x="855724" y="401897"/>
            <a:ext cx="5011676" cy="574040"/>
          </a:xfrm>
          <a:prstGeom prst="rect">
            <a:avLst/>
          </a:prstGeom>
        </p:spPr>
        <p:txBody>
          <a:bodyPr vert="horz" wrap="square" lIns="0" tIns="12700" rIns="0" bIns="0" rtlCol="0">
            <a:spAutoFit/>
          </a:bodyPr>
          <a:lstStyle/>
          <a:p>
            <a:pPr marL="12700">
              <a:lnSpc>
                <a:spcPct val="100000"/>
              </a:lnSpc>
              <a:spcBef>
                <a:spcPts val="100"/>
              </a:spcBef>
            </a:pPr>
            <a:r>
              <a:rPr spc="365" dirty="0"/>
              <a:t>Flexbox</a:t>
            </a:r>
            <a:r>
              <a:rPr spc="70" dirty="0"/>
              <a:t> </a:t>
            </a:r>
            <a:r>
              <a:rPr spc="430" dirty="0"/>
              <a:t>example</a:t>
            </a:r>
          </a:p>
        </p:txBody>
      </p:sp>
      <p:sp>
        <p:nvSpPr>
          <p:cNvPr id="3" name="object 3"/>
          <p:cNvSpPr txBox="1"/>
          <p:nvPr/>
        </p:nvSpPr>
        <p:spPr>
          <a:xfrm>
            <a:off x="855724" y="1621082"/>
            <a:ext cx="705040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How do we make </a:t>
            </a:r>
            <a:r>
              <a:rPr sz="2400" dirty="0">
                <a:solidFill>
                  <a:srgbClr val="434343"/>
                </a:solidFill>
                <a:latin typeface="Calibri"/>
                <a:cs typeface="Calibri"/>
              </a:rPr>
              <a:t>a </a:t>
            </a:r>
            <a:r>
              <a:rPr sz="2400" spc="-5" dirty="0">
                <a:solidFill>
                  <a:srgbClr val="434343"/>
                </a:solidFill>
                <a:latin typeface="Calibri"/>
                <a:cs typeface="Calibri"/>
              </a:rPr>
              <a:t>layout that looks like this?</a:t>
            </a:r>
            <a:r>
              <a:rPr sz="2400" spc="-35"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3"/>
              </a:rPr>
              <a:t>Codepen</a:t>
            </a:r>
            <a:r>
              <a:rPr sz="2400" spc="5" dirty="0">
                <a:solidFill>
                  <a:srgbClr val="434343"/>
                </a:solidFill>
                <a:latin typeface="Calibri"/>
                <a:cs typeface="Calibri"/>
              </a:rPr>
              <a:t>)</a:t>
            </a:r>
            <a:endParaRPr sz="2400" dirty="0">
              <a:latin typeface="Calibri"/>
              <a:cs typeface="Calibri"/>
            </a:endParaRPr>
          </a:p>
        </p:txBody>
      </p:sp>
      <p:sp>
        <p:nvSpPr>
          <p:cNvPr id="6" name="object 6"/>
          <p:cNvSpPr/>
          <p:nvPr/>
        </p:nvSpPr>
        <p:spPr>
          <a:xfrm>
            <a:off x="520430" y="2526947"/>
            <a:ext cx="2392769" cy="1457612"/>
          </a:xfrm>
          <a:custGeom>
            <a:avLst/>
            <a:gdLst/>
            <a:ahLst/>
            <a:cxnLst/>
            <a:rect l="l" t="t" r="r" b="b"/>
            <a:pathLst>
              <a:path w="1679575" h="1515110">
                <a:moveTo>
                  <a:pt x="0" y="0"/>
                </a:moveTo>
                <a:lnTo>
                  <a:pt x="1679350" y="0"/>
                </a:lnTo>
                <a:lnTo>
                  <a:pt x="1679350" y="1514824"/>
                </a:lnTo>
                <a:lnTo>
                  <a:pt x="0" y="1514824"/>
                </a:lnTo>
                <a:lnTo>
                  <a:pt x="0" y="0"/>
                </a:lnTo>
                <a:close/>
              </a:path>
            </a:pathLst>
          </a:custGeom>
          <a:ln w="38099">
            <a:solidFill>
              <a:srgbClr val="595959"/>
            </a:solidFill>
          </a:ln>
        </p:spPr>
        <p:txBody>
          <a:bodyPr wrap="square" lIns="0" tIns="0" rIns="0" bIns="0" rtlCol="0"/>
          <a:lstStyle/>
          <a:p>
            <a:endParaRPr/>
          </a:p>
        </p:txBody>
      </p:sp>
      <p:sp>
        <p:nvSpPr>
          <p:cNvPr id="9" name="object 9"/>
          <p:cNvSpPr/>
          <p:nvPr/>
        </p:nvSpPr>
        <p:spPr>
          <a:xfrm>
            <a:off x="4409975" y="3434048"/>
            <a:ext cx="4362450" cy="2660650"/>
          </a:xfrm>
          <a:custGeom>
            <a:avLst/>
            <a:gdLst/>
            <a:ahLst/>
            <a:cxnLst/>
            <a:rect l="l" t="t" r="r" b="b"/>
            <a:pathLst>
              <a:path w="4362450" h="2660650">
                <a:moveTo>
                  <a:pt x="0" y="0"/>
                </a:moveTo>
                <a:lnTo>
                  <a:pt x="4362251" y="0"/>
                </a:lnTo>
                <a:lnTo>
                  <a:pt x="4362251" y="2660324"/>
                </a:lnTo>
                <a:lnTo>
                  <a:pt x="0" y="2660324"/>
                </a:lnTo>
                <a:lnTo>
                  <a:pt x="0" y="0"/>
                </a:lnTo>
                <a:close/>
              </a:path>
            </a:pathLst>
          </a:custGeom>
          <a:ln w="38099">
            <a:solidFill>
              <a:srgbClr val="595959"/>
            </a:solidFill>
          </a:ln>
        </p:spPr>
        <p:txBody>
          <a:bodyPr wrap="square" lIns="0" tIns="0" rIns="0" bIns="0" rtlCol="0"/>
          <a:lstStyle/>
          <a:p>
            <a:endParaRPr/>
          </a:p>
        </p:txBody>
      </p:sp>
      <p:grpSp>
        <p:nvGrpSpPr>
          <p:cNvPr id="10" name="object 10"/>
          <p:cNvGrpSpPr/>
          <p:nvPr/>
        </p:nvGrpSpPr>
        <p:grpSpPr>
          <a:xfrm>
            <a:off x="3125824" y="2917795"/>
            <a:ext cx="1122045" cy="1175385"/>
            <a:chOff x="3125824" y="2917795"/>
            <a:chExt cx="1122045" cy="1175385"/>
          </a:xfrm>
        </p:grpSpPr>
        <p:sp>
          <p:nvSpPr>
            <p:cNvPr id="11" name="object 11"/>
            <p:cNvSpPr/>
            <p:nvPr/>
          </p:nvSpPr>
          <p:spPr>
            <a:xfrm>
              <a:off x="3393358" y="3023283"/>
              <a:ext cx="835660" cy="482600"/>
            </a:xfrm>
            <a:custGeom>
              <a:avLst/>
              <a:gdLst/>
              <a:ahLst/>
              <a:cxnLst/>
              <a:rect l="l" t="t" r="r" b="b"/>
              <a:pathLst>
                <a:path w="835660" h="482600">
                  <a:moveTo>
                    <a:pt x="0" y="0"/>
                  </a:moveTo>
                  <a:lnTo>
                    <a:pt x="835216" y="482116"/>
                  </a:lnTo>
                </a:path>
              </a:pathLst>
            </a:custGeom>
            <a:ln w="38099">
              <a:solidFill>
                <a:srgbClr val="595959"/>
              </a:solidFill>
            </a:ln>
          </p:spPr>
          <p:txBody>
            <a:bodyPr wrap="square" lIns="0" tIns="0" rIns="0" bIns="0" rtlCol="0"/>
            <a:lstStyle/>
            <a:p>
              <a:endParaRPr/>
            </a:p>
          </p:txBody>
        </p:sp>
        <p:sp>
          <p:nvSpPr>
            <p:cNvPr id="12" name="object 12"/>
            <p:cNvSpPr/>
            <p:nvPr/>
          </p:nvSpPr>
          <p:spPr>
            <a:xfrm>
              <a:off x="3224563" y="2917795"/>
              <a:ext cx="219305" cy="17904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3144874" y="3505400"/>
              <a:ext cx="835660" cy="482600"/>
            </a:xfrm>
            <a:custGeom>
              <a:avLst/>
              <a:gdLst/>
              <a:ahLst/>
              <a:cxnLst/>
              <a:rect l="l" t="t" r="r" b="b"/>
              <a:pathLst>
                <a:path w="835660" h="482600">
                  <a:moveTo>
                    <a:pt x="0" y="0"/>
                  </a:moveTo>
                  <a:lnTo>
                    <a:pt x="835216" y="482117"/>
                  </a:lnTo>
                </a:path>
              </a:pathLst>
            </a:custGeom>
            <a:ln w="38099">
              <a:solidFill>
                <a:srgbClr val="595959"/>
              </a:solidFill>
            </a:ln>
          </p:spPr>
          <p:txBody>
            <a:bodyPr wrap="square" lIns="0" tIns="0" rIns="0" bIns="0" rtlCol="0"/>
            <a:lstStyle/>
            <a:p>
              <a:endParaRPr/>
            </a:p>
          </p:txBody>
        </p:sp>
        <p:sp>
          <p:nvSpPr>
            <p:cNvPr id="14" name="object 14"/>
            <p:cNvSpPr/>
            <p:nvPr/>
          </p:nvSpPr>
          <p:spPr>
            <a:xfrm>
              <a:off x="3929580" y="3913964"/>
              <a:ext cx="219305" cy="179040"/>
            </a:xfrm>
            <a:prstGeom prst="rect">
              <a:avLst/>
            </a:prstGeom>
            <a:blipFill>
              <a:blip r:embed="rId5" cstate="print"/>
              <a:stretch>
                <a:fillRect/>
              </a:stretch>
            </a:blipFill>
          </p:spPr>
          <p:txBody>
            <a:bodyPr wrap="square" lIns="0" tIns="0" rIns="0" bIns="0" rtlCol="0"/>
            <a:lstStyle/>
            <a:p>
              <a:endParaRPr/>
            </a:p>
          </p:txBody>
        </p:sp>
      </p:grpSp>
      <p:sp>
        <p:nvSpPr>
          <p:cNvPr id="15" name="object 15"/>
          <p:cNvSpPr txBox="1"/>
          <p:nvPr/>
        </p:nvSpPr>
        <p:spPr>
          <a:xfrm>
            <a:off x="1325699" y="4606740"/>
            <a:ext cx="2508885" cy="1435100"/>
          </a:xfrm>
          <a:prstGeom prst="rect">
            <a:avLst/>
          </a:prstGeom>
        </p:spPr>
        <p:txBody>
          <a:bodyPr vert="horz" wrap="square" lIns="0" tIns="12700" rIns="0" bIns="0" rtlCol="0">
            <a:spAutoFit/>
          </a:bodyPr>
          <a:lstStyle/>
          <a:p>
            <a:pPr marL="12700" marR="5080">
              <a:lnSpc>
                <a:spcPct val="115599"/>
              </a:lnSpc>
              <a:spcBef>
                <a:spcPts val="100"/>
              </a:spcBef>
            </a:pPr>
            <a:r>
              <a:rPr sz="2000" spc="-5" dirty="0">
                <a:solidFill>
                  <a:srgbClr val="434343"/>
                </a:solidFill>
                <a:latin typeface="Calibri"/>
                <a:cs typeface="Calibri"/>
              </a:rPr>
              <a:t>The header </a:t>
            </a:r>
            <a:r>
              <a:rPr sz="2000" dirty="0">
                <a:solidFill>
                  <a:srgbClr val="434343"/>
                </a:solidFill>
                <a:latin typeface="Calibri"/>
                <a:cs typeface="Calibri"/>
              </a:rPr>
              <a:t>and </a:t>
            </a:r>
            <a:r>
              <a:rPr sz="2000" spc="-5" dirty="0">
                <a:solidFill>
                  <a:srgbClr val="434343"/>
                </a:solidFill>
                <a:latin typeface="Calibri"/>
                <a:cs typeface="Calibri"/>
              </a:rPr>
              <a:t>footer  stay </a:t>
            </a:r>
            <a:r>
              <a:rPr sz="2000" dirty="0">
                <a:solidFill>
                  <a:srgbClr val="434343"/>
                </a:solidFill>
                <a:latin typeface="Calibri"/>
                <a:cs typeface="Calibri"/>
              </a:rPr>
              <a:t>at </a:t>
            </a:r>
            <a:r>
              <a:rPr sz="2000" spc="-5" dirty="0">
                <a:solidFill>
                  <a:srgbClr val="434343"/>
                </a:solidFill>
                <a:latin typeface="Calibri"/>
                <a:cs typeface="Calibri"/>
              </a:rPr>
              <a:t>the top </a:t>
            </a:r>
            <a:r>
              <a:rPr sz="2000" dirty="0">
                <a:solidFill>
                  <a:srgbClr val="434343"/>
                </a:solidFill>
                <a:latin typeface="Calibri"/>
                <a:cs typeface="Calibri"/>
              </a:rPr>
              <a:t>and  </a:t>
            </a:r>
            <a:r>
              <a:rPr sz="2000" spc="-5" dirty="0">
                <a:solidFill>
                  <a:srgbClr val="434343"/>
                </a:solidFill>
                <a:latin typeface="Calibri"/>
                <a:cs typeface="Calibri"/>
              </a:rPr>
              <a:t>bottom of the</a:t>
            </a:r>
            <a:r>
              <a:rPr sz="2000" spc="-90" dirty="0">
                <a:solidFill>
                  <a:srgbClr val="434343"/>
                </a:solidFill>
                <a:latin typeface="Calibri"/>
                <a:cs typeface="Calibri"/>
              </a:rPr>
              <a:t> </a:t>
            </a:r>
            <a:r>
              <a:rPr sz="2000" spc="-5" dirty="0">
                <a:solidFill>
                  <a:srgbClr val="434343"/>
                </a:solidFill>
                <a:latin typeface="Calibri"/>
                <a:cs typeface="Calibri"/>
              </a:rPr>
              <a:t>viewport.  (</a:t>
            </a:r>
            <a:r>
              <a:rPr sz="2000" u="heavy" spc="-5" dirty="0">
                <a:solidFill>
                  <a:srgbClr val="0097A7"/>
                </a:solidFill>
                <a:uFill>
                  <a:solidFill>
                    <a:srgbClr val="0097A7"/>
                  </a:solidFill>
                </a:uFill>
                <a:latin typeface="Calibri"/>
                <a:cs typeface="Calibri"/>
                <a:hlinkClick r:id="rId6"/>
              </a:rPr>
              <a:t>Live</a:t>
            </a:r>
            <a:r>
              <a:rPr sz="2000" u="heavy" spc="-10" dirty="0">
                <a:solidFill>
                  <a:srgbClr val="0097A7"/>
                </a:solidFill>
                <a:uFill>
                  <a:solidFill>
                    <a:srgbClr val="0097A7"/>
                  </a:solidFill>
                </a:uFill>
                <a:latin typeface="Calibri"/>
                <a:cs typeface="Calibri"/>
                <a:hlinkClick r:id="rId6"/>
              </a:rPr>
              <a:t> </a:t>
            </a:r>
            <a:r>
              <a:rPr sz="2000" u="heavy" spc="-5" dirty="0">
                <a:solidFill>
                  <a:srgbClr val="0097A7"/>
                </a:solidFill>
                <a:uFill>
                  <a:solidFill>
                    <a:srgbClr val="0097A7"/>
                  </a:solidFill>
                </a:uFill>
                <a:latin typeface="Calibri"/>
                <a:cs typeface="Calibri"/>
                <a:hlinkClick r:id="rId6"/>
              </a:rPr>
              <a:t>example</a:t>
            </a:r>
            <a:r>
              <a:rPr sz="2000" spc="-5" dirty="0">
                <a:solidFill>
                  <a:srgbClr val="434343"/>
                </a:solidFill>
                <a:latin typeface="Calibri"/>
                <a:cs typeface="Calibri"/>
              </a:rPr>
              <a:t>)</a:t>
            </a:r>
            <a:endParaRPr sz="2000" dirty="0">
              <a:latin typeface="Calibri"/>
              <a:cs typeface="Calibri"/>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7831076" cy="566822"/>
          </a:xfrm>
          <a:prstGeom prst="rect">
            <a:avLst/>
          </a:prstGeom>
        </p:spPr>
        <p:txBody>
          <a:bodyPr vert="horz" wrap="square" lIns="0" tIns="12700" rIns="0" bIns="0" rtlCol="0">
            <a:spAutoFit/>
          </a:bodyPr>
          <a:lstStyle/>
          <a:p>
            <a:pPr marL="12700">
              <a:lnSpc>
                <a:spcPct val="100000"/>
              </a:lnSpc>
              <a:spcBef>
                <a:spcPts val="100"/>
              </a:spcBef>
            </a:pPr>
            <a:r>
              <a:rPr spc="-5" dirty="0">
                <a:latin typeface="Consolas"/>
                <a:cs typeface="Consolas"/>
              </a:rPr>
              <a:t>height</a:t>
            </a:r>
            <a:r>
              <a:rPr spc="-1035" dirty="0">
                <a:latin typeface="Consolas"/>
                <a:cs typeface="Consolas"/>
              </a:rPr>
              <a:t> </a:t>
            </a:r>
            <a:r>
              <a:rPr spc="465" dirty="0"/>
              <a:t>and</a:t>
            </a:r>
            <a:r>
              <a:rPr spc="114" dirty="0"/>
              <a:t> </a:t>
            </a:r>
            <a:r>
              <a:rPr spc="-5" dirty="0">
                <a:latin typeface="Consolas"/>
                <a:cs typeface="Consolas"/>
              </a:rPr>
              <a:t>width</a:t>
            </a:r>
            <a:r>
              <a:rPr spc="-1030" dirty="0">
                <a:latin typeface="Consolas"/>
                <a:cs typeface="Consolas"/>
              </a:rPr>
              <a:t> </a:t>
            </a:r>
            <a:r>
              <a:rPr spc="365" dirty="0"/>
              <a:t>percentages</a:t>
            </a:r>
          </a:p>
        </p:txBody>
      </p:sp>
      <p:sp>
        <p:nvSpPr>
          <p:cNvPr id="3" name="object 3"/>
          <p:cNvSpPr txBox="1"/>
          <p:nvPr/>
        </p:nvSpPr>
        <p:spPr>
          <a:xfrm>
            <a:off x="855724" y="1567733"/>
            <a:ext cx="7296150" cy="42164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When </a:t>
            </a:r>
            <a:r>
              <a:rPr sz="2400" spc="-5" dirty="0">
                <a:solidFill>
                  <a:srgbClr val="434343"/>
                </a:solidFill>
                <a:latin typeface="Consolas"/>
                <a:cs typeface="Consolas"/>
              </a:rPr>
              <a:t>width</a:t>
            </a:r>
            <a:r>
              <a:rPr sz="2400" spc="-775" dirty="0">
                <a:solidFill>
                  <a:srgbClr val="434343"/>
                </a:solidFill>
                <a:latin typeface="Consolas"/>
                <a:cs typeface="Consolas"/>
              </a:rPr>
              <a:t> </a:t>
            </a:r>
            <a:r>
              <a:rPr sz="2400" spc="-5" dirty="0">
                <a:solidFill>
                  <a:srgbClr val="434343"/>
                </a:solidFill>
                <a:latin typeface="Calibri"/>
                <a:cs typeface="Calibri"/>
              </a:rPr>
              <a:t>is </a:t>
            </a:r>
            <a:r>
              <a:rPr sz="2400" u="heavy" spc="-5" dirty="0">
                <a:solidFill>
                  <a:srgbClr val="0097A7"/>
                </a:solidFill>
                <a:uFill>
                  <a:solidFill>
                    <a:srgbClr val="0097A7"/>
                  </a:solidFill>
                </a:uFill>
                <a:latin typeface="Calibri"/>
                <a:cs typeface="Calibri"/>
                <a:hlinkClick r:id="rId2"/>
              </a:rPr>
              <a:t>defined </a:t>
            </a:r>
            <a:r>
              <a:rPr sz="2400" u="heavy" dirty="0">
                <a:solidFill>
                  <a:srgbClr val="0097A7"/>
                </a:solidFill>
                <a:uFill>
                  <a:solidFill>
                    <a:srgbClr val="0097A7"/>
                  </a:solidFill>
                </a:uFill>
                <a:latin typeface="Calibri"/>
                <a:cs typeface="Calibri"/>
                <a:hlinkClick r:id="rId2"/>
              </a:rPr>
              <a:t>as a </a:t>
            </a:r>
            <a:r>
              <a:rPr sz="2400" u="heavy" spc="-5" dirty="0">
                <a:solidFill>
                  <a:srgbClr val="0097A7"/>
                </a:solidFill>
                <a:uFill>
                  <a:solidFill>
                    <a:srgbClr val="0097A7"/>
                  </a:solidFill>
                </a:uFill>
                <a:latin typeface="Calibri"/>
                <a:cs typeface="Calibri"/>
                <a:hlinkClick r:id="rId2"/>
              </a:rPr>
              <a:t>percentage</a:t>
            </a:r>
            <a:r>
              <a:rPr sz="2400" spc="-5" dirty="0">
                <a:solidFill>
                  <a:srgbClr val="434343"/>
                </a:solidFill>
                <a:latin typeface="Calibri"/>
                <a:cs typeface="Calibri"/>
              </a:rPr>
              <a:t>:</a:t>
            </a:r>
            <a:endParaRPr sz="2400">
              <a:latin typeface="Calibri"/>
              <a:cs typeface="Calibri"/>
            </a:endParaRPr>
          </a:p>
          <a:p>
            <a:pPr marL="469900" marR="324485"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width</a:t>
            </a:r>
            <a:r>
              <a:rPr sz="2400" spc="-805" dirty="0">
                <a:solidFill>
                  <a:srgbClr val="434343"/>
                </a:solidFill>
                <a:latin typeface="Consolas"/>
                <a:cs typeface="Consolas"/>
              </a:rPr>
              <a:t> </a:t>
            </a:r>
            <a:r>
              <a:rPr sz="2400" spc="-5" dirty="0">
                <a:solidFill>
                  <a:srgbClr val="434343"/>
                </a:solidFill>
                <a:latin typeface="Calibri"/>
                <a:cs typeface="Calibri"/>
              </a:rPr>
              <a:t>is specified </a:t>
            </a:r>
            <a:r>
              <a:rPr sz="2400" dirty="0">
                <a:solidFill>
                  <a:srgbClr val="434343"/>
                </a:solidFill>
                <a:latin typeface="Calibri"/>
                <a:cs typeface="Calibri"/>
              </a:rPr>
              <a:t>as a </a:t>
            </a:r>
            <a:r>
              <a:rPr sz="2400" spc="-5" dirty="0">
                <a:solidFill>
                  <a:srgbClr val="434343"/>
                </a:solidFill>
                <a:latin typeface="Calibri"/>
                <a:cs typeface="Calibri"/>
              </a:rPr>
              <a:t>percentage of the </a:t>
            </a:r>
            <a:r>
              <a:rPr sz="2400" b="1" spc="-5" dirty="0">
                <a:solidFill>
                  <a:srgbClr val="434343"/>
                </a:solidFill>
                <a:latin typeface="Calibri"/>
                <a:cs typeface="Calibri"/>
              </a:rPr>
              <a:t>containing  block's</a:t>
            </a:r>
            <a:r>
              <a:rPr sz="2400" b="1" dirty="0">
                <a:solidFill>
                  <a:srgbClr val="434343"/>
                </a:solidFill>
                <a:latin typeface="Calibri"/>
                <a:cs typeface="Calibri"/>
              </a:rPr>
              <a:t> </a:t>
            </a:r>
            <a:r>
              <a:rPr sz="2400" spc="-5" dirty="0">
                <a:solidFill>
                  <a:srgbClr val="434343"/>
                </a:solidFill>
                <a:latin typeface="Consolas"/>
                <a:cs typeface="Consolas"/>
              </a:rPr>
              <a:t>width</a:t>
            </a:r>
            <a:r>
              <a:rPr sz="2400" spc="-5" dirty="0">
                <a:solidFill>
                  <a:srgbClr val="434343"/>
                </a:solidFill>
                <a:latin typeface="Calibri"/>
                <a:cs typeface="Calibri"/>
              </a:rPr>
              <a:t>.</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When </a:t>
            </a:r>
            <a:r>
              <a:rPr sz="2400" spc="-5" dirty="0">
                <a:solidFill>
                  <a:srgbClr val="434343"/>
                </a:solidFill>
                <a:latin typeface="Consolas"/>
                <a:cs typeface="Consolas"/>
              </a:rPr>
              <a:t>height</a:t>
            </a:r>
            <a:r>
              <a:rPr sz="2400" spc="-775" dirty="0">
                <a:solidFill>
                  <a:srgbClr val="434343"/>
                </a:solidFill>
                <a:latin typeface="Consolas"/>
                <a:cs typeface="Consolas"/>
              </a:rPr>
              <a:t> </a:t>
            </a:r>
            <a:r>
              <a:rPr sz="2400" spc="-5" dirty="0">
                <a:solidFill>
                  <a:srgbClr val="434343"/>
                </a:solidFill>
                <a:latin typeface="Calibri"/>
                <a:cs typeface="Calibri"/>
              </a:rPr>
              <a:t>is </a:t>
            </a:r>
            <a:r>
              <a:rPr sz="2400" u="heavy" spc="-5" dirty="0">
                <a:solidFill>
                  <a:srgbClr val="0097A7"/>
                </a:solidFill>
                <a:uFill>
                  <a:solidFill>
                    <a:srgbClr val="0097A7"/>
                  </a:solidFill>
                </a:uFill>
                <a:latin typeface="Calibri"/>
                <a:cs typeface="Calibri"/>
                <a:hlinkClick r:id="rId3"/>
              </a:rPr>
              <a:t>defined </a:t>
            </a:r>
            <a:r>
              <a:rPr sz="2400" u="heavy" dirty="0">
                <a:solidFill>
                  <a:srgbClr val="0097A7"/>
                </a:solidFill>
                <a:uFill>
                  <a:solidFill>
                    <a:srgbClr val="0097A7"/>
                  </a:solidFill>
                </a:uFill>
                <a:latin typeface="Calibri"/>
                <a:cs typeface="Calibri"/>
                <a:hlinkClick r:id="rId3"/>
              </a:rPr>
              <a:t>as a </a:t>
            </a:r>
            <a:r>
              <a:rPr sz="2400" u="heavy" spc="-5" dirty="0">
                <a:solidFill>
                  <a:srgbClr val="0097A7"/>
                </a:solidFill>
                <a:uFill>
                  <a:solidFill>
                    <a:srgbClr val="0097A7"/>
                  </a:solidFill>
                </a:uFill>
                <a:latin typeface="Calibri"/>
                <a:cs typeface="Calibri"/>
                <a:hlinkClick r:id="rId3"/>
              </a:rPr>
              <a:t>percentage</a:t>
            </a:r>
            <a:r>
              <a:rPr sz="2400" spc="-5" dirty="0">
                <a:solidFill>
                  <a:srgbClr val="434343"/>
                </a:solidFill>
                <a:latin typeface="Calibri"/>
                <a:cs typeface="Calibri"/>
              </a:rPr>
              <a:t>:</a:t>
            </a:r>
            <a:endParaRPr sz="2400">
              <a:latin typeface="Calibri"/>
              <a:cs typeface="Calibri"/>
            </a:endParaRPr>
          </a:p>
          <a:p>
            <a:pPr marL="469900" marR="156845"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height</a:t>
            </a:r>
            <a:r>
              <a:rPr sz="2400" spc="-805" dirty="0">
                <a:solidFill>
                  <a:srgbClr val="434343"/>
                </a:solidFill>
                <a:latin typeface="Consolas"/>
                <a:cs typeface="Consolas"/>
              </a:rPr>
              <a:t> </a:t>
            </a:r>
            <a:r>
              <a:rPr sz="2400" spc="-5" dirty="0">
                <a:solidFill>
                  <a:srgbClr val="434343"/>
                </a:solidFill>
                <a:latin typeface="Calibri"/>
                <a:cs typeface="Calibri"/>
              </a:rPr>
              <a:t>is specified </a:t>
            </a:r>
            <a:r>
              <a:rPr sz="2400" dirty="0">
                <a:solidFill>
                  <a:srgbClr val="434343"/>
                </a:solidFill>
                <a:latin typeface="Calibri"/>
                <a:cs typeface="Calibri"/>
              </a:rPr>
              <a:t>as a </a:t>
            </a:r>
            <a:r>
              <a:rPr sz="2400" spc="-5" dirty="0">
                <a:solidFill>
                  <a:srgbClr val="434343"/>
                </a:solidFill>
                <a:latin typeface="Calibri"/>
                <a:cs typeface="Calibri"/>
              </a:rPr>
              <a:t>percentage of the </a:t>
            </a:r>
            <a:r>
              <a:rPr sz="2400" b="1" spc="-5" dirty="0">
                <a:solidFill>
                  <a:srgbClr val="434343"/>
                </a:solidFill>
                <a:latin typeface="Calibri"/>
                <a:cs typeface="Calibri"/>
              </a:rPr>
              <a:t>containing  block's</a:t>
            </a:r>
            <a:r>
              <a:rPr sz="2400" b="1" dirty="0">
                <a:solidFill>
                  <a:srgbClr val="434343"/>
                </a:solidFill>
                <a:latin typeface="Calibri"/>
                <a:cs typeface="Calibri"/>
              </a:rPr>
              <a:t> </a:t>
            </a:r>
            <a:r>
              <a:rPr sz="2400" spc="-5" dirty="0">
                <a:solidFill>
                  <a:srgbClr val="434343"/>
                </a:solidFill>
                <a:latin typeface="Consolas"/>
                <a:cs typeface="Consolas"/>
              </a:rPr>
              <a:t>height</a:t>
            </a:r>
            <a:r>
              <a:rPr sz="2400" spc="-5" dirty="0">
                <a:solidFill>
                  <a:srgbClr val="434343"/>
                </a:solidFill>
                <a:latin typeface="Calibri"/>
                <a:cs typeface="Calibri"/>
              </a:rPr>
              <a:t>.</a:t>
            </a:r>
            <a:endParaRPr sz="2400">
              <a:latin typeface="Calibri"/>
              <a:cs typeface="Calibri"/>
            </a:endParaRPr>
          </a:p>
          <a:p>
            <a:pPr>
              <a:lnSpc>
                <a:spcPct val="100000"/>
              </a:lnSpc>
              <a:spcBef>
                <a:spcPts val="5"/>
              </a:spcBef>
            </a:pPr>
            <a:endParaRPr sz="2700">
              <a:latin typeface="Calibri"/>
              <a:cs typeface="Calibri"/>
            </a:endParaRPr>
          </a:p>
          <a:p>
            <a:pPr marL="12700" marR="5080">
              <a:lnSpc>
                <a:spcPct val="114599"/>
              </a:lnSpc>
            </a:pPr>
            <a:r>
              <a:rPr sz="2400" spc="-5" dirty="0">
                <a:solidFill>
                  <a:srgbClr val="434343"/>
                </a:solidFill>
                <a:latin typeface="Calibri"/>
                <a:cs typeface="Calibri"/>
              </a:rPr>
              <a:t>In</a:t>
            </a:r>
            <a:r>
              <a:rPr sz="2400" spc="-15" dirty="0">
                <a:solidFill>
                  <a:srgbClr val="434343"/>
                </a:solidFill>
                <a:latin typeface="Calibri"/>
                <a:cs typeface="Calibri"/>
              </a:rPr>
              <a:t> </a:t>
            </a:r>
            <a:r>
              <a:rPr sz="2400" spc="-5" dirty="0">
                <a:solidFill>
                  <a:srgbClr val="434343"/>
                </a:solidFill>
                <a:latin typeface="Calibri"/>
                <a:cs typeface="Calibri"/>
              </a:rPr>
              <a:t>other</a:t>
            </a:r>
            <a:r>
              <a:rPr sz="2400" spc="-10" dirty="0">
                <a:solidFill>
                  <a:srgbClr val="434343"/>
                </a:solidFill>
                <a:latin typeface="Calibri"/>
                <a:cs typeface="Calibri"/>
              </a:rPr>
              <a:t> </a:t>
            </a:r>
            <a:r>
              <a:rPr sz="2400" spc="-5" dirty="0">
                <a:solidFill>
                  <a:srgbClr val="434343"/>
                </a:solidFill>
                <a:latin typeface="Calibri"/>
                <a:cs typeface="Calibri"/>
              </a:rPr>
              <a:t>words,</a:t>
            </a:r>
            <a:r>
              <a:rPr sz="2400" spc="25" dirty="0">
                <a:solidFill>
                  <a:srgbClr val="434343"/>
                </a:solidFill>
                <a:latin typeface="Calibri"/>
                <a:cs typeface="Calibri"/>
              </a:rPr>
              <a:t> </a:t>
            </a:r>
            <a:r>
              <a:rPr sz="2400" spc="-5" dirty="0">
                <a:solidFill>
                  <a:srgbClr val="434343"/>
                </a:solidFill>
                <a:latin typeface="Consolas"/>
                <a:cs typeface="Consolas"/>
              </a:rPr>
              <a:t>height</a:t>
            </a:r>
            <a:r>
              <a:rPr sz="2400" spc="-775" dirty="0">
                <a:solidFill>
                  <a:srgbClr val="434343"/>
                </a:solidFill>
                <a:latin typeface="Consolas"/>
                <a:cs typeface="Consolas"/>
              </a:rPr>
              <a:t> </a:t>
            </a:r>
            <a:r>
              <a:rPr sz="2400" dirty="0">
                <a:solidFill>
                  <a:srgbClr val="434343"/>
                </a:solidFill>
                <a:latin typeface="Calibri"/>
                <a:cs typeface="Calibri"/>
              </a:rPr>
              <a:t>and</a:t>
            </a:r>
            <a:r>
              <a:rPr sz="2400" spc="-10" dirty="0">
                <a:solidFill>
                  <a:srgbClr val="434343"/>
                </a:solidFill>
                <a:latin typeface="Calibri"/>
                <a:cs typeface="Calibri"/>
              </a:rPr>
              <a:t> </a:t>
            </a:r>
            <a:r>
              <a:rPr sz="2400" spc="-5" dirty="0">
                <a:solidFill>
                  <a:srgbClr val="434343"/>
                </a:solidFill>
                <a:latin typeface="Consolas"/>
                <a:cs typeface="Consolas"/>
              </a:rPr>
              <a:t>width</a:t>
            </a:r>
            <a:r>
              <a:rPr sz="2400" spc="-775" dirty="0">
                <a:solidFill>
                  <a:srgbClr val="434343"/>
                </a:solidFill>
                <a:latin typeface="Consolas"/>
                <a:cs typeface="Consolas"/>
              </a:rPr>
              <a:t> </a:t>
            </a:r>
            <a:r>
              <a:rPr sz="2400" dirty="0">
                <a:solidFill>
                  <a:srgbClr val="434343"/>
                </a:solidFill>
                <a:latin typeface="Calibri"/>
                <a:cs typeface="Calibri"/>
              </a:rPr>
              <a:t>are</a:t>
            </a:r>
            <a:r>
              <a:rPr sz="2400" spc="-10" dirty="0">
                <a:solidFill>
                  <a:srgbClr val="434343"/>
                </a:solidFill>
                <a:latin typeface="Calibri"/>
                <a:cs typeface="Calibri"/>
              </a:rPr>
              <a:t> </a:t>
            </a:r>
            <a:r>
              <a:rPr sz="2400" spc="-5" dirty="0">
                <a:solidFill>
                  <a:srgbClr val="434343"/>
                </a:solidFill>
                <a:latin typeface="Calibri"/>
                <a:cs typeface="Calibri"/>
              </a:rPr>
              <a:t>defined</a:t>
            </a:r>
            <a:r>
              <a:rPr sz="2400" dirty="0">
                <a:solidFill>
                  <a:srgbClr val="434343"/>
                </a:solidFill>
                <a:latin typeface="Calibri"/>
                <a:cs typeface="Calibri"/>
              </a:rPr>
              <a:t> </a:t>
            </a:r>
            <a:r>
              <a:rPr sz="2400" b="1" spc="-5" dirty="0">
                <a:solidFill>
                  <a:srgbClr val="434343"/>
                </a:solidFill>
                <a:latin typeface="Calibri"/>
                <a:cs typeface="Calibri"/>
              </a:rPr>
              <a:t>relative</a:t>
            </a:r>
            <a:r>
              <a:rPr sz="2400" b="1" spc="-10" dirty="0">
                <a:solidFill>
                  <a:srgbClr val="434343"/>
                </a:solidFill>
                <a:latin typeface="Calibri"/>
                <a:cs typeface="Calibri"/>
              </a:rPr>
              <a:t> </a:t>
            </a:r>
            <a:r>
              <a:rPr sz="2400" b="1" spc="-5" dirty="0">
                <a:solidFill>
                  <a:srgbClr val="434343"/>
                </a:solidFill>
                <a:latin typeface="Calibri"/>
                <a:cs typeface="Calibri"/>
              </a:rPr>
              <a:t>to  their parent element </a:t>
            </a:r>
            <a:r>
              <a:rPr sz="2400" spc="-5" dirty="0">
                <a:solidFill>
                  <a:srgbClr val="434343"/>
                </a:solidFill>
                <a:latin typeface="Calibri"/>
                <a:cs typeface="Calibri"/>
              </a:rPr>
              <a:t>when defined </a:t>
            </a:r>
            <a:r>
              <a:rPr sz="2400" dirty="0">
                <a:solidFill>
                  <a:srgbClr val="434343"/>
                </a:solidFill>
                <a:latin typeface="Calibri"/>
                <a:cs typeface="Calibri"/>
              </a:rPr>
              <a:t>as a</a:t>
            </a:r>
            <a:r>
              <a:rPr sz="2400" spc="5" dirty="0">
                <a:solidFill>
                  <a:srgbClr val="434343"/>
                </a:solidFill>
                <a:latin typeface="Calibri"/>
                <a:cs typeface="Calibri"/>
              </a:rPr>
              <a:t> </a:t>
            </a:r>
            <a:r>
              <a:rPr sz="2400" spc="-5" dirty="0">
                <a:solidFill>
                  <a:srgbClr val="434343"/>
                </a:solidFill>
                <a:latin typeface="Calibri"/>
                <a:cs typeface="Calibri"/>
              </a:rPr>
              <a:t>percentage.</a:t>
            </a:r>
            <a:endParaRPr sz="2400">
              <a:latin typeface="Calibri"/>
              <a:cs typeface="Calibri"/>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7754876" cy="574040"/>
          </a:xfrm>
          <a:prstGeom prst="rect">
            <a:avLst/>
          </a:prstGeom>
        </p:spPr>
        <p:txBody>
          <a:bodyPr vert="horz" wrap="square" lIns="0" tIns="12700" rIns="0" bIns="0" rtlCol="0">
            <a:spAutoFit/>
          </a:bodyPr>
          <a:lstStyle/>
          <a:p>
            <a:pPr marL="12700">
              <a:lnSpc>
                <a:spcPct val="100000"/>
              </a:lnSpc>
              <a:spcBef>
                <a:spcPts val="100"/>
              </a:spcBef>
            </a:pPr>
            <a:r>
              <a:rPr spc="-5" dirty="0">
                <a:latin typeface="Consolas"/>
                <a:cs typeface="Consolas"/>
              </a:rPr>
              <a:t>height</a:t>
            </a:r>
            <a:r>
              <a:rPr spc="-1035" dirty="0">
                <a:latin typeface="Consolas"/>
                <a:cs typeface="Consolas"/>
              </a:rPr>
              <a:t> </a:t>
            </a:r>
            <a:r>
              <a:rPr spc="465" dirty="0"/>
              <a:t>and</a:t>
            </a:r>
            <a:r>
              <a:rPr spc="114" dirty="0"/>
              <a:t> </a:t>
            </a:r>
            <a:r>
              <a:rPr spc="-5" dirty="0">
                <a:latin typeface="Consolas"/>
                <a:cs typeface="Consolas"/>
              </a:rPr>
              <a:t>width</a:t>
            </a:r>
            <a:r>
              <a:rPr spc="-1030" dirty="0">
                <a:latin typeface="Consolas"/>
                <a:cs typeface="Consolas"/>
              </a:rPr>
              <a:t> </a:t>
            </a:r>
            <a:r>
              <a:rPr spc="365" dirty="0"/>
              <a:t>percentages</a:t>
            </a:r>
          </a:p>
        </p:txBody>
      </p:sp>
      <p:grpSp>
        <p:nvGrpSpPr>
          <p:cNvPr id="3" name="object 3"/>
          <p:cNvGrpSpPr/>
          <p:nvPr/>
        </p:nvGrpSpPr>
        <p:grpSpPr>
          <a:xfrm>
            <a:off x="374749" y="1556524"/>
            <a:ext cx="2934335" cy="1043940"/>
            <a:chOff x="374749" y="1556524"/>
            <a:chExt cx="2934335" cy="1043940"/>
          </a:xfrm>
        </p:grpSpPr>
        <p:sp>
          <p:nvSpPr>
            <p:cNvPr id="4" name="object 4"/>
            <p:cNvSpPr/>
            <p:nvPr/>
          </p:nvSpPr>
          <p:spPr>
            <a:xfrm>
              <a:off x="412850" y="1594624"/>
              <a:ext cx="2857875" cy="9676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93799" y="1575574"/>
              <a:ext cx="2896235" cy="1005840"/>
            </a:xfrm>
            <a:custGeom>
              <a:avLst/>
              <a:gdLst/>
              <a:ahLst/>
              <a:cxnLst/>
              <a:rect l="l" t="t" r="r" b="b"/>
              <a:pathLst>
                <a:path w="2896235" h="1005839">
                  <a:moveTo>
                    <a:pt x="0" y="0"/>
                  </a:moveTo>
                  <a:lnTo>
                    <a:pt x="2895975" y="0"/>
                  </a:lnTo>
                  <a:lnTo>
                    <a:pt x="2895975" y="1005799"/>
                  </a:lnTo>
                  <a:lnTo>
                    <a:pt x="0" y="1005799"/>
                  </a:lnTo>
                  <a:lnTo>
                    <a:pt x="0" y="0"/>
                  </a:lnTo>
                  <a:close/>
                </a:path>
              </a:pathLst>
            </a:custGeom>
            <a:ln w="38099">
              <a:solidFill>
                <a:srgbClr val="595959"/>
              </a:solidFill>
            </a:ln>
          </p:spPr>
          <p:txBody>
            <a:bodyPr wrap="square" lIns="0" tIns="0" rIns="0" bIns="0" rtlCol="0"/>
            <a:lstStyle/>
            <a:p>
              <a:endParaRPr/>
            </a:p>
          </p:txBody>
        </p:sp>
      </p:grpSp>
      <p:sp>
        <p:nvSpPr>
          <p:cNvPr id="6" name="object 6"/>
          <p:cNvSpPr txBox="1"/>
          <p:nvPr/>
        </p:nvSpPr>
        <p:spPr>
          <a:xfrm>
            <a:off x="159112" y="1843648"/>
            <a:ext cx="203200" cy="449580"/>
          </a:xfrm>
          <a:prstGeom prst="rect">
            <a:avLst/>
          </a:prstGeom>
        </p:spPr>
        <p:txBody>
          <a:bodyPr vert="vert270" wrap="square" lIns="0" tIns="0" rIns="0" bIns="0" rtlCol="0">
            <a:spAutoFit/>
          </a:bodyPr>
          <a:lstStyle/>
          <a:p>
            <a:pPr marL="12700">
              <a:lnSpc>
                <a:spcPts val="1430"/>
              </a:lnSpc>
            </a:pPr>
            <a:r>
              <a:rPr sz="1400" spc="-5" dirty="0">
                <a:latin typeface="Calibri"/>
                <a:cs typeface="Calibri"/>
              </a:rPr>
              <a:t>HTML</a:t>
            </a:r>
            <a:endParaRPr sz="1400">
              <a:latin typeface="Calibri"/>
              <a:cs typeface="Calibri"/>
            </a:endParaRPr>
          </a:p>
        </p:txBody>
      </p:sp>
      <p:grpSp>
        <p:nvGrpSpPr>
          <p:cNvPr id="7" name="object 7"/>
          <p:cNvGrpSpPr/>
          <p:nvPr/>
        </p:nvGrpSpPr>
        <p:grpSpPr>
          <a:xfrm>
            <a:off x="363600" y="2824004"/>
            <a:ext cx="3797935" cy="3935095"/>
            <a:chOff x="363600" y="2824004"/>
            <a:chExt cx="3797935" cy="3935095"/>
          </a:xfrm>
        </p:grpSpPr>
        <p:sp>
          <p:nvSpPr>
            <p:cNvPr id="8" name="object 8"/>
            <p:cNvSpPr/>
            <p:nvPr/>
          </p:nvSpPr>
          <p:spPr>
            <a:xfrm>
              <a:off x="401700" y="2862105"/>
              <a:ext cx="2409999" cy="2098125"/>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82650" y="2843054"/>
              <a:ext cx="2448560" cy="2136775"/>
            </a:xfrm>
            <a:custGeom>
              <a:avLst/>
              <a:gdLst/>
              <a:ahLst/>
              <a:cxnLst/>
              <a:rect l="l" t="t" r="r" b="b"/>
              <a:pathLst>
                <a:path w="2448560" h="2136775">
                  <a:moveTo>
                    <a:pt x="0" y="0"/>
                  </a:moveTo>
                  <a:lnTo>
                    <a:pt x="2448099" y="0"/>
                  </a:lnTo>
                  <a:lnTo>
                    <a:pt x="2448099" y="2136225"/>
                  </a:lnTo>
                  <a:lnTo>
                    <a:pt x="0" y="2136225"/>
                  </a:lnTo>
                  <a:lnTo>
                    <a:pt x="0" y="0"/>
                  </a:lnTo>
                  <a:close/>
                </a:path>
              </a:pathLst>
            </a:custGeom>
            <a:ln w="38099">
              <a:solidFill>
                <a:srgbClr val="595959"/>
              </a:solidFill>
            </a:ln>
          </p:spPr>
          <p:txBody>
            <a:bodyPr wrap="square" lIns="0" tIns="0" rIns="0" bIns="0" rtlCol="0"/>
            <a:lstStyle/>
            <a:p>
              <a:endParaRPr/>
            </a:p>
          </p:txBody>
        </p:sp>
        <p:sp>
          <p:nvSpPr>
            <p:cNvPr id="10" name="object 10"/>
            <p:cNvSpPr/>
            <p:nvPr/>
          </p:nvSpPr>
          <p:spPr>
            <a:xfrm>
              <a:off x="412850" y="4960225"/>
              <a:ext cx="3710174" cy="176044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93799" y="4941174"/>
              <a:ext cx="3748404" cy="1798955"/>
            </a:xfrm>
            <a:custGeom>
              <a:avLst/>
              <a:gdLst/>
              <a:ahLst/>
              <a:cxnLst/>
              <a:rect l="l" t="t" r="r" b="b"/>
              <a:pathLst>
                <a:path w="3748404" h="1798954">
                  <a:moveTo>
                    <a:pt x="0" y="0"/>
                  </a:moveTo>
                  <a:lnTo>
                    <a:pt x="3748274" y="0"/>
                  </a:lnTo>
                  <a:lnTo>
                    <a:pt x="3748274" y="1798549"/>
                  </a:lnTo>
                  <a:lnTo>
                    <a:pt x="0" y="1798549"/>
                  </a:lnTo>
                  <a:lnTo>
                    <a:pt x="0" y="0"/>
                  </a:lnTo>
                  <a:close/>
                </a:path>
              </a:pathLst>
            </a:custGeom>
            <a:ln w="38099">
              <a:solidFill>
                <a:srgbClr val="595959"/>
              </a:solidFill>
            </a:ln>
          </p:spPr>
          <p:txBody>
            <a:bodyPr wrap="square" lIns="0" tIns="0" rIns="0" bIns="0" rtlCol="0"/>
            <a:lstStyle/>
            <a:p>
              <a:endParaRPr/>
            </a:p>
          </p:txBody>
        </p:sp>
      </p:grpSp>
      <p:sp>
        <p:nvSpPr>
          <p:cNvPr id="12" name="object 12"/>
          <p:cNvSpPr txBox="1"/>
          <p:nvPr/>
        </p:nvSpPr>
        <p:spPr>
          <a:xfrm>
            <a:off x="159112" y="3076516"/>
            <a:ext cx="203200" cy="283845"/>
          </a:xfrm>
          <a:prstGeom prst="rect">
            <a:avLst/>
          </a:prstGeom>
        </p:spPr>
        <p:txBody>
          <a:bodyPr vert="vert270" wrap="square" lIns="0" tIns="0" rIns="0" bIns="0" rtlCol="0">
            <a:spAutoFit/>
          </a:bodyPr>
          <a:lstStyle/>
          <a:p>
            <a:pPr marL="12700">
              <a:lnSpc>
                <a:spcPts val="1430"/>
              </a:lnSpc>
            </a:pPr>
            <a:r>
              <a:rPr sz="1400" spc="-5" dirty="0">
                <a:latin typeface="Calibri"/>
                <a:cs typeface="Calibri"/>
              </a:rPr>
              <a:t>CSS</a:t>
            </a:r>
            <a:endParaRPr sz="1400">
              <a:latin typeface="Calibri"/>
              <a:cs typeface="Calibri"/>
            </a:endParaRPr>
          </a:p>
        </p:txBody>
      </p:sp>
      <p:sp>
        <p:nvSpPr>
          <p:cNvPr id="13" name="object 13"/>
          <p:cNvSpPr/>
          <p:nvPr/>
        </p:nvSpPr>
        <p:spPr>
          <a:xfrm>
            <a:off x="150725" y="3843499"/>
            <a:ext cx="1823720" cy="2008505"/>
          </a:xfrm>
          <a:custGeom>
            <a:avLst/>
            <a:gdLst/>
            <a:ahLst/>
            <a:cxnLst/>
            <a:rect l="l" t="t" r="r" b="b"/>
            <a:pathLst>
              <a:path w="1823720" h="2008504">
                <a:moveTo>
                  <a:pt x="0" y="1003949"/>
                </a:moveTo>
                <a:lnTo>
                  <a:pt x="1115" y="953842"/>
                </a:lnTo>
                <a:lnTo>
                  <a:pt x="4428" y="904371"/>
                </a:lnTo>
                <a:lnTo>
                  <a:pt x="9886" y="855593"/>
                </a:lnTo>
                <a:lnTo>
                  <a:pt x="17437" y="807566"/>
                </a:lnTo>
                <a:lnTo>
                  <a:pt x="27027" y="760348"/>
                </a:lnTo>
                <a:lnTo>
                  <a:pt x="38606" y="713995"/>
                </a:lnTo>
                <a:lnTo>
                  <a:pt x="52121" y="668567"/>
                </a:lnTo>
                <a:lnTo>
                  <a:pt x="67519" y="624119"/>
                </a:lnTo>
                <a:lnTo>
                  <a:pt x="84749" y="580709"/>
                </a:lnTo>
                <a:lnTo>
                  <a:pt x="103758" y="538396"/>
                </a:lnTo>
                <a:lnTo>
                  <a:pt x="124494" y="497237"/>
                </a:lnTo>
                <a:lnTo>
                  <a:pt x="146904" y="457288"/>
                </a:lnTo>
                <a:lnTo>
                  <a:pt x="170937" y="418608"/>
                </a:lnTo>
                <a:lnTo>
                  <a:pt x="196540" y="381255"/>
                </a:lnTo>
                <a:lnTo>
                  <a:pt x="223661" y="345284"/>
                </a:lnTo>
                <a:lnTo>
                  <a:pt x="252248" y="310756"/>
                </a:lnTo>
                <a:lnTo>
                  <a:pt x="282248" y="277725"/>
                </a:lnTo>
                <a:lnTo>
                  <a:pt x="313609" y="246251"/>
                </a:lnTo>
                <a:lnTo>
                  <a:pt x="346279" y="216391"/>
                </a:lnTo>
                <a:lnTo>
                  <a:pt x="380206" y="188202"/>
                </a:lnTo>
                <a:lnTo>
                  <a:pt x="415338" y="161742"/>
                </a:lnTo>
                <a:lnTo>
                  <a:pt x="451621" y="137068"/>
                </a:lnTo>
                <a:lnTo>
                  <a:pt x="489005" y="114238"/>
                </a:lnTo>
                <a:lnTo>
                  <a:pt x="527437" y="93309"/>
                </a:lnTo>
                <a:lnTo>
                  <a:pt x="566864" y="74339"/>
                </a:lnTo>
                <a:lnTo>
                  <a:pt x="607234" y="57386"/>
                </a:lnTo>
                <a:lnTo>
                  <a:pt x="648495" y="42506"/>
                </a:lnTo>
                <a:lnTo>
                  <a:pt x="690595" y="29757"/>
                </a:lnTo>
                <a:lnTo>
                  <a:pt x="733482" y="19198"/>
                </a:lnTo>
                <a:lnTo>
                  <a:pt x="777103" y="10885"/>
                </a:lnTo>
                <a:lnTo>
                  <a:pt x="821406" y="4876"/>
                </a:lnTo>
                <a:lnTo>
                  <a:pt x="866339" y="1228"/>
                </a:lnTo>
                <a:lnTo>
                  <a:pt x="911849" y="0"/>
                </a:lnTo>
                <a:lnTo>
                  <a:pt x="960070" y="1403"/>
                </a:lnTo>
                <a:lnTo>
                  <a:pt x="1007935" y="5586"/>
                </a:lnTo>
                <a:lnTo>
                  <a:pt x="1055355" y="12506"/>
                </a:lnTo>
                <a:lnTo>
                  <a:pt x="1102239" y="22123"/>
                </a:lnTo>
                <a:lnTo>
                  <a:pt x="1148496" y="34395"/>
                </a:lnTo>
                <a:lnTo>
                  <a:pt x="1194035" y="49281"/>
                </a:lnTo>
                <a:lnTo>
                  <a:pt x="1238766" y="66740"/>
                </a:lnTo>
                <a:lnTo>
                  <a:pt x="1282597" y="86729"/>
                </a:lnTo>
                <a:lnTo>
                  <a:pt x="1325439" y="109208"/>
                </a:lnTo>
                <a:lnTo>
                  <a:pt x="1367200" y="134136"/>
                </a:lnTo>
                <a:lnTo>
                  <a:pt x="1407790" y="161470"/>
                </a:lnTo>
                <a:lnTo>
                  <a:pt x="1447119" y="191170"/>
                </a:lnTo>
                <a:lnTo>
                  <a:pt x="1485094" y="223194"/>
                </a:lnTo>
                <a:lnTo>
                  <a:pt x="1521627" y="257501"/>
                </a:lnTo>
                <a:lnTo>
                  <a:pt x="1556625" y="294049"/>
                </a:lnTo>
                <a:lnTo>
                  <a:pt x="1587805" y="330124"/>
                </a:lnTo>
                <a:lnTo>
                  <a:pt x="1617198" y="367688"/>
                </a:lnTo>
                <a:lnTo>
                  <a:pt x="1644772" y="406660"/>
                </a:lnTo>
                <a:lnTo>
                  <a:pt x="1670498" y="446958"/>
                </a:lnTo>
                <a:lnTo>
                  <a:pt x="1694343" y="488498"/>
                </a:lnTo>
                <a:lnTo>
                  <a:pt x="1716278" y="531199"/>
                </a:lnTo>
                <a:lnTo>
                  <a:pt x="1736270" y="574979"/>
                </a:lnTo>
                <a:lnTo>
                  <a:pt x="1754289" y="619755"/>
                </a:lnTo>
                <a:lnTo>
                  <a:pt x="1770304" y="665444"/>
                </a:lnTo>
                <a:lnTo>
                  <a:pt x="1784285" y="711966"/>
                </a:lnTo>
                <a:lnTo>
                  <a:pt x="1796199" y="759236"/>
                </a:lnTo>
                <a:lnTo>
                  <a:pt x="1806017" y="807174"/>
                </a:lnTo>
                <a:lnTo>
                  <a:pt x="1813706" y="855696"/>
                </a:lnTo>
                <a:lnTo>
                  <a:pt x="1819238" y="904721"/>
                </a:lnTo>
                <a:lnTo>
                  <a:pt x="1822579" y="954167"/>
                </a:lnTo>
                <a:lnTo>
                  <a:pt x="1823699" y="1003949"/>
                </a:lnTo>
                <a:lnTo>
                  <a:pt x="1822584" y="1054057"/>
                </a:lnTo>
                <a:lnTo>
                  <a:pt x="1819271" y="1103528"/>
                </a:lnTo>
                <a:lnTo>
                  <a:pt x="1813813" y="1152306"/>
                </a:lnTo>
                <a:lnTo>
                  <a:pt x="1806262" y="1200333"/>
                </a:lnTo>
                <a:lnTo>
                  <a:pt x="1796672" y="1247551"/>
                </a:lnTo>
                <a:lnTo>
                  <a:pt x="1785093" y="1293904"/>
                </a:lnTo>
                <a:lnTo>
                  <a:pt x="1771578" y="1339332"/>
                </a:lnTo>
                <a:lnTo>
                  <a:pt x="1756180" y="1383780"/>
                </a:lnTo>
                <a:lnTo>
                  <a:pt x="1738950" y="1427190"/>
                </a:lnTo>
                <a:lnTo>
                  <a:pt x="1719941" y="1469503"/>
                </a:lnTo>
                <a:lnTo>
                  <a:pt x="1699205" y="1510662"/>
                </a:lnTo>
                <a:lnTo>
                  <a:pt x="1676795" y="1550611"/>
                </a:lnTo>
                <a:lnTo>
                  <a:pt x="1652762" y="1589291"/>
                </a:lnTo>
                <a:lnTo>
                  <a:pt x="1627159" y="1626644"/>
                </a:lnTo>
                <a:lnTo>
                  <a:pt x="1600038" y="1662615"/>
                </a:lnTo>
                <a:lnTo>
                  <a:pt x="1571451" y="1697143"/>
                </a:lnTo>
                <a:lnTo>
                  <a:pt x="1541451" y="1730174"/>
                </a:lnTo>
                <a:lnTo>
                  <a:pt x="1510090" y="1761648"/>
                </a:lnTo>
                <a:lnTo>
                  <a:pt x="1477420" y="1791508"/>
                </a:lnTo>
                <a:lnTo>
                  <a:pt x="1443493" y="1819697"/>
                </a:lnTo>
                <a:lnTo>
                  <a:pt x="1408361" y="1846157"/>
                </a:lnTo>
                <a:lnTo>
                  <a:pt x="1372078" y="1870831"/>
                </a:lnTo>
                <a:lnTo>
                  <a:pt x="1334694" y="1893661"/>
                </a:lnTo>
                <a:lnTo>
                  <a:pt x="1296262" y="1914590"/>
                </a:lnTo>
                <a:lnTo>
                  <a:pt x="1256835" y="1933560"/>
                </a:lnTo>
                <a:lnTo>
                  <a:pt x="1216465" y="1950513"/>
                </a:lnTo>
                <a:lnTo>
                  <a:pt x="1175204" y="1965393"/>
                </a:lnTo>
                <a:lnTo>
                  <a:pt x="1133104" y="1978142"/>
                </a:lnTo>
                <a:lnTo>
                  <a:pt x="1090217" y="1988701"/>
                </a:lnTo>
                <a:lnTo>
                  <a:pt x="1046596" y="1997014"/>
                </a:lnTo>
                <a:lnTo>
                  <a:pt x="1002293" y="2003023"/>
                </a:lnTo>
                <a:lnTo>
                  <a:pt x="957360" y="2006671"/>
                </a:lnTo>
                <a:lnTo>
                  <a:pt x="911849" y="2007899"/>
                </a:lnTo>
                <a:lnTo>
                  <a:pt x="866339" y="2006671"/>
                </a:lnTo>
                <a:lnTo>
                  <a:pt x="821406" y="2003023"/>
                </a:lnTo>
                <a:lnTo>
                  <a:pt x="777103" y="1997014"/>
                </a:lnTo>
                <a:lnTo>
                  <a:pt x="733482" y="1988701"/>
                </a:lnTo>
                <a:lnTo>
                  <a:pt x="690595" y="1978142"/>
                </a:lnTo>
                <a:lnTo>
                  <a:pt x="648495" y="1965393"/>
                </a:lnTo>
                <a:lnTo>
                  <a:pt x="607234" y="1950513"/>
                </a:lnTo>
                <a:lnTo>
                  <a:pt x="566864" y="1933560"/>
                </a:lnTo>
                <a:lnTo>
                  <a:pt x="527437" y="1914590"/>
                </a:lnTo>
                <a:lnTo>
                  <a:pt x="489005" y="1893661"/>
                </a:lnTo>
                <a:lnTo>
                  <a:pt x="451621" y="1870831"/>
                </a:lnTo>
                <a:lnTo>
                  <a:pt x="415338" y="1846157"/>
                </a:lnTo>
                <a:lnTo>
                  <a:pt x="380206" y="1819697"/>
                </a:lnTo>
                <a:lnTo>
                  <a:pt x="346279" y="1791508"/>
                </a:lnTo>
                <a:lnTo>
                  <a:pt x="313609" y="1761648"/>
                </a:lnTo>
                <a:lnTo>
                  <a:pt x="282248" y="1730174"/>
                </a:lnTo>
                <a:lnTo>
                  <a:pt x="252248" y="1697143"/>
                </a:lnTo>
                <a:lnTo>
                  <a:pt x="223661" y="1662615"/>
                </a:lnTo>
                <a:lnTo>
                  <a:pt x="196540" y="1626644"/>
                </a:lnTo>
                <a:lnTo>
                  <a:pt x="170937" y="1589291"/>
                </a:lnTo>
                <a:lnTo>
                  <a:pt x="146904" y="1550611"/>
                </a:lnTo>
                <a:lnTo>
                  <a:pt x="124494" y="1510662"/>
                </a:lnTo>
                <a:lnTo>
                  <a:pt x="103758" y="1469503"/>
                </a:lnTo>
                <a:lnTo>
                  <a:pt x="84749" y="1427190"/>
                </a:lnTo>
                <a:lnTo>
                  <a:pt x="67519" y="1383780"/>
                </a:lnTo>
                <a:lnTo>
                  <a:pt x="52121" y="1339332"/>
                </a:lnTo>
                <a:lnTo>
                  <a:pt x="38606" y="1293904"/>
                </a:lnTo>
                <a:lnTo>
                  <a:pt x="27027" y="1247551"/>
                </a:lnTo>
                <a:lnTo>
                  <a:pt x="17437" y="1200333"/>
                </a:lnTo>
                <a:lnTo>
                  <a:pt x="9886" y="1152306"/>
                </a:lnTo>
                <a:lnTo>
                  <a:pt x="4428" y="1103528"/>
                </a:lnTo>
                <a:lnTo>
                  <a:pt x="1115" y="1054057"/>
                </a:lnTo>
                <a:lnTo>
                  <a:pt x="0" y="1003949"/>
                </a:lnTo>
                <a:close/>
              </a:path>
            </a:pathLst>
          </a:custGeom>
          <a:ln w="38099">
            <a:solidFill>
              <a:srgbClr val="9900FF"/>
            </a:solidFill>
          </a:ln>
        </p:spPr>
        <p:txBody>
          <a:bodyPr wrap="square" lIns="0" tIns="0" rIns="0" bIns="0" rtlCol="0"/>
          <a:lstStyle/>
          <a:p>
            <a:endParaRPr/>
          </a:p>
        </p:txBody>
      </p:sp>
      <p:sp>
        <p:nvSpPr>
          <p:cNvPr id="14" name="object 14"/>
          <p:cNvSpPr/>
          <p:nvPr/>
        </p:nvSpPr>
        <p:spPr>
          <a:xfrm>
            <a:off x="4944475" y="2290500"/>
            <a:ext cx="3440024" cy="3182338"/>
          </a:xfrm>
          <a:prstGeom prst="rect">
            <a:avLst/>
          </a:prstGeom>
          <a:blipFill>
            <a:blip r:embed="rId5" cstate="print"/>
            <a:stretch>
              <a:fillRect/>
            </a:stretch>
          </a:blipFill>
        </p:spPr>
        <p:txBody>
          <a:bodyPr wrap="square" lIns="0" tIns="0" rIns="0" bIns="0" rtlCol="0"/>
          <a:lstStyle/>
          <a:p>
            <a:endParaRPr/>
          </a:p>
        </p:txBody>
      </p:sp>
      <p:sp>
        <p:nvSpPr>
          <p:cNvPr id="15" name="object 15"/>
          <p:cNvSpPr txBox="1"/>
          <p:nvPr/>
        </p:nvSpPr>
        <p:spPr>
          <a:xfrm>
            <a:off x="4996475" y="1889138"/>
            <a:ext cx="63690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libri"/>
                <a:cs typeface="Calibri"/>
              </a:rPr>
              <a:t>OUTPUT</a:t>
            </a:r>
            <a:endParaRPr sz="1400">
              <a:latin typeface="Calibri"/>
              <a:cs typeface="Calibri"/>
            </a:endParaRPr>
          </a:p>
        </p:txBody>
      </p:sp>
      <p:sp>
        <p:nvSpPr>
          <p:cNvPr id="16" name="object 16"/>
          <p:cNvSpPr txBox="1"/>
          <p:nvPr/>
        </p:nvSpPr>
        <p:spPr>
          <a:xfrm>
            <a:off x="7433193" y="6040058"/>
            <a:ext cx="13265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a:t>
            </a:r>
            <a:r>
              <a:rPr sz="2400" u="heavy" spc="-5" dirty="0">
                <a:solidFill>
                  <a:srgbClr val="0097A7"/>
                </a:solidFill>
                <a:uFill>
                  <a:solidFill>
                    <a:srgbClr val="0097A7"/>
                  </a:solidFill>
                </a:uFill>
                <a:latin typeface="Calibri"/>
                <a:cs typeface="Calibri"/>
                <a:hlinkClick r:id="rId6"/>
              </a:rPr>
              <a:t>Codepen</a:t>
            </a:r>
            <a:r>
              <a:rPr sz="2400" spc="-5" dirty="0">
                <a:latin typeface="Calibri"/>
                <a:cs typeface="Calibri"/>
              </a:rPr>
              <a:t>)</a:t>
            </a:r>
            <a:endParaRPr sz="2400">
              <a:latin typeface="Calibri"/>
              <a:cs typeface="Calibri"/>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335276" cy="574040"/>
          </a:xfrm>
          <a:prstGeom prst="rect">
            <a:avLst/>
          </a:prstGeom>
        </p:spPr>
        <p:txBody>
          <a:bodyPr vert="horz" wrap="square" lIns="0" tIns="12700" rIns="0" bIns="0" rtlCol="0">
            <a:spAutoFit/>
          </a:bodyPr>
          <a:lstStyle/>
          <a:p>
            <a:pPr marL="12700">
              <a:lnSpc>
                <a:spcPct val="100000"/>
              </a:lnSpc>
              <a:spcBef>
                <a:spcPts val="100"/>
              </a:spcBef>
            </a:pPr>
            <a:r>
              <a:rPr spc="285" dirty="0"/>
              <a:t>Viewport?</a:t>
            </a:r>
          </a:p>
        </p:txBody>
      </p:sp>
      <p:sp>
        <p:nvSpPr>
          <p:cNvPr id="3" name="object 3"/>
          <p:cNvSpPr txBox="1"/>
          <p:nvPr/>
        </p:nvSpPr>
        <p:spPr>
          <a:xfrm>
            <a:off x="855724" y="1567733"/>
            <a:ext cx="7256145" cy="21209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Browser</a:t>
            </a:r>
            <a:r>
              <a:rPr sz="2400" spc="-10" dirty="0">
                <a:solidFill>
                  <a:srgbClr val="434343"/>
                </a:solidFill>
                <a:latin typeface="Calibri"/>
                <a:cs typeface="Calibri"/>
              </a:rPr>
              <a:t> </a:t>
            </a:r>
            <a:r>
              <a:rPr sz="2400" spc="-5" dirty="0">
                <a:solidFill>
                  <a:srgbClr val="434343"/>
                </a:solidFill>
                <a:latin typeface="Calibri"/>
                <a:cs typeface="Calibri"/>
              </a:rPr>
              <a:t>vocabulary:</a:t>
            </a:r>
            <a:endParaRPr sz="2400">
              <a:latin typeface="Calibri"/>
              <a:cs typeface="Calibri"/>
            </a:endParaRPr>
          </a:p>
          <a:p>
            <a:pPr marL="469900" marR="5080" indent="-306705">
              <a:lnSpc>
                <a:spcPct val="114599"/>
              </a:lnSpc>
              <a:tabLst>
                <a:tab pos="469265" algn="l"/>
              </a:tabLst>
            </a:pPr>
            <a:r>
              <a:rPr sz="2000" b="1" dirty="0">
                <a:solidFill>
                  <a:srgbClr val="434343"/>
                </a:solidFill>
                <a:latin typeface="Calibri"/>
                <a:cs typeface="Calibri"/>
              </a:rPr>
              <a:t>-	</a:t>
            </a:r>
            <a:r>
              <a:rPr sz="2400" b="1" spc="-5" dirty="0">
                <a:solidFill>
                  <a:srgbClr val="434343"/>
                </a:solidFill>
                <a:latin typeface="Calibri"/>
                <a:cs typeface="Calibri"/>
              </a:rPr>
              <a:t>viewport: </a:t>
            </a:r>
            <a:r>
              <a:rPr sz="2400" spc="-5" dirty="0">
                <a:solidFill>
                  <a:srgbClr val="434343"/>
                </a:solidFill>
                <a:latin typeface="Calibri"/>
                <a:cs typeface="Calibri"/>
              </a:rPr>
              <a:t>the rectangle where the webpage shows up,  scrollable via </a:t>
            </a:r>
            <a:r>
              <a:rPr sz="2400" dirty="0">
                <a:solidFill>
                  <a:srgbClr val="434343"/>
                </a:solidFill>
                <a:latin typeface="Calibri"/>
                <a:cs typeface="Calibri"/>
              </a:rPr>
              <a:t>a</a:t>
            </a:r>
            <a:r>
              <a:rPr sz="2400" spc="-10" dirty="0">
                <a:solidFill>
                  <a:srgbClr val="434343"/>
                </a:solidFill>
                <a:latin typeface="Calibri"/>
                <a:cs typeface="Calibri"/>
              </a:rPr>
              <a:t> </a:t>
            </a:r>
            <a:r>
              <a:rPr sz="2400" spc="-5" dirty="0">
                <a:solidFill>
                  <a:srgbClr val="434343"/>
                </a:solidFill>
                <a:latin typeface="Calibri"/>
                <a:cs typeface="Calibri"/>
              </a:rPr>
              <a:t>scrollbar</a:t>
            </a:r>
            <a:endParaRPr sz="2400">
              <a:latin typeface="Calibri"/>
              <a:cs typeface="Calibri"/>
            </a:endParaRPr>
          </a:p>
          <a:p>
            <a:pPr marL="469900" marR="1104265" indent="-306705">
              <a:lnSpc>
                <a:spcPct val="114599"/>
              </a:lnSpc>
              <a:tabLst>
                <a:tab pos="469265" algn="l"/>
              </a:tabLst>
            </a:pPr>
            <a:r>
              <a:rPr sz="2000" b="1" dirty="0">
                <a:solidFill>
                  <a:srgbClr val="434343"/>
                </a:solidFill>
                <a:latin typeface="Calibri"/>
                <a:cs typeface="Calibri"/>
              </a:rPr>
              <a:t>-	</a:t>
            </a:r>
            <a:r>
              <a:rPr sz="2400" b="1" spc="-5" dirty="0">
                <a:solidFill>
                  <a:srgbClr val="434343"/>
                </a:solidFill>
                <a:latin typeface="Calibri"/>
                <a:cs typeface="Calibri"/>
              </a:rPr>
              <a:t>chrome: </a:t>
            </a:r>
            <a:r>
              <a:rPr sz="2400" dirty="0">
                <a:solidFill>
                  <a:srgbClr val="434343"/>
                </a:solidFill>
                <a:latin typeface="Calibri"/>
                <a:cs typeface="Calibri"/>
              </a:rPr>
              <a:t>all </a:t>
            </a:r>
            <a:r>
              <a:rPr sz="2400" spc="-5" dirty="0">
                <a:solidFill>
                  <a:srgbClr val="434343"/>
                </a:solidFill>
                <a:latin typeface="Calibri"/>
                <a:cs typeface="Calibri"/>
              </a:rPr>
              <a:t>the UI that's </a:t>
            </a:r>
            <a:r>
              <a:rPr sz="2400" i="1" spc="-5" dirty="0">
                <a:solidFill>
                  <a:srgbClr val="434343"/>
                </a:solidFill>
                <a:latin typeface="Calibri"/>
                <a:cs typeface="Calibri"/>
              </a:rPr>
              <a:t>not </a:t>
            </a:r>
            <a:r>
              <a:rPr sz="2400" spc="-5" dirty="0">
                <a:solidFill>
                  <a:srgbClr val="434343"/>
                </a:solidFill>
                <a:latin typeface="Calibri"/>
                <a:cs typeface="Calibri"/>
              </a:rPr>
              <a:t>the webpage, i.e.  everything but the</a:t>
            </a:r>
            <a:r>
              <a:rPr sz="2400" spc="-15" dirty="0">
                <a:solidFill>
                  <a:srgbClr val="434343"/>
                </a:solidFill>
                <a:latin typeface="Calibri"/>
                <a:cs typeface="Calibri"/>
              </a:rPr>
              <a:t> </a:t>
            </a:r>
            <a:r>
              <a:rPr sz="2400" spc="-5" dirty="0">
                <a:solidFill>
                  <a:srgbClr val="434343"/>
                </a:solidFill>
                <a:latin typeface="Calibri"/>
                <a:cs typeface="Calibri"/>
              </a:rPr>
              <a:t>viewport</a:t>
            </a:r>
            <a:endParaRPr sz="2400">
              <a:latin typeface="Calibri"/>
              <a:cs typeface="Calibri"/>
            </a:endParaRPr>
          </a:p>
        </p:txBody>
      </p:sp>
      <p:pic>
        <p:nvPicPr>
          <p:cNvPr id="5" name="Picture 4">
            <a:extLst>
              <a:ext uri="{FF2B5EF4-FFF2-40B4-BE49-F238E27FC236}">
                <a16:creationId xmlns:a16="http://schemas.microsoft.com/office/drawing/2014/main" id="{E91314EE-B5BB-412F-A641-BCDAA193F523}"/>
              </a:ext>
            </a:extLst>
          </p:cNvPr>
          <p:cNvPicPr>
            <a:picLocks noChangeAspect="1"/>
          </p:cNvPicPr>
          <p:nvPr/>
        </p:nvPicPr>
        <p:blipFill>
          <a:blip r:embed="rId2"/>
          <a:stretch>
            <a:fillRect/>
          </a:stretch>
        </p:blipFill>
        <p:spPr>
          <a:xfrm>
            <a:off x="3276600" y="3688633"/>
            <a:ext cx="4545761" cy="3581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63273" y="2923547"/>
            <a:ext cx="1202690" cy="756920"/>
          </a:xfrm>
          <a:prstGeom prst="rect">
            <a:avLst/>
          </a:prstGeom>
        </p:spPr>
        <p:txBody>
          <a:bodyPr vert="horz" wrap="square" lIns="0" tIns="12700" rIns="0" bIns="0" rtlCol="0">
            <a:spAutoFit/>
          </a:bodyPr>
          <a:lstStyle/>
          <a:p>
            <a:pPr marL="12700">
              <a:lnSpc>
                <a:spcPct val="100000"/>
              </a:lnSpc>
              <a:spcBef>
                <a:spcPts val="100"/>
              </a:spcBef>
            </a:pPr>
            <a:r>
              <a:rPr sz="4800" spc="-220" dirty="0">
                <a:latin typeface="Verdana"/>
                <a:cs typeface="Verdana"/>
              </a:rPr>
              <a:t>CSS</a:t>
            </a:r>
            <a:endParaRPr sz="4800">
              <a:latin typeface="Verdana"/>
              <a:cs typeface="Verdana"/>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878076" cy="574040"/>
          </a:xfrm>
          <a:prstGeom prst="rect">
            <a:avLst/>
          </a:prstGeom>
        </p:spPr>
        <p:txBody>
          <a:bodyPr vert="horz" wrap="square" lIns="0" tIns="12700" rIns="0" bIns="0" rtlCol="0">
            <a:spAutoFit/>
          </a:bodyPr>
          <a:lstStyle/>
          <a:p>
            <a:pPr marL="12700">
              <a:lnSpc>
                <a:spcPct val="100000"/>
              </a:lnSpc>
              <a:spcBef>
                <a:spcPts val="100"/>
              </a:spcBef>
            </a:pPr>
            <a:r>
              <a:rPr spc="285" dirty="0"/>
              <a:t>Viewport?</a:t>
            </a:r>
          </a:p>
        </p:txBody>
      </p:sp>
      <p:sp>
        <p:nvSpPr>
          <p:cNvPr id="3" name="object 3"/>
          <p:cNvSpPr txBox="1"/>
          <p:nvPr/>
        </p:nvSpPr>
        <p:spPr>
          <a:xfrm>
            <a:off x="855724" y="1567733"/>
            <a:ext cx="7256145" cy="21209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Browser</a:t>
            </a:r>
            <a:r>
              <a:rPr sz="2400" spc="-10" dirty="0">
                <a:solidFill>
                  <a:srgbClr val="434343"/>
                </a:solidFill>
                <a:latin typeface="Calibri"/>
                <a:cs typeface="Calibri"/>
              </a:rPr>
              <a:t> </a:t>
            </a:r>
            <a:r>
              <a:rPr sz="2400" spc="-5" dirty="0">
                <a:solidFill>
                  <a:srgbClr val="434343"/>
                </a:solidFill>
                <a:latin typeface="Calibri"/>
                <a:cs typeface="Calibri"/>
              </a:rPr>
              <a:t>vocabulary:</a:t>
            </a:r>
            <a:endParaRPr sz="2400" dirty="0">
              <a:latin typeface="Calibri"/>
              <a:cs typeface="Calibri"/>
            </a:endParaRPr>
          </a:p>
          <a:p>
            <a:pPr marL="469900" marR="5080" indent="-306705">
              <a:lnSpc>
                <a:spcPct val="114599"/>
              </a:lnSpc>
              <a:tabLst>
                <a:tab pos="469265" algn="l"/>
              </a:tabLst>
            </a:pPr>
            <a:r>
              <a:rPr sz="2000" b="1" dirty="0">
                <a:solidFill>
                  <a:srgbClr val="434343"/>
                </a:solidFill>
                <a:latin typeface="Calibri"/>
                <a:cs typeface="Calibri"/>
              </a:rPr>
              <a:t>-	</a:t>
            </a:r>
            <a:r>
              <a:rPr sz="2400" b="1" spc="-5" dirty="0">
                <a:solidFill>
                  <a:srgbClr val="434343"/>
                </a:solidFill>
                <a:latin typeface="Calibri"/>
                <a:cs typeface="Calibri"/>
              </a:rPr>
              <a:t>viewport: </a:t>
            </a:r>
            <a:r>
              <a:rPr sz="2400" spc="-5" dirty="0">
                <a:solidFill>
                  <a:srgbClr val="434343"/>
                </a:solidFill>
                <a:latin typeface="Calibri"/>
                <a:cs typeface="Calibri"/>
              </a:rPr>
              <a:t>the rectangle where the webpage shows up,  scrollable via </a:t>
            </a:r>
            <a:r>
              <a:rPr sz="2400" dirty="0">
                <a:solidFill>
                  <a:srgbClr val="434343"/>
                </a:solidFill>
                <a:latin typeface="Calibri"/>
                <a:cs typeface="Calibri"/>
              </a:rPr>
              <a:t>a</a:t>
            </a:r>
            <a:r>
              <a:rPr sz="2400" spc="-10" dirty="0">
                <a:solidFill>
                  <a:srgbClr val="434343"/>
                </a:solidFill>
                <a:latin typeface="Calibri"/>
                <a:cs typeface="Calibri"/>
              </a:rPr>
              <a:t> </a:t>
            </a:r>
            <a:r>
              <a:rPr sz="2400" spc="-5" dirty="0">
                <a:solidFill>
                  <a:srgbClr val="434343"/>
                </a:solidFill>
                <a:latin typeface="Calibri"/>
                <a:cs typeface="Calibri"/>
              </a:rPr>
              <a:t>scrollbar</a:t>
            </a:r>
            <a:endParaRPr sz="2400" dirty="0">
              <a:latin typeface="Calibri"/>
              <a:cs typeface="Calibri"/>
            </a:endParaRPr>
          </a:p>
          <a:p>
            <a:pPr marL="469900" marR="1104265" indent="-306705">
              <a:lnSpc>
                <a:spcPct val="114599"/>
              </a:lnSpc>
              <a:tabLst>
                <a:tab pos="469265" algn="l"/>
              </a:tabLst>
            </a:pPr>
            <a:r>
              <a:rPr sz="2000" b="1" dirty="0">
                <a:solidFill>
                  <a:srgbClr val="434343"/>
                </a:solidFill>
                <a:latin typeface="Calibri"/>
                <a:cs typeface="Calibri"/>
              </a:rPr>
              <a:t>-	</a:t>
            </a:r>
            <a:r>
              <a:rPr sz="2400" b="1" spc="-5" dirty="0">
                <a:solidFill>
                  <a:srgbClr val="434343"/>
                </a:solidFill>
                <a:latin typeface="Calibri"/>
                <a:cs typeface="Calibri"/>
              </a:rPr>
              <a:t>chrome: </a:t>
            </a:r>
            <a:r>
              <a:rPr sz="2400" dirty="0">
                <a:solidFill>
                  <a:srgbClr val="434343"/>
                </a:solidFill>
                <a:latin typeface="Calibri"/>
                <a:cs typeface="Calibri"/>
              </a:rPr>
              <a:t>all </a:t>
            </a:r>
            <a:r>
              <a:rPr sz="2400" spc="-5" dirty="0">
                <a:solidFill>
                  <a:srgbClr val="434343"/>
                </a:solidFill>
                <a:latin typeface="Calibri"/>
                <a:cs typeface="Calibri"/>
              </a:rPr>
              <a:t>the UI that's </a:t>
            </a:r>
            <a:r>
              <a:rPr sz="2400" i="1" spc="-5" dirty="0">
                <a:solidFill>
                  <a:srgbClr val="434343"/>
                </a:solidFill>
                <a:latin typeface="Calibri"/>
                <a:cs typeface="Calibri"/>
              </a:rPr>
              <a:t>not </a:t>
            </a:r>
            <a:r>
              <a:rPr sz="2400" spc="-5" dirty="0">
                <a:solidFill>
                  <a:srgbClr val="434343"/>
                </a:solidFill>
                <a:latin typeface="Calibri"/>
                <a:cs typeface="Calibri"/>
              </a:rPr>
              <a:t>the webpage, i.e.  everything but the</a:t>
            </a:r>
            <a:r>
              <a:rPr sz="2400" spc="-15" dirty="0">
                <a:solidFill>
                  <a:srgbClr val="434343"/>
                </a:solidFill>
                <a:latin typeface="Calibri"/>
                <a:cs typeface="Calibri"/>
              </a:rPr>
              <a:t> </a:t>
            </a:r>
            <a:r>
              <a:rPr sz="2400" spc="-5" dirty="0">
                <a:solidFill>
                  <a:srgbClr val="434343"/>
                </a:solidFill>
                <a:latin typeface="Calibri"/>
                <a:cs typeface="Calibri"/>
              </a:rPr>
              <a:t>viewport</a:t>
            </a:r>
            <a:endParaRPr sz="2400" dirty="0">
              <a:latin typeface="Calibri"/>
              <a:cs typeface="Calibri"/>
            </a:endParaRPr>
          </a:p>
        </p:txBody>
      </p:sp>
      <p:sp>
        <p:nvSpPr>
          <p:cNvPr id="7" name="object 7"/>
          <p:cNvSpPr/>
          <p:nvPr/>
        </p:nvSpPr>
        <p:spPr>
          <a:xfrm>
            <a:off x="2306099" y="4163374"/>
            <a:ext cx="814069" cy="2438400"/>
          </a:xfrm>
          <a:custGeom>
            <a:avLst/>
            <a:gdLst/>
            <a:ahLst/>
            <a:cxnLst/>
            <a:rect l="l" t="t" r="r" b="b"/>
            <a:pathLst>
              <a:path w="814069" h="2438400">
                <a:moveTo>
                  <a:pt x="813899" y="2438399"/>
                </a:moveTo>
                <a:lnTo>
                  <a:pt x="740750" y="2428578"/>
                </a:lnTo>
                <a:lnTo>
                  <a:pt x="671901" y="2400261"/>
                </a:lnTo>
                <a:lnTo>
                  <a:pt x="639450" y="2379705"/>
                </a:lnTo>
                <a:lnTo>
                  <a:pt x="608504" y="2355171"/>
                </a:lnTo>
                <a:lnTo>
                  <a:pt x="579209" y="2326874"/>
                </a:lnTo>
                <a:lnTo>
                  <a:pt x="551707" y="2295029"/>
                </a:lnTo>
                <a:lnTo>
                  <a:pt x="526142" y="2259852"/>
                </a:lnTo>
                <a:lnTo>
                  <a:pt x="502659" y="2221557"/>
                </a:lnTo>
                <a:lnTo>
                  <a:pt x="481400" y="2180360"/>
                </a:lnTo>
                <a:lnTo>
                  <a:pt x="462510" y="2136476"/>
                </a:lnTo>
                <a:lnTo>
                  <a:pt x="446132" y="2090121"/>
                </a:lnTo>
                <a:lnTo>
                  <a:pt x="432409" y="2041509"/>
                </a:lnTo>
                <a:lnTo>
                  <a:pt x="421486" y="1990855"/>
                </a:lnTo>
                <a:lnTo>
                  <a:pt x="413506" y="1938376"/>
                </a:lnTo>
                <a:lnTo>
                  <a:pt x="408613" y="1884285"/>
                </a:lnTo>
                <a:lnTo>
                  <a:pt x="406949" y="1828799"/>
                </a:lnTo>
                <a:lnTo>
                  <a:pt x="405286" y="1773314"/>
                </a:lnTo>
                <a:lnTo>
                  <a:pt x="400393" y="1719223"/>
                </a:lnTo>
                <a:lnTo>
                  <a:pt x="392413" y="1666744"/>
                </a:lnTo>
                <a:lnTo>
                  <a:pt x="381490" y="1616090"/>
                </a:lnTo>
                <a:lnTo>
                  <a:pt x="367767" y="1567478"/>
                </a:lnTo>
                <a:lnTo>
                  <a:pt x="351389" y="1521123"/>
                </a:lnTo>
                <a:lnTo>
                  <a:pt x="332499" y="1477239"/>
                </a:lnTo>
                <a:lnTo>
                  <a:pt x="311240" y="1436042"/>
                </a:lnTo>
                <a:lnTo>
                  <a:pt x="287757" y="1397747"/>
                </a:lnTo>
                <a:lnTo>
                  <a:pt x="262192" y="1362570"/>
                </a:lnTo>
                <a:lnTo>
                  <a:pt x="234690" y="1330725"/>
                </a:lnTo>
                <a:lnTo>
                  <a:pt x="205395" y="1302428"/>
                </a:lnTo>
                <a:lnTo>
                  <a:pt x="174449" y="1277894"/>
                </a:lnTo>
                <a:lnTo>
                  <a:pt x="141998" y="1257338"/>
                </a:lnTo>
                <a:lnTo>
                  <a:pt x="73149" y="1229021"/>
                </a:lnTo>
                <a:lnTo>
                  <a:pt x="0" y="1219199"/>
                </a:lnTo>
                <a:lnTo>
                  <a:pt x="73149" y="1209378"/>
                </a:lnTo>
                <a:lnTo>
                  <a:pt x="141998" y="1181061"/>
                </a:lnTo>
                <a:lnTo>
                  <a:pt x="174449" y="1160505"/>
                </a:lnTo>
                <a:lnTo>
                  <a:pt x="205395" y="1135971"/>
                </a:lnTo>
                <a:lnTo>
                  <a:pt x="234690" y="1107674"/>
                </a:lnTo>
                <a:lnTo>
                  <a:pt x="262192" y="1075829"/>
                </a:lnTo>
                <a:lnTo>
                  <a:pt x="287757" y="1040652"/>
                </a:lnTo>
                <a:lnTo>
                  <a:pt x="311240" y="1002357"/>
                </a:lnTo>
                <a:lnTo>
                  <a:pt x="332499" y="961160"/>
                </a:lnTo>
                <a:lnTo>
                  <a:pt x="351389" y="917276"/>
                </a:lnTo>
                <a:lnTo>
                  <a:pt x="367767" y="870921"/>
                </a:lnTo>
                <a:lnTo>
                  <a:pt x="381490" y="822309"/>
                </a:lnTo>
                <a:lnTo>
                  <a:pt x="392413" y="771655"/>
                </a:lnTo>
                <a:lnTo>
                  <a:pt x="400393" y="719176"/>
                </a:lnTo>
                <a:lnTo>
                  <a:pt x="405286" y="665085"/>
                </a:lnTo>
                <a:lnTo>
                  <a:pt x="406949" y="609599"/>
                </a:lnTo>
                <a:lnTo>
                  <a:pt x="408613" y="554114"/>
                </a:lnTo>
                <a:lnTo>
                  <a:pt x="413506" y="500023"/>
                </a:lnTo>
                <a:lnTo>
                  <a:pt x="421486" y="447544"/>
                </a:lnTo>
                <a:lnTo>
                  <a:pt x="432409" y="396890"/>
                </a:lnTo>
                <a:lnTo>
                  <a:pt x="446132" y="348278"/>
                </a:lnTo>
                <a:lnTo>
                  <a:pt x="462510" y="301923"/>
                </a:lnTo>
                <a:lnTo>
                  <a:pt x="481400" y="258039"/>
                </a:lnTo>
                <a:lnTo>
                  <a:pt x="502659" y="216842"/>
                </a:lnTo>
                <a:lnTo>
                  <a:pt x="526142" y="178547"/>
                </a:lnTo>
                <a:lnTo>
                  <a:pt x="551707" y="143370"/>
                </a:lnTo>
                <a:lnTo>
                  <a:pt x="579209" y="111525"/>
                </a:lnTo>
                <a:lnTo>
                  <a:pt x="608504" y="83228"/>
                </a:lnTo>
                <a:lnTo>
                  <a:pt x="639450" y="58694"/>
                </a:lnTo>
                <a:lnTo>
                  <a:pt x="671901" y="38138"/>
                </a:lnTo>
                <a:lnTo>
                  <a:pt x="740750" y="9821"/>
                </a:lnTo>
                <a:lnTo>
                  <a:pt x="776859" y="2491"/>
                </a:lnTo>
                <a:lnTo>
                  <a:pt x="813899" y="0"/>
                </a:lnTo>
              </a:path>
            </a:pathLst>
          </a:custGeom>
          <a:ln w="38099">
            <a:solidFill>
              <a:srgbClr val="595959"/>
            </a:solidFill>
          </a:ln>
        </p:spPr>
        <p:txBody>
          <a:bodyPr wrap="square" lIns="0" tIns="0" rIns="0" bIns="0" rtlCol="0"/>
          <a:lstStyle/>
          <a:p>
            <a:endParaRPr/>
          </a:p>
        </p:txBody>
      </p:sp>
      <p:sp>
        <p:nvSpPr>
          <p:cNvPr id="8" name="object 8"/>
          <p:cNvSpPr txBox="1"/>
          <p:nvPr/>
        </p:nvSpPr>
        <p:spPr>
          <a:xfrm>
            <a:off x="855724" y="5015007"/>
            <a:ext cx="1130300" cy="753110"/>
          </a:xfrm>
          <a:prstGeom prst="rect">
            <a:avLst/>
          </a:prstGeom>
        </p:spPr>
        <p:txBody>
          <a:bodyPr vert="horz" wrap="square" lIns="0" tIns="27940" rIns="0" bIns="0" rtlCol="0">
            <a:spAutoFit/>
          </a:bodyPr>
          <a:lstStyle/>
          <a:p>
            <a:pPr marL="12700" marR="5080">
              <a:lnSpc>
                <a:spcPts val="2850"/>
              </a:lnSpc>
              <a:spcBef>
                <a:spcPts val="220"/>
              </a:spcBef>
            </a:pPr>
            <a:r>
              <a:rPr sz="2400" spc="-5" dirty="0">
                <a:latin typeface="Calibri"/>
                <a:cs typeface="Calibri"/>
              </a:rPr>
              <a:t>The  viewport</a:t>
            </a:r>
            <a:endParaRPr sz="2400">
              <a:latin typeface="Calibri"/>
              <a:cs typeface="Calibri"/>
            </a:endParaRPr>
          </a:p>
        </p:txBody>
      </p:sp>
      <p:pic>
        <p:nvPicPr>
          <p:cNvPr id="9" name="Picture 8">
            <a:extLst>
              <a:ext uri="{FF2B5EF4-FFF2-40B4-BE49-F238E27FC236}">
                <a16:creationId xmlns:a16="http://schemas.microsoft.com/office/drawing/2014/main" id="{720D04AC-8A17-48BB-9540-0F63BBB53F6A}"/>
              </a:ext>
            </a:extLst>
          </p:cNvPr>
          <p:cNvPicPr>
            <a:picLocks noChangeAspect="1"/>
          </p:cNvPicPr>
          <p:nvPr/>
        </p:nvPicPr>
        <p:blipFill>
          <a:blip r:embed="rId2"/>
          <a:stretch>
            <a:fillRect/>
          </a:stretch>
        </p:blipFill>
        <p:spPr>
          <a:xfrm>
            <a:off x="3276600" y="3884774"/>
            <a:ext cx="4545761" cy="3581400"/>
          </a:xfrm>
          <a:prstGeom prst="rect">
            <a:avLst/>
          </a:prstGeom>
        </p:spPr>
      </p:pic>
      <p:sp>
        <p:nvSpPr>
          <p:cNvPr id="6" name="object 6"/>
          <p:cNvSpPr/>
          <p:nvPr/>
        </p:nvSpPr>
        <p:spPr>
          <a:xfrm>
            <a:off x="3289190" y="4163374"/>
            <a:ext cx="4545760" cy="3302800"/>
          </a:xfrm>
          <a:custGeom>
            <a:avLst/>
            <a:gdLst/>
            <a:ahLst/>
            <a:cxnLst/>
            <a:rect l="l" t="t" r="r" b="b"/>
            <a:pathLst>
              <a:path w="4488180" h="2438400">
                <a:moveTo>
                  <a:pt x="4487699" y="2438399"/>
                </a:moveTo>
                <a:lnTo>
                  <a:pt x="0" y="2438399"/>
                </a:lnTo>
                <a:lnTo>
                  <a:pt x="0" y="0"/>
                </a:lnTo>
                <a:lnTo>
                  <a:pt x="4487699" y="0"/>
                </a:lnTo>
                <a:lnTo>
                  <a:pt x="4487699" y="2438399"/>
                </a:lnTo>
                <a:close/>
              </a:path>
            </a:pathLst>
          </a:custGeom>
          <a:solidFill>
            <a:srgbClr val="FFC1CC">
              <a:alpha val="69999"/>
            </a:srgbClr>
          </a:solidFill>
        </p:spPr>
        <p:txBody>
          <a:bodyPr wrap="square" lIns="0" tIns="0" rIns="0" bIns="0" rtlCol="0"/>
          <a:lstStyle/>
          <a:p>
            <a:endParaRPr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335276" cy="574040"/>
          </a:xfrm>
          <a:prstGeom prst="rect">
            <a:avLst/>
          </a:prstGeom>
        </p:spPr>
        <p:txBody>
          <a:bodyPr vert="horz" wrap="square" lIns="0" tIns="12700" rIns="0" bIns="0" rtlCol="0">
            <a:spAutoFit/>
          </a:bodyPr>
          <a:lstStyle/>
          <a:p>
            <a:pPr marL="12700">
              <a:lnSpc>
                <a:spcPct val="100000"/>
              </a:lnSpc>
              <a:spcBef>
                <a:spcPts val="100"/>
              </a:spcBef>
            </a:pPr>
            <a:r>
              <a:rPr spc="285" dirty="0"/>
              <a:t>Viewport?</a:t>
            </a:r>
          </a:p>
        </p:txBody>
      </p:sp>
      <p:sp>
        <p:nvSpPr>
          <p:cNvPr id="5" name="object 5"/>
          <p:cNvSpPr/>
          <p:nvPr/>
        </p:nvSpPr>
        <p:spPr>
          <a:xfrm>
            <a:off x="3029574" y="3884774"/>
            <a:ext cx="166370" cy="278765"/>
          </a:xfrm>
          <a:custGeom>
            <a:avLst/>
            <a:gdLst/>
            <a:ahLst/>
            <a:cxnLst/>
            <a:rect l="l" t="t" r="r" b="b"/>
            <a:pathLst>
              <a:path w="166369" h="278764">
                <a:moveTo>
                  <a:pt x="165899" y="278699"/>
                </a:moveTo>
                <a:lnTo>
                  <a:pt x="133612" y="273224"/>
                </a:lnTo>
                <a:lnTo>
                  <a:pt x="107245" y="258292"/>
                </a:lnTo>
                <a:lnTo>
                  <a:pt x="89468" y="236145"/>
                </a:lnTo>
                <a:lnTo>
                  <a:pt x="82949" y="209024"/>
                </a:lnTo>
                <a:lnTo>
                  <a:pt x="76431" y="181904"/>
                </a:lnTo>
                <a:lnTo>
                  <a:pt x="58654" y="159757"/>
                </a:lnTo>
                <a:lnTo>
                  <a:pt x="32287" y="144825"/>
                </a:lnTo>
                <a:lnTo>
                  <a:pt x="0" y="139349"/>
                </a:lnTo>
                <a:lnTo>
                  <a:pt x="32287" y="133874"/>
                </a:lnTo>
                <a:lnTo>
                  <a:pt x="58654" y="118942"/>
                </a:lnTo>
                <a:lnTo>
                  <a:pt x="76431" y="96795"/>
                </a:lnTo>
                <a:lnTo>
                  <a:pt x="82949" y="69674"/>
                </a:lnTo>
                <a:lnTo>
                  <a:pt x="89468" y="42554"/>
                </a:lnTo>
                <a:lnTo>
                  <a:pt x="107245" y="20407"/>
                </a:lnTo>
                <a:lnTo>
                  <a:pt x="133612" y="5475"/>
                </a:lnTo>
                <a:lnTo>
                  <a:pt x="165899" y="0"/>
                </a:lnTo>
              </a:path>
            </a:pathLst>
          </a:custGeom>
          <a:ln w="38099">
            <a:solidFill>
              <a:srgbClr val="595959"/>
            </a:solidFill>
          </a:ln>
        </p:spPr>
        <p:txBody>
          <a:bodyPr wrap="square" lIns="0" tIns="0" rIns="0" bIns="0" rtlCol="0"/>
          <a:lstStyle/>
          <a:p>
            <a:endParaRPr/>
          </a:p>
        </p:txBody>
      </p:sp>
      <p:sp>
        <p:nvSpPr>
          <p:cNvPr id="6" name="object 6"/>
          <p:cNvSpPr txBox="1"/>
          <p:nvPr/>
        </p:nvSpPr>
        <p:spPr>
          <a:xfrm>
            <a:off x="855724" y="1567737"/>
            <a:ext cx="7256145" cy="2615565"/>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Browser</a:t>
            </a:r>
            <a:r>
              <a:rPr sz="2400" spc="-10" dirty="0">
                <a:solidFill>
                  <a:srgbClr val="434343"/>
                </a:solidFill>
                <a:latin typeface="Calibri"/>
                <a:cs typeface="Calibri"/>
              </a:rPr>
              <a:t> </a:t>
            </a:r>
            <a:r>
              <a:rPr sz="2400" spc="-5" dirty="0">
                <a:solidFill>
                  <a:srgbClr val="434343"/>
                </a:solidFill>
                <a:latin typeface="Calibri"/>
                <a:cs typeface="Calibri"/>
              </a:rPr>
              <a:t>vocabulary:</a:t>
            </a:r>
            <a:endParaRPr sz="2400" dirty="0">
              <a:latin typeface="Calibri"/>
              <a:cs typeface="Calibri"/>
            </a:endParaRPr>
          </a:p>
          <a:p>
            <a:pPr marL="469900" marR="5080" indent="-306705">
              <a:lnSpc>
                <a:spcPct val="114599"/>
              </a:lnSpc>
              <a:tabLst>
                <a:tab pos="469265" algn="l"/>
              </a:tabLst>
            </a:pPr>
            <a:r>
              <a:rPr sz="2000" b="1" dirty="0">
                <a:solidFill>
                  <a:srgbClr val="434343"/>
                </a:solidFill>
                <a:latin typeface="Calibri"/>
                <a:cs typeface="Calibri"/>
              </a:rPr>
              <a:t>-	</a:t>
            </a:r>
            <a:r>
              <a:rPr sz="2400" b="1" spc="-5" dirty="0">
                <a:solidFill>
                  <a:srgbClr val="434343"/>
                </a:solidFill>
                <a:latin typeface="Calibri"/>
                <a:cs typeface="Calibri"/>
              </a:rPr>
              <a:t>viewport: </a:t>
            </a:r>
            <a:r>
              <a:rPr sz="2400" spc="-5" dirty="0">
                <a:solidFill>
                  <a:srgbClr val="434343"/>
                </a:solidFill>
                <a:latin typeface="Calibri"/>
                <a:cs typeface="Calibri"/>
              </a:rPr>
              <a:t>the rectangle where the webpage shows up,  scrollable via </a:t>
            </a:r>
            <a:r>
              <a:rPr sz="2400" dirty="0">
                <a:solidFill>
                  <a:srgbClr val="434343"/>
                </a:solidFill>
                <a:latin typeface="Calibri"/>
                <a:cs typeface="Calibri"/>
              </a:rPr>
              <a:t>a</a:t>
            </a:r>
            <a:r>
              <a:rPr sz="2400" spc="-10" dirty="0">
                <a:solidFill>
                  <a:srgbClr val="434343"/>
                </a:solidFill>
                <a:latin typeface="Calibri"/>
                <a:cs typeface="Calibri"/>
              </a:rPr>
              <a:t> </a:t>
            </a:r>
            <a:r>
              <a:rPr sz="2400" spc="-5" dirty="0">
                <a:solidFill>
                  <a:srgbClr val="434343"/>
                </a:solidFill>
                <a:latin typeface="Calibri"/>
                <a:cs typeface="Calibri"/>
              </a:rPr>
              <a:t>scrollbar</a:t>
            </a:r>
            <a:endParaRPr sz="2400" dirty="0">
              <a:latin typeface="Calibri"/>
              <a:cs typeface="Calibri"/>
            </a:endParaRPr>
          </a:p>
          <a:p>
            <a:pPr marL="469900" marR="1104265" indent="-306705">
              <a:lnSpc>
                <a:spcPct val="114599"/>
              </a:lnSpc>
              <a:tabLst>
                <a:tab pos="469265" algn="l"/>
              </a:tabLst>
            </a:pPr>
            <a:r>
              <a:rPr sz="2000" b="1" dirty="0">
                <a:solidFill>
                  <a:srgbClr val="434343"/>
                </a:solidFill>
                <a:latin typeface="Calibri"/>
                <a:cs typeface="Calibri"/>
              </a:rPr>
              <a:t>-	</a:t>
            </a:r>
            <a:r>
              <a:rPr sz="2400" b="1" spc="-5" dirty="0">
                <a:solidFill>
                  <a:srgbClr val="434343"/>
                </a:solidFill>
                <a:latin typeface="Calibri"/>
                <a:cs typeface="Calibri"/>
              </a:rPr>
              <a:t>chrome: </a:t>
            </a:r>
            <a:r>
              <a:rPr sz="2400" dirty="0">
                <a:solidFill>
                  <a:srgbClr val="434343"/>
                </a:solidFill>
                <a:latin typeface="Calibri"/>
                <a:cs typeface="Calibri"/>
              </a:rPr>
              <a:t>all </a:t>
            </a:r>
            <a:r>
              <a:rPr sz="2400" spc="-5" dirty="0">
                <a:solidFill>
                  <a:srgbClr val="434343"/>
                </a:solidFill>
                <a:latin typeface="Calibri"/>
                <a:cs typeface="Calibri"/>
              </a:rPr>
              <a:t>the UI that's </a:t>
            </a:r>
            <a:r>
              <a:rPr sz="2400" i="1" spc="-5" dirty="0">
                <a:solidFill>
                  <a:srgbClr val="434343"/>
                </a:solidFill>
                <a:latin typeface="Calibri"/>
                <a:cs typeface="Calibri"/>
              </a:rPr>
              <a:t>not </a:t>
            </a:r>
            <a:r>
              <a:rPr sz="2400" spc="-5" dirty="0">
                <a:solidFill>
                  <a:srgbClr val="434343"/>
                </a:solidFill>
                <a:latin typeface="Calibri"/>
                <a:cs typeface="Calibri"/>
              </a:rPr>
              <a:t>the webpage, i.e.  everything but the</a:t>
            </a:r>
            <a:r>
              <a:rPr sz="2400" spc="-15" dirty="0">
                <a:solidFill>
                  <a:srgbClr val="434343"/>
                </a:solidFill>
                <a:latin typeface="Calibri"/>
                <a:cs typeface="Calibri"/>
              </a:rPr>
              <a:t> </a:t>
            </a:r>
            <a:r>
              <a:rPr sz="2400" spc="-5" dirty="0">
                <a:solidFill>
                  <a:srgbClr val="434343"/>
                </a:solidFill>
                <a:latin typeface="Calibri"/>
                <a:cs typeface="Calibri"/>
              </a:rPr>
              <a:t>viewport</a:t>
            </a:r>
            <a:endParaRPr sz="2400" dirty="0">
              <a:latin typeface="Calibri"/>
              <a:cs typeface="Calibri"/>
            </a:endParaRPr>
          </a:p>
          <a:p>
            <a:pPr marL="376555">
              <a:lnSpc>
                <a:spcPct val="100000"/>
              </a:lnSpc>
              <a:spcBef>
                <a:spcPts val="1010"/>
              </a:spcBef>
            </a:pPr>
            <a:r>
              <a:rPr sz="2400" spc="-5" dirty="0">
                <a:latin typeface="Calibri"/>
                <a:cs typeface="Calibri"/>
              </a:rPr>
              <a:t>The</a:t>
            </a:r>
            <a:r>
              <a:rPr sz="2400" spc="-10" dirty="0">
                <a:latin typeface="Calibri"/>
                <a:cs typeface="Calibri"/>
              </a:rPr>
              <a:t> </a:t>
            </a:r>
            <a:r>
              <a:rPr sz="2400" spc="-5" dirty="0">
                <a:latin typeface="Calibri"/>
                <a:cs typeface="Calibri"/>
              </a:rPr>
              <a:t>chrome</a:t>
            </a:r>
            <a:endParaRPr sz="2400" dirty="0">
              <a:latin typeface="Calibri"/>
              <a:cs typeface="Calibri"/>
            </a:endParaRPr>
          </a:p>
        </p:txBody>
      </p:sp>
      <p:pic>
        <p:nvPicPr>
          <p:cNvPr id="9" name="Picture 8">
            <a:extLst>
              <a:ext uri="{FF2B5EF4-FFF2-40B4-BE49-F238E27FC236}">
                <a16:creationId xmlns:a16="http://schemas.microsoft.com/office/drawing/2014/main" id="{B54F01D1-BCD8-4767-9AE7-5FECB18549C5}"/>
              </a:ext>
            </a:extLst>
          </p:cNvPr>
          <p:cNvPicPr>
            <a:picLocks noChangeAspect="1"/>
          </p:cNvPicPr>
          <p:nvPr/>
        </p:nvPicPr>
        <p:blipFill>
          <a:blip r:embed="rId2"/>
          <a:stretch>
            <a:fillRect/>
          </a:stretch>
        </p:blipFill>
        <p:spPr>
          <a:xfrm>
            <a:off x="3276600" y="3884774"/>
            <a:ext cx="4545761" cy="3581400"/>
          </a:xfrm>
          <a:prstGeom prst="rect">
            <a:avLst/>
          </a:prstGeom>
        </p:spPr>
      </p:pic>
      <p:sp>
        <p:nvSpPr>
          <p:cNvPr id="7" name="object 7"/>
          <p:cNvSpPr/>
          <p:nvPr/>
        </p:nvSpPr>
        <p:spPr>
          <a:xfrm>
            <a:off x="3289190" y="3884773"/>
            <a:ext cx="4488180" cy="278765"/>
          </a:xfrm>
          <a:custGeom>
            <a:avLst/>
            <a:gdLst/>
            <a:ahLst/>
            <a:cxnLst/>
            <a:rect l="l" t="t" r="r" b="b"/>
            <a:pathLst>
              <a:path w="4488180" h="278764">
                <a:moveTo>
                  <a:pt x="4487699" y="278699"/>
                </a:moveTo>
                <a:lnTo>
                  <a:pt x="0" y="278699"/>
                </a:lnTo>
                <a:lnTo>
                  <a:pt x="0" y="0"/>
                </a:lnTo>
                <a:lnTo>
                  <a:pt x="4487699" y="0"/>
                </a:lnTo>
                <a:lnTo>
                  <a:pt x="4487699" y="278699"/>
                </a:lnTo>
                <a:close/>
              </a:path>
            </a:pathLst>
          </a:custGeom>
          <a:solidFill>
            <a:srgbClr val="FFC1CC">
              <a:alpha val="69999"/>
            </a:srgbClr>
          </a:solidFill>
        </p:spPr>
        <p:txBody>
          <a:bodyPr wrap="square" lIns="0" tIns="0" rIns="0" bIns="0" rtlCol="0"/>
          <a:lstStyle/>
          <a:p>
            <a:endParaRPr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801876" cy="574040"/>
          </a:xfrm>
          <a:prstGeom prst="rect">
            <a:avLst/>
          </a:prstGeom>
        </p:spPr>
        <p:txBody>
          <a:bodyPr vert="horz" wrap="square" lIns="0" tIns="12700" rIns="0" bIns="0" rtlCol="0">
            <a:spAutoFit/>
          </a:bodyPr>
          <a:lstStyle/>
          <a:p>
            <a:pPr marL="12700">
              <a:lnSpc>
                <a:spcPct val="100000"/>
              </a:lnSpc>
              <a:spcBef>
                <a:spcPts val="100"/>
              </a:spcBef>
            </a:pPr>
            <a:r>
              <a:rPr spc="-5" dirty="0">
                <a:latin typeface="Consolas"/>
                <a:cs typeface="Consolas"/>
              </a:rPr>
              <a:t>vh</a:t>
            </a:r>
            <a:r>
              <a:rPr spc="-1460" dirty="0">
                <a:latin typeface="Consolas"/>
                <a:cs typeface="Consolas"/>
              </a:rPr>
              <a:t> </a:t>
            </a:r>
            <a:r>
              <a:rPr spc="465" dirty="0"/>
              <a:t>and </a:t>
            </a:r>
            <a:r>
              <a:rPr spc="-5" dirty="0">
                <a:latin typeface="Consolas"/>
                <a:cs typeface="Consolas"/>
              </a:rPr>
              <a:t>vw</a:t>
            </a:r>
          </a:p>
        </p:txBody>
      </p:sp>
      <p:sp>
        <p:nvSpPr>
          <p:cNvPr id="3" name="object 3"/>
          <p:cNvSpPr txBox="1"/>
          <p:nvPr/>
        </p:nvSpPr>
        <p:spPr>
          <a:xfrm>
            <a:off x="855724" y="1440742"/>
            <a:ext cx="7434580" cy="4714875"/>
          </a:xfrm>
          <a:prstGeom prst="rect">
            <a:avLst/>
          </a:prstGeom>
        </p:spPr>
        <p:txBody>
          <a:bodyPr vert="horz" wrap="square" lIns="0" tIns="193040" rIns="0" bIns="0" rtlCol="0">
            <a:spAutoFit/>
          </a:bodyPr>
          <a:lstStyle/>
          <a:p>
            <a:pPr marL="12700">
              <a:lnSpc>
                <a:spcPct val="100000"/>
              </a:lnSpc>
              <a:spcBef>
                <a:spcPts val="1520"/>
              </a:spcBef>
            </a:pPr>
            <a:r>
              <a:rPr sz="2400" spc="-5" dirty="0">
                <a:solidFill>
                  <a:srgbClr val="434343"/>
                </a:solidFill>
                <a:latin typeface="Calibri"/>
                <a:cs typeface="Calibri"/>
              </a:rPr>
              <a:t>You</a:t>
            </a:r>
            <a:r>
              <a:rPr sz="2400" spc="-15" dirty="0">
                <a:solidFill>
                  <a:srgbClr val="434343"/>
                </a:solidFill>
                <a:latin typeface="Calibri"/>
                <a:cs typeface="Calibri"/>
              </a:rPr>
              <a:t> </a:t>
            </a:r>
            <a:r>
              <a:rPr sz="2400" spc="-5" dirty="0">
                <a:solidFill>
                  <a:srgbClr val="434343"/>
                </a:solidFill>
                <a:latin typeface="Calibri"/>
                <a:cs typeface="Calibri"/>
              </a:rPr>
              <a:t>can</a:t>
            </a:r>
            <a:r>
              <a:rPr sz="2400" spc="-10" dirty="0">
                <a:solidFill>
                  <a:srgbClr val="434343"/>
                </a:solidFill>
                <a:latin typeface="Calibri"/>
                <a:cs typeface="Calibri"/>
              </a:rPr>
              <a:t> </a:t>
            </a:r>
            <a:r>
              <a:rPr sz="2400" spc="-5" dirty="0">
                <a:solidFill>
                  <a:srgbClr val="434343"/>
                </a:solidFill>
                <a:latin typeface="Calibri"/>
                <a:cs typeface="Calibri"/>
              </a:rPr>
              <a:t>define</a:t>
            </a:r>
            <a:r>
              <a:rPr sz="2400" spc="20" dirty="0">
                <a:solidFill>
                  <a:srgbClr val="434343"/>
                </a:solidFill>
                <a:latin typeface="Calibri"/>
                <a:cs typeface="Calibri"/>
              </a:rPr>
              <a:t> </a:t>
            </a:r>
            <a:r>
              <a:rPr sz="2400" spc="-5" dirty="0">
                <a:solidFill>
                  <a:srgbClr val="434343"/>
                </a:solidFill>
                <a:latin typeface="Consolas"/>
                <a:cs typeface="Consolas"/>
              </a:rPr>
              <a:t>height</a:t>
            </a:r>
            <a:r>
              <a:rPr sz="2400" spc="-775" dirty="0">
                <a:solidFill>
                  <a:srgbClr val="434343"/>
                </a:solidFill>
                <a:latin typeface="Consolas"/>
                <a:cs typeface="Consolas"/>
              </a:rPr>
              <a:t> </a:t>
            </a:r>
            <a:r>
              <a:rPr sz="2400" dirty="0">
                <a:solidFill>
                  <a:srgbClr val="434343"/>
                </a:solidFill>
                <a:latin typeface="Calibri"/>
                <a:cs typeface="Calibri"/>
              </a:rPr>
              <a:t>and</a:t>
            </a:r>
            <a:r>
              <a:rPr sz="2400" spc="-5" dirty="0">
                <a:solidFill>
                  <a:srgbClr val="434343"/>
                </a:solidFill>
                <a:latin typeface="Calibri"/>
                <a:cs typeface="Calibri"/>
              </a:rPr>
              <a:t> </a:t>
            </a:r>
            <a:r>
              <a:rPr sz="2400" spc="-5" dirty="0">
                <a:solidFill>
                  <a:srgbClr val="434343"/>
                </a:solidFill>
                <a:latin typeface="Consolas"/>
                <a:cs typeface="Consolas"/>
              </a:rPr>
              <a:t>width</a:t>
            </a:r>
            <a:r>
              <a:rPr sz="2400" spc="-775" dirty="0">
                <a:solidFill>
                  <a:srgbClr val="434343"/>
                </a:solidFill>
                <a:latin typeface="Consolas"/>
                <a:cs typeface="Consolas"/>
              </a:rPr>
              <a:t> </a:t>
            </a:r>
            <a:r>
              <a:rPr sz="2400" spc="-5" dirty="0">
                <a:solidFill>
                  <a:srgbClr val="434343"/>
                </a:solidFill>
                <a:latin typeface="Calibri"/>
                <a:cs typeface="Calibri"/>
              </a:rPr>
              <a:t>in</a:t>
            </a:r>
            <a:r>
              <a:rPr sz="2400" spc="-10" dirty="0">
                <a:solidFill>
                  <a:srgbClr val="434343"/>
                </a:solidFill>
                <a:latin typeface="Calibri"/>
                <a:cs typeface="Calibri"/>
              </a:rPr>
              <a:t> </a:t>
            </a:r>
            <a:r>
              <a:rPr sz="2400" spc="-5" dirty="0">
                <a:solidFill>
                  <a:srgbClr val="434343"/>
                </a:solidFill>
                <a:latin typeface="Calibri"/>
                <a:cs typeface="Calibri"/>
              </a:rPr>
              <a:t>terms</a:t>
            </a:r>
            <a:r>
              <a:rPr sz="2400" spc="-10" dirty="0">
                <a:solidFill>
                  <a:srgbClr val="434343"/>
                </a:solidFill>
                <a:latin typeface="Calibri"/>
                <a:cs typeface="Calibri"/>
              </a:rPr>
              <a:t> </a:t>
            </a:r>
            <a:r>
              <a:rPr sz="2400" spc="-5" dirty="0">
                <a:solidFill>
                  <a:srgbClr val="434343"/>
                </a:solidFill>
                <a:latin typeface="Calibri"/>
                <a:cs typeface="Calibri"/>
              </a:rPr>
              <a:t>of</a:t>
            </a:r>
            <a:r>
              <a:rPr sz="2400" spc="-10" dirty="0">
                <a:solidFill>
                  <a:srgbClr val="434343"/>
                </a:solidFill>
                <a:latin typeface="Calibri"/>
                <a:cs typeface="Calibri"/>
              </a:rPr>
              <a:t> </a:t>
            </a:r>
            <a:r>
              <a:rPr sz="2400" spc="-5" dirty="0">
                <a:solidFill>
                  <a:srgbClr val="434343"/>
                </a:solidFill>
                <a:latin typeface="Calibri"/>
                <a:cs typeface="Calibri"/>
              </a:rPr>
              <a:t>the</a:t>
            </a:r>
            <a:r>
              <a:rPr sz="2400" spc="-10" dirty="0">
                <a:solidFill>
                  <a:srgbClr val="434343"/>
                </a:solidFill>
                <a:latin typeface="Calibri"/>
                <a:cs typeface="Calibri"/>
              </a:rPr>
              <a:t> </a:t>
            </a:r>
            <a:r>
              <a:rPr sz="2400" spc="-5" dirty="0">
                <a:solidFill>
                  <a:srgbClr val="434343"/>
                </a:solidFill>
                <a:latin typeface="Calibri"/>
                <a:cs typeface="Calibri"/>
              </a:rPr>
              <a:t>viewport</a:t>
            </a:r>
            <a:endParaRPr sz="2400">
              <a:latin typeface="Calibri"/>
              <a:cs typeface="Calibri"/>
            </a:endParaRPr>
          </a:p>
          <a:p>
            <a:pPr marL="469900" marR="365125" indent="-306705">
              <a:lnSpc>
                <a:spcPct val="114100"/>
              </a:lnSpc>
              <a:spcBef>
                <a:spcPts val="101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Use</a:t>
            </a:r>
            <a:r>
              <a:rPr sz="2400" spc="-10" dirty="0">
                <a:solidFill>
                  <a:srgbClr val="434343"/>
                </a:solidFill>
                <a:latin typeface="Calibri"/>
                <a:cs typeface="Calibri"/>
              </a:rPr>
              <a:t> </a:t>
            </a:r>
            <a:r>
              <a:rPr sz="2400" spc="-5" dirty="0">
                <a:solidFill>
                  <a:srgbClr val="434343"/>
                </a:solidFill>
                <a:latin typeface="Calibri"/>
                <a:cs typeface="Calibri"/>
              </a:rPr>
              <a:t>units</a:t>
            </a:r>
            <a:r>
              <a:rPr sz="2400" spc="10" dirty="0">
                <a:solidFill>
                  <a:srgbClr val="434343"/>
                </a:solidFill>
                <a:latin typeface="Calibri"/>
                <a:cs typeface="Calibri"/>
              </a:rPr>
              <a:t> </a:t>
            </a:r>
            <a:r>
              <a:rPr sz="2400" spc="-5" dirty="0">
                <a:solidFill>
                  <a:srgbClr val="434343"/>
                </a:solidFill>
                <a:latin typeface="Consolas"/>
                <a:cs typeface="Consolas"/>
              </a:rPr>
              <a:t>vh</a:t>
            </a:r>
            <a:r>
              <a:rPr sz="2400" spc="-785" dirty="0">
                <a:solidFill>
                  <a:srgbClr val="434343"/>
                </a:solidFill>
                <a:latin typeface="Consolas"/>
                <a:cs typeface="Consolas"/>
              </a:rPr>
              <a:t> </a:t>
            </a:r>
            <a:r>
              <a:rPr sz="2400" dirty="0">
                <a:solidFill>
                  <a:srgbClr val="434343"/>
                </a:solidFill>
                <a:latin typeface="Calibri"/>
                <a:cs typeface="Calibri"/>
              </a:rPr>
              <a:t>and</a:t>
            </a:r>
            <a:r>
              <a:rPr sz="2400" spc="-5" dirty="0">
                <a:solidFill>
                  <a:srgbClr val="434343"/>
                </a:solidFill>
                <a:latin typeface="Calibri"/>
                <a:cs typeface="Calibri"/>
              </a:rPr>
              <a:t> </a:t>
            </a:r>
            <a:r>
              <a:rPr sz="2400" spc="-5" dirty="0">
                <a:solidFill>
                  <a:srgbClr val="434343"/>
                </a:solidFill>
                <a:latin typeface="Consolas"/>
                <a:cs typeface="Consolas"/>
              </a:rPr>
              <a:t>vw</a:t>
            </a:r>
            <a:r>
              <a:rPr sz="2400" spc="-785" dirty="0">
                <a:solidFill>
                  <a:srgbClr val="434343"/>
                </a:solidFill>
                <a:latin typeface="Consolas"/>
                <a:cs typeface="Consolas"/>
              </a:rPr>
              <a:t> </a:t>
            </a:r>
            <a:r>
              <a:rPr sz="2400" spc="-5" dirty="0">
                <a:solidFill>
                  <a:srgbClr val="434343"/>
                </a:solidFill>
                <a:latin typeface="Calibri"/>
                <a:cs typeface="Calibri"/>
              </a:rPr>
              <a:t>to</a:t>
            </a:r>
            <a:r>
              <a:rPr sz="2400" spc="-10" dirty="0">
                <a:solidFill>
                  <a:srgbClr val="434343"/>
                </a:solidFill>
                <a:latin typeface="Calibri"/>
                <a:cs typeface="Calibri"/>
              </a:rPr>
              <a:t> </a:t>
            </a:r>
            <a:r>
              <a:rPr sz="2400" spc="-5" dirty="0">
                <a:solidFill>
                  <a:srgbClr val="434343"/>
                </a:solidFill>
                <a:latin typeface="Calibri"/>
                <a:cs typeface="Calibri"/>
              </a:rPr>
              <a:t>set</a:t>
            </a:r>
            <a:r>
              <a:rPr sz="2400" spc="5" dirty="0">
                <a:solidFill>
                  <a:srgbClr val="434343"/>
                </a:solidFill>
                <a:latin typeface="Calibri"/>
                <a:cs typeface="Calibri"/>
              </a:rPr>
              <a:t> </a:t>
            </a:r>
            <a:r>
              <a:rPr sz="2400" spc="-5" dirty="0">
                <a:solidFill>
                  <a:srgbClr val="434343"/>
                </a:solidFill>
                <a:latin typeface="Consolas"/>
                <a:cs typeface="Consolas"/>
              </a:rPr>
              <a:t>height</a:t>
            </a:r>
            <a:r>
              <a:rPr sz="2400" spc="-775" dirty="0">
                <a:solidFill>
                  <a:srgbClr val="434343"/>
                </a:solidFill>
                <a:latin typeface="Consolas"/>
                <a:cs typeface="Consolas"/>
              </a:rPr>
              <a:t> </a:t>
            </a:r>
            <a:r>
              <a:rPr sz="2400" dirty="0">
                <a:solidFill>
                  <a:srgbClr val="434343"/>
                </a:solidFill>
                <a:latin typeface="Calibri"/>
                <a:cs typeface="Calibri"/>
              </a:rPr>
              <a:t>and</a:t>
            </a:r>
            <a:r>
              <a:rPr sz="2400" spc="-5" dirty="0">
                <a:solidFill>
                  <a:srgbClr val="434343"/>
                </a:solidFill>
                <a:latin typeface="Calibri"/>
                <a:cs typeface="Calibri"/>
              </a:rPr>
              <a:t> </a:t>
            </a:r>
            <a:r>
              <a:rPr sz="2400" spc="-5" dirty="0">
                <a:solidFill>
                  <a:srgbClr val="434343"/>
                </a:solidFill>
                <a:latin typeface="Consolas"/>
                <a:cs typeface="Consolas"/>
              </a:rPr>
              <a:t>width</a:t>
            </a:r>
            <a:r>
              <a:rPr sz="2400" spc="-775" dirty="0">
                <a:solidFill>
                  <a:srgbClr val="434343"/>
                </a:solidFill>
                <a:latin typeface="Consolas"/>
                <a:cs typeface="Consolas"/>
              </a:rPr>
              <a:t> </a:t>
            </a:r>
            <a:r>
              <a:rPr sz="2400" spc="-5" dirty="0">
                <a:solidFill>
                  <a:srgbClr val="434343"/>
                </a:solidFill>
                <a:latin typeface="Calibri"/>
                <a:cs typeface="Calibri"/>
              </a:rPr>
              <a:t>to</a:t>
            </a:r>
            <a:r>
              <a:rPr sz="2400" spc="-10" dirty="0">
                <a:solidFill>
                  <a:srgbClr val="434343"/>
                </a:solidFill>
                <a:latin typeface="Calibri"/>
                <a:cs typeface="Calibri"/>
              </a:rPr>
              <a:t> </a:t>
            </a:r>
            <a:r>
              <a:rPr sz="2400" spc="-5" dirty="0">
                <a:solidFill>
                  <a:srgbClr val="434343"/>
                </a:solidFill>
                <a:latin typeface="Calibri"/>
                <a:cs typeface="Calibri"/>
              </a:rPr>
              <a:t>the  percentage of the viewport's height </a:t>
            </a:r>
            <a:r>
              <a:rPr sz="2400" dirty="0">
                <a:solidFill>
                  <a:srgbClr val="434343"/>
                </a:solidFill>
                <a:latin typeface="Calibri"/>
                <a:cs typeface="Calibri"/>
              </a:rPr>
              <a:t>and </a:t>
            </a:r>
            <a:r>
              <a:rPr sz="2400" spc="-5" dirty="0">
                <a:solidFill>
                  <a:srgbClr val="434343"/>
                </a:solidFill>
                <a:latin typeface="Calibri"/>
                <a:cs typeface="Calibri"/>
              </a:rPr>
              <a:t>width,  respectively</a:t>
            </a:r>
            <a:r>
              <a:rPr sz="2400" spc="-10"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mdn</a:t>
            </a:r>
            <a:r>
              <a:rPr sz="2400" spc="5" dirty="0">
                <a:solidFill>
                  <a:srgbClr val="434343"/>
                </a:solidFill>
                <a:latin typeface="Calibri"/>
                <a:cs typeface="Calibri"/>
              </a:rPr>
              <a:t>)</a:t>
            </a:r>
            <a:endParaRPr sz="2400">
              <a:latin typeface="Calibri"/>
              <a:cs typeface="Calibri"/>
            </a:endParaRPr>
          </a:p>
          <a:p>
            <a:pPr marL="163195">
              <a:lnSpc>
                <a:spcPct val="100000"/>
              </a:lnSpc>
              <a:spcBef>
                <a:spcPts val="1420"/>
              </a:spcBef>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1vh</a:t>
            </a:r>
            <a:r>
              <a:rPr sz="2400" spc="-795" dirty="0">
                <a:solidFill>
                  <a:srgbClr val="434343"/>
                </a:solidFill>
                <a:latin typeface="Consolas"/>
                <a:cs typeface="Consolas"/>
              </a:rPr>
              <a:t> </a:t>
            </a:r>
            <a:r>
              <a:rPr sz="2400" dirty="0">
                <a:solidFill>
                  <a:srgbClr val="434343"/>
                </a:solidFill>
                <a:latin typeface="Calibri"/>
                <a:cs typeface="Calibri"/>
              </a:rPr>
              <a:t>= </a:t>
            </a:r>
            <a:r>
              <a:rPr sz="2400" spc="-5" dirty="0">
                <a:solidFill>
                  <a:srgbClr val="434343"/>
                </a:solidFill>
                <a:latin typeface="Calibri"/>
                <a:cs typeface="Calibri"/>
              </a:rPr>
              <a:t>1/100th of the viewport height</a:t>
            </a:r>
            <a:endParaRPr sz="2400">
              <a:latin typeface="Calibri"/>
              <a:cs typeface="Calibri"/>
            </a:endParaRPr>
          </a:p>
          <a:p>
            <a:pPr marL="163195">
              <a:lnSpc>
                <a:spcPct val="100000"/>
              </a:lnSpc>
              <a:spcBef>
                <a:spcPts val="1395"/>
              </a:spcBef>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1vw</a:t>
            </a:r>
            <a:r>
              <a:rPr sz="2400" spc="-795" dirty="0">
                <a:solidFill>
                  <a:srgbClr val="434343"/>
                </a:solidFill>
                <a:latin typeface="Consolas"/>
                <a:cs typeface="Consolas"/>
              </a:rPr>
              <a:t> </a:t>
            </a:r>
            <a:r>
              <a:rPr sz="2400" dirty="0">
                <a:solidFill>
                  <a:srgbClr val="434343"/>
                </a:solidFill>
                <a:latin typeface="Calibri"/>
                <a:cs typeface="Calibri"/>
              </a:rPr>
              <a:t>= </a:t>
            </a:r>
            <a:r>
              <a:rPr sz="2400" spc="-5" dirty="0">
                <a:solidFill>
                  <a:srgbClr val="434343"/>
                </a:solidFill>
                <a:latin typeface="Calibri"/>
                <a:cs typeface="Calibri"/>
              </a:rPr>
              <a:t>1/100th of the viewport width</a:t>
            </a:r>
            <a:endParaRPr sz="2400">
              <a:latin typeface="Calibri"/>
              <a:cs typeface="Calibri"/>
            </a:endParaRPr>
          </a:p>
          <a:p>
            <a:pPr>
              <a:lnSpc>
                <a:spcPct val="100000"/>
              </a:lnSpc>
              <a:spcBef>
                <a:spcPts val="35"/>
              </a:spcBef>
            </a:pPr>
            <a:endParaRPr sz="3000">
              <a:latin typeface="Calibri"/>
              <a:cs typeface="Calibri"/>
            </a:endParaRPr>
          </a:p>
          <a:p>
            <a:pPr marL="12700">
              <a:lnSpc>
                <a:spcPct val="100000"/>
              </a:lnSpc>
            </a:pPr>
            <a:r>
              <a:rPr sz="2400" spc="-5" dirty="0">
                <a:solidFill>
                  <a:srgbClr val="434343"/>
                </a:solidFill>
                <a:latin typeface="Calibri"/>
                <a:cs typeface="Calibri"/>
              </a:rPr>
              <a:t>Example:</a:t>
            </a:r>
            <a:endParaRPr sz="2400">
              <a:latin typeface="Calibri"/>
              <a:cs typeface="Calibri"/>
            </a:endParaRPr>
          </a:p>
          <a:p>
            <a:pPr marL="101600">
              <a:lnSpc>
                <a:spcPct val="100000"/>
              </a:lnSpc>
              <a:spcBef>
                <a:spcPts val="420"/>
              </a:spcBef>
              <a:tabLst>
                <a:tab pos="469265" algn="l"/>
              </a:tabLst>
            </a:pPr>
            <a:r>
              <a:rPr sz="2000" dirty="0">
                <a:solidFill>
                  <a:srgbClr val="434343"/>
                </a:solidFill>
                <a:latin typeface="Consolas"/>
                <a:cs typeface="Consolas"/>
              </a:rPr>
              <a:t>-	</a:t>
            </a:r>
            <a:r>
              <a:rPr sz="2400" spc="-5" dirty="0">
                <a:solidFill>
                  <a:srgbClr val="434343"/>
                </a:solidFill>
                <a:latin typeface="Consolas"/>
                <a:cs typeface="Consolas"/>
              </a:rPr>
              <a:t>height:</a:t>
            </a:r>
            <a:r>
              <a:rPr sz="2400" spc="-15" dirty="0">
                <a:solidFill>
                  <a:srgbClr val="434343"/>
                </a:solidFill>
                <a:latin typeface="Consolas"/>
                <a:cs typeface="Consolas"/>
              </a:rPr>
              <a:t> </a:t>
            </a:r>
            <a:r>
              <a:rPr sz="2400" spc="-5" dirty="0">
                <a:solidFill>
                  <a:srgbClr val="434343"/>
                </a:solidFill>
                <a:latin typeface="Consolas"/>
                <a:cs typeface="Consolas"/>
              </a:rPr>
              <a:t>100vh;</a:t>
            </a:r>
            <a:endParaRPr sz="2400">
              <a:latin typeface="Consolas"/>
              <a:cs typeface="Consolas"/>
            </a:endParaRPr>
          </a:p>
          <a:p>
            <a:pPr marL="101600">
              <a:lnSpc>
                <a:spcPct val="100000"/>
              </a:lnSpc>
              <a:spcBef>
                <a:spcPts val="420"/>
              </a:spcBef>
              <a:tabLst>
                <a:tab pos="469265" algn="l"/>
              </a:tabLst>
            </a:pPr>
            <a:r>
              <a:rPr sz="2000" dirty="0">
                <a:solidFill>
                  <a:srgbClr val="434343"/>
                </a:solidFill>
                <a:latin typeface="Consolas"/>
                <a:cs typeface="Consolas"/>
              </a:rPr>
              <a:t>-	</a:t>
            </a:r>
            <a:r>
              <a:rPr sz="2400" spc="-5" dirty="0">
                <a:solidFill>
                  <a:srgbClr val="434343"/>
                </a:solidFill>
                <a:latin typeface="Consolas"/>
                <a:cs typeface="Consolas"/>
              </a:rPr>
              <a:t>width:</a:t>
            </a:r>
            <a:r>
              <a:rPr sz="2400" spc="-15" dirty="0">
                <a:solidFill>
                  <a:srgbClr val="434343"/>
                </a:solidFill>
                <a:latin typeface="Consolas"/>
                <a:cs typeface="Consolas"/>
              </a:rPr>
              <a:t> </a:t>
            </a:r>
            <a:r>
              <a:rPr sz="2400" spc="-5" dirty="0">
                <a:solidFill>
                  <a:srgbClr val="434343"/>
                </a:solidFill>
                <a:latin typeface="Consolas"/>
                <a:cs typeface="Consolas"/>
              </a:rPr>
              <a:t>100vw;</a:t>
            </a:r>
            <a:endParaRPr sz="2400">
              <a:latin typeface="Consolas"/>
              <a:cs typeface="Consolas"/>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510530" cy="574040"/>
          </a:xfrm>
          <a:prstGeom prst="rect">
            <a:avLst/>
          </a:prstGeom>
        </p:spPr>
        <p:txBody>
          <a:bodyPr vert="horz" wrap="square" lIns="0" tIns="12700" rIns="0" bIns="0" rtlCol="0">
            <a:spAutoFit/>
          </a:bodyPr>
          <a:lstStyle/>
          <a:p>
            <a:pPr marL="12700">
              <a:lnSpc>
                <a:spcPct val="100000"/>
              </a:lnSpc>
              <a:spcBef>
                <a:spcPts val="100"/>
              </a:spcBef>
            </a:pPr>
            <a:r>
              <a:rPr spc="365" dirty="0"/>
              <a:t>Flexbox </a:t>
            </a:r>
            <a:r>
              <a:rPr spc="355" dirty="0"/>
              <a:t>example,</a:t>
            </a:r>
            <a:r>
              <a:rPr spc="-150" dirty="0"/>
              <a:t> </a:t>
            </a:r>
            <a:r>
              <a:rPr spc="310" dirty="0"/>
              <a:t>solved</a:t>
            </a:r>
          </a:p>
        </p:txBody>
      </p:sp>
      <p:grpSp>
        <p:nvGrpSpPr>
          <p:cNvPr id="3" name="object 3"/>
          <p:cNvGrpSpPr/>
          <p:nvPr/>
        </p:nvGrpSpPr>
        <p:grpSpPr>
          <a:xfrm>
            <a:off x="562575" y="1688303"/>
            <a:ext cx="3652520" cy="1809114"/>
            <a:chOff x="562575" y="1688303"/>
            <a:chExt cx="3652520" cy="1809114"/>
          </a:xfrm>
        </p:grpSpPr>
        <p:sp>
          <p:nvSpPr>
            <p:cNvPr id="4" name="object 4"/>
            <p:cNvSpPr/>
            <p:nvPr/>
          </p:nvSpPr>
          <p:spPr>
            <a:xfrm>
              <a:off x="591150" y="1716878"/>
              <a:ext cx="3595099" cy="1751474"/>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576862" y="1702591"/>
              <a:ext cx="3623945" cy="1780539"/>
            </a:xfrm>
            <a:custGeom>
              <a:avLst/>
              <a:gdLst/>
              <a:ahLst/>
              <a:cxnLst/>
              <a:rect l="l" t="t" r="r" b="b"/>
              <a:pathLst>
                <a:path w="3623945" h="1780539">
                  <a:moveTo>
                    <a:pt x="0" y="0"/>
                  </a:moveTo>
                  <a:lnTo>
                    <a:pt x="3623674" y="0"/>
                  </a:lnTo>
                  <a:lnTo>
                    <a:pt x="3623674" y="1780049"/>
                  </a:lnTo>
                  <a:lnTo>
                    <a:pt x="0" y="1780049"/>
                  </a:lnTo>
                  <a:lnTo>
                    <a:pt x="0" y="0"/>
                  </a:lnTo>
                  <a:close/>
                </a:path>
              </a:pathLst>
            </a:custGeom>
            <a:ln w="28574">
              <a:solidFill>
                <a:srgbClr val="595959"/>
              </a:solidFill>
            </a:ln>
          </p:spPr>
          <p:txBody>
            <a:bodyPr wrap="square" lIns="0" tIns="0" rIns="0" bIns="0" rtlCol="0"/>
            <a:lstStyle/>
            <a:p>
              <a:endParaRPr/>
            </a:p>
          </p:txBody>
        </p:sp>
      </p:grpSp>
      <p:grpSp>
        <p:nvGrpSpPr>
          <p:cNvPr id="6" name="object 6"/>
          <p:cNvGrpSpPr/>
          <p:nvPr/>
        </p:nvGrpSpPr>
        <p:grpSpPr>
          <a:xfrm>
            <a:off x="553050" y="3550825"/>
            <a:ext cx="2695575" cy="2752090"/>
            <a:chOff x="553050" y="3550825"/>
            <a:chExt cx="2695575" cy="2752090"/>
          </a:xfrm>
        </p:grpSpPr>
        <p:sp>
          <p:nvSpPr>
            <p:cNvPr id="7" name="object 7"/>
            <p:cNvSpPr/>
            <p:nvPr/>
          </p:nvSpPr>
          <p:spPr>
            <a:xfrm>
              <a:off x="591150" y="3588925"/>
              <a:ext cx="2619299" cy="26752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72100" y="3569875"/>
              <a:ext cx="2657475" cy="2713990"/>
            </a:xfrm>
            <a:custGeom>
              <a:avLst/>
              <a:gdLst/>
              <a:ahLst/>
              <a:cxnLst/>
              <a:rect l="l" t="t" r="r" b="b"/>
              <a:pathLst>
                <a:path w="2657475" h="2713990">
                  <a:moveTo>
                    <a:pt x="0" y="0"/>
                  </a:moveTo>
                  <a:lnTo>
                    <a:pt x="2657399" y="0"/>
                  </a:lnTo>
                  <a:lnTo>
                    <a:pt x="2657399" y="2713374"/>
                  </a:lnTo>
                  <a:lnTo>
                    <a:pt x="0" y="2713374"/>
                  </a:lnTo>
                  <a:lnTo>
                    <a:pt x="0" y="0"/>
                  </a:lnTo>
                  <a:close/>
                </a:path>
              </a:pathLst>
            </a:custGeom>
            <a:ln w="38099">
              <a:solidFill>
                <a:srgbClr val="595959"/>
              </a:solidFill>
            </a:ln>
          </p:spPr>
          <p:txBody>
            <a:bodyPr wrap="square" lIns="0" tIns="0" rIns="0" bIns="0" rtlCol="0"/>
            <a:lstStyle/>
            <a:p>
              <a:endParaRPr/>
            </a:p>
          </p:txBody>
        </p:sp>
      </p:grpSp>
      <p:sp>
        <p:nvSpPr>
          <p:cNvPr id="9" name="object 9"/>
          <p:cNvSpPr txBox="1"/>
          <p:nvPr/>
        </p:nvSpPr>
        <p:spPr>
          <a:xfrm>
            <a:off x="722800" y="6296255"/>
            <a:ext cx="15113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t>
            </a:r>
            <a:r>
              <a:rPr sz="1800" u="heavy" spc="-5" dirty="0">
                <a:solidFill>
                  <a:srgbClr val="0097A7"/>
                </a:solidFill>
                <a:uFill>
                  <a:solidFill>
                    <a:srgbClr val="0097A7"/>
                  </a:solidFill>
                </a:uFill>
                <a:latin typeface="Calibri"/>
                <a:cs typeface="Calibri"/>
                <a:hlinkClick r:id="rId4"/>
              </a:rPr>
              <a:t>rest of the</a:t>
            </a:r>
            <a:r>
              <a:rPr sz="1800" u="heavy" spc="-70" dirty="0">
                <a:solidFill>
                  <a:srgbClr val="0097A7"/>
                </a:solidFill>
                <a:uFill>
                  <a:solidFill>
                    <a:srgbClr val="0097A7"/>
                  </a:solidFill>
                </a:uFill>
                <a:latin typeface="Calibri"/>
                <a:cs typeface="Calibri"/>
                <a:hlinkClick r:id="rId4"/>
              </a:rPr>
              <a:t> </a:t>
            </a:r>
            <a:r>
              <a:rPr sz="1800" u="heavy" dirty="0">
                <a:solidFill>
                  <a:srgbClr val="0097A7"/>
                </a:solidFill>
                <a:uFill>
                  <a:solidFill>
                    <a:srgbClr val="0097A7"/>
                  </a:solidFill>
                </a:uFill>
                <a:latin typeface="Calibri"/>
                <a:cs typeface="Calibri"/>
                <a:hlinkClick r:id="rId4"/>
              </a:rPr>
              <a:t>CSS</a:t>
            </a:r>
            <a:r>
              <a:rPr sz="1800" dirty="0">
                <a:latin typeface="Calibri"/>
                <a:cs typeface="Calibri"/>
              </a:rPr>
              <a:t>)</a:t>
            </a:r>
            <a:endParaRPr sz="1800">
              <a:latin typeface="Calibri"/>
              <a:cs typeface="Calibri"/>
            </a:endParaRPr>
          </a:p>
        </p:txBody>
      </p:sp>
      <p:sp>
        <p:nvSpPr>
          <p:cNvPr id="10" name="object 10"/>
          <p:cNvSpPr txBox="1"/>
          <p:nvPr/>
        </p:nvSpPr>
        <p:spPr>
          <a:xfrm>
            <a:off x="311512" y="1843648"/>
            <a:ext cx="203200" cy="449580"/>
          </a:xfrm>
          <a:prstGeom prst="rect">
            <a:avLst/>
          </a:prstGeom>
        </p:spPr>
        <p:txBody>
          <a:bodyPr vert="vert270" wrap="square" lIns="0" tIns="0" rIns="0" bIns="0" rtlCol="0">
            <a:spAutoFit/>
          </a:bodyPr>
          <a:lstStyle/>
          <a:p>
            <a:pPr marL="12700">
              <a:lnSpc>
                <a:spcPts val="1430"/>
              </a:lnSpc>
            </a:pPr>
            <a:r>
              <a:rPr sz="1400" spc="-5" dirty="0">
                <a:latin typeface="Calibri"/>
                <a:cs typeface="Calibri"/>
              </a:rPr>
              <a:t>HTML</a:t>
            </a:r>
            <a:endParaRPr sz="1400">
              <a:latin typeface="Calibri"/>
              <a:cs typeface="Calibri"/>
            </a:endParaRPr>
          </a:p>
        </p:txBody>
      </p:sp>
      <p:sp>
        <p:nvSpPr>
          <p:cNvPr id="11" name="object 11"/>
          <p:cNvSpPr txBox="1"/>
          <p:nvPr/>
        </p:nvSpPr>
        <p:spPr>
          <a:xfrm>
            <a:off x="311512" y="3762316"/>
            <a:ext cx="203200" cy="283845"/>
          </a:xfrm>
          <a:prstGeom prst="rect">
            <a:avLst/>
          </a:prstGeom>
        </p:spPr>
        <p:txBody>
          <a:bodyPr vert="vert270" wrap="square" lIns="0" tIns="0" rIns="0" bIns="0" rtlCol="0">
            <a:spAutoFit/>
          </a:bodyPr>
          <a:lstStyle/>
          <a:p>
            <a:pPr marL="12700">
              <a:lnSpc>
                <a:spcPts val="1430"/>
              </a:lnSpc>
            </a:pPr>
            <a:r>
              <a:rPr sz="1400" spc="-5" dirty="0">
                <a:latin typeface="Calibri"/>
                <a:cs typeface="Calibri"/>
              </a:rPr>
              <a:t>CSS</a:t>
            </a:r>
            <a:endParaRPr sz="1400">
              <a:latin typeface="Calibri"/>
              <a:cs typeface="Calibri"/>
            </a:endParaRPr>
          </a:p>
        </p:txBody>
      </p:sp>
      <p:sp>
        <p:nvSpPr>
          <p:cNvPr id="14" name="object 14"/>
          <p:cNvSpPr/>
          <p:nvPr/>
        </p:nvSpPr>
        <p:spPr>
          <a:xfrm>
            <a:off x="5105400" y="1716878"/>
            <a:ext cx="2969689" cy="3972838"/>
          </a:xfrm>
          <a:custGeom>
            <a:avLst/>
            <a:gdLst/>
            <a:ahLst/>
            <a:cxnLst/>
            <a:rect l="l" t="t" r="r" b="b"/>
            <a:pathLst>
              <a:path w="4123690" h="3714115">
                <a:moveTo>
                  <a:pt x="0" y="0"/>
                </a:moveTo>
                <a:lnTo>
                  <a:pt x="4123275" y="0"/>
                </a:lnTo>
                <a:lnTo>
                  <a:pt x="4123275" y="3713750"/>
                </a:lnTo>
                <a:lnTo>
                  <a:pt x="0" y="3713750"/>
                </a:lnTo>
                <a:lnTo>
                  <a:pt x="0" y="0"/>
                </a:lnTo>
                <a:close/>
              </a:path>
            </a:pathLst>
          </a:custGeom>
          <a:ln w="38099">
            <a:solidFill>
              <a:srgbClr val="595959"/>
            </a:solidFill>
          </a:ln>
        </p:spPr>
        <p:txBody>
          <a:bodyPr wrap="square" lIns="0" tIns="0" rIns="0" bIns="0" rtlCol="0"/>
          <a:lstStyle/>
          <a:p>
            <a:endParaRPr/>
          </a:p>
        </p:txBody>
      </p:sp>
      <p:sp>
        <p:nvSpPr>
          <p:cNvPr id="15" name="object 15"/>
          <p:cNvSpPr txBox="1"/>
          <p:nvPr/>
        </p:nvSpPr>
        <p:spPr>
          <a:xfrm>
            <a:off x="7220725" y="5963308"/>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a:t>
            </a:r>
            <a:r>
              <a:rPr sz="2400" u="heavy" spc="-5" dirty="0">
                <a:solidFill>
                  <a:srgbClr val="0097A7"/>
                </a:solidFill>
                <a:uFill>
                  <a:solidFill>
                    <a:srgbClr val="0097A7"/>
                  </a:solidFill>
                </a:uFill>
                <a:latin typeface="Calibri"/>
                <a:cs typeface="Calibri"/>
                <a:hlinkClick r:id="rId4"/>
              </a:rPr>
              <a:t>CodePen</a:t>
            </a:r>
            <a:r>
              <a:rPr sz="2400" spc="-5" dirty="0">
                <a:latin typeface="Calibri"/>
                <a:cs typeface="Calibri"/>
              </a:rPr>
              <a:t>)</a:t>
            </a:r>
            <a:endParaRPr sz="2400" dirty="0">
              <a:latin typeface="Calibri"/>
              <a:cs typeface="Calibri"/>
            </a:endParaRPr>
          </a:p>
        </p:txBody>
      </p:sp>
      <p:pic>
        <p:nvPicPr>
          <p:cNvPr id="21" name="Picture 20">
            <a:extLst>
              <a:ext uri="{FF2B5EF4-FFF2-40B4-BE49-F238E27FC236}">
                <a16:creationId xmlns:a16="http://schemas.microsoft.com/office/drawing/2014/main" id="{430EB30B-6FA9-45D9-95B4-2AFBD8795ADB}"/>
              </a:ext>
            </a:extLst>
          </p:cNvPr>
          <p:cNvPicPr>
            <a:picLocks noChangeAspect="1"/>
          </p:cNvPicPr>
          <p:nvPr/>
        </p:nvPicPr>
        <p:blipFill>
          <a:blip r:embed="rId5"/>
          <a:stretch>
            <a:fillRect/>
          </a:stretch>
        </p:blipFill>
        <p:spPr>
          <a:xfrm>
            <a:off x="5105400" y="1720130"/>
            <a:ext cx="2969689" cy="3969586"/>
          </a:xfrm>
          <a:prstGeom prst="rect">
            <a:avLst/>
          </a:prstGeom>
        </p:spPr>
      </p:pic>
      <p:sp>
        <p:nvSpPr>
          <p:cNvPr id="22" name="TextBox 21">
            <a:extLst>
              <a:ext uri="{FF2B5EF4-FFF2-40B4-BE49-F238E27FC236}">
                <a16:creationId xmlns:a16="http://schemas.microsoft.com/office/drawing/2014/main" id="{4837565D-EA97-4D08-98E7-7AD2A7B65091}"/>
              </a:ext>
            </a:extLst>
          </p:cNvPr>
          <p:cNvSpPr txBox="1"/>
          <p:nvPr/>
        </p:nvSpPr>
        <p:spPr>
          <a:xfrm>
            <a:off x="1600200" y="1905000"/>
            <a:ext cx="1447800" cy="307777"/>
          </a:xfrm>
          <a:prstGeom prst="rect">
            <a:avLst/>
          </a:prstGeom>
          <a:solidFill>
            <a:schemeClr val="bg1">
              <a:lumMod val="75000"/>
            </a:schemeClr>
          </a:solidFill>
        </p:spPr>
        <p:txBody>
          <a:bodyPr wrap="square" rtlCol="0">
            <a:spAutoFit/>
          </a:bodyPr>
          <a:lstStyle/>
          <a:p>
            <a:r>
              <a:rPr lang="en-US" sz="1400" dirty="0"/>
              <a:t>Web Dev is Fun</a:t>
            </a:r>
            <a:endParaRPr lang="en-DE" sz="1400" dirty="0"/>
          </a:p>
        </p:txBody>
      </p:sp>
      <p:sp>
        <p:nvSpPr>
          <p:cNvPr id="23" name="TextBox 22">
            <a:extLst>
              <a:ext uri="{FF2B5EF4-FFF2-40B4-BE49-F238E27FC236}">
                <a16:creationId xmlns:a16="http://schemas.microsoft.com/office/drawing/2014/main" id="{9F706FB7-7859-4444-96D0-52E63DB1DD9B}"/>
              </a:ext>
            </a:extLst>
          </p:cNvPr>
          <p:cNvSpPr txBox="1"/>
          <p:nvPr/>
        </p:nvSpPr>
        <p:spPr>
          <a:xfrm>
            <a:off x="1600200" y="2895600"/>
            <a:ext cx="1066800" cy="292388"/>
          </a:xfrm>
          <a:prstGeom prst="rect">
            <a:avLst/>
          </a:prstGeom>
          <a:solidFill>
            <a:schemeClr val="bg1">
              <a:lumMod val="75000"/>
            </a:schemeClr>
          </a:solidFill>
        </p:spPr>
        <p:txBody>
          <a:bodyPr wrap="square" rtlCol="0">
            <a:spAutoFit/>
          </a:bodyPr>
          <a:lstStyle/>
          <a:p>
            <a:r>
              <a:rPr lang="en-US" sz="1300" dirty="0"/>
              <a:t>August 2021</a:t>
            </a:r>
            <a:endParaRPr lang="en-DE" sz="1300"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783840" cy="574040"/>
          </a:xfrm>
          <a:prstGeom prst="rect">
            <a:avLst/>
          </a:prstGeom>
        </p:spPr>
        <p:txBody>
          <a:bodyPr vert="horz" wrap="square" lIns="0" tIns="12700" rIns="0" bIns="0" rtlCol="0">
            <a:spAutoFit/>
          </a:bodyPr>
          <a:lstStyle/>
          <a:p>
            <a:pPr marL="12700">
              <a:lnSpc>
                <a:spcPct val="100000"/>
              </a:lnSpc>
              <a:spcBef>
                <a:spcPts val="100"/>
              </a:spcBef>
            </a:pPr>
            <a:r>
              <a:rPr spc="265" dirty="0"/>
              <a:t>Aside:</a:t>
            </a:r>
            <a:r>
              <a:rPr spc="55" dirty="0"/>
              <a:t> </a:t>
            </a:r>
            <a:r>
              <a:rPr spc="355" dirty="0"/>
              <a:t>sizing</a:t>
            </a:r>
          </a:p>
        </p:txBody>
      </p:sp>
      <p:grpSp>
        <p:nvGrpSpPr>
          <p:cNvPr id="3" name="object 3"/>
          <p:cNvGrpSpPr/>
          <p:nvPr/>
        </p:nvGrpSpPr>
        <p:grpSpPr>
          <a:xfrm>
            <a:off x="592199" y="4310323"/>
            <a:ext cx="3364865" cy="1374140"/>
            <a:chOff x="592199" y="4310323"/>
            <a:chExt cx="3364865" cy="1374140"/>
          </a:xfrm>
        </p:grpSpPr>
        <p:sp>
          <p:nvSpPr>
            <p:cNvPr id="4" name="object 4"/>
            <p:cNvSpPr/>
            <p:nvPr/>
          </p:nvSpPr>
          <p:spPr>
            <a:xfrm>
              <a:off x="630300" y="4348423"/>
              <a:ext cx="3288599" cy="12975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1249" y="4329373"/>
              <a:ext cx="3326765" cy="1336040"/>
            </a:xfrm>
            <a:custGeom>
              <a:avLst/>
              <a:gdLst/>
              <a:ahLst/>
              <a:cxnLst/>
              <a:rect l="l" t="t" r="r" b="b"/>
              <a:pathLst>
                <a:path w="3326765" h="1336039">
                  <a:moveTo>
                    <a:pt x="0" y="0"/>
                  </a:moveTo>
                  <a:lnTo>
                    <a:pt x="3326699" y="0"/>
                  </a:lnTo>
                  <a:lnTo>
                    <a:pt x="3326699" y="1335699"/>
                  </a:lnTo>
                  <a:lnTo>
                    <a:pt x="0" y="1335699"/>
                  </a:lnTo>
                  <a:lnTo>
                    <a:pt x="0" y="0"/>
                  </a:lnTo>
                  <a:close/>
                </a:path>
              </a:pathLst>
            </a:custGeom>
            <a:ln w="38099">
              <a:solidFill>
                <a:srgbClr val="595959"/>
              </a:solidFill>
            </a:ln>
          </p:spPr>
          <p:txBody>
            <a:bodyPr wrap="square" lIns="0" tIns="0" rIns="0" bIns="0" rtlCol="0"/>
            <a:lstStyle/>
            <a:p>
              <a:endParaRPr/>
            </a:p>
          </p:txBody>
        </p:sp>
      </p:grpSp>
      <p:sp>
        <p:nvSpPr>
          <p:cNvPr id="6" name="object 6"/>
          <p:cNvSpPr/>
          <p:nvPr/>
        </p:nvSpPr>
        <p:spPr>
          <a:xfrm>
            <a:off x="5173075" y="2643550"/>
            <a:ext cx="3440024" cy="318233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649543" y="1608008"/>
            <a:ext cx="3682365" cy="753110"/>
          </a:xfrm>
          <a:prstGeom prst="rect">
            <a:avLst/>
          </a:prstGeom>
        </p:spPr>
        <p:txBody>
          <a:bodyPr vert="horz" wrap="square" lIns="0" tIns="27940" rIns="0" bIns="0" rtlCol="0">
            <a:spAutoFit/>
          </a:bodyPr>
          <a:lstStyle/>
          <a:p>
            <a:pPr marL="217170" marR="5080" indent="-205104">
              <a:lnSpc>
                <a:spcPts val="2850"/>
              </a:lnSpc>
              <a:spcBef>
                <a:spcPts val="220"/>
              </a:spcBef>
            </a:pPr>
            <a:r>
              <a:rPr sz="2400" b="1" spc="-5" dirty="0">
                <a:solidFill>
                  <a:srgbClr val="3368E7"/>
                </a:solidFill>
                <a:latin typeface="Calibri"/>
                <a:cs typeface="Calibri"/>
              </a:rPr>
              <a:t>Q: What happens if we add</a:t>
            </a:r>
            <a:r>
              <a:rPr sz="2400" b="1" spc="-75" dirty="0">
                <a:solidFill>
                  <a:srgbClr val="3368E7"/>
                </a:solidFill>
                <a:latin typeface="Calibri"/>
                <a:cs typeface="Calibri"/>
              </a:rPr>
              <a:t> </a:t>
            </a:r>
            <a:r>
              <a:rPr sz="2400" b="1" dirty="0">
                <a:solidFill>
                  <a:srgbClr val="3368E7"/>
                </a:solidFill>
                <a:latin typeface="Calibri"/>
                <a:cs typeface="Calibri"/>
              </a:rPr>
              <a:t>a  </a:t>
            </a:r>
            <a:r>
              <a:rPr sz="2400" b="1" spc="-5" dirty="0">
                <a:solidFill>
                  <a:srgbClr val="3368E7"/>
                </a:solidFill>
                <a:latin typeface="Calibri"/>
                <a:cs typeface="Calibri"/>
              </a:rPr>
              <a:t>border to</a:t>
            </a:r>
            <a:r>
              <a:rPr sz="2400" b="1" spc="-10" dirty="0">
                <a:solidFill>
                  <a:srgbClr val="3368E7"/>
                </a:solidFill>
                <a:latin typeface="Calibri"/>
                <a:cs typeface="Calibri"/>
              </a:rPr>
              <a:t> </a:t>
            </a:r>
            <a:r>
              <a:rPr sz="2400" b="1" spc="-5" dirty="0">
                <a:solidFill>
                  <a:srgbClr val="3368E7"/>
                </a:solidFill>
                <a:latin typeface="Consolas"/>
                <a:cs typeface="Consolas"/>
              </a:rPr>
              <a:t>#upper-half</a:t>
            </a:r>
            <a:r>
              <a:rPr sz="2400" b="1" spc="-5" dirty="0">
                <a:solidFill>
                  <a:srgbClr val="3368E7"/>
                </a:solidFill>
                <a:latin typeface="Calibri"/>
                <a:cs typeface="Calibri"/>
              </a:rPr>
              <a:t>?</a:t>
            </a:r>
            <a:endParaRPr sz="2400">
              <a:latin typeface="Calibri"/>
              <a:cs typeface="Calibri"/>
            </a:endParaRPr>
          </a:p>
        </p:txBody>
      </p:sp>
      <p:sp>
        <p:nvSpPr>
          <p:cNvPr id="8" name="object 8"/>
          <p:cNvSpPr txBox="1"/>
          <p:nvPr/>
        </p:nvSpPr>
        <p:spPr>
          <a:xfrm>
            <a:off x="609075" y="5657618"/>
            <a:ext cx="14617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u="heavy" spc="-5" dirty="0">
                <a:solidFill>
                  <a:srgbClr val="0097A7"/>
                </a:solidFill>
                <a:uFill>
                  <a:solidFill>
                    <a:srgbClr val="0097A7"/>
                  </a:solidFill>
                </a:uFill>
                <a:latin typeface="Calibri"/>
                <a:cs typeface="Calibri"/>
                <a:hlinkClick r:id="rId4"/>
              </a:rPr>
              <a:t>rest of the</a:t>
            </a:r>
            <a:r>
              <a:rPr sz="1800" u="heavy" spc="-65" dirty="0">
                <a:solidFill>
                  <a:srgbClr val="0097A7"/>
                </a:solidFill>
                <a:uFill>
                  <a:solidFill>
                    <a:srgbClr val="0097A7"/>
                  </a:solidFill>
                </a:uFill>
                <a:latin typeface="Calibri"/>
                <a:cs typeface="Calibri"/>
                <a:hlinkClick r:id="rId4"/>
              </a:rPr>
              <a:t> </a:t>
            </a:r>
            <a:r>
              <a:rPr sz="1800" u="heavy" dirty="0">
                <a:solidFill>
                  <a:srgbClr val="0097A7"/>
                </a:solidFill>
                <a:uFill>
                  <a:solidFill>
                    <a:srgbClr val="0097A7"/>
                  </a:solidFill>
                </a:uFill>
                <a:latin typeface="Calibri"/>
                <a:cs typeface="Calibri"/>
                <a:hlinkClick r:id="rId4"/>
              </a:rPr>
              <a:t>css</a:t>
            </a:r>
            <a:r>
              <a:rPr sz="1800" dirty="0">
                <a:latin typeface="Calibri"/>
                <a:cs typeface="Calibri"/>
              </a:rPr>
              <a:t>)</a:t>
            </a:r>
            <a:endParaRPr sz="1800">
              <a:latin typeface="Calibri"/>
              <a:cs typeface="Calibri"/>
            </a:endParaRPr>
          </a:p>
        </p:txBody>
      </p:sp>
      <p:grpSp>
        <p:nvGrpSpPr>
          <p:cNvPr id="9" name="object 9"/>
          <p:cNvGrpSpPr/>
          <p:nvPr/>
        </p:nvGrpSpPr>
        <p:grpSpPr>
          <a:xfrm>
            <a:off x="579153" y="2736974"/>
            <a:ext cx="3828415" cy="1346835"/>
            <a:chOff x="579153" y="2736974"/>
            <a:chExt cx="3828415" cy="1346835"/>
          </a:xfrm>
        </p:grpSpPr>
        <p:sp>
          <p:nvSpPr>
            <p:cNvPr id="10" name="object 10"/>
            <p:cNvSpPr/>
            <p:nvPr/>
          </p:nvSpPr>
          <p:spPr>
            <a:xfrm>
              <a:off x="617253" y="2775075"/>
              <a:ext cx="3752198" cy="1270524"/>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98203" y="2756024"/>
              <a:ext cx="3790315" cy="1308735"/>
            </a:xfrm>
            <a:custGeom>
              <a:avLst/>
              <a:gdLst/>
              <a:ahLst/>
              <a:cxnLst/>
              <a:rect l="l" t="t" r="r" b="b"/>
              <a:pathLst>
                <a:path w="3790315" h="1308735">
                  <a:moveTo>
                    <a:pt x="0" y="0"/>
                  </a:moveTo>
                  <a:lnTo>
                    <a:pt x="3790298" y="0"/>
                  </a:lnTo>
                  <a:lnTo>
                    <a:pt x="3790298" y="1308624"/>
                  </a:lnTo>
                  <a:lnTo>
                    <a:pt x="0" y="1308624"/>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99" y="1457999"/>
                </a:moveTo>
                <a:lnTo>
                  <a:pt x="0" y="1457999"/>
                </a:lnTo>
                <a:lnTo>
                  <a:pt x="0" y="0"/>
                </a:lnTo>
                <a:lnTo>
                  <a:pt x="9143999" y="0"/>
                </a:lnTo>
                <a:lnTo>
                  <a:pt x="9143999" y="1457999"/>
                </a:lnTo>
                <a:close/>
              </a:path>
            </a:pathLst>
          </a:custGeom>
          <a:solidFill>
            <a:srgbClr val="F3F3F3"/>
          </a:solidFill>
        </p:spPr>
        <p:txBody>
          <a:bodyPr wrap="square" lIns="0" tIns="0" rIns="0" bIns="0" rtlCol="0"/>
          <a:lstStyle/>
          <a:p>
            <a:endParaRPr/>
          </a:p>
        </p:txBody>
      </p:sp>
      <p:sp>
        <p:nvSpPr>
          <p:cNvPr id="3" name="object 3"/>
          <p:cNvSpPr/>
          <p:nvPr/>
        </p:nvSpPr>
        <p:spPr>
          <a:xfrm>
            <a:off x="3662625" y="1626899"/>
            <a:ext cx="5105624" cy="5005000"/>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540724" y="3345050"/>
            <a:ext cx="2760980" cy="1381125"/>
            <a:chOff x="540724" y="3345050"/>
            <a:chExt cx="2760980" cy="1381125"/>
          </a:xfrm>
        </p:grpSpPr>
        <p:sp>
          <p:nvSpPr>
            <p:cNvPr id="5" name="object 5"/>
            <p:cNvSpPr/>
            <p:nvPr/>
          </p:nvSpPr>
          <p:spPr>
            <a:xfrm>
              <a:off x="578825" y="3383150"/>
              <a:ext cx="2684574" cy="130439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59774" y="3364100"/>
              <a:ext cx="2722880" cy="1343025"/>
            </a:xfrm>
            <a:custGeom>
              <a:avLst/>
              <a:gdLst/>
              <a:ahLst/>
              <a:cxnLst/>
              <a:rect l="l" t="t" r="r" b="b"/>
              <a:pathLst>
                <a:path w="2722879" h="1343025">
                  <a:moveTo>
                    <a:pt x="0" y="0"/>
                  </a:moveTo>
                  <a:lnTo>
                    <a:pt x="2722674" y="0"/>
                  </a:lnTo>
                  <a:lnTo>
                    <a:pt x="2722674" y="1342499"/>
                  </a:lnTo>
                  <a:lnTo>
                    <a:pt x="0" y="1342499"/>
                  </a:lnTo>
                  <a:lnTo>
                    <a:pt x="0" y="0"/>
                  </a:lnTo>
                  <a:close/>
                </a:path>
              </a:pathLst>
            </a:custGeom>
            <a:ln w="38099">
              <a:solidFill>
                <a:srgbClr val="595959"/>
              </a:solidFill>
            </a:ln>
          </p:spPr>
          <p:txBody>
            <a:bodyPr wrap="square" lIns="0" tIns="0" rIns="0" bIns="0" rtlCol="0"/>
            <a:lstStyle/>
            <a:p>
              <a:endParaRPr/>
            </a:p>
          </p:txBody>
        </p:sp>
      </p:grpSp>
      <p:sp>
        <p:nvSpPr>
          <p:cNvPr id="7" name="object 7"/>
          <p:cNvSpPr txBox="1"/>
          <p:nvPr/>
        </p:nvSpPr>
        <p:spPr>
          <a:xfrm>
            <a:off x="722800" y="4772256"/>
            <a:ext cx="15113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t>
            </a:r>
            <a:r>
              <a:rPr sz="1800" u="heavy" spc="-5" dirty="0">
                <a:solidFill>
                  <a:srgbClr val="0097A7"/>
                </a:solidFill>
                <a:uFill>
                  <a:solidFill>
                    <a:srgbClr val="0097A7"/>
                  </a:solidFill>
                </a:uFill>
                <a:latin typeface="Calibri"/>
                <a:cs typeface="Calibri"/>
                <a:hlinkClick r:id="rId4"/>
              </a:rPr>
              <a:t>rest of the</a:t>
            </a:r>
            <a:r>
              <a:rPr sz="1800" u="heavy" spc="-70" dirty="0">
                <a:solidFill>
                  <a:srgbClr val="0097A7"/>
                </a:solidFill>
                <a:uFill>
                  <a:solidFill>
                    <a:srgbClr val="0097A7"/>
                  </a:solidFill>
                </a:uFill>
                <a:latin typeface="Calibri"/>
                <a:cs typeface="Calibri"/>
                <a:hlinkClick r:id="rId4"/>
              </a:rPr>
              <a:t> </a:t>
            </a:r>
            <a:r>
              <a:rPr sz="1800" u="heavy" dirty="0">
                <a:solidFill>
                  <a:srgbClr val="0097A7"/>
                </a:solidFill>
                <a:uFill>
                  <a:solidFill>
                    <a:srgbClr val="0097A7"/>
                  </a:solidFill>
                </a:uFill>
                <a:latin typeface="Calibri"/>
                <a:cs typeface="Calibri"/>
                <a:hlinkClick r:id="rId4"/>
              </a:rPr>
              <a:t>CSS</a:t>
            </a:r>
            <a:r>
              <a:rPr sz="1800" dirty="0">
                <a:latin typeface="Calibri"/>
                <a:cs typeface="Calibri"/>
              </a:rPr>
              <a:t>)</a:t>
            </a:r>
            <a:endParaRPr sz="1800">
              <a:latin typeface="Calibri"/>
              <a:cs typeface="Calibri"/>
            </a:endParaRPr>
          </a:p>
        </p:txBody>
      </p:sp>
      <p:sp>
        <p:nvSpPr>
          <p:cNvPr id="8" name="object 8"/>
          <p:cNvSpPr txBox="1"/>
          <p:nvPr/>
        </p:nvSpPr>
        <p:spPr>
          <a:xfrm>
            <a:off x="1394574" y="2136237"/>
            <a:ext cx="675640" cy="574040"/>
          </a:xfrm>
          <a:prstGeom prst="rect">
            <a:avLst/>
          </a:prstGeom>
        </p:spPr>
        <p:txBody>
          <a:bodyPr vert="horz" wrap="square" lIns="0" tIns="12700" rIns="0" bIns="0" rtlCol="0">
            <a:spAutoFit/>
          </a:bodyPr>
          <a:lstStyle/>
          <a:p>
            <a:pPr marL="12700">
              <a:lnSpc>
                <a:spcPct val="100000"/>
              </a:lnSpc>
              <a:spcBef>
                <a:spcPts val="100"/>
              </a:spcBef>
            </a:pPr>
            <a:r>
              <a:rPr sz="3600" b="1" spc="-335" dirty="0">
                <a:solidFill>
                  <a:srgbClr val="3368E7"/>
                </a:solidFill>
                <a:latin typeface="Tahoma"/>
                <a:cs typeface="Tahoma"/>
              </a:rPr>
              <a:t>???</a:t>
            </a:r>
            <a:endParaRPr sz="3600">
              <a:latin typeface="Tahoma"/>
              <a:cs typeface="Tahoma"/>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1567735"/>
            <a:ext cx="7219950"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The</a:t>
            </a:r>
            <a:r>
              <a:rPr sz="2400" spc="-15" dirty="0">
                <a:solidFill>
                  <a:srgbClr val="434343"/>
                </a:solidFill>
                <a:latin typeface="Calibri"/>
                <a:cs typeface="Calibri"/>
              </a:rPr>
              <a:t> </a:t>
            </a:r>
            <a:r>
              <a:rPr sz="2400" spc="-5" dirty="0">
                <a:solidFill>
                  <a:srgbClr val="434343"/>
                </a:solidFill>
                <a:latin typeface="Calibri"/>
                <a:cs typeface="Calibri"/>
              </a:rPr>
              <a:t>box</a:t>
            </a:r>
            <a:r>
              <a:rPr sz="2400" spc="-15" dirty="0">
                <a:solidFill>
                  <a:srgbClr val="434343"/>
                </a:solidFill>
                <a:latin typeface="Calibri"/>
                <a:cs typeface="Calibri"/>
              </a:rPr>
              <a:t> </a:t>
            </a:r>
            <a:r>
              <a:rPr sz="2400" spc="-5" dirty="0">
                <a:solidFill>
                  <a:srgbClr val="434343"/>
                </a:solidFill>
                <a:latin typeface="Calibri"/>
                <a:cs typeface="Calibri"/>
              </a:rPr>
              <a:t>model</a:t>
            </a:r>
            <a:r>
              <a:rPr sz="2400" spc="-10" dirty="0">
                <a:solidFill>
                  <a:srgbClr val="434343"/>
                </a:solidFill>
                <a:latin typeface="Calibri"/>
                <a:cs typeface="Calibri"/>
              </a:rPr>
              <a:t> </a:t>
            </a:r>
            <a:r>
              <a:rPr sz="2400" spc="-5" dirty="0">
                <a:solidFill>
                  <a:srgbClr val="434343"/>
                </a:solidFill>
                <a:latin typeface="Calibri"/>
                <a:cs typeface="Calibri"/>
              </a:rPr>
              <a:t>defines</a:t>
            </a:r>
            <a:r>
              <a:rPr sz="2400" spc="-15" dirty="0">
                <a:solidFill>
                  <a:srgbClr val="434343"/>
                </a:solidFill>
                <a:latin typeface="Calibri"/>
                <a:cs typeface="Calibri"/>
              </a:rPr>
              <a:t> </a:t>
            </a:r>
            <a:r>
              <a:rPr sz="2400" spc="-5" dirty="0">
                <a:solidFill>
                  <a:srgbClr val="434343"/>
                </a:solidFill>
                <a:latin typeface="Calibri"/>
                <a:cs typeface="Calibri"/>
              </a:rPr>
              <a:t>CSS</a:t>
            </a:r>
            <a:r>
              <a:rPr sz="2400" spc="40" dirty="0">
                <a:solidFill>
                  <a:srgbClr val="434343"/>
                </a:solidFill>
                <a:latin typeface="Calibri"/>
                <a:cs typeface="Calibri"/>
              </a:rPr>
              <a:t> </a:t>
            </a:r>
            <a:r>
              <a:rPr sz="2400" spc="-5" dirty="0">
                <a:solidFill>
                  <a:srgbClr val="434343"/>
                </a:solidFill>
                <a:latin typeface="Consolas"/>
                <a:cs typeface="Consolas"/>
              </a:rPr>
              <a:t>width</a:t>
            </a:r>
            <a:r>
              <a:rPr sz="2400" spc="-780" dirty="0">
                <a:solidFill>
                  <a:srgbClr val="434343"/>
                </a:solidFill>
                <a:latin typeface="Consolas"/>
                <a:cs typeface="Consolas"/>
              </a:rPr>
              <a:t> </a:t>
            </a:r>
            <a:r>
              <a:rPr sz="2400" dirty="0">
                <a:solidFill>
                  <a:srgbClr val="434343"/>
                </a:solidFill>
                <a:latin typeface="Calibri"/>
                <a:cs typeface="Calibri"/>
              </a:rPr>
              <a:t>and</a:t>
            </a:r>
            <a:r>
              <a:rPr sz="2400" spc="-10" dirty="0">
                <a:solidFill>
                  <a:srgbClr val="434343"/>
                </a:solidFill>
                <a:latin typeface="Calibri"/>
                <a:cs typeface="Calibri"/>
              </a:rPr>
              <a:t> </a:t>
            </a:r>
            <a:r>
              <a:rPr sz="2400" spc="-5" dirty="0">
                <a:solidFill>
                  <a:srgbClr val="434343"/>
                </a:solidFill>
                <a:latin typeface="Consolas"/>
                <a:cs typeface="Consolas"/>
              </a:rPr>
              <a:t>height</a:t>
            </a:r>
            <a:r>
              <a:rPr sz="2400" spc="-775" dirty="0">
                <a:solidFill>
                  <a:srgbClr val="434343"/>
                </a:solidFill>
                <a:latin typeface="Consolas"/>
                <a:cs typeface="Consolas"/>
              </a:rPr>
              <a:t> </a:t>
            </a:r>
            <a:r>
              <a:rPr sz="2400" spc="-5" dirty="0">
                <a:solidFill>
                  <a:srgbClr val="434343"/>
                </a:solidFill>
                <a:latin typeface="Calibri"/>
                <a:cs typeface="Calibri"/>
              </a:rPr>
              <a:t>properties  to refer to the element's </a:t>
            </a:r>
            <a:r>
              <a:rPr sz="2400" b="1" spc="-5" dirty="0">
                <a:solidFill>
                  <a:srgbClr val="434343"/>
                </a:solidFill>
                <a:latin typeface="Calibri"/>
                <a:cs typeface="Calibri"/>
              </a:rPr>
              <a:t>content </a:t>
            </a:r>
            <a:r>
              <a:rPr sz="2400" spc="-5" dirty="0">
                <a:solidFill>
                  <a:srgbClr val="434343"/>
                </a:solidFill>
                <a:latin typeface="Calibri"/>
                <a:cs typeface="Calibri"/>
              </a:rPr>
              <a:t>width </a:t>
            </a:r>
            <a:r>
              <a:rPr sz="2400" dirty="0">
                <a:solidFill>
                  <a:srgbClr val="434343"/>
                </a:solidFill>
                <a:latin typeface="Calibri"/>
                <a:cs typeface="Calibri"/>
              </a:rPr>
              <a:t>and</a:t>
            </a:r>
            <a:r>
              <a:rPr sz="2400" spc="45" dirty="0">
                <a:solidFill>
                  <a:srgbClr val="434343"/>
                </a:solidFill>
                <a:latin typeface="Calibri"/>
                <a:cs typeface="Calibri"/>
              </a:rPr>
              <a:t> </a:t>
            </a:r>
            <a:r>
              <a:rPr sz="2400" spc="-5" dirty="0">
                <a:solidFill>
                  <a:srgbClr val="434343"/>
                </a:solidFill>
                <a:latin typeface="Calibri"/>
                <a:cs typeface="Calibri"/>
              </a:rPr>
              <a:t>height:</a:t>
            </a:r>
            <a:endParaRPr sz="2400">
              <a:latin typeface="Calibri"/>
              <a:cs typeface="Calibri"/>
            </a:endParaRPr>
          </a:p>
        </p:txBody>
      </p:sp>
      <p:sp>
        <p:nvSpPr>
          <p:cNvPr id="3" name="object 3"/>
          <p:cNvSpPr txBox="1"/>
          <p:nvPr/>
        </p:nvSpPr>
        <p:spPr>
          <a:xfrm>
            <a:off x="855724" y="401897"/>
            <a:ext cx="600011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Calibri"/>
                <a:cs typeface="Calibri"/>
              </a:rPr>
              <a:t>CSS box </a:t>
            </a:r>
            <a:r>
              <a:rPr sz="3600" spc="-10" dirty="0">
                <a:latin typeface="Calibri"/>
                <a:cs typeface="Calibri"/>
              </a:rPr>
              <a:t>model width </a:t>
            </a:r>
            <a:r>
              <a:rPr sz="3600" dirty="0">
                <a:latin typeface="Calibri"/>
                <a:cs typeface="Calibri"/>
              </a:rPr>
              <a:t>and</a:t>
            </a:r>
            <a:r>
              <a:rPr sz="3600" spc="-75" dirty="0">
                <a:latin typeface="Calibri"/>
                <a:cs typeface="Calibri"/>
              </a:rPr>
              <a:t> </a:t>
            </a:r>
            <a:r>
              <a:rPr sz="3600" spc="-5" dirty="0">
                <a:latin typeface="Calibri"/>
                <a:cs typeface="Calibri"/>
              </a:rPr>
              <a:t>height</a:t>
            </a:r>
            <a:endParaRPr sz="3600">
              <a:latin typeface="Calibri"/>
              <a:cs typeface="Calibri"/>
            </a:endParaRPr>
          </a:p>
        </p:txBody>
      </p:sp>
      <p:grpSp>
        <p:nvGrpSpPr>
          <p:cNvPr id="4" name="object 4"/>
          <p:cNvGrpSpPr/>
          <p:nvPr/>
        </p:nvGrpSpPr>
        <p:grpSpPr>
          <a:xfrm>
            <a:off x="2657475" y="3015250"/>
            <a:ext cx="3829050" cy="2800350"/>
            <a:chOff x="2657475" y="3015250"/>
            <a:chExt cx="3829050" cy="2800350"/>
          </a:xfrm>
        </p:grpSpPr>
        <p:sp>
          <p:nvSpPr>
            <p:cNvPr id="5" name="object 5"/>
            <p:cNvSpPr/>
            <p:nvPr/>
          </p:nvSpPr>
          <p:spPr>
            <a:xfrm>
              <a:off x="2657475" y="3015250"/>
              <a:ext cx="3829049" cy="2800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677749" y="4054524"/>
              <a:ext cx="1748789" cy="693420"/>
            </a:xfrm>
            <a:custGeom>
              <a:avLst/>
              <a:gdLst/>
              <a:ahLst/>
              <a:cxnLst/>
              <a:rect l="l" t="t" r="r" b="b"/>
              <a:pathLst>
                <a:path w="1748789" h="693420">
                  <a:moveTo>
                    <a:pt x="1748399" y="693299"/>
                  </a:moveTo>
                  <a:lnTo>
                    <a:pt x="0" y="693299"/>
                  </a:lnTo>
                  <a:lnTo>
                    <a:pt x="0" y="0"/>
                  </a:lnTo>
                  <a:lnTo>
                    <a:pt x="1748399" y="0"/>
                  </a:lnTo>
                  <a:lnTo>
                    <a:pt x="1748399" y="693299"/>
                  </a:lnTo>
                  <a:close/>
                </a:path>
              </a:pathLst>
            </a:custGeom>
            <a:solidFill>
              <a:srgbClr val="FFC1CC">
                <a:alpha val="69999"/>
              </a:srgbClr>
            </a:solidFill>
          </p:spPr>
          <p:txBody>
            <a:bodyPr wrap="square" lIns="0" tIns="0" rIns="0" bIns="0" rtlCol="0"/>
            <a:lstStyle/>
            <a:p>
              <a:endParaRPr/>
            </a:p>
          </p:txBody>
        </p:sp>
      </p:gr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1567735"/>
            <a:ext cx="6745605" cy="1409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If you want to have </a:t>
            </a:r>
            <a:r>
              <a:rPr sz="2400" spc="-5" dirty="0">
                <a:solidFill>
                  <a:srgbClr val="434343"/>
                </a:solidFill>
                <a:latin typeface="Consolas"/>
                <a:cs typeface="Consolas"/>
              </a:rPr>
              <a:t>width </a:t>
            </a:r>
            <a:r>
              <a:rPr sz="2400" dirty="0">
                <a:solidFill>
                  <a:srgbClr val="434343"/>
                </a:solidFill>
                <a:latin typeface="Calibri"/>
                <a:cs typeface="Calibri"/>
              </a:rPr>
              <a:t>and </a:t>
            </a:r>
            <a:r>
              <a:rPr sz="2400" spc="-5" dirty="0">
                <a:solidFill>
                  <a:srgbClr val="434343"/>
                </a:solidFill>
                <a:latin typeface="Consolas"/>
                <a:cs typeface="Consolas"/>
              </a:rPr>
              <a:t>height </a:t>
            </a:r>
            <a:r>
              <a:rPr sz="2400" spc="-5" dirty="0">
                <a:solidFill>
                  <a:srgbClr val="434343"/>
                </a:solidFill>
                <a:latin typeface="Calibri"/>
                <a:cs typeface="Calibri"/>
              </a:rPr>
              <a:t>refer to the  element's </a:t>
            </a:r>
            <a:r>
              <a:rPr sz="2400" b="1" spc="-5" dirty="0">
                <a:solidFill>
                  <a:srgbClr val="434343"/>
                </a:solidFill>
                <a:latin typeface="Calibri"/>
                <a:cs typeface="Calibri"/>
              </a:rPr>
              <a:t>border </a:t>
            </a:r>
            <a:r>
              <a:rPr sz="2400" spc="-5" dirty="0">
                <a:solidFill>
                  <a:srgbClr val="434343"/>
                </a:solidFill>
                <a:latin typeface="Calibri"/>
                <a:cs typeface="Calibri"/>
              </a:rPr>
              <a:t>width </a:t>
            </a:r>
            <a:r>
              <a:rPr sz="2400" dirty="0">
                <a:solidFill>
                  <a:srgbClr val="434343"/>
                </a:solidFill>
                <a:latin typeface="Calibri"/>
                <a:cs typeface="Calibri"/>
              </a:rPr>
              <a:t>and </a:t>
            </a:r>
            <a:r>
              <a:rPr sz="2400" spc="-5" dirty="0">
                <a:solidFill>
                  <a:srgbClr val="434343"/>
                </a:solidFill>
                <a:latin typeface="Calibri"/>
                <a:cs typeface="Calibri"/>
              </a:rPr>
              <a:t>height, use</a:t>
            </a:r>
            <a:r>
              <a:rPr sz="2400" spc="15" dirty="0">
                <a:solidFill>
                  <a:srgbClr val="434343"/>
                </a:solidFill>
                <a:latin typeface="Calibri"/>
                <a:cs typeface="Calibri"/>
              </a:rPr>
              <a:t> </a:t>
            </a:r>
            <a:r>
              <a:rPr sz="2400" u="heavy" spc="-5" dirty="0">
                <a:solidFill>
                  <a:srgbClr val="0097A7"/>
                </a:solidFill>
                <a:uFill>
                  <a:solidFill>
                    <a:srgbClr val="0097A7"/>
                  </a:solidFill>
                </a:uFill>
                <a:latin typeface="Consolas"/>
                <a:cs typeface="Consolas"/>
                <a:hlinkClick r:id="rId2"/>
              </a:rPr>
              <a:t>box-sizing</a:t>
            </a:r>
            <a:r>
              <a:rPr sz="2400" spc="-5" dirty="0">
                <a:solidFill>
                  <a:srgbClr val="434343"/>
                </a:solidFill>
                <a:latin typeface="Calibri"/>
                <a:cs typeface="Calibri"/>
              </a:rPr>
              <a:t>:</a:t>
            </a:r>
            <a:endParaRPr sz="2400">
              <a:latin typeface="Calibri"/>
              <a:cs typeface="Calibri"/>
            </a:endParaRPr>
          </a:p>
          <a:p>
            <a:pPr marL="101600">
              <a:lnSpc>
                <a:spcPct val="100000"/>
              </a:lnSpc>
              <a:spcBef>
                <a:spcPts val="1420"/>
              </a:spcBef>
              <a:tabLst>
                <a:tab pos="469265" algn="l"/>
              </a:tabLst>
            </a:pPr>
            <a:r>
              <a:rPr sz="2000" dirty="0">
                <a:solidFill>
                  <a:srgbClr val="434343"/>
                </a:solidFill>
                <a:latin typeface="Consolas"/>
                <a:cs typeface="Consolas"/>
              </a:rPr>
              <a:t>-	</a:t>
            </a:r>
            <a:r>
              <a:rPr sz="2400" spc="-5" dirty="0">
                <a:solidFill>
                  <a:srgbClr val="434343"/>
                </a:solidFill>
                <a:latin typeface="Consolas"/>
                <a:cs typeface="Consolas"/>
              </a:rPr>
              <a:t>box-sizing:</a:t>
            </a:r>
            <a:r>
              <a:rPr sz="2400" spc="-20" dirty="0">
                <a:solidFill>
                  <a:srgbClr val="434343"/>
                </a:solidFill>
                <a:latin typeface="Consolas"/>
                <a:cs typeface="Consolas"/>
              </a:rPr>
              <a:t> </a:t>
            </a:r>
            <a:r>
              <a:rPr sz="2400" spc="-5" dirty="0">
                <a:solidFill>
                  <a:srgbClr val="434343"/>
                </a:solidFill>
                <a:latin typeface="Consolas"/>
                <a:cs typeface="Consolas"/>
              </a:rPr>
              <a:t>border-box;</a:t>
            </a:r>
            <a:endParaRPr sz="2400">
              <a:latin typeface="Consolas"/>
              <a:cs typeface="Consolas"/>
            </a:endParaRPr>
          </a:p>
        </p:txBody>
      </p:sp>
      <p:sp>
        <p:nvSpPr>
          <p:cNvPr id="3" name="object 3"/>
          <p:cNvSpPr txBox="1">
            <a:spLocks noGrp="1"/>
          </p:cNvSpPr>
          <p:nvPr>
            <p:ph type="title"/>
          </p:nvPr>
        </p:nvSpPr>
        <p:spPr>
          <a:xfrm>
            <a:off x="855724" y="401897"/>
            <a:ext cx="2535555" cy="574040"/>
          </a:xfrm>
          <a:prstGeom prst="rect">
            <a:avLst/>
          </a:prstGeom>
        </p:spPr>
        <p:txBody>
          <a:bodyPr vert="horz" wrap="square" lIns="0" tIns="12700" rIns="0" bIns="0" rtlCol="0">
            <a:spAutoFit/>
          </a:bodyPr>
          <a:lstStyle/>
          <a:p>
            <a:pPr marL="12700">
              <a:lnSpc>
                <a:spcPct val="100000"/>
              </a:lnSpc>
              <a:spcBef>
                <a:spcPts val="100"/>
              </a:spcBef>
            </a:pPr>
            <a:r>
              <a:rPr spc="-5" dirty="0">
                <a:latin typeface="Consolas"/>
                <a:cs typeface="Consolas"/>
              </a:rPr>
              <a:t>box-sizing</a:t>
            </a:r>
          </a:p>
        </p:txBody>
      </p:sp>
      <p:grpSp>
        <p:nvGrpSpPr>
          <p:cNvPr id="4" name="object 4"/>
          <p:cNvGrpSpPr/>
          <p:nvPr/>
        </p:nvGrpSpPr>
        <p:grpSpPr>
          <a:xfrm>
            <a:off x="2657475" y="3167650"/>
            <a:ext cx="3829050" cy="2800350"/>
            <a:chOff x="2657475" y="3167650"/>
            <a:chExt cx="3829050" cy="2800350"/>
          </a:xfrm>
        </p:grpSpPr>
        <p:sp>
          <p:nvSpPr>
            <p:cNvPr id="5" name="object 5"/>
            <p:cNvSpPr/>
            <p:nvPr/>
          </p:nvSpPr>
          <p:spPr>
            <a:xfrm>
              <a:off x="2657475" y="3167650"/>
              <a:ext cx="3829049" cy="280034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14574" y="3543724"/>
              <a:ext cx="3089910" cy="2019935"/>
            </a:xfrm>
            <a:custGeom>
              <a:avLst/>
              <a:gdLst/>
              <a:ahLst/>
              <a:cxnLst/>
              <a:rect l="l" t="t" r="r" b="b"/>
              <a:pathLst>
                <a:path w="3089910" h="2019935">
                  <a:moveTo>
                    <a:pt x="3089699" y="2019599"/>
                  </a:moveTo>
                  <a:lnTo>
                    <a:pt x="0" y="2019599"/>
                  </a:lnTo>
                  <a:lnTo>
                    <a:pt x="0" y="0"/>
                  </a:lnTo>
                  <a:lnTo>
                    <a:pt x="3089699" y="0"/>
                  </a:lnTo>
                  <a:lnTo>
                    <a:pt x="3089699" y="2019599"/>
                  </a:lnTo>
                  <a:close/>
                </a:path>
              </a:pathLst>
            </a:custGeom>
            <a:solidFill>
              <a:srgbClr val="FFC1CC">
                <a:alpha val="69999"/>
              </a:srgbClr>
            </a:solidFill>
          </p:spPr>
          <p:txBody>
            <a:bodyPr wrap="square" lIns="0" tIns="0" rIns="0" bIns="0" rtlCol="0"/>
            <a:lstStyle/>
            <a:p>
              <a:endParaRPr/>
            </a:p>
          </p:txBody>
        </p:sp>
      </p:grpSp>
      <p:sp>
        <p:nvSpPr>
          <p:cNvPr id="7" name="object 7"/>
          <p:cNvSpPr txBox="1"/>
          <p:nvPr/>
        </p:nvSpPr>
        <p:spPr>
          <a:xfrm>
            <a:off x="855724" y="6119931"/>
            <a:ext cx="7538084" cy="575945"/>
          </a:xfrm>
          <a:prstGeom prst="rect">
            <a:avLst/>
          </a:prstGeom>
        </p:spPr>
        <p:txBody>
          <a:bodyPr vert="horz" wrap="square" lIns="0" tIns="10795" rIns="0" bIns="0" rtlCol="0">
            <a:spAutoFit/>
          </a:bodyPr>
          <a:lstStyle/>
          <a:p>
            <a:pPr marL="12700" marR="5080">
              <a:lnSpc>
                <a:spcPct val="100699"/>
              </a:lnSpc>
              <a:spcBef>
                <a:spcPts val="85"/>
              </a:spcBef>
            </a:pPr>
            <a:r>
              <a:rPr sz="1800" spc="-5" dirty="0">
                <a:solidFill>
                  <a:srgbClr val="434343"/>
                </a:solidFill>
                <a:latin typeface="Calibri"/>
                <a:cs typeface="Calibri"/>
              </a:rPr>
              <a:t>Note:</a:t>
            </a:r>
            <a:r>
              <a:rPr sz="1800" spc="-10" dirty="0">
                <a:solidFill>
                  <a:srgbClr val="434343"/>
                </a:solidFill>
                <a:latin typeface="Calibri"/>
                <a:cs typeface="Calibri"/>
              </a:rPr>
              <a:t> </a:t>
            </a:r>
            <a:r>
              <a:rPr sz="1800" spc="-5" dirty="0">
                <a:solidFill>
                  <a:srgbClr val="434343"/>
                </a:solidFill>
                <a:latin typeface="Calibri"/>
                <a:cs typeface="Calibri"/>
              </a:rPr>
              <a:t>Using</a:t>
            </a:r>
            <a:r>
              <a:rPr sz="1800" spc="10" dirty="0">
                <a:solidFill>
                  <a:srgbClr val="434343"/>
                </a:solidFill>
                <a:latin typeface="Calibri"/>
                <a:cs typeface="Calibri"/>
              </a:rPr>
              <a:t> </a:t>
            </a:r>
            <a:r>
              <a:rPr sz="1800" spc="-5" dirty="0">
                <a:solidFill>
                  <a:srgbClr val="434343"/>
                </a:solidFill>
                <a:latin typeface="Consolas"/>
                <a:cs typeface="Consolas"/>
              </a:rPr>
              <a:t>border-box</a:t>
            </a:r>
            <a:r>
              <a:rPr sz="1800" spc="-575" dirty="0">
                <a:solidFill>
                  <a:srgbClr val="434343"/>
                </a:solidFill>
                <a:latin typeface="Consolas"/>
                <a:cs typeface="Consolas"/>
              </a:rPr>
              <a:t> </a:t>
            </a:r>
            <a:r>
              <a:rPr sz="1800" spc="-5" dirty="0">
                <a:solidFill>
                  <a:srgbClr val="434343"/>
                </a:solidFill>
                <a:latin typeface="Calibri"/>
                <a:cs typeface="Calibri"/>
              </a:rPr>
              <a:t>will</a:t>
            </a:r>
            <a:r>
              <a:rPr sz="1800" spc="-10" dirty="0">
                <a:solidFill>
                  <a:srgbClr val="434343"/>
                </a:solidFill>
                <a:latin typeface="Calibri"/>
                <a:cs typeface="Calibri"/>
              </a:rPr>
              <a:t> </a:t>
            </a:r>
            <a:r>
              <a:rPr sz="1800" spc="-5" dirty="0">
                <a:solidFill>
                  <a:srgbClr val="434343"/>
                </a:solidFill>
                <a:latin typeface="Calibri"/>
                <a:cs typeface="Calibri"/>
              </a:rPr>
              <a:t>include padding</a:t>
            </a:r>
            <a:r>
              <a:rPr sz="1800" spc="-10" dirty="0">
                <a:solidFill>
                  <a:srgbClr val="434343"/>
                </a:solidFill>
                <a:latin typeface="Calibri"/>
                <a:cs typeface="Calibri"/>
              </a:rPr>
              <a:t> </a:t>
            </a:r>
            <a:r>
              <a:rPr sz="1800" spc="-5" dirty="0">
                <a:solidFill>
                  <a:srgbClr val="434343"/>
                </a:solidFill>
                <a:latin typeface="Calibri"/>
                <a:cs typeface="Calibri"/>
              </a:rPr>
              <a:t>in</a:t>
            </a:r>
            <a:r>
              <a:rPr sz="1800" spc="-10" dirty="0">
                <a:solidFill>
                  <a:srgbClr val="434343"/>
                </a:solidFill>
                <a:latin typeface="Calibri"/>
                <a:cs typeface="Calibri"/>
              </a:rPr>
              <a:t> </a:t>
            </a:r>
            <a:r>
              <a:rPr sz="1800" spc="-5" dirty="0">
                <a:solidFill>
                  <a:srgbClr val="434343"/>
                </a:solidFill>
                <a:latin typeface="Calibri"/>
                <a:cs typeface="Calibri"/>
              </a:rPr>
              <a:t>the</a:t>
            </a:r>
            <a:r>
              <a:rPr sz="1800" spc="40" dirty="0">
                <a:solidFill>
                  <a:srgbClr val="434343"/>
                </a:solidFill>
                <a:latin typeface="Calibri"/>
                <a:cs typeface="Calibri"/>
              </a:rPr>
              <a:t> </a:t>
            </a:r>
            <a:r>
              <a:rPr sz="1800" spc="-5" dirty="0">
                <a:solidFill>
                  <a:srgbClr val="434343"/>
                </a:solidFill>
                <a:latin typeface="Consolas"/>
                <a:cs typeface="Consolas"/>
              </a:rPr>
              <a:t>width</a:t>
            </a:r>
            <a:r>
              <a:rPr sz="1800" spc="-585" dirty="0">
                <a:solidFill>
                  <a:srgbClr val="434343"/>
                </a:solidFill>
                <a:latin typeface="Consolas"/>
                <a:cs typeface="Consolas"/>
              </a:rPr>
              <a:t> </a:t>
            </a:r>
            <a:r>
              <a:rPr sz="1800" dirty="0">
                <a:solidFill>
                  <a:srgbClr val="434343"/>
                </a:solidFill>
                <a:latin typeface="Calibri"/>
                <a:cs typeface="Calibri"/>
              </a:rPr>
              <a:t>and</a:t>
            </a:r>
            <a:r>
              <a:rPr sz="1800" spc="-5" dirty="0">
                <a:solidFill>
                  <a:srgbClr val="434343"/>
                </a:solidFill>
                <a:latin typeface="Calibri"/>
                <a:cs typeface="Calibri"/>
              </a:rPr>
              <a:t> </a:t>
            </a:r>
            <a:r>
              <a:rPr sz="1800" spc="-5" dirty="0">
                <a:solidFill>
                  <a:srgbClr val="434343"/>
                </a:solidFill>
                <a:latin typeface="Consolas"/>
                <a:cs typeface="Consolas"/>
              </a:rPr>
              <a:t>height</a:t>
            </a:r>
            <a:r>
              <a:rPr sz="1800" spc="-580" dirty="0">
                <a:solidFill>
                  <a:srgbClr val="434343"/>
                </a:solidFill>
                <a:latin typeface="Consolas"/>
                <a:cs typeface="Consolas"/>
              </a:rPr>
              <a:t> </a:t>
            </a:r>
            <a:r>
              <a:rPr sz="1800" dirty="0">
                <a:solidFill>
                  <a:srgbClr val="434343"/>
                </a:solidFill>
                <a:latin typeface="Calibri"/>
                <a:cs typeface="Calibri"/>
              </a:rPr>
              <a:t>as</a:t>
            </a:r>
            <a:r>
              <a:rPr sz="1800" spc="-10" dirty="0">
                <a:solidFill>
                  <a:srgbClr val="434343"/>
                </a:solidFill>
                <a:latin typeface="Calibri"/>
                <a:cs typeface="Calibri"/>
              </a:rPr>
              <a:t> </a:t>
            </a:r>
            <a:r>
              <a:rPr sz="1800" spc="-5" dirty="0">
                <a:solidFill>
                  <a:srgbClr val="434343"/>
                </a:solidFill>
                <a:latin typeface="Calibri"/>
                <a:cs typeface="Calibri"/>
              </a:rPr>
              <a:t>well.  Note: You </a:t>
            </a:r>
            <a:r>
              <a:rPr sz="1800" b="1" spc="-5" dirty="0">
                <a:solidFill>
                  <a:srgbClr val="434343"/>
                </a:solidFill>
                <a:latin typeface="Calibri"/>
                <a:cs typeface="Calibri"/>
              </a:rPr>
              <a:t>cannot </a:t>
            </a:r>
            <a:r>
              <a:rPr sz="1800" spc="-5" dirty="0">
                <a:solidFill>
                  <a:srgbClr val="434343"/>
                </a:solidFill>
                <a:latin typeface="Calibri"/>
                <a:cs typeface="Calibri"/>
              </a:rPr>
              <a:t>select padding-box or</a:t>
            </a:r>
            <a:r>
              <a:rPr sz="1800" spc="5" dirty="0">
                <a:solidFill>
                  <a:srgbClr val="434343"/>
                </a:solidFill>
                <a:latin typeface="Calibri"/>
                <a:cs typeface="Calibri"/>
              </a:rPr>
              <a:t> </a:t>
            </a:r>
            <a:r>
              <a:rPr sz="1800" spc="-5" dirty="0">
                <a:solidFill>
                  <a:srgbClr val="434343"/>
                </a:solidFill>
                <a:latin typeface="Calibri"/>
                <a:cs typeface="Calibri"/>
              </a:rPr>
              <a:t>margin-box.</a:t>
            </a:r>
            <a:endParaRPr sz="1800">
              <a:latin typeface="Calibri"/>
              <a:cs typeface="Calibri"/>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687955" cy="574040"/>
          </a:xfrm>
          <a:prstGeom prst="rect">
            <a:avLst/>
          </a:prstGeom>
        </p:spPr>
        <p:txBody>
          <a:bodyPr vert="horz" wrap="square" lIns="0" tIns="12700" rIns="0" bIns="0" rtlCol="0">
            <a:spAutoFit/>
          </a:bodyPr>
          <a:lstStyle/>
          <a:p>
            <a:pPr marL="12700">
              <a:lnSpc>
                <a:spcPct val="100000"/>
              </a:lnSpc>
              <a:spcBef>
                <a:spcPts val="100"/>
              </a:spcBef>
            </a:pPr>
            <a:r>
              <a:rPr spc="-5" dirty="0"/>
              <a:t>Fixed</a:t>
            </a:r>
            <a:r>
              <a:rPr spc="-90" dirty="0"/>
              <a:t> </a:t>
            </a:r>
            <a:r>
              <a:rPr spc="-5" dirty="0"/>
              <a:t>example</a:t>
            </a:r>
          </a:p>
        </p:txBody>
      </p:sp>
      <p:sp>
        <p:nvSpPr>
          <p:cNvPr id="3" name="object 3"/>
          <p:cNvSpPr txBox="1"/>
          <p:nvPr/>
        </p:nvSpPr>
        <p:spPr>
          <a:xfrm>
            <a:off x="225425" y="4551131"/>
            <a:ext cx="15113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t>
            </a:r>
            <a:r>
              <a:rPr sz="1800" u="heavy" spc="-5" dirty="0">
                <a:solidFill>
                  <a:srgbClr val="0097A7"/>
                </a:solidFill>
                <a:uFill>
                  <a:solidFill>
                    <a:srgbClr val="0097A7"/>
                  </a:solidFill>
                </a:uFill>
                <a:latin typeface="Calibri"/>
                <a:cs typeface="Calibri"/>
                <a:hlinkClick r:id="rId2"/>
              </a:rPr>
              <a:t>rest of the</a:t>
            </a:r>
            <a:r>
              <a:rPr sz="1800" u="heavy" spc="-70" dirty="0">
                <a:solidFill>
                  <a:srgbClr val="0097A7"/>
                </a:solidFill>
                <a:uFill>
                  <a:solidFill>
                    <a:srgbClr val="0097A7"/>
                  </a:solidFill>
                </a:uFill>
                <a:latin typeface="Calibri"/>
                <a:cs typeface="Calibri"/>
                <a:hlinkClick r:id="rId2"/>
              </a:rPr>
              <a:t> </a:t>
            </a:r>
            <a:r>
              <a:rPr sz="1800" u="heavy" dirty="0">
                <a:solidFill>
                  <a:srgbClr val="0097A7"/>
                </a:solidFill>
                <a:uFill>
                  <a:solidFill>
                    <a:srgbClr val="0097A7"/>
                  </a:solidFill>
                </a:uFill>
                <a:latin typeface="Calibri"/>
                <a:cs typeface="Calibri"/>
                <a:hlinkClick r:id="rId2"/>
              </a:rPr>
              <a:t>CSS</a:t>
            </a:r>
            <a:r>
              <a:rPr sz="1800" dirty="0">
                <a:latin typeface="Calibri"/>
                <a:cs typeface="Calibri"/>
              </a:rPr>
              <a:t>)</a:t>
            </a:r>
            <a:endParaRPr sz="1800">
              <a:latin typeface="Calibri"/>
              <a:cs typeface="Calibri"/>
            </a:endParaRPr>
          </a:p>
        </p:txBody>
      </p:sp>
      <p:grpSp>
        <p:nvGrpSpPr>
          <p:cNvPr id="4" name="object 4"/>
          <p:cNvGrpSpPr/>
          <p:nvPr/>
        </p:nvGrpSpPr>
        <p:grpSpPr>
          <a:xfrm>
            <a:off x="114300" y="2596559"/>
            <a:ext cx="3434079" cy="1929130"/>
            <a:chOff x="114300" y="2596559"/>
            <a:chExt cx="3434079" cy="1929130"/>
          </a:xfrm>
        </p:grpSpPr>
        <p:sp>
          <p:nvSpPr>
            <p:cNvPr id="5" name="object 5"/>
            <p:cNvSpPr/>
            <p:nvPr/>
          </p:nvSpPr>
          <p:spPr>
            <a:xfrm>
              <a:off x="152400" y="2634659"/>
              <a:ext cx="3357824" cy="185259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3350" y="2615609"/>
              <a:ext cx="3395979" cy="1891030"/>
            </a:xfrm>
            <a:custGeom>
              <a:avLst/>
              <a:gdLst/>
              <a:ahLst/>
              <a:cxnLst/>
              <a:rect l="l" t="t" r="r" b="b"/>
              <a:pathLst>
                <a:path w="3395979" h="1891029">
                  <a:moveTo>
                    <a:pt x="0" y="0"/>
                  </a:moveTo>
                  <a:lnTo>
                    <a:pt x="3395924" y="0"/>
                  </a:lnTo>
                  <a:lnTo>
                    <a:pt x="3395924" y="1890692"/>
                  </a:lnTo>
                  <a:lnTo>
                    <a:pt x="0" y="1890692"/>
                  </a:lnTo>
                  <a:lnTo>
                    <a:pt x="0" y="0"/>
                  </a:lnTo>
                  <a:close/>
                </a:path>
              </a:pathLst>
            </a:custGeom>
            <a:ln w="38099">
              <a:solidFill>
                <a:srgbClr val="595959"/>
              </a:solidFill>
            </a:ln>
          </p:spPr>
          <p:txBody>
            <a:bodyPr wrap="square" lIns="0" tIns="0" rIns="0" bIns="0" rtlCol="0"/>
            <a:lstStyle/>
            <a:p>
              <a:endParaRPr/>
            </a:p>
          </p:txBody>
        </p:sp>
      </p:grpSp>
      <p:sp>
        <p:nvSpPr>
          <p:cNvPr id="7" name="object 7"/>
          <p:cNvSpPr/>
          <p:nvPr/>
        </p:nvSpPr>
        <p:spPr>
          <a:xfrm>
            <a:off x="3858574" y="1805376"/>
            <a:ext cx="4937824" cy="494712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4838700" cy="1490345"/>
          </a:xfrm>
          <a:prstGeom prst="rect">
            <a:avLst/>
          </a:prstGeom>
        </p:spPr>
        <p:txBody>
          <a:bodyPr vert="horz" wrap="square" lIns="0" tIns="10160" rIns="0" bIns="0" rtlCol="0">
            <a:spAutoFit/>
          </a:bodyPr>
          <a:lstStyle/>
          <a:p>
            <a:pPr marL="12700" marR="5080">
              <a:lnSpc>
                <a:spcPct val="100299"/>
              </a:lnSpc>
              <a:spcBef>
                <a:spcPts val="80"/>
              </a:spcBef>
            </a:pPr>
            <a:r>
              <a:rPr sz="4800" spc="409" dirty="0"/>
              <a:t>Before </a:t>
            </a:r>
            <a:r>
              <a:rPr sz="4800" spc="600" dirty="0"/>
              <a:t>we</a:t>
            </a:r>
            <a:r>
              <a:rPr sz="4800" spc="-135" dirty="0"/>
              <a:t> </a:t>
            </a:r>
            <a:r>
              <a:rPr sz="4800" spc="370" dirty="0"/>
              <a:t>finish  </a:t>
            </a:r>
            <a:r>
              <a:rPr sz="4800" spc="365" dirty="0"/>
              <a:t>Squarespace...</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908685" cy="574040"/>
          </a:xfrm>
          <a:prstGeom prst="rect">
            <a:avLst/>
          </a:prstGeom>
        </p:spPr>
        <p:txBody>
          <a:bodyPr vert="horz" wrap="square" lIns="0" tIns="12700" rIns="0" bIns="0" rtlCol="0">
            <a:spAutoFit/>
          </a:bodyPr>
          <a:lstStyle/>
          <a:p>
            <a:pPr marL="12700">
              <a:lnSpc>
                <a:spcPct val="100000"/>
              </a:lnSpc>
              <a:spcBef>
                <a:spcPts val="100"/>
              </a:spcBef>
            </a:pPr>
            <a:r>
              <a:rPr spc="-165" dirty="0"/>
              <a:t>CSS</a:t>
            </a:r>
          </a:p>
        </p:txBody>
      </p:sp>
      <p:sp>
        <p:nvSpPr>
          <p:cNvPr id="3" name="object 3"/>
          <p:cNvSpPr txBox="1"/>
          <p:nvPr/>
        </p:nvSpPr>
        <p:spPr>
          <a:xfrm>
            <a:off x="613498" y="1535938"/>
            <a:ext cx="6924675" cy="1282700"/>
          </a:xfrm>
          <a:prstGeom prst="rect">
            <a:avLst/>
          </a:prstGeom>
        </p:spPr>
        <p:txBody>
          <a:bodyPr vert="horz" wrap="square" lIns="0" tIns="66040" rIns="0" bIns="0" rtlCol="0">
            <a:spAutoFit/>
          </a:bodyPr>
          <a:lstStyle/>
          <a:p>
            <a:pPr marL="12700">
              <a:lnSpc>
                <a:spcPct val="100000"/>
              </a:lnSpc>
              <a:spcBef>
                <a:spcPts val="520"/>
              </a:spcBef>
            </a:pPr>
            <a:r>
              <a:rPr sz="2400" b="1" spc="-360" dirty="0">
                <a:solidFill>
                  <a:srgbClr val="424242"/>
                </a:solidFill>
                <a:latin typeface="Arial"/>
                <a:cs typeface="Arial"/>
              </a:rPr>
              <a:t>CSS</a:t>
            </a:r>
            <a:r>
              <a:rPr sz="2400" spc="-360" dirty="0">
                <a:solidFill>
                  <a:srgbClr val="424242"/>
                </a:solidFill>
                <a:latin typeface="Arial"/>
                <a:cs typeface="Arial"/>
              </a:rPr>
              <a:t>: </a:t>
            </a:r>
            <a:r>
              <a:rPr sz="2400" b="1" spc="-180" dirty="0">
                <a:solidFill>
                  <a:srgbClr val="424242"/>
                </a:solidFill>
                <a:latin typeface="Arial"/>
                <a:cs typeface="Arial"/>
              </a:rPr>
              <a:t>C</a:t>
            </a:r>
            <a:r>
              <a:rPr sz="2400" spc="-180" dirty="0">
                <a:solidFill>
                  <a:srgbClr val="424242"/>
                </a:solidFill>
                <a:latin typeface="Arial"/>
                <a:cs typeface="Arial"/>
              </a:rPr>
              <a:t>ascading </a:t>
            </a:r>
            <a:r>
              <a:rPr sz="2400" b="1" spc="-120" dirty="0">
                <a:solidFill>
                  <a:srgbClr val="424242"/>
                </a:solidFill>
                <a:latin typeface="Arial"/>
                <a:cs typeface="Arial"/>
              </a:rPr>
              <a:t>S</a:t>
            </a:r>
            <a:r>
              <a:rPr sz="2400" spc="-120" dirty="0">
                <a:solidFill>
                  <a:srgbClr val="424242"/>
                </a:solidFill>
                <a:latin typeface="Arial"/>
                <a:cs typeface="Arial"/>
              </a:rPr>
              <a:t>tyle</a:t>
            </a:r>
            <a:r>
              <a:rPr sz="2400" spc="-150" dirty="0">
                <a:solidFill>
                  <a:srgbClr val="424242"/>
                </a:solidFill>
                <a:latin typeface="Arial"/>
                <a:cs typeface="Arial"/>
              </a:rPr>
              <a:t> </a:t>
            </a:r>
            <a:r>
              <a:rPr sz="2400" spc="-170" dirty="0">
                <a:solidFill>
                  <a:srgbClr val="424242"/>
                </a:solidFill>
                <a:latin typeface="Arial"/>
                <a:cs typeface="Arial"/>
              </a:rPr>
              <a:t>Sheets</a:t>
            </a:r>
            <a:endParaRPr sz="2400">
              <a:latin typeface="Arial"/>
              <a:cs typeface="Arial"/>
            </a:endParaRPr>
          </a:p>
          <a:p>
            <a:pPr marL="469900" indent="-306705">
              <a:lnSpc>
                <a:spcPct val="100000"/>
              </a:lnSpc>
              <a:spcBef>
                <a:spcPts val="420"/>
              </a:spcBef>
              <a:buSzPct val="83333"/>
              <a:buChar char="-"/>
              <a:tabLst>
                <a:tab pos="469265" algn="l"/>
                <a:tab pos="469900" algn="l"/>
              </a:tabLst>
            </a:pPr>
            <a:r>
              <a:rPr sz="2400" spc="-145" dirty="0">
                <a:solidFill>
                  <a:srgbClr val="424242"/>
                </a:solidFill>
                <a:latin typeface="Arial"/>
                <a:cs typeface="Arial"/>
              </a:rPr>
              <a:t>Describes </a:t>
            </a:r>
            <a:r>
              <a:rPr sz="2400" spc="-30" dirty="0">
                <a:solidFill>
                  <a:srgbClr val="424242"/>
                </a:solidFill>
                <a:latin typeface="Arial"/>
                <a:cs typeface="Arial"/>
              </a:rPr>
              <a:t>the </a:t>
            </a:r>
            <a:r>
              <a:rPr sz="2400" b="1" spc="-170" dirty="0">
                <a:solidFill>
                  <a:srgbClr val="424242"/>
                </a:solidFill>
                <a:latin typeface="Arial"/>
                <a:cs typeface="Arial"/>
              </a:rPr>
              <a:t>appearance </a:t>
            </a:r>
            <a:r>
              <a:rPr sz="2400" spc="-114" dirty="0">
                <a:solidFill>
                  <a:srgbClr val="424242"/>
                </a:solidFill>
                <a:latin typeface="Arial"/>
                <a:cs typeface="Arial"/>
              </a:rPr>
              <a:t>and </a:t>
            </a:r>
            <a:r>
              <a:rPr sz="2400" b="1" spc="-130" dirty="0">
                <a:solidFill>
                  <a:srgbClr val="424242"/>
                </a:solidFill>
                <a:latin typeface="Arial"/>
                <a:cs typeface="Arial"/>
              </a:rPr>
              <a:t>layout </a:t>
            </a:r>
            <a:r>
              <a:rPr sz="2400" spc="-5" dirty="0">
                <a:solidFill>
                  <a:srgbClr val="424242"/>
                </a:solidFill>
                <a:latin typeface="Arial"/>
                <a:cs typeface="Arial"/>
              </a:rPr>
              <a:t>of </a:t>
            </a:r>
            <a:r>
              <a:rPr sz="2400" spc="-190" dirty="0">
                <a:solidFill>
                  <a:srgbClr val="424242"/>
                </a:solidFill>
                <a:latin typeface="Arial"/>
                <a:cs typeface="Arial"/>
              </a:rPr>
              <a:t>a </a:t>
            </a:r>
            <a:r>
              <a:rPr sz="2400" spc="-85" dirty="0">
                <a:solidFill>
                  <a:srgbClr val="424242"/>
                </a:solidFill>
                <a:latin typeface="Arial"/>
                <a:cs typeface="Arial"/>
              </a:rPr>
              <a:t>web</a:t>
            </a:r>
            <a:r>
              <a:rPr sz="2400" spc="-229" dirty="0">
                <a:solidFill>
                  <a:srgbClr val="424242"/>
                </a:solidFill>
                <a:latin typeface="Arial"/>
                <a:cs typeface="Arial"/>
              </a:rPr>
              <a:t> </a:t>
            </a:r>
            <a:r>
              <a:rPr sz="2400" spc="-160" dirty="0">
                <a:solidFill>
                  <a:srgbClr val="424242"/>
                </a:solidFill>
                <a:latin typeface="Arial"/>
                <a:cs typeface="Arial"/>
              </a:rPr>
              <a:t>page</a:t>
            </a:r>
            <a:endParaRPr sz="2400">
              <a:latin typeface="Arial"/>
              <a:cs typeface="Arial"/>
            </a:endParaRPr>
          </a:p>
          <a:p>
            <a:pPr marL="469900" indent="-306705">
              <a:lnSpc>
                <a:spcPct val="100000"/>
              </a:lnSpc>
              <a:spcBef>
                <a:spcPts val="420"/>
              </a:spcBef>
              <a:buSzPct val="83333"/>
              <a:buChar char="-"/>
              <a:tabLst>
                <a:tab pos="469265" algn="l"/>
                <a:tab pos="469900" algn="l"/>
              </a:tabLst>
            </a:pPr>
            <a:r>
              <a:rPr sz="2400" spc="-160" dirty="0">
                <a:solidFill>
                  <a:srgbClr val="424242"/>
                </a:solidFill>
                <a:latin typeface="Arial"/>
                <a:cs typeface="Arial"/>
              </a:rPr>
              <a:t>Composed </a:t>
            </a:r>
            <a:r>
              <a:rPr sz="2400" spc="-5" dirty="0">
                <a:solidFill>
                  <a:srgbClr val="424242"/>
                </a:solidFill>
                <a:latin typeface="Arial"/>
                <a:cs typeface="Arial"/>
              </a:rPr>
              <a:t>of </a:t>
            </a:r>
            <a:r>
              <a:rPr sz="2400" spc="-490" dirty="0">
                <a:solidFill>
                  <a:srgbClr val="424242"/>
                </a:solidFill>
                <a:latin typeface="Arial"/>
                <a:cs typeface="Arial"/>
              </a:rPr>
              <a:t>CSS </a:t>
            </a:r>
            <a:r>
              <a:rPr sz="2400" b="1" spc="-155" dirty="0">
                <a:solidFill>
                  <a:srgbClr val="424242"/>
                </a:solidFill>
                <a:latin typeface="Arial"/>
                <a:cs typeface="Arial"/>
              </a:rPr>
              <a:t>rules</a:t>
            </a:r>
            <a:r>
              <a:rPr sz="2400" spc="-155" dirty="0">
                <a:solidFill>
                  <a:srgbClr val="424242"/>
                </a:solidFill>
                <a:latin typeface="Arial"/>
                <a:cs typeface="Arial"/>
              </a:rPr>
              <a:t>, </a:t>
            </a:r>
            <a:r>
              <a:rPr sz="2400" spc="-75" dirty="0">
                <a:solidFill>
                  <a:srgbClr val="424242"/>
                </a:solidFill>
                <a:latin typeface="Arial"/>
                <a:cs typeface="Arial"/>
              </a:rPr>
              <a:t>which </a:t>
            </a:r>
            <a:r>
              <a:rPr sz="2400" spc="-65" dirty="0">
                <a:solidFill>
                  <a:srgbClr val="424242"/>
                </a:solidFill>
                <a:latin typeface="Arial"/>
                <a:cs typeface="Arial"/>
              </a:rPr>
              <a:t>define </a:t>
            </a:r>
            <a:r>
              <a:rPr sz="2400" spc="-140" dirty="0">
                <a:solidFill>
                  <a:srgbClr val="424242"/>
                </a:solidFill>
                <a:latin typeface="Arial"/>
                <a:cs typeface="Arial"/>
              </a:rPr>
              <a:t>sets </a:t>
            </a:r>
            <a:r>
              <a:rPr sz="2400" spc="-5" dirty="0">
                <a:solidFill>
                  <a:srgbClr val="424242"/>
                </a:solidFill>
                <a:latin typeface="Arial"/>
                <a:cs typeface="Arial"/>
              </a:rPr>
              <a:t>of</a:t>
            </a:r>
            <a:r>
              <a:rPr sz="2400" spc="-285" dirty="0">
                <a:solidFill>
                  <a:srgbClr val="424242"/>
                </a:solidFill>
                <a:latin typeface="Arial"/>
                <a:cs typeface="Arial"/>
              </a:rPr>
              <a:t> </a:t>
            </a:r>
            <a:r>
              <a:rPr sz="2400" spc="-110" dirty="0">
                <a:solidFill>
                  <a:srgbClr val="424242"/>
                </a:solidFill>
                <a:latin typeface="Arial"/>
                <a:cs typeface="Arial"/>
              </a:rPr>
              <a:t>styles</a:t>
            </a:r>
            <a:endParaRPr sz="2400">
              <a:latin typeface="Arial"/>
              <a:cs typeface="Arial"/>
            </a:endParaRPr>
          </a:p>
        </p:txBody>
      </p:sp>
      <p:sp>
        <p:nvSpPr>
          <p:cNvPr id="4" name="object 4"/>
          <p:cNvSpPr txBox="1"/>
          <p:nvPr/>
        </p:nvSpPr>
        <p:spPr>
          <a:xfrm>
            <a:off x="2366097" y="3481871"/>
            <a:ext cx="4550410" cy="1678939"/>
          </a:xfrm>
          <a:prstGeom prst="rect">
            <a:avLst/>
          </a:prstGeom>
        </p:spPr>
        <p:txBody>
          <a:bodyPr vert="horz" wrap="square" lIns="0" tIns="12700" rIns="0" bIns="0" rtlCol="0">
            <a:spAutoFit/>
          </a:bodyPr>
          <a:lstStyle/>
          <a:p>
            <a:pPr marL="12700">
              <a:lnSpc>
                <a:spcPct val="100000"/>
              </a:lnSpc>
              <a:spcBef>
                <a:spcPts val="100"/>
              </a:spcBef>
              <a:tabLst>
                <a:tab pos="2274570" algn="l"/>
              </a:tabLst>
            </a:pPr>
            <a:r>
              <a:rPr sz="3600" b="1" i="1" spc="245" dirty="0">
                <a:solidFill>
                  <a:srgbClr val="1267F0"/>
                </a:solidFill>
                <a:latin typeface="Arial"/>
                <a:cs typeface="Arial"/>
              </a:rPr>
              <a:t>selector	</a:t>
            </a:r>
            <a:r>
              <a:rPr sz="3600" spc="775" dirty="0">
                <a:latin typeface="Arial"/>
                <a:cs typeface="Arial"/>
              </a:rPr>
              <a:t>{</a:t>
            </a:r>
            <a:endParaRPr sz="3600">
              <a:latin typeface="Arial"/>
              <a:cs typeface="Arial"/>
            </a:endParaRPr>
          </a:p>
          <a:p>
            <a:pPr marL="514984">
              <a:lnSpc>
                <a:spcPct val="100000"/>
              </a:lnSpc>
              <a:spcBef>
                <a:spcPts val="30"/>
              </a:spcBef>
              <a:tabLst>
                <a:tab pos="3028950" algn="l"/>
              </a:tabLst>
            </a:pPr>
            <a:r>
              <a:rPr sz="3600" b="1" i="1" spc="145" dirty="0">
                <a:solidFill>
                  <a:srgbClr val="009924"/>
                </a:solidFill>
                <a:latin typeface="Arial"/>
                <a:cs typeface="Arial"/>
              </a:rPr>
              <a:t>propert</a:t>
            </a:r>
            <a:r>
              <a:rPr sz="3600" b="1" i="1" spc="185" dirty="0">
                <a:solidFill>
                  <a:srgbClr val="009924"/>
                </a:solidFill>
                <a:latin typeface="Arial"/>
                <a:cs typeface="Arial"/>
              </a:rPr>
              <a:t>y</a:t>
            </a:r>
            <a:r>
              <a:rPr sz="3600" spc="975" dirty="0">
                <a:latin typeface="Arial"/>
                <a:cs typeface="Arial"/>
              </a:rPr>
              <a:t>:</a:t>
            </a:r>
            <a:r>
              <a:rPr sz="3600" dirty="0">
                <a:latin typeface="Arial"/>
                <a:cs typeface="Arial"/>
              </a:rPr>
              <a:t>	</a:t>
            </a:r>
            <a:r>
              <a:rPr sz="3600" b="1" i="1" spc="130" dirty="0">
                <a:solidFill>
                  <a:srgbClr val="595959"/>
                </a:solidFill>
                <a:latin typeface="Arial"/>
                <a:cs typeface="Arial"/>
              </a:rPr>
              <a:t>valu</a:t>
            </a:r>
            <a:r>
              <a:rPr sz="3600" b="1" i="1" spc="160" dirty="0">
                <a:solidFill>
                  <a:srgbClr val="595959"/>
                </a:solidFill>
                <a:latin typeface="Arial"/>
                <a:cs typeface="Arial"/>
              </a:rPr>
              <a:t>e</a:t>
            </a:r>
            <a:r>
              <a:rPr sz="3600" spc="975" dirty="0">
                <a:latin typeface="Arial"/>
                <a:cs typeface="Arial"/>
              </a:rPr>
              <a:t>;</a:t>
            </a:r>
            <a:endParaRPr sz="3600">
              <a:latin typeface="Arial"/>
              <a:cs typeface="Arial"/>
            </a:endParaRPr>
          </a:p>
          <a:p>
            <a:pPr marL="12700">
              <a:lnSpc>
                <a:spcPct val="100000"/>
              </a:lnSpc>
              <a:spcBef>
                <a:spcPts val="30"/>
              </a:spcBef>
            </a:pPr>
            <a:r>
              <a:rPr sz="3600" spc="775" dirty="0">
                <a:latin typeface="Arial"/>
                <a:cs typeface="Arial"/>
              </a:rPr>
              <a:t>}</a:t>
            </a:r>
            <a:endParaRPr sz="3600">
              <a:latin typeface="Arial"/>
              <a:cs typeface="Arial"/>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5" y="1823416"/>
            <a:ext cx="5603240" cy="1490345"/>
          </a:xfrm>
          <a:prstGeom prst="rect">
            <a:avLst/>
          </a:prstGeom>
        </p:spPr>
        <p:txBody>
          <a:bodyPr vert="horz" wrap="square" lIns="0" tIns="10160" rIns="0" bIns="0" rtlCol="0">
            <a:spAutoFit/>
          </a:bodyPr>
          <a:lstStyle/>
          <a:p>
            <a:pPr marL="12700" marR="5080">
              <a:lnSpc>
                <a:spcPct val="100299"/>
              </a:lnSpc>
              <a:spcBef>
                <a:spcPts val="80"/>
              </a:spcBef>
            </a:pPr>
            <a:r>
              <a:rPr sz="4800" spc="480" dirty="0">
                <a:solidFill>
                  <a:schemeClr val="tx2"/>
                </a:solidFill>
                <a:latin typeface="Calibri"/>
                <a:cs typeface="Calibri"/>
              </a:rPr>
              <a:t>Another</a:t>
            </a:r>
            <a:r>
              <a:rPr sz="4800" spc="70" dirty="0">
                <a:solidFill>
                  <a:schemeClr val="tx2"/>
                </a:solidFill>
                <a:latin typeface="Calibri"/>
                <a:cs typeface="Calibri"/>
              </a:rPr>
              <a:t> </a:t>
            </a:r>
            <a:r>
              <a:rPr sz="4800" spc="470" dirty="0">
                <a:solidFill>
                  <a:schemeClr val="tx2"/>
                </a:solidFill>
                <a:latin typeface="Calibri"/>
                <a:cs typeface="Calibri"/>
              </a:rPr>
              <a:t>rendering  </a:t>
            </a:r>
            <a:r>
              <a:rPr sz="4800" spc="500" dirty="0">
                <a:solidFill>
                  <a:schemeClr val="tx2"/>
                </a:solidFill>
                <a:latin typeface="Calibri"/>
                <a:cs typeface="Calibri"/>
              </a:rPr>
              <a:t>mode:</a:t>
            </a:r>
            <a:r>
              <a:rPr sz="4800" spc="155" dirty="0">
                <a:solidFill>
                  <a:schemeClr val="tx2"/>
                </a:solidFill>
                <a:latin typeface="Calibri"/>
                <a:cs typeface="Calibri"/>
              </a:rPr>
              <a:t> </a:t>
            </a:r>
            <a:r>
              <a:rPr sz="4800" spc="-5" dirty="0">
                <a:solidFill>
                  <a:schemeClr val="tx2"/>
                </a:solidFill>
                <a:latin typeface="Consolas"/>
                <a:cs typeface="Consolas"/>
              </a:rPr>
              <a:t>position</a:t>
            </a:r>
            <a:endParaRPr sz="4800" dirty="0">
              <a:solidFill>
                <a:schemeClr val="tx2"/>
              </a:solidFill>
              <a:latin typeface="Consolas"/>
              <a:cs typeface="Consolas"/>
            </a:endParaRPr>
          </a:p>
        </p:txBody>
      </p:sp>
      <p:sp>
        <p:nvSpPr>
          <p:cNvPr id="3" name="object 3"/>
          <p:cNvSpPr txBox="1"/>
          <p:nvPr/>
        </p:nvSpPr>
        <p:spPr>
          <a:xfrm>
            <a:off x="563275" y="4023690"/>
            <a:ext cx="3260725" cy="756920"/>
          </a:xfrm>
          <a:prstGeom prst="rect">
            <a:avLst/>
          </a:prstGeom>
        </p:spPr>
        <p:txBody>
          <a:bodyPr vert="horz" wrap="square" lIns="0" tIns="12700" rIns="0" bIns="0" rtlCol="0">
            <a:spAutoFit/>
          </a:bodyPr>
          <a:lstStyle/>
          <a:p>
            <a:pPr marL="12700">
              <a:lnSpc>
                <a:spcPct val="100000"/>
              </a:lnSpc>
              <a:spcBef>
                <a:spcPts val="100"/>
              </a:spcBef>
            </a:pPr>
            <a:r>
              <a:rPr sz="4800" b="1" spc="60" dirty="0">
                <a:latin typeface="Tahoma"/>
                <a:cs typeface="Tahoma"/>
              </a:rPr>
              <a:t>Next</a:t>
            </a:r>
            <a:r>
              <a:rPr sz="4800" b="1" spc="-409" dirty="0">
                <a:latin typeface="Tahoma"/>
                <a:cs typeface="Tahoma"/>
              </a:rPr>
              <a:t> </a:t>
            </a:r>
            <a:r>
              <a:rPr sz="4800" b="1" spc="35" dirty="0">
                <a:latin typeface="Tahoma"/>
                <a:cs typeface="Tahoma"/>
              </a:rPr>
              <a:t>time!</a:t>
            </a:r>
            <a:endParaRPr sz="4800">
              <a:latin typeface="Tahoma"/>
              <a:cs typeface="Tahoma"/>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45560" cy="574040"/>
          </a:xfrm>
          <a:prstGeom prst="rect">
            <a:avLst/>
          </a:prstGeom>
        </p:spPr>
        <p:txBody>
          <a:bodyPr vert="horz" wrap="square" lIns="0" tIns="12700" rIns="0" bIns="0" rtlCol="0">
            <a:spAutoFit/>
          </a:bodyPr>
          <a:lstStyle/>
          <a:p>
            <a:pPr marL="12700">
              <a:lnSpc>
                <a:spcPct val="100000"/>
              </a:lnSpc>
              <a:spcBef>
                <a:spcPts val="100"/>
              </a:spcBef>
            </a:pPr>
            <a:r>
              <a:rPr sz="3600" spc="270" dirty="0">
                <a:solidFill>
                  <a:srgbClr val="000000"/>
                </a:solidFill>
              </a:rPr>
              <a:t>Today's</a:t>
            </a:r>
            <a:r>
              <a:rPr sz="3600" spc="80" dirty="0">
                <a:solidFill>
                  <a:srgbClr val="000000"/>
                </a:solidFill>
              </a:rPr>
              <a:t> </a:t>
            </a:r>
            <a:r>
              <a:rPr sz="3600" spc="385" dirty="0">
                <a:solidFill>
                  <a:srgbClr val="000000"/>
                </a:solidFill>
              </a:rPr>
              <a:t>schedule</a:t>
            </a:r>
            <a:endParaRPr sz="3600"/>
          </a:p>
        </p:txBody>
      </p:sp>
      <p:sp>
        <p:nvSpPr>
          <p:cNvPr id="3" name="object 3"/>
          <p:cNvSpPr txBox="1"/>
          <p:nvPr/>
        </p:nvSpPr>
        <p:spPr>
          <a:xfrm>
            <a:off x="855724" y="1621073"/>
            <a:ext cx="5820410" cy="3286760"/>
          </a:xfrm>
          <a:prstGeom prst="rect">
            <a:avLst/>
          </a:prstGeom>
        </p:spPr>
        <p:txBody>
          <a:bodyPr vert="horz" wrap="square" lIns="0" tIns="12700" rIns="0" bIns="0" rtlCol="0">
            <a:spAutoFit/>
          </a:bodyPr>
          <a:lstStyle/>
          <a:p>
            <a:pPr marL="12700">
              <a:lnSpc>
                <a:spcPts val="2865"/>
              </a:lnSpc>
              <a:spcBef>
                <a:spcPts val="100"/>
              </a:spcBef>
            </a:pPr>
            <a:r>
              <a:rPr sz="2400" b="1" spc="-5" dirty="0">
                <a:solidFill>
                  <a:srgbClr val="434343"/>
                </a:solidFill>
                <a:latin typeface="Calibri"/>
                <a:cs typeface="Calibri"/>
              </a:rPr>
              <a:t>Today</a:t>
            </a:r>
            <a:endParaRPr sz="2400">
              <a:latin typeface="Calibri"/>
              <a:cs typeface="Calibri"/>
            </a:endParaRPr>
          </a:p>
          <a:p>
            <a:pPr marL="163195">
              <a:lnSpc>
                <a:spcPts val="2850"/>
              </a:lnSpc>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position</a:t>
            </a:r>
            <a:endParaRPr sz="2400">
              <a:latin typeface="Consolas"/>
              <a:cs typeface="Consolas"/>
            </a:endParaRPr>
          </a:p>
          <a:p>
            <a:pPr marL="163195">
              <a:lnSpc>
                <a:spcPts val="2850"/>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Random helpful</a:t>
            </a:r>
            <a:r>
              <a:rPr sz="2400" spc="-10" dirty="0">
                <a:solidFill>
                  <a:srgbClr val="434343"/>
                </a:solidFill>
                <a:latin typeface="Calibri"/>
                <a:cs typeface="Calibri"/>
              </a:rPr>
              <a:t> </a:t>
            </a:r>
            <a:r>
              <a:rPr sz="2400" spc="-5" dirty="0">
                <a:solidFill>
                  <a:srgbClr val="434343"/>
                </a:solidFill>
                <a:latin typeface="Calibri"/>
                <a:cs typeface="Calibri"/>
              </a:rPr>
              <a:t>CSS</a:t>
            </a:r>
            <a:endParaRPr sz="2400">
              <a:latin typeface="Calibri"/>
              <a:cs typeface="Calibri"/>
            </a:endParaRPr>
          </a:p>
          <a:p>
            <a:pPr marL="620395">
              <a:lnSpc>
                <a:spcPts val="2850"/>
              </a:lnSpc>
              <a:tabLst>
                <a:tab pos="926465" algn="l"/>
              </a:tabLst>
            </a:pPr>
            <a:r>
              <a:rPr sz="2000" dirty="0">
                <a:solidFill>
                  <a:srgbClr val="434343"/>
                </a:solidFill>
                <a:latin typeface="Calibri"/>
                <a:cs typeface="Calibri"/>
              </a:rPr>
              <a:t>-	</a:t>
            </a:r>
            <a:r>
              <a:rPr sz="2400" spc="-5" dirty="0">
                <a:solidFill>
                  <a:srgbClr val="434343"/>
                </a:solidFill>
                <a:latin typeface="Consolas"/>
                <a:cs typeface="Consolas"/>
              </a:rPr>
              <a:t>calc</a:t>
            </a:r>
            <a:r>
              <a:rPr sz="2400" spc="-5" dirty="0">
                <a:solidFill>
                  <a:srgbClr val="434343"/>
                </a:solidFill>
                <a:latin typeface="Calibri"/>
                <a:cs typeface="Calibri"/>
              </a:rPr>
              <a:t>, variables, background</a:t>
            </a:r>
            <a:r>
              <a:rPr sz="2400" spc="-75" dirty="0">
                <a:solidFill>
                  <a:srgbClr val="434343"/>
                </a:solidFill>
                <a:latin typeface="Calibri"/>
                <a:cs typeface="Calibri"/>
              </a:rPr>
              <a:t> </a:t>
            </a:r>
            <a:r>
              <a:rPr sz="2400" spc="-5" dirty="0">
                <a:solidFill>
                  <a:srgbClr val="434343"/>
                </a:solidFill>
                <a:latin typeface="Calibri"/>
                <a:cs typeface="Calibri"/>
              </a:rPr>
              <a:t>properties</a:t>
            </a:r>
            <a:endParaRPr sz="2400">
              <a:latin typeface="Calibri"/>
              <a:cs typeface="Calibri"/>
            </a:endParaRPr>
          </a:p>
          <a:p>
            <a:pPr marL="163195">
              <a:lnSpc>
                <a:spcPts val="2850"/>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Mobile</a:t>
            </a:r>
            <a:r>
              <a:rPr sz="2400" spc="-10" dirty="0">
                <a:solidFill>
                  <a:srgbClr val="434343"/>
                </a:solidFill>
                <a:latin typeface="Calibri"/>
                <a:cs typeface="Calibri"/>
              </a:rPr>
              <a:t> </a:t>
            </a:r>
            <a:r>
              <a:rPr sz="2400" spc="-5" dirty="0">
                <a:solidFill>
                  <a:srgbClr val="434343"/>
                </a:solidFill>
                <a:latin typeface="Calibri"/>
                <a:cs typeface="Calibri"/>
              </a:rPr>
              <a:t>layouts</a:t>
            </a:r>
            <a:endParaRPr sz="2400">
              <a:latin typeface="Calibri"/>
              <a:cs typeface="Calibri"/>
            </a:endParaRPr>
          </a:p>
          <a:p>
            <a:pPr marL="620395">
              <a:lnSpc>
                <a:spcPts val="2865"/>
              </a:lnSpc>
              <a:tabLst>
                <a:tab pos="926465" algn="l"/>
              </a:tabLst>
            </a:pPr>
            <a:r>
              <a:rPr sz="2000" dirty="0">
                <a:solidFill>
                  <a:srgbClr val="434343"/>
                </a:solidFill>
                <a:latin typeface="Calibri"/>
                <a:cs typeface="Calibri"/>
              </a:rPr>
              <a:t>-	</a:t>
            </a:r>
            <a:r>
              <a:rPr sz="2400" spc="-5" dirty="0">
                <a:solidFill>
                  <a:srgbClr val="434343"/>
                </a:solidFill>
                <a:latin typeface="Consolas"/>
                <a:cs typeface="Consolas"/>
              </a:rPr>
              <a:t>em</a:t>
            </a:r>
            <a:r>
              <a:rPr sz="2400" spc="-785"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rem</a:t>
            </a:r>
            <a:endParaRPr sz="2400">
              <a:latin typeface="Consolas"/>
              <a:cs typeface="Consolas"/>
            </a:endParaRPr>
          </a:p>
          <a:p>
            <a:pPr>
              <a:lnSpc>
                <a:spcPct val="100000"/>
              </a:lnSpc>
              <a:spcBef>
                <a:spcPts val="5"/>
              </a:spcBef>
            </a:pPr>
            <a:endParaRPr sz="2400">
              <a:latin typeface="Consolas"/>
              <a:cs typeface="Consolas"/>
            </a:endParaRPr>
          </a:p>
          <a:p>
            <a:pPr marL="12700">
              <a:lnSpc>
                <a:spcPts val="2865"/>
              </a:lnSpc>
              <a:spcBef>
                <a:spcPts val="5"/>
              </a:spcBef>
            </a:pPr>
            <a:r>
              <a:rPr sz="2400" b="1" spc="-5" dirty="0">
                <a:solidFill>
                  <a:srgbClr val="434343"/>
                </a:solidFill>
                <a:latin typeface="Calibri"/>
                <a:cs typeface="Calibri"/>
              </a:rPr>
              <a:t>Monday</a:t>
            </a:r>
            <a:endParaRPr sz="2400">
              <a:latin typeface="Calibri"/>
              <a:cs typeface="Calibri"/>
            </a:endParaRPr>
          </a:p>
          <a:p>
            <a:pPr marL="163195">
              <a:lnSpc>
                <a:spcPts val="2865"/>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Intro to</a:t>
            </a:r>
            <a:r>
              <a:rPr sz="2400" spc="-10" dirty="0">
                <a:solidFill>
                  <a:srgbClr val="434343"/>
                </a:solidFill>
                <a:latin typeface="Calibri"/>
                <a:cs typeface="Calibri"/>
              </a:rPr>
              <a:t> </a:t>
            </a:r>
            <a:r>
              <a:rPr sz="2400" spc="-5" dirty="0">
                <a:solidFill>
                  <a:srgbClr val="434343"/>
                </a:solidFill>
                <a:latin typeface="Calibri"/>
                <a:cs typeface="Calibri"/>
              </a:rPr>
              <a:t>JavaScript</a:t>
            </a:r>
            <a:endParaRPr sz="2400">
              <a:latin typeface="Calibri"/>
              <a:cs typeface="Calibri"/>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99" y="1457999"/>
                </a:moveTo>
                <a:lnTo>
                  <a:pt x="0" y="1457999"/>
                </a:lnTo>
                <a:lnTo>
                  <a:pt x="0" y="0"/>
                </a:lnTo>
                <a:lnTo>
                  <a:pt x="9143999" y="0"/>
                </a:lnTo>
                <a:lnTo>
                  <a:pt x="9143999" y="1457999"/>
                </a:lnTo>
                <a:close/>
              </a:path>
            </a:pathLst>
          </a:custGeom>
          <a:solidFill>
            <a:srgbClr val="F3F3F3"/>
          </a:solidFill>
        </p:spPr>
        <p:txBody>
          <a:bodyPr wrap="square" lIns="0" tIns="0" rIns="0" bIns="0" rtlCol="0"/>
          <a:lstStyle/>
          <a:p>
            <a:endParaRPr/>
          </a:p>
        </p:txBody>
      </p:sp>
      <p:sp>
        <p:nvSpPr>
          <p:cNvPr id="3" name="object 3"/>
          <p:cNvSpPr txBox="1">
            <a:spLocks noGrp="1"/>
          </p:cNvSpPr>
          <p:nvPr>
            <p:ph type="title"/>
          </p:nvPr>
        </p:nvSpPr>
        <p:spPr>
          <a:xfrm>
            <a:off x="1397893" y="1567733"/>
            <a:ext cx="6331585" cy="863600"/>
          </a:xfrm>
          <a:prstGeom prst="rect">
            <a:avLst/>
          </a:prstGeom>
        </p:spPr>
        <p:txBody>
          <a:bodyPr vert="horz" wrap="square" lIns="0" tIns="66040" rIns="0" bIns="0" rtlCol="0">
            <a:spAutoFit/>
          </a:bodyPr>
          <a:lstStyle/>
          <a:p>
            <a:pPr algn="ctr">
              <a:lnSpc>
                <a:spcPct val="100000"/>
              </a:lnSpc>
              <a:spcBef>
                <a:spcPts val="520"/>
              </a:spcBef>
            </a:pPr>
            <a:r>
              <a:rPr sz="2400" spc="-5" dirty="0">
                <a:solidFill>
                  <a:srgbClr val="434343"/>
                </a:solidFill>
              </a:rPr>
              <a:t>"I can think of 12 different ways to implement</a:t>
            </a:r>
            <a:r>
              <a:rPr sz="2400" spc="-60" dirty="0">
                <a:solidFill>
                  <a:srgbClr val="434343"/>
                </a:solidFill>
              </a:rPr>
              <a:t> </a:t>
            </a:r>
            <a:r>
              <a:rPr sz="2400" spc="-5" dirty="0">
                <a:solidFill>
                  <a:srgbClr val="434343"/>
                </a:solidFill>
              </a:rPr>
              <a:t>this!</a:t>
            </a:r>
            <a:endParaRPr sz="2400"/>
          </a:p>
          <a:p>
            <a:pPr marL="12700" algn="ctr">
              <a:lnSpc>
                <a:spcPct val="100000"/>
              </a:lnSpc>
              <a:spcBef>
                <a:spcPts val="420"/>
              </a:spcBef>
            </a:pPr>
            <a:r>
              <a:rPr sz="2400" spc="-5" dirty="0">
                <a:solidFill>
                  <a:srgbClr val="434343"/>
                </a:solidFill>
              </a:rPr>
              <a:t>Which one is</a:t>
            </a:r>
            <a:r>
              <a:rPr sz="2400" spc="-15" dirty="0">
                <a:solidFill>
                  <a:srgbClr val="434343"/>
                </a:solidFill>
              </a:rPr>
              <a:t> </a:t>
            </a:r>
            <a:r>
              <a:rPr sz="2400" spc="-5" dirty="0">
                <a:solidFill>
                  <a:srgbClr val="434343"/>
                </a:solidFill>
              </a:rPr>
              <a:t>best?"</a:t>
            </a:r>
            <a:endParaRPr sz="240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399405" cy="574040"/>
          </a:xfrm>
          <a:prstGeom prst="rect">
            <a:avLst/>
          </a:prstGeom>
        </p:spPr>
        <p:txBody>
          <a:bodyPr vert="horz" wrap="square" lIns="0" tIns="12700" rIns="0" bIns="0" rtlCol="0">
            <a:spAutoFit/>
          </a:bodyPr>
          <a:lstStyle/>
          <a:p>
            <a:pPr marL="12700">
              <a:lnSpc>
                <a:spcPct val="100000"/>
              </a:lnSpc>
              <a:spcBef>
                <a:spcPts val="100"/>
              </a:spcBef>
            </a:pPr>
            <a:r>
              <a:rPr sz="3600" spc="360" dirty="0">
                <a:solidFill>
                  <a:srgbClr val="000000"/>
                </a:solidFill>
              </a:rPr>
              <a:t>Simplicity </a:t>
            </a:r>
            <a:r>
              <a:rPr sz="3600" spc="355" dirty="0">
                <a:solidFill>
                  <a:srgbClr val="000000"/>
                </a:solidFill>
              </a:rPr>
              <a:t>above </a:t>
            </a:r>
            <a:r>
              <a:rPr sz="3600" spc="254" dirty="0">
                <a:solidFill>
                  <a:srgbClr val="000000"/>
                </a:solidFill>
              </a:rPr>
              <a:t>all</a:t>
            </a:r>
            <a:r>
              <a:rPr sz="3600" spc="-385" dirty="0">
                <a:solidFill>
                  <a:srgbClr val="000000"/>
                </a:solidFill>
              </a:rPr>
              <a:t> </a:t>
            </a:r>
            <a:r>
              <a:rPr sz="3600" spc="270" dirty="0">
                <a:solidFill>
                  <a:srgbClr val="000000"/>
                </a:solidFill>
              </a:rPr>
              <a:t>else</a:t>
            </a:r>
            <a:endParaRPr sz="3600"/>
          </a:p>
        </p:txBody>
      </p:sp>
      <p:sp>
        <p:nvSpPr>
          <p:cNvPr id="3" name="object 3"/>
          <p:cNvSpPr txBox="1"/>
          <p:nvPr/>
        </p:nvSpPr>
        <p:spPr>
          <a:xfrm>
            <a:off x="855724" y="1618024"/>
            <a:ext cx="7188834" cy="5061585"/>
          </a:xfrm>
          <a:prstGeom prst="rect">
            <a:avLst/>
          </a:prstGeom>
        </p:spPr>
        <p:txBody>
          <a:bodyPr vert="horz" wrap="square" lIns="0" tIns="12700" rIns="0" bIns="0" rtlCol="0">
            <a:spAutoFit/>
          </a:bodyPr>
          <a:lstStyle/>
          <a:p>
            <a:pPr marL="12700">
              <a:lnSpc>
                <a:spcPct val="100000"/>
              </a:lnSpc>
              <a:spcBef>
                <a:spcPts val="100"/>
              </a:spcBef>
            </a:pPr>
            <a:r>
              <a:rPr sz="3000" spc="-5" dirty="0">
                <a:solidFill>
                  <a:srgbClr val="434343"/>
                </a:solidFill>
                <a:latin typeface="Calibri"/>
                <a:cs typeface="Calibri"/>
              </a:rPr>
              <a:t>Always prefer</a:t>
            </a:r>
            <a:r>
              <a:rPr sz="3000" spc="25" dirty="0">
                <a:solidFill>
                  <a:srgbClr val="434343"/>
                </a:solidFill>
                <a:latin typeface="Calibri"/>
                <a:cs typeface="Calibri"/>
              </a:rPr>
              <a:t> </a:t>
            </a:r>
            <a:r>
              <a:rPr sz="3000" b="1" spc="-5" dirty="0">
                <a:solidFill>
                  <a:srgbClr val="434343"/>
                </a:solidFill>
                <a:latin typeface="Calibri"/>
                <a:cs typeface="Calibri"/>
              </a:rPr>
              <a:t>simplicity.</a:t>
            </a:r>
            <a:endParaRPr sz="3000">
              <a:latin typeface="Calibri"/>
              <a:cs typeface="Calibri"/>
            </a:endParaRPr>
          </a:p>
          <a:p>
            <a:pPr>
              <a:lnSpc>
                <a:spcPct val="100000"/>
              </a:lnSpc>
            </a:pPr>
            <a:endParaRPr sz="3150">
              <a:latin typeface="Calibri"/>
              <a:cs typeface="Calibri"/>
            </a:endParaRPr>
          </a:p>
          <a:p>
            <a:pPr marL="12700">
              <a:lnSpc>
                <a:spcPct val="100000"/>
              </a:lnSpc>
            </a:pPr>
            <a:r>
              <a:rPr sz="2400" spc="-5" dirty="0">
                <a:solidFill>
                  <a:srgbClr val="434343"/>
                </a:solidFill>
                <a:latin typeface="Calibri"/>
                <a:cs typeface="Calibri"/>
              </a:rPr>
              <a:t>Other</a:t>
            </a:r>
            <a:r>
              <a:rPr sz="2400" spc="-10" dirty="0">
                <a:solidFill>
                  <a:srgbClr val="434343"/>
                </a:solidFill>
                <a:latin typeface="Calibri"/>
                <a:cs typeface="Calibri"/>
              </a:rPr>
              <a:t> </a:t>
            </a:r>
            <a:r>
              <a:rPr sz="2400" spc="-5" dirty="0">
                <a:solidFill>
                  <a:srgbClr val="434343"/>
                </a:solidFill>
                <a:latin typeface="Calibri"/>
                <a:cs typeface="Calibri"/>
              </a:rPr>
              <a:t>tips:</a:t>
            </a:r>
            <a:endParaRPr sz="2400">
              <a:latin typeface="Calibri"/>
              <a:cs typeface="Calibri"/>
            </a:endParaRPr>
          </a:p>
          <a:p>
            <a:pPr marL="469900" marR="5080" indent="-306705">
              <a:lnSpc>
                <a:spcPct val="113700"/>
              </a:lnSpc>
              <a:spcBef>
                <a:spcPts val="1030"/>
              </a:spcBef>
              <a:tabLst>
                <a:tab pos="469265" algn="l"/>
              </a:tabLst>
            </a:pPr>
            <a:r>
              <a:rPr sz="2000" dirty="0">
                <a:solidFill>
                  <a:srgbClr val="434343"/>
                </a:solidFill>
                <a:latin typeface="Calibri"/>
                <a:cs typeface="Calibri"/>
              </a:rPr>
              <a:t>-	</a:t>
            </a:r>
            <a:r>
              <a:rPr sz="2400" b="1" spc="-5" dirty="0">
                <a:solidFill>
                  <a:srgbClr val="434343"/>
                </a:solidFill>
                <a:latin typeface="Calibri"/>
                <a:cs typeface="Calibri"/>
              </a:rPr>
              <a:t>Separation of </a:t>
            </a:r>
            <a:r>
              <a:rPr sz="2400" b="1" dirty="0">
                <a:solidFill>
                  <a:srgbClr val="434343"/>
                </a:solidFill>
                <a:latin typeface="Calibri"/>
                <a:cs typeface="Calibri"/>
              </a:rPr>
              <a:t>concerns</a:t>
            </a:r>
            <a:r>
              <a:rPr sz="2400" dirty="0">
                <a:solidFill>
                  <a:srgbClr val="434343"/>
                </a:solidFill>
                <a:latin typeface="Calibri"/>
                <a:cs typeface="Calibri"/>
              </a:rPr>
              <a:t>: </a:t>
            </a:r>
            <a:r>
              <a:rPr sz="2400" spc="-5" dirty="0">
                <a:solidFill>
                  <a:srgbClr val="434343"/>
                </a:solidFill>
                <a:latin typeface="Calibri"/>
                <a:cs typeface="Calibri"/>
              </a:rPr>
              <a:t>HTML should contain content  NOT style, CSS should contain style NOT</a:t>
            </a:r>
            <a:r>
              <a:rPr sz="2400" spc="-35" dirty="0">
                <a:solidFill>
                  <a:srgbClr val="434343"/>
                </a:solidFill>
                <a:latin typeface="Calibri"/>
                <a:cs typeface="Calibri"/>
              </a:rPr>
              <a:t> </a:t>
            </a:r>
            <a:r>
              <a:rPr sz="2400" spc="-5" dirty="0">
                <a:solidFill>
                  <a:srgbClr val="434343"/>
                </a:solidFill>
                <a:latin typeface="Calibri"/>
                <a:cs typeface="Calibri"/>
              </a:rPr>
              <a:t>content</a:t>
            </a:r>
            <a:endParaRPr sz="2400">
              <a:latin typeface="Calibri"/>
              <a:cs typeface="Calibri"/>
            </a:endParaRPr>
          </a:p>
          <a:p>
            <a:pPr marL="469900" marR="396240" indent="-306705">
              <a:lnSpc>
                <a:spcPct val="114100"/>
              </a:lnSpc>
              <a:spcBef>
                <a:spcPts val="1010"/>
              </a:spcBef>
              <a:tabLst>
                <a:tab pos="469265" algn="l"/>
              </a:tabLst>
            </a:pPr>
            <a:r>
              <a:rPr sz="2000" dirty="0">
                <a:solidFill>
                  <a:srgbClr val="434343"/>
                </a:solidFill>
                <a:latin typeface="Calibri"/>
                <a:cs typeface="Calibri"/>
              </a:rPr>
              <a:t>-	</a:t>
            </a:r>
            <a:r>
              <a:rPr sz="2400" b="1" spc="-5" dirty="0">
                <a:solidFill>
                  <a:srgbClr val="434343"/>
                </a:solidFill>
                <a:latin typeface="Calibri"/>
                <a:cs typeface="Calibri"/>
              </a:rPr>
              <a:t>Descriptive HTML </a:t>
            </a:r>
            <a:r>
              <a:rPr sz="2400" b="1" spc="5" dirty="0">
                <a:solidFill>
                  <a:srgbClr val="434343"/>
                </a:solidFill>
                <a:latin typeface="Calibri"/>
                <a:cs typeface="Calibri"/>
              </a:rPr>
              <a:t>tags</a:t>
            </a:r>
            <a:r>
              <a:rPr sz="2400" spc="5" dirty="0">
                <a:solidFill>
                  <a:srgbClr val="434343"/>
                </a:solidFill>
                <a:latin typeface="Calibri"/>
                <a:cs typeface="Calibri"/>
              </a:rPr>
              <a:t>: </a:t>
            </a:r>
            <a:r>
              <a:rPr sz="2400" spc="-5" dirty="0">
                <a:solidFill>
                  <a:srgbClr val="434343"/>
                </a:solidFill>
                <a:latin typeface="Calibri"/>
                <a:cs typeface="Calibri"/>
              </a:rPr>
              <a:t>Make your HTML more  readable by using e.g. </a:t>
            </a:r>
            <a:r>
              <a:rPr sz="2400" spc="-5" dirty="0">
                <a:solidFill>
                  <a:srgbClr val="434343"/>
                </a:solidFill>
                <a:latin typeface="Consolas"/>
                <a:cs typeface="Consolas"/>
              </a:rPr>
              <a:t>&lt;header&gt;</a:t>
            </a:r>
            <a:r>
              <a:rPr sz="2400" spc="-760" dirty="0">
                <a:solidFill>
                  <a:srgbClr val="434343"/>
                </a:solidFill>
                <a:latin typeface="Consolas"/>
                <a:cs typeface="Consolas"/>
              </a:rPr>
              <a:t> </a:t>
            </a:r>
            <a:r>
              <a:rPr sz="2400" spc="-5" dirty="0">
                <a:solidFill>
                  <a:srgbClr val="434343"/>
                </a:solidFill>
                <a:latin typeface="Calibri"/>
                <a:cs typeface="Calibri"/>
              </a:rPr>
              <a:t>instead of </a:t>
            </a:r>
            <a:r>
              <a:rPr sz="2400" spc="-5" dirty="0">
                <a:solidFill>
                  <a:srgbClr val="434343"/>
                </a:solidFill>
                <a:latin typeface="Consolas"/>
                <a:cs typeface="Consolas"/>
              </a:rPr>
              <a:t>&lt;div&gt;  </a:t>
            </a:r>
            <a:r>
              <a:rPr sz="2400" spc="-5" dirty="0">
                <a:solidFill>
                  <a:srgbClr val="434343"/>
                </a:solidFill>
                <a:latin typeface="Calibri"/>
                <a:cs typeface="Calibri"/>
              </a:rPr>
              <a:t>when</a:t>
            </a:r>
            <a:r>
              <a:rPr sz="2400" spc="-10" dirty="0">
                <a:solidFill>
                  <a:srgbClr val="434343"/>
                </a:solidFill>
                <a:latin typeface="Calibri"/>
                <a:cs typeface="Calibri"/>
              </a:rPr>
              <a:t> </a:t>
            </a:r>
            <a:r>
              <a:rPr sz="2400" dirty="0">
                <a:solidFill>
                  <a:srgbClr val="434343"/>
                </a:solidFill>
                <a:latin typeface="Calibri"/>
                <a:cs typeface="Calibri"/>
              </a:rPr>
              <a:t>appropriate</a:t>
            </a:r>
            <a:endParaRPr sz="2400">
              <a:latin typeface="Calibri"/>
              <a:cs typeface="Calibri"/>
            </a:endParaRPr>
          </a:p>
          <a:p>
            <a:pPr marL="469900" marR="125095" indent="-306705">
              <a:lnSpc>
                <a:spcPct val="114100"/>
              </a:lnSpc>
              <a:spcBef>
                <a:spcPts val="1015"/>
              </a:spcBef>
              <a:tabLst>
                <a:tab pos="469265" algn="l"/>
              </a:tabLst>
            </a:pPr>
            <a:r>
              <a:rPr sz="2000" dirty="0">
                <a:solidFill>
                  <a:srgbClr val="434343"/>
                </a:solidFill>
                <a:latin typeface="Calibri"/>
                <a:cs typeface="Calibri"/>
              </a:rPr>
              <a:t>-	</a:t>
            </a:r>
            <a:r>
              <a:rPr sz="2400" b="1" spc="-5" dirty="0">
                <a:solidFill>
                  <a:srgbClr val="434343"/>
                </a:solidFill>
                <a:latin typeface="Calibri"/>
                <a:cs typeface="Calibri"/>
              </a:rPr>
              <a:t>Reduce redundancy</a:t>
            </a:r>
            <a:r>
              <a:rPr sz="2400" spc="-5" dirty="0">
                <a:solidFill>
                  <a:srgbClr val="434343"/>
                </a:solidFill>
                <a:latin typeface="Calibri"/>
                <a:cs typeface="Calibri"/>
              </a:rPr>
              <a:t>: Try grouping styles, using  descendant selectors to reduce redundancy (see past  slides for</a:t>
            </a:r>
            <a:r>
              <a:rPr sz="2400" spc="-10" dirty="0">
                <a:solidFill>
                  <a:srgbClr val="434343"/>
                </a:solidFill>
                <a:latin typeface="Calibri"/>
                <a:cs typeface="Calibri"/>
              </a:rPr>
              <a:t> </a:t>
            </a:r>
            <a:r>
              <a:rPr sz="2400" spc="-5" dirty="0">
                <a:solidFill>
                  <a:srgbClr val="434343"/>
                </a:solidFill>
                <a:latin typeface="Calibri"/>
                <a:cs typeface="Calibri"/>
              </a:rPr>
              <a:t>details)</a:t>
            </a:r>
            <a:endParaRPr sz="2400">
              <a:latin typeface="Calibri"/>
              <a:cs typeface="Calibri"/>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095500" cy="574040"/>
          </a:xfrm>
          <a:prstGeom prst="rect">
            <a:avLst/>
          </a:prstGeom>
        </p:spPr>
        <p:txBody>
          <a:bodyPr vert="horz" wrap="square" lIns="0" tIns="12700" rIns="0" bIns="0" rtlCol="0">
            <a:spAutoFit/>
          </a:bodyPr>
          <a:lstStyle/>
          <a:p>
            <a:pPr marL="12700">
              <a:lnSpc>
                <a:spcPct val="100000"/>
              </a:lnSpc>
              <a:spcBef>
                <a:spcPts val="100"/>
              </a:spcBef>
            </a:pPr>
            <a:r>
              <a:rPr sz="3600" spc="300" dirty="0">
                <a:solidFill>
                  <a:srgbClr val="000000"/>
                </a:solidFill>
              </a:rPr>
              <a:t>Last</a:t>
            </a:r>
            <a:r>
              <a:rPr sz="3600" spc="55" dirty="0">
                <a:solidFill>
                  <a:srgbClr val="000000"/>
                </a:solidFill>
              </a:rPr>
              <a:t> </a:t>
            </a:r>
            <a:r>
              <a:rPr sz="3600" spc="395" dirty="0">
                <a:solidFill>
                  <a:srgbClr val="000000"/>
                </a:solidFill>
              </a:rPr>
              <a:t>time</a:t>
            </a:r>
            <a:endParaRPr sz="3600" dirty="0"/>
          </a:p>
        </p:txBody>
      </p:sp>
      <p:sp>
        <p:nvSpPr>
          <p:cNvPr id="3" name="object 3"/>
          <p:cNvSpPr txBox="1"/>
          <p:nvPr/>
        </p:nvSpPr>
        <p:spPr>
          <a:xfrm>
            <a:off x="855724" y="1618533"/>
            <a:ext cx="7196455" cy="4178300"/>
          </a:xfrm>
          <a:prstGeom prst="rect">
            <a:avLst/>
          </a:prstGeom>
        </p:spPr>
        <p:txBody>
          <a:bodyPr vert="horz" wrap="square" lIns="0" tIns="142240" rIns="0" bIns="0" rtlCol="0">
            <a:spAutoFit/>
          </a:bodyPr>
          <a:lstStyle/>
          <a:p>
            <a:pPr marL="12700">
              <a:lnSpc>
                <a:spcPct val="100000"/>
              </a:lnSpc>
              <a:spcBef>
                <a:spcPts val="1120"/>
              </a:spcBef>
            </a:pPr>
            <a:r>
              <a:rPr sz="2400" spc="-5" dirty="0">
                <a:solidFill>
                  <a:srgbClr val="434343"/>
                </a:solidFill>
                <a:latin typeface="Calibri"/>
                <a:cs typeface="Calibri"/>
              </a:rPr>
              <a:t>More flexbox</a:t>
            </a:r>
            <a:r>
              <a:rPr sz="2400" spc="-10" dirty="0">
                <a:solidFill>
                  <a:srgbClr val="434343"/>
                </a:solidFill>
                <a:latin typeface="Calibri"/>
                <a:cs typeface="Calibri"/>
              </a:rPr>
              <a:t> </a:t>
            </a:r>
            <a:r>
              <a:rPr sz="2400" spc="-5" dirty="0">
                <a:solidFill>
                  <a:srgbClr val="434343"/>
                </a:solidFill>
                <a:latin typeface="Calibri"/>
                <a:cs typeface="Calibri"/>
              </a:rPr>
              <a:t>stuff:</a:t>
            </a:r>
            <a:endParaRPr sz="2400">
              <a:latin typeface="Calibri"/>
              <a:cs typeface="Calibri"/>
            </a:endParaRPr>
          </a:p>
          <a:p>
            <a:pPr marL="73660">
              <a:lnSpc>
                <a:spcPct val="100000"/>
              </a:lnSpc>
              <a:spcBef>
                <a:spcPts val="1020"/>
              </a:spcBef>
            </a:pPr>
            <a:r>
              <a:rPr sz="2400" dirty="0">
                <a:solidFill>
                  <a:srgbClr val="434343"/>
                </a:solidFill>
                <a:latin typeface="Consolas"/>
                <a:cs typeface="Consolas"/>
              </a:rPr>
              <a:t>-</a:t>
            </a:r>
            <a:r>
              <a:rPr sz="2400" spc="475" dirty="0">
                <a:solidFill>
                  <a:srgbClr val="434343"/>
                </a:solidFill>
                <a:latin typeface="Consolas"/>
                <a:cs typeface="Consolas"/>
              </a:rPr>
              <a:t> </a:t>
            </a:r>
            <a:r>
              <a:rPr sz="2400" spc="-5" dirty="0">
                <a:solidFill>
                  <a:srgbClr val="434343"/>
                </a:solidFill>
                <a:latin typeface="Consolas"/>
                <a:cs typeface="Consolas"/>
              </a:rPr>
              <a:t>flex-shrink</a:t>
            </a:r>
            <a:endParaRPr sz="2400">
              <a:latin typeface="Consolas"/>
              <a:cs typeface="Consolas"/>
            </a:endParaRPr>
          </a:p>
          <a:p>
            <a:pPr marL="620395">
              <a:lnSpc>
                <a:spcPts val="2865"/>
              </a:lnSpc>
              <a:spcBef>
                <a:spcPts val="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Default value is </a:t>
            </a:r>
            <a:r>
              <a:rPr sz="2400" dirty="0">
                <a:solidFill>
                  <a:srgbClr val="434343"/>
                </a:solidFill>
                <a:latin typeface="Calibri"/>
                <a:cs typeface="Calibri"/>
              </a:rPr>
              <a:t>1 </a:t>
            </a:r>
            <a:r>
              <a:rPr sz="2400" spc="5" dirty="0">
                <a:solidFill>
                  <a:srgbClr val="434343"/>
                </a:solidFill>
                <a:latin typeface="Calibri"/>
                <a:cs typeface="Calibri"/>
              </a:rPr>
              <a:t>(</a:t>
            </a:r>
            <a:r>
              <a:rPr sz="2400" b="1" spc="5" dirty="0">
                <a:solidFill>
                  <a:srgbClr val="434343"/>
                </a:solidFill>
                <a:latin typeface="Calibri"/>
                <a:cs typeface="Calibri"/>
              </a:rPr>
              <a:t>on </a:t>
            </a:r>
            <a:r>
              <a:rPr sz="2400" spc="-5" dirty="0">
                <a:solidFill>
                  <a:srgbClr val="434343"/>
                </a:solidFill>
                <a:latin typeface="Calibri"/>
                <a:cs typeface="Calibri"/>
              </a:rPr>
              <a:t>by</a:t>
            </a:r>
            <a:r>
              <a:rPr sz="2400" spc="-30" dirty="0">
                <a:solidFill>
                  <a:srgbClr val="434343"/>
                </a:solidFill>
                <a:latin typeface="Calibri"/>
                <a:cs typeface="Calibri"/>
              </a:rPr>
              <a:t> </a:t>
            </a:r>
            <a:r>
              <a:rPr sz="2400" spc="-5" dirty="0">
                <a:solidFill>
                  <a:srgbClr val="434343"/>
                </a:solidFill>
                <a:latin typeface="Calibri"/>
                <a:cs typeface="Calibri"/>
              </a:rPr>
              <a:t>default)</a:t>
            </a:r>
            <a:endParaRPr sz="2400">
              <a:latin typeface="Calibri"/>
              <a:cs typeface="Calibri"/>
            </a:endParaRPr>
          </a:p>
          <a:p>
            <a:pPr marL="620395">
              <a:lnSpc>
                <a:spcPts val="2865"/>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This CSS property is on the flex </a:t>
            </a:r>
            <a:r>
              <a:rPr sz="2400" i="1" spc="-5" dirty="0">
                <a:solidFill>
                  <a:srgbClr val="434343"/>
                </a:solidFill>
                <a:latin typeface="Calibri"/>
                <a:cs typeface="Calibri"/>
              </a:rPr>
              <a:t>item</a:t>
            </a:r>
            <a:r>
              <a:rPr sz="2400" spc="-5" dirty="0">
                <a:solidFill>
                  <a:srgbClr val="434343"/>
                </a:solidFill>
                <a:latin typeface="Calibri"/>
                <a:cs typeface="Calibri"/>
              </a:rPr>
              <a:t>, not container</a:t>
            </a:r>
            <a:endParaRPr sz="2400">
              <a:latin typeface="Calibri"/>
              <a:cs typeface="Calibri"/>
            </a:endParaRPr>
          </a:p>
          <a:p>
            <a:pPr>
              <a:lnSpc>
                <a:spcPct val="100000"/>
              </a:lnSpc>
              <a:spcBef>
                <a:spcPts val="10"/>
              </a:spcBef>
            </a:pPr>
            <a:endParaRPr sz="2300">
              <a:latin typeface="Calibri"/>
              <a:cs typeface="Calibri"/>
            </a:endParaRPr>
          </a:p>
          <a:p>
            <a:pPr marL="101600">
              <a:lnSpc>
                <a:spcPts val="2865"/>
              </a:lnSpc>
              <a:tabLst>
                <a:tab pos="469265" algn="l"/>
              </a:tabLst>
            </a:pPr>
            <a:r>
              <a:rPr sz="2000" dirty="0">
                <a:solidFill>
                  <a:srgbClr val="434343"/>
                </a:solidFill>
                <a:latin typeface="Consolas"/>
                <a:cs typeface="Consolas"/>
              </a:rPr>
              <a:t>-	</a:t>
            </a:r>
            <a:r>
              <a:rPr sz="2400" spc="-5" dirty="0">
                <a:solidFill>
                  <a:srgbClr val="434343"/>
                </a:solidFill>
                <a:latin typeface="Consolas"/>
                <a:cs typeface="Consolas"/>
              </a:rPr>
              <a:t>flex-grow</a:t>
            </a:r>
            <a:endParaRPr sz="2400">
              <a:latin typeface="Consolas"/>
              <a:cs typeface="Consolas"/>
            </a:endParaRPr>
          </a:p>
          <a:p>
            <a:pPr marL="620395">
              <a:lnSpc>
                <a:spcPts val="2850"/>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Default value is </a:t>
            </a:r>
            <a:r>
              <a:rPr sz="2400" dirty="0">
                <a:solidFill>
                  <a:srgbClr val="434343"/>
                </a:solidFill>
                <a:latin typeface="Calibri"/>
                <a:cs typeface="Calibri"/>
              </a:rPr>
              <a:t>0 </a:t>
            </a:r>
            <a:r>
              <a:rPr sz="2400" spc="5" dirty="0">
                <a:solidFill>
                  <a:srgbClr val="434343"/>
                </a:solidFill>
                <a:latin typeface="Calibri"/>
                <a:cs typeface="Calibri"/>
              </a:rPr>
              <a:t>(</a:t>
            </a:r>
            <a:r>
              <a:rPr sz="2400" b="1" spc="5" dirty="0">
                <a:solidFill>
                  <a:srgbClr val="434343"/>
                </a:solidFill>
                <a:latin typeface="Calibri"/>
                <a:cs typeface="Calibri"/>
              </a:rPr>
              <a:t>off </a:t>
            </a:r>
            <a:r>
              <a:rPr sz="2400" spc="-5" dirty="0">
                <a:solidFill>
                  <a:srgbClr val="434343"/>
                </a:solidFill>
                <a:latin typeface="Calibri"/>
                <a:cs typeface="Calibri"/>
              </a:rPr>
              <a:t>by</a:t>
            </a:r>
            <a:r>
              <a:rPr sz="2400" spc="-30" dirty="0">
                <a:solidFill>
                  <a:srgbClr val="434343"/>
                </a:solidFill>
                <a:latin typeface="Calibri"/>
                <a:cs typeface="Calibri"/>
              </a:rPr>
              <a:t> </a:t>
            </a:r>
            <a:r>
              <a:rPr sz="2400" spc="-5" dirty="0">
                <a:solidFill>
                  <a:srgbClr val="434343"/>
                </a:solidFill>
                <a:latin typeface="Calibri"/>
                <a:cs typeface="Calibri"/>
              </a:rPr>
              <a:t>default)</a:t>
            </a:r>
            <a:endParaRPr sz="2400">
              <a:latin typeface="Calibri"/>
              <a:cs typeface="Calibri"/>
            </a:endParaRPr>
          </a:p>
          <a:p>
            <a:pPr marL="620395">
              <a:lnSpc>
                <a:spcPts val="2865"/>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This CSS property is on the flex </a:t>
            </a:r>
            <a:r>
              <a:rPr sz="2400" i="1" spc="-5" dirty="0">
                <a:solidFill>
                  <a:srgbClr val="434343"/>
                </a:solidFill>
                <a:latin typeface="Calibri"/>
                <a:cs typeface="Calibri"/>
              </a:rPr>
              <a:t>item</a:t>
            </a:r>
            <a:r>
              <a:rPr sz="2400" spc="-5" dirty="0">
                <a:solidFill>
                  <a:srgbClr val="434343"/>
                </a:solidFill>
                <a:latin typeface="Calibri"/>
                <a:cs typeface="Calibri"/>
              </a:rPr>
              <a:t>, not container</a:t>
            </a:r>
            <a:endParaRPr sz="2400">
              <a:latin typeface="Calibri"/>
              <a:cs typeface="Calibri"/>
            </a:endParaRPr>
          </a:p>
          <a:p>
            <a:pPr>
              <a:lnSpc>
                <a:spcPct val="100000"/>
              </a:lnSpc>
            </a:pPr>
            <a:endParaRPr sz="2400">
              <a:latin typeface="Calibri"/>
              <a:cs typeface="Calibri"/>
            </a:endParaRPr>
          </a:p>
          <a:p>
            <a:pPr marL="12700">
              <a:lnSpc>
                <a:spcPct val="100000"/>
              </a:lnSpc>
              <a:spcBef>
                <a:spcPts val="1939"/>
              </a:spcBef>
            </a:pPr>
            <a:r>
              <a:rPr sz="2400" spc="-5" dirty="0">
                <a:solidFill>
                  <a:srgbClr val="434343"/>
                </a:solidFill>
                <a:latin typeface="Consolas"/>
                <a:cs typeface="Consolas"/>
              </a:rPr>
              <a:t>vh</a:t>
            </a:r>
            <a:r>
              <a:rPr sz="2400" spc="-785" dirty="0">
                <a:solidFill>
                  <a:srgbClr val="434343"/>
                </a:solidFill>
                <a:latin typeface="Consolas"/>
                <a:cs typeface="Consolas"/>
              </a:rPr>
              <a:t> </a:t>
            </a:r>
            <a:r>
              <a:rPr sz="2400" dirty="0">
                <a:solidFill>
                  <a:srgbClr val="434343"/>
                </a:solidFill>
                <a:latin typeface="Calibri"/>
                <a:cs typeface="Calibri"/>
              </a:rPr>
              <a:t>/ </a:t>
            </a:r>
            <a:r>
              <a:rPr sz="2400" spc="-5" dirty="0">
                <a:solidFill>
                  <a:srgbClr val="434343"/>
                </a:solidFill>
                <a:latin typeface="Consolas"/>
                <a:cs typeface="Consolas"/>
              </a:rPr>
              <a:t>vw</a:t>
            </a:r>
            <a:r>
              <a:rPr sz="2400" spc="-780" dirty="0">
                <a:solidFill>
                  <a:srgbClr val="434343"/>
                </a:solidFill>
                <a:latin typeface="Consolas"/>
                <a:cs typeface="Consolas"/>
              </a:rPr>
              <a:t> </a:t>
            </a:r>
            <a:r>
              <a:rPr sz="2400" dirty="0">
                <a:solidFill>
                  <a:srgbClr val="434343"/>
                </a:solidFill>
                <a:latin typeface="Calibri"/>
                <a:cs typeface="Calibri"/>
              </a:rPr>
              <a:t>/</a:t>
            </a:r>
            <a:r>
              <a:rPr sz="2400" spc="-5" dirty="0">
                <a:solidFill>
                  <a:srgbClr val="434343"/>
                </a:solidFill>
                <a:latin typeface="Calibri"/>
                <a:cs typeface="Calibri"/>
              </a:rPr>
              <a:t> </a:t>
            </a:r>
            <a:r>
              <a:rPr sz="2400" spc="-5" dirty="0">
                <a:solidFill>
                  <a:srgbClr val="434343"/>
                </a:solidFill>
                <a:latin typeface="Consolas"/>
                <a:cs typeface="Consolas"/>
              </a:rPr>
              <a:t>box-sizing</a:t>
            </a:r>
            <a:endParaRPr sz="2400">
              <a:latin typeface="Consolas"/>
              <a:cs typeface="Consolas"/>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508749"/>
            <a:ext cx="5041203" cy="574040"/>
          </a:xfrm>
          <a:prstGeom prst="rect">
            <a:avLst/>
          </a:prstGeom>
        </p:spPr>
        <p:txBody>
          <a:bodyPr vert="horz" wrap="square" lIns="0" tIns="12700" rIns="0" bIns="0" rtlCol="0">
            <a:spAutoFit/>
          </a:bodyPr>
          <a:lstStyle/>
          <a:p>
            <a:pPr marL="12700">
              <a:lnSpc>
                <a:spcPct val="100000"/>
              </a:lnSpc>
              <a:spcBef>
                <a:spcPts val="100"/>
              </a:spcBef>
            </a:pPr>
            <a:r>
              <a:rPr sz="3600" spc="365" dirty="0">
                <a:solidFill>
                  <a:srgbClr val="000000"/>
                </a:solidFill>
              </a:rPr>
              <a:t>Flexbox</a:t>
            </a:r>
            <a:r>
              <a:rPr sz="3600" spc="70" dirty="0">
                <a:solidFill>
                  <a:srgbClr val="000000"/>
                </a:solidFill>
              </a:rPr>
              <a:t> </a:t>
            </a:r>
            <a:r>
              <a:rPr sz="3600" spc="430" dirty="0">
                <a:solidFill>
                  <a:srgbClr val="000000"/>
                </a:solidFill>
              </a:rPr>
              <a:t>example</a:t>
            </a:r>
            <a:endParaRPr sz="3600" dirty="0"/>
          </a:p>
        </p:txBody>
      </p:sp>
      <p:sp>
        <p:nvSpPr>
          <p:cNvPr id="3" name="object 3"/>
          <p:cNvSpPr txBox="1"/>
          <p:nvPr/>
        </p:nvSpPr>
        <p:spPr>
          <a:xfrm>
            <a:off x="855724" y="1621082"/>
            <a:ext cx="705040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How do we make </a:t>
            </a:r>
            <a:r>
              <a:rPr sz="2400" dirty="0">
                <a:solidFill>
                  <a:srgbClr val="434343"/>
                </a:solidFill>
                <a:latin typeface="Calibri"/>
                <a:cs typeface="Calibri"/>
              </a:rPr>
              <a:t>a </a:t>
            </a:r>
            <a:r>
              <a:rPr sz="2400" spc="-5" dirty="0">
                <a:solidFill>
                  <a:srgbClr val="434343"/>
                </a:solidFill>
                <a:latin typeface="Calibri"/>
                <a:cs typeface="Calibri"/>
              </a:rPr>
              <a:t>layout that looks like this?</a:t>
            </a:r>
            <a:r>
              <a:rPr sz="2400" spc="-35"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solidFill>
                  <a:srgbClr val="434343"/>
                </a:solidFill>
                <a:latin typeface="Calibri"/>
                <a:cs typeface="Calibri"/>
              </a:rPr>
              <a:t>)</a:t>
            </a:r>
            <a:endParaRPr sz="2400">
              <a:latin typeface="Calibri"/>
              <a:cs typeface="Calibri"/>
            </a:endParaRPr>
          </a:p>
        </p:txBody>
      </p:sp>
      <p:grpSp>
        <p:nvGrpSpPr>
          <p:cNvPr id="4" name="object 4"/>
          <p:cNvGrpSpPr/>
          <p:nvPr/>
        </p:nvGrpSpPr>
        <p:grpSpPr>
          <a:xfrm>
            <a:off x="1214574" y="2450399"/>
            <a:ext cx="1717675" cy="1553210"/>
            <a:chOff x="1214574" y="2450399"/>
            <a:chExt cx="1717675" cy="1553210"/>
          </a:xfrm>
        </p:grpSpPr>
        <p:sp>
          <p:nvSpPr>
            <p:cNvPr id="5" name="object 5"/>
            <p:cNvSpPr/>
            <p:nvPr/>
          </p:nvSpPr>
          <p:spPr>
            <a:xfrm>
              <a:off x="1252675" y="2488499"/>
              <a:ext cx="1641250" cy="147672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233624" y="2469449"/>
              <a:ext cx="1679575" cy="1515110"/>
            </a:xfrm>
            <a:custGeom>
              <a:avLst/>
              <a:gdLst/>
              <a:ahLst/>
              <a:cxnLst/>
              <a:rect l="l" t="t" r="r" b="b"/>
              <a:pathLst>
                <a:path w="1679575" h="1515110">
                  <a:moveTo>
                    <a:pt x="0" y="0"/>
                  </a:moveTo>
                  <a:lnTo>
                    <a:pt x="1679350" y="0"/>
                  </a:lnTo>
                  <a:lnTo>
                    <a:pt x="1679350" y="1514824"/>
                  </a:lnTo>
                  <a:lnTo>
                    <a:pt x="0" y="1514824"/>
                  </a:lnTo>
                  <a:lnTo>
                    <a:pt x="0" y="0"/>
                  </a:lnTo>
                  <a:close/>
                </a:path>
              </a:pathLst>
            </a:custGeom>
            <a:ln w="38099">
              <a:solidFill>
                <a:srgbClr val="595959"/>
              </a:solidFill>
            </a:ln>
          </p:spPr>
          <p:txBody>
            <a:bodyPr wrap="square" lIns="0" tIns="0" rIns="0" bIns="0" rtlCol="0"/>
            <a:lstStyle/>
            <a:p>
              <a:endParaRPr/>
            </a:p>
          </p:txBody>
        </p:sp>
      </p:grpSp>
      <p:grpSp>
        <p:nvGrpSpPr>
          <p:cNvPr id="7" name="object 7"/>
          <p:cNvGrpSpPr/>
          <p:nvPr/>
        </p:nvGrpSpPr>
        <p:grpSpPr>
          <a:xfrm>
            <a:off x="4390925" y="3414998"/>
            <a:ext cx="4400550" cy="2698750"/>
            <a:chOff x="4390925" y="3414998"/>
            <a:chExt cx="4400550" cy="2698750"/>
          </a:xfrm>
        </p:grpSpPr>
        <p:sp>
          <p:nvSpPr>
            <p:cNvPr id="8" name="object 8"/>
            <p:cNvSpPr/>
            <p:nvPr/>
          </p:nvSpPr>
          <p:spPr>
            <a:xfrm>
              <a:off x="4429025" y="3453098"/>
              <a:ext cx="4324151" cy="26222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409975" y="3434048"/>
              <a:ext cx="4362450" cy="2660650"/>
            </a:xfrm>
            <a:custGeom>
              <a:avLst/>
              <a:gdLst/>
              <a:ahLst/>
              <a:cxnLst/>
              <a:rect l="l" t="t" r="r" b="b"/>
              <a:pathLst>
                <a:path w="4362450" h="2660650">
                  <a:moveTo>
                    <a:pt x="0" y="0"/>
                  </a:moveTo>
                  <a:lnTo>
                    <a:pt x="4362251" y="0"/>
                  </a:lnTo>
                  <a:lnTo>
                    <a:pt x="4362251" y="2660324"/>
                  </a:lnTo>
                  <a:lnTo>
                    <a:pt x="0" y="2660324"/>
                  </a:lnTo>
                  <a:lnTo>
                    <a:pt x="0" y="0"/>
                  </a:lnTo>
                  <a:close/>
                </a:path>
              </a:pathLst>
            </a:custGeom>
            <a:ln w="38099">
              <a:solidFill>
                <a:srgbClr val="595959"/>
              </a:solidFill>
            </a:ln>
          </p:spPr>
          <p:txBody>
            <a:bodyPr wrap="square" lIns="0" tIns="0" rIns="0" bIns="0" rtlCol="0"/>
            <a:lstStyle/>
            <a:p>
              <a:endParaRPr/>
            </a:p>
          </p:txBody>
        </p:sp>
      </p:grpSp>
      <p:grpSp>
        <p:nvGrpSpPr>
          <p:cNvPr id="10" name="object 10"/>
          <p:cNvGrpSpPr/>
          <p:nvPr/>
        </p:nvGrpSpPr>
        <p:grpSpPr>
          <a:xfrm>
            <a:off x="3125824" y="2917795"/>
            <a:ext cx="1122045" cy="1175385"/>
            <a:chOff x="3125824" y="2917795"/>
            <a:chExt cx="1122045" cy="1175385"/>
          </a:xfrm>
        </p:grpSpPr>
        <p:sp>
          <p:nvSpPr>
            <p:cNvPr id="11" name="object 11"/>
            <p:cNvSpPr/>
            <p:nvPr/>
          </p:nvSpPr>
          <p:spPr>
            <a:xfrm>
              <a:off x="3393358" y="3023283"/>
              <a:ext cx="835660" cy="482600"/>
            </a:xfrm>
            <a:custGeom>
              <a:avLst/>
              <a:gdLst/>
              <a:ahLst/>
              <a:cxnLst/>
              <a:rect l="l" t="t" r="r" b="b"/>
              <a:pathLst>
                <a:path w="835660" h="482600">
                  <a:moveTo>
                    <a:pt x="0" y="0"/>
                  </a:moveTo>
                  <a:lnTo>
                    <a:pt x="835216" y="482116"/>
                  </a:lnTo>
                </a:path>
              </a:pathLst>
            </a:custGeom>
            <a:ln w="38099">
              <a:solidFill>
                <a:srgbClr val="595959"/>
              </a:solidFill>
            </a:ln>
          </p:spPr>
          <p:txBody>
            <a:bodyPr wrap="square" lIns="0" tIns="0" rIns="0" bIns="0" rtlCol="0"/>
            <a:lstStyle/>
            <a:p>
              <a:endParaRPr/>
            </a:p>
          </p:txBody>
        </p:sp>
        <p:sp>
          <p:nvSpPr>
            <p:cNvPr id="12" name="object 12"/>
            <p:cNvSpPr/>
            <p:nvPr/>
          </p:nvSpPr>
          <p:spPr>
            <a:xfrm>
              <a:off x="3224563" y="2917795"/>
              <a:ext cx="219305" cy="179040"/>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3144874" y="3505400"/>
              <a:ext cx="835660" cy="482600"/>
            </a:xfrm>
            <a:custGeom>
              <a:avLst/>
              <a:gdLst/>
              <a:ahLst/>
              <a:cxnLst/>
              <a:rect l="l" t="t" r="r" b="b"/>
              <a:pathLst>
                <a:path w="835660" h="482600">
                  <a:moveTo>
                    <a:pt x="0" y="0"/>
                  </a:moveTo>
                  <a:lnTo>
                    <a:pt x="835216" y="482117"/>
                  </a:lnTo>
                </a:path>
              </a:pathLst>
            </a:custGeom>
            <a:ln w="38099">
              <a:solidFill>
                <a:srgbClr val="595959"/>
              </a:solidFill>
            </a:ln>
          </p:spPr>
          <p:txBody>
            <a:bodyPr wrap="square" lIns="0" tIns="0" rIns="0" bIns="0" rtlCol="0"/>
            <a:lstStyle/>
            <a:p>
              <a:endParaRPr/>
            </a:p>
          </p:txBody>
        </p:sp>
        <p:sp>
          <p:nvSpPr>
            <p:cNvPr id="14" name="object 14"/>
            <p:cNvSpPr/>
            <p:nvPr/>
          </p:nvSpPr>
          <p:spPr>
            <a:xfrm>
              <a:off x="3929580" y="3913964"/>
              <a:ext cx="219305" cy="179040"/>
            </a:xfrm>
            <a:prstGeom prst="rect">
              <a:avLst/>
            </a:prstGeom>
            <a:blipFill>
              <a:blip r:embed="rId6" cstate="print"/>
              <a:stretch>
                <a:fillRect/>
              </a:stretch>
            </a:blipFill>
          </p:spPr>
          <p:txBody>
            <a:bodyPr wrap="square" lIns="0" tIns="0" rIns="0" bIns="0" rtlCol="0"/>
            <a:lstStyle/>
            <a:p>
              <a:endParaRPr/>
            </a:p>
          </p:txBody>
        </p:sp>
      </p:grpSp>
      <p:sp>
        <p:nvSpPr>
          <p:cNvPr id="15" name="object 15"/>
          <p:cNvSpPr txBox="1"/>
          <p:nvPr/>
        </p:nvSpPr>
        <p:spPr>
          <a:xfrm>
            <a:off x="1325699" y="4606740"/>
            <a:ext cx="2508885" cy="1435100"/>
          </a:xfrm>
          <a:prstGeom prst="rect">
            <a:avLst/>
          </a:prstGeom>
        </p:spPr>
        <p:txBody>
          <a:bodyPr vert="horz" wrap="square" lIns="0" tIns="12700" rIns="0" bIns="0" rtlCol="0">
            <a:spAutoFit/>
          </a:bodyPr>
          <a:lstStyle/>
          <a:p>
            <a:pPr marL="12700" marR="5080">
              <a:lnSpc>
                <a:spcPct val="115599"/>
              </a:lnSpc>
              <a:spcBef>
                <a:spcPts val="100"/>
              </a:spcBef>
            </a:pPr>
            <a:r>
              <a:rPr sz="2000" spc="-5" dirty="0">
                <a:solidFill>
                  <a:srgbClr val="434343"/>
                </a:solidFill>
                <a:latin typeface="Calibri"/>
                <a:cs typeface="Calibri"/>
              </a:rPr>
              <a:t>The header </a:t>
            </a:r>
            <a:r>
              <a:rPr sz="2000" dirty="0">
                <a:solidFill>
                  <a:srgbClr val="434343"/>
                </a:solidFill>
                <a:latin typeface="Calibri"/>
                <a:cs typeface="Calibri"/>
              </a:rPr>
              <a:t>and </a:t>
            </a:r>
            <a:r>
              <a:rPr sz="2000" spc="-5" dirty="0">
                <a:solidFill>
                  <a:srgbClr val="434343"/>
                </a:solidFill>
                <a:latin typeface="Calibri"/>
                <a:cs typeface="Calibri"/>
              </a:rPr>
              <a:t>footer  stay </a:t>
            </a:r>
            <a:r>
              <a:rPr sz="2000" dirty="0">
                <a:solidFill>
                  <a:srgbClr val="434343"/>
                </a:solidFill>
                <a:latin typeface="Calibri"/>
                <a:cs typeface="Calibri"/>
              </a:rPr>
              <a:t>at </a:t>
            </a:r>
            <a:r>
              <a:rPr sz="2000" spc="-5" dirty="0">
                <a:solidFill>
                  <a:srgbClr val="434343"/>
                </a:solidFill>
                <a:latin typeface="Calibri"/>
                <a:cs typeface="Calibri"/>
              </a:rPr>
              <a:t>the top </a:t>
            </a:r>
            <a:r>
              <a:rPr sz="2000" dirty="0">
                <a:solidFill>
                  <a:srgbClr val="434343"/>
                </a:solidFill>
                <a:latin typeface="Calibri"/>
                <a:cs typeface="Calibri"/>
              </a:rPr>
              <a:t>and  </a:t>
            </a:r>
            <a:r>
              <a:rPr sz="2000" spc="-5" dirty="0">
                <a:solidFill>
                  <a:srgbClr val="434343"/>
                </a:solidFill>
                <a:latin typeface="Calibri"/>
                <a:cs typeface="Calibri"/>
              </a:rPr>
              <a:t>bottom of the</a:t>
            </a:r>
            <a:r>
              <a:rPr sz="2000" spc="-90" dirty="0">
                <a:solidFill>
                  <a:srgbClr val="434343"/>
                </a:solidFill>
                <a:latin typeface="Calibri"/>
                <a:cs typeface="Calibri"/>
              </a:rPr>
              <a:t> </a:t>
            </a:r>
            <a:r>
              <a:rPr sz="2000" spc="-5" dirty="0">
                <a:solidFill>
                  <a:srgbClr val="434343"/>
                </a:solidFill>
                <a:latin typeface="Calibri"/>
                <a:cs typeface="Calibri"/>
              </a:rPr>
              <a:t>viewport.  (</a:t>
            </a:r>
            <a:r>
              <a:rPr sz="2000" u="heavy" spc="-5" dirty="0">
                <a:solidFill>
                  <a:srgbClr val="0097A7"/>
                </a:solidFill>
                <a:uFill>
                  <a:solidFill>
                    <a:srgbClr val="0097A7"/>
                  </a:solidFill>
                </a:uFill>
                <a:latin typeface="Calibri"/>
                <a:cs typeface="Calibri"/>
                <a:hlinkClick r:id="rId7"/>
              </a:rPr>
              <a:t>Live</a:t>
            </a:r>
            <a:r>
              <a:rPr sz="2000" u="heavy" spc="-10" dirty="0">
                <a:solidFill>
                  <a:srgbClr val="0097A7"/>
                </a:solidFill>
                <a:uFill>
                  <a:solidFill>
                    <a:srgbClr val="0097A7"/>
                  </a:solidFill>
                </a:uFill>
                <a:latin typeface="Calibri"/>
                <a:cs typeface="Calibri"/>
                <a:hlinkClick r:id="rId7"/>
              </a:rPr>
              <a:t> </a:t>
            </a:r>
            <a:r>
              <a:rPr sz="2000" u="heavy" spc="-5" dirty="0">
                <a:solidFill>
                  <a:srgbClr val="0097A7"/>
                </a:solidFill>
                <a:uFill>
                  <a:solidFill>
                    <a:srgbClr val="0097A7"/>
                  </a:solidFill>
                </a:uFill>
                <a:latin typeface="Calibri"/>
                <a:cs typeface="Calibri"/>
                <a:hlinkClick r:id="rId7"/>
              </a:rPr>
              <a:t>example</a:t>
            </a:r>
            <a:r>
              <a:rPr sz="2000" spc="-5" dirty="0">
                <a:solidFill>
                  <a:srgbClr val="434343"/>
                </a:solidFill>
                <a:latin typeface="Calibri"/>
                <a:cs typeface="Calibri"/>
              </a:rPr>
              <a:t>)</a:t>
            </a:r>
            <a:endParaRPr sz="2000">
              <a:latin typeface="Calibri"/>
              <a:cs typeface="Calibri"/>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582CC91-010C-492A-9FD2-3FB0D5DC33A8}"/>
              </a:ext>
            </a:extLst>
          </p:cNvPr>
          <p:cNvPicPr>
            <a:picLocks noChangeAspect="1"/>
          </p:cNvPicPr>
          <p:nvPr/>
        </p:nvPicPr>
        <p:blipFill>
          <a:blip r:embed="rId2"/>
          <a:stretch>
            <a:fillRect/>
          </a:stretch>
        </p:blipFill>
        <p:spPr>
          <a:xfrm>
            <a:off x="4387241" y="3450954"/>
            <a:ext cx="4410845" cy="2660650"/>
          </a:xfrm>
          <a:prstGeom prst="rect">
            <a:avLst/>
          </a:prstGeom>
        </p:spPr>
      </p:pic>
      <p:pic>
        <p:nvPicPr>
          <p:cNvPr id="18" name="Picture 17">
            <a:extLst>
              <a:ext uri="{FF2B5EF4-FFF2-40B4-BE49-F238E27FC236}">
                <a16:creationId xmlns:a16="http://schemas.microsoft.com/office/drawing/2014/main" id="{A1D75A89-C679-4AE4-A3A8-E964FEF52218}"/>
              </a:ext>
            </a:extLst>
          </p:cNvPr>
          <p:cNvPicPr>
            <a:picLocks noChangeAspect="1"/>
          </p:cNvPicPr>
          <p:nvPr/>
        </p:nvPicPr>
        <p:blipFill>
          <a:blip r:embed="rId2"/>
          <a:stretch>
            <a:fillRect/>
          </a:stretch>
        </p:blipFill>
        <p:spPr>
          <a:xfrm>
            <a:off x="520430" y="2538584"/>
            <a:ext cx="2416438" cy="1457611"/>
          </a:xfrm>
          <a:prstGeom prst="rect">
            <a:avLst/>
          </a:prstGeom>
        </p:spPr>
      </p:pic>
      <p:sp>
        <p:nvSpPr>
          <p:cNvPr id="2" name="object 2"/>
          <p:cNvSpPr txBox="1">
            <a:spLocks noGrp="1"/>
          </p:cNvSpPr>
          <p:nvPr>
            <p:ph type="title"/>
          </p:nvPr>
        </p:nvSpPr>
        <p:spPr>
          <a:xfrm>
            <a:off x="855724" y="401897"/>
            <a:ext cx="5011676" cy="574040"/>
          </a:xfrm>
          <a:prstGeom prst="rect">
            <a:avLst/>
          </a:prstGeom>
        </p:spPr>
        <p:txBody>
          <a:bodyPr vert="horz" wrap="square" lIns="0" tIns="12700" rIns="0" bIns="0" rtlCol="0">
            <a:spAutoFit/>
          </a:bodyPr>
          <a:lstStyle/>
          <a:p>
            <a:pPr marL="12700">
              <a:lnSpc>
                <a:spcPct val="100000"/>
              </a:lnSpc>
              <a:spcBef>
                <a:spcPts val="100"/>
              </a:spcBef>
            </a:pPr>
            <a:r>
              <a:rPr spc="365" dirty="0"/>
              <a:t>Flexbox</a:t>
            </a:r>
            <a:r>
              <a:rPr spc="70" dirty="0"/>
              <a:t> </a:t>
            </a:r>
            <a:r>
              <a:rPr spc="430" dirty="0"/>
              <a:t>example</a:t>
            </a:r>
          </a:p>
        </p:txBody>
      </p:sp>
      <p:sp>
        <p:nvSpPr>
          <p:cNvPr id="3" name="object 3"/>
          <p:cNvSpPr txBox="1"/>
          <p:nvPr/>
        </p:nvSpPr>
        <p:spPr>
          <a:xfrm>
            <a:off x="855724" y="1621082"/>
            <a:ext cx="705040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How do we make </a:t>
            </a:r>
            <a:r>
              <a:rPr sz="2400" dirty="0">
                <a:solidFill>
                  <a:srgbClr val="434343"/>
                </a:solidFill>
                <a:latin typeface="Calibri"/>
                <a:cs typeface="Calibri"/>
              </a:rPr>
              <a:t>a </a:t>
            </a:r>
            <a:r>
              <a:rPr sz="2400" spc="-5" dirty="0">
                <a:solidFill>
                  <a:srgbClr val="434343"/>
                </a:solidFill>
                <a:latin typeface="Calibri"/>
                <a:cs typeface="Calibri"/>
              </a:rPr>
              <a:t>layout that looks like this?</a:t>
            </a:r>
            <a:r>
              <a:rPr sz="2400" spc="-35"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3"/>
              </a:rPr>
              <a:t>Codepen</a:t>
            </a:r>
            <a:r>
              <a:rPr sz="2400" spc="5" dirty="0">
                <a:solidFill>
                  <a:srgbClr val="434343"/>
                </a:solidFill>
                <a:latin typeface="Calibri"/>
                <a:cs typeface="Calibri"/>
              </a:rPr>
              <a:t>)</a:t>
            </a:r>
            <a:endParaRPr sz="2400" dirty="0">
              <a:latin typeface="Calibri"/>
              <a:cs typeface="Calibri"/>
            </a:endParaRPr>
          </a:p>
        </p:txBody>
      </p:sp>
      <p:sp>
        <p:nvSpPr>
          <p:cNvPr id="6" name="object 6"/>
          <p:cNvSpPr/>
          <p:nvPr/>
        </p:nvSpPr>
        <p:spPr>
          <a:xfrm>
            <a:off x="520430" y="2526947"/>
            <a:ext cx="2392769" cy="1457612"/>
          </a:xfrm>
          <a:custGeom>
            <a:avLst/>
            <a:gdLst/>
            <a:ahLst/>
            <a:cxnLst/>
            <a:rect l="l" t="t" r="r" b="b"/>
            <a:pathLst>
              <a:path w="1679575" h="1515110">
                <a:moveTo>
                  <a:pt x="0" y="0"/>
                </a:moveTo>
                <a:lnTo>
                  <a:pt x="1679350" y="0"/>
                </a:lnTo>
                <a:lnTo>
                  <a:pt x="1679350" y="1514824"/>
                </a:lnTo>
                <a:lnTo>
                  <a:pt x="0" y="1514824"/>
                </a:lnTo>
                <a:lnTo>
                  <a:pt x="0" y="0"/>
                </a:lnTo>
                <a:close/>
              </a:path>
            </a:pathLst>
          </a:custGeom>
          <a:ln w="38099">
            <a:solidFill>
              <a:srgbClr val="595959"/>
            </a:solidFill>
          </a:ln>
        </p:spPr>
        <p:txBody>
          <a:bodyPr wrap="square" lIns="0" tIns="0" rIns="0" bIns="0" rtlCol="0"/>
          <a:lstStyle/>
          <a:p>
            <a:endParaRPr/>
          </a:p>
        </p:txBody>
      </p:sp>
      <p:sp>
        <p:nvSpPr>
          <p:cNvPr id="9" name="object 9"/>
          <p:cNvSpPr/>
          <p:nvPr/>
        </p:nvSpPr>
        <p:spPr>
          <a:xfrm>
            <a:off x="4409975" y="3434048"/>
            <a:ext cx="4362450" cy="2660650"/>
          </a:xfrm>
          <a:custGeom>
            <a:avLst/>
            <a:gdLst/>
            <a:ahLst/>
            <a:cxnLst/>
            <a:rect l="l" t="t" r="r" b="b"/>
            <a:pathLst>
              <a:path w="4362450" h="2660650">
                <a:moveTo>
                  <a:pt x="0" y="0"/>
                </a:moveTo>
                <a:lnTo>
                  <a:pt x="4362251" y="0"/>
                </a:lnTo>
                <a:lnTo>
                  <a:pt x="4362251" y="2660324"/>
                </a:lnTo>
                <a:lnTo>
                  <a:pt x="0" y="2660324"/>
                </a:lnTo>
                <a:lnTo>
                  <a:pt x="0" y="0"/>
                </a:lnTo>
                <a:close/>
              </a:path>
            </a:pathLst>
          </a:custGeom>
          <a:ln w="38099">
            <a:solidFill>
              <a:srgbClr val="595959"/>
            </a:solidFill>
          </a:ln>
        </p:spPr>
        <p:txBody>
          <a:bodyPr wrap="square" lIns="0" tIns="0" rIns="0" bIns="0" rtlCol="0"/>
          <a:lstStyle/>
          <a:p>
            <a:endParaRPr/>
          </a:p>
        </p:txBody>
      </p:sp>
      <p:grpSp>
        <p:nvGrpSpPr>
          <p:cNvPr id="10" name="object 10"/>
          <p:cNvGrpSpPr/>
          <p:nvPr/>
        </p:nvGrpSpPr>
        <p:grpSpPr>
          <a:xfrm>
            <a:off x="3125824" y="2917795"/>
            <a:ext cx="1122045" cy="1175385"/>
            <a:chOff x="3125824" y="2917795"/>
            <a:chExt cx="1122045" cy="1175385"/>
          </a:xfrm>
        </p:grpSpPr>
        <p:sp>
          <p:nvSpPr>
            <p:cNvPr id="11" name="object 11"/>
            <p:cNvSpPr/>
            <p:nvPr/>
          </p:nvSpPr>
          <p:spPr>
            <a:xfrm>
              <a:off x="3393358" y="3023283"/>
              <a:ext cx="835660" cy="482600"/>
            </a:xfrm>
            <a:custGeom>
              <a:avLst/>
              <a:gdLst/>
              <a:ahLst/>
              <a:cxnLst/>
              <a:rect l="l" t="t" r="r" b="b"/>
              <a:pathLst>
                <a:path w="835660" h="482600">
                  <a:moveTo>
                    <a:pt x="0" y="0"/>
                  </a:moveTo>
                  <a:lnTo>
                    <a:pt x="835216" y="482116"/>
                  </a:lnTo>
                </a:path>
              </a:pathLst>
            </a:custGeom>
            <a:ln w="38099">
              <a:solidFill>
                <a:srgbClr val="595959"/>
              </a:solidFill>
            </a:ln>
          </p:spPr>
          <p:txBody>
            <a:bodyPr wrap="square" lIns="0" tIns="0" rIns="0" bIns="0" rtlCol="0"/>
            <a:lstStyle/>
            <a:p>
              <a:endParaRPr/>
            </a:p>
          </p:txBody>
        </p:sp>
        <p:sp>
          <p:nvSpPr>
            <p:cNvPr id="12" name="object 12"/>
            <p:cNvSpPr/>
            <p:nvPr/>
          </p:nvSpPr>
          <p:spPr>
            <a:xfrm>
              <a:off x="3224563" y="2917795"/>
              <a:ext cx="219305" cy="17904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3144874" y="3505400"/>
              <a:ext cx="835660" cy="482600"/>
            </a:xfrm>
            <a:custGeom>
              <a:avLst/>
              <a:gdLst/>
              <a:ahLst/>
              <a:cxnLst/>
              <a:rect l="l" t="t" r="r" b="b"/>
              <a:pathLst>
                <a:path w="835660" h="482600">
                  <a:moveTo>
                    <a:pt x="0" y="0"/>
                  </a:moveTo>
                  <a:lnTo>
                    <a:pt x="835216" y="482117"/>
                  </a:lnTo>
                </a:path>
              </a:pathLst>
            </a:custGeom>
            <a:ln w="38099">
              <a:solidFill>
                <a:srgbClr val="595959"/>
              </a:solidFill>
            </a:ln>
          </p:spPr>
          <p:txBody>
            <a:bodyPr wrap="square" lIns="0" tIns="0" rIns="0" bIns="0" rtlCol="0"/>
            <a:lstStyle/>
            <a:p>
              <a:endParaRPr/>
            </a:p>
          </p:txBody>
        </p:sp>
        <p:sp>
          <p:nvSpPr>
            <p:cNvPr id="14" name="object 14"/>
            <p:cNvSpPr/>
            <p:nvPr/>
          </p:nvSpPr>
          <p:spPr>
            <a:xfrm>
              <a:off x="3929580" y="3913964"/>
              <a:ext cx="219305" cy="179040"/>
            </a:xfrm>
            <a:prstGeom prst="rect">
              <a:avLst/>
            </a:prstGeom>
            <a:blipFill>
              <a:blip r:embed="rId5" cstate="print"/>
              <a:stretch>
                <a:fillRect/>
              </a:stretch>
            </a:blipFill>
          </p:spPr>
          <p:txBody>
            <a:bodyPr wrap="square" lIns="0" tIns="0" rIns="0" bIns="0" rtlCol="0"/>
            <a:lstStyle/>
            <a:p>
              <a:endParaRPr/>
            </a:p>
          </p:txBody>
        </p:sp>
      </p:grpSp>
      <p:sp>
        <p:nvSpPr>
          <p:cNvPr id="15" name="object 15"/>
          <p:cNvSpPr txBox="1"/>
          <p:nvPr/>
        </p:nvSpPr>
        <p:spPr>
          <a:xfrm>
            <a:off x="1325699" y="4606740"/>
            <a:ext cx="2508885" cy="1435100"/>
          </a:xfrm>
          <a:prstGeom prst="rect">
            <a:avLst/>
          </a:prstGeom>
        </p:spPr>
        <p:txBody>
          <a:bodyPr vert="horz" wrap="square" lIns="0" tIns="12700" rIns="0" bIns="0" rtlCol="0">
            <a:spAutoFit/>
          </a:bodyPr>
          <a:lstStyle/>
          <a:p>
            <a:pPr marL="12700" marR="5080">
              <a:lnSpc>
                <a:spcPct val="115599"/>
              </a:lnSpc>
              <a:spcBef>
                <a:spcPts val="100"/>
              </a:spcBef>
            </a:pPr>
            <a:r>
              <a:rPr sz="2000" spc="-5" dirty="0">
                <a:solidFill>
                  <a:srgbClr val="434343"/>
                </a:solidFill>
                <a:latin typeface="Calibri"/>
                <a:cs typeface="Calibri"/>
              </a:rPr>
              <a:t>The header </a:t>
            </a:r>
            <a:r>
              <a:rPr sz="2000" dirty="0">
                <a:solidFill>
                  <a:srgbClr val="434343"/>
                </a:solidFill>
                <a:latin typeface="Calibri"/>
                <a:cs typeface="Calibri"/>
              </a:rPr>
              <a:t>and </a:t>
            </a:r>
            <a:r>
              <a:rPr sz="2000" spc="-5" dirty="0">
                <a:solidFill>
                  <a:srgbClr val="434343"/>
                </a:solidFill>
                <a:latin typeface="Calibri"/>
                <a:cs typeface="Calibri"/>
              </a:rPr>
              <a:t>footer  stay </a:t>
            </a:r>
            <a:r>
              <a:rPr sz="2000" dirty="0">
                <a:solidFill>
                  <a:srgbClr val="434343"/>
                </a:solidFill>
                <a:latin typeface="Calibri"/>
                <a:cs typeface="Calibri"/>
              </a:rPr>
              <a:t>at </a:t>
            </a:r>
            <a:r>
              <a:rPr sz="2000" spc="-5" dirty="0">
                <a:solidFill>
                  <a:srgbClr val="434343"/>
                </a:solidFill>
                <a:latin typeface="Calibri"/>
                <a:cs typeface="Calibri"/>
              </a:rPr>
              <a:t>the top </a:t>
            </a:r>
            <a:r>
              <a:rPr sz="2000" dirty="0">
                <a:solidFill>
                  <a:srgbClr val="434343"/>
                </a:solidFill>
                <a:latin typeface="Calibri"/>
                <a:cs typeface="Calibri"/>
              </a:rPr>
              <a:t>and  </a:t>
            </a:r>
            <a:r>
              <a:rPr sz="2000" spc="-5" dirty="0">
                <a:solidFill>
                  <a:srgbClr val="434343"/>
                </a:solidFill>
                <a:latin typeface="Calibri"/>
                <a:cs typeface="Calibri"/>
              </a:rPr>
              <a:t>bottom of the</a:t>
            </a:r>
            <a:r>
              <a:rPr sz="2000" spc="-90" dirty="0">
                <a:solidFill>
                  <a:srgbClr val="434343"/>
                </a:solidFill>
                <a:latin typeface="Calibri"/>
                <a:cs typeface="Calibri"/>
              </a:rPr>
              <a:t> </a:t>
            </a:r>
            <a:r>
              <a:rPr sz="2000" spc="-5" dirty="0">
                <a:solidFill>
                  <a:srgbClr val="434343"/>
                </a:solidFill>
                <a:latin typeface="Calibri"/>
                <a:cs typeface="Calibri"/>
              </a:rPr>
              <a:t>viewport.  (</a:t>
            </a:r>
            <a:r>
              <a:rPr sz="2000" u="heavy" spc="-5" dirty="0">
                <a:solidFill>
                  <a:srgbClr val="0097A7"/>
                </a:solidFill>
                <a:uFill>
                  <a:solidFill>
                    <a:srgbClr val="0097A7"/>
                  </a:solidFill>
                </a:uFill>
                <a:latin typeface="Calibri"/>
                <a:cs typeface="Calibri"/>
                <a:hlinkClick r:id="rId6"/>
              </a:rPr>
              <a:t>Live</a:t>
            </a:r>
            <a:r>
              <a:rPr sz="2000" u="heavy" spc="-10" dirty="0">
                <a:solidFill>
                  <a:srgbClr val="0097A7"/>
                </a:solidFill>
                <a:uFill>
                  <a:solidFill>
                    <a:srgbClr val="0097A7"/>
                  </a:solidFill>
                </a:uFill>
                <a:latin typeface="Calibri"/>
                <a:cs typeface="Calibri"/>
                <a:hlinkClick r:id="rId6"/>
              </a:rPr>
              <a:t> </a:t>
            </a:r>
            <a:r>
              <a:rPr sz="2000" u="heavy" spc="-5" dirty="0">
                <a:solidFill>
                  <a:srgbClr val="0097A7"/>
                </a:solidFill>
                <a:uFill>
                  <a:solidFill>
                    <a:srgbClr val="0097A7"/>
                  </a:solidFill>
                </a:uFill>
                <a:latin typeface="Calibri"/>
                <a:cs typeface="Calibri"/>
                <a:hlinkClick r:id="rId6"/>
              </a:rPr>
              <a:t>example</a:t>
            </a:r>
            <a:r>
              <a:rPr sz="2000" spc="-5" dirty="0">
                <a:solidFill>
                  <a:srgbClr val="434343"/>
                </a:solidFill>
                <a:latin typeface="Calibri"/>
                <a:cs typeface="Calibri"/>
              </a:rPr>
              <a:t>)</a:t>
            </a:r>
            <a:endParaRPr sz="2000" dirty="0">
              <a:latin typeface="Calibri"/>
              <a:cs typeface="Calibri"/>
            </a:endParaRPr>
          </a:p>
        </p:txBody>
      </p:sp>
    </p:spTree>
    <p:extLst>
      <p:ext uri="{BB962C8B-B14F-4D97-AF65-F5344CB8AC3E}">
        <p14:creationId xmlns:p14="http://schemas.microsoft.com/office/powerpoint/2010/main" val="327565456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793105" cy="574040"/>
          </a:xfrm>
          <a:prstGeom prst="rect">
            <a:avLst/>
          </a:prstGeom>
        </p:spPr>
        <p:txBody>
          <a:bodyPr vert="horz" wrap="square" lIns="0" tIns="12700" rIns="0" bIns="0" rtlCol="0">
            <a:spAutoFit/>
          </a:bodyPr>
          <a:lstStyle/>
          <a:p>
            <a:pPr marL="12700">
              <a:lnSpc>
                <a:spcPct val="100000"/>
              </a:lnSpc>
              <a:spcBef>
                <a:spcPts val="100"/>
              </a:spcBef>
            </a:pPr>
            <a:r>
              <a:rPr sz="3600" spc="365" dirty="0">
                <a:solidFill>
                  <a:srgbClr val="000000"/>
                </a:solidFill>
              </a:rPr>
              <a:t>Flexbox </a:t>
            </a:r>
            <a:r>
              <a:rPr sz="3600" spc="430" dirty="0">
                <a:solidFill>
                  <a:srgbClr val="000000"/>
                </a:solidFill>
              </a:rPr>
              <a:t>example</a:t>
            </a:r>
            <a:r>
              <a:rPr sz="3600" spc="-140" dirty="0">
                <a:solidFill>
                  <a:srgbClr val="000000"/>
                </a:solidFill>
              </a:rPr>
              <a:t> </a:t>
            </a:r>
            <a:r>
              <a:rPr sz="3600" spc="300" dirty="0">
                <a:solidFill>
                  <a:srgbClr val="000000"/>
                </a:solidFill>
              </a:rPr>
              <a:t>solution</a:t>
            </a:r>
            <a:endParaRPr sz="3600" dirty="0"/>
          </a:p>
        </p:txBody>
      </p:sp>
      <p:sp>
        <p:nvSpPr>
          <p:cNvPr id="3" name="object 3"/>
          <p:cNvSpPr txBox="1"/>
          <p:nvPr/>
        </p:nvSpPr>
        <p:spPr>
          <a:xfrm>
            <a:off x="6420051" y="5278983"/>
            <a:ext cx="220408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Solved</a:t>
            </a:r>
            <a:r>
              <a:rPr sz="2400" u="heavy" spc="-60"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CodePen</a:t>
            </a:r>
            <a:r>
              <a:rPr sz="2400" spc="-5" dirty="0">
                <a:solidFill>
                  <a:srgbClr val="434343"/>
                </a:solidFill>
                <a:latin typeface="Calibri"/>
                <a:cs typeface="Calibri"/>
              </a:rPr>
              <a:t>)</a:t>
            </a:r>
            <a:endParaRPr sz="2400">
              <a:latin typeface="Calibri"/>
              <a:cs typeface="Calibri"/>
            </a:endParaRPr>
          </a:p>
        </p:txBody>
      </p:sp>
      <p:grpSp>
        <p:nvGrpSpPr>
          <p:cNvPr id="4" name="object 4"/>
          <p:cNvGrpSpPr/>
          <p:nvPr/>
        </p:nvGrpSpPr>
        <p:grpSpPr>
          <a:xfrm>
            <a:off x="522612" y="1876129"/>
            <a:ext cx="3486785" cy="3380740"/>
            <a:chOff x="522612" y="1876129"/>
            <a:chExt cx="3486785" cy="3380740"/>
          </a:xfrm>
        </p:grpSpPr>
        <p:sp>
          <p:nvSpPr>
            <p:cNvPr id="5" name="object 5"/>
            <p:cNvSpPr/>
            <p:nvPr/>
          </p:nvSpPr>
          <p:spPr>
            <a:xfrm>
              <a:off x="560712" y="1914229"/>
              <a:ext cx="3410481" cy="33039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41662" y="1895179"/>
              <a:ext cx="3448685" cy="3342640"/>
            </a:xfrm>
            <a:custGeom>
              <a:avLst/>
              <a:gdLst/>
              <a:ahLst/>
              <a:cxnLst/>
              <a:rect l="l" t="t" r="r" b="b"/>
              <a:pathLst>
                <a:path w="3448685" h="3342640">
                  <a:moveTo>
                    <a:pt x="0" y="0"/>
                  </a:moveTo>
                  <a:lnTo>
                    <a:pt x="3448581" y="0"/>
                  </a:lnTo>
                  <a:lnTo>
                    <a:pt x="3448581" y="3342020"/>
                  </a:lnTo>
                  <a:lnTo>
                    <a:pt x="0" y="3342020"/>
                  </a:lnTo>
                  <a:lnTo>
                    <a:pt x="0" y="0"/>
                  </a:lnTo>
                  <a:close/>
                </a:path>
              </a:pathLst>
            </a:custGeom>
            <a:ln w="38099">
              <a:solidFill>
                <a:srgbClr val="595959"/>
              </a:solidFill>
            </a:ln>
          </p:spPr>
          <p:txBody>
            <a:bodyPr wrap="square" lIns="0" tIns="0" rIns="0" bIns="0" rtlCol="0"/>
            <a:lstStyle/>
            <a:p>
              <a:endParaRPr/>
            </a:p>
          </p:txBody>
        </p:sp>
      </p:grpSp>
      <p:grpSp>
        <p:nvGrpSpPr>
          <p:cNvPr id="7" name="object 7"/>
          <p:cNvGrpSpPr/>
          <p:nvPr/>
        </p:nvGrpSpPr>
        <p:grpSpPr>
          <a:xfrm>
            <a:off x="4161458" y="1876125"/>
            <a:ext cx="4460240" cy="3380740"/>
            <a:chOff x="4161458" y="1876125"/>
            <a:chExt cx="4460240" cy="3380740"/>
          </a:xfrm>
        </p:grpSpPr>
        <p:sp>
          <p:nvSpPr>
            <p:cNvPr id="8" name="object 8"/>
            <p:cNvSpPr/>
            <p:nvPr/>
          </p:nvSpPr>
          <p:spPr>
            <a:xfrm>
              <a:off x="4199558" y="1914225"/>
              <a:ext cx="4383728" cy="330392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180508" y="1895175"/>
              <a:ext cx="4422140" cy="3342640"/>
            </a:xfrm>
            <a:custGeom>
              <a:avLst/>
              <a:gdLst/>
              <a:ahLst/>
              <a:cxnLst/>
              <a:rect l="l" t="t" r="r" b="b"/>
              <a:pathLst>
                <a:path w="4422140" h="3342640">
                  <a:moveTo>
                    <a:pt x="0" y="0"/>
                  </a:moveTo>
                  <a:lnTo>
                    <a:pt x="4421828" y="0"/>
                  </a:lnTo>
                  <a:lnTo>
                    <a:pt x="4421828" y="3342020"/>
                  </a:lnTo>
                  <a:lnTo>
                    <a:pt x="0" y="3342020"/>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5603240" cy="1490345"/>
          </a:xfrm>
          <a:prstGeom prst="rect">
            <a:avLst/>
          </a:prstGeom>
        </p:spPr>
        <p:txBody>
          <a:bodyPr vert="horz" wrap="square" lIns="0" tIns="10160" rIns="0" bIns="0" rtlCol="0">
            <a:spAutoFit/>
          </a:bodyPr>
          <a:lstStyle/>
          <a:p>
            <a:pPr marL="12700" marR="5080">
              <a:lnSpc>
                <a:spcPct val="100299"/>
              </a:lnSpc>
              <a:spcBef>
                <a:spcPts val="80"/>
              </a:spcBef>
            </a:pPr>
            <a:r>
              <a:rPr sz="4800" spc="480" dirty="0">
                <a:solidFill>
                  <a:srgbClr val="000000"/>
                </a:solidFill>
              </a:rPr>
              <a:t>Another</a:t>
            </a:r>
            <a:r>
              <a:rPr sz="4800" spc="70" dirty="0">
                <a:solidFill>
                  <a:srgbClr val="000000"/>
                </a:solidFill>
              </a:rPr>
              <a:t> </a:t>
            </a:r>
            <a:r>
              <a:rPr sz="4800" spc="470" dirty="0">
                <a:solidFill>
                  <a:srgbClr val="000000"/>
                </a:solidFill>
              </a:rPr>
              <a:t>rendering  </a:t>
            </a:r>
            <a:r>
              <a:rPr sz="4800" spc="500" dirty="0">
                <a:solidFill>
                  <a:srgbClr val="000000"/>
                </a:solidFill>
              </a:rPr>
              <a:t>mode:</a:t>
            </a:r>
            <a:r>
              <a:rPr sz="4800" spc="155" dirty="0">
                <a:solidFill>
                  <a:srgbClr val="000000"/>
                </a:solidFill>
              </a:rPr>
              <a:t> </a:t>
            </a:r>
            <a:r>
              <a:rPr sz="4800" spc="-5" dirty="0">
                <a:solidFill>
                  <a:srgbClr val="000000"/>
                </a:solidFill>
                <a:latin typeface="Consolas"/>
                <a:cs typeface="Consolas"/>
              </a:rPr>
              <a:t>position</a:t>
            </a:r>
            <a:endParaRPr sz="4800">
              <a:latin typeface="Consolas"/>
              <a:cs typeface="Consolas"/>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0244"/>
            <a:ext cx="6483350" cy="574040"/>
          </a:xfrm>
          <a:prstGeom prst="rect">
            <a:avLst/>
          </a:prstGeom>
        </p:spPr>
        <p:txBody>
          <a:bodyPr vert="horz" wrap="square" lIns="0" tIns="12700" rIns="0" bIns="0" rtlCol="0">
            <a:spAutoFit/>
          </a:bodyPr>
          <a:lstStyle/>
          <a:p>
            <a:pPr marL="12700">
              <a:lnSpc>
                <a:spcPct val="100000"/>
              </a:lnSpc>
              <a:spcBef>
                <a:spcPts val="100"/>
              </a:spcBef>
            </a:pPr>
            <a:r>
              <a:rPr sz="3600" spc="345" dirty="0">
                <a:solidFill>
                  <a:srgbClr val="000000"/>
                </a:solidFill>
              </a:rPr>
              <a:t>Moving </a:t>
            </a:r>
            <a:r>
              <a:rPr sz="3600" spc="365" dirty="0">
                <a:solidFill>
                  <a:srgbClr val="000000"/>
                </a:solidFill>
              </a:rPr>
              <a:t>things with</a:t>
            </a:r>
            <a:r>
              <a:rPr sz="3600" spc="-380" dirty="0">
                <a:solidFill>
                  <a:srgbClr val="000000"/>
                </a:solidFill>
              </a:rPr>
              <a:t> </a:t>
            </a:r>
            <a:r>
              <a:rPr sz="3600" spc="-5" dirty="0">
                <a:solidFill>
                  <a:srgbClr val="000000"/>
                </a:solidFill>
                <a:latin typeface="Consolas"/>
                <a:cs typeface="Consolas"/>
              </a:rPr>
              <a:t>position</a:t>
            </a:r>
            <a:endParaRPr sz="3600" dirty="0">
              <a:latin typeface="Consolas"/>
              <a:cs typeface="Consolas"/>
            </a:endParaRPr>
          </a:p>
        </p:txBody>
      </p:sp>
      <p:sp>
        <p:nvSpPr>
          <p:cNvPr id="3" name="object 3"/>
          <p:cNvSpPr txBox="1"/>
          <p:nvPr/>
        </p:nvSpPr>
        <p:spPr>
          <a:xfrm>
            <a:off x="855724" y="1567735"/>
            <a:ext cx="7403465" cy="3685540"/>
          </a:xfrm>
          <a:prstGeom prst="rect">
            <a:avLst/>
          </a:prstGeom>
        </p:spPr>
        <p:txBody>
          <a:bodyPr vert="horz" wrap="square" lIns="0" tIns="12700" rIns="0" bIns="0" rtlCol="0">
            <a:spAutoFit/>
          </a:bodyPr>
          <a:lstStyle/>
          <a:p>
            <a:pPr marL="12700" marR="881380">
              <a:lnSpc>
                <a:spcPct val="114599"/>
              </a:lnSpc>
              <a:spcBef>
                <a:spcPts val="100"/>
              </a:spcBef>
            </a:pPr>
            <a:r>
              <a:rPr sz="2400" b="1" spc="-5" dirty="0">
                <a:solidFill>
                  <a:srgbClr val="434343"/>
                </a:solidFill>
                <a:latin typeface="Calibri"/>
                <a:cs typeface="Calibri"/>
              </a:rPr>
              <a:t>Positioned layout </a:t>
            </a:r>
            <a:r>
              <a:rPr sz="2400" spc="-5" dirty="0">
                <a:solidFill>
                  <a:srgbClr val="434343"/>
                </a:solidFill>
                <a:latin typeface="Calibri"/>
                <a:cs typeface="Calibri"/>
              </a:rPr>
              <a:t>lets you define precisely where </a:t>
            </a:r>
            <a:r>
              <a:rPr sz="2400" dirty="0">
                <a:solidFill>
                  <a:srgbClr val="434343"/>
                </a:solidFill>
                <a:latin typeface="Calibri"/>
                <a:cs typeface="Calibri"/>
              </a:rPr>
              <a:t>an  </a:t>
            </a:r>
            <a:r>
              <a:rPr sz="2400" spc="-5" dirty="0">
                <a:solidFill>
                  <a:srgbClr val="434343"/>
                </a:solidFill>
                <a:latin typeface="Calibri"/>
                <a:cs typeface="Calibri"/>
              </a:rPr>
              <a:t>element should be in the page</a:t>
            </a:r>
            <a:r>
              <a:rPr sz="2400" spc="-20"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mdn</a:t>
            </a:r>
            <a:r>
              <a:rPr sz="2400" spc="5" dirty="0">
                <a:solidFill>
                  <a:srgbClr val="434343"/>
                </a:solidFill>
                <a:latin typeface="Calibri"/>
                <a:cs typeface="Calibri"/>
              </a:rPr>
              <a:t>).</a:t>
            </a:r>
            <a:endParaRPr sz="2400">
              <a:latin typeface="Calibri"/>
              <a:cs typeface="Calibri"/>
            </a:endParaRPr>
          </a:p>
          <a:p>
            <a:pPr>
              <a:lnSpc>
                <a:spcPct val="100000"/>
              </a:lnSpc>
              <a:spcBef>
                <a:spcPts val="15"/>
              </a:spcBef>
            </a:pPr>
            <a:endParaRPr sz="2600">
              <a:latin typeface="Calibri"/>
              <a:cs typeface="Calibri"/>
            </a:endParaRPr>
          </a:p>
          <a:p>
            <a:pPr marL="12700">
              <a:lnSpc>
                <a:spcPct val="100000"/>
              </a:lnSpc>
            </a:pPr>
            <a:r>
              <a:rPr sz="2400" spc="-5" dirty="0">
                <a:solidFill>
                  <a:srgbClr val="434343"/>
                </a:solidFill>
                <a:latin typeface="Calibri"/>
                <a:cs typeface="Calibri"/>
              </a:rPr>
              <a:t>You can use positioned layout doing the</a:t>
            </a:r>
            <a:r>
              <a:rPr sz="2400" spc="-25" dirty="0">
                <a:solidFill>
                  <a:srgbClr val="434343"/>
                </a:solidFill>
                <a:latin typeface="Calibri"/>
                <a:cs typeface="Calibri"/>
              </a:rPr>
              <a:t> </a:t>
            </a:r>
            <a:r>
              <a:rPr sz="2400" spc="-5" dirty="0">
                <a:solidFill>
                  <a:srgbClr val="434343"/>
                </a:solidFill>
                <a:latin typeface="Calibri"/>
                <a:cs typeface="Calibri"/>
              </a:rPr>
              <a:t>following:</a:t>
            </a:r>
            <a:endParaRPr sz="2400">
              <a:latin typeface="Calibri"/>
              <a:cs typeface="Calibri"/>
            </a:endParaRPr>
          </a:p>
          <a:p>
            <a:pPr marL="48260">
              <a:lnSpc>
                <a:spcPct val="100000"/>
              </a:lnSpc>
              <a:spcBef>
                <a:spcPts val="1420"/>
              </a:spcBef>
              <a:tabLst>
                <a:tab pos="469265" algn="l"/>
              </a:tabLst>
            </a:pPr>
            <a:r>
              <a:rPr sz="2000" spc="-5" dirty="0">
                <a:solidFill>
                  <a:srgbClr val="434343"/>
                </a:solidFill>
                <a:latin typeface="Calibri"/>
                <a:cs typeface="Calibri"/>
              </a:rPr>
              <a:t>1.	</a:t>
            </a:r>
            <a:r>
              <a:rPr sz="2400" spc="-5" dirty="0">
                <a:solidFill>
                  <a:srgbClr val="434343"/>
                </a:solidFill>
                <a:latin typeface="Calibri"/>
                <a:cs typeface="Calibri"/>
              </a:rPr>
              <a:t>Define </a:t>
            </a:r>
            <a:r>
              <a:rPr sz="2400" dirty="0">
                <a:solidFill>
                  <a:srgbClr val="434343"/>
                </a:solidFill>
                <a:latin typeface="Calibri"/>
                <a:cs typeface="Calibri"/>
              </a:rPr>
              <a:t>a </a:t>
            </a:r>
            <a:r>
              <a:rPr sz="2400" b="1" spc="-5" dirty="0">
                <a:solidFill>
                  <a:srgbClr val="434343"/>
                </a:solidFill>
                <a:latin typeface="Consolas"/>
                <a:cs typeface="Consolas"/>
              </a:rPr>
              <a:t>position</a:t>
            </a:r>
            <a:r>
              <a:rPr sz="2400" b="1" spc="-765" dirty="0">
                <a:solidFill>
                  <a:srgbClr val="434343"/>
                </a:solidFill>
                <a:latin typeface="Consolas"/>
                <a:cs typeface="Consolas"/>
              </a:rPr>
              <a:t> </a:t>
            </a:r>
            <a:r>
              <a:rPr sz="2400" spc="-5" dirty="0">
                <a:solidFill>
                  <a:srgbClr val="434343"/>
                </a:solidFill>
                <a:latin typeface="Calibri"/>
                <a:cs typeface="Calibri"/>
              </a:rPr>
              <a:t>method</a:t>
            </a:r>
            <a:r>
              <a:rPr sz="2400" b="1" spc="-5" dirty="0">
                <a:solidFill>
                  <a:srgbClr val="434343"/>
                </a:solidFill>
                <a:latin typeface="Calibri"/>
                <a:cs typeface="Calibri"/>
              </a:rPr>
              <a:t>:</a:t>
            </a:r>
            <a:endParaRPr sz="2400">
              <a:latin typeface="Calibri"/>
              <a:cs typeface="Calibri"/>
            </a:endParaRPr>
          </a:p>
          <a:p>
            <a:pPr marL="469900">
              <a:lnSpc>
                <a:spcPct val="100000"/>
              </a:lnSpc>
              <a:spcBef>
                <a:spcPts val="395"/>
              </a:spcBef>
            </a:pPr>
            <a:r>
              <a:rPr sz="2400" spc="-5" dirty="0">
                <a:solidFill>
                  <a:srgbClr val="434343"/>
                </a:solidFill>
                <a:latin typeface="Consolas"/>
                <a:cs typeface="Consolas"/>
              </a:rPr>
              <a:t>Static, fixed, absolute,</a:t>
            </a:r>
            <a:r>
              <a:rPr sz="2400" spc="-45" dirty="0">
                <a:solidFill>
                  <a:srgbClr val="434343"/>
                </a:solidFill>
                <a:latin typeface="Consolas"/>
                <a:cs typeface="Consolas"/>
              </a:rPr>
              <a:t> </a:t>
            </a:r>
            <a:r>
              <a:rPr sz="2400" spc="-5" dirty="0">
                <a:solidFill>
                  <a:srgbClr val="434343"/>
                </a:solidFill>
                <a:latin typeface="Consolas"/>
                <a:cs typeface="Consolas"/>
              </a:rPr>
              <a:t>relative</a:t>
            </a:r>
            <a:endParaRPr sz="2400">
              <a:latin typeface="Consolas"/>
              <a:cs typeface="Consolas"/>
            </a:endParaRPr>
          </a:p>
          <a:p>
            <a:pPr marL="48260">
              <a:lnSpc>
                <a:spcPct val="100000"/>
              </a:lnSpc>
              <a:spcBef>
                <a:spcPts val="1420"/>
              </a:spcBef>
              <a:tabLst>
                <a:tab pos="469265" algn="l"/>
              </a:tabLst>
            </a:pPr>
            <a:r>
              <a:rPr sz="2000" spc="-5" dirty="0">
                <a:solidFill>
                  <a:srgbClr val="434343"/>
                </a:solidFill>
                <a:latin typeface="Calibri"/>
                <a:cs typeface="Calibri"/>
              </a:rPr>
              <a:t>2.	</a:t>
            </a:r>
            <a:r>
              <a:rPr sz="2400" spc="-5" dirty="0">
                <a:solidFill>
                  <a:srgbClr val="434343"/>
                </a:solidFill>
                <a:latin typeface="Calibri"/>
                <a:cs typeface="Calibri"/>
              </a:rPr>
              <a:t>Define </a:t>
            </a:r>
            <a:r>
              <a:rPr sz="2400" b="1" spc="-5" dirty="0">
                <a:solidFill>
                  <a:srgbClr val="434343"/>
                </a:solidFill>
                <a:latin typeface="Consolas"/>
                <a:cs typeface="Consolas"/>
              </a:rPr>
              <a:t>offset</a:t>
            </a:r>
            <a:r>
              <a:rPr sz="2400" b="1" spc="-5" dirty="0">
                <a:solidFill>
                  <a:srgbClr val="434343"/>
                </a:solidFill>
                <a:latin typeface="Calibri"/>
                <a:cs typeface="Calibri"/>
              </a:rPr>
              <a:t>s</a:t>
            </a:r>
            <a:r>
              <a:rPr sz="2400" spc="-5" dirty="0">
                <a:solidFill>
                  <a:srgbClr val="434343"/>
                </a:solidFill>
                <a:latin typeface="Calibri"/>
                <a:cs typeface="Calibri"/>
              </a:rPr>
              <a:t>: </a:t>
            </a:r>
            <a:r>
              <a:rPr sz="2400" spc="-5" dirty="0">
                <a:solidFill>
                  <a:srgbClr val="434343"/>
                </a:solidFill>
                <a:latin typeface="Consolas"/>
                <a:cs typeface="Consolas"/>
              </a:rPr>
              <a:t>top, left, bottom,</a:t>
            </a:r>
            <a:r>
              <a:rPr sz="2400" spc="-765"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right</a:t>
            </a:r>
            <a:endParaRPr sz="2400">
              <a:latin typeface="Consolas"/>
              <a:cs typeface="Consolas"/>
            </a:endParaRPr>
          </a:p>
          <a:p>
            <a:pPr marL="48260">
              <a:lnSpc>
                <a:spcPct val="100000"/>
              </a:lnSpc>
              <a:spcBef>
                <a:spcPts val="1395"/>
              </a:spcBef>
              <a:tabLst>
                <a:tab pos="469265" algn="l"/>
              </a:tabLst>
            </a:pPr>
            <a:r>
              <a:rPr sz="2000" spc="-5" dirty="0">
                <a:solidFill>
                  <a:srgbClr val="434343"/>
                </a:solidFill>
                <a:latin typeface="Calibri"/>
                <a:cs typeface="Calibri"/>
              </a:rPr>
              <a:t>3.	</a:t>
            </a:r>
            <a:r>
              <a:rPr sz="2400" spc="-5" dirty="0">
                <a:solidFill>
                  <a:srgbClr val="434343"/>
                </a:solidFill>
                <a:latin typeface="Calibri"/>
                <a:cs typeface="Calibri"/>
              </a:rPr>
              <a:t>(optional) Define </a:t>
            </a:r>
            <a:r>
              <a:rPr sz="2400" b="1" spc="-5" dirty="0">
                <a:solidFill>
                  <a:srgbClr val="434343"/>
                </a:solidFill>
                <a:latin typeface="Consolas"/>
                <a:cs typeface="Consolas"/>
              </a:rPr>
              <a:t>z-index</a:t>
            </a:r>
            <a:r>
              <a:rPr sz="2400" b="1" spc="-815" dirty="0">
                <a:solidFill>
                  <a:srgbClr val="434343"/>
                </a:solidFill>
                <a:latin typeface="Consolas"/>
                <a:cs typeface="Consolas"/>
              </a:rPr>
              <a:t> </a:t>
            </a:r>
            <a:r>
              <a:rPr sz="2400" spc="-5" dirty="0">
                <a:solidFill>
                  <a:srgbClr val="434343"/>
                </a:solidFill>
                <a:latin typeface="Calibri"/>
                <a:cs typeface="Calibri"/>
              </a:rPr>
              <a:t>for overlapping layers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3"/>
              </a:rPr>
              <a:t>mdn</a:t>
            </a:r>
            <a:r>
              <a:rPr sz="2400" spc="5" dirty="0">
                <a:solidFill>
                  <a:srgbClr val="434343"/>
                </a:solidFill>
                <a:latin typeface="Calibri"/>
                <a:cs typeface="Calibri"/>
              </a:rPr>
              <a:t>)</a:t>
            </a:r>
            <a:endParaRPr sz="2400">
              <a:latin typeface="Calibri"/>
              <a:cs typeface="Calibri"/>
            </a:endParaRPr>
          </a:p>
        </p:txBody>
      </p:sp>
      <p:sp>
        <p:nvSpPr>
          <p:cNvPr id="4" name="object 4"/>
          <p:cNvSpPr txBox="1"/>
          <p:nvPr/>
        </p:nvSpPr>
        <p:spPr>
          <a:xfrm>
            <a:off x="2895252" y="5776696"/>
            <a:ext cx="3345815" cy="574040"/>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434343"/>
                </a:solidFill>
                <a:latin typeface="Calibri"/>
                <a:cs typeface="Calibri"/>
              </a:rPr>
              <a:t>Let's </a:t>
            </a:r>
            <a:r>
              <a:rPr sz="3600" b="1" spc="-5" dirty="0">
                <a:solidFill>
                  <a:srgbClr val="434343"/>
                </a:solidFill>
                <a:latin typeface="Calibri"/>
                <a:cs typeface="Calibri"/>
              </a:rPr>
              <a:t>check it</a:t>
            </a:r>
            <a:r>
              <a:rPr sz="3600" b="1" spc="-85" dirty="0">
                <a:solidFill>
                  <a:srgbClr val="434343"/>
                </a:solidFill>
                <a:latin typeface="Calibri"/>
                <a:cs typeface="Calibri"/>
              </a:rPr>
              <a:t> </a:t>
            </a:r>
            <a:r>
              <a:rPr sz="3600" b="1" spc="-5" dirty="0">
                <a:solidFill>
                  <a:srgbClr val="434343"/>
                </a:solidFill>
                <a:latin typeface="Calibri"/>
                <a:cs typeface="Calibri"/>
              </a:rPr>
              <a:t>out!</a:t>
            </a:r>
            <a:endParaRPr sz="36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908685" cy="574040"/>
          </a:xfrm>
          <a:prstGeom prst="rect">
            <a:avLst/>
          </a:prstGeom>
        </p:spPr>
        <p:txBody>
          <a:bodyPr vert="horz" wrap="square" lIns="0" tIns="12700" rIns="0" bIns="0" rtlCol="0">
            <a:spAutoFit/>
          </a:bodyPr>
          <a:lstStyle/>
          <a:p>
            <a:pPr marL="12700">
              <a:lnSpc>
                <a:spcPct val="100000"/>
              </a:lnSpc>
              <a:spcBef>
                <a:spcPts val="100"/>
              </a:spcBef>
            </a:pPr>
            <a:r>
              <a:rPr spc="-165" dirty="0"/>
              <a:t>CSS</a:t>
            </a:r>
          </a:p>
        </p:txBody>
      </p:sp>
      <p:sp>
        <p:nvSpPr>
          <p:cNvPr id="3" name="object 3"/>
          <p:cNvSpPr txBox="1"/>
          <p:nvPr/>
        </p:nvSpPr>
        <p:spPr>
          <a:xfrm>
            <a:off x="2366097" y="2415073"/>
            <a:ext cx="4550410" cy="1678939"/>
          </a:xfrm>
          <a:prstGeom prst="rect">
            <a:avLst/>
          </a:prstGeom>
        </p:spPr>
        <p:txBody>
          <a:bodyPr vert="horz" wrap="square" lIns="0" tIns="12700" rIns="0" bIns="0" rtlCol="0">
            <a:spAutoFit/>
          </a:bodyPr>
          <a:lstStyle/>
          <a:p>
            <a:pPr marL="12700">
              <a:lnSpc>
                <a:spcPct val="100000"/>
              </a:lnSpc>
              <a:spcBef>
                <a:spcPts val="100"/>
              </a:spcBef>
              <a:tabLst>
                <a:tab pos="2274570" algn="l"/>
              </a:tabLst>
            </a:pPr>
            <a:r>
              <a:rPr sz="3600" b="1" i="1" spc="245" dirty="0">
                <a:solidFill>
                  <a:srgbClr val="1267F0"/>
                </a:solidFill>
                <a:latin typeface="Arial"/>
                <a:cs typeface="Arial"/>
              </a:rPr>
              <a:t>selector	</a:t>
            </a:r>
            <a:r>
              <a:rPr sz="3600" spc="775" dirty="0">
                <a:latin typeface="Arial"/>
                <a:cs typeface="Arial"/>
              </a:rPr>
              <a:t>{</a:t>
            </a:r>
            <a:endParaRPr sz="3600">
              <a:latin typeface="Arial"/>
              <a:cs typeface="Arial"/>
            </a:endParaRPr>
          </a:p>
          <a:p>
            <a:pPr marL="514984">
              <a:lnSpc>
                <a:spcPct val="100000"/>
              </a:lnSpc>
              <a:spcBef>
                <a:spcPts val="30"/>
              </a:spcBef>
              <a:tabLst>
                <a:tab pos="3028950" algn="l"/>
              </a:tabLst>
            </a:pPr>
            <a:r>
              <a:rPr sz="3600" b="1" i="1" spc="145" dirty="0">
                <a:solidFill>
                  <a:srgbClr val="009924"/>
                </a:solidFill>
                <a:latin typeface="Arial"/>
                <a:cs typeface="Arial"/>
              </a:rPr>
              <a:t>propert</a:t>
            </a:r>
            <a:r>
              <a:rPr sz="3600" b="1" i="1" spc="185" dirty="0">
                <a:solidFill>
                  <a:srgbClr val="009924"/>
                </a:solidFill>
                <a:latin typeface="Arial"/>
                <a:cs typeface="Arial"/>
              </a:rPr>
              <a:t>y</a:t>
            </a:r>
            <a:r>
              <a:rPr sz="3600" spc="975" dirty="0">
                <a:latin typeface="Arial"/>
                <a:cs typeface="Arial"/>
              </a:rPr>
              <a:t>:</a:t>
            </a:r>
            <a:r>
              <a:rPr sz="3600" dirty="0">
                <a:latin typeface="Arial"/>
                <a:cs typeface="Arial"/>
              </a:rPr>
              <a:t>	</a:t>
            </a:r>
            <a:r>
              <a:rPr sz="3600" b="1" i="1" spc="130" dirty="0">
                <a:solidFill>
                  <a:srgbClr val="595959"/>
                </a:solidFill>
                <a:latin typeface="Arial"/>
                <a:cs typeface="Arial"/>
              </a:rPr>
              <a:t>valu</a:t>
            </a:r>
            <a:r>
              <a:rPr sz="3600" b="1" i="1" spc="160" dirty="0">
                <a:solidFill>
                  <a:srgbClr val="595959"/>
                </a:solidFill>
                <a:latin typeface="Arial"/>
                <a:cs typeface="Arial"/>
              </a:rPr>
              <a:t>e</a:t>
            </a:r>
            <a:r>
              <a:rPr sz="3600" spc="975" dirty="0">
                <a:latin typeface="Arial"/>
                <a:cs typeface="Arial"/>
              </a:rPr>
              <a:t>;</a:t>
            </a:r>
            <a:endParaRPr sz="3600">
              <a:latin typeface="Arial"/>
              <a:cs typeface="Arial"/>
            </a:endParaRPr>
          </a:p>
          <a:p>
            <a:pPr marL="12700">
              <a:lnSpc>
                <a:spcPct val="100000"/>
              </a:lnSpc>
              <a:spcBef>
                <a:spcPts val="30"/>
              </a:spcBef>
            </a:pPr>
            <a:r>
              <a:rPr sz="3600" spc="775" dirty="0">
                <a:latin typeface="Arial"/>
                <a:cs typeface="Arial"/>
              </a:rPr>
              <a:t>}</a:t>
            </a:r>
            <a:endParaRPr sz="3600">
              <a:latin typeface="Arial"/>
              <a:cs typeface="Arial"/>
            </a:endParaRPr>
          </a:p>
        </p:txBody>
      </p:sp>
      <p:sp>
        <p:nvSpPr>
          <p:cNvPr id="4" name="object 4"/>
          <p:cNvSpPr txBox="1"/>
          <p:nvPr/>
        </p:nvSpPr>
        <p:spPr>
          <a:xfrm>
            <a:off x="1450194" y="4483376"/>
            <a:ext cx="6332220" cy="1115060"/>
          </a:xfrm>
          <a:prstGeom prst="rect">
            <a:avLst/>
          </a:prstGeom>
        </p:spPr>
        <p:txBody>
          <a:bodyPr vert="horz" wrap="square" lIns="0" tIns="12700" rIns="0" bIns="0" rtlCol="0">
            <a:spAutoFit/>
          </a:bodyPr>
          <a:lstStyle/>
          <a:p>
            <a:pPr marL="12700">
              <a:lnSpc>
                <a:spcPts val="2865"/>
              </a:lnSpc>
              <a:spcBef>
                <a:spcPts val="100"/>
              </a:spcBef>
            </a:pPr>
            <a:r>
              <a:rPr sz="2400" b="1" i="1" spc="140" dirty="0">
                <a:solidFill>
                  <a:srgbClr val="1267F0"/>
                </a:solidFill>
                <a:latin typeface="Arial"/>
                <a:cs typeface="Arial"/>
              </a:rPr>
              <a:t>selector</a:t>
            </a:r>
            <a:r>
              <a:rPr sz="2400" spc="140" dirty="0">
                <a:latin typeface="Arial"/>
                <a:cs typeface="Arial"/>
              </a:rPr>
              <a:t>: </a:t>
            </a:r>
            <a:r>
              <a:rPr sz="2400" spc="-140" dirty="0">
                <a:latin typeface="Arial"/>
                <a:cs typeface="Arial"/>
              </a:rPr>
              <a:t>Specifies </a:t>
            </a:r>
            <a:r>
              <a:rPr sz="2400" spc="-30" dirty="0">
                <a:latin typeface="Arial"/>
                <a:cs typeface="Arial"/>
              </a:rPr>
              <a:t>the </a:t>
            </a:r>
            <a:r>
              <a:rPr sz="2400" spc="-210" dirty="0">
                <a:latin typeface="Arial"/>
                <a:cs typeface="Arial"/>
              </a:rPr>
              <a:t>HTML </a:t>
            </a:r>
            <a:r>
              <a:rPr sz="2400" spc="-90" dirty="0">
                <a:latin typeface="Arial"/>
                <a:cs typeface="Arial"/>
              </a:rPr>
              <a:t>element(s) </a:t>
            </a:r>
            <a:r>
              <a:rPr sz="2400" spc="30" dirty="0">
                <a:latin typeface="Arial"/>
                <a:cs typeface="Arial"/>
              </a:rPr>
              <a:t>to</a:t>
            </a:r>
            <a:r>
              <a:rPr sz="2400" spc="-409" dirty="0">
                <a:latin typeface="Arial"/>
                <a:cs typeface="Arial"/>
              </a:rPr>
              <a:t> </a:t>
            </a:r>
            <a:r>
              <a:rPr sz="2400" spc="-80" dirty="0">
                <a:latin typeface="Arial"/>
                <a:cs typeface="Arial"/>
              </a:rPr>
              <a:t>style.</a:t>
            </a:r>
            <a:endParaRPr sz="2400" dirty="0">
              <a:latin typeface="Arial"/>
              <a:cs typeface="Arial"/>
            </a:endParaRPr>
          </a:p>
          <a:p>
            <a:pPr marL="12700">
              <a:lnSpc>
                <a:spcPts val="2850"/>
              </a:lnSpc>
            </a:pPr>
            <a:r>
              <a:rPr sz="2400" b="1" i="1" spc="85" dirty="0">
                <a:solidFill>
                  <a:srgbClr val="009924"/>
                </a:solidFill>
                <a:latin typeface="Arial"/>
                <a:cs typeface="Arial"/>
              </a:rPr>
              <a:t>property</a:t>
            </a:r>
            <a:r>
              <a:rPr sz="2400" spc="85" dirty="0">
                <a:latin typeface="Arial"/>
                <a:cs typeface="Arial"/>
              </a:rPr>
              <a:t>: </a:t>
            </a:r>
            <a:r>
              <a:rPr sz="2400" spc="-175" dirty="0">
                <a:latin typeface="Arial"/>
                <a:cs typeface="Arial"/>
              </a:rPr>
              <a:t>The </a:t>
            </a:r>
            <a:r>
              <a:rPr sz="2400" spc="-125" dirty="0">
                <a:latin typeface="Arial"/>
                <a:cs typeface="Arial"/>
              </a:rPr>
              <a:t>name </a:t>
            </a:r>
            <a:r>
              <a:rPr sz="2400" spc="-5" dirty="0">
                <a:latin typeface="Arial"/>
                <a:cs typeface="Arial"/>
              </a:rPr>
              <a:t>of </a:t>
            </a:r>
            <a:r>
              <a:rPr sz="2400" spc="-30" dirty="0">
                <a:latin typeface="Arial"/>
                <a:cs typeface="Arial"/>
              </a:rPr>
              <a:t>the</a:t>
            </a:r>
            <a:r>
              <a:rPr sz="2400" spc="-434" dirty="0">
                <a:latin typeface="Arial"/>
                <a:cs typeface="Arial"/>
              </a:rPr>
              <a:t> </a:t>
            </a:r>
            <a:r>
              <a:rPr sz="2400" spc="-490" dirty="0">
                <a:latin typeface="Arial"/>
                <a:cs typeface="Arial"/>
              </a:rPr>
              <a:t>CSS </a:t>
            </a:r>
            <a:r>
              <a:rPr lang="en-US" sz="2400" spc="-490" dirty="0">
                <a:latin typeface="Arial"/>
                <a:cs typeface="Arial"/>
              </a:rPr>
              <a:t>  </a:t>
            </a:r>
            <a:r>
              <a:rPr sz="2400" spc="-80" dirty="0">
                <a:latin typeface="Arial"/>
                <a:cs typeface="Arial"/>
              </a:rPr>
              <a:t>style.</a:t>
            </a:r>
            <a:endParaRPr sz="2400" dirty="0">
              <a:latin typeface="Arial"/>
              <a:cs typeface="Arial"/>
            </a:endParaRPr>
          </a:p>
          <a:p>
            <a:pPr marL="12700">
              <a:lnSpc>
                <a:spcPts val="2865"/>
              </a:lnSpc>
            </a:pPr>
            <a:r>
              <a:rPr sz="2400" b="1" i="1" spc="70" dirty="0">
                <a:solidFill>
                  <a:srgbClr val="595959"/>
                </a:solidFill>
                <a:latin typeface="Arial"/>
                <a:cs typeface="Arial"/>
              </a:rPr>
              <a:t>value</a:t>
            </a:r>
            <a:r>
              <a:rPr sz="2400" spc="70" dirty="0">
                <a:latin typeface="Arial"/>
                <a:cs typeface="Arial"/>
              </a:rPr>
              <a:t>: </a:t>
            </a:r>
            <a:r>
              <a:rPr sz="2400" spc="-175" dirty="0">
                <a:latin typeface="Arial"/>
                <a:cs typeface="Arial"/>
              </a:rPr>
              <a:t>The </a:t>
            </a:r>
            <a:r>
              <a:rPr sz="2400" spc="-105" dirty="0">
                <a:latin typeface="Arial"/>
                <a:cs typeface="Arial"/>
              </a:rPr>
              <a:t>value </a:t>
            </a:r>
            <a:r>
              <a:rPr sz="2400" spc="5" dirty="0">
                <a:latin typeface="Arial"/>
                <a:cs typeface="Arial"/>
              </a:rPr>
              <a:t>for </a:t>
            </a:r>
            <a:r>
              <a:rPr sz="2400" spc="-30" dirty="0">
                <a:latin typeface="Arial"/>
                <a:cs typeface="Arial"/>
              </a:rPr>
              <a:t>the</a:t>
            </a:r>
            <a:r>
              <a:rPr sz="2400" spc="-445" dirty="0">
                <a:latin typeface="Arial"/>
                <a:cs typeface="Arial"/>
              </a:rPr>
              <a:t> </a:t>
            </a:r>
            <a:r>
              <a:rPr sz="2400" spc="-490" dirty="0">
                <a:latin typeface="Arial"/>
                <a:cs typeface="Arial"/>
              </a:rPr>
              <a:t>CSS </a:t>
            </a:r>
            <a:r>
              <a:rPr lang="en-US" sz="2400" spc="-490" dirty="0">
                <a:latin typeface="Arial"/>
                <a:cs typeface="Arial"/>
              </a:rPr>
              <a:t>  </a:t>
            </a:r>
            <a:r>
              <a:rPr sz="2400" spc="-80" dirty="0">
                <a:latin typeface="Arial"/>
                <a:cs typeface="Arial"/>
              </a:rPr>
              <a:t>style.</a:t>
            </a:r>
            <a:endParaRPr sz="2400" dirty="0">
              <a:latin typeface="Arial"/>
              <a:cs typeface="Arial"/>
            </a:endParaRPr>
          </a:p>
        </p:txBody>
      </p:sp>
      <p:sp>
        <p:nvSpPr>
          <p:cNvPr id="5" name="object 5"/>
          <p:cNvSpPr txBox="1"/>
          <p:nvPr/>
        </p:nvSpPr>
        <p:spPr>
          <a:xfrm>
            <a:off x="613498" y="1589277"/>
            <a:ext cx="4542790" cy="391160"/>
          </a:xfrm>
          <a:prstGeom prst="rect">
            <a:avLst/>
          </a:prstGeom>
        </p:spPr>
        <p:txBody>
          <a:bodyPr vert="horz" wrap="square" lIns="0" tIns="12700" rIns="0" bIns="0" rtlCol="0">
            <a:spAutoFit/>
          </a:bodyPr>
          <a:lstStyle/>
          <a:p>
            <a:pPr marL="12700">
              <a:lnSpc>
                <a:spcPct val="100000"/>
              </a:lnSpc>
              <a:spcBef>
                <a:spcPts val="100"/>
              </a:spcBef>
            </a:pPr>
            <a:r>
              <a:rPr sz="2400" spc="-215" dirty="0">
                <a:solidFill>
                  <a:srgbClr val="424242"/>
                </a:solidFill>
                <a:latin typeface="Arial"/>
                <a:cs typeface="Arial"/>
              </a:rPr>
              <a:t>A </a:t>
            </a:r>
            <a:r>
              <a:rPr sz="2400" spc="-490" dirty="0">
                <a:solidFill>
                  <a:srgbClr val="424242"/>
                </a:solidFill>
                <a:latin typeface="Arial"/>
                <a:cs typeface="Arial"/>
              </a:rPr>
              <a:t>CSS </a:t>
            </a:r>
            <a:r>
              <a:rPr lang="en-US" sz="2400" spc="-490" dirty="0">
                <a:solidFill>
                  <a:srgbClr val="424242"/>
                </a:solidFill>
                <a:latin typeface="Arial"/>
                <a:cs typeface="Arial"/>
              </a:rPr>
              <a:t>  </a:t>
            </a:r>
            <a:r>
              <a:rPr sz="2400" spc="-15" dirty="0">
                <a:solidFill>
                  <a:srgbClr val="424242"/>
                </a:solidFill>
                <a:latin typeface="Arial"/>
                <a:cs typeface="Arial"/>
              </a:rPr>
              <a:t>file </a:t>
            </a:r>
            <a:r>
              <a:rPr sz="2400" spc="-125" dirty="0">
                <a:solidFill>
                  <a:srgbClr val="424242"/>
                </a:solidFill>
                <a:latin typeface="Arial"/>
                <a:cs typeface="Arial"/>
              </a:rPr>
              <a:t>is composed </a:t>
            </a:r>
            <a:r>
              <a:rPr sz="2400" spc="-5" dirty="0">
                <a:solidFill>
                  <a:srgbClr val="424242"/>
                </a:solidFill>
                <a:latin typeface="Arial"/>
                <a:cs typeface="Arial"/>
              </a:rPr>
              <a:t>of </a:t>
            </a:r>
            <a:r>
              <a:rPr sz="2400" b="1" spc="-155" dirty="0">
                <a:solidFill>
                  <a:srgbClr val="424242"/>
                </a:solidFill>
                <a:latin typeface="Arial"/>
                <a:cs typeface="Arial"/>
              </a:rPr>
              <a:t>style</a:t>
            </a:r>
            <a:r>
              <a:rPr sz="2400" b="1" spc="-285" dirty="0">
                <a:solidFill>
                  <a:srgbClr val="424242"/>
                </a:solidFill>
                <a:latin typeface="Arial"/>
                <a:cs typeface="Arial"/>
              </a:rPr>
              <a:t> </a:t>
            </a:r>
            <a:r>
              <a:rPr sz="2400" b="1" spc="-145" dirty="0">
                <a:solidFill>
                  <a:srgbClr val="424242"/>
                </a:solidFill>
                <a:latin typeface="Arial"/>
                <a:cs typeface="Arial"/>
              </a:rPr>
              <a:t>rules</a:t>
            </a:r>
            <a:r>
              <a:rPr sz="2400" spc="-145" dirty="0">
                <a:solidFill>
                  <a:srgbClr val="424242"/>
                </a:solidFill>
                <a:latin typeface="Arial"/>
                <a:cs typeface="Arial"/>
              </a:rPr>
              <a:t>:</a:t>
            </a:r>
            <a:endParaRPr sz="2400" dirty="0">
              <a:latin typeface="Arial"/>
              <a:cs typeface="Arial"/>
            </a:endParaRPr>
          </a:p>
        </p:txBody>
      </p:sp>
      <p:sp>
        <p:nvSpPr>
          <p:cNvPr id="6" name="object 6"/>
          <p:cNvSpPr txBox="1"/>
          <p:nvPr/>
        </p:nvSpPr>
        <p:spPr>
          <a:xfrm>
            <a:off x="2207995" y="6087788"/>
            <a:ext cx="4728210" cy="490220"/>
          </a:xfrm>
          <a:prstGeom prst="rect">
            <a:avLst/>
          </a:prstGeom>
          <a:solidFill>
            <a:srgbClr val="EDEDED">
              <a:alpha val="54618"/>
            </a:srgbClr>
          </a:solidFill>
        </p:spPr>
        <p:txBody>
          <a:bodyPr vert="horz" wrap="square" lIns="0" tIns="22860" rIns="0" bIns="0" rtlCol="0">
            <a:spAutoFit/>
          </a:bodyPr>
          <a:lstStyle/>
          <a:p>
            <a:pPr marL="565150">
              <a:lnSpc>
                <a:spcPct val="100000"/>
              </a:lnSpc>
              <a:spcBef>
                <a:spcPts val="180"/>
              </a:spcBef>
            </a:pPr>
            <a:r>
              <a:rPr sz="2400" spc="-210" dirty="0">
                <a:solidFill>
                  <a:srgbClr val="424242"/>
                </a:solidFill>
                <a:latin typeface="Arial"/>
                <a:cs typeface="Arial"/>
              </a:rPr>
              <a:t>Saved </a:t>
            </a:r>
            <a:r>
              <a:rPr sz="2400" spc="-35" dirty="0">
                <a:solidFill>
                  <a:srgbClr val="424242"/>
                </a:solidFill>
                <a:latin typeface="Arial"/>
                <a:cs typeface="Arial"/>
              </a:rPr>
              <a:t>in </a:t>
            </a:r>
            <a:r>
              <a:rPr sz="2400" spc="-190" dirty="0">
                <a:solidFill>
                  <a:srgbClr val="424242"/>
                </a:solidFill>
                <a:latin typeface="Arial"/>
                <a:cs typeface="Arial"/>
              </a:rPr>
              <a:t>a </a:t>
            </a:r>
            <a:r>
              <a:rPr sz="2400" i="1" spc="-5" dirty="0">
                <a:solidFill>
                  <a:srgbClr val="424242"/>
                </a:solidFill>
                <a:latin typeface="Arial"/>
                <a:cs typeface="Arial"/>
              </a:rPr>
              <a:t>filename</a:t>
            </a:r>
            <a:r>
              <a:rPr sz="2400" b="1" spc="-5" dirty="0">
                <a:solidFill>
                  <a:srgbClr val="424242"/>
                </a:solidFill>
                <a:latin typeface="Arial"/>
                <a:cs typeface="Arial"/>
              </a:rPr>
              <a:t>.css</a:t>
            </a:r>
            <a:r>
              <a:rPr sz="2400" b="1" spc="-60" dirty="0">
                <a:solidFill>
                  <a:srgbClr val="424242"/>
                </a:solidFill>
                <a:latin typeface="Arial"/>
                <a:cs typeface="Arial"/>
              </a:rPr>
              <a:t> </a:t>
            </a:r>
            <a:r>
              <a:rPr sz="2400" spc="-30" dirty="0">
                <a:solidFill>
                  <a:srgbClr val="424242"/>
                </a:solidFill>
                <a:latin typeface="Arial"/>
                <a:cs typeface="Arial"/>
              </a:rPr>
              <a:t>file.</a:t>
            </a:r>
            <a:endParaRPr sz="2400" dirty="0">
              <a:latin typeface="Arial"/>
              <a:cs typeface="Arial"/>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5724" y="1567775"/>
            <a:ext cx="6921500" cy="4759325"/>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To specify exactly where </a:t>
            </a:r>
            <a:r>
              <a:rPr sz="2400" dirty="0">
                <a:solidFill>
                  <a:srgbClr val="434343"/>
                </a:solidFill>
                <a:latin typeface="Calibri"/>
                <a:cs typeface="Calibri"/>
              </a:rPr>
              <a:t>an </a:t>
            </a:r>
            <a:r>
              <a:rPr sz="2400" spc="-5" dirty="0">
                <a:solidFill>
                  <a:srgbClr val="434343"/>
                </a:solidFill>
                <a:latin typeface="Calibri"/>
                <a:cs typeface="Calibri"/>
              </a:rPr>
              <a:t>element goes,</a:t>
            </a:r>
            <a:r>
              <a:rPr sz="2400" spc="-30" dirty="0">
                <a:solidFill>
                  <a:srgbClr val="434343"/>
                </a:solidFill>
                <a:latin typeface="Calibri"/>
                <a:cs typeface="Calibri"/>
              </a:rPr>
              <a:t> </a:t>
            </a:r>
            <a:r>
              <a:rPr sz="2400" spc="-5" dirty="0">
                <a:solidFill>
                  <a:srgbClr val="434343"/>
                </a:solidFill>
                <a:latin typeface="Calibri"/>
                <a:cs typeface="Calibri"/>
              </a:rPr>
              <a:t>set</a:t>
            </a:r>
            <a:endParaRPr sz="2400">
              <a:latin typeface="Calibri"/>
              <a:cs typeface="Calibri"/>
            </a:endParaRPr>
          </a:p>
          <a:p>
            <a:pPr marL="12700">
              <a:lnSpc>
                <a:spcPct val="100000"/>
              </a:lnSpc>
              <a:spcBef>
                <a:spcPts val="420"/>
              </a:spcBef>
            </a:pPr>
            <a:r>
              <a:rPr sz="2400" spc="-5" dirty="0">
                <a:solidFill>
                  <a:srgbClr val="434343"/>
                </a:solidFill>
                <a:latin typeface="Calibri"/>
                <a:cs typeface="Calibri"/>
              </a:rPr>
              <a:t>its </a:t>
            </a:r>
            <a:r>
              <a:rPr sz="2400" b="1" spc="-5" dirty="0">
                <a:solidFill>
                  <a:srgbClr val="434343"/>
                </a:solidFill>
                <a:latin typeface="Consolas"/>
                <a:cs typeface="Consolas"/>
              </a:rPr>
              <a:t>top,</a:t>
            </a:r>
            <a:r>
              <a:rPr sz="2400" b="1" spc="-20" dirty="0">
                <a:solidFill>
                  <a:srgbClr val="434343"/>
                </a:solidFill>
                <a:latin typeface="Consolas"/>
                <a:cs typeface="Consolas"/>
              </a:rPr>
              <a:t> </a:t>
            </a:r>
            <a:r>
              <a:rPr sz="2400" b="1" spc="-5" dirty="0">
                <a:solidFill>
                  <a:srgbClr val="434343"/>
                </a:solidFill>
                <a:latin typeface="Consolas"/>
                <a:cs typeface="Consolas"/>
              </a:rPr>
              <a:t>left,</a:t>
            </a:r>
            <a:r>
              <a:rPr sz="2400" b="1" spc="-20" dirty="0">
                <a:solidFill>
                  <a:srgbClr val="434343"/>
                </a:solidFill>
                <a:latin typeface="Consolas"/>
                <a:cs typeface="Consolas"/>
              </a:rPr>
              <a:t> </a:t>
            </a:r>
            <a:r>
              <a:rPr sz="2400" b="1" spc="-5" dirty="0">
                <a:solidFill>
                  <a:srgbClr val="434343"/>
                </a:solidFill>
                <a:latin typeface="Consolas"/>
                <a:cs typeface="Consolas"/>
              </a:rPr>
              <a:t>bottom,</a:t>
            </a:r>
            <a:r>
              <a:rPr sz="2400" b="1" spc="-730" dirty="0">
                <a:solidFill>
                  <a:srgbClr val="434343"/>
                </a:solidFill>
                <a:latin typeface="Consolas"/>
                <a:cs typeface="Consolas"/>
              </a:rPr>
              <a:t> </a:t>
            </a:r>
            <a:r>
              <a:rPr sz="2400" dirty="0">
                <a:solidFill>
                  <a:srgbClr val="434343"/>
                </a:solidFill>
                <a:latin typeface="Calibri"/>
                <a:cs typeface="Calibri"/>
              </a:rPr>
              <a:t>and/or</a:t>
            </a:r>
            <a:r>
              <a:rPr sz="2400" spc="-5" dirty="0">
                <a:solidFill>
                  <a:srgbClr val="434343"/>
                </a:solidFill>
                <a:latin typeface="Calibri"/>
                <a:cs typeface="Calibri"/>
              </a:rPr>
              <a:t> </a:t>
            </a:r>
            <a:r>
              <a:rPr sz="2400" b="1" spc="-5" dirty="0">
                <a:solidFill>
                  <a:srgbClr val="434343"/>
                </a:solidFill>
                <a:latin typeface="Consolas"/>
                <a:cs typeface="Consolas"/>
              </a:rPr>
              <a:t>right</a:t>
            </a:r>
            <a:r>
              <a:rPr sz="2400" b="1" spc="-775" dirty="0">
                <a:solidFill>
                  <a:srgbClr val="434343"/>
                </a:solidFill>
                <a:latin typeface="Consolas"/>
                <a:cs typeface="Consolas"/>
              </a:rPr>
              <a:t> </a:t>
            </a:r>
            <a:r>
              <a:rPr sz="2400" spc="-5" dirty="0">
                <a:solidFill>
                  <a:srgbClr val="434343"/>
                </a:solidFill>
                <a:latin typeface="Calibri"/>
                <a:cs typeface="Calibri"/>
              </a:rPr>
              <a:t>offset.</a:t>
            </a:r>
            <a:endParaRPr sz="2400">
              <a:latin typeface="Calibri"/>
              <a:cs typeface="Calibri"/>
            </a:endParaRPr>
          </a:p>
          <a:p>
            <a:pPr>
              <a:lnSpc>
                <a:spcPct val="100000"/>
              </a:lnSpc>
            </a:pPr>
            <a:endParaRPr sz="2700">
              <a:latin typeface="Calibri"/>
              <a:cs typeface="Calibri"/>
            </a:endParaRPr>
          </a:p>
          <a:p>
            <a:pPr marL="12700" marR="707390">
              <a:lnSpc>
                <a:spcPct val="114599"/>
              </a:lnSpc>
            </a:pPr>
            <a:r>
              <a:rPr sz="2400" spc="-5" dirty="0">
                <a:solidFill>
                  <a:srgbClr val="434343"/>
                </a:solidFill>
                <a:latin typeface="Calibri"/>
                <a:cs typeface="Calibri"/>
              </a:rPr>
              <a:t>The meaning of these offset values depend on the  reference point set by</a:t>
            </a:r>
            <a:r>
              <a:rPr sz="2400" spc="30" dirty="0">
                <a:solidFill>
                  <a:srgbClr val="434343"/>
                </a:solidFill>
                <a:latin typeface="Calibri"/>
                <a:cs typeface="Calibri"/>
              </a:rPr>
              <a:t> </a:t>
            </a:r>
            <a:r>
              <a:rPr sz="2400" b="1" spc="-5" dirty="0">
                <a:solidFill>
                  <a:srgbClr val="434343"/>
                </a:solidFill>
                <a:latin typeface="Consolas"/>
                <a:cs typeface="Consolas"/>
              </a:rPr>
              <a:t>position</a:t>
            </a:r>
            <a:r>
              <a:rPr sz="2400" spc="-5" dirty="0">
                <a:solidFill>
                  <a:srgbClr val="434343"/>
                </a:solidFill>
                <a:latin typeface="Calibri"/>
                <a:cs typeface="Calibri"/>
              </a:rPr>
              <a:t>:</a:t>
            </a:r>
            <a:endParaRPr sz="2400">
              <a:latin typeface="Calibri"/>
              <a:cs typeface="Calibri"/>
            </a:endParaRPr>
          </a:p>
          <a:p>
            <a:pPr marL="163195">
              <a:lnSpc>
                <a:spcPct val="100000"/>
              </a:lnSpc>
              <a:spcBef>
                <a:spcPts val="1420"/>
              </a:spcBef>
              <a:tabLst>
                <a:tab pos="469265" algn="l"/>
              </a:tabLst>
            </a:pPr>
            <a:r>
              <a:rPr sz="2000" dirty="0">
                <a:solidFill>
                  <a:srgbClr val="434343"/>
                </a:solidFill>
                <a:latin typeface="Calibri"/>
                <a:cs typeface="Calibri"/>
              </a:rPr>
              <a:t>-	</a:t>
            </a:r>
            <a:r>
              <a:rPr sz="2400" b="1" spc="-5" dirty="0">
                <a:solidFill>
                  <a:srgbClr val="434343"/>
                </a:solidFill>
                <a:latin typeface="Consolas"/>
                <a:cs typeface="Consolas"/>
              </a:rPr>
              <a:t>static</a:t>
            </a:r>
            <a:r>
              <a:rPr sz="2400" spc="-5" dirty="0">
                <a:solidFill>
                  <a:srgbClr val="434343"/>
                </a:solidFill>
                <a:latin typeface="Calibri"/>
                <a:cs typeface="Calibri"/>
              </a:rPr>
              <a:t>: no reference point; static block can't</a:t>
            </a:r>
            <a:r>
              <a:rPr sz="2400" spc="-60" dirty="0">
                <a:solidFill>
                  <a:srgbClr val="434343"/>
                </a:solidFill>
                <a:latin typeface="Calibri"/>
                <a:cs typeface="Calibri"/>
              </a:rPr>
              <a:t> </a:t>
            </a:r>
            <a:r>
              <a:rPr sz="2400" spc="-5" dirty="0">
                <a:solidFill>
                  <a:srgbClr val="434343"/>
                </a:solidFill>
                <a:latin typeface="Calibri"/>
                <a:cs typeface="Calibri"/>
              </a:rPr>
              <a:t>move</a:t>
            </a:r>
            <a:endParaRPr sz="2400">
              <a:latin typeface="Calibri"/>
              <a:cs typeface="Calibri"/>
            </a:endParaRPr>
          </a:p>
          <a:p>
            <a:pPr marL="469900">
              <a:lnSpc>
                <a:spcPct val="100000"/>
              </a:lnSpc>
              <a:spcBef>
                <a:spcPts val="395"/>
              </a:spcBef>
            </a:pPr>
            <a:r>
              <a:rPr sz="2400" i="1" spc="-5" dirty="0">
                <a:solidFill>
                  <a:srgbClr val="434343"/>
                </a:solidFill>
                <a:latin typeface="Calibri"/>
                <a:cs typeface="Calibri"/>
              </a:rPr>
              <a:t>(this is the default style for every</a:t>
            </a:r>
            <a:r>
              <a:rPr sz="2400" i="1" spc="-25" dirty="0">
                <a:solidFill>
                  <a:srgbClr val="434343"/>
                </a:solidFill>
                <a:latin typeface="Calibri"/>
                <a:cs typeface="Calibri"/>
              </a:rPr>
              <a:t> </a:t>
            </a:r>
            <a:r>
              <a:rPr sz="2400" i="1" spc="-5" dirty="0">
                <a:solidFill>
                  <a:srgbClr val="434343"/>
                </a:solidFill>
                <a:latin typeface="Calibri"/>
                <a:cs typeface="Calibri"/>
              </a:rPr>
              <a:t>element)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b="1" spc="-5" dirty="0">
                <a:solidFill>
                  <a:srgbClr val="434343"/>
                </a:solidFill>
                <a:latin typeface="Consolas"/>
                <a:cs typeface="Consolas"/>
              </a:rPr>
              <a:t>fixed</a:t>
            </a:r>
            <a:r>
              <a:rPr sz="2400" spc="-5" dirty="0">
                <a:solidFill>
                  <a:srgbClr val="434343"/>
                </a:solidFill>
                <a:latin typeface="Calibri"/>
                <a:cs typeface="Calibri"/>
              </a:rPr>
              <a:t>: </a:t>
            </a:r>
            <a:r>
              <a:rPr sz="2400" dirty="0">
                <a:solidFill>
                  <a:srgbClr val="434343"/>
                </a:solidFill>
                <a:latin typeface="Calibri"/>
                <a:cs typeface="Calibri"/>
              </a:rPr>
              <a:t>a </a:t>
            </a:r>
            <a:r>
              <a:rPr sz="2400" spc="-5" dirty="0">
                <a:solidFill>
                  <a:srgbClr val="434343"/>
                </a:solidFill>
                <a:latin typeface="Calibri"/>
                <a:cs typeface="Calibri"/>
              </a:rPr>
              <a:t>fixed position within the</a:t>
            </a:r>
            <a:r>
              <a:rPr sz="2400" spc="-30" dirty="0">
                <a:solidFill>
                  <a:srgbClr val="434343"/>
                </a:solidFill>
                <a:latin typeface="Calibri"/>
                <a:cs typeface="Calibri"/>
              </a:rPr>
              <a:t> </a:t>
            </a:r>
            <a:r>
              <a:rPr sz="2400" spc="-5" dirty="0">
                <a:solidFill>
                  <a:srgbClr val="434343"/>
                </a:solidFill>
                <a:latin typeface="Calibri"/>
                <a:cs typeface="Calibri"/>
              </a:rPr>
              <a:t>viewport</a:t>
            </a:r>
            <a:endParaRPr sz="2400">
              <a:latin typeface="Calibri"/>
              <a:cs typeface="Calibri"/>
            </a:endParaRPr>
          </a:p>
          <a:p>
            <a:pPr marL="469900" marR="369570" indent="-306705">
              <a:lnSpc>
                <a:spcPct val="114599"/>
              </a:lnSpc>
              <a:tabLst>
                <a:tab pos="469265" algn="l"/>
              </a:tabLst>
            </a:pPr>
            <a:r>
              <a:rPr sz="2000" dirty="0">
                <a:solidFill>
                  <a:srgbClr val="434343"/>
                </a:solidFill>
                <a:latin typeface="Calibri"/>
                <a:cs typeface="Calibri"/>
              </a:rPr>
              <a:t>-	</a:t>
            </a:r>
            <a:r>
              <a:rPr sz="2400" b="1" spc="-5" dirty="0">
                <a:solidFill>
                  <a:srgbClr val="434343"/>
                </a:solidFill>
                <a:latin typeface="Consolas"/>
                <a:cs typeface="Consolas"/>
              </a:rPr>
              <a:t>absolute</a:t>
            </a:r>
            <a:r>
              <a:rPr sz="2400" spc="-5" dirty="0">
                <a:solidFill>
                  <a:srgbClr val="434343"/>
                </a:solidFill>
                <a:latin typeface="Calibri"/>
                <a:cs typeface="Calibri"/>
              </a:rPr>
              <a:t>: </a:t>
            </a:r>
            <a:r>
              <a:rPr sz="2400" dirty="0">
                <a:solidFill>
                  <a:srgbClr val="434343"/>
                </a:solidFill>
                <a:latin typeface="Calibri"/>
                <a:cs typeface="Calibri"/>
              </a:rPr>
              <a:t>a </a:t>
            </a:r>
            <a:r>
              <a:rPr sz="2400" spc="-5" dirty="0">
                <a:solidFill>
                  <a:srgbClr val="434343"/>
                </a:solidFill>
                <a:latin typeface="Calibri"/>
                <a:cs typeface="Calibri"/>
              </a:rPr>
              <a:t>fixed position within its "containing  element"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b="1" spc="-5" dirty="0">
                <a:solidFill>
                  <a:srgbClr val="434343"/>
                </a:solidFill>
                <a:latin typeface="Consolas"/>
                <a:cs typeface="Consolas"/>
              </a:rPr>
              <a:t>relative</a:t>
            </a:r>
            <a:r>
              <a:rPr sz="2400" spc="-5" dirty="0">
                <a:solidFill>
                  <a:srgbClr val="434343"/>
                </a:solidFill>
                <a:latin typeface="Calibri"/>
                <a:cs typeface="Calibri"/>
              </a:rPr>
              <a:t>: offset from its normal static</a:t>
            </a:r>
            <a:r>
              <a:rPr sz="2400" spc="-35" dirty="0">
                <a:solidFill>
                  <a:srgbClr val="434343"/>
                </a:solidFill>
                <a:latin typeface="Calibri"/>
                <a:cs typeface="Calibri"/>
              </a:rPr>
              <a:t> </a:t>
            </a:r>
            <a:r>
              <a:rPr sz="2400" spc="-5" dirty="0">
                <a:solidFill>
                  <a:srgbClr val="434343"/>
                </a:solidFill>
                <a:latin typeface="Calibri"/>
                <a:cs typeface="Calibri"/>
              </a:rPr>
              <a:t>position</a:t>
            </a:r>
            <a:endParaRPr sz="2400">
              <a:latin typeface="Calibri"/>
              <a:cs typeface="Calibri"/>
            </a:endParaRPr>
          </a:p>
        </p:txBody>
      </p:sp>
      <p:sp>
        <p:nvSpPr>
          <p:cNvPr id="6" name="object 2">
            <a:extLst>
              <a:ext uri="{FF2B5EF4-FFF2-40B4-BE49-F238E27FC236}">
                <a16:creationId xmlns:a16="http://schemas.microsoft.com/office/drawing/2014/main" id="{6796486C-C721-4897-964A-3E9F7997D082}"/>
              </a:ext>
            </a:extLst>
          </p:cNvPr>
          <p:cNvSpPr txBox="1">
            <a:spLocks noGrp="1"/>
          </p:cNvSpPr>
          <p:nvPr>
            <p:ph type="title"/>
          </p:nvPr>
        </p:nvSpPr>
        <p:spPr>
          <a:xfrm>
            <a:off x="457200" y="220244"/>
            <a:ext cx="6483350" cy="574040"/>
          </a:xfrm>
          <a:prstGeom prst="rect">
            <a:avLst/>
          </a:prstGeom>
        </p:spPr>
        <p:txBody>
          <a:bodyPr vert="horz" wrap="square" lIns="0" tIns="12700" rIns="0" bIns="0" rtlCol="0">
            <a:spAutoFit/>
          </a:bodyPr>
          <a:lstStyle/>
          <a:p>
            <a:pPr marL="12700">
              <a:lnSpc>
                <a:spcPct val="100000"/>
              </a:lnSpc>
              <a:spcBef>
                <a:spcPts val="100"/>
              </a:spcBef>
            </a:pPr>
            <a:r>
              <a:rPr sz="3600" spc="345" dirty="0">
                <a:solidFill>
                  <a:srgbClr val="000000"/>
                </a:solidFill>
              </a:rPr>
              <a:t>Moving </a:t>
            </a:r>
            <a:r>
              <a:rPr sz="3600" spc="365" dirty="0">
                <a:solidFill>
                  <a:srgbClr val="000000"/>
                </a:solidFill>
              </a:rPr>
              <a:t>things with</a:t>
            </a:r>
            <a:r>
              <a:rPr sz="3600" spc="-380" dirty="0">
                <a:solidFill>
                  <a:srgbClr val="000000"/>
                </a:solidFill>
              </a:rPr>
              <a:t> </a:t>
            </a:r>
            <a:r>
              <a:rPr sz="3600" spc="-5" dirty="0">
                <a:solidFill>
                  <a:srgbClr val="000000"/>
                </a:solidFill>
                <a:latin typeface="Consolas"/>
                <a:cs typeface="Consolas"/>
              </a:rPr>
              <a:t>position</a:t>
            </a:r>
            <a:endParaRPr sz="3600" dirty="0">
              <a:latin typeface="Consolas"/>
              <a:cs typeface="Consolas"/>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1130" y="268756"/>
            <a:ext cx="4036060" cy="861694"/>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00"/>
                </a:solidFill>
                <a:latin typeface="Consolas"/>
                <a:cs typeface="Consolas"/>
              </a:rPr>
              <a:t>position:</a:t>
            </a:r>
            <a:r>
              <a:rPr sz="3600" spc="-95" dirty="0">
                <a:solidFill>
                  <a:srgbClr val="000000"/>
                </a:solidFill>
                <a:latin typeface="Consolas"/>
                <a:cs typeface="Consolas"/>
              </a:rPr>
              <a:t> </a:t>
            </a:r>
            <a:r>
              <a:rPr sz="3600" spc="-10" dirty="0">
                <a:solidFill>
                  <a:srgbClr val="000000"/>
                </a:solidFill>
                <a:latin typeface="Consolas"/>
                <a:cs typeface="Consolas"/>
              </a:rPr>
              <a:t>static</a:t>
            </a:r>
            <a:endParaRPr sz="3600" dirty="0">
              <a:latin typeface="Consolas"/>
              <a:cs typeface="Consolas"/>
            </a:endParaRPr>
          </a:p>
          <a:p>
            <a:pPr marL="12700">
              <a:lnSpc>
                <a:spcPct val="100000"/>
              </a:lnSpc>
              <a:spcBef>
                <a:spcPts val="100"/>
              </a:spcBef>
            </a:pPr>
            <a:r>
              <a:rPr sz="1800" spc="170" dirty="0">
                <a:solidFill>
                  <a:srgbClr val="000000"/>
                </a:solidFill>
              </a:rPr>
              <a:t>(nothing</a:t>
            </a:r>
            <a:r>
              <a:rPr sz="1800" spc="55" dirty="0">
                <a:solidFill>
                  <a:srgbClr val="000000"/>
                </a:solidFill>
              </a:rPr>
              <a:t> </a:t>
            </a:r>
            <a:r>
              <a:rPr sz="1800" spc="140" dirty="0">
                <a:solidFill>
                  <a:srgbClr val="000000"/>
                </a:solidFill>
              </a:rPr>
              <a:t>happens!)</a:t>
            </a:r>
            <a:endParaRPr sz="1800" dirty="0"/>
          </a:p>
        </p:txBody>
      </p:sp>
      <p:sp>
        <p:nvSpPr>
          <p:cNvPr id="3" name="object 3"/>
          <p:cNvSpPr txBox="1"/>
          <p:nvPr/>
        </p:nvSpPr>
        <p:spPr>
          <a:xfrm>
            <a:off x="1006592" y="1567736"/>
            <a:ext cx="6717030" cy="1282700"/>
          </a:xfrm>
          <a:prstGeom prst="rect">
            <a:avLst/>
          </a:prstGeom>
        </p:spPr>
        <p:txBody>
          <a:bodyPr vert="horz" wrap="square" lIns="0" tIns="66040" rIns="0" bIns="0" rtlCol="0">
            <a:spAutoFit/>
          </a:bodyPr>
          <a:lstStyle/>
          <a:p>
            <a:pPr marL="12700">
              <a:lnSpc>
                <a:spcPct val="100000"/>
              </a:lnSpc>
              <a:spcBef>
                <a:spcPts val="520"/>
              </a:spcBef>
              <a:tabLst>
                <a:tab pos="318770" algn="l"/>
              </a:tabLst>
            </a:pPr>
            <a:r>
              <a:rPr sz="2000" dirty="0">
                <a:solidFill>
                  <a:srgbClr val="434343"/>
                </a:solidFill>
                <a:latin typeface="Calibri"/>
                <a:cs typeface="Calibri"/>
              </a:rPr>
              <a:t>-	</a:t>
            </a:r>
            <a:r>
              <a:rPr sz="2400" spc="-5" dirty="0">
                <a:solidFill>
                  <a:srgbClr val="434343"/>
                </a:solidFill>
                <a:latin typeface="Consolas"/>
                <a:cs typeface="Consolas"/>
              </a:rPr>
              <a:t>static</a:t>
            </a:r>
            <a:r>
              <a:rPr sz="2400" spc="-735" dirty="0">
                <a:solidFill>
                  <a:srgbClr val="434343"/>
                </a:solidFill>
                <a:latin typeface="Consolas"/>
                <a:cs typeface="Consolas"/>
              </a:rPr>
              <a:t> </a:t>
            </a:r>
            <a:r>
              <a:rPr sz="2400" spc="-5" dirty="0">
                <a:solidFill>
                  <a:srgbClr val="434343"/>
                </a:solidFill>
                <a:latin typeface="Calibri"/>
                <a:cs typeface="Calibri"/>
              </a:rPr>
              <a:t>is the default value for </a:t>
            </a:r>
            <a:r>
              <a:rPr sz="2400" spc="-5" dirty="0">
                <a:solidFill>
                  <a:srgbClr val="434343"/>
                </a:solidFill>
                <a:latin typeface="Consolas"/>
                <a:cs typeface="Consolas"/>
              </a:rPr>
              <a:t>position</a:t>
            </a:r>
            <a:endParaRPr sz="2400">
              <a:latin typeface="Consolas"/>
              <a:cs typeface="Consolas"/>
            </a:endParaRPr>
          </a:p>
          <a:p>
            <a:pPr marL="318770" marR="5080" indent="-306705">
              <a:lnSpc>
                <a:spcPct val="114599"/>
              </a:lnSpc>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If</a:t>
            </a:r>
            <a:r>
              <a:rPr sz="2400" spc="-10" dirty="0">
                <a:solidFill>
                  <a:srgbClr val="434343"/>
                </a:solidFill>
                <a:latin typeface="Calibri"/>
                <a:cs typeface="Calibri"/>
              </a:rPr>
              <a:t> </a:t>
            </a:r>
            <a:r>
              <a:rPr sz="2400" spc="-5" dirty="0">
                <a:solidFill>
                  <a:srgbClr val="434343"/>
                </a:solidFill>
                <a:latin typeface="Calibri"/>
                <a:cs typeface="Calibri"/>
              </a:rPr>
              <a:t>you</a:t>
            </a:r>
            <a:r>
              <a:rPr sz="2400" spc="-10" dirty="0">
                <a:solidFill>
                  <a:srgbClr val="434343"/>
                </a:solidFill>
                <a:latin typeface="Calibri"/>
                <a:cs typeface="Calibri"/>
              </a:rPr>
              <a:t> </a:t>
            </a:r>
            <a:r>
              <a:rPr sz="2400" spc="-5" dirty="0">
                <a:solidFill>
                  <a:srgbClr val="434343"/>
                </a:solidFill>
                <a:latin typeface="Calibri"/>
                <a:cs typeface="Calibri"/>
              </a:rPr>
              <a:t>use</a:t>
            </a:r>
            <a:r>
              <a:rPr sz="2400" spc="15" dirty="0">
                <a:solidFill>
                  <a:srgbClr val="434343"/>
                </a:solidFill>
                <a:latin typeface="Calibri"/>
                <a:cs typeface="Calibri"/>
              </a:rPr>
              <a:t> </a:t>
            </a:r>
            <a:r>
              <a:rPr sz="2400" spc="-5" dirty="0">
                <a:solidFill>
                  <a:srgbClr val="434343"/>
                </a:solidFill>
                <a:latin typeface="Consolas"/>
                <a:cs typeface="Consolas"/>
              </a:rPr>
              <a:t>top</a:t>
            </a:r>
            <a:r>
              <a:rPr sz="2400" spc="-780" dirty="0">
                <a:solidFill>
                  <a:srgbClr val="434343"/>
                </a:solidFill>
                <a:latin typeface="Consolas"/>
                <a:cs typeface="Consolas"/>
              </a:rPr>
              <a:t> </a:t>
            </a:r>
            <a:r>
              <a:rPr sz="2400" dirty="0">
                <a:solidFill>
                  <a:srgbClr val="434343"/>
                </a:solidFill>
                <a:latin typeface="Calibri"/>
                <a:cs typeface="Calibri"/>
              </a:rPr>
              <a:t>/</a:t>
            </a:r>
            <a:r>
              <a:rPr sz="2400" spc="-5" dirty="0">
                <a:solidFill>
                  <a:srgbClr val="434343"/>
                </a:solidFill>
                <a:latin typeface="Calibri"/>
                <a:cs typeface="Calibri"/>
              </a:rPr>
              <a:t> </a:t>
            </a:r>
            <a:r>
              <a:rPr sz="2400" spc="-5" dirty="0">
                <a:solidFill>
                  <a:srgbClr val="434343"/>
                </a:solidFill>
                <a:latin typeface="Consolas"/>
                <a:cs typeface="Consolas"/>
              </a:rPr>
              <a:t>left</a:t>
            </a:r>
            <a:r>
              <a:rPr sz="2400" spc="-780" dirty="0">
                <a:solidFill>
                  <a:srgbClr val="434343"/>
                </a:solidFill>
                <a:latin typeface="Consolas"/>
                <a:cs typeface="Consolas"/>
              </a:rPr>
              <a:t> </a:t>
            </a:r>
            <a:r>
              <a:rPr sz="2400" dirty="0">
                <a:solidFill>
                  <a:srgbClr val="434343"/>
                </a:solidFill>
                <a:latin typeface="Calibri"/>
                <a:cs typeface="Calibri"/>
              </a:rPr>
              <a:t>/</a:t>
            </a:r>
            <a:r>
              <a:rPr sz="2400" spc="-5" dirty="0">
                <a:solidFill>
                  <a:srgbClr val="434343"/>
                </a:solidFill>
                <a:latin typeface="Calibri"/>
                <a:cs typeface="Calibri"/>
              </a:rPr>
              <a:t> </a:t>
            </a:r>
            <a:r>
              <a:rPr sz="2400" spc="-5" dirty="0">
                <a:solidFill>
                  <a:srgbClr val="434343"/>
                </a:solidFill>
                <a:latin typeface="Consolas"/>
                <a:cs typeface="Consolas"/>
              </a:rPr>
              <a:t>bottom</a:t>
            </a:r>
            <a:r>
              <a:rPr sz="2400" spc="-775" dirty="0">
                <a:solidFill>
                  <a:srgbClr val="434343"/>
                </a:solidFill>
                <a:latin typeface="Consolas"/>
                <a:cs typeface="Consolas"/>
              </a:rPr>
              <a:t> </a:t>
            </a:r>
            <a:r>
              <a:rPr sz="2400" dirty="0">
                <a:solidFill>
                  <a:srgbClr val="434343"/>
                </a:solidFill>
                <a:latin typeface="Calibri"/>
                <a:cs typeface="Calibri"/>
              </a:rPr>
              <a:t>/</a:t>
            </a:r>
            <a:r>
              <a:rPr sz="2400" spc="-5" dirty="0">
                <a:solidFill>
                  <a:srgbClr val="434343"/>
                </a:solidFill>
                <a:latin typeface="Calibri"/>
                <a:cs typeface="Calibri"/>
              </a:rPr>
              <a:t> </a:t>
            </a:r>
            <a:r>
              <a:rPr sz="2400" spc="-5" dirty="0">
                <a:solidFill>
                  <a:srgbClr val="434343"/>
                </a:solidFill>
                <a:latin typeface="Consolas"/>
                <a:cs typeface="Consolas"/>
              </a:rPr>
              <a:t>right</a:t>
            </a:r>
            <a:r>
              <a:rPr sz="2400" spc="-770" dirty="0">
                <a:solidFill>
                  <a:srgbClr val="434343"/>
                </a:solidFill>
                <a:latin typeface="Consolas"/>
                <a:cs typeface="Consolas"/>
              </a:rPr>
              <a:t> </a:t>
            </a:r>
            <a:r>
              <a:rPr sz="2400" spc="-5" dirty="0">
                <a:solidFill>
                  <a:srgbClr val="434343"/>
                </a:solidFill>
                <a:latin typeface="Calibri"/>
                <a:cs typeface="Calibri"/>
              </a:rPr>
              <a:t>without  setting </a:t>
            </a:r>
            <a:r>
              <a:rPr sz="2400" dirty="0">
                <a:solidFill>
                  <a:srgbClr val="434343"/>
                </a:solidFill>
                <a:latin typeface="Calibri"/>
                <a:cs typeface="Calibri"/>
              </a:rPr>
              <a:t>a </a:t>
            </a:r>
            <a:r>
              <a:rPr sz="2400" spc="-5" dirty="0">
                <a:solidFill>
                  <a:srgbClr val="434343"/>
                </a:solidFill>
                <a:latin typeface="Calibri"/>
                <a:cs typeface="Calibri"/>
              </a:rPr>
              <a:t>non-static </a:t>
            </a:r>
            <a:r>
              <a:rPr sz="2400" spc="-5" dirty="0">
                <a:solidFill>
                  <a:srgbClr val="434343"/>
                </a:solidFill>
                <a:latin typeface="Consolas"/>
                <a:cs typeface="Consolas"/>
              </a:rPr>
              <a:t>position</a:t>
            </a:r>
            <a:r>
              <a:rPr sz="2400" spc="-5" dirty="0">
                <a:solidFill>
                  <a:srgbClr val="434343"/>
                </a:solidFill>
                <a:latin typeface="Calibri"/>
                <a:cs typeface="Calibri"/>
              </a:rPr>
              <a:t>, nothing will</a:t>
            </a:r>
            <a:r>
              <a:rPr sz="2400" spc="-45" dirty="0">
                <a:solidFill>
                  <a:srgbClr val="434343"/>
                </a:solidFill>
                <a:latin typeface="Calibri"/>
                <a:cs typeface="Calibri"/>
              </a:rPr>
              <a:t> </a:t>
            </a:r>
            <a:r>
              <a:rPr sz="2400" spc="-5" dirty="0">
                <a:solidFill>
                  <a:srgbClr val="434343"/>
                </a:solidFill>
                <a:latin typeface="Calibri"/>
                <a:cs typeface="Calibri"/>
              </a:rPr>
              <a:t>happen</a:t>
            </a:r>
            <a:endParaRPr sz="2400">
              <a:latin typeface="Calibri"/>
              <a:cs typeface="Calibri"/>
            </a:endParaRPr>
          </a:p>
        </p:txBody>
      </p:sp>
      <p:sp>
        <p:nvSpPr>
          <p:cNvPr id="4" name="object 4"/>
          <p:cNvSpPr txBox="1"/>
          <p:nvPr/>
        </p:nvSpPr>
        <p:spPr>
          <a:xfrm>
            <a:off x="6873699" y="6278861"/>
            <a:ext cx="10998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34343"/>
                </a:solidFill>
                <a:latin typeface="Calibri"/>
                <a:cs typeface="Calibri"/>
              </a:rPr>
              <a:t>(</a:t>
            </a:r>
            <a:r>
              <a:rPr sz="2000" u="heavy" spc="-5" dirty="0">
                <a:solidFill>
                  <a:srgbClr val="0097A7"/>
                </a:solidFill>
                <a:uFill>
                  <a:solidFill>
                    <a:srgbClr val="0097A7"/>
                  </a:solidFill>
                </a:uFill>
                <a:latin typeface="Calibri"/>
                <a:cs typeface="Calibri"/>
                <a:hlinkClick r:id="rId2"/>
              </a:rPr>
              <a:t>CodePen</a:t>
            </a:r>
            <a:r>
              <a:rPr sz="2000" dirty="0">
                <a:solidFill>
                  <a:srgbClr val="434343"/>
                </a:solidFill>
                <a:latin typeface="Calibri"/>
                <a:cs typeface="Calibri"/>
              </a:rPr>
              <a:t>)</a:t>
            </a:r>
            <a:endParaRPr sz="2000">
              <a:latin typeface="Calibri"/>
              <a:cs typeface="Calibri"/>
            </a:endParaRPr>
          </a:p>
        </p:txBody>
      </p:sp>
      <p:grpSp>
        <p:nvGrpSpPr>
          <p:cNvPr id="5" name="object 5"/>
          <p:cNvGrpSpPr/>
          <p:nvPr/>
        </p:nvGrpSpPr>
        <p:grpSpPr>
          <a:xfrm>
            <a:off x="5423174" y="3022523"/>
            <a:ext cx="2966720" cy="3140710"/>
            <a:chOff x="5423174" y="3022523"/>
            <a:chExt cx="2966720" cy="3140710"/>
          </a:xfrm>
        </p:grpSpPr>
        <p:sp>
          <p:nvSpPr>
            <p:cNvPr id="6" name="object 6"/>
            <p:cNvSpPr/>
            <p:nvPr/>
          </p:nvSpPr>
          <p:spPr>
            <a:xfrm>
              <a:off x="5461274" y="3067571"/>
              <a:ext cx="2890411" cy="288692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442224" y="3041573"/>
              <a:ext cx="2928620" cy="3102610"/>
            </a:xfrm>
            <a:custGeom>
              <a:avLst/>
              <a:gdLst/>
              <a:ahLst/>
              <a:cxnLst/>
              <a:rect l="l" t="t" r="r" b="b"/>
              <a:pathLst>
                <a:path w="2928620" h="3102610">
                  <a:moveTo>
                    <a:pt x="0" y="0"/>
                  </a:moveTo>
                  <a:lnTo>
                    <a:pt x="2928511" y="0"/>
                  </a:lnTo>
                  <a:lnTo>
                    <a:pt x="2928511" y="3102201"/>
                  </a:lnTo>
                  <a:lnTo>
                    <a:pt x="0" y="3102201"/>
                  </a:lnTo>
                  <a:lnTo>
                    <a:pt x="0" y="0"/>
                  </a:lnTo>
                  <a:close/>
                </a:path>
              </a:pathLst>
            </a:custGeom>
            <a:ln w="38099">
              <a:solidFill>
                <a:srgbClr val="595959"/>
              </a:solidFill>
            </a:ln>
          </p:spPr>
          <p:txBody>
            <a:bodyPr wrap="square" lIns="0" tIns="0" rIns="0" bIns="0" rtlCol="0"/>
            <a:lstStyle/>
            <a:p>
              <a:endParaRPr/>
            </a:p>
          </p:txBody>
        </p:sp>
      </p:grpSp>
      <p:grpSp>
        <p:nvGrpSpPr>
          <p:cNvPr id="8" name="object 8"/>
          <p:cNvGrpSpPr/>
          <p:nvPr/>
        </p:nvGrpSpPr>
        <p:grpSpPr>
          <a:xfrm>
            <a:off x="1024549" y="3022524"/>
            <a:ext cx="3924935" cy="3477895"/>
            <a:chOff x="1024549" y="3022524"/>
            <a:chExt cx="3924935" cy="3477895"/>
          </a:xfrm>
        </p:grpSpPr>
        <p:sp>
          <p:nvSpPr>
            <p:cNvPr id="9" name="object 9"/>
            <p:cNvSpPr/>
            <p:nvPr/>
          </p:nvSpPr>
          <p:spPr>
            <a:xfrm>
              <a:off x="1062649" y="3060625"/>
              <a:ext cx="3848325" cy="147619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43599" y="3041574"/>
              <a:ext cx="3886835" cy="1514475"/>
            </a:xfrm>
            <a:custGeom>
              <a:avLst/>
              <a:gdLst/>
              <a:ahLst/>
              <a:cxnLst/>
              <a:rect l="l" t="t" r="r" b="b"/>
              <a:pathLst>
                <a:path w="3886835" h="1514475">
                  <a:moveTo>
                    <a:pt x="0" y="0"/>
                  </a:moveTo>
                  <a:lnTo>
                    <a:pt x="3886425" y="0"/>
                  </a:lnTo>
                  <a:lnTo>
                    <a:pt x="3886425" y="1514300"/>
                  </a:lnTo>
                  <a:lnTo>
                    <a:pt x="0" y="1514300"/>
                  </a:lnTo>
                  <a:lnTo>
                    <a:pt x="0" y="0"/>
                  </a:lnTo>
                  <a:close/>
                </a:path>
              </a:pathLst>
            </a:custGeom>
            <a:ln w="38099">
              <a:solidFill>
                <a:srgbClr val="595959"/>
              </a:solidFill>
            </a:ln>
          </p:spPr>
          <p:txBody>
            <a:bodyPr wrap="square" lIns="0" tIns="0" rIns="0" bIns="0" rtlCol="0"/>
            <a:lstStyle/>
            <a:p>
              <a:endParaRPr/>
            </a:p>
          </p:txBody>
        </p:sp>
        <p:sp>
          <p:nvSpPr>
            <p:cNvPr id="11" name="object 11"/>
            <p:cNvSpPr/>
            <p:nvPr/>
          </p:nvSpPr>
          <p:spPr>
            <a:xfrm>
              <a:off x="1062649" y="4628099"/>
              <a:ext cx="2182680" cy="183385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043599" y="4609049"/>
              <a:ext cx="2221230" cy="1871980"/>
            </a:xfrm>
            <a:custGeom>
              <a:avLst/>
              <a:gdLst/>
              <a:ahLst/>
              <a:cxnLst/>
              <a:rect l="l" t="t" r="r" b="b"/>
              <a:pathLst>
                <a:path w="2221229" h="1871979">
                  <a:moveTo>
                    <a:pt x="0" y="0"/>
                  </a:moveTo>
                  <a:lnTo>
                    <a:pt x="2220780" y="0"/>
                  </a:lnTo>
                  <a:lnTo>
                    <a:pt x="2220780" y="1871950"/>
                  </a:lnTo>
                  <a:lnTo>
                    <a:pt x="0" y="1871950"/>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787140"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00"/>
                </a:solidFill>
                <a:latin typeface="Consolas"/>
                <a:cs typeface="Consolas"/>
              </a:rPr>
              <a:t>position:</a:t>
            </a:r>
            <a:r>
              <a:rPr sz="3600" spc="-95" dirty="0">
                <a:solidFill>
                  <a:srgbClr val="000000"/>
                </a:solidFill>
                <a:latin typeface="Consolas"/>
                <a:cs typeface="Consolas"/>
              </a:rPr>
              <a:t> </a:t>
            </a:r>
            <a:r>
              <a:rPr sz="3600" spc="-5" dirty="0">
                <a:solidFill>
                  <a:srgbClr val="000000"/>
                </a:solidFill>
                <a:latin typeface="Consolas"/>
                <a:cs typeface="Consolas"/>
              </a:rPr>
              <a:t>fixed</a:t>
            </a:r>
            <a:endParaRPr sz="3600">
              <a:latin typeface="Consolas"/>
              <a:cs typeface="Consolas"/>
            </a:endParaRPr>
          </a:p>
        </p:txBody>
      </p:sp>
      <p:sp>
        <p:nvSpPr>
          <p:cNvPr id="3" name="object 3"/>
          <p:cNvSpPr txBox="1"/>
          <p:nvPr/>
        </p:nvSpPr>
        <p:spPr>
          <a:xfrm>
            <a:off x="357142" y="1692317"/>
            <a:ext cx="3122295" cy="4815840"/>
          </a:xfrm>
          <a:prstGeom prst="rect">
            <a:avLst/>
          </a:prstGeom>
        </p:spPr>
        <p:txBody>
          <a:bodyPr vert="horz" wrap="square" lIns="0" tIns="10795" rIns="0" bIns="0" rtlCol="0">
            <a:spAutoFit/>
          </a:bodyPr>
          <a:lstStyle/>
          <a:p>
            <a:pPr marL="474345" marR="558165" indent="-260350">
              <a:lnSpc>
                <a:spcPct val="101400"/>
              </a:lnSpc>
              <a:spcBef>
                <a:spcPts val="85"/>
              </a:spcBef>
            </a:pPr>
            <a:r>
              <a:rPr sz="1850" dirty="0">
                <a:latin typeface="Consolas"/>
                <a:cs typeface="Consolas"/>
              </a:rPr>
              <a:t>#menubar </a:t>
            </a:r>
            <a:r>
              <a:rPr sz="1850" spc="5" dirty="0">
                <a:latin typeface="Consolas"/>
                <a:cs typeface="Consolas"/>
              </a:rPr>
              <a:t>{  </a:t>
            </a:r>
            <a:r>
              <a:rPr sz="1850" dirty="0">
                <a:latin typeface="Consolas"/>
                <a:cs typeface="Consolas"/>
              </a:rPr>
              <a:t>position: fixed;  </a:t>
            </a:r>
            <a:r>
              <a:rPr sz="1850" spc="5" dirty="0">
                <a:latin typeface="Consolas"/>
                <a:cs typeface="Consolas"/>
              </a:rPr>
              <a:t>top: </a:t>
            </a:r>
            <a:r>
              <a:rPr sz="1850" dirty="0">
                <a:latin typeface="Consolas"/>
                <a:cs typeface="Consolas"/>
              </a:rPr>
              <a:t>50px;  </a:t>
            </a:r>
            <a:r>
              <a:rPr sz="1850" spc="5" dirty="0">
                <a:latin typeface="Consolas"/>
                <a:cs typeface="Consolas"/>
              </a:rPr>
              <a:t>right:</a:t>
            </a:r>
            <a:r>
              <a:rPr sz="1850" spc="-20" dirty="0">
                <a:latin typeface="Consolas"/>
                <a:cs typeface="Consolas"/>
              </a:rPr>
              <a:t> </a:t>
            </a:r>
            <a:r>
              <a:rPr sz="1850" dirty="0">
                <a:latin typeface="Consolas"/>
                <a:cs typeface="Consolas"/>
              </a:rPr>
              <a:t>100px;</a:t>
            </a:r>
            <a:endParaRPr sz="1850">
              <a:latin typeface="Consolas"/>
              <a:cs typeface="Consolas"/>
            </a:endParaRPr>
          </a:p>
          <a:p>
            <a:pPr marL="213995">
              <a:lnSpc>
                <a:spcPct val="100000"/>
              </a:lnSpc>
              <a:spcBef>
                <a:spcPts val="30"/>
              </a:spcBef>
            </a:pPr>
            <a:r>
              <a:rPr sz="1850" spc="5" dirty="0">
                <a:latin typeface="Consolas"/>
                <a:cs typeface="Consolas"/>
              </a:rPr>
              <a:t>}</a:t>
            </a:r>
            <a:endParaRPr sz="1850">
              <a:latin typeface="Consolas"/>
              <a:cs typeface="Consolas"/>
            </a:endParaRPr>
          </a:p>
          <a:p>
            <a:pPr>
              <a:lnSpc>
                <a:spcPct val="100000"/>
              </a:lnSpc>
              <a:spcBef>
                <a:spcPts val="35"/>
              </a:spcBef>
            </a:pPr>
            <a:endParaRPr sz="2500">
              <a:latin typeface="Consolas"/>
              <a:cs typeface="Consolas"/>
            </a:endParaRPr>
          </a:p>
          <a:p>
            <a:pPr marL="318770" marR="175895" indent="-306705">
              <a:lnSpc>
                <a:spcPct val="99700"/>
              </a:lnSpc>
              <a:tabLst>
                <a:tab pos="318770" algn="l"/>
              </a:tabLst>
            </a:pPr>
            <a:r>
              <a:rPr sz="2000" dirty="0">
                <a:latin typeface="Calibri"/>
                <a:cs typeface="Calibri"/>
              </a:rPr>
              <a:t>-	</a:t>
            </a:r>
            <a:r>
              <a:rPr sz="2000" spc="-5" dirty="0">
                <a:latin typeface="Calibri"/>
                <a:cs typeface="Calibri"/>
              </a:rPr>
              <a:t>For </a:t>
            </a:r>
            <a:r>
              <a:rPr sz="2000" b="1" spc="-5" dirty="0">
                <a:latin typeface="Calibri"/>
                <a:cs typeface="Calibri"/>
              </a:rPr>
              <a:t>fixed positioning</a:t>
            </a:r>
            <a:r>
              <a:rPr sz="2000" spc="-5" dirty="0">
                <a:latin typeface="Calibri"/>
                <a:cs typeface="Calibri"/>
              </a:rPr>
              <a:t>, the  offset is the distance  positioned relative to the  viewport.</a:t>
            </a:r>
            <a:endParaRPr sz="2000">
              <a:latin typeface="Calibri"/>
              <a:cs typeface="Calibri"/>
            </a:endParaRPr>
          </a:p>
          <a:p>
            <a:pPr marL="318770" marR="538480" indent="-306705">
              <a:lnSpc>
                <a:spcPts val="2380"/>
              </a:lnSpc>
              <a:spcBef>
                <a:spcPts val="1100"/>
              </a:spcBef>
              <a:tabLst>
                <a:tab pos="318770" algn="l"/>
              </a:tabLst>
            </a:pPr>
            <a:r>
              <a:rPr sz="2000" dirty="0">
                <a:latin typeface="Calibri"/>
                <a:cs typeface="Calibri"/>
              </a:rPr>
              <a:t>-	</a:t>
            </a:r>
            <a:r>
              <a:rPr sz="2000" spc="-5" dirty="0">
                <a:latin typeface="Calibri"/>
                <a:cs typeface="Calibri"/>
              </a:rPr>
              <a:t>The element does</a:t>
            </a:r>
            <a:r>
              <a:rPr sz="2000" spc="-90" dirty="0">
                <a:latin typeface="Calibri"/>
                <a:cs typeface="Calibri"/>
              </a:rPr>
              <a:t> </a:t>
            </a:r>
            <a:r>
              <a:rPr sz="2000" spc="-5" dirty="0">
                <a:latin typeface="Calibri"/>
                <a:cs typeface="Calibri"/>
              </a:rPr>
              <a:t>not  move when</a:t>
            </a:r>
            <a:r>
              <a:rPr sz="2000" spc="-50" dirty="0">
                <a:latin typeface="Calibri"/>
                <a:cs typeface="Calibri"/>
              </a:rPr>
              <a:t> </a:t>
            </a:r>
            <a:r>
              <a:rPr sz="2000" spc="-5" dirty="0">
                <a:latin typeface="Calibri"/>
                <a:cs typeface="Calibri"/>
              </a:rPr>
              <a:t>scrolled.</a:t>
            </a:r>
            <a:endParaRPr sz="2000">
              <a:latin typeface="Calibri"/>
              <a:cs typeface="Calibri"/>
            </a:endParaRPr>
          </a:p>
          <a:p>
            <a:pPr marL="318770" marR="5080" indent="-306705">
              <a:lnSpc>
                <a:spcPct val="99500"/>
              </a:lnSpc>
              <a:spcBef>
                <a:spcPts val="930"/>
              </a:spcBef>
              <a:tabLst>
                <a:tab pos="318770" algn="l"/>
              </a:tabLst>
            </a:pPr>
            <a:r>
              <a:rPr sz="2000" dirty="0">
                <a:latin typeface="Calibri"/>
                <a:cs typeface="Calibri"/>
              </a:rPr>
              <a:t>-	</a:t>
            </a:r>
            <a:r>
              <a:rPr sz="2000" spc="-5" dirty="0">
                <a:latin typeface="Calibri"/>
                <a:cs typeface="Calibri"/>
              </a:rPr>
              <a:t>Element is </a:t>
            </a:r>
            <a:r>
              <a:rPr sz="2000" b="1" spc="-5" dirty="0">
                <a:latin typeface="Calibri"/>
                <a:cs typeface="Calibri"/>
              </a:rPr>
              <a:t>removed from  normal document </a:t>
            </a:r>
            <a:r>
              <a:rPr sz="2000" b="1" dirty="0">
                <a:latin typeface="Calibri"/>
                <a:cs typeface="Calibri"/>
              </a:rPr>
              <a:t>flow</a:t>
            </a:r>
            <a:r>
              <a:rPr sz="2000" dirty="0">
                <a:latin typeface="Calibri"/>
                <a:cs typeface="Calibri"/>
              </a:rPr>
              <a:t>,  </a:t>
            </a:r>
            <a:r>
              <a:rPr sz="2000" spc="-5" dirty="0">
                <a:latin typeface="Calibri"/>
                <a:cs typeface="Calibri"/>
              </a:rPr>
              <a:t>positioned on its own</a:t>
            </a:r>
            <a:r>
              <a:rPr sz="2000" spc="-85" dirty="0">
                <a:latin typeface="Calibri"/>
                <a:cs typeface="Calibri"/>
              </a:rPr>
              <a:t> </a:t>
            </a:r>
            <a:r>
              <a:rPr sz="2000" spc="-5" dirty="0">
                <a:latin typeface="Calibri"/>
                <a:cs typeface="Calibri"/>
              </a:rPr>
              <a:t>layer</a:t>
            </a:r>
            <a:endParaRPr sz="2000">
              <a:latin typeface="Calibri"/>
              <a:cs typeface="Calibri"/>
            </a:endParaRPr>
          </a:p>
        </p:txBody>
      </p:sp>
      <p:grpSp>
        <p:nvGrpSpPr>
          <p:cNvPr id="4" name="object 4"/>
          <p:cNvGrpSpPr/>
          <p:nvPr/>
        </p:nvGrpSpPr>
        <p:grpSpPr>
          <a:xfrm>
            <a:off x="3784599" y="1809750"/>
            <a:ext cx="5158105" cy="3136900"/>
            <a:chOff x="3784599" y="1809750"/>
            <a:chExt cx="5158105" cy="3136900"/>
          </a:xfrm>
        </p:grpSpPr>
        <p:sp>
          <p:nvSpPr>
            <p:cNvPr id="5" name="object 5"/>
            <p:cNvSpPr/>
            <p:nvPr/>
          </p:nvSpPr>
          <p:spPr>
            <a:xfrm>
              <a:off x="3784599" y="1809750"/>
              <a:ext cx="5156200" cy="31368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581749" y="3100599"/>
              <a:ext cx="342265" cy="0"/>
            </a:xfrm>
            <a:custGeom>
              <a:avLst/>
              <a:gdLst/>
              <a:ahLst/>
              <a:cxnLst/>
              <a:rect l="l" t="t" r="r" b="b"/>
              <a:pathLst>
                <a:path w="342265">
                  <a:moveTo>
                    <a:pt x="341699" y="0"/>
                  </a:moveTo>
                  <a:lnTo>
                    <a:pt x="0" y="0"/>
                  </a:lnTo>
                </a:path>
              </a:pathLst>
            </a:custGeom>
            <a:ln w="38099">
              <a:solidFill>
                <a:srgbClr val="FF0000"/>
              </a:solidFill>
            </a:ln>
          </p:spPr>
          <p:txBody>
            <a:bodyPr wrap="square" lIns="0" tIns="0" rIns="0" bIns="0" rtlCol="0"/>
            <a:lstStyle/>
            <a:p>
              <a:endParaRPr/>
            </a:p>
          </p:txBody>
        </p:sp>
        <p:sp>
          <p:nvSpPr>
            <p:cNvPr id="7" name="object 7"/>
            <p:cNvSpPr/>
            <p:nvPr/>
          </p:nvSpPr>
          <p:spPr>
            <a:xfrm>
              <a:off x="8389798" y="3018618"/>
              <a:ext cx="211001" cy="163961"/>
            </a:xfrm>
            <a:prstGeom prst="rect">
              <a:avLst/>
            </a:prstGeom>
            <a:blipFill>
              <a:blip r:embed="rId3" cstate="print"/>
              <a:stretch>
                <a:fillRect/>
              </a:stretch>
            </a:blipFill>
          </p:spPr>
          <p:txBody>
            <a:bodyPr wrap="square" lIns="0" tIns="0" rIns="0" bIns="0" rtlCol="0"/>
            <a:lstStyle/>
            <a:p>
              <a:endParaRPr/>
            </a:p>
          </p:txBody>
        </p:sp>
      </p:grpSp>
      <p:sp>
        <p:nvSpPr>
          <p:cNvPr id="8" name="object 8"/>
          <p:cNvSpPr txBox="1"/>
          <p:nvPr/>
        </p:nvSpPr>
        <p:spPr>
          <a:xfrm>
            <a:off x="8316249" y="3235649"/>
            <a:ext cx="644525" cy="194945"/>
          </a:xfrm>
          <a:prstGeom prst="rect">
            <a:avLst/>
          </a:prstGeom>
          <a:solidFill>
            <a:srgbClr val="FFFFFF"/>
          </a:solidFill>
          <a:ln w="9524">
            <a:solidFill>
              <a:srgbClr val="000000"/>
            </a:solidFill>
          </a:ln>
        </p:spPr>
        <p:txBody>
          <a:bodyPr vert="horz" wrap="square" lIns="0" tIns="635" rIns="0" bIns="0" rtlCol="0">
            <a:spAutoFit/>
          </a:bodyPr>
          <a:lstStyle/>
          <a:p>
            <a:pPr marL="114300">
              <a:lnSpc>
                <a:spcPct val="100000"/>
              </a:lnSpc>
              <a:spcBef>
                <a:spcPts val="5"/>
              </a:spcBef>
            </a:pPr>
            <a:r>
              <a:rPr sz="1200" spc="-5" dirty="0">
                <a:latin typeface="Arial"/>
                <a:cs typeface="Arial"/>
              </a:rPr>
              <a:t>100px</a:t>
            </a:r>
            <a:endParaRPr sz="1200">
              <a:latin typeface="Arial"/>
              <a:cs typeface="Arial"/>
            </a:endParaRPr>
          </a:p>
        </p:txBody>
      </p:sp>
      <p:sp>
        <p:nvSpPr>
          <p:cNvPr id="9" name="object 9"/>
          <p:cNvSpPr/>
          <p:nvPr/>
        </p:nvSpPr>
        <p:spPr>
          <a:xfrm>
            <a:off x="7397659" y="2209050"/>
            <a:ext cx="81980" cy="208175"/>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764886" y="2178712"/>
            <a:ext cx="556895" cy="194945"/>
          </a:xfrm>
          <a:prstGeom prst="rect">
            <a:avLst/>
          </a:prstGeom>
          <a:solidFill>
            <a:srgbClr val="FFFFFF"/>
          </a:solidFill>
          <a:ln w="9524">
            <a:solidFill>
              <a:srgbClr val="000000"/>
            </a:solidFill>
          </a:ln>
        </p:spPr>
        <p:txBody>
          <a:bodyPr vert="horz" wrap="square" lIns="0" tIns="635" rIns="0" bIns="0" rtlCol="0">
            <a:spAutoFit/>
          </a:bodyPr>
          <a:lstStyle/>
          <a:p>
            <a:pPr marL="113030">
              <a:lnSpc>
                <a:spcPct val="100000"/>
              </a:lnSpc>
              <a:spcBef>
                <a:spcPts val="5"/>
              </a:spcBef>
            </a:pPr>
            <a:r>
              <a:rPr sz="1200" spc="-5" dirty="0">
                <a:latin typeface="Arial"/>
                <a:cs typeface="Arial"/>
              </a:rPr>
              <a:t>50px</a:t>
            </a:r>
            <a:endParaRPr sz="1200">
              <a:latin typeface="Arial"/>
              <a:cs typeface="Arial"/>
            </a:endParaRPr>
          </a:p>
        </p:txBody>
      </p:sp>
      <p:sp>
        <p:nvSpPr>
          <p:cNvPr id="11" name="object 11"/>
          <p:cNvSpPr txBox="1"/>
          <p:nvPr/>
        </p:nvSpPr>
        <p:spPr>
          <a:xfrm>
            <a:off x="5202416" y="5167958"/>
            <a:ext cx="3142615" cy="1121410"/>
          </a:xfrm>
          <a:prstGeom prst="rect">
            <a:avLst/>
          </a:prstGeom>
        </p:spPr>
        <p:txBody>
          <a:bodyPr vert="horz" wrap="square" lIns="0" tIns="13335" rIns="0" bIns="0" rtlCol="0">
            <a:spAutoFit/>
          </a:bodyPr>
          <a:lstStyle/>
          <a:p>
            <a:pPr marL="12065" marR="5080" algn="ctr">
              <a:lnSpc>
                <a:spcPct val="99800"/>
              </a:lnSpc>
              <a:spcBef>
                <a:spcPts val="105"/>
              </a:spcBef>
            </a:pPr>
            <a:r>
              <a:rPr sz="2400" spc="-5" dirty="0">
                <a:latin typeface="Calibri"/>
                <a:cs typeface="Calibri"/>
              </a:rPr>
              <a:t>Often used to</a:t>
            </a:r>
            <a:r>
              <a:rPr sz="2400" spc="-90" dirty="0">
                <a:latin typeface="Calibri"/>
                <a:cs typeface="Calibri"/>
              </a:rPr>
              <a:t> </a:t>
            </a:r>
            <a:r>
              <a:rPr sz="2400" spc="-5" dirty="0">
                <a:latin typeface="Calibri"/>
                <a:cs typeface="Calibri"/>
              </a:rPr>
              <a:t>implement  UIs; control bars that  shouldn't go</a:t>
            </a:r>
            <a:r>
              <a:rPr sz="2400" spc="-30" dirty="0">
                <a:latin typeface="Calibri"/>
                <a:cs typeface="Calibri"/>
              </a:rPr>
              <a:t> </a:t>
            </a:r>
            <a:r>
              <a:rPr sz="2400" dirty="0">
                <a:latin typeface="Calibri"/>
                <a:cs typeface="Calibri"/>
              </a:rPr>
              <a:t>away</a:t>
            </a:r>
            <a:endParaRPr sz="2400">
              <a:latin typeface="Calibri"/>
              <a:cs typeface="Calibri"/>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787140"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00"/>
                </a:solidFill>
                <a:latin typeface="Consolas"/>
                <a:cs typeface="Consolas"/>
              </a:rPr>
              <a:t>position:</a:t>
            </a:r>
            <a:r>
              <a:rPr sz="3600" spc="-95" dirty="0">
                <a:solidFill>
                  <a:srgbClr val="000000"/>
                </a:solidFill>
                <a:latin typeface="Consolas"/>
                <a:cs typeface="Consolas"/>
              </a:rPr>
              <a:t> </a:t>
            </a:r>
            <a:r>
              <a:rPr sz="3600" spc="-5" dirty="0">
                <a:solidFill>
                  <a:srgbClr val="000000"/>
                </a:solidFill>
                <a:latin typeface="Consolas"/>
                <a:cs typeface="Consolas"/>
              </a:rPr>
              <a:t>fixed</a:t>
            </a:r>
            <a:endParaRPr sz="3600">
              <a:latin typeface="Consolas"/>
              <a:cs typeface="Consolas"/>
            </a:endParaRPr>
          </a:p>
        </p:txBody>
      </p:sp>
      <p:grpSp>
        <p:nvGrpSpPr>
          <p:cNvPr id="3" name="object 3"/>
          <p:cNvGrpSpPr/>
          <p:nvPr/>
        </p:nvGrpSpPr>
        <p:grpSpPr>
          <a:xfrm>
            <a:off x="655550" y="2188453"/>
            <a:ext cx="2685415" cy="2913380"/>
            <a:chOff x="655550" y="2188453"/>
            <a:chExt cx="2685415" cy="2913380"/>
          </a:xfrm>
        </p:grpSpPr>
        <p:sp>
          <p:nvSpPr>
            <p:cNvPr id="4" name="object 4"/>
            <p:cNvSpPr/>
            <p:nvPr/>
          </p:nvSpPr>
          <p:spPr>
            <a:xfrm>
              <a:off x="693650" y="2226553"/>
              <a:ext cx="2608625" cy="283705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74600" y="2207503"/>
              <a:ext cx="2647315" cy="2875280"/>
            </a:xfrm>
            <a:custGeom>
              <a:avLst/>
              <a:gdLst/>
              <a:ahLst/>
              <a:cxnLst/>
              <a:rect l="l" t="t" r="r" b="b"/>
              <a:pathLst>
                <a:path w="2647315" h="2875279">
                  <a:moveTo>
                    <a:pt x="0" y="0"/>
                  </a:moveTo>
                  <a:lnTo>
                    <a:pt x="2646725" y="0"/>
                  </a:lnTo>
                  <a:lnTo>
                    <a:pt x="2646725" y="2875150"/>
                  </a:lnTo>
                  <a:lnTo>
                    <a:pt x="0" y="2875150"/>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3793349" y="1707276"/>
            <a:ext cx="4777740" cy="4721860"/>
            <a:chOff x="3793349" y="1707276"/>
            <a:chExt cx="4777740" cy="4721860"/>
          </a:xfrm>
        </p:grpSpPr>
        <p:sp>
          <p:nvSpPr>
            <p:cNvPr id="7" name="object 7"/>
            <p:cNvSpPr/>
            <p:nvPr/>
          </p:nvSpPr>
          <p:spPr>
            <a:xfrm>
              <a:off x="3831449" y="1777468"/>
              <a:ext cx="4701524" cy="458921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812399" y="1726326"/>
              <a:ext cx="4739640" cy="4683760"/>
            </a:xfrm>
            <a:custGeom>
              <a:avLst/>
              <a:gdLst/>
              <a:ahLst/>
              <a:cxnLst/>
              <a:rect l="l" t="t" r="r" b="b"/>
              <a:pathLst>
                <a:path w="4739640" h="4683760">
                  <a:moveTo>
                    <a:pt x="0" y="0"/>
                  </a:moveTo>
                  <a:lnTo>
                    <a:pt x="4739624" y="0"/>
                  </a:lnTo>
                  <a:lnTo>
                    <a:pt x="4739624" y="4683474"/>
                  </a:lnTo>
                  <a:lnTo>
                    <a:pt x="0" y="4683474"/>
                  </a:lnTo>
                  <a:lnTo>
                    <a:pt x="0" y="0"/>
                  </a:lnTo>
                  <a:close/>
                </a:path>
              </a:pathLst>
            </a:custGeom>
            <a:ln w="38099">
              <a:solidFill>
                <a:srgbClr val="595959"/>
              </a:solidFill>
            </a:ln>
          </p:spPr>
          <p:txBody>
            <a:bodyPr wrap="square" lIns="0" tIns="0" rIns="0" bIns="0" rtlCol="0"/>
            <a:lstStyle/>
            <a:p>
              <a:endParaRPr/>
            </a:p>
          </p:txBody>
        </p:sp>
      </p:grpSp>
      <p:sp>
        <p:nvSpPr>
          <p:cNvPr id="9" name="object 9"/>
          <p:cNvSpPr txBox="1"/>
          <p:nvPr/>
        </p:nvSpPr>
        <p:spPr>
          <a:xfrm>
            <a:off x="766675" y="5208711"/>
            <a:ext cx="10998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34343"/>
                </a:solidFill>
                <a:latin typeface="Calibri"/>
                <a:cs typeface="Calibri"/>
              </a:rPr>
              <a:t>(</a:t>
            </a:r>
            <a:r>
              <a:rPr sz="2000" u="heavy" spc="-5" dirty="0">
                <a:solidFill>
                  <a:srgbClr val="0097A7"/>
                </a:solidFill>
                <a:uFill>
                  <a:solidFill>
                    <a:srgbClr val="0097A7"/>
                  </a:solidFill>
                </a:uFill>
                <a:latin typeface="Calibri"/>
                <a:cs typeface="Calibri"/>
                <a:hlinkClick r:id="rId4"/>
              </a:rPr>
              <a:t>CodePen</a:t>
            </a:r>
            <a:r>
              <a:rPr sz="2000" dirty="0">
                <a:solidFill>
                  <a:srgbClr val="434343"/>
                </a:solidFill>
                <a:latin typeface="Calibri"/>
                <a:cs typeface="Calibri"/>
              </a:rPr>
              <a:t>)</a:t>
            </a:r>
            <a:endParaRPr sz="2000">
              <a:latin typeface="Calibri"/>
              <a:cs typeface="Calibri"/>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537710"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00"/>
                </a:solidFill>
                <a:latin typeface="Consolas"/>
                <a:cs typeface="Consolas"/>
              </a:rPr>
              <a:t>position:</a:t>
            </a:r>
            <a:r>
              <a:rPr sz="3600" spc="-95" dirty="0">
                <a:solidFill>
                  <a:srgbClr val="000000"/>
                </a:solidFill>
                <a:latin typeface="Consolas"/>
                <a:cs typeface="Consolas"/>
              </a:rPr>
              <a:t> </a:t>
            </a:r>
            <a:r>
              <a:rPr sz="3600" spc="-10" dirty="0">
                <a:solidFill>
                  <a:srgbClr val="000000"/>
                </a:solidFill>
                <a:latin typeface="Consolas"/>
                <a:cs typeface="Consolas"/>
              </a:rPr>
              <a:t>absolute</a:t>
            </a:r>
            <a:endParaRPr sz="3600">
              <a:latin typeface="Consolas"/>
              <a:cs typeface="Consolas"/>
            </a:endParaRPr>
          </a:p>
        </p:txBody>
      </p:sp>
      <p:sp>
        <p:nvSpPr>
          <p:cNvPr id="3" name="object 3"/>
          <p:cNvSpPr txBox="1"/>
          <p:nvPr/>
        </p:nvSpPr>
        <p:spPr>
          <a:xfrm>
            <a:off x="455200" y="1702942"/>
            <a:ext cx="2755265" cy="1452880"/>
          </a:xfrm>
          <a:prstGeom prst="rect">
            <a:avLst/>
          </a:prstGeom>
        </p:spPr>
        <p:txBody>
          <a:bodyPr vert="horz" wrap="square" lIns="0" tIns="14604" rIns="0" bIns="0" rtlCol="0">
            <a:spAutoFit/>
          </a:bodyPr>
          <a:lstStyle/>
          <a:p>
            <a:pPr marL="12700">
              <a:lnSpc>
                <a:spcPct val="100000"/>
              </a:lnSpc>
              <a:spcBef>
                <a:spcPts val="114"/>
              </a:spcBef>
            </a:pPr>
            <a:r>
              <a:rPr sz="1850" dirty="0">
                <a:latin typeface="Consolas"/>
                <a:cs typeface="Consolas"/>
              </a:rPr>
              <a:t>#menubar</a:t>
            </a:r>
            <a:r>
              <a:rPr sz="1850" spc="-5" dirty="0">
                <a:latin typeface="Consolas"/>
                <a:cs typeface="Consolas"/>
              </a:rPr>
              <a:t> </a:t>
            </a:r>
            <a:r>
              <a:rPr sz="1850" spc="5" dirty="0">
                <a:latin typeface="Consolas"/>
                <a:cs typeface="Consolas"/>
              </a:rPr>
              <a:t>{</a:t>
            </a:r>
            <a:endParaRPr sz="1850">
              <a:latin typeface="Consolas"/>
              <a:cs typeface="Consolas"/>
            </a:endParaRPr>
          </a:p>
          <a:p>
            <a:pPr marL="272415" marR="5080">
              <a:lnSpc>
                <a:spcPts val="2250"/>
              </a:lnSpc>
              <a:spcBef>
                <a:spcPts val="80"/>
              </a:spcBef>
            </a:pPr>
            <a:r>
              <a:rPr sz="1850" dirty="0">
                <a:latin typeface="Consolas"/>
                <a:cs typeface="Consolas"/>
              </a:rPr>
              <a:t>position: absolute;  </a:t>
            </a:r>
            <a:r>
              <a:rPr sz="1850" spc="5" dirty="0">
                <a:latin typeface="Consolas"/>
                <a:cs typeface="Consolas"/>
              </a:rPr>
              <a:t>left:</a:t>
            </a:r>
            <a:r>
              <a:rPr sz="1850" spc="-10" dirty="0">
                <a:latin typeface="Consolas"/>
                <a:cs typeface="Consolas"/>
              </a:rPr>
              <a:t> </a:t>
            </a:r>
            <a:r>
              <a:rPr sz="1850" dirty="0">
                <a:latin typeface="Consolas"/>
                <a:cs typeface="Consolas"/>
              </a:rPr>
              <a:t>400px;</a:t>
            </a:r>
            <a:endParaRPr sz="1850">
              <a:latin typeface="Consolas"/>
              <a:cs typeface="Consolas"/>
            </a:endParaRPr>
          </a:p>
          <a:p>
            <a:pPr marL="272415">
              <a:lnSpc>
                <a:spcPts val="2170"/>
              </a:lnSpc>
            </a:pPr>
            <a:r>
              <a:rPr sz="1850" spc="5" dirty="0">
                <a:latin typeface="Consolas"/>
                <a:cs typeface="Consolas"/>
              </a:rPr>
              <a:t>top:</a:t>
            </a:r>
            <a:r>
              <a:rPr sz="1850" spc="-10" dirty="0">
                <a:latin typeface="Consolas"/>
                <a:cs typeface="Consolas"/>
              </a:rPr>
              <a:t> </a:t>
            </a:r>
            <a:r>
              <a:rPr sz="1850" dirty="0">
                <a:latin typeface="Consolas"/>
                <a:cs typeface="Consolas"/>
              </a:rPr>
              <a:t>50px;</a:t>
            </a:r>
            <a:endParaRPr sz="1850">
              <a:latin typeface="Consolas"/>
              <a:cs typeface="Consolas"/>
            </a:endParaRPr>
          </a:p>
          <a:p>
            <a:pPr marL="12700">
              <a:lnSpc>
                <a:spcPct val="100000"/>
              </a:lnSpc>
              <a:spcBef>
                <a:spcPts val="30"/>
              </a:spcBef>
            </a:pPr>
            <a:r>
              <a:rPr sz="1850" spc="5" dirty="0">
                <a:latin typeface="Consolas"/>
                <a:cs typeface="Consolas"/>
              </a:rPr>
              <a:t>}</a:t>
            </a:r>
            <a:endParaRPr sz="1850">
              <a:latin typeface="Consolas"/>
              <a:cs typeface="Consolas"/>
            </a:endParaRPr>
          </a:p>
        </p:txBody>
      </p:sp>
      <p:sp>
        <p:nvSpPr>
          <p:cNvPr id="4" name="object 4"/>
          <p:cNvSpPr txBox="1"/>
          <p:nvPr/>
        </p:nvSpPr>
        <p:spPr>
          <a:xfrm>
            <a:off x="357142" y="3495040"/>
            <a:ext cx="3122295" cy="2584450"/>
          </a:xfrm>
          <a:prstGeom prst="rect">
            <a:avLst/>
          </a:prstGeom>
        </p:spPr>
        <p:txBody>
          <a:bodyPr vert="horz" wrap="square" lIns="0" tIns="13335" rIns="0" bIns="0" rtlCol="0">
            <a:spAutoFit/>
          </a:bodyPr>
          <a:lstStyle/>
          <a:p>
            <a:pPr marL="318770" marR="185420" indent="-306705">
              <a:lnSpc>
                <a:spcPct val="99700"/>
              </a:lnSpc>
              <a:spcBef>
                <a:spcPts val="105"/>
              </a:spcBef>
              <a:tabLst>
                <a:tab pos="318770" algn="l"/>
              </a:tabLst>
            </a:pPr>
            <a:r>
              <a:rPr sz="2000" dirty="0">
                <a:latin typeface="Calibri"/>
                <a:cs typeface="Calibri"/>
              </a:rPr>
              <a:t>-	</a:t>
            </a:r>
            <a:r>
              <a:rPr sz="2000" spc="-5" dirty="0">
                <a:latin typeface="Calibri"/>
                <a:cs typeface="Calibri"/>
              </a:rPr>
              <a:t>For </a:t>
            </a:r>
            <a:r>
              <a:rPr sz="2000" b="1" spc="-5" dirty="0">
                <a:latin typeface="Calibri"/>
                <a:cs typeface="Calibri"/>
              </a:rPr>
              <a:t>absolute positioning</a:t>
            </a:r>
            <a:r>
              <a:rPr sz="2000" spc="-5" dirty="0">
                <a:latin typeface="Calibri"/>
                <a:cs typeface="Calibri"/>
              </a:rPr>
              <a:t>,  the offset is the distance  from the "containing  element", which is the  viewport by</a:t>
            </a:r>
            <a:r>
              <a:rPr sz="2000" spc="-20" dirty="0">
                <a:latin typeface="Calibri"/>
                <a:cs typeface="Calibri"/>
              </a:rPr>
              <a:t> </a:t>
            </a:r>
            <a:r>
              <a:rPr sz="2000" spc="-5" dirty="0">
                <a:latin typeface="Calibri"/>
                <a:cs typeface="Calibri"/>
              </a:rPr>
              <a:t>default</a:t>
            </a:r>
            <a:endParaRPr sz="2000">
              <a:latin typeface="Calibri"/>
              <a:cs typeface="Calibri"/>
            </a:endParaRPr>
          </a:p>
          <a:p>
            <a:pPr marL="318770" marR="5080" indent="-306705">
              <a:lnSpc>
                <a:spcPct val="99500"/>
              </a:lnSpc>
              <a:spcBef>
                <a:spcPts val="1015"/>
              </a:spcBef>
              <a:tabLst>
                <a:tab pos="318770" algn="l"/>
              </a:tabLst>
            </a:pPr>
            <a:r>
              <a:rPr sz="2000" dirty="0">
                <a:latin typeface="Calibri"/>
                <a:cs typeface="Calibri"/>
              </a:rPr>
              <a:t>-	</a:t>
            </a:r>
            <a:r>
              <a:rPr sz="2000" spc="-5" dirty="0">
                <a:latin typeface="Calibri"/>
                <a:cs typeface="Calibri"/>
              </a:rPr>
              <a:t>Element is removed from  normal document flow,  positioned on its own</a:t>
            </a:r>
            <a:r>
              <a:rPr sz="2000" spc="-85" dirty="0">
                <a:latin typeface="Calibri"/>
                <a:cs typeface="Calibri"/>
              </a:rPr>
              <a:t> </a:t>
            </a:r>
            <a:r>
              <a:rPr sz="2000" spc="-5" dirty="0">
                <a:latin typeface="Calibri"/>
                <a:cs typeface="Calibri"/>
              </a:rPr>
              <a:t>layer</a:t>
            </a:r>
            <a:endParaRPr sz="2000">
              <a:latin typeface="Calibri"/>
              <a:cs typeface="Calibri"/>
            </a:endParaRPr>
          </a:p>
        </p:txBody>
      </p:sp>
      <p:grpSp>
        <p:nvGrpSpPr>
          <p:cNvPr id="5" name="object 5"/>
          <p:cNvGrpSpPr/>
          <p:nvPr/>
        </p:nvGrpSpPr>
        <p:grpSpPr>
          <a:xfrm>
            <a:off x="3606800" y="1701800"/>
            <a:ext cx="5156200" cy="4229100"/>
            <a:chOff x="3606800" y="1701800"/>
            <a:chExt cx="5156200" cy="4229100"/>
          </a:xfrm>
        </p:grpSpPr>
        <p:sp>
          <p:nvSpPr>
            <p:cNvPr id="6" name="object 6"/>
            <p:cNvSpPr/>
            <p:nvPr/>
          </p:nvSpPr>
          <p:spPr>
            <a:xfrm>
              <a:off x="3606800" y="1701800"/>
              <a:ext cx="5156199" cy="422909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628624" y="3081274"/>
              <a:ext cx="2353945" cy="0"/>
            </a:xfrm>
            <a:custGeom>
              <a:avLst/>
              <a:gdLst/>
              <a:ahLst/>
              <a:cxnLst/>
              <a:rect l="l" t="t" r="r" b="b"/>
              <a:pathLst>
                <a:path w="2353945">
                  <a:moveTo>
                    <a:pt x="0" y="0"/>
                  </a:moveTo>
                  <a:lnTo>
                    <a:pt x="2353799" y="0"/>
                  </a:lnTo>
                </a:path>
              </a:pathLst>
            </a:custGeom>
            <a:ln w="38099">
              <a:solidFill>
                <a:srgbClr val="FF0000"/>
              </a:solidFill>
            </a:ln>
          </p:spPr>
          <p:txBody>
            <a:bodyPr wrap="square" lIns="0" tIns="0" rIns="0" bIns="0" rtlCol="0"/>
            <a:lstStyle/>
            <a:p>
              <a:endParaRPr/>
            </a:p>
          </p:txBody>
        </p:sp>
        <p:sp>
          <p:nvSpPr>
            <p:cNvPr id="8" name="object 8"/>
            <p:cNvSpPr/>
            <p:nvPr/>
          </p:nvSpPr>
          <p:spPr>
            <a:xfrm>
              <a:off x="5963374" y="2999293"/>
              <a:ext cx="211001" cy="16396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635659" y="2056649"/>
              <a:ext cx="81980" cy="208175"/>
            </a:xfrm>
            <a:prstGeom prst="rect">
              <a:avLst/>
            </a:prstGeom>
            <a:blipFill>
              <a:blip r:embed="rId4" cstate="print"/>
              <a:stretch>
                <a:fillRect/>
              </a:stretch>
            </a:blipFill>
          </p:spPr>
          <p:txBody>
            <a:bodyPr wrap="square" lIns="0" tIns="0" rIns="0" bIns="0" rtlCol="0"/>
            <a:lstStyle/>
            <a:p>
              <a:endParaRPr/>
            </a:p>
          </p:txBody>
        </p:sp>
      </p:grpSp>
      <p:sp>
        <p:nvSpPr>
          <p:cNvPr id="10" name="object 10"/>
          <p:cNvSpPr txBox="1"/>
          <p:nvPr/>
        </p:nvSpPr>
        <p:spPr>
          <a:xfrm>
            <a:off x="5105925" y="3180900"/>
            <a:ext cx="644525" cy="194945"/>
          </a:xfrm>
          <a:prstGeom prst="rect">
            <a:avLst/>
          </a:prstGeom>
          <a:solidFill>
            <a:srgbClr val="FFFFFF"/>
          </a:solidFill>
          <a:ln w="9524">
            <a:solidFill>
              <a:srgbClr val="000000"/>
            </a:solidFill>
          </a:ln>
        </p:spPr>
        <p:txBody>
          <a:bodyPr vert="horz" wrap="square" lIns="0" tIns="635" rIns="0" bIns="0" rtlCol="0">
            <a:spAutoFit/>
          </a:bodyPr>
          <a:lstStyle/>
          <a:p>
            <a:pPr marL="114300">
              <a:lnSpc>
                <a:spcPct val="100000"/>
              </a:lnSpc>
              <a:spcBef>
                <a:spcPts val="5"/>
              </a:spcBef>
            </a:pPr>
            <a:r>
              <a:rPr sz="1200" spc="-5" dirty="0">
                <a:latin typeface="Arial"/>
                <a:cs typeface="Arial"/>
              </a:rPr>
              <a:t>400px</a:t>
            </a:r>
            <a:endParaRPr sz="1200">
              <a:latin typeface="Arial"/>
              <a:cs typeface="Arial"/>
            </a:endParaRPr>
          </a:p>
        </p:txBody>
      </p:sp>
      <p:sp>
        <p:nvSpPr>
          <p:cNvPr id="11" name="object 11"/>
          <p:cNvSpPr txBox="1"/>
          <p:nvPr/>
        </p:nvSpPr>
        <p:spPr>
          <a:xfrm>
            <a:off x="6002885" y="2102512"/>
            <a:ext cx="556895" cy="194945"/>
          </a:xfrm>
          <a:prstGeom prst="rect">
            <a:avLst/>
          </a:prstGeom>
          <a:solidFill>
            <a:srgbClr val="FFFFFF"/>
          </a:solidFill>
          <a:ln w="9524">
            <a:solidFill>
              <a:srgbClr val="000000"/>
            </a:solidFill>
          </a:ln>
        </p:spPr>
        <p:txBody>
          <a:bodyPr vert="horz" wrap="square" lIns="0" tIns="635" rIns="0" bIns="0" rtlCol="0">
            <a:spAutoFit/>
          </a:bodyPr>
          <a:lstStyle/>
          <a:p>
            <a:pPr marL="113030">
              <a:lnSpc>
                <a:spcPct val="100000"/>
              </a:lnSpc>
              <a:spcBef>
                <a:spcPts val="5"/>
              </a:spcBef>
            </a:pPr>
            <a:r>
              <a:rPr sz="1200" spc="-5" dirty="0">
                <a:latin typeface="Arial"/>
                <a:cs typeface="Arial"/>
              </a:rPr>
              <a:t>50px</a:t>
            </a:r>
            <a:endParaRPr sz="1200">
              <a:latin typeface="Arial"/>
              <a:cs typeface="Arial"/>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99" y="1457999"/>
                </a:moveTo>
                <a:lnTo>
                  <a:pt x="0" y="1457999"/>
                </a:lnTo>
                <a:lnTo>
                  <a:pt x="0" y="0"/>
                </a:lnTo>
                <a:lnTo>
                  <a:pt x="9143999" y="0"/>
                </a:lnTo>
                <a:lnTo>
                  <a:pt x="9143999" y="1457999"/>
                </a:lnTo>
                <a:close/>
              </a:path>
            </a:pathLst>
          </a:custGeom>
          <a:solidFill>
            <a:srgbClr val="F3F3F3"/>
          </a:solidFill>
        </p:spPr>
        <p:txBody>
          <a:bodyPr wrap="square" lIns="0" tIns="0" rIns="0" bIns="0" rtlCol="0"/>
          <a:lstStyle/>
          <a:p>
            <a:endParaRPr/>
          </a:p>
        </p:txBody>
      </p:sp>
      <p:sp>
        <p:nvSpPr>
          <p:cNvPr id="3" name="object 3"/>
          <p:cNvSpPr txBox="1">
            <a:spLocks noGrp="1"/>
          </p:cNvSpPr>
          <p:nvPr>
            <p:ph type="title"/>
          </p:nvPr>
        </p:nvSpPr>
        <p:spPr>
          <a:xfrm>
            <a:off x="855724" y="401897"/>
            <a:ext cx="4537710"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00"/>
                </a:solidFill>
                <a:latin typeface="Consolas"/>
                <a:cs typeface="Consolas"/>
              </a:rPr>
              <a:t>position:</a:t>
            </a:r>
            <a:r>
              <a:rPr sz="3600" spc="-95" dirty="0">
                <a:solidFill>
                  <a:srgbClr val="000000"/>
                </a:solidFill>
                <a:latin typeface="Consolas"/>
                <a:cs typeface="Consolas"/>
              </a:rPr>
              <a:t> </a:t>
            </a:r>
            <a:r>
              <a:rPr sz="3600" spc="-10" dirty="0">
                <a:solidFill>
                  <a:srgbClr val="000000"/>
                </a:solidFill>
                <a:latin typeface="Consolas"/>
                <a:cs typeface="Consolas"/>
              </a:rPr>
              <a:t>absolute</a:t>
            </a:r>
            <a:endParaRPr sz="3600">
              <a:latin typeface="Consolas"/>
              <a:cs typeface="Consolas"/>
            </a:endParaRPr>
          </a:p>
        </p:txBody>
      </p:sp>
      <p:sp>
        <p:nvSpPr>
          <p:cNvPr id="4" name="object 4"/>
          <p:cNvSpPr txBox="1"/>
          <p:nvPr/>
        </p:nvSpPr>
        <p:spPr>
          <a:xfrm>
            <a:off x="573775" y="6310686"/>
            <a:ext cx="10998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34343"/>
                </a:solidFill>
                <a:latin typeface="Calibri"/>
                <a:cs typeface="Calibri"/>
              </a:rPr>
              <a:t>(</a:t>
            </a:r>
            <a:r>
              <a:rPr sz="2000" u="heavy" spc="-5" dirty="0">
                <a:solidFill>
                  <a:srgbClr val="0097A7"/>
                </a:solidFill>
                <a:uFill>
                  <a:solidFill>
                    <a:srgbClr val="0097A7"/>
                  </a:solidFill>
                </a:uFill>
                <a:latin typeface="Calibri"/>
                <a:cs typeface="Calibri"/>
                <a:hlinkClick r:id="rId2"/>
              </a:rPr>
              <a:t>CodePen</a:t>
            </a:r>
            <a:r>
              <a:rPr sz="2000" dirty="0">
                <a:solidFill>
                  <a:srgbClr val="434343"/>
                </a:solidFill>
                <a:latin typeface="Calibri"/>
                <a:cs typeface="Calibri"/>
              </a:rPr>
              <a:t>)</a:t>
            </a:r>
            <a:endParaRPr sz="2000">
              <a:latin typeface="Calibri"/>
              <a:cs typeface="Calibri"/>
            </a:endParaRPr>
          </a:p>
        </p:txBody>
      </p:sp>
      <p:grpSp>
        <p:nvGrpSpPr>
          <p:cNvPr id="5" name="object 5"/>
          <p:cNvGrpSpPr/>
          <p:nvPr/>
        </p:nvGrpSpPr>
        <p:grpSpPr>
          <a:xfrm>
            <a:off x="310250" y="1537225"/>
            <a:ext cx="2765425" cy="4717415"/>
            <a:chOff x="310250" y="1537225"/>
            <a:chExt cx="2765425" cy="4717415"/>
          </a:xfrm>
        </p:grpSpPr>
        <p:sp>
          <p:nvSpPr>
            <p:cNvPr id="6" name="object 6"/>
            <p:cNvSpPr/>
            <p:nvPr/>
          </p:nvSpPr>
          <p:spPr>
            <a:xfrm>
              <a:off x="348350" y="1575325"/>
              <a:ext cx="2689100" cy="46406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29300" y="1556275"/>
              <a:ext cx="2727325" cy="4679315"/>
            </a:xfrm>
            <a:custGeom>
              <a:avLst/>
              <a:gdLst/>
              <a:ahLst/>
              <a:cxnLst/>
              <a:rect l="l" t="t" r="r" b="b"/>
              <a:pathLst>
                <a:path w="2727325" h="4679315">
                  <a:moveTo>
                    <a:pt x="0" y="0"/>
                  </a:moveTo>
                  <a:lnTo>
                    <a:pt x="2727200" y="0"/>
                  </a:lnTo>
                  <a:lnTo>
                    <a:pt x="2727200" y="4678775"/>
                  </a:lnTo>
                  <a:lnTo>
                    <a:pt x="0" y="4678775"/>
                  </a:lnTo>
                  <a:lnTo>
                    <a:pt x="0" y="0"/>
                  </a:lnTo>
                  <a:close/>
                </a:path>
              </a:pathLst>
            </a:custGeom>
            <a:ln w="38099">
              <a:solidFill>
                <a:srgbClr val="595959"/>
              </a:solidFill>
            </a:ln>
          </p:spPr>
          <p:txBody>
            <a:bodyPr wrap="square" lIns="0" tIns="0" rIns="0" bIns="0" rtlCol="0"/>
            <a:lstStyle/>
            <a:p>
              <a:endParaRPr/>
            </a:p>
          </p:txBody>
        </p:sp>
      </p:grpSp>
      <p:grpSp>
        <p:nvGrpSpPr>
          <p:cNvPr id="8" name="object 8"/>
          <p:cNvGrpSpPr/>
          <p:nvPr/>
        </p:nvGrpSpPr>
        <p:grpSpPr>
          <a:xfrm>
            <a:off x="3161275" y="2222785"/>
            <a:ext cx="5859145" cy="2730500"/>
            <a:chOff x="3161275" y="2222785"/>
            <a:chExt cx="5859145" cy="2730500"/>
          </a:xfrm>
        </p:grpSpPr>
        <p:sp>
          <p:nvSpPr>
            <p:cNvPr id="9" name="object 9"/>
            <p:cNvSpPr/>
            <p:nvPr/>
          </p:nvSpPr>
          <p:spPr>
            <a:xfrm>
              <a:off x="3189850" y="2251360"/>
              <a:ext cx="5801748" cy="267318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175562" y="2237072"/>
              <a:ext cx="5830570" cy="2701925"/>
            </a:xfrm>
            <a:custGeom>
              <a:avLst/>
              <a:gdLst/>
              <a:ahLst/>
              <a:cxnLst/>
              <a:rect l="l" t="t" r="r" b="b"/>
              <a:pathLst>
                <a:path w="5830570" h="2701925">
                  <a:moveTo>
                    <a:pt x="0" y="0"/>
                  </a:moveTo>
                  <a:lnTo>
                    <a:pt x="5830323" y="0"/>
                  </a:lnTo>
                  <a:lnTo>
                    <a:pt x="5830323" y="2701764"/>
                  </a:lnTo>
                  <a:lnTo>
                    <a:pt x="0" y="2701764"/>
                  </a:lnTo>
                  <a:lnTo>
                    <a:pt x="0" y="0"/>
                  </a:lnTo>
                  <a:close/>
                </a:path>
              </a:pathLst>
            </a:custGeom>
            <a:ln w="28574">
              <a:solidFill>
                <a:srgbClr val="595959"/>
              </a:solidFill>
            </a:ln>
          </p:spPr>
          <p:txBody>
            <a:bodyPr wrap="square" lIns="0" tIns="0" rIns="0" bIns="0" rtlCol="0"/>
            <a:lstStyle/>
            <a:p>
              <a:endParaRPr/>
            </a:p>
          </p:txBody>
        </p:sp>
      </p:gr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537710"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00"/>
                </a:solidFill>
                <a:latin typeface="Consolas"/>
                <a:cs typeface="Consolas"/>
              </a:rPr>
              <a:t>position:</a:t>
            </a:r>
            <a:r>
              <a:rPr sz="3600" spc="-95" dirty="0">
                <a:solidFill>
                  <a:srgbClr val="000000"/>
                </a:solidFill>
                <a:latin typeface="Consolas"/>
                <a:cs typeface="Consolas"/>
              </a:rPr>
              <a:t> </a:t>
            </a:r>
            <a:r>
              <a:rPr sz="3600" spc="-10" dirty="0">
                <a:solidFill>
                  <a:srgbClr val="000000"/>
                </a:solidFill>
                <a:latin typeface="Consolas"/>
                <a:cs typeface="Consolas"/>
              </a:rPr>
              <a:t>relative</a:t>
            </a:r>
            <a:endParaRPr sz="3600">
              <a:latin typeface="Consolas"/>
              <a:cs typeface="Consolas"/>
            </a:endParaRPr>
          </a:p>
        </p:txBody>
      </p:sp>
      <p:sp>
        <p:nvSpPr>
          <p:cNvPr id="3" name="object 3"/>
          <p:cNvSpPr txBox="1"/>
          <p:nvPr/>
        </p:nvSpPr>
        <p:spPr>
          <a:xfrm>
            <a:off x="855724" y="1521508"/>
            <a:ext cx="7282815" cy="936625"/>
          </a:xfrm>
          <a:prstGeom prst="rect">
            <a:avLst/>
          </a:prstGeom>
        </p:spPr>
        <p:txBody>
          <a:bodyPr vert="horz" wrap="square" lIns="0" tIns="13970" rIns="0" bIns="0" rtlCol="0">
            <a:spAutoFit/>
          </a:bodyPr>
          <a:lstStyle/>
          <a:p>
            <a:pPr marL="12700" marR="5080">
              <a:lnSpc>
                <a:spcPct val="99500"/>
              </a:lnSpc>
              <a:spcBef>
                <a:spcPts val="110"/>
              </a:spcBef>
            </a:pPr>
            <a:r>
              <a:rPr sz="2000" spc="-5" dirty="0">
                <a:latin typeface="Calibri"/>
                <a:cs typeface="Calibri"/>
              </a:rPr>
              <a:t>For </a:t>
            </a:r>
            <a:r>
              <a:rPr sz="2000" spc="-5" dirty="0">
                <a:latin typeface="Consolas"/>
                <a:cs typeface="Consolas"/>
              </a:rPr>
              <a:t>position: relative; </a:t>
            </a:r>
            <a:r>
              <a:rPr sz="2000" spc="-5" dirty="0">
                <a:latin typeface="Calibri"/>
                <a:cs typeface="Calibri"/>
              </a:rPr>
              <a:t>the element is placed where it would  normally be placed in the layout of the page, but shifted by the </a:t>
            </a:r>
            <a:r>
              <a:rPr sz="2000" spc="-5" dirty="0">
                <a:latin typeface="Consolas"/>
                <a:cs typeface="Consolas"/>
              </a:rPr>
              <a:t>top </a:t>
            </a:r>
            <a:r>
              <a:rPr sz="2000" dirty="0">
                <a:latin typeface="Consolas"/>
                <a:cs typeface="Consolas"/>
              </a:rPr>
              <a:t>/  </a:t>
            </a:r>
            <a:r>
              <a:rPr sz="2000" spc="-5" dirty="0">
                <a:latin typeface="Consolas"/>
                <a:cs typeface="Consolas"/>
              </a:rPr>
              <a:t>left </a:t>
            </a:r>
            <a:r>
              <a:rPr sz="2000" dirty="0">
                <a:latin typeface="Consolas"/>
                <a:cs typeface="Consolas"/>
              </a:rPr>
              <a:t>/ </a:t>
            </a:r>
            <a:r>
              <a:rPr sz="2000" spc="-5" dirty="0">
                <a:latin typeface="Consolas"/>
                <a:cs typeface="Consolas"/>
              </a:rPr>
              <a:t>bottom </a:t>
            </a:r>
            <a:r>
              <a:rPr sz="2000" dirty="0">
                <a:latin typeface="Consolas"/>
                <a:cs typeface="Consolas"/>
              </a:rPr>
              <a:t>/ </a:t>
            </a:r>
            <a:r>
              <a:rPr sz="2000" spc="-5" dirty="0">
                <a:latin typeface="Consolas"/>
                <a:cs typeface="Consolas"/>
              </a:rPr>
              <a:t>right</a:t>
            </a:r>
            <a:r>
              <a:rPr sz="2000" spc="-635" dirty="0">
                <a:latin typeface="Consolas"/>
                <a:cs typeface="Consolas"/>
              </a:rPr>
              <a:t> </a:t>
            </a:r>
            <a:r>
              <a:rPr sz="2000" spc="-5" dirty="0">
                <a:latin typeface="Calibri"/>
                <a:cs typeface="Calibri"/>
              </a:rPr>
              <a:t>values.</a:t>
            </a:r>
            <a:endParaRPr sz="2000">
              <a:latin typeface="Calibri"/>
              <a:cs typeface="Calibri"/>
            </a:endParaRPr>
          </a:p>
        </p:txBody>
      </p:sp>
      <p:grpSp>
        <p:nvGrpSpPr>
          <p:cNvPr id="4" name="object 4"/>
          <p:cNvGrpSpPr/>
          <p:nvPr/>
        </p:nvGrpSpPr>
        <p:grpSpPr>
          <a:xfrm>
            <a:off x="745875" y="2934524"/>
            <a:ext cx="2792730" cy="2419985"/>
            <a:chOff x="745875" y="2934524"/>
            <a:chExt cx="2792730" cy="2419985"/>
          </a:xfrm>
        </p:grpSpPr>
        <p:sp>
          <p:nvSpPr>
            <p:cNvPr id="5" name="object 5"/>
            <p:cNvSpPr/>
            <p:nvPr/>
          </p:nvSpPr>
          <p:spPr>
            <a:xfrm>
              <a:off x="783975" y="2972624"/>
              <a:ext cx="2716199" cy="234362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4925" y="2953574"/>
              <a:ext cx="2754630" cy="2381885"/>
            </a:xfrm>
            <a:custGeom>
              <a:avLst/>
              <a:gdLst/>
              <a:ahLst/>
              <a:cxnLst/>
              <a:rect l="l" t="t" r="r" b="b"/>
              <a:pathLst>
                <a:path w="2754629" h="2381885">
                  <a:moveTo>
                    <a:pt x="0" y="0"/>
                  </a:moveTo>
                  <a:lnTo>
                    <a:pt x="2754299" y="0"/>
                  </a:lnTo>
                  <a:lnTo>
                    <a:pt x="2754299" y="2381724"/>
                  </a:lnTo>
                  <a:lnTo>
                    <a:pt x="0" y="2381724"/>
                  </a:lnTo>
                  <a:lnTo>
                    <a:pt x="0" y="0"/>
                  </a:lnTo>
                  <a:close/>
                </a:path>
              </a:pathLst>
            </a:custGeom>
            <a:ln w="38099">
              <a:solidFill>
                <a:srgbClr val="595959"/>
              </a:solidFill>
            </a:ln>
          </p:spPr>
          <p:txBody>
            <a:bodyPr wrap="square" lIns="0" tIns="0" rIns="0" bIns="0" rtlCol="0"/>
            <a:lstStyle/>
            <a:p>
              <a:endParaRPr/>
            </a:p>
          </p:txBody>
        </p:sp>
      </p:grpSp>
      <p:grpSp>
        <p:nvGrpSpPr>
          <p:cNvPr id="7" name="object 7"/>
          <p:cNvGrpSpPr/>
          <p:nvPr/>
        </p:nvGrpSpPr>
        <p:grpSpPr>
          <a:xfrm>
            <a:off x="3790074" y="2934524"/>
            <a:ext cx="4405630" cy="3565525"/>
            <a:chOff x="3790074" y="2934524"/>
            <a:chExt cx="4405630" cy="3565525"/>
          </a:xfrm>
        </p:grpSpPr>
        <p:sp>
          <p:nvSpPr>
            <p:cNvPr id="8" name="object 8"/>
            <p:cNvSpPr/>
            <p:nvPr/>
          </p:nvSpPr>
          <p:spPr>
            <a:xfrm>
              <a:off x="3828174" y="3023559"/>
              <a:ext cx="4281649" cy="3415782"/>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809124" y="2953574"/>
              <a:ext cx="4367530" cy="3527425"/>
            </a:xfrm>
            <a:custGeom>
              <a:avLst/>
              <a:gdLst/>
              <a:ahLst/>
              <a:cxnLst/>
              <a:rect l="l" t="t" r="r" b="b"/>
              <a:pathLst>
                <a:path w="4367530" h="3527425">
                  <a:moveTo>
                    <a:pt x="0" y="0"/>
                  </a:moveTo>
                  <a:lnTo>
                    <a:pt x="4367499" y="0"/>
                  </a:lnTo>
                  <a:lnTo>
                    <a:pt x="4367499" y="3527100"/>
                  </a:lnTo>
                  <a:lnTo>
                    <a:pt x="0" y="3527100"/>
                  </a:lnTo>
                  <a:lnTo>
                    <a:pt x="0" y="0"/>
                  </a:lnTo>
                  <a:close/>
                </a:path>
              </a:pathLst>
            </a:custGeom>
            <a:ln w="38099">
              <a:solidFill>
                <a:srgbClr val="595959"/>
              </a:solidFill>
            </a:ln>
          </p:spPr>
          <p:txBody>
            <a:bodyPr wrap="square" lIns="0" tIns="0" rIns="0" bIns="0" rtlCol="0"/>
            <a:lstStyle/>
            <a:p>
              <a:endParaRPr/>
            </a:p>
          </p:txBody>
        </p:sp>
      </p:grpSp>
      <p:sp>
        <p:nvSpPr>
          <p:cNvPr id="10" name="object 10"/>
          <p:cNvSpPr txBox="1"/>
          <p:nvPr/>
        </p:nvSpPr>
        <p:spPr>
          <a:xfrm>
            <a:off x="785977" y="5379115"/>
            <a:ext cx="109982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34343"/>
                </a:solidFill>
                <a:latin typeface="Calibri"/>
                <a:cs typeface="Calibri"/>
              </a:rPr>
              <a:t>(</a:t>
            </a:r>
            <a:r>
              <a:rPr sz="2000" u="heavy" spc="-5" dirty="0">
                <a:solidFill>
                  <a:srgbClr val="0097A7"/>
                </a:solidFill>
                <a:uFill>
                  <a:solidFill>
                    <a:srgbClr val="0097A7"/>
                  </a:solidFill>
                </a:uFill>
                <a:latin typeface="Calibri"/>
                <a:cs typeface="Calibri"/>
                <a:hlinkClick r:id="rId4"/>
              </a:rPr>
              <a:t>CodePen</a:t>
            </a:r>
            <a:r>
              <a:rPr sz="2000" dirty="0">
                <a:solidFill>
                  <a:srgbClr val="434343"/>
                </a:solidFill>
                <a:latin typeface="Calibri"/>
                <a:cs typeface="Calibri"/>
              </a:rPr>
              <a:t>)</a:t>
            </a:r>
            <a:endParaRPr sz="2000">
              <a:latin typeface="Calibri"/>
              <a:cs typeface="Calibri"/>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8600"/>
            <a:ext cx="5638800" cy="112082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0000"/>
                </a:solidFill>
              </a:rPr>
              <a:t>Relative </a:t>
            </a:r>
            <a:r>
              <a:rPr sz="3600" dirty="0">
                <a:solidFill>
                  <a:srgbClr val="000000"/>
                </a:solidFill>
              </a:rPr>
              <a:t>absolute</a:t>
            </a:r>
            <a:r>
              <a:rPr sz="3600" spc="-90" dirty="0">
                <a:solidFill>
                  <a:srgbClr val="000000"/>
                </a:solidFill>
              </a:rPr>
              <a:t> </a:t>
            </a:r>
            <a:r>
              <a:rPr sz="3600" spc="-5" dirty="0">
                <a:solidFill>
                  <a:srgbClr val="000000"/>
                </a:solidFill>
              </a:rPr>
              <a:t>positioning</a:t>
            </a:r>
            <a:endParaRPr sz="3600" dirty="0"/>
          </a:p>
        </p:txBody>
      </p:sp>
      <p:sp>
        <p:nvSpPr>
          <p:cNvPr id="3" name="object 3"/>
          <p:cNvSpPr txBox="1"/>
          <p:nvPr/>
        </p:nvSpPr>
        <p:spPr>
          <a:xfrm>
            <a:off x="855724" y="1389950"/>
            <a:ext cx="6931659" cy="3775075"/>
          </a:xfrm>
          <a:prstGeom prst="rect">
            <a:avLst/>
          </a:prstGeom>
        </p:spPr>
        <p:txBody>
          <a:bodyPr vert="horz" wrap="square" lIns="0" tIns="142240" rIns="0" bIns="0" rtlCol="0">
            <a:spAutoFit/>
          </a:bodyPr>
          <a:lstStyle/>
          <a:p>
            <a:pPr marL="12700">
              <a:lnSpc>
                <a:spcPct val="100000"/>
              </a:lnSpc>
              <a:spcBef>
                <a:spcPts val="1120"/>
              </a:spcBef>
            </a:pPr>
            <a:r>
              <a:rPr sz="2400" spc="-5" dirty="0">
                <a:latin typeface="Calibri"/>
                <a:cs typeface="Calibri"/>
              </a:rPr>
              <a:t>Let's revisit the definition of </a:t>
            </a:r>
            <a:r>
              <a:rPr sz="2400" dirty="0">
                <a:latin typeface="Calibri"/>
                <a:cs typeface="Calibri"/>
              </a:rPr>
              <a:t>absolute</a:t>
            </a:r>
            <a:r>
              <a:rPr sz="2400" spc="-35" dirty="0">
                <a:latin typeface="Calibri"/>
                <a:cs typeface="Calibri"/>
              </a:rPr>
              <a:t> </a:t>
            </a:r>
            <a:r>
              <a:rPr sz="2400" spc="-5" dirty="0">
                <a:latin typeface="Calibri"/>
                <a:cs typeface="Calibri"/>
              </a:rPr>
              <a:t>positioning:</a:t>
            </a:r>
            <a:endParaRPr sz="2400">
              <a:latin typeface="Calibri"/>
              <a:cs typeface="Calibri"/>
            </a:endParaRPr>
          </a:p>
          <a:p>
            <a:pPr marL="469900" marR="379730" indent="-306705">
              <a:lnSpc>
                <a:spcPct val="113700"/>
              </a:lnSpc>
              <a:spcBef>
                <a:spcPts val="625"/>
              </a:spcBef>
              <a:tabLst>
                <a:tab pos="469265" algn="l"/>
              </a:tabLst>
            </a:pPr>
            <a:r>
              <a:rPr sz="2000" dirty="0">
                <a:solidFill>
                  <a:srgbClr val="434343"/>
                </a:solidFill>
                <a:latin typeface="Calibri"/>
                <a:cs typeface="Calibri"/>
              </a:rPr>
              <a:t>-	</a:t>
            </a:r>
            <a:r>
              <a:rPr sz="2400" b="1" spc="-5" dirty="0">
                <a:solidFill>
                  <a:srgbClr val="434343"/>
                </a:solidFill>
                <a:latin typeface="Consolas"/>
                <a:cs typeface="Consolas"/>
              </a:rPr>
              <a:t>absolute</a:t>
            </a:r>
            <a:r>
              <a:rPr sz="2400" spc="-5" dirty="0">
                <a:solidFill>
                  <a:srgbClr val="434343"/>
                </a:solidFill>
                <a:latin typeface="Calibri"/>
                <a:cs typeface="Calibri"/>
              </a:rPr>
              <a:t>: </a:t>
            </a:r>
            <a:r>
              <a:rPr sz="2400" dirty="0">
                <a:solidFill>
                  <a:srgbClr val="434343"/>
                </a:solidFill>
                <a:latin typeface="Calibri"/>
                <a:cs typeface="Calibri"/>
              </a:rPr>
              <a:t>a </a:t>
            </a:r>
            <a:r>
              <a:rPr sz="2400" spc="-5" dirty="0">
                <a:solidFill>
                  <a:srgbClr val="434343"/>
                </a:solidFill>
                <a:latin typeface="Calibri"/>
                <a:cs typeface="Calibri"/>
              </a:rPr>
              <a:t>fixed position within its "containing  element"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The containing element is the viewport by</a:t>
            </a:r>
            <a:r>
              <a:rPr sz="2400" spc="-45" dirty="0">
                <a:solidFill>
                  <a:srgbClr val="434343"/>
                </a:solidFill>
                <a:latin typeface="Calibri"/>
                <a:cs typeface="Calibri"/>
              </a:rPr>
              <a:t> </a:t>
            </a:r>
            <a:r>
              <a:rPr sz="2400" spc="-5" dirty="0">
                <a:solidFill>
                  <a:srgbClr val="434343"/>
                </a:solidFill>
                <a:latin typeface="Calibri"/>
                <a:cs typeface="Calibri"/>
              </a:rPr>
              <a:t>default</a:t>
            </a:r>
            <a:endParaRPr sz="2400">
              <a:latin typeface="Calibri"/>
              <a:cs typeface="Calibri"/>
            </a:endParaRPr>
          </a:p>
          <a:p>
            <a:pPr>
              <a:lnSpc>
                <a:spcPct val="100000"/>
              </a:lnSpc>
            </a:pPr>
            <a:endParaRPr sz="2400">
              <a:latin typeface="Calibri"/>
              <a:cs typeface="Calibri"/>
            </a:endParaRPr>
          </a:p>
          <a:p>
            <a:pPr>
              <a:lnSpc>
                <a:spcPct val="100000"/>
              </a:lnSpc>
              <a:spcBef>
                <a:spcPts val="40"/>
              </a:spcBef>
            </a:pPr>
            <a:endParaRPr sz="1900">
              <a:latin typeface="Calibri"/>
              <a:cs typeface="Calibri"/>
            </a:endParaRPr>
          </a:p>
          <a:p>
            <a:pPr marL="508634" marR="5080" indent="-11430" algn="ctr">
              <a:lnSpc>
                <a:spcPct val="114100"/>
              </a:lnSpc>
            </a:pPr>
            <a:r>
              <a:rPr sz="2400" spc="-5" dirty="0">
                <a:solidFill>
                  <a:srgbClr val="434343"/>
                </a:solidFill>
                <a:latin typeface="Calibri"/>
                <a:cs typeface="Calibri"/>
              </a:rPr>
              <a:t>You can change the containing element by setting  "</a:t>
            </a:r>
            <a:r>
              <a:rPr sz="2400" b="1" spc="-5" dirty="0">
                <a:solidFill>
                  <a:srgbClr val="434343"/>
                </a:solidFill>
                <a:latin typeface="Consolas"/>
                <a:cs typeface="Consolas"/>
              </a:rPr>
              <a:t>position: </a:t>
            </a:r>
            <a:r>
              <a:rPr sz="2400" b="1" dirty="0">
                <a:solidFill>
                  <a:srgbClr val="434343"/>
                </a:solidFill>
                <a:latin typeface="Consolas"/>
                <a:cs typeface="Consolas"/>
              </a:rPr>
              <a:t>relative;</a:t>
            </a:r>
            <a:r>
              <a:rPr sz="2400" dirty="0">
                <a:solidFill>
                  <a:srgbClr val="434343"/>
                </a:solidFill>
                <a:latin typeface="Calibri"/>
                <a:cs typeface="Calibri"/>
              </a:rPr>
              <a:t>" </a:t>
            </a:r>
            <a:r>
              <a:rPr sz="2400" spc="-5" dirty="0">
                <a:solidFill>
                  <a:srgbClr val="434343"/>
                </a:solidFill>
                <a:latin typeface="Calibri"/>
                <a:cs typeface="Calibri"/>
              </a:rPr>
              <a:t>on some parent of</a:t>
            </a:r>
            <a:r>
              <a:rPr sz="2400" spc="-75" dirty="0">
                <a:solidFill>
                  <a:srgbClr val="434343"/>
                </a:solidFill>
                <a:latin typeface="Calibri"/>
                <a:cs typeface="Calibri"/>
              </a:rPr>
              <a:t> </a:t>
            </a:r>
            <a:r>
              <a:rPr sz="2400" spc="-5" dirty="0">
                <a:solidFill>
                  <a:srgbClr val="434343"/>
                </a:solidFill>
                <a:latin typeface="Calibri"/>
                <a:cs typeface="Calibri"/>
              </a:rPr>
              <a:t>your  </a:t>
            </a:r>
            <a:r>
              <a:rPr sz="2400" dirty="0">
                <a:solidFill>
                  <a:srgbClr val="434343"/>
                </a:solidFill>
                <a:latin typeface="Calibri"/>
                <a:cs typeface="Calibri"/>
              </a:rPr>
              <a:t>absolutely </a:t>
            </a:r>
            <a:r>
              <a:rPr sz="2400" spc="-5" dirty="0">
                <a:solidFill>
                  <a:srgbClr val="434343"/>
                </a:solidFill>
                <a:latin typeface="Calibri"/>
                <a:cs typeface="Calibri"/>
              </a:rPr>
              <a:t>positioned</a:t>
            </a:r>
            <a:r>
              <a:rPr sz="2400" spc="-20" dirty="0">
                <a:solidFill>
                  <a:srgbClr val="434343"/>
                </a:solidFill>
                <a:latin typeface="Calibri"/>
                <a:cs typeface="Calibri"/>
              </a:rPr>
              <a:t> </a:t>
            </a:r>
            <a:r>
              <a:rPr sz="2400" spc="-5" dirty="0">
                <a:solidFill>
                  <a:srgbClr val="434343"/>
                </a:solidFill>
                <a:latin typeface="Calibri"/>
                <a:cs typeface="Calibri"/>
              </a:rPr>
              <a:t>element!</a:t>
            </a:r>
            <a:endParaRPr sz="2400">
              <a:latin typeface="Calibri"/>
              <a:cs typeface="Calibri"/>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82600" y="1768517"/>
            <a:ext cx="2755265" cy="881380"/>
          </a:xfrm>
          <a:prstGeom prst="rect">
            <a:avLst/>
          </a:prstGeom>
        </p:spPr>
        <p:txBody>
          <a:bodyPr vert="horz" wrap="square" lIns="0" tIns="14604" rIns="0" bIns="0" rtlCol="0">
            <a:spAutoFit/>
          </a:bodyPr>
          <a:lstStyle/>
          <a:p>
            <a:pPr marL="12700">
              <a:lnSpc>
                <a:spcPct val="100000"/>
              </a:lnSpc>
              <a:spcBef>
                <a:spcPts val="114"/>
              </a:spcBef>
            </a:pPr>
            <a:r>
              <a:rPr sz="1850" spc="5" dirty="0">
                <a:latin typeface="Consolas"/>
                <a:cs typeface="Consolas"/>
              </a:rPr>
              <a:t>#area2</a:t>
            </a:r>
            <a:r>
              <a:rPr sz="1850" spc="-10" dirty="0">
                <a:latin typeface="Consolas"/>
                <a:cs typeface="Consolas"/>
              </a:rPr>
              <a:t> </a:t>
            </a:r>
            <a:r>
              <a:rPr sz="1850" spc="5" dirty="0">
                <a:latin typeface="Consolas"/>
                <a:cs typeface="Consolas"/>
              </a:rPr>
              <a:t>{</a:t>
            </a:r>
            <a:endParaRPr sz="1850">
              <a:latin typeface="Consolas"/>
              <a:cs typeface="Consolas"/>
            </a:endParaRPr>
          </a:p>
          <a:p>
            <a:pPr marL="272415">
              <a:lnSpc>
                <a:spcPct val="100000"/>
              </a:lnSpc>
              <a:spcBef>
                <a:spcPts val="30"/>
              </a:spcBef>
            </a:pPr>
            <a:r>
              <a:rPr sz="1850" dirty="0">
                <a:latin typeface="Consolas"/>
                <a:cs typeface="Consolas"/>
              </a:rPr>
              <a:t>position:</a:t>
            </a:r>
            <a:r>
              <a:rPr sz="1850" spc="-20" dirty="0">
                <a:latin typeface="Consolas"/>
                <a:cs typeface="Consolas"/>
              </a:rPr>
              <a:t> </a:t>
            </a:r>
            <a:r>
              <a:rPr sz="1850" dirty="0">
                <a:latin typeface="Consolas"/>
                <a:cs typeface="Consolas"/>
              </a:rPr>
              <a:t>relative;</a:t>
            </a:r>
            <a:endParaRPr sz="1850">
              <a:latin typeface="Consolas"/>
              <a:cs typeface="Consolas"/>
            </a:endParaRPr>
          </a:p>
          <a:p>
            <a:pPr marL="12700">
              <a:lnSpc>
                <a:spcPct val="100000"/>
              </a:lnSpc>
              <a:spcBef>
                <a:spcPts val="30"/>
              </a:spcBef>
            </a:pPr>
            <a:r>
              <a:rPr sz="1850" spc="5" dirty="0">
                <a:latin typeface="Consolas"/>
                <a:cs typeface="Consolas"/>
              </a:rPr>
              <a:t>}</a:t>
            </a:r>
            <a:endParaRPr sz="1850">
              <a:latin typeface="Consolas"/>
              <a:cs typeface="Consolas"/>
            </a:endParaRPr>
          </a:p>
        </p:txBody>
      </p:sp>
      <p:grpSp>
        <p:nvGrpSpPr>
          <p:cNvPr id="4" name="object 4"/>
          <p:cNvGrpSpPr/>
          <p:nvPr/>
        </p:nvGrpSpPr>
        <p:grpSpPr>
          <a:xfrm>
            <a:off x="3759200" y="1193775"/>
            <a:ext cx="5156200" cy="4229100"/>
            <a:chOff x="3759200" y="1193775"/>
            <a:chExt cx="5156200" cy="4229100"/>
          </a:xfrm>
        </p:grpSpPr>
        <p:sp>
          <p:nvSpPr>
            <p:cNvPr id="5" name="object 5"/>
            <p:cNvSpPr/>
            <p:nvPr/>
          </p:nvSpPr>
          <p:spPr>
            <a:xfrm>
              <a:off x="3759200" y="1193775"/>
              <a:ext cx="5156199" cy="42290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009624" y="3375669"/>
              <a:ext cx="1837055" cy="10795"/>
            </a:xfrm>
            <a:custGeom>
              <a:avLst/>
              <a:gdLst/>
              <a:ahLst/>
              <a:cxnLst/>
              <a:rect l="l" t="t" r="r" b="b"/>
              <a:pathLst>
                <a:path w="1837054" h="10795">
                  <a:moveTo>
                    <a:pt x="0" y="10404"/>
                  </a:moveTo>
                  <a:lnTo>
                    <a:pt x="1836903" y="0"/>
                  </a:lnTo>
                </a:path>
              </a:pathLst>
            </a:custGeom>
            <a:ln w="38099">
              <a:solidFill>
                <a:srgbClr val="FF0000"/>
              </a:solidFill>
            </a:ln>
          </p:spPr>
          <p:txBody>
            <a:bodyPr wrap="square" lIns="0" tIns="0" rIns="0" bIns="0" rtlCol="0"/>
            <a:lstStyle/>
            <a:p>
              <a:endParaRPr/>
            </a:p>
          </p:txBody>
        </p:sp>
        <p:sp>
          <p:nvSpPr>
            <p:cNvPr id="7" name="object 7"/>
            <p:cNvSpPr/>
            <p:nvPr/>
          </p:nvSpPr>
          <p:spPr>
            <a:xfrm>
              <a:off x="5827122" y="3293690"/>
              <a:ext cx="211355" cy="16395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016659" y="2361449"/>
              <a:ext cx="81980" cy="208175"/>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5486925" y="3485700"/>
            <a:ext cx="644525" cy="194945"/>
          </a:xfrm>
          <a:prstGeom prst="rect">
            <a:avLst/>
          </a:prstGeom>
          <a:solidFill>
            <a:srgbClr val="FFFFFF"/>
          </a:solidFill>
          <a:ln w="9524">
            <a:solidFill>
              <a:srgbClr val="000000"/>
            </a:solidFill>
          </a:ln>
        </p:spPr>
        <p:txBody>
          <a:bodyPr vert="horz" wrap="square" lIns="0" tIns="635" rIns="0" bIns="0" rtlCol="0">
            <a:spAutoFit/>
          </a:bodyPr>
          <a:lstStyle/>
          <a:p>
            <a:pPr marL="114300">
              <a:lnSpc>
                <a:spcPct val="100000"/>
              </a:lnSpc>
              <a:spcBef>
                <a:spcPts val="5"/>
              </a:spcBef>
            </a:pPr>
            <a:r>
              <a:rPr sz="1200" spc="-5" dirty="0">
                <a:latin typeface="Arial"/>
                <a:cs typeface="Arial"/>
              </a:rPr>
              <a:t>300px</a:t>
            </a:r>
            <a:endParaRPr sz="1200">
              <a:latin typeface="Arial"/>
              <a:cs typeface="Arial"/>
            </a:endParaRPr>
          </a:p>
        </p:txBody>
      </p:sp>
      <p:sp>
        <p:nvSpPr>
          <p:cNvPr id="10" name="object 10"/>
          <p:cNvSpPr txBox="1"/>
          <p:nvPr/>
        </p:nvSpPr>
        <p:spPr>
          <a:xfrm>
            <a:off x="6383885" y="2407312"/>
            <a:ext cx="556895" cy="194945"/>
          </a:xfrm>
          <a:prstGeom prst="rect">
            <a:avLst/>
          </a:prstGeom>
          <a:solidFill>
            <a:srgbClr val="FFFFFF"/>
          </a:solidFill>
          <a:ln w="9524">
            <a:solidFill>
              <a:srgbClr val="000000"/>
            </a:solidFill>
          </a:ln>
        </p:spPr>
        <p:txBody>
          <a:bodyPr vert="horz" wrap="square" lIns="0" tIns="635" rIns="0" bIns="0" rtlCol="0">
            <a:spAutoFit/>
          </a:bodyPr>
          <a:lstStyle/>
          <a:p>
            <a:pPr marL="113030">
              <a:lnSpc>
                <a:spcPct val="100000"/>
              </a:lnSpc>
              <a:spcBef>
                <a:spcPts val="5"/>
              </a:spcBef>
            </a:pPr>
            <a:r>
              <a:rPr sz="1200" spc="-5" dirty="0">
                <a:latin typeface="Arial"/>
                <a:cs typeface="Arial"/>
              </a:rPr>
              <a:t>50px</a:t>
            </a:r>
            <a:endParaRPr sz="1200">
              <a:latin typeface="Arial"/>
              <a:cs typeface="Arial"/>
            </a:endParaRPr>
          </a:p>
        </p:txBody>
      </p:sp>
      <p:sp>
        <p:nvSpPr>
          <p:cNvPr id="11" name="object 11"/>
          <p:cNvSpPr txBox="1"/>
          <p:nvPr/>
        </p:nvSpPr>
        <p:spPr>
          <a:xfrm>
            <a:off x="465925" y="2940517"/>
            <a:ext cx="2755265" cy="1452880"/>
          </a:xfrm>
          <a:prstGeom prst="rect">
            <a:avLst/>
          </a:prstGeom>
        </p:spPr>
        <p:txBody>
          <a:bodyPr vert="horz" wrap="square" lIns="0" tIns="14604" rIns="0" bIns="0" rtlCol="0">
            <a:spAutoFit/>
          </a:bodyPr>
          <a:lstStyle/>
          <a:p>
            <a:pPr marL="12700">
              <a:lnSpc>
                <a:spcPct val="100000"/>
              </a:lnSpc>
              <a:spcBef>
                <a:spcPts val="114"/>
              </a:spcBef>
            </a:pPr>
            <a:r>
              <a:rPr sz="1850" dirty="0">
                <a:latin typeface="Consolas"/>
                <a:cs typeface="Consolas"/>
              </a:rPr>
              <a:t>#menubar</a:t>
            </a:r>
            <a:r>
              <a:rPr sz="1850" spc="-5" dirty="0">
                <a:latin typeface="Consolas"/>
                <a:cs typeface="Consolas"/>
              </a:rPr>
              <a:t> </a:t>
            </a:r>
            <a:r>
              <a:rPr sz="1850" spc="5" dirty="0">
                <a:latin typeface="Consolas"/>
                <a:cs typeface="Consolas"/>
              </a:rPr>
              <a:t>{</a:t>
            </a:r>
            <a:endParaRPr sz="1850">
              <a:latin typeface="Consolas"/>
              <a:cs typeface="Consolas"/>
            </a:endParaRPr>
          </a:p>
          <a:p>
            <a:pPr marL="272415" marR="5080">
              <a:lnSpc>
                <a:spcPts val="2250"/>
              </a:lnSpc>
              <a:spcBef>
                <a:spcPts val="80"/>
              </a:spcBef>
            </a:pPr>
            <a:r>
              <a:rPr sz="1850" dirty="0">
                <a:latin typeface="Consolas"/>
                <a:cs typeface="Consolas"/>
              </a:rPr>
              <a:t>position: absolute;  </a:t>
            </a:r>
            <a:r>
              <a:rPr sz="1850" spc="5" dirty="0">
                <a:latin typeface="Consolas"/>
                <a:cs typeface="Consolas"/>
              </a:rPr>
              <a:t>left:</a:t>
            </a:r>
            <a:r>
              <a:rPr sz="1850" spc="-10" dirty="0">
                <a:latin typeface="Consolas"/>
                <a:cs typeface="Consolas"/>
              </a:rPr>
              <a:t> </a:t>
            </a:r>
            <a:r>
              <a:rPr sz="1850" dirty="0">
                <a:latin typeface="Consolas"/>
                <a:cs typeface="Consolas"/>
              </a:rPr>
              <a:t>400px;</a:t>
            </a:r>
            <a:endParaRPr sz="1850">
              <a:latin typeface="Consolas"/>
              <a:cs typeface="Consolas"/>
            </a:endParaRPr>
          </a:p>
          <a:p>
            <a:pPr marL="272415">
              <a:lnSpc>
                <a:spcPts val="2170"/>
              </a:lnSpc>
            </a:pPr>
            <a:r>
              <a:rPr sz="1850" spc="5" dirty="0">
                <a:latin typeface="Consolas"/>
                <a:cs typeface="Consolas"/>
              </a:rPr>
              <a:t>top:</a:t>
            </a:r>
            <a:r>
              <a:rPr sz="1850" spc="-10" dirty="0">
                <a:latin typeface="Consolas"/>
                <a:cs typeface="Consolas"/>
              </a:rPr>
              <a:t> </a:t>
            </a:r>
            <a:r>
              <a:rPr sz="1850" dirty="0">
                <a:latin typeface="Consolas"/>
                <a:cs typeface="Consolas"/>
              </a:rPr>
              <a:t>50px;</a:t>
            </a:r>
            <a:endParaRPr sz="1850">
              <a:latin typeface="Consolas"/>
              <a:cs typeface="Consolas"/>
            </a:endParaRPr>
          </a:p>
          <a:p>
            <a:pPr marL="12700">
              <a:lnSpc>
                <a:spcPct val="100000"/>
              </a:lnSpc>
              <a:spcBef>
                <a:spcPts val="30"/>
              </a:spcBef>
            </a:pPr>
            <a:r>
              <a:rPr sz="1850" spc="5" dirty="0">
                <a:latin typeface="Consolas"/>
                <a:cs typeface="Consolas"/>
              </a:rPr>
              <a:t>}</a:t>
            </a:r>
            <a:endParaRPr sz="1850">
              <a:latin typeface="Consolas"/>
              <a:cs typeface="Consolas"/>
            </a:endParaRPr>
          </a:p>
        </p:txBody>
      </p:sp>
      <p:sp>
        <p:nvSpPr>
          <p:cNvPr id="12" name="object 12"/>
          <p:cNvSpPr txBox="1"/>
          <p:nvPr/>
        </p:nvSpPr>
        <p:spPr>
          <a:xfrm>
            <a:off x="808099" y="5591883"/>
            <a:ext cx="6811009" cy="753110"/>
          </a:xfrm>
          <a:prstGeom prst="rect">
            <a:avLst/>
          </a:prstGeom>
        </p:spPr>
        <p:txBody>
          <a:bodyPr vert="horz" wrap="square" lIns="0" tIns="12700" rIns="0" bIns="0" rtlCol="0">
            <a:spAutoFit/>
          </a:bodyPr>
          <a:lstStyle/>
          <a:p>
            <a:pPr marL="12700">
              <a:lnSpc>
                <a:spcPts val="2865"/>
              </a:lnSpc>
              <a:spcBef>
                <a:spcPts val="100"/>
              </a:spcBef>
            </a:pPr>
            <a:r>
              <a:rPr sz="2400" spc="-5" dirty="0">
                <a:latin typeface="Calibri"/>
                <a:cs typeface="Calibri"/>
              </a:rPr>
              <a:t>Offsets </a:t>
            </a:r>
            <a:r>
              <a:rPr sz="2400" dirty="0">
                <a:latin typeface="Calibri"/>
                <a:cs typeface="Calibri"/>
              </a:rPr>
              <a:t>are </a:t>
            </a:r>
            <a:r>
              <a:rPr sz="2400" spc="-5" dirty="0">
                <a:latin typeface="Calibri"/>
                <a:cs typeface="Calibri"/>
              </a:rPr>
              <a:t>relative to the first parent element that</a:t>
            </a:r>
            <a:r>
              <a:rPr sz="2400" spc="-70" dirty="0">
                <a:latin typeface="Calibri"/>
                <a:cs typeface="Calibri"/>
              </a:rPr>
              <a:t> </a:t>
            </a:r>
            <a:r>
              <a:rPr sz="2400" spc="-5" dirty="0">
                <a:latin typeface="Calibri"/>
                <a:cs typeface="Calibri"/>
              </a:rPr>
              <a:t>has</a:t>
            </a:r>
            <a:endParaRPr sz="2400">
              <a:latin typeface="Calibri"/>
              <a:cs typeface="Calibri"/>
            </a:endParaRPr>
          </a:p>
          <a:p>
            <a:pPr marL="12700">
              <a:lnSpc>
                <a:spcPts val="2865"/>
              </a:lnSpc>
            </a:pPr>
            <a:r>
              <a:rPr sz="2400" b="1" spc="-5" dirty="0">
                <a:latin typeface="Consolas"/>
                <a:cs typeface="Consolas"/>
              </a:rPr>
              <a:t>position: relative</a:t>
            </a:r>
            <a:r>
              <a:rPr sz="2400" b="1" spc="-720" dirty="0">
                <a:latin typeface="Consolas"/>
                <a:cs typeface="Consolas"/>
              </a:rPr>
              <a:t> </a:t>
            </a:r>
            <a:r>
              <a:rPr sz="2400" spc="-5" dirty="0">
                <a:latin typeface="Calibri"/>
                <a:cs typeface="Calibri"/>
              </a:rPr>
              <a:t>which in this case is </a:t>
            </a:r>
            <a:r>
              <a:rPr sz="2400" b="1" spc="-5" dirty="0">
                <a:latin typeface="Consolas"/>
                <a:cs typeface="Consolas"/>
              </a:rPr>
              <a:t>#area2</a:t>
            </a:r>
            <a:endParaRPr sz="2400">
              <a:latin typeface="Consolas"/>
              <a:cs typeface="Consolas"/>
            </a:endParaRPr>
          </a:p>
        </p:txBody>
      </p:sp>
      <p:sp>
        <p:nvSpPr>
          <p:cNvPr id="15" name="object 2">
            <a:extLst>
              <a:ext uri="{FF2B5EF4-FFF2-40B4-BE49-F238E27FC236}">
                <a16:creationId xmlns:a16="http://schemas.microsoft.com/office/drawing/2014/main" id="{905905F4-3337-4117-AE79-E61813D4DA4A}"/>
              </a:ext>
            </a:extLst>
          </p:cNvPr>
          <p:cNvSpPr txBox="1">
            <a:spLocks/>
          </p:cNvSpPr>
          <p:nvPr/>
        </p:nvSpPr>
        <p:spPr>
          <a:xfrm>
            <a:off x="457200" y="228600"/>
            <a:ext cx="5638800" cy="1120820"/>
          </a:xfrm>
          <a:prstGeom prst="rect">
            <a:avLst/>
          </a:prstGeom>
        </p:spPr>
        <p:txBody>
          <a:bodyPr vert="horz" wrap="square" lIns="0" tIns="12700" rIns="0" bIns="0" rtlCol="0">
            <a:spAutoFit/>
          </a:bodyPr>
          <a:lstStyle>
            <a:lvl1pPr>
              <a:defRPr sz="3600" b="0" i="0">
                <a:solidFill>
                  <a:schemeClr val="tx1"/>
                </a:solidFill>
                <a:latin typeface="Verdana"/>
                <a:ea typeface="+mj-ea"/>
                <a:cs typeface="Verdana"/>
              </a:defRPr>
            </a:lvl1pPr>
          </a:lstStyle>
          <a:p>
            <a:pPr marL="12700">
              <a:spcBef>
                <a:spcPts val="100"/>
              </a:spcBef>
            </a:pPr>
            <a:r>
              <a:rPr lang="en-US" kern="0" spc="-10">
                <a:solidFill>
                  <a:srgbClr val="000000"/>
                </a:solidFill>
              </a:rPr>
              <a:t>Relative </a:t>
            </a:r>
            <a:r>
              <a:rPr lang="en-US" kern="0">
                <a:solidFill>
                  <a:srgbClr val="000000"/>
                </a:solidFill>
              </a:rPr>
              <a:t>absolute</a:t>
            </a:r>
            <a:r>
              <a:rPr lang="en-US" kern="0" spc="-90">
                <a:solidFill>
                  <a:srgbClr val="000000"/>
                </a:solidFill>
              </a:rPr>
              <a:t> </a:t>
            </a:r>
            <a:r>
              <a:rPr lang="en-US" kern="0" spc="-5">
                <a:solidFill>
                  <a:srgbClr val="000000"/>
                </a:solidFill>
              </a:rPr>
              <a:t>positioning</a:t>
            </a:r>
            <a:endParaRPr lang="en-US" kern="0"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271" y="228600"/>
            <a:ext cx="5926076" cy="112082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0000"/>
                </a:solidFill>
              </a:rPr>
              <a:t>Common use </a:t>
            </a:r>
            <a:r>
              <a:rPr sz="3600" spc="-10" dirty="0">
                <a:solidFill>
                  <a:srgbClr val="000000"/>
                </a:solidFill>
              </a:rPr>
              <a:t>case:</a:t>
            </a:r>
            <a:r>
              <a:rPr sz="3600" spc="-85" dirty="0">
                <a:solidFill>
                  <a:srgbClr val="000000"/>
                </a:solidFill>
              </a:rPr>
              <a:t> </a:t>
            </a:r>
            <a:r>
              <a:rPr sz="3600" spc="-5" dirty="0">
                <a:solidFill>
                  <a:srgbClr val="000000"/>
                </a:solidFill>
              </a:rPr>
              <a:t>Overlay</a:t>
            </a:r>
            <a:endParaRPr sz="3600" dirty="0"/>
          </a:p>
        </p:txBody>
      </p:sp>
      <p:grpSp>
        <p:nvGrpSpPr>
          <p:cNvPr id="3" name="object 3"/>
          <p:cNvGrpSpPr/>
          <p:nvPr/>
        </p:nvGrpSpPr>
        <p:grpSpPr>
          <a:xfrm>
            <a:off x="444225" y="1707250"/>
            <a:ext cx="2827655" cy="840105"/>
            <a:chOff x="444225" y="1707250"/>
            <a:chExt cx="2827655" cy="840105"/>
          </a:xfrm>
        </p:grpSpPr>
        <p:sp>
          <p:nvSpPr>
            <p:cNvPr id="4" name="object 4"/>
            <p:cNvSpPr/>
            <p:nvPr/>
          </p:nvSpPr>
          <p:spPr>
            <a:xfrm>
              <a:off x="482325" y="1745350"/>
              <a:ext cx="2750993" cy="7635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3275" y="1726300"/>
              <a:ext cx="2789555" cy="802005"/>
            </a:xfrm>
            <a:custGeom>
              <a:avLst/>
              <a:gdLst/>
              <a:ahLst/>
              <a:cxnLst/>
              <a:rect l="l" t="t" r="r" b="b"/>
              <a:pathLst>
                <a:path w="2789554" h="802005">
                  <a:moveTo>
                    <a:pt x="0" y="0"/>
                  </a:moveTo>
                  <a:lnTo>
                    <a:pt x="2789093" y="0"/>
                  </a:lnTo>
                  <a:lnTo>
                    <a:pt x="2789093" y="801600"/>
                  </a:lnTo>
                  <a:lnTo>
                    <a:pt x="0" y="801600"/>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444224" y="2664650"/>
            <a:ext cx="3004185" cy="3810000"/>
            <a:chOff x="444224" y="2664650"/>
            <a:chExt cx="3004185" cy="3810000"/>
          </a:xfrm>
        </p:grpSpPr>
        <p:sp>
          <p:nvSpPr>
            <p:cNvPr id="7" name="object 7"/>
            <p:cNvSpPr/>
            <p:nvPr/>
          </p:nvSpPr>
          <p:spPr>
            <a:xfrm>
              <a:off x="482324" y="2702750"/>
              <a:ext cx="2927975" cy="37332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63274" y="2683700"/>
              <a:ext cx="2966085" cy="3771900"/>
            </a:xfrm>
            <a:custGeom>
              <a:avLst/>
              <a:gdLst/>
              <a:ahLst/>
              <a:cxnLst/>
              <a:rect l="l" t="t" r="r" b="b"/>
              <a:pathLst>
                <a:path w="2966085" h="3771900">
                  <a:moveTo>
                    <a:pt x="0" y="0"/>
                  </a:moveTo>
                  <a:lnTo>
                    <a:pt x="2966075" y="0"/>
                  </a:lnTo>
                  <a:lnTo>
                    <a:pt x="2966075" y="3771300"/>
                  </a:lnTo>
                  <a:lnTo>
                    <a:pt x="0" y="3771300"/>
                  </a:lnTo>
                  <a:lnTo>
                    <a:pt x="0" y="0"/>
                  </a:lnTo>
                  <a:close/>
                </a:path>
              </a:pathLst>
            </a:custGeom>
            <a:ln w="38099">
              <a:solidFill>
                <a:srgbClr val="595959"/>
              </a:solidFill>
            </a:ln>
          </p:spPr>
          <p:txBody>
            <a:bodyPr wrap="square" lIns="0" tIns="0" rIns="0" bIns="0" rtlCol="0"/>
            <a:lstStyle/>
            <a:p>
              <a:endParaRPr/>
            </a:p>
          </p:txBody>
        </p:sp>
      </p:grpSp>
      <p:sp>
        <p:nvSpPr>
          <p:cNvPr id="9" name="object 9"/>
          <p:cNvSpPr/>
          <p:nvPr/>
        </p:nvSpPr>
        <p:spPr>
          <a:xfrm>
            <a:off x="3593675" y="2702760"/>
            <a:ext cx="5276498" cy="2369822"/>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7657429" y="5627468"/>
            <a:ext cx="9994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u="heavy" spc="-5" dirty="0">
                <a:solidFill>
                  <a:srgbClr val="0097A7"/>
                </a:solidFill>
                <a:uFill>
                  <a:solidFill>
                    <a:srgbClr val="0097A7"/>
                  </a:solidFill>
                </a:uFill>
                <a:latin typeface="Calibri"/>
                <a:cs typeface="Calibri"/>
                <a:hlinkClick r:id="rId5"/>
              </a:rPr>
              <a:t>CodePen</a:t>
            </a:r>
            <a:r>
              <a:rPr sz="1800" spc="-5" dirty="0">
                <a:latin typeface="Calibri"/>
                <a:cs typeface="Calibri"/>
              </a:rPr>
              <a:t>)</a:t>
            </a:r>
            <a:endParaRPr sz="18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93621504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8974" y="2845661"/>
            <a:ext cx="6946265" cy="1126490"/>
          </a:xfrm>
          <a:prstGeom prst="rect">
            <a:avLst/>
          </a:prstGeom>
        </p:spPr>
        <p:txBody>
          <a:bodyPr vert="horz" wrap="square" lIns="0" tIns="8890" rIns="0" bIns="0" rtlCol="0">
            <a:spAutoFit/>
          </a:bodyPr>
          <a:lstStyle/>
          <a:p>
            <a:pPr marL="1663064" marR="5080" indent="-1651000">
              <a:lnSpc>
                <a:spcPct val="100699"/>
              </a:lnSpc>
              <a:spcBef>
                <a:spcPts val="70"/>
              </a:spcBef>
            </a:pPr>
            <a:r>
              <a:rPr sz="3600" spc="210" dirty="0">
                <a:solidFill>
                  <a:srgbClr val="000000"/>
                </a:solidFill>
              </a:rPr>
              <a:t>Let's </a:t>
            </a:r>
            <a:r>
              <a:rPr sz="3600" spc="204" dirty="0">
                <a:solidFill>
                  <a:srgbClr val="000000"/>
                </a:solidFill>
              </a:rPr>
              <a:t>revisit </a:t>
            </a:r>
            <a:r>
              <a:rPr sz="3600" spc="395" dirty="0">
                <a:solidFill>
                  <a:srgbClr val="000000"/>
                </a:solidFill>
              </a:rPr>
              <a:t>Squarespace</a:t>
            </a:r>
            <a:r>
              <a:rPr sz="3600" spc="-70" dirty="0">
                <a:solidFill>
                  <a:srgbClr val="000000"/>
                </a:solidFill>
              </a:rPr>
              <a:t> </a:t>
            </a:r>
            <a:r>
              <a:rPr sz="3600" spc="254" dirty="0">
                <a:solidFill>
                  <a:srgbClr val="000000"/>
                </a:solidFill>
              </a:rPr>
              <a:t>again!  </a:t>
            </a:r>
            <a:r>
              <a:rPr sz="3600" spc="260" dirty="0">
                <a:solidFill>
                  <a:srgbClr val="000000"/>
                </a:solidFill>
              </a:rPr>
              <a:t>(</a:t>
            </a:r>
            <a:r>
              <a:rPr sz="3600" u="heavy" spc="260" dirty="0">
                <a:solidFill>
                  <a:srgbClr val="0097A7"/>
                </a:solidFill>
                <a:uFill>
                  <a:solidFill>
                    <a:srgbClr val="0097A7"/>
                  </a:solidFill>
                </a:uFill>
                <a:hlinkClick r:id="rId2"/>
              </a:rPr>
              <a:t>link </a:t>
            </a:r>
            <a:r>
              <a:rPr sz="3600" u="heavy" spc="280" dirty="0">
                <a:solidFill>
                  <a:srgbClr val="0097A7"/>
                </a:solidFill>
                <a:uFill>
                  <a:solidFill>
                    <a:srgbClr val="0097A7"/>
                  </a:solidFill>
                </a:uFill>
                <a:hlinkClick r:id="rId2"/>
              </a:rPr>
              <a:t>to</a:t>
            </a:r>
            <a:r>
              <a:rPr sz="3600" u="heavy" spc="-25" dirty="0">
                <a:solidFill>
                  <a:srgbClr val="0097A7"/>
                </a:solidFill>
                <a:uFill>
                  <a:solidFill>
                    <a:srgbClr val="0097A7"/>
                  </a:solidFill>
                </a:uFill>
                <a:hlinkClick r:id="rId2"/>
              </a:rPr>
              <a:t> </a:t>
            </a:r>
            <a:r>
              <a:rPr sz="3600" u="heavy" spc="270" dirty="0">
                <a:solidFill>
                  <a:srgbClr val="0097A7"/>
                </a:solidFill>
                <a:uFill>
                  <a:solidFill>
                    <a:srgbClr val="0097A7"/>
                  </a:solidFill>
                </a:uFill>
                <a:hlinkClick r:id="rId2"/>
              </a:rPr>
              <a:t>solution</a:t>
            </a:r>
            <a:r>
              <a:rPr sz="3600" spc="270" dirty="0">
                <a:solidFill>
                  <a:srgbClr val="000000"/>
                </a:solidFill>
              </a:rPr>
              <a:t>)</a:t>
            </a:r>
            <a:endParaRPr sz="3600"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5960745" cy="756920"/>
          </a:xfrm>
          <a:prstGeom prst="rect">
            <a:avLst/>
          </a:prstGeom>
        </p:spPr>
        <p:txBody>
          <a:bodyPr vert="horz" wrap="square" lIns="0" tIns="12700" rIns="0" bIns="0" rtlCol="0">
            <a:spAutoFit/>
          </a:bodyPr>
          <a:lstStyle/>
          <a:p>
            <a:pPr marL="12700">
              <a:lnSpc>
                <a:spcPct val="100000"/>
              </a:lnSpc>
              <a:spcBef>
                <a:spcPts val="100"/>
              </a:spcBef>
            </a:pPr>
            <a:r>
              <a:rPr sz="4800" spc="725" dirty="0">
                <a:solidFill>
                  <a:srgbClr val="000000"/>
                </a:solidFill>
              </a:rPr>
              <a:t>Random </a:t>
            </a:r>
            <a:r>
              <a:rPr sz="4800" spc="395" dirty="0">
                <a:solidFill>
                  <a:srgbClr val="000000"/>
                </a:solidFill>
              </a:rPr>
              <a:t>useful</a:t>
            </a:r>
            <a:r>
              <a:rPr sz="4800" spc="-445" dirty="0">
                <a:solidFill>
                  <a:srgbClr val="000000"/>
                </a:solidFill>
              </a:rPr>
              <a:t> </a:t>
            </a:r>
            <a:r>
              <a:rPr sz="4800" spc="765" dirty="0">
                <a:solidFill>
                  <a:srgbClr val="000000"/>
                </a:solidFill>
              </a:rPr>
              <a:t>CSS</a:t>
            </a:r>
            <a:endParaRPr sz="480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029969"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0000"/>
                </a:solidFill>
                <a:latin typeface="Consolas"/>
                <a:cs typeface="Consolas"/>
              </a:rPr>
              <a:t>calc</a:t>
            </a:r>
            <a:endParaRPr sz="3600">
              <a:latin typeface="Consolas"/>
              <a:cs typeface="Consolas"/>
            </a:endParaRPr>
          </a:p>
        </p:txBody>
      </p:sp>
      <p:sp>
        <p:nvSpPr>
          <p:cNvPr id="3" name="object 3"/>
          <p:cNvSpPr txBox="1"/>
          <p:nvPr/>
        </p:nvSpPr>
        <p:spPr>
          <a:xfrm>
            <a:off x="855724" y="1567733"/>
            <a:ext cx="6607809" cy="3362325"/>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use the </a:t>
            </a:r>
            <a:r>
              <a:rPr sz="2400" u="heavy" spc="-5" dirty="0">
                <a:solidFill>
                  <a:srgbClr val="0097A7"/>
                </a:solidFill>
                <a:uFill>
                  <a:solidFill>
                    <a:srgbClr val="0097A7"/>
                  </a:solidFill>
                </a:uFill>
                <a:latin typeface="Consolas"/>
                <a:cs typeface="Consolas"/>
                <a:hlinkClick r:id="rId2"/>
              </a:rPr>
              <a:t>calc</a:t>
            </a:r>
            <a:r>
              <a:rPr sz="2400" spc="-790" dirty="0">
                <a:solidFill>
                  <a:srgbClr val="0097A7"/>
                </a:solidFill>
                <a:latin typeface="Consolas"/>
                <a:cs typeface="Consolas"/>
                <a:hlinkClick r:id="rId2"/>
              </a:rPr>
              <a:t> </a:t>
            </a:r>
            <a:r>
              <a:rPr sz="2400" spc="-5" dirty="0">
                <a:solidFill>
                  <a:srgbClr val="434343"/>
                </a:solidFill>
                <a:latin typeface="Calibri"/>
                <a:cs typeface="Calibri"/>
              </a:rPr>
              <a:t>CSS function to define numeric  values in terms of</a:t>
            </a:r>
            <a:r>
              <a:rPr sz="2400" spc="-15" dirty="0">
                <a:solidFill>
                  <a:srgbClr val="434343"/>
                </a:solidFill>
                <a:latin typeface="Calibri"/>
                <a:cs typeface="Calibri"/>
              </a:rPr>
              <a:t> </a:t>
            </a:r>
            <a:r>
              <a:rPr sz="2400" spc="-5" dirty="0">
                <a:solidFill>
                  <a:srgbClr val="434343"/>
                </a:solidFill>
                <a:latin typeface="Calibri"/>
                <a:cs typeface="Calibri"/>
              </a:rPr>
              <a:t>expressions:</a:t>
            </a:r>
            <a:endParaRPr sz="2400">
              <a:latin typeface="Calibri"/>
              <a:cs typeface="Calibri"/>
            </a:endParaRPr>
          </a:p>
          <a:p>
            <a:pPr>
              <a:lnSpc>
                <a:spcPct val="100000"/>
              </a:lnSpc>
              <a:spcBef>
                <a:spcPts val="55"/>
              </a:spcBef>
            </a:pPr>
            <a:endParaRPr sz="2550">
              <a:latin typeface="Calibri"/>
              <a:cs typeface="Calibri"/>
            </a:endParaRPr>
          </a:p>
          <a:p>
            <a:pPr marL="12700" marR="1570990">
              <a:lnSpc>
                <a:spcPct val="114599"/>
              </a:lnSpc>
            </a:pPr>
            <a:r>
              <a:rPr sz="3000" spc="-5" dirty="0">
                <a:solidFill>
                  <a:srgbClr val="434343"/>
                </a:solidFill>
                <a:latin typeface="Consolas"/>
                <a:cs typeface="Consolas"/>
              </a:rPr>
              <a:t>width: calc(50% </a:t>
            </a:r>
            <a:r>
              <a:rPr sz="3000" dirty="0">
                <a:solidFill>
                  <a:srgbClr val="434343"/>
                </a:solidFill>
                <a:latin typeface="Consolas"/>
                <a:cs typeface="Consolas"/>
              </a:rPr>
              <a:t>-</a:t>
            </a:r>
            <a:r>
              <a:rPr sz="3000" spc="-110" dirty="0">
                <a:solidFill>
                  <a:srgbClr val="434343"/>
                </a:solidFill>
                <a:latin typeface="Consolas"/>
                <a:cs typeface="Consolas"/>
              </a:rPr>
              <a:t> </a:t>
            </a:r>
            <a:r>
              <a:rPr sz="3000" spc="-5" dirty="0">
                <a:solidFill>
                  <a:srgbClr val="434343"/>
                </a:solidFill>
                <a:latin typeface="Consolas"/>
                <a:cs typeface="Consolas"/>
              </a:rPr>
              <a:t>10px);  width: calc(100% </a:t>
            </a:r>
            <a:r>
              <a:rPr sz="3000" dirty="0">
                <a:solidFill>
                  <a:srgbClr val="434343"/>
                </a:solidFill>
                <a:latin typeface="Consolas"/>
                <a:cs typeface="Consolas"/>
              </a:rPr>
              <a:t>/</a:t>
            </a:r>
            <a:r>
              <a:rPr sz="3000" spc="-75" dirty="0">
                <a:solidFill>
                  <a:srgbClr val="434343"/>
                </a:solidFill>
                <a:latin typeface="Consolas"/>
                <a:cs typeface="Consolas"/>
              </a:rPr>
              <a:t> </a:t>
            </a:r>
            <a:r>
              <a:rPr sz="3000" spc="-5" dirty="0">
                <a:solidFill>
                  <a:srgbClr val="434343"/>
                </a:solidFill>
                <a:latin typeface="Consolas"/>
                <a:cs typeface="Consolas"/>
              </a:rPr>
              <a:t>6);</a:t>
            </a:r>
            <a:endParaRPr sz="3000">
              <a:latin typeface="Consolas"/>
              <a:cs typeface="Consolas"/>
            </a:endParaRPr>
          </a:p>
          <a:p>
            <a:pPr>
              <a:lnSpc>
                <a:spcPct val="100000"/>
              </a:lnSpc>
              <a:spcBef>
                <a:spcPts val="25"/>
              </a:spcBef>
            </a:pPr>
            <a:endParaRPr sz="3950">
              <a:latin typeface="Consolas"/>
              <a:cs typeface="Consolas"/>
            </a:endParaRPr>
          </a:p>
          <a:p>
            <a:pPr marL="12700">
              <a:lnSpc>
                <a:spcPct val="100000"/>
              </a:lnSpc>
            </a:pPr>
            <a:r>
              <a:rPr sz="3000" spc="-5" dirty="0">
                <a:solidFill>
                  <a:srgbClr val="434343"/>
                </a:solidFill>
                <a:latin typeface="Calibri"/>
                <a:cs typeface="Calibri"/>
              </a:rPr>
              <a:t>(</a:t>
            </a:r>
            <a:r>
              <a:rPr sz="3000" u="heavy" spc="-5" dirty="0">
                <a:solidFill>
                  <a:srgbClr val="0097A7"/>
                </a:solidFill>
                <a:uFill>
                  <a:solidFill>
                    <a:srgbClr val="0097A7"/>
                  </a:solidFill>
                </a:uFill>
                <a:latin typeface="Calibri"/>
                <a:cs typeface="Calibri"/>
                <a:hlinkClick r:id="rId2"/>
              </a:rPr>
              <a:t>MDN details of</a:t>
            </a:r>
            <a:r>
              <a:rPr sz="3000" u="heavy" spc="-20" dirty="0">
                <a:solidFill>
                  <a:srgbClr val="0097A7"/>
                </a:solidFill>
                <a:uFill>
                  <a:solidFill>
                    <a:srgbClr val="0097A7"/>
                  </a:solidFill>
                </a:uFill>
                <a:latin typeface="Calibri"/>
                <a:cs typeface="Calibri"/>
                <a:hlinkClick r:id="rId2"/>
              </a:rPr>
              <a:t> </a:t>
            </a:r>
            <a:r>
              <a:rPr sz="3000" u="heavy" spc="5" dirty="0">
                <a:solidFill>
                  <a:srgbClr val="0097A7"/>
                </a:solidFill>
                <a:uFill>
                  <a:solidFill>
                    <a:srgbClr val="0097A7"/>
                  </a:solidFill>
                </a:uFill>
                <a:latin typeface="Calibri"/>
                <a:cs typeface="Calibri"/>
                <a:hlinkClick r:id="rId2"/>
              </a:rPr>
              <a:t>calc</a:t>
            </a:r>
            <a:r>
              <a:rPr sz="3000" spc="5" dirty="0">
                <a:solidFill>
                  <a:srgbClr val="434343"/>
                </a:solidFill>
                <a:latin typeface="Calibri"/>
                <a:cs typeface="Calibri"/>
              </a:rPr>
              <a:t>)</a:t>
            </a:r>
            <a:endParaRPr sz="3000">
              <a:latin typeface="Calibri"/>
              <a:cs typeface="Calibri"/>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74072"/>
            <a:ext cx="244983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0000"/>
                </a:solidFill>
              </a:rPr>
              <a:t>CSS</a:t>
            </a:r>
            <a:r>
              <a:rPr sz="3600" spc="-90" dirty="0">
                <a:solidFill>
                  <a:srgbClr val="000000"/>
                </a:solidFill>
              </a:rPr>
              <a:t> </a:t>
            </a:r>
            <a:r>
              <a:rPr sz="3600" spc="-5" dirty="0">
                <a:solidFill>
                  <a:srgbClr val="000000"/>
                </a:solidFill>
              </a:rPr>
              <a:t>variables</a:t>
            </a:r>
            <a:endParaRPr sz="3600" dirty="0"/>
          </a:p>
        </p:txBody>
      </p:sp>
      <p:sp>
        <p:nvSpPr>
          <p:cNvPr id="3" name="object 3"/>
          <p:cNvSpPr txBox="1"/>
          <p:nvPr/>
        </p:nvSpPr>
        <p:spPr>
          <a:xfrm>
            <a:off x="855724" y="1621073"/>
            <a:ext cx="6882130" cy="477583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434343"/>
                </a:solidFill>
                <a:latin typeface="Calibri"/>
                <a:cs typeface="Calibri"/>
              </a:rPr>
              <a:t>Variables </a:t>
            </a:r>
            <a:r>
              <a:rPr sz="2400" dirty="0">
                <a:solidFill>
                  <a:srgbClr val="434343"/>
                </a:solidFill>
                <a:latin typeface="Calibri"/>
                <a:cs typeface="Calibri"/>
              </a:rPr>
              <a:t>are a </a:t>
            </a:r>
            <a:r>
              <a:rPr sz="2400" spc="-5" dirty="0">
                <a:solidFill>
                  <a:srgbClr val="434343"/>
                </a:solidFill>
                <a:latin typeface="Calibri"/>
                <a:cs typeface="Calibri"/>
              </a:rPr>
              <a:t>brand-new CSS feature</a:t>
            </a:r>
            <a:r>
              <a:rPr sz="2400" spc="-20"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caniuse</a:t>
            </a:r>
            <a:r>
              <a:rPr sz="2400" spc="-5" dirty="0">
                <a:solidFill>
                  <a:srgbClr val="434343"/>
                </a:solidFill>
                <a:latin typeface="Calibri"/>
                <a:cs typeface="Calibri"/>
              </a:rPr>
              <a:t>).</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onsolas"/>
                <a:cs typeface="Consolas"/>
              </a:rPr>
              <a:t>:root</a:t>
            </a:r>
            <a:r>
              <a:rPr sz="2400" spc="-15"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514350">
              <a:lnSpc>
                <a:spcPct val="100000"/>
              </a:lnSpc>
              <a:spcBef>
                <a:spcPts val="420"/>
              </a:spcBef>
            </a:pPr>
            <a:r>
              <a:rPr sz="2400" spc="-5" dirty="0">
                <a:solidFill>
                  <a:srgbClr val="434343"/>
                </a:solidFill>
                <a:latin typeface="Consolas"/>
                <a:cs typeface="Consolas"/>
              </a:rPr>
              <a:t>--primary-color:</a:t>
            </a:r>
            <a:r>
              <a:rPr sz="2400" spc="-20" dirty="0">
                <a:solidFill>
                  <a:srgbClr val="434343"/>
                </a:solidFill>
                <a:latin typeface="Consolas"/>
                <a:cs typeface="Consolas"/>
              </a:rPr>
              <a:t> </a:t>
            </a:r>
            <a:r>
              <a:rPr sz="2400" spc="-5" dirty="0">
                <a:solidFill>
                  <a:srgbClr val="434343"/>
                </a:solidFill>
                <a:latin typeface="Consolas"/>
                <a:cs typeface="Consolas"/>
              </a:rPr>
              <a:t>hotpink;</a:t>
            </a:r>
            <a:endParaRPr sz="2400">
              <a:latin typeface="Consolas"/>
              <a:cs typeface="Consolas"/>
            </a:endParaRPr>
          </a:p>
          <a:p>
            <a:pPr marL="12700">
              <a:lnSpc>
                <a:spcPct val="100000"/>
              </a:lnSpc>
              <a:spcBef>
                <a:spcPts val="420"/>
              </a:spcBef>
            </a:pPr>
            <a:r>
              <a:rPr sz="2400" dirty="0">
                <a:solidFill>
                  <a:srgbClr val="434343"/>
                </a:solidFill>
                <a:latin typeface="Consolas"/>
                <a:cs typeface="Consolas"/>
              </a:rPr>
              <a:t>}</a:t>
            </a:r>
            <a:endParaRPr sz="2400">
              <a:latin typeface="Consolas"/>
              <a:cs typeface="Consolas"/>
            </a:endParaRPr>
          </a:p>
          <a:p>
            <a:pPr>
              <a:lnSpc>
                <a:spcPct val="100000"/>
              </a:lnSpc>
              <a:spcBef>
                <a:spcPts val="30"/>
              </a:spcBef>
            </a:pPr>
            <a:endParaRPr sz="3150">
              <a:latin typeface="Consolas"/>
              <a:cs typeface="Consolas"/>
            </a:endParaRPr>
          </a:p>
          <a:p>
            <a:pPr marL="12700">
              <a:lnSpc>
                <a:spcPct val="100000"/>
              </a:lnSpc>
              <a:spcBef>
                <a:spcPts val="5"/>
              </a:spcBef>
            </a:pPr>
            <a:r>
              <a:rPr sz="2400" spc="-5" dirty="0">
                <a:solidFill>
                  <a:srgbClr val="434343"/>
                </a:solidFill>
                <a:latin typeface="Consolas"/>
                <a:cs typeface="Consolas"/>
              </a:rPr>
              <a:t>h1</a:t>
            </a:r>
            <a:r>
              <a:rPr sz="2400" spc="-15"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347345">
              <a:lnSpc>
                <a:spcPct val="100000"/>
              </a:lnSpc>
              <a:spcBef>
                <a:spcPts val="420"/>
              </a:spcBef>
            </a:pPr>
            <a:r>
              <a:rPr sz="2400" spc="-5" dirty="0">
                <a:solidFill>
                  <a:srgbClr val="434343"/>
                </a:solidFill>
                <a:latin typeface="Consolas"/>
                <a:cs typeface="Consolas"/>
              </a:rPr>
              <a:t>background-color:</a:t>
            </a:r>
            <a:r>
              <a:rPr sz="2400" spc="-95" dirty="0">
                <a:solidFill>
                  <a:srgbClr val="434343"/>
                </a:solidFill>
                <a:latin typeface="Consolas"/>
                <a:cs typeface="Consolas"/>
              </a:rPr>
              <a:t> </a:t>
            </a:r>
            <a:r>
              <a:rPr sz="2400" spc="-5" dirty="0">
                <a:solidFill>
                  <a:srgbClr val="434343"/>
                </a:solidFill>
                <a:latin typeface="Consolas"/>
                <a:cs typeface="Consolas"/>
              </a:rPr>
              <a:t>var(--primary-color);</a:t>
            </a:r>
            <a:endParaRPr sz="2400">
              <a:latin typeface="Consolas"/>
              <a:cs typeface="Consolas"/>
            </a:endParaRPr>
          </a:p>
          <a:p>
            <a:pPr marL="12700">
              <a:lnSpc>
                <a:spcPct val="100000"/>
              </a:lnSpc>
              <a:spcBef>
                <a:spcPts val="420"/>
              </a:spcBef>
            </a:pPr>
            <a:r>
              <a:rPr sz="2400" dirty="0">
                <a:solidFill>
                  <a:srgbClr val="434343"/>
                </a:solidFill>
                <a:latin typeface="Consolas"/>
                <a:cs typeface="Consolas"/>
              </a:rPr>
              <a:t>}</a:t>
            </a:r>
            <a:endParaRPr sz="2400">
              <a:latin typeface="Consolas"/>
              <a:cs typeface="Consolas"/>
            </a:endParaRPr>
          </a:p>
          <a:p>
            <a:pPr>
              <a:lnSpc>
                <a:spcPct val="100000"/>
              </a:lnSpc>
            </a:pPr>
            <a:endParaRPr sz="2400">
              <a:latin typeface="Consolas"/>
              <a:cs typeface="Consolas"/>
            </a:endParaRPr>
          </a:p>
          <a:p>
            <a:pPr marL="12700">
              <a:lnSpc>
                <a:spcPct val="100000"/>
              </a:lnSpc>
              <a:spcBef>
                <a:spcPts val="1710"/>
              </a:spcBef>
            </a:pPr>
            <a:r>
              <a:rPr sz="3000" spc="-5" dirty="0">
                <a:solidFill>
                  <a:srgbClr val="434343"/>
                </a:solidFill>
                <a:latin typeface="Calibri"/>
                <a:cs typeface="Calibri"/>
              </a:rPr>
              <a:t>(</a:t>
            </a:r>
            <a:r>
              <a:rPr sz="3000" u="heavy" spc="-5" dirty="0">
                <a:solidFill>
                  <a:srgbClr val="0097A7"/>
                </a:solidFill>
                <a:uFill>
                  <a:solidFill>
                    <a:srgbClr val="0097A7"/>
                  </a:solidFill>
                </a:uFill>
                <a:latin typeface="Calibri"/>
                <a:cs typeface="Calibri"/>
                <a:hlinkClick r:id="rId3"/>
              </a:rPr>
              <a:t>MDN details of CSS</a:t>
            </a:r>
            <a:r>
              <a:rPr sz="3000" u="heavy" spc="-20" dirty="0">
                <a:solidFill>
                  <a:srgbClr val="0097A7"/>
                </a:solidFill>
                <a:uFill>
                  <a:solidFill>
                    <a:srgbClr val="0097A7"/>
                  </a:solidFill>
                </a:uFill>
                <a:latin typeface="Calibri"/>
                <a:cs typeface="Calibri"/>
                <a:hlinkClick r:id="rId3"/>
              </a:rPr>
              <a:t> </a:t>
            </a:r>
            <a:r>
              <a:rPr sz="3000" u="heavy" dirty="0">
                <a:solidFill>
                  <a:srgbClr val="0097A7"/>
                </a:solidFill>
                <a:uFill>
                  <a:solidFill>
                    <a:srgbClr val="0097A7"/>
                  </a:solidFill>
                </a:uFill>
                <a:latin typeface="Calibri"/>
                <a:cs typeface="Calibri"/>
                <a:hlinkClick r:id="rId3"/>
              </a:rPr>
              <a:t>variables</a:t>
            </a:r>
            <a:r>
              <a:rPr sz="3000" dirty="0">
                <a:solidFill>
                  <a:srgbClr val="434343"/>
                </a:solidFill>
                <a:latin typeface="Calibri"/>
                <a:cs typeface="Calibri"/>
              </a:rPr>
              <a:t>)</a:t>
            </a:r>
            <a:endParaRPr sz="3000">
              <a:latin typeface="Calibri"/>
              <a:cs typeface="Calibri"/>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2659" y="269447"/>
            <a:ext cx="496697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0000"/>
                </a:solidFill>
                <a:latin typeface="Consolas"/>
                <a:cs typeface="Consolas"/>
              </a:rPr>
              <a:t>background</a:t>
            </a:r>
            <a:r>
              <a:rPr sz="3600" spc="-1090" dirty="0">
                <a:solidFill>
                  <a:srgbClr val="000000"/>
                </a:solidFill>
                <a:latin typeface="Consolas"/>
                <a:cs typeface="Consolas"/>
              </a:rPr>
              <a:t> </a:t>
            </a:r>
            <a:r>
              <a:rPr sz="3600" spc="295" dirty="0">
                <a:solidFill>
                  <a:srgbClr val="000000"/>
                </a:solidFill>
              </a:rPr>
              <a:t>properties</a:t>
            </a:r>
            <a:endParaRPr sz="3600" dirty="0">
              <a:latin typeface="Consolas"/>
              <a:cs typeface="Consolas"/>
            </a:endParaRPr>
          </a:p>
        </p:txBody>
      </p:sp>
      <p:sp>
        <p:nvSpPr>
          <p:cNvPr id="3" name="object 3"/>
          <p:cNvSpPr txBox="1"/>
          <p:nvPr/>
        </p:nvSpPr>
        <p:spPr>
          <a:xfrm>
            <a:off x="855724" y="1567733"/>
            <a:ext cx="7151370" cy="1409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An easy way to render images stretched </a:t>
            </a:r>
            <a:r>
              <a:rPr sz="2400" dirty="0">
                <a:solidFill>
                  <a:srgbClr val="434343"/>
                </a:solidFill>
                <a:latin typeface="Calibri"/>
                <a:cs typeface="Calibri"/>
              </a:rPr>
              <a:t>and </a:t>
            </a:r>
            <a:r>
              <a:rPr sz="2400" spc="-5" dirty="0">
                <a:solidFill>
                  <a:srgbClr val="434343"/>
                </a:solidFill>
                <a:latin typeface="Calibri"/>
                <a:cs typeface="Calibri"/>
              </a:rPr>
              <a:t>cropped to </a:t>
            </a:r>
            <a:r>
              <a:rPr sz="2400" dirty="0">
                <a:solidFill>
                  <a:srgbClr val="434343"/>
                </a:solidFill>
                <a:latin typeface="Calibri"/>
                <a:cs typeface="Calibri"/>
              </a:rPr>
              <a:t>a  </a:t>
            </a:r>
            <a:r>
              <a:rPr sz="2400" spc="-5" dirty="0">
                <a:solidFill>
                  <a:srgbClr val="434343"/>
                </a:solidFill>
                <a:latin typeface="Calibri"/>
                <a:cs typeface="Calibri"/>
              </a:rPr>
              <a:t>given size: set it </a:t>
            </a:r>
            <a:r>
              <a:rPr sz="2400" dirty="0">
                <a:solidFill>
                  <a:srgbClr val="434343"/>
                </a:solidFill>
                <a:latin typeface="Calibri"/>
                <a:cs typeface="Calibri"/>
              </a:rPr>
              <a:t>as a </a:t>
            </a:r>
            <a:r>
              <a:rPr sz="2400" spc="-5" dirty="0">
                <a:solidFill>
                  <a:srgbClr val="434343"/>
                </a:solidFill>
                <a:latin typeface="Calibri"/>
                <a:cs typeface="Calibri"/>
              </a:rPr>
              <a:t>background image for </a:t>
            </a:r>
            <a:r>
              <a:rPr sz="2400" dirty="0">
                <a:solidFill>
                  <a:srgbClr val="434343"/>
                </a:solidFill>
                <a:latin typeface="Calibri"/>
                <a:cs typeface="Calibri"/>
              </a:rPr>
              <a:t>an</a:t>
            </a:r>
            <a:r>
              <a:rPr sz="2400" spc="-60" dirty="0">
                <a:solidFill>
                  <a:srgbClr val="434343"/>
                </a:solidFill>
                <a:latin typeface="Calibri"/>
                <a:cs typeface="Calibri"/>
              </a:rPr>
              <a:t> </a:t>
            </a:r>
            <a:r>
              <a:rPr sz="2400" spc="-5" dirty="0">
                <a:solidFill>
                  <a:srgbClr val="434343"/>
                </a:solidFill>
                <a:latin typeface="Calibri"/>
                <a:cs typeface="Calibri"/>
              </a:rPr>
              <a:t>element.</a:t>
            </a:r>
            <a:endParaRPr sz="2400">
              <a:latin typeface="Calibri"/>
              <a:cs typeface="Calibri"/>
            </a:endParaRPr>
          </a:p>
          <a:p>
            <a:pPr marL="469900">
              <a:lnSpc>
                <a:spcPct val="100000"/>
              </a:lnSpc>
              <a:spcBef>
                <a:spcPts val="1420"/>
              </a:spcBef>
            </a:pPr>
            <a:r>
              <a:rPr sz="2400" spc="-5" dirty="0">
                <a:solidFill>
                  <a:srgbClr val="434343"/>
                </a:solidFill>
                <a:latin typeface="Consolas"/>
                <a:cs typeface="Consolas"/>
              </a:rPr>
              <a:t>background-image:</a:t>
            </a:r>
            <a:r>
              <a:rPr sz="2400" spc="-105" dirty="0">
                <a:solidFill>
                  <a:srgbClr val="434343"/>
                </a:solidFill>
                <a:latin typeface="Consolas"/>
                <a:cs typeface="Consolas"/>
              </a:rPr>
              <a:t> </a:t>
            </a:r>
            <a:r>
              <a:rPr sz="2400" spc="-5" dirty="0">
                <a:solidFill>
                  <a:srgbClr val="434343"/>
                </a:solidFill>
                <a:latin typeface="Consolas"/>
                <a:cs typeface="Consolas"/>
              </a:rPr>
              <a:t>url(background.png);</a:t>
            </a:r>
            <a:endParaRPr sz="2400">
              <a:latin typeface="Consolas"/>
              <a:cs typeface="Consolas"/>
            </a:endParaRPr>
          </a:p>
        </p:txBody>
      </p:sp>
      <p:sp>
        <p:nvSpPr>
          <p:cNvPr id="4" name="object 4"/>
          <p:cNvSpPr/>
          <p:nvPr/>
        </p:nvSpPr>
        <p:spPr>
          <a:xfrm>
            <a:off x="662887" y="3338131"/>
            <a:ext cx="7818222" cy="267638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28475" y="6237458"/>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3"/>
              </a:rPr>
              <a:t>CodePen</a:t>
            </a:r>
            <a:r>
              <a:rPr sz="2400" spc="-5"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5724" y="1567733"/>
            <a:ext cx="6677025" cy="42164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then use </a:t>
            </a:r>
            <a:r>
              <a:rPr sz="2400" u="heavy" dirty="0">
                <a:solidFill>
                  <a:srgbClr val="0097A7"/>
                </a:solidFill>
                <a:uFill>
                  <a:solidFill>
                    <a:srgbClr val="0097A7"/>
                  </a:solidFill>
                </a:uFill>
                <a:latin typeface="Calibri"/>
                <a:cs typeface="Calibri"/>
                <a:hlinkClick r:id="rId2"/>
              </a:rPr>
              <a:t>additional </a:t>
            </a:r>
            <a:r>
              <a:rPr sz="2400" u="heavy" spc="-5" dirty="0">
                <a:solidFill>
                  <a:srgbClr val="0097A7"/>
                </a:solidFill>
                <a:uFill>
                  <a:solidFill>
                    <a:srgbClr val="0097A7"/>
                  </a:solidFill>
                </a:uFill>
                <a:latin typeface="Calibri"/>
                <a:cs typeface="Calibri"/>
                <a:hlinkClick r:id="rId2"/>
              </a:rPr>
              <a:t>background properties</a:t>
            </a:r>
            <a:r>
              <a:rPr sz="2400" spc="-5" dirty="0">
                <a:solidFill>
                  <a:srgbClr val="0097A7"/>
                </a:solidFill>
                <a:latin typeface="Calibri"/>
                <a:cs typeface="Calibri"/>
                <a:hlinkClick r:id="rId2"/>
              </a:rPr>
              <a:t> </a:t>
            </a:r>
            <a:r>
              <a:rPr sz="2400" spc="-5" dirty="0">
                <a:solidFill>
                  <a:srgbClr val="434343"/>
                </a:solidFill>
                <a:latin typeface="Calibri"/>
                <a:cs typeface="Calibri"/>
              </a:rPr>
              <a:t>to  further style</a:t>
            </a:r>
            <a:r>
              <a:rPr sz="2400" spc="-10" dirty="0">
                <a:solidFill>
                  <a:srgbClr val="434343"/>
                </a:solidFill>
                <a:latin typeface="Calibri"/>
                <a:cs typeface="Calibri"/>
              </a:rPr>
              <a:t> </a:t>
            </a:r>
            <a:r>
              <a:rPr sz="2400" spc="-5" dirty="0">
                <a:solidFill>
                  <a:srgbClr val="434343"/>
                </a:solidFill>
                <a:latin typeface="Calibri"/>
                <a:cs typeface="Calibri"/>
              </a:rPr>
              <a:t>it:</a:t>
            </a:r>
            <a:endParaRPr sz="2400">
              <a:latin typeface="Calibri"/>
              <a:cs typeface="Calibri"/>
            </a:endParaRPr>
          </a:p>
          <a:p>
            <a:pPr>
              <a:lnSpc>
                <a:spcPct val="100000"/>
              </a:lnSpc>
            </a:pPr>
            <a:endParaRPr sz="2700">
              <a:latin typeface="Calibri"/>
              <a:cs typeface="Calibri"/>
            </a:endParaRPr>
          </a:p>
          <a:p>
            <a:pPr marL="469900" marR="1350645">
              <a:lnSpc>
                <a:spcPct val="114599"/>
              </a:lnSpc>
            </a:pPr>
            <a:r>
              <a:rPr sz="2400" spc="-5" dirty="0">
                <a:solidFill>
                  <a:srgbClr val="434343"/>
                </a:solidFill>
                <a:latin typeface="Consolas"/>
                <a:cs typeface="Consolas"/>
              </a:rPr>
              <a:t>background-size: cover;  background-size: contain;  background-repeat:</a:t>
            </a:r>
            <a:r>
              <a:rPr sz="2400" spc="-105" dirty="0">
                <a:solidFill>
                  <a:srgbClr val="434343"/>
                </a:solidFill>
                <a:latin typeface="Consolas"/>
                <a:cs typeface="Consolas"/>
              </a:rPr>
              <a:t> </a:t>
            </a:r>
            <a:r>
              <a:rPr sz="2400" spc="-5" dirty="0">
                <a:solidFill>
                  <a:srgbClr val="434343"/>
                </a:solidFill>
                <a:latin typeface="Consolas"/>
                <a:cs typeface="Consolas"/>
              </a:rPr>
              <a:t>no-repeat;  background-position: top;  background-position:</a:t>
            </a:r>
            <a:r>
              <a:rPr sz="2400" spc="-60" dirty="0">
                <a:solidFill>
                  <a:srgbClr val="434343"/>
                </a:solidFill>
                <a:latin typeface="Consolas"/>
                <a:cs typeface="Consolas"/>
              </a:rPr>
              <a:t> </a:t>
            </a:r>
            <a:r>
              <a:rPr sz="2400" spc="-5" dirty="0">
                <a:solidFill>
                  <a:srgbClr val="434343"/>
                </a:solidFill>
                <a:latin typeface="Consolas"/>
                <a:cs typeface="Consolas"/>
              </a:rPr>
              <a:t>center;</a:t>
            </a:r>
            <a:endParaRPr sz="2400">
              <a:latin typeface="Consolas"/>
              <a:cs typeface="Consolas"/>
            </a:endParaRPr>
          </a:p>
          <a:p>
            <a:pPr>
              <a:lnSpc>
                <a:spcPct val="100000"/>
              </a:lnSpc>
              <a:spcBef>
                <a:spcPts val="30"/>
              </a:spcBef>
            </a:pPr>
            <a:endParaRPr sz="3150">
              <a:latin typeface="Consolas"/>
              <a:cs typeface="Consolas"/>
            </a:endParaRPr>
          </a:p>
          <a:p>
            <a:pPr marL="12700">
              <a:lnSpc>
                <a:spcPct val="100000"/>
              </a:lnSpc>
              <a:spcBef>
                <a:spcPts val="5"/>
              </a:spcBef>
            </a:pP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3"/>
              </a:rPr>
              <a:t>CodePen</a:t>
            </a:r>
            <a:r>
              <a:rPr sz="2400" spc="-5" dirty="0">
                <a:solidFill>
                  <a:srgbClr val="434343"/>
                </a:solidFill>
                <a:latin typeface="Calibri"/>
                <a:cs typeface="Calibri"/>
              </a:rPr>
              <a:t>: Try resizing the</a:t>
            </a:r>
            <a:r>
              <a:rPr sz="2400" spc="-15" dirty="0">
                <a:solidFill>
                  <a:srgbClr val="434343"/>
                </a:solidFill>
                <a:latin typeface="Calibri"/>
                <a:cs typeface="Calibri"/>
              </a:rPr>
              <a:t> </a:t>
            </a:r>
            <a:r>
              <a:rPr sz="2400" spc="-5" dirty="0">
                <a:solidFill>
                  <a:srgbClr val="434343"/>
                </a:solidFill>
                <a:latin typeface="Calibri"/>
                <a:cs typeface="Calibri"/>
              </a:rPr>
              <a:t>window)</a:t>
            </a:r>
            <a:endParaRPr sz="2400">
              <a:latin typeface="Calibri"/>
              <a:cs typeface="Calibri"/>
            </a:endParaRPr>
          </a:p>
        </p:txBody>
      </p:sp>
      <p:sp>
        <p:nvSpPr>
          <p:cNvPr id="6" name="object 2">
            <a:extLst>
              <a:ext uri="{FF2B5EF4-FFF2-40B4-BE49-F238E27FC236}">
                <a16:creationId xmlns:a16="http://schemas.microsoft.com/office/drawing/2014/main" id="{4ED71BE7-CDFC-4543-94A4-D8D1905A4E56}"/>
              </a:ext>
            </a:extLst>
          </p:cNvPr>
          <p:cNvSpPr txBox="1">
            <a:spLocks/>
          </p:cNvSpPr>
          <p:nvPr/>
        </p:nvSpPr>
        <p:spPr>
          <a:xfrm>
            <a:off x="632659" y="269447"/>
            <a:ext cx="4966970" cy="574040"/>
          </a:xfrm>
          <a:prstGeom prst="rect">
            <a:avLst/>
          </a:prstGeom>
        </p:spPr>
        <p:txBody>
          <a:bodyPr vert="horz" wrap="square" lIns="0" tIns="12700" rIns="0" bIns="0" rtlCol="0">
            <a:spAutoFit/>
          </a:bodyPr>
          <a:lstStyle>
            <a:lvl1pPr>
              <a:defRPr sz="3600" b="0" i="0">
                <a:solidFill>
                  <a:schemeClr val="tx1"/>
                </a:solidFill>
                <a:latin typeface="Verdana"/>
                <a:ea typeface="+mj-ea"/>
                <a:cs typeface="Verdana"/>
              </a:defRPr>
            </a:lvl1pPr>
          </a:lstStyle>
          <a:p>
            <a:pPr marL="12700">
              <a:spcBef>
                <a:spcPts val="100"/>
              </a:spcBef>
            </a:pPr>
            <a:r>
              <a:rPr lang="en-US" kern="0" spc="-5">
                <a:solidFill>
                  <a:srgbClr val="000000"/>
                </a:solidFill>
                <a:latin typeface="Consolas"/>
                <a:cs typeface="Consolas"/>
              </a:rPr>
              <a:t>background</a:t>
            </a:r>
            <a:r>
              <a:rPr lang="en-US" kern="0" spc="-1090">
                <a:solidFill>
                  <a:srgbClr val="000000"/>
                </a:solidFill>
                <a:latin typeface="Consolas"/>
                <a:cs typeface="Consolas"/>
              </a:rPr>
              <a:t> </a:t>
            </a:r>
            <a:r>
              <a:rPr lang="en-US" kern="0" spc="295">
                <a:solidFill>
                  <a:srgbClr val="000000"/>
                </a:solidFill>
              </a:rPr>
              <a:t>properties</a:t>
            </a:r>
            <a:endParaRPr lang="en-US" kern="0" dirty="0">
              <a:latin typeface="Consolas"/>
              <a:cs typeface="Consolas"/>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2439035" cy="574040"/>
          </a:xfrm>
          <a:prstGeom prst="rect">
            <a:avLst/>
          </a:prstGeom>
        </p:spPr>
        <p:txBody>
          <a:bodyPr vert="horz" wrap="square" lIns="0" tIns="12700" rIns="0" bIns="0" rtlCol="0">
            <a:spAutoFit/>
          </a:bodyPr>
          <a:lstStyle/>
          <a:p>
            <a:pPr marL="12700">
              <a:lnSpc>
                <a:spcPct val="100000"/>
              </a:lnSpc>
              <a:spcBef>
                <a:spcPts val="100"/>
              </a:spcBef>
            </a:pPr>
            <a:r>
              <a:rPr sz="3600" spc="475" dirty="0">
                <a:latin typeface="Calibri"/>
                <a:cs typeface="Calibri"/>
              </a:rPr>
              <a:t>Web</a:t>
            </a:r>
            <a:r>
              <a:rPr sz="3600" spc="50" dirty="0">
                <a:latin typeface="Calibri"/>
                <a:cs typeface="Calibri"/>
              </a:rPr>
              <a:t> </a:t>
            </a:r>
            <a:r>
              <a:rPr sz="3600" spc="335" dirty="0">
                <a:latin typeface="Calibri"/>
                <a:cs typeface="Calibri"/>
              </a:rPr>
              <a:t>Fonts</a:t>
            </a:r>
            <a:endParaRPr sz="3600" dirty="0">
              <a:latin typeface="Calibri"/>
              <a:cs typeface="Calibri"/>
            </a:endParaRPr>
          </a:p>
        </p:txBody>
      </p:sp>
      <p:sp>
        <p:nvSpPr>
          <p:cNvPr id="3" name="object 3"/>
          <p:cNvSpPr txBox="1"/>
          <p:nvPr/>
        </p:nvSpPr>
        <p:spPr>
          <a:xfrm>
            <a:off x="855724" y="1621074"/>
            <a:ext cx="677418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You can use </a:t>
            </a:r>
            <a:r>
              <a:rPr sz="2400" u="heavy" spc="-5" dirty="0">
                <a:solidFill>
                  <a:srgbClr val="0097A7"/>
                </a:solidFill>
                <a:uFill>
                  <a:solidFill>
                    <a:srgbClr val="0097A7"/>
                  </a:solidFill>
                </a:uFill>
                <a:latin typeface="Calibri"/>
                <a:cs typeface="Calibri"/>
                <a:hlinkClick r:id="rId2"/>
              </a:rPr>
              <a:t>Google Fonts</a:t>
            </a:r>
            <a:r>
              <a:rPr sz="2400" spc="-5" dirty="0">
                <a:solidFill>
                  <a:srgbClr val="0097A7"/>
                </a:solidFill>
                <a:latin typeface="Calibri"/>
                <a:cs typeface="Calibri"/>
                <a:hlinkClick r:id="rId2"/>
              </a:rPr>
              <a:t> </a:t>
            </a:r>
            <a:r>
              <a:rPr sz="2400" spc="-5" dirty="0">
                <a:solidFill>
                  <a:srgbClr val="434343"/>
                </a:solidFill>
                <a:latin typeface="Calibri"/>
                <a:cs typeface="Calibri"/>
              </a:rPr>
              <a:t>to choose from better</a:t>
            </a:r>
            <a:r>
              <a:rPr sz="2400" dirty="0">
                <a:solidFill>
                  <a:srgbClr val="434343"/>
                </a:solidFill>
                <a:latin typeface="Calibri"/>
                <a:cs typeface="Calibri"/>
              </a:rPr>
              <a:t> </a:t>
            </a:r>
            <a:r>
              <a:rPr sz="2400" spc="-5" dirty="0">
                <a:solidFill>
                  <a:srgbClr val="434343"/>
                </a:solidFill>
                <a:latin typeface="Calibri"/>
                <a:cs typeface="Calibri"/>
              </a:rPr>
              <a:t>fonts:</a:t>
            </a:r>
            <a:endParaRPr sz="2400">
              <a:latin typeface="Calibri"/>
              <a:cs typeface="Calibri"/>
            </a:endParaRPr>
          </a:p>
        </p:txBody>
      </p:sp>
      <p:grpSp>
        <p:nvGrpSpPr>
          <p:cNvPr id="4" name="object 4"/>
          <p:cNvGrpSpPr/>
          <p:nvPr/>
        </p:nvGrpSpPr>
        <p:grpSpPr>
          <a:xfrm>
            <a:off x="948862" y="2233566"/>
            <a:ext cx="7246620" cy="4429125"/>
            <a:chOff x="948862" y="2233566"/>
            <a:chExt cx="7246620" cy="4429125"/>
          </a:xfrm>
        </p:grpSpPr>
        <p:sp>
          <p:nvSpPr>
            <p:cNvPr id="5" name="object 5"/>
            <p:cNvSpPr/>
            <p:nvPr/>
          </p:nvSpPr>
          <p:spPr>
            <a:xfrm>
              <a:off x="986962" y="2271666"/>
              <a:ext cx="7170073" cy="435245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67912" y="2252616"/>
              <a:ext cx="7208520" cy="4391025"/>
            </a:xfrm>
            <a:custGeom>
              <a:avLst/>
              <a:gdLst/>
              <a:ahLst/>
              <a:cxnLst/>
              <a:rect l="l" t="t" r="r" b="b"/>
              <a:pathLst>
                <a:path w="7208520" h="4391025">
                  <a:moveTo>
                    <a:pt x="0" y="0"/>
                  </a:moveTo>
                  <a:lnTo>
                    <a:pt x="7208173" y="0"/>
                  </a:lnTo>
                  <a:lnTo>
                    <a:pt x="7208173" y="4390558"/>
                  </a:lnTo>
                  <a:lnTo>
                    <a:pt x="0" y="4390558"/>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294525" y="2162641"/>
            <a:ext cx="4421505" cy="4429125"/>
            <a:chOff x="4294525" y="2162641"/>
            <a:chExt cx="4421505" cy="4429125"/>
          </a:xfrm>
        </p:grpSpPr>
        <p:sp>
          <p:nvSpPr>
            <p:cNvPr id="4" name="object 4"/>
            <p:cNvSpPr/>
            <p:nvPr/>
          </p:nvSpPr>
          <p:spPr>
            <a:xfrm>
              <a:off x="4332625" y="2200741"/>
              <a:ext cx="4345205" cy="435245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13575" y="2181691"/>
              <a:ext cx="4383405" cy="4391025"/>
            </a:xfrm>
            <a:custGeom>
              <a:avLst/>
              <a:gdLst/>
              <a:ahLst/>
              <a:cxnLst/>
              <a:rect l="l" t="t" r="r" b="b"/>
              <a:pathLst>
                <a:path w="4383405" h="4391025">
                  <a:moveTo>
                    <a:pt x="0" y="0"/>
                  </a:moveTo>
                  <a:lnTo>
                    <a:pt x="4383306" y="0"/>
                  </a:lnTo>
                  <a:lnTo>
                    <a:pt x="4383306" y="4390559"/>
                  </a:lnTo>
                  <a:lnTo>
                    <a:pt x="0" y="4390559"/>
                  </a:lnTo>
                  <a:lnTo>
                    <a:pt x="0" y="0"/>
                  </a:lnTo>
                  <a:close/>
                </a:path>
              </a:pathLst>
            </a:custGeom>
            <a:ln w="38099">
              <a:solidFill>
                <a:srgbClr val="595959"/>
              </a:solidFill>
            </a:ln>
          </p:spPr>
          <p:txBody>
            <a:bodyPr wrap="square" lIns="0" tIns="0" rIns="0" bIns="0" rtlCol="0"/>
            <a:lstStyle/>
            <a:p>
              <a:endParaRPr/>
            </a:p>
          </p:txBody>
        </p:sp>
      </p:grpSp>
      <p:sp>
        <p:nvSpPr>
          <p:cNvPr id="6" name="object 6"/>
          <p:cNvSpPr txBox="1"/>
          <p:nvPr/>
        </p:nvSpPr>
        <p:spPr>
          <a:xfrm>
            <a:off x="855724" y="1621074"/>
            <a:ext cx="6774180" cy="430403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You can use </a:t>
            </a:r>
            <a:r>
              <a:rPr sz="2400" u="heavy" spc="-5" dirty="0">
                <a:solidFill>
                  <a:srgbClr val="0097A7"/>
                </a:solidFill>
                <a:uFill>
                  <a:solidFill>
                    <a:srgbClr val="0097A7"/>
                  </a:solidFill>
                </a:uFill>
                <a:latin typeface="Calibri"/>
                <a:cs typeface="Calibri"/>
                <a:hlinkClick r:id="rId3"/>
              </a:rPr>
              <a:t>Google Fonts</a:t>
            </a:r>
            <a:r>
              <a:rPr sz="2400" spc="-5" dirty="0">
                <a:solidFill>
                  <a:srgbClr val="0097A7"/>
                </a:solidFill>
                <a:latin typeface="Calibri"/>
                <a:cs typeface="Calibri"/>
                <a:hlinkClick r:id="rId3"/>
              </a:rPr>
              <a:t> </a:t>
            </a:r>
            <a:r>
              <a:rPr sz="2400" spc="-5" dirty="0">
                <a:solidFill>
                  <a:srgbClr val="434343"/>
                </a:solidFill>
                <a:latin typeface="Calibri"/>
                <a:cs typeface="Calibri"/>
              </a:rPr>
              <a:t>to choose from better</a:t>
            </a:r>
            <a:r>
              <a:rPr sz="2400" dirty="0">
                <a:solidFill>
                  <a:srgbClr val="434343"/>
                </a:solidFill>
                <a:latin typeface="Calibri"/>
                <a:cs typeface="Calibri"/>
              </a:rPr>
              <a:t> </a:t>
            </a:r>
            <a:r>
              <a:rPr sz="2400" spc="-5" dirty="0">
                <a:solidFill>
                  <a:srgbClr val="434343"/>
                </a:solidFill>
                <a:latin typeface="Calibri"/>
                <a:cs typeface="Calibri"/>
              </a:rPr>
              <a:t>fonts:</a:t>
            </a:r>
            <a:endParaRPr sz="2400">
              <a:latin typeface="Calibri"/>
              <a:cs typeface="Calibri"/>
            </a:endParaRPr>
          </a:p>
          <a:p>
            <a:pPr>
              <a:lnSpc>
                <a:spcPct val="100000"/>
              </a:lnSpc>
            </a:pPr>
            <a:endParaRPr sz="2400">
              <a:latin typeface="Calibri"/>
              <a:cs typeface="Calibri"/>
            </a:endParaRPr>
          </a:p>
          <a:p>
            <a:pPr marL="247015" marR="3609340" indent="449580" algn="r">
              <a:lnSpc>
                <a:spcPct val="114599"/>
              </a:lnSpc>
              <a:spcBef>
                <a:spcPts val="1475"/>
              </a:spcBef>
            </a:pPr>
            <a:r>
              <a:rPr sz="2400" spc="-5" dirty="0">
                <a:solidFill>
                  <a:srgbClr val="434343"/>
                </a:solidFill>
                <a:latin typeface="Calibri"/>
                <a:cs typeface="Calibri"/>
              </a:rPr>
              <a:t>The</a:t>
            </a:r>
            <a:r>
              <a:rPr sz="2400" spc="-50" dirty="0">
                <a:solidFill>
                  <a:srgbClr val="434343"/>
                </a:solidFill>
                <a:latin typeface="Calibri"/>
                <a:cs typeface="Calibri"/>
              </a:rPr>
              <a:t> </a:t>
            </a:r>
            <a:r>
              <a:rPr sz="2400" spc="-5" dirty="0">
                <a:solidFill>
                  <a:srgbClr val="434343"/>
                </a:solidFill>
                <a:latin typeface="Calibri"/>
                <a:cs typeface="Calibri"/>
              </a:rPr>
              <a:t>instructions</a:t>
            </a:r>
            <a:r>
              <a:rPr sz="2400" spc="-50" dirty="0">
                <a:solidFill>
                  <a:srgbClr val="434343"/>
                </a:solidFill>
                <a:latin typeface="Calibri"/>
                <a:cs typeface="Calibri"/>
              </a:rPr>
              <a:t> </a:t>
            </a:r>
            <a:r>
              <a:rPr sz="2400" dirty="0">
                <a:solidFill>
                  <a:srgbClr val="434343"/>
                </a:solidFill>
                <a:latin typeface="Calibri"/>
                <a:cs typeface="Calibri"/>
              </a:rPr>
              <a:t>are  </a:t>
            </a:r>
            <a:r>
              <a:rPr sz="2400" spc="-5" dirty="0">
                <a:solidFill>
                  <a:srgbClr val="434343"/>
                </a:solidFill>
                <a:latin typeface="Calibri"/>
                <a:cs typeface="Calibri"/>
              </a:rPr>
              <a:t>pretty</a:t>
            </a:r>
            <a:r>
              <a:rPr sz="2400" spc="-100" dirty="0">
                <a:solidFill>
                  <a:srgbClr val="434343"/>
                </a:solidFill>
                <a:latin typeface="Calibri"/>
                <a:cs typeface="Calibri"/>
              </a:rPr>
              <a:t> </a:t>
            </a:r>
            <a:r>
              <a:rPr sz="2400" spc="-5" dirty="0">
                <a:solidFill>
                  <a:srgbClr val="434343"/>
                </a:solidFill>
                <a:latin typeface="Calibri"/>
                <a:cs typeface="Calibri"/>
              </a:rPr>
              <a:t>self-explanatory:</a:t>
            </a:r>
            <a:endParaRPr sz="2400">
              <a:latin typeface="Calibri"/>
              <a:cs typeface="Calibri"/>
            </a:endParaRPr>
          </a:p>
          <a:p>
            <a:pPr>
              <a:lnSpc>
                <a:spcPct val="100000"/>
              </a:lnSpc>
              <a:spcBef>
                <a:spcPts val="60"/>
              </a:spcBef>
            </a:pPr>
            <a:endParaRPr sz="3000">
              <a:latin typeface="Calibri"/>
              <a:cs typeface="Calibri"/>
            </a:endParaRPr>
          </a:p>
          <a:p>
            <a:pPr marR="3617595" algn="r">
              <a:lnSpc>
                <a:spcPct val="100000"/>
              </a:lnSpc>
            </a:pPr>
            <a:r>
              <a:rPr sz="2400" spc="-5" dirty="0">
                <a:solidFill>
                  <a:srgbClr val="434343"/>
                </a:solidFill>
                <a:latin typeface="Calibri"/>
                <a:cs typeface="Calibri"/>
              </a:rPr>
              <a:t>Basically, </a:t>
            </a:r>
            <a:r>
              <a:rPr sz="2400" dirty="0">
                <a:solidFill>
                  <a:srgbClr val="434343"/>
                </a:solidFill>
                <a:latin typeface="Calibri"/>
                <a:cs typeface="Calibri"/>
              </a:rPr>
              <a:t>add </a:t>
            </a:r>
            <a:r>
              <a:rPr sz="2400" spc="-5" dirty="0">
                <a:solidFill>
                  <a:srgbClr val="434343"/>
                </a:solidFill>
                <a:latin typeface="Calibri"/>
                <a:cs typeface="Calibri"/>
              </a:rPr>
              <a:t>the</a:t>
            </a:r>
            <a:r>
              <a:rPr sz="2400" spc="-100" dirty="0">
                <a:solidFill>
                  <a:srgbClr val="434343"/>
                </a:solidFill>
                <a:latin typeface="Calibri"/>
                <a:cs typeface="Calibri"/>
              </a:rPr>
              <a:t> </a:t>
            </a:r>
            <a:r>
              <a:rPr sz="2400" spc="-5" dirty="0">
                <a:solidFill>
                  <a:srgbClr val="434343"/>
                </a:solidFill>
                <a:latin typeface="Calibri"/>
                <a:cs typeface="Calibri"/>
              </a:rPr>
              <a:t>given</a:t>
            </a:r>
            <a:endParaRPr sz="2400">
              <a:latin typeface="Calibri"/>
              <a:cs typeface="Calibri"/>
            </a:endParaRPr>
          </a:p>
          <a:p>
            <a:pPr marR="3612515" algn="r">
              <a:lnSpc>
                <a:spcPct val="100000"/>
              </a:lnSpc>
              <a:spcBef>
                <a:spcPts val="420"/>
              </a:spcBef>
            </a:pPr>
            <a:r>
              <a:rPr sz="2400" spc="-5" dirty="0">
                <a:solidFill>
                  <a:srgbClr val="434343"/>
                </a:solidFill>
                <a:latin typeface="Consolas"/>
                <a:cs typeface="Consolas"/>
              </a:rPr>
              <a:t>&lt;link&gt;</a:t>
            </a:r>
            <a:r>
              <a:rPr sz="2400" spc="-855" dirty="0">
                <a:solidFill>
                  <a:srgbClr val="434343"/>
                </a:solidFill>
                <a:latin typeface="Consolas"/>
                <a:cs typeface="Consolas"/>
              </a:rPr>
              <a:t> </a:t>
            </a:r>
            <a:r>
              <a:rPr sz="2400" spc="-5" dirty="0">
                <a:solidFill>
                  <a:srgbClr val="434343"/>
                </a:solidFill>
                <a:latin typeface="Calibri"/>
                <a:cs typeface="Calibri"/>
              </a:rPr>
              <a:t>tag into the</a:t>
            </a:r>
            <a:endParaRPr sz="2400">
              <a:latin typeface="Calibri"/>
              <a:cs typeface="Calibri"/>
            </a:endParaRPr>
          </a:p>
          <a:p>
            <a:pPr marL="672465" marR="3609340" indent="-438784" algn="r">
              <a:lnSpc>
                <a:spcPct val="114599"/>
              </a:lnSpc>
            </a:pPr>
            <a:r>
              <a:rPr sz="2400" spc="-5" dirty="0">
                <a:solidFill>
                  <a:srgbClr val="434343"/>
                </a:solidFill>
                <a:latin typeface="Consolas"/>
                <a:cs typeface="Consolas"/>
              </a:rPr>
              <a:t>&lt;head&gt;</a:t>
            </a:r>
            <a:r>
              <a:rPr sz="2400" spc="-830" dirty="0">
                <a:solidFill>
                  <a:srgbClr val="434343"/>
                </a:solidFill>
                <a:latin typeface="Consolas"/>
                <a:cs typeface="Consolas"/>
              </a:rPr>
              <a:t> </a:t>
            </a:r>
            <a:r>
              <a:rPr sz="2400" spc="-5" dirty="0">
                <a:solidFill>
                  <a:srgbClr val="434343"/>
                </a:solidFill>
                <a:latin typeface="Calibri"/>
                <a:cs typeface="Calibri"/>
              </a:rPr>
              <a:t>section of</a:t>
            </a:r>
            <a:r>
              <a:rPr sz="2400" spc="-30" dirty="0">
                <a:solidFill>
                  <a:srgbClr val="434343"/>
                </a:solidFill>
                <a:latin typeface="Calibri"/>
                <a:cs typeface="Calibri"/>
              </a:rPr>
              <a:t> </a:t>
            </a:r>
            <a:r>
              <a:rPr sz="2400" spc="-5" dirty="0">
                <a:solidFill>
                  <a:srgbClr val="434343"/>
                </a:solidFill>
                <a:latin typeface="Calibri"/>
                <a:cs typeface="Calibri"/>
              </a:rPr>
              <a:t>your  page</a:t>
            </a:r>
            <a:r>
              <a:rPr sz="2400" spc="-55" dirty="0">
                <a:solidFill>
                  <a:srgbClr val="434343"/>
                </a:solidFill>
                <a:latin typeface="Calibri"/>
                <a:cs typeface="Calibri"/>
              </a:rPr>
              <a:t> </a:t>
            </a:r>
            <a:r>
              <a:rPr sz="2400" dirty="0">
                <a:solidFill>
                  <a:srgbClr val="434343"/>
                </a:solidFill>
                <a:latin typeface="Calibri"/>
                <a:cs typeface="Calibri"/>
              </a:rPr>
              <a:t>alongside</a:t>
            </a:r>
            <a:r>
              <a:rPr sz="2400" spc="-50" dirty="0">
                <a:solidFill>
                  <a:srgbClr val="434343"/>
                </a:solidFill>
                <a:latin typeface="Calibri"/>
                <a:cs typeface="Calibri"/>
              </a:rPr>
              <a:t> </a:t>
            </a:r>
            <a:r>
              <a:rPr sz="2400" spc="-5" dirty="0">
                <a:solidFill>
                  <a:srgbClr val="434343"/>
                </a:solidFill>
                <a:latin typeface="Calibri"/>
                <a:cs typeface="Calibri"/>
              </a:rPr>
              <a:t>your  other CSS</a:t>
            </a:r>
            <a:r>
              <a:rPr sz="2400" spc="-95" dirty="0">
                <a:solidFill>
                  <a:srgbClr val="434343"/>
                </a:solidFill>
                <a:latin typeface="Calibri"/>
                <a:cs typeface="Calibri"/>
              </a:rPr>
              <a:t> </a:t>
            </a:r>
            <a:r>
              <a:rPr sz="2400" spc="-5" dirty="0">
                <a:solidFill>
                  <a:srgbClr val="434343"/>
                </a:solidFill>
                <a:latin typeface="Calibri"/>
                <a:cs typeface="Calibri"/>
              </a:rPr>
              <a:t>files.</a:t>
            </a:r>
            <a:endParaRPr sz="2400">
              <a:latin typeface="Calibri"/>
              <a:cs typeface="Calibri"/>
            </a:endParaRPr>
          </a:p>
        </p:txBody>
      </p:sp>
      <p:sp>
        <p:nvSpPr>
          <p:cNvPr id="9" name="object 2">
            <a:extLst>
              <a:ext uri="{FF2B5EF4-FFF2-40B4-BE49-F238E27FC236}">
                <a16:creationId xmlns:a16="http://schemas.microsoft.com/office/drawing/2014/main" id="{1EB33C44-7F85-426E-AEDC-B16B06982617}"/>
              </a:ext>
            </a:extLst>
          </p:cNvPr>
          <p:cNvSpPr txBox="1"/>
          <p:nvPr/>
        </p:nvSpPr>
        <p:spPr>
          <a:xfrm>
            <a:off x="855724" y="401897"/>
            <a:ext cx="2439035" cy="574040"/>
          </a:xfrm>
          <a:prstGeom prst="rect">
            <a:avLst/>
          </a:prstGeom>
        </p:spPr>
        <p:txBody>
          <a:bodyPr vert="horz" wrap="square" lIns="0" tIns="12700" rIns="0" bIns="0" rtlCol="0">
            <a:spAutoFit/>
          </a:bodyPr>
          <a:lstStyle/>
          <a:p>
            <a:pPr marL="12700">
              <a:lnSpc>
                <a:spcPct val="100000"/>
              </a:lnSpc>
              <a:spcBef>
                <a:spcPts val="100"/>
              </a:spcBef>
            </a:pPr>
            <a:r>
              <a:rPr sz="3600" spc="475" dirty="0">
                <a:latin typeface="Calibri"/>
                <a:cs typeface="Calibri"/>
              </a:rPr>
              <a:t>Web</a:t>
            </a:r>
            <a:r>
              <a:rPr sz="3600" spc="50" dirty="0">
                <a:latin typeface="Calibri"/>
                <a:cs typeface="Calibri"/>
              </a:rPr>
              <a:t> </a:t>
            </a:r>
            <a:r>
              <a:rPr sz="3600" spc="335" dirty="0">
                <a:latin typeface="Calibri"/>
                <a:cs typeface="Calibri"/>
              </a:rPr>
              <a:t>Fonts</a:t>
            </a:r>
            <a:endParaRPr sz="3600" dirty="0">
              <a:latin typeface="Calibri"/>
              <a:cs typeface="Calibri"/>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98044"/>
            <a:ext cx="4625340" cy="574040"/>
          </a:xfrm>
          <a:prstGeom prst="rect">
            <a:avLst/>
          </a:prstGeom>
        </p:spPr>
        <p:txBody>
          <a:bodyPr vert="horz" wrap="square" lIns="0" tIns="12700" rIns="0" bIns="0" rtlCol="0">
            <a:spAutoFit/>
          </a:bodyPr>
          <a:lstStyle/>
          <a:p>
            <a:pPr marL="12700">
              <a:lnSpc>
                <a:spcPct val="100000"/>
              </a:lnSpc>
              <a:spcBef>
                <a:spcPts val="100"/>
              </a:spcBef>
            </a:pPr>
            <a:r>
              <a:rPr sz="3600" spc="265" dirty="0">
                <a:solidFill>
                  <a:srgbClr val="000000"/>
                </a:solidFill>
              </a:rPr>
              <a:t>Aside: </a:t>
            </a:r>
            <a:r>
              <a:rPr sz="3600" spc="375" dirty="0">
                <a:solidFill>
                  <a:srgbClr val="000000"/>
                </a:solidFill>
              </a:rPr>
              <a:t>Fallback</a:t>
            </a:r>
            <a:r>
              <a:rPr sz="3600" spc="-45" dirty="0">
                <a:solidFill>
                  <a:srgbClr val="000000"/>
                </a:solidFill>
              </a:rPr>
              <a:t> </a:t>
            </a:r>
            <a:r>
              <a:rPr sz="3600" spc="280" dirty="0">
                <a:solidFill>
                  <a:srgbClr val="000000"/>
                </a:solidFill>
              </a:rPr>
              <a:t>fonts</a:t>
            </a:r>
            <a:endParaRPr sz="3600" dirty="0"/>
          </a:p>
        </p:txBody>
      </p:sp>
      <p:sp>
        <p:nvSpPr>
          <p:cNvPr id="3" name="object 3"/>
          <p:cNvSpPr txBox="1"/>
          <p:nvPr/>
        </p:nvSpPr>
        <p:spPr>
          <a:xfrm>
            <a:off x="855724" y="1567734"/>
            <a:ext cx="631380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Notice that the Google Font example shows </a:t>
            </a:r>
            <a:r>
              <a:rPr sz="2400" dirty="0">
                <a:solidFill>
                  <a:srgbClr val="434343"/>
                </a:solidFill>
                <a:latin typeface="Calibri"/>
                <a:cs typeface="Calibri"/>
              </a:rPr>
              <a:t>a  </a:t>
            </a:r>
            <a:r>
              <a:rPr sz="2400" spc="-5" dirty="0">
                <a:solidFill>
                  <a:srgbClr val="434343"/>
                </a:solidFill>
                <a:latin typeface="Calibri"/>
                <a:cs typeface="Calibri"/>
              </a:rPr>
              <a:t>comma-separated list of values for</a:t>
            </a:r>
            <a:r>
              <a:rPr sz="2400" spc="45" dirty="0">
                <a:solidFill>
                  <a:srgbClr val="434343"/>
                </a:solidFill>
                <a:latin typeface="Calibri"/>
                <a:cs typeface="Calibri"/>
              </a:rPr>
              <a:t> </a:t>
            </a:r>
            <a:r>
              <a:rPr sz="2400" spc="-5" dirty="0">
                <a:solidFill>
                  <a:srgbClr val="434343"/>
                </a:solidFill>
                <a:latin typeface="Consolas"/>
                <a:cs typeface="Consolas"/>
              </a:rPr>
              <a:t>font-family</a:t>
            </a:r>
            <a:r>
              <a:rPr sz="2400" spc="-5" dirty="0">
                <a:solidFill>
                  <a:srgbClr val="434343"/>
                </a:solidFill>
                <a:latin typeface="Calibri"/>
                <a:cs typeface="Calibri"/>
              </a:rPr>
              <a:t>:</a:t>
            </a:r>
            <a:endParaRPr sz="2400">
              <a:latin typeface="Calibri"/>
              <a:cs typeface="Calibri"/>
            </a:endParaRPr>
          </a:p>
        </p:txBody>
      </p:sp>
      <p:sp>
        <p:nvSpPr>
          <p:cNvPr id="4" name="object 4"/>
          <p:cNvSpPr/>
          <p:nvPr/>
        </p:nvSpPr>
        <p:spPr>
          <a:xfrm>
            <a:off x="837828" y="2638998"/>
            <a:ext cx="7361620" cy="95917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006592" y="3991686"/>
            <a:ext cx="7192009" cy="2381250"/>
          </a:xfrm>
          <a:prstGeom prst="rect">
            <a:avLst/>
          </a:prstGeom>
        </p:spPr>
        <p:txBody>
          <a:bodyPr vert="horz" wrap="square" lIns="0" tIns="12700" rIns="0" bIns="0" rtlCol="0">
            <a:spAutoFit/>
          </a:bodyPr>
          <a:lstStyle/>
          <a:p>
            <a:pPr marL="318770" marR="372110" indent="-306705">
              <a:lnSpc>
                <a:spcPct val="114599"/>
              </a:lnSpc>
              <a:spcBef>
                <a:spcPts val="100"/>
              </a:spcBef>
              <a:tabLst>
                <a:tab pos="318770" algn="l"/>
              </a:tabLst>
            </a:pPr>
            <a:r>
              <a:rPr sz="2000" dirty="0">
                <a:solidFill>
                  <a:srgbClr val="434343"/>
                </a:solidFill>
                <a:latin typeface="Calibri"/>
                <a:cs typeface="Calibri"/>
              </a:rPr>
              <a:t>-	</a:t>
            </a:r>
            <a:r>
              <a:rPr sz="2000" spc="-5" dirty="0">
                <a:solidFill>
                  <a:srgbClr val="434343"/>
                </a:solidFill>
                <a:latin typeface="Calibri"/>
                <a:cs typeface="Calibri"/>
              </a:rPr>
              <a:t>Each successive font listed is </a:t>
            </a:r>
            <a:r>
              <a:rPr sz="2000" dirty="0">
                <a:solidFill>
                  <a:srgbClr val="434343"/>
                </a:solidFill>
                <a:latin typeface="Calibri"/>
                <a:cs typeface="Calibri"/>
              </a:rPr>
              <a:t>a </a:t>
            </a:r>
            <a:r>
              <a:rPr sz="2000" spc="-5" dirty="0">
                <a:solidFill>
                  <a:srgbClr val="434343"/>
                </a:solidFill>
                <a:latin typeface="Calibri"/>
                <a:cs typeface="Calibri"/>
              </a:rPr>
              <a:t>fallback, i.e. the font that will be  loaded if the previous font could not be</a:t>
            </a:r>
            <a:r>
              <a:rPr sz="2000" spc="-20" dirty="0">
                <a:solidFill>
                  <a:srgbClr val="434343"/>
                </a:solidFill>
                <a:latin typeface="Calibri"/>
                <a:cs typeface="Calibri"/>
              </a:rPr>
              <a:t> </a:t>
            </a:r>
            <a:r>
              <a:rPr sz="2000" spc="-5" dirty="0">
                <a:solidFill>
                  <a:srgbClr val="434343"/>
                </a:solidFill>
                <a:latin typeface="Calibri"/>
                <a:cs typeface="Calibri"/>
              </a:rPr>
              <a:t>loaded</a:t>
            </a:r>
            <a:endParaRPr sz="2000">
              <a:latin typeface="Calibri"/>
              <a:cs typeface="Calibri"/>
            </a:endParaRPr>
          </a:p>
          <a:p>
            <a:pPr marL="318770" marR="5080" indent="-306705">
              <a:lnSpc>
                <a:spcPct val="114599"/>
              </a:lnSpc>
              <a:spcBef>
                <a:spcPts val="1025"/>
              </a:spcBef>
              <a:tabLst>
                <a:tab pos="318770" algn="l"/>
              </a:tabLst>
            </a:pPr>
            <a:r>
              <a:rPr sz="2000" dirty="0">
                <a:solidFill>
                  <a:srgbClr val="434343"/>
                </a:solidFill>
                <a:latin typeface="Calibri"/>
                <a:cs typeface="Calibri"/>
              </a:rPr>
              <a:t>-	</a:t>
            </a:r>
            <a:r>
              <a:rPr sz="2000" spc="-5" dirty="0">
                <a:solidFill>
                  <a:srgbClr val="434343"/>
                </a:solidFill>
                <a:latin typeface="Calibri"/>
                <a:cs typeface="Calibri"/>
              </a:rPr>
              <a:t>There </a:t>
            </a:r>
            <a:r>
              <a:rPr sz="2000" dirty="0">
                <a:solidFill>
                  <a:srgbClr val="434343"/>
                </a:solidFill>
                <a:latin typeface="Calibri"/>
                <a:cs typeface="Calibri"/>
              </a:rPr>
              <a:t>are also </a:t>
            </a:r>
            <a:r>
              <a:rPr sz="2000" spc="-5" dirty="0">
                <a:solidFill>
                  <a:srgbClr val="434343"/>
                </a:solidFill>
                <a:latin typeface="Calibri"/>
                <a:cs typeface="Calibri"/>
              </a:rPr>
              <a:t>six </a:t>
            </a:r>
            <a:r>
              <a:rPr sz="2000" u="heavy" spc="-5" dirty="0">
                <a:solidFill>
                  <a:srgbClr val="0097A7"/>
                </a:solidFill>
                <a:uFill>
                  <a:solidFill>
                    <a:srgbClr val="0097A7"/>
                  </a:solidFill>
                </a:uFill>
                <a:latin typeface="Calibri"/>
                <a:cs typeface="Calibri"/>
                <a:hlinkClick r:id="rId3"/>
              </a:rPr>
              <a:t>generic font names</a:t>
            </a:r>
            <a:r>
              <a:rPr sz="2000" spc="-5" dirty="0">
                <a:solidFill>
                  <a:srgbClr val="434343"/>
                </a:solidFill>
                <a:latin typeface="Calibri"/>
                <a:cs typeface="Calibri"/>
              </a:rPr>
              <a:t>, which </a:t>
            </a:r>
            <a:r>
              <a:rPr sz="2000" dirty="0">
                <a:solidFill>
                  <a:srgbClr val="434343"/>
                </a:solidFill>
                <a:latin typeface="Calibri"/>
                <a:cs typeface="Calibri"/>
              </a:rPr>
              <a:t>allows </a:t>
            </a:r>
            <a:r>
              <a:rPr sz="2000" spc="-5" dirty="0">
                <a:solidFill>
                  <a:srgbClr val="434343"/>
                </a:solidFill>
                <a:latin typeface="Calibri"/>
                <a:cs typeface="Calibri"/>
              </a:rPr>
              <a:t>the browser to  choose the font based on intent </a:t>
            </a:r>
            <a:r>
              <a:rPr sz="2000" dirty="0">
                <a:solidFill>
                  <a:srgbClr val="434343"/>
                </a:solidFill>
                <a:latin typeface="Calibri"/>
                <a:cs typeface="Calibri"/>
              </a:rPr>
              <a:t>+ </a:t>
            </a:r>
            <a:r>
              <a:rPr sz="2000" spc="-5" dirty="0">
                <a:solidFill>
                  <a:srgbClr val="434343"/>
                </a:solidFill>
                <a:latin typeface="Calibri"/>
                <a:cs typeface="Calibri"/>
              </a:rPr>
              <a:t>fonts </a:t>
            </a:r>
            <a:r>
              <a:rPr sz="2000" dirty="0">
                <a:solidFill>
                  <a:srgbClr val="434343"/>
                </a:solidFill>
                <a:latin typeface="Calibri"/>
                <a:cs typeface="Calibri"/>
              </a:rPr>
              <a:t>available </a:t>
            </a:r>
            <a:r>
              <a:rPr sz="2000" spc="-5" dirty="0">
                <a:solidFill>
                  <a:srgbClr val="434343"/>
                </a:solidFill>
                <a:latin typeface="Calibri"/>
                <a:cs typeface="Calibri"/>
              </a:rPr>
              <a:t>on the</a:t>
            </a:r>
            <a:r>
              <a:rPr sz="2000" spc="-45" dirty="0">
                <a:solidFill>
                  <a:srgbClr val="434343"/>
                </a:solidFill>
                <a:latin typeface="Calibri"/>
                <a:cs typeface="Calibri"/>
              </a:rPr>
              <a:t> </a:t>
            </a:r>
            <a:r>
              <a:rPr sz="2000" spc="-5" dirty="0">
                <a:solidFill>
                  <a:srgbClr val="434343"/>
                </a:solidFill>
                <a:latin typeface="Calibri"/>
                <a:cs typeface="Calibri"/>
              </a:rPr>
              <a:t>OS.</a:t>
            </a:r>
            <a:endParaRPr sz="2000">
              <a:latin typeface="Calibri"/>
              <a:cs typeface="Calibri"/>
            </a:endParaRPr>
          </a:p>
          <a:p>
            <a:pPr marL="12700">
              <a:lnSpc>
                <a:spcPct val="100000"/>
              </a:lnSpc>
              <a:spcBef>
                <a:spcPts val="1375"/>
              </a:spcBef>
              <a:tabLst>
                <a:tab pos="318770" algn="l"/>
              </a:tabLst>
            </a:pPr>
            <a:r>
              <a:rPr sz="2000" dirty="0">
                <a:solidFill>
                  <a:srgbClr val="434343"/>
                </a:solidFill>
                <a:latin typeface="Calibri"/>
                <a:cs typeface="Calibri"/>
              </a:rPr>
              <a:t>-	</a:t>
            </a:r>
            <a:r>
              <a:rPr sz="2000" spc="-5" dirty="0">
                <a:solidFill>
                  <a:srgbClr val="434343"/>
                </a:solidFill>
                <a:latin typeface="Calibri"/>
                <a:cs typeface="Calibri"/>
              </a:rPr>
              <a:t>It's good practice to list </a:t>
            </a:r>
            <a:r>
              <a:rPr sz="2000" dirty="0">
                <a:solidFill>
                  <a:srgbClr val="434343"/>
                </a:solidFill>
                <a:latin typeface="Calibri"/>
                <a:cs typeface="Calibri"/>
              </a:rPr>
              <a:t>a </a:t>
            </a:r>
            <a:r>
              <a:rPr sz="2000" spc="-5" dirty="0">
                <a:solidFill>
                  <a:srgbClr val="434343"/>
                </a:solidFill>
                <a:latin typeface="Calibri"/>
                <a:cs typeface="Calibri"/>
              </a:rPr>
              <a:t>generic font </a:t>
            </a:r>
            <a:r>
              <a:rPr sz="2000" dirty="0">
                <a:solidFill>
                  <a:srgbClr val="434343"/>
                </a:solidFill>
                <a:latin typeface="Calibri"/>
                <a:cs typeface="Calibri"/>
              </a:rPr>
              <a:t>at </a:t>
            </a:r>
            <a:r>
              <a:rPr sz="2000" spc="-5" dirty="0">
                <a:solidFill>
                  <a:srgbClr val="434343"/>
                </a:solidFill>
                <a:latin typeface="Calibri"/>
                <a:cs typeface="Calibri"/>
              </a:rPr>
              <a:t>the end of </a:t>
            </a:r>
            <a:r>
              <a:rPr sz="2000" dirty="0">
                <a:solidFill>
                  <a:srgbClr val="434343"/>
                </a:solidFill>
                <a:latin typeface="Calibri"/>
                <a:cs typeface="Calibri"/>
              </a:rPr>
              <a:t>all</a:t>
            </a:r>
            <a:r>
              <a:rPr sz="2000" spc="-40" dirty="0">
                <a:solidFill>
                  <a:srgbClr val="434343"/>
                </a:solidFill>
                <a:latin typeface="Calibri"/>
                <a:cs typeface="Calibri"/>
              </a:rPr>
              <a:t> </a:t>
            </a:r>
            <a:r>
              <a:rPr sz="2000" spc="-5" dirty="0">
                <a:solidFill>
                  <a:srgbClr val="434343"/>
                </a:solidFill>
                <a:latin typeface="Calibri"/>
                <a:cs typeface="Calibri"/>
              </a:rPr>
              <a:t>your</a:t>
            </a:r>
            <a:endParaRPr sz="2000">
              <a:latin typeface="Calibri"/>
              <a:cs typeface="Calibri"/>
            </a:endParaRPr>
          </a:p>
          <a:p>
            <a:pPr marL="318770">
              <a:lnSpc>
                <a:spcPct val="100000"/>
              </a:lnSpc>
              <a:spcBef>
                <a:spcPts val="350"/>
              </a:spcBef>
            </a:pPr>
            <a:r>
              <a:rPr sz="2000" spc="-5" dirty="0">
                <a:solidFill>
                  <a:srgbClr val="434343"/>
                </a:solidFill>
                <a:latin typeface="Consolas"/>
                <a:cs typeface="Consolas"/>
              </a:rPr>
              <a:t>font-family</a:t>
            </a:r>
            <a:r>
              <a:rPr sz="2000" spc="-645" dirty="0">
                <a:solidFill>
                  <a:srgbClr val="434343"/>
                </a:solidFill>
                <a:latin typeface="Consolas"/>
                <a:cs typeface="Consolas"/>
              </a:rPr>
              <a:t> </a:t>
            </a:r>
            <a:r>
              <a:rPr sz="2000" spc="-5" dirty="0">
                <a:solidFill>
                  <a:srgbClr val="434343"/>
                </a:solidFill>
                <a:latin typeface="Calibri"/>
                <a:cs typeface="Calibri"/>
              </a:rPr>
              <a:t>declarations.</a:t>
            </a:r>
            <a:endParaRPr sz="2000">
              <a:latin typeface="Calibri"/>
              <a:cs typeface="Calibri"/>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250" y="381000"/>
            <a:ext cx="7678676" cy="574040"/>
          </a:xfrm>
          <a:prstGeom prst="rect">
            <a:avLst/>
          </a:prstGeom>
        </p:spPr>
        <p:txBody>
          <a:bodyPr vert="horz" wrap="square" lIns="0" tIns="12700" rIns="0" bIns="0" rtlCol="0">
            <a:spAutoFit/>
          </a:bodyPr>
          <a:lstStyle/>
          <a:p>
            <a:pPr marL="12700">
              <a:lnSpc>
                <a:spcPct val="100000"/>
              </a:lnSpc>
              <a:spcBef>
                <a:spcPts val="100"/>
              </a:spcBef>
            </a:pPr>
            <a:r>
              <a:rPr sz="3600" spc="380" dirty="0">
                <a:solidFill>
                  <a:srgbClr val="000000"/>
                </a:solidFill>
              </a:rPr>
              <a:t>Hosted </a:t>
            </a:r>
            <a:r>
              <a:rPr sz="3600" spc="280" dirty="0">
                <a:solidFill>
                  <a:srgbClr val="000000"/>
                </a:solidFill>
              </a:rPr>
              <a:t>fonts </a:t>
            </a:r>
            <a:r>
              <a:rPr sz="3600" spc="365" dirty="0">
                <a:solidFill>
                  <a:srgbClr val="000000"/>
                </a:solidFill>
              </a:rPr>
              <a:t>with</a:t>
            </a:r>
            <a:r>
              <a:rPr sz="3600" spc="-459" dirty="0">
                <a:solidFill>
                  <a:srgbClr val="000000"/>
                </a:solidFill>
              </a:rPr>
              <a:t> </a:t>
            </a:r>
            <a:r>
              <a:rPr sz="3600" spc="-5" dirty="0">
                <a:solidFill>
                  <a:srgbClr val="000000"/>
                </a:solidFill>
                <a:latin typeface="Consolas"/>
                <a:cs typeface="Consolas"/>
              </a:rPr>
              <a:t>@font-face</a:t>
            </a:r>
            <a:endParaRPr sz="3600" dirty="0">
              <a:latin typeface="Consolas"/>
              <a:cs typeface="Consolas"/>
            </a:endParaRPr>
          </a:p>
        </p:txBody>
      </p:sp>
      <p:sp>
        <p:nvSpPr>
          <p:cNvPr id="3" name="object 3"/>
          <p:cNvSpPr txBox="1"/>
          <p:nvPr/>
        </p:nvSpPr>
        <p:spPr>
          <a:xfrm>
            <a:off x="855724" y="1567734"/>
            <a:ext cx="6245225" cy="12827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You can </a:t>
            </a:r>
            <a:r>
              <a:rPr sz="2400" dirty="0">
                <a:solidFill>
                  <a:srgbClr val="434343"/>
                </a:solidFill>
                <a:latin typeface="Calibri"/>
                <a:cs typeface="Calibri"/>
              </a:rPr>
              <a:t>also </a:t>
            </a:r>
            <a:r>
              <a:rPr sz="2400" spc="-5" dirty="0">
                <a:solidFill>
                  <a:srgbClr val="434343"/>
                </a:solidFill>
                <a:latin typeface="Calibri"/>
                <a:cs typeface="Calibri"/>
              </a:rPr>
              <a:t>load your own font via</a:t>
            </a:r>
            <a:r>
              <a:rPr sz="2400" spc="5" dirty="0">
                <a:solidFill>
                  <a:srgbClr val="434343"/>
                </a:solidFill>
                <a:latin typeface="Calibri"/>
                <a:cs typeface="Calibri"/>
              </a:rPr>
              <a:t> </a:t>
            </a:r>
            <a:r>
              <a:rPr sz="2400" u="heavy" spc="-5" dirty="0">
                <a:solidFill>
                  <a:srgbClr val="0097A7"/>
                </a:solidFill>
                <a:uFill>
                  <a:solidFill>
                    <a:srgbClr val="0097A7"/>
                  </a:solidFill>
                </a:uFill>
                <a:latin typeface="Consolas"/>
                <a:cs typeface="Consolas"/>
                <a:hlinkClick r:id="rId2"/>
              </a:rPr>
              <a:t>@font-face</a:t>
            </a:r>
            <a:r>
              <a:rPr sz="2400" spc="-5" dirty="0">
                <a:solidFill>
                  <a:srgbClr val="434343"/>
                </a:solidFill>
                <a:latin typeface="Calibri"/>
                <a:cs typeface="Calibri"/>
              </a:rPr>
              <a: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Give it your own font</a:t>
            </a:r>
            <a:r>
              <a:rPr sz="2400" spc="-15" dirty="0">
                <a:solidFill>
                  <a:srgbClr val="434343"/>
                </a:solidFill>
                <a:latin typeface="Calibri"/>
                <a:cs typeface="Calibri"/>
              </a:rPr>
              <a:t> </a:t>
            </a:r>
            <a:r>
              <a:rPr sz="2400" spc="-5" dirty="0">
                <a:solidFill>
                  <a:srgbClr val="434343"/>
                </a:solidFill>
                <a:latin typeface="Calibri"/>
                <a:cs typeface="Calibri"/>
              </a:rPr>
              <a:t>name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Link to where the font file is</a:t>
            </a:r>
            <a:r>
              <a:rPr sz="2400" spc="-25" dirty="0">
                <a:solidFill>
                  <a:srgbClr val="434343"/>
                </a:solidFill>
                <a:latin typeface="Calibri"/>
                <a:cs typeface="Calibri"/>
              </a:rPr>
              <a:t> </a:t>
            </a:r>
            <a:r>
              <a:rPr sz="2400" spc="-5" dirty="0">
                <a:solidFill>
                  <a:srgbClr val="434343"/>
                </a:solidFill>
                <a:latin typeface="Calibri"/>
                <a:cs typeface="Calibri"/>
              </a:rPr>
              <a:t>found</a:t>
            </a:r>
            <a:endParaRPr sz="2400">
              <a:latin typeface="Calibri"/>
              <a:cs typeface="Calibri"/>
            </a:endParaRPr>
          </a:p>
        </p:txBody>
      </p:sp>
      <p:sp>
        <p:nvSpPr>
          <p:cNvPr id="4" name="object 4"/>
          <p:cNvSpPr txBox="1"/>
          <p:nvPr/>
        </p:nvSpPr>
        <p:spPr>
          <a:xfrm>
            <a:off x="7637970" y="6167433"/>
            <a:ext cx="1129665"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solidFill>
                  <a:srgbClr val="0097A7"/>
                </a:solidFill>
                <a:uFill>
                  <a:solidFill>
                    <a:srgbClr val="0097A7"/>
                  </a:solidFill>
                </a:uFill>
                <a:latin typeface="Calibri"/>
                <a:cs typeface="Calibri"/>
                <a:hlinkClick r:id="rId3"/>
              </a:rPr>
              <a:t>CodePen</a:t>
            </a:r>
            <a:endParaRPr sz="2400">
              <a:latin typeface="Calibri"/>
              <a:cs typeface="Calibri"/>
            </a:endParaRPr>
          </a:p>
        </p:txBody>
      </p:sp>
      <p:grpSp>
        <p:nvGrpSpPr>
          <p:cNvPr id="5" name="object 5"/>
          <p:cNvGrpSpPr/>
          <p:nvPr/>
        </p:nvGrpSpPr>
        <p:grpSpPr>
          <a:xfrm>
            <a:off x="342162" y="3159274"/>
            <a:ext cx="2846705" cy="840105"/>
            <a:chOff x="342162" y="3159274"/>
            <a:chExt cx="2846705" cy="840105"/>
          </a:xfrm>
        </p:grpSpPr>
        <p:sp>
          <p:nvSpPr>
            <p:cNvPr id="6" name="object 6"/>
            <p:cNvSpPr/>
            <p:nvPr/>
          </p:nvSpPr>
          <p:spPr>
            <a:xfrm>
              <a:off x="380262" y="3197374"/>
              <a:ext cx="2770350" cy="7635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61212" y="3178324"/>
              <a:ext cx="2808605" cy="802005"/>
            </a:xfrm>
            <a:custGeom>
              <a:avLst/>
              <a:gdLst/>
              <a:ahLst/>
              <a:cxnLst/>
              <a:rect l="l" t="t" r="r" b="b"/>
              <a:pathLst>
                <a:path w="2808605" h="802004">
                  <a:moveTo>
                    <a:pt x="0" y="0"/>
                  </a:moveTo>
                  <a:lnTo>
                    <a:pt x="2808450" y="0"/>
                  </a:lnTo>
                  <a:lnTo>
                    <a:pt x="2808450" y="801600"/>
                  </a:lnTo>
                  <a:lnTo>
                    <a:pt x="0" y="801600"/>
                  </a:lnTo>
                  <a:lnTo>
                    <a:pt x="0" y="0"/>
                  </a:lnTo>
                  <a:close/>
                </a:path>
              </a:pathLst>
            </a:custGeom>
            <a:ln w="38099">
              <a:solidFill>
                <a:srgbClr val="595959"/>
              </a:solidFill>
            </a:ln>
          </p:spPr>
          <p:txBody>
            <a:bodyPr wrap="square" lIns="0" tIns="0" rIns="0" bIns="0" rtlCol="0"/>
            <a:lstStyle/>
            <a:p>
              <a:endParaRPr/>
            </a:p>
          </p:txBody>
        </p:sp>
      </p:grpSp>
      <p:grpSp>
        <p:nvGrpSpPr>
          <p:cNvPr id="8" name="object 8"/>
          <p:cNvGrpSpPr/>
          <p:nvPr/>
        </p:nvGrpSpPr>
        <p:grpSpPr>
          <a:xfrm>
            <a:off x="342149" y="4192099"/>
            <a:ext cx="3821429" cy="1923414"/>
            <a:chOff x="342149" y="4192099"/>
            <a:chExt cx="3821429" cy="1923414"/>
          </a:xfrm>
        </p:grpSpPr>
        <p:sp>
          <p:nvSpPr>
            <p:cNvPr id="9" name="object 9"/>
            <p:cNvSpPr/>
            <p:nvPr/>
          </p:nvSpPr>
          <p:spPr>
            <a:xfrm>
              <a:off x="380250" y="4230199"/>
              <a:ext cx="3745124" cy="184689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61199" y="4211149"/>
              <a:ext cx="3783329" cy="1885314"/>
            </a:xfrm>
            <a:custGeom>
              <a:avLst/>
              <a:gdLst/>
              <a:ahLst/>
              <a:cxnLst/>
              <a:rect l="l" t="t" r="r" b="b"/>
              <a:pathLst>
                <a:path w="3783329" h="1885314">
                  <a:moveTo>
                    <a:pt x="0" y="0"/>
                  </a:moveTo>
                  <a:lnTo>
                    <a:pt x="3783224" y="0"/>
                  </a:lnTo>
                  <a:lnTo>
                    <a:pt x="3783224" y="1884999"/>
                  </a:lnTo>
                  <a:lnTo>
                    <a:pt x="0" y="1884999"/>
                  </a:lnTo>
                  <a:lnTo>
                    <a:pt x="0" y="0"/>
                  </a:lnTo>
                  <a:close/>
                </a:path>
              </a:pathLst>
            </a:custGeom>
            <a:ln w="38099">
              <a:solidFill>
                <a:srgbClr val="595959"/>
              </a:solidFill>
            </a:ln>
          </p:spPr>
          <p:txBody>
            <a:bodyPr wrap="square" lIns="0" tIns="0" rIns="0" bIns="0" rtlCol="0"/>
            <a:lstStyle/>
            <a:p>
              <a:endParaRPr/>
            </a:p>
          </p:txBody>
        </p:sp>
      </p:grpSp>
      <p:grpSp>
        <p:nvGrpSpPr>
          <p:cNvPr id="11" name="object 11"/>
          <p:cNvGrpSpPr/>
          <p:nvPr/>
        </p:nvGrpSpPr>
        <p:grpSpPr>
          <a:xfrm>
            <a:off x="4499049" y="3159274"/>
            <a:ext cx="4380230" cy="2924810"/>
            <a:chOff x="4499049" y="3159274"/>
            <a:chExt cx="4380230" cy="2924810"/>
          </a:xfrm>
        </p:grpSpPr>
        <p:sp>
          <p:nvSpPr>
            <p:cNvPr id="12" name="object 12"/>
            <p:cNvSpPr/>
            <p:nvPr/>
          </p:nvSpPr>
          <p:spPr>
            <a:xfrm>
              <a:off x="4537149" y="3197375"/>
              <a:ext cx="4303550" cy="2848575"/>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518099" y="3178324"/>
              <a:ext cx="4342130" cy="2886710"/>
            </a:xfrm>
            <a:custGeom>
              <a:avLst/>
              <a:gdLst/>
              <a:ahLst/>
              <a:cxnLst/>
              <a:rect l="l" t="t" r="r" b="b"/>
              <a:pathLst>
                <a:path w="4342130" h="2886710">
                  <a:moveTo>
                    <a:pt x="0" y="0"/>
                  </a:moveTo>
                  <a:lnTo>
                    <a:pt x="4341650" y="0"/>
                  </a:lnTo>
                  <a:lnTo>
                    <a:pt x="4341650" y="2886675"/>
                  </a:lnTo>
                  <a:lnTo>
                    <a:pt x="0" y="2886675"/>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2" y="401895"/>
            <a:ext cx="908685" cy="574040"/>
          </a:xfrm>
          <a:prstGeom prst="rect">
            <a:avLst/>
          </a:prstGeom>
        </p:spPr>
        <p:txBody>
          <a:bodyPr vert="horz" wrap="square" lIns="0" tIns="12700" rIns="0" bIns="0" rtlCol="0">
            <a:spAutoFit/>
          </a:bodyPr>
          <a:lstStyle/>
          <a:p>
            <a:pPr marL="12700">
              <a:lnSpc>
                <a:spcPct val="100000"/>
              </a:lnSpc>
              <a:spcBef>
                <a:spcPts val="100"/>
              </a:spcBef>
            </a:pPr>
            <a:r>
              <a:rPr sz="3600" spc="-165" dirty="0">
                <a:latin typeface="Verdana"/>
                <a:cs typeface="Verdana"/>
              </a:rPr>
              <a:t>CSS</a:t>
            </a:r>
            <a:endParaRPr sz="3600">
              <a:latin typeface="Verdana"/>
              <a:cs typeface="Verdana"/>
            </a:endParaRPr>
          </a:p>
        </p:txBody>
      </p:sp>
      <p:sp>
        <p:nvSpPr>
          <p:cNvPr id="3" name="object 3"/>
          <p:cNvSpPr txBox="1">
            <a:spLocks noGrp="1"/>
          </p:cNvSpPr>
          <p:nvPr>
            <p:ph type="title"/>
          </p:nvPr>
        </p:nvSpPr>
        <p:spPr>
          <a:xfrm>
            <a:off x="613498" y="2062649"/>
            <a:ext cx="3787140" cy="1126490"/>
          </a:xfrm>
          <a:prstGeom prst="rect">
            <a:avLst/>
          </a:prstGeom>
        </p:spPr>
        <p:txBody>
          <a:bodyPr vert="horz" wrap="square" lIns="0" tIns="12700" rIns="0" bIns="0" rtlCol="0">
            <a:spAutoFit/>
          </a:bodyPr>
          <a:lstStyle/>
          <a:p>
            <a:pPr marL="12700">
              <a:lnSpc>
                <a:spcPct val="100000"/>
              </a:lnSpc>
              <a:spcBef>
                <a:spcPts val="100"/>
              </a:spcBef>
              <a:tabLst>
                <a:tab pos="764540" algn="l"/>
                <a:tab pos="1767205" algn="l"/>
                <a:tab pos="3021330" algn="l"/>
              </a:tabLst>
            </a:pPr>
            <a:r>
              <a:rPr b="1" spc="965" dirty="0">
                <a:solidFill>
                  <a:srgbClr val="FF0000"/>
                </a:solidFill>
                <a:latin typeface="Arial"/>
                <a:cs typeface="Arial"/>
              </a:rPr>
              <a:t>/</a:t>
            </a:r>
            <a:r>
              <a:rPr b="1" spc="975" dirty="0">
                <a:solidFill>
                  <a:srgbClr val="FF0000"/>
                </a:solidFill>
                <a:latin typeface="Arial"/>
                <a:cs typeface="Arial"/>
              </a:rPr>
              <a:t>/</a:t>
            </a:r>
            <a:r>
              <a:rPr b="1" dirty="0">
                <a:solidFill>
                  <a:srgbClr val="FF0000"/>
                </a:solidFill>
                <a:latin typeface="Arial"/>
                <a:cs typeface="Arial"/>
              </a:rPr>
              <a:t>	</a:t>
            </a:r>
            <a:r>
              <a:rPr b="1" spc="-605" dirty="0">
                <a:solidFill>
                  <a:srgbClr val="FF0000"/>
                </a:solidFill>
                <a:latin typeface="Arial"/>
                <a:cs typeface="Arial"/>
              </a:rPr>
              <a:t>NO</a:t>
            </a:r>
            <a:r>
              <a:rPr b="1" spc="-484" dirty="0">
                <a:solidFill>
                  <a:srgbClr val="FF0000"/>
                </a:solidFill>
                <a:latin typeface="Arial"/>
                <a:cs typeface="Arial"/>
              </a:rPr>
              <a:t>T</a:t>
            </a:r>
            <a:r>
              <a:rPr b="1" dirty="0">
                <a:solidFill>
                  <a:srgbClr val="FF0000"/>
                </a:solidFill>
                <a:latin typeface="Arial"/>
                <a:cs typeface="Arial"/>
              </a:rPr>
              <a:t>	</a:t>
            </a:r>
            <a:r>
              <a:rPr b="1" spc="-500" dirty="0">
                <a:solidFill>
                  <a:srgbClr val="FF0000"/>
                </a:solidFill>
                <a:latin typeface="Arial"/>
                <a:cs typeface="Arial"/>
              </a:rPr>
              <a:t>REA</a:t>
            </a:r>
            <a:r>
              <a:rPr b="1" spc="-425" dirty="0">
                <a:solidFill>
                  <a:srgbClr val="FF0000"/>
                </a:solidFill>
                <a:latin typeface="Arial"/>
                <a:cs typeface="Arial"/>
              </a:rPr>
              <a:t>L</a:t>
            </a:r>
            <a:r>
              <a:rPr b="1" dirty="0">
                <a:solidFill>
                  <a:srgbClr val="FF0000"/>
                </a:solidFill>
                <a:latin typeface="Arial"/>
                <a:cs typeface="Arial"/>
              </a:rPr>
              <a:t>	</a:t>
            </a:r>
            <a:r>
              <a:rPr b="1" spc="-495" dirty="0">
                <a:solidFill>
                  <a:srgbClr val="FF0000"/>
                </a:solidFill>
                <a:latin typeface="Arial"/>
                <a:cs typeface="Arial"/>
              </a:rPr>
              <a:t>CSS</a:t>
            </a:r>
          </a:p>
          <a:p>
            <a:pPr marL="12700">
              <a:lnSpc>
                <a:spcPct val="100000"/>
              </a:lnSpc>
              <a:spcBef>
                <a:spcPts val="30"/>
              </a:spcBef>
              <a:tabLst>
                <a:tab pos="1268730" algn="l"/>
              </a:tabLst>
            </a:pPr>
            <a:r>
              <a:rPr b="1" spc="275" dirty="0">
                <a:solidFill>
                  <a:srgbClr val="1267F0"/>
                </a:solidFill>
                <a:latin typeface="Arial"/>
                <a:cs typeface="Arial"/>
              </a:rPr>
              <a:t>fork	</a:t>
            </a:r>
            <a:r>
              <a:rPr spc="775" dirty="0">
                <a:latin typeface="Arial"/>
                <a:cs typeface="Arial"/>
              </a:rPr>
              <a:t>{</a:t>
            </a: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274320" algn="ctr">
              <a:lnSpc>
                <a:spcPct val="100000"/>
              </a:lnSpc>
              <a:spcBef>
                <a:spcPts val="100"/>
              </a:spcBef>
              <a:tabLst>
                <a:tab pos="2033905" algn="l"/>
              </a:tabLst>
            </a:pPr>
            <a:r>
              <a:rPr spc="340" dirty="0"/>
              <a:t>color</a:t>
            </a:r>
            <a:r>
              <a:rPr b="0" spc="340" dirty="0">
                <a:solidFill>
                  <a:srgbClr val="000000"/>
                </a:solidFill>
                <a:latin typeface="Arial"/>
                <a:cs typeface="Arial"/>
              </a:rPr>
              <a:t>:	</a:t>
            </a:r>
            <a:r>
              <a:rPr spc="254" dirty="0">
                <a:solidFill>
                  <a:srgbClr val="424242"/>
                </a:solidFill>
              </a:rPr>
              <a:t>gold</a:t>
            </a:r>
            <a:r>
              <a:rPr b="0" spc="254" dirty="0">
                <a:solidFill>
                  <a:srgbClr val="000000"/>
                </a:solidFill>
                <a:latin typeface="Arial"/>
                <a:cs typeface="Arial"/>
              </a:rPr>
              <a:t>;</a:t>
            </a:r>
          </a:p>
          <a:p>
            <a:pPr marL="12700">
              <a:lnSpc>
                <a:spcPct val="100000"/>
              </a:lnSpc>
              <a:spcBef>
                <a:spcPts val="30"/>
              </a:spcBef>
            </a:pPr>
            <a:r>
              <a:rPr b="0" spc="775" dirty="0">
                <a:solidFill>
                  <a:srgbClr val="000000"/>
                </a:solidFill>
                <a:latin typeface="Arial"/>
                <a:cs typeface="Arial"/>
              </a:rPr>
              <a:t>}</a:t>
            </a:r>
          </a:p>
          <a:p>
            <a:pPr marL="398780" marR="5080" algn="ctr">
              <a:lnSpc>
                <a:spcPct val="100000"/>
              </a:lnSpc>
              <a:spcBef>
                <a:spcPts val="2555"/>
              </a:spcBef>
            </a:pPr>
            <a:r>
              <a:rPr sz="3000" b="0" spc="-30" dirty="0">
                <a:solidFill>
                  <a:srgbClr val="000000"/>
                </a:solidFill>
                <a:latin typeface="Arial"/>
                <a:cs typeface="Arial"/>
              </a:rPr>
              <a:t>"All </a:t>
            </a:r>
            <a:r>
              <a:rPr sz="3000" b="0" spc="-90" dirty="0">
                <a:solidFill>
                  <a:srgbClr val="000000"/>
                </a:solidFill>
                <a:latin typeface="Arial"/>
                <a:cs typeface="Arial"/>
              </a:rPr>
              <a:t>forks </a:t>
            </a:r>
            <a:r>
              <a:rPr sz="3000" b="0" spc="-95" dirty="0">
                <a:solidFill>
                  <a:srgbClr val="000000"/>
                </a:solidFill>
                <a:latin typeface="Arial"/>
                <a:cs typeface="Arial"/>
              </a:rPr>
              <a:t>on </a:t>
            </a:r>
            <a:r>
              <a:rPr sz="3000" b="0" spc="-40" dirty="0">
                <a:solidFill>
                  <a:srgbClr val="000000"/>
                </a:solidFill>
                <a:latin typeface="Arial"/>
                <a:cs typeface="Arial"/>
              </a:rPr>
              <a:t>the</a:t>
            </a:r>
            <a:r>
              <a:rPr sz="3000" b="0" spc="-490" dirty="0">
                <a:solidFill>
                  <a:srgbClr val="000000"/>
                </a:solidFill>
                <a:latin typeface="Arial"/>
                <a:cs typeface="Arial"/>
              </a:rPr>
              <a:t> </a:t>
            </a:r>
            <a:r>
              <a:rPr sz="3000" b="0" spc="-75" dirty="0">
                <a:solidFill>
                  <a:srgbClr val="000000"/>
                </a:solidFill>
                <a:latin typeface="Arial"/>
                <a:cs typeface="Arial"/>
              </a:rPr>
              <a:t>table  </a:t>
            </a:r>
            <a:r>
              <a:rPr sz="3000" b="0" spc="-120" dirty="0">
                <a:solidFill>
                  <a:srgbClr val="000000"/>
                </a:solidFill>
                <a:latin typeface="Arial"/>
                <a:cs typeface="Arial"/>
              </a:rPr>
              <a:t>should </a:t>
            </a:r>
            <a:r>
              <a:rPr sz="3000" b="0" spc="-140" dirty="0">
                <a:solidFill>
                  <a:srgbClr val="000000"/>
                </a:solidFill>
                <a:latin typeface="Arial"/>
                <a:cs typeface="Arial"/>
              </a:rPr>
              <a:t>be</a:t>
            </a:r>
            <a:r>
              <a:rPr sz="3000" b="0" spc="-215" dirty="0">
                <a:solidFill>
                  <a:srgbClr val="000000"/>
                </a:solidFill>
                <a:latin typeface="Arial"/>
                <a:cs typeface="Arial"/>
              </a:rPr>
              <a:t> </a:t>
            </a:r>
            <a:r>
              <a:rPr sz="3000" b="0" spc="-65" dirty="0">
                <a:solidFill>
                  <a:srgbClr val="000000"/>
                </a:solidFill>
                <a:latin typeface="Arial"/>
                <a:cs typeface="Arial"/>
              </a:rPr>
              <a:t>gold"</a:t>
            </a:r>
            <a:endParaRPr sz="3000">
              <a:latin typeface="Arial"/>
              <a:cs typeface="Arial"/>
            </a:endParaRPr>
          </a:p>
        </p:txBody>
      </p:sp>
      <p:sp>
        <p:nvSpPr>
          <p:cNvPr id="5" name="object 5"/>
          <p:cNvSpPr/>
          <p:nvPr/>
        </p:nvSpPr>
        <p:spPr>
          <a:xfrm>
            <a:off x="5268464" y="1110647"/>
            <a:ext cx="3739842" cy="560981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554729" cy="1490152"/>
          </a:xfrm>
          <a:prstGeom prst="rect">
            <a:avLst/>
          </a:prstGeom>
        </p:spPr>
        <p:txBody>
          <a:bodyPr vert="horz" wrap="square" lIns="0" tIns="12700" rIns="0" bIns="0" rtlCol="0">
            <a:spAutoFit/>
          </a:bodyPr>
          <a:lstStyle/>
          <a:p>
            <a:pPr marL="12700">
              <a:lnSpc>
                <a:spcPct val="100000"/>
              </a:lnSpc>
              <a:spcBef>
                <a:spcPts val="100"/>
              </a:spcBef>
            </a:pPr>
            <a:r>
              <a:rPr lang="en-US" sz="4800" spc="415" dirty="0">
                <a:solidFill>
                  <a:srgbClr val="000000"/>
                </a:solidFill>
              </a:rPr>
              <a:t>Tomorrow -Continue</a:t>
            </a:r>
            <a:endParaRPr sz="4800"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554729" cy="756920"/>
          </a:xfrm>
          <a:prstGeom prst="rect">
            <a:avLst/>
          </a:prstGeom>
        </p:spPr>
        <p:txBody>
          <a:bodyPr vert="horz" wrap="square" lIns="0" tIns="12700" rIns="0" bIns="0" rtlCol="0">
            <a:spAutoFit/>
          </a:bodyPr>
          <a:lstStyle/>
          <a:p>
            <a:pPr marL="12700">
              <a:lnSpc>
                <a:spcPct val="100000"/>
              </a:lnSpc>
              <a:spcBef>
                <a:spcPts val="100"/>
              </a:spcBef>
            </a:pPr>
            <a:r>
              <a:rPr sz="4800" spc="415" dirty="0">
                <a:solidFill>
                  <a:srgbClr val="000000"/>
                </a:solidFill>
              </a:rPr>
              <a:t>Mobile</a:t>
            </a:r>
            <a:r>
              <a:rPr sz="4800" spc="90" dirty="0">
                <a:solidFill>
                  <a:srgbClr val="000000"/>
                </a:solidFill>
              </a:rPr>
              <a:t> </a:t>
            </a:r>
            <a:r>
              <a:rPr sz="4800" spc="645" dirty="0">
                <a:solidFill>
                  <a:srgbClr val="000000"/>
                </a:solidFill>
              </a:rPr>
              <a:t>web</a:t>
            </a:r>
            <a:endParaRPr sz="4800"/>
          </a:p>
        </p:txBody>
      </p:sp>
    </p:spTree>
    <p:extLst>
      <p:ext uri="{BB962C8B-B14F-4D97-AF65-F5344CB8AC3E}">
        <p14:creationId xmlns:p14="http://schemas.microsoft.com/office/powerpoint/2010/main" val="27413276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271684-A6B5-4B06-BB67-D2AAF5F29615}"/>
              </a:ext>
            </a:extLst>
          </p:cNvPr>
          <p:cNvPicPr>
            <a:picLocks noChangeAspect="1"/>
          </p:cNvPicPr>
          <p:nvPr/>
        </p:nvPicPr>
        <p:blipFill>
          <a:blip r:embed="rId2"/>
          <a:stretch>
            <a:fillRect/>
          </a:stretch>
        </p:blipFill>
        <p:spPr>
          <a:xfrm>
            <a:off x="784308" y="1134203"/>
            <a:ext cx="7616825" cy="4121814"/>
          </a:xfrm>
          <a:prstGeom prst="rect">
            <a:avLst/>
          </a:prstGeom>
        </p:spPr>
      </p:pic>
      <p:sp>
        <p:nvSpPr>
          <p:cNvPr id="2" name="object 2"/>
          <p:cNvSpPr txBox="1">
            <a:spLocks noGrp="1"/>
          </p:cNvSpPr>
          <p:nvPr>
            <p:ph type="title"/>
          </p:nvPr>
        </p:nvSpPr>
        <p:spPr>
          <a:xfrm>
            <a:off x="914400" y="236611"/>
            <a:ext cx="4454525" cy="391160"/>
          </a:xfrm>
          <a:prstGeom prst="rect">
            <a:avLst/>
          </a:prstGeom>
        </p:spPr>
        <p:txBody>
          <a:bodyPr vert="horz" wrap="square" lIns="0" tIns="12700" rIns="0" bIns="0" rtlCol="0">
            <a:spAutoFit/>
          </a:bodyPr>
          <a:lstStyle/>
          <a:p>
            <a:pPr marL="12700">
              <a:lnSpc>
                <a:spcPct val="100000"/>
              </a:lnSpc>
              <a:spcBef>
                <a:spcPts val="100"/>
              </a:spcBef>
            </a:pPr>
            <a:r>
              <a:rPr sz="2400" spc="-5" dirty="0"/>
              <a:t>Say you have the following</a:t>
            </a:r>
            <a:r>
              <a:rPr sz="2400" spc="-75" dirty="0"/>
              <a:t> </a:t>
            </a:r>
            <a:r>
              <a:rPr sz="2400" spc="-5" dirty="0"/>
              <a:t>website:</a:t>
            </a:r>
            <a:endParaRPr sz="2400" dirty="0"/>
          </a:p>
        </p:txBody>
      </p:sp>
      <p:sp>
        <p:nvSpPr>
          <p:cNvPr id="5" name="object 5"/>
          <p:cNvSpPr/>
          <p:nvPr/>
        </p:nvSpPr>
        <p:spPr>
          <a:xfrm>
            <a:off x="763649" y="1162349"/>
            <a:ext cx="7616825" cy="4632960"/>
          </a:xfrm>
          <a:custGeom>
            <a:avLst/>
            <a:gdLst/>
            <a:ahLst/>
            <a:cxnLst/>
            <a:rect l="l" t="t" r="r" b="b"/>
            <a:pathLst>
              <a:path w="7616825" h="4632960">
                <a:moveTo>
                  <a:pt x="0" y="0"/>
                </a:moveTo>
                <a:lnTo>
                  <a:pt x="7616698" y="0"/>
                </a:lnTo>
                <a:lnTo>
                  <a:pt x="7616698" y="4632621"/>
                </a:lnTo>
                <a:lnTo>
                  <a:pt x="0" y="4632621"/>
                </a:lnTo>
                <a:lnTo>
                  <a:pt x="0" y="0"/>
                </a:lnTo>
                <a:close/>
              </a:path>
            </a:pathLst>
          </a:custGeom>
          <a:ln w="38099">
            <a:solidFill>
              <a:srgbClr val="595959"/>
            </a:solidFill>
          </a:ln>
        </p:spPr>
        <p:txBody>
          <a:bodyPr wrap="square" lIns="0" tIns="0" rIns="0" bIns="0" rtlCol="0"/>
          <a:lstStyle/>
          <a:p>
            <a:endParaRPr/>
          </a:p>
        </p:txBody>
      </p:sp>
      <p:sp>
        <p:nvSpPr>
          <p:cNvPr id="6" name="object 6"/>
          <p:cNvSpPr txBox="1"/>
          <p:nvPr/>
        </p:nvSpPr>
        <p:spPr>
          <a:xfrm>
            <a:off x="2184896" y="6034649"/>
            <a:ext cx="476631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3368E7"/>
                </a:solidFill>
                <a:latin typeface="Calibri"/>
                <a:cs typeface="Calibri"/>
              </a:rPr>
              <a:t>Q: What does it look like on </a:t>
            </a:r>
            <a:r>
              <a:rPr sz="2400" b="1" dirty="0">
                <a:solidFill>
                  <a:srgbClr val="3368E7"/>
                </a:solidFill>
                <a:latin typeface="Calibri"/>
                <a:cs typeface="Calibri"/>
              </a:rPr>
              <a:t>a</a:t>
            </a:r>
            <a:r>
              <a:rPr sz="2400" b="1" spc="-70" dirty="0">
                <a:solidFill>
                  <a:srgbClr val="3368E7"/>
                </a:solidFill>
                <a:latin typeface="Calibri"/>
                <a:cs typeface="Calibri"/>
              </a:rPr>
              <a:t> </a:t>
            </a:r>
            <a:r>
              <a:rPr sz="2400" b="1" spc="-5" dirty="0">
                <a:solidFill>
                  <a:srgbClr val="3368E7"/>
                </a:solidFill>
                <a:latin typeface="Calibri"/>
                <a:cs typeface="Calibri"/>
              </a:rPr>
              <a:t>phone?</a:t>
            </a:r>
            <a:endParaRPr sz="2400">
              <a:latin typeface="Calibri"/>
              <a:cs typeface="Calibri"/>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555576" y="5640824"/>
            <a:ext cx="602742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595959"/>
                </a:solidFill>
                <a:latin typeface="Calibri"/>
                <a:cs typeface="Calibri"/>
              </a:rPr>
              <a:t>Not terrible</a:t>
            </a:r>
            <a:r>
              <a:rPr sz="2400" spc="-5" dirty="0">
                <a:solidFill>
                  <a:srgbClr val="595959"/>
                </a:solidFill>
                <a:latin typeface="Arial"/>
                <a:cs typeface="Arial"/>
              </a:rPr>
              <a:t>… </a:t>
            </a:r>
            <a:r>
              <a:rPr sz="2400" spc="-5" dirty="0">
                <a:solidFill>
                  <a:srgbClr val="595959"/>
                </a:solidFill>
                <a:latin typeface="Calibri"/>
                <a:cs typeface="Calibri"/>
              </a:rPr>
              <a:t>but pretty small </a:t>
            </a:r>
            <a:r>
              <a:rPr sz="2400" dirty="0">
                <a:solidFill>
                  <a:srgbClr val="595959"/>
                </a:solidFill>
                <a:latin typeface="Calibri"/>
                <a:cs typeface="Calibri"/>
              </a:rPr>
              <a:t>and </a:t>
            </a:r>
            <a:r>
              <a:rPr sz="2400" spc="-5" dirty="0">
                <a:solidFill>
                  <a:srgbClr val="595959"/>
                </a:solidFill>
                <a:latin typeface="Calibri"/>
                <a:cs typeface="Calibri"/>
              </a:rPr>
              <a:t>hard to</a:t>
            </a:r>
            <a:r>
              <a:rPr sz="2400" spc="-170" dirty="0">
                <a:solidFill>
                  <a:srgbClr val="595959"/>
                </a:solidFill>
                <a:latin typeface="Calibri"/>
                <a:cs typeface="Calibri"/>
              </a:rPr>
              <a:t> </a:t>
            </a:r>
            <a:r>
              <a:rPr sz="2400" spc="-5" dirty="0">
                <a:solidFill>
                  <a:srgbClr val="595959"/>
                </a:solidFill>
                <a:latin typeface="Calibri"/>
                <a:cs typeface="Calibri"/>
              </a:rPr>
              <a:t>read.</a:t>
            </a:r>
            <a:endParaRPr sz="2400" dirty="0">
              <a:latin typeface="Calibri"/>
              <a:cs typeface="Calibri"/>
            </a:endParaRPr>
          </a:p>
        </p:txBody>
      </p:sp>
      <p:grpSp>
        <p:nvGrpSpPr>
          <p:cNvPr id="15" name="object 4">
            <a:extLst>
              <a:ext uri="{FF2B5EF4-FFF2-40B4-BE49-F238E27FC236}">
                <a16:creationId xmlns:a16="http://schemas.microsoft.com/office/drawing/2014/main" id="{2220993E-9394-4E5B-BA85-4C83ECBDF8DF}"/>
              </a:ext>
            </a:extLst>
          </p:cNvPr>
          <p:cNvGrpSpPr/>
          <p:nvPr/>
        </p:nvGrpSpPr>
        <p:grpSpPr>
          <a:xfrm>
            <a:off x="2286000" y="826016"/>
            <a:ext cx="3997960" cy="4538345"/>
            <a:chOff x="0" y="1788387"/>
            <a:chExt cx="3997960" cy="4538345"/>
          </a:xfrm>
        </p:grpSpPr>
        <p:sp>
          <p:nvSpPr>
            <p:cNvPr id="16" name="object 5">
              <a:extLst>
                <a:ext uri="{FF2B5EF4-FFF2-40B4-BE49-F238E27FC236}">
                  <a16:creationId xmlns:a16="http://schemas.microsoft.com/office/drawing/2014/main" id="{E294AC7D-56E5-48FE-BB1C-40DACD33D346}"/>
                </a:ext>
              </a:extLst>
            </p:cNvPr>
            <p:cNvSpPr/>
            <p:nvPr/>
          </p:nvSpPr>
          <p:spPr>
            <a:xfrm>
              <a:off x="751150" y="2319137"/>
              <a:ext cx="1954575" cy="3476523"/>
            </a:xfrm>
            <a:prstGeom prst="rect">
              <a:avLst/>
            </a:prstGeom>
            <a:blipFill>
              <a:blip r:embed="rId2" cstate="print"/>
              <a:stretch>
                <a:fillRect/>
              </a:stretch>
            </a:blipFill>
          </p:spPr>
          <p:txBody>
            <a:bodyPr wrap="square" lIns="0" tIns="0" rIns="0" bIns="0" rtlCol="0"/>
            <a:lstStyle/>
            <a:p>
              <a:endParaRPr/>
            </a:p>
          </p:txBody>
        </p:sp>
        <p:sp>
          <p:nvSpPr>
            <p:cNvPr id="17" name="object 6">
              <a:extLst>
                <a:ext uri="{FF2B5EF4-FFF2-40B4-BE49-F238E27FC236}">
                  <a16:creationId xmlns:a16="http://schemas.microsoft.com/office/drawing/2014/main" id="{CF4991DA-591C-4322-B029-59445CEE44D4}"/>
                </a:ext>
              </a:extLst>
            </p:cNvPr>
            <p:cNvSpPr/>
            <p:nvPr/>
          </p:nvSpPr>
          <p:spPr>
            <a:xfrm>
              <a:off x="732100" y="2300087"/>
              <a:ext cx="1993264" cy="3514725"/>
            </a:xfrm>
            <a:custGeom>
              <a:avLst/>
              <a:gdLst/>
              <a:ahLst/>
              <a:cxnLst/>
              <a:rect l="l" t="t" r="r" b="b"/>
              <a:pathLst>
                <a:path w="1993264" h="3514725">
                  <a:moveTo>
                    <a:pt x="0" y="0"/>
                  </a:moveTo>
                  <a:lnTo>
                    <a:pt x="1992675" y="0"/>
                  </a:lnTo>
                  <a:lnTo>
                    <a:pt x="1992675" y="3514623"/>
                  </a:lnTo>
                  <a:lnTo>
                    <a:pt x="0" y="3514623"/>
                  </a:lnTo>
                  <a:lnTo>
                    <a:pt x="0" y="0"/>
                  </a:lnTo>
                  <a:close/>
                </a:path>
              </a:pathLst>
            </a:custGeom>
            <a:ln w="38099">
              <a:solidFill>
                <a:srgbClr val="595959"/>
              </a:solidFill>
            </a:ln>
          </p:spPr>
          <p:txBody>
            <a:bodyPr wrap="square" lIns="0" tIns="0" rIns="0" bIns="0" rtlCol="0"/>
            <a:lstStyle/>
            <a:p>
              <a:endParaRPr/>
            </a:p>
          </p:txBody>
        </p:sp>
        <p:sp>
          <p:nvSpPr>
            <p:cNvPr id="18" name="object 7">
              <a:extLst>
                <a:ext uri="{FF2B5EF4-FFF2-40B4-BE49-F238E27FC236}">
                  <a16:creationId xmlns:a16="http://schemas.microsoft.com/office/drawing/2014/main" id="{BE5BAD7D-9185-49B2-B015-099B84634A77}"/>
                </a:ext>
              </a:extLst>
            </p:cNvPr>
            <p:cNvSpPr/>
            <p:nvPr/>
          </p:nvSpPr>
          <p:spPr>
            <a:xfrm>
              <a:off x="0" y="1788387"/>
              <a:ext cx="3997475" cy="4538024"/>
            </a:xfrm>
            <a:prstGeom prst="rect">
              <a:avLst/>
            </a:prstGeom>
            <a:blipFill>
              <a:blip r:embed="rId3" cstate="print"/>
              <a:stretch>
                <a:fillRect/>
              </a:stretch>
            </a:blipFill>
          </p:spPr>
          <p:txBody>
            <a:bodyPr wrap="square" lIns="0" tIns="0" rIns="0" bIns="0" rtlCol="0"/>
            <a:lstStyle/>
            <a:p>
              <a:endParaRPr dirty="0"/>
            </a:p>
          </p:txBody>
        </p:sp>
      </p:grpSp>
      <p:pic>
        <p:nvPicPr>
          <p:cNvPr id="20" name="Picture 19">
            <a:extLst>
              <a:ext uri="{FF2B5EF4-FFF2-40B4-BE49-F238E27FC236}">
                <a16:creationId xmlns:a16="http://schemas.microsoft.com/office/drawing/2014/main" id="{15EC212A-251B-4386-B6C7-BCE98CB7F992}"/>
              </a:ext>
            </a:extLst>
          </p:cNvPr>
          <p:cNvPicPr>
            <a:picLocks noChangeAspect="1"/>
          </p:cNvPicPr>
          <p:nvPr/>
        </p:nvPicPr>
        <p:blipFill rotWithShape="1">
          <a:blip r:embed="rId4"/>
          <a:srcRect b="27644"/>
          <a:stretch/>
        </p:blipFill>
        <p:spPr>
          <a:xfrm>
            <a:off x="3044455" y="1764784"/>
            <a:ext cx="1947270" cy="3087555"/>
          </a:xfrm>
          <a:prstGeom prst="rect">
            <a:avLst/>
          </a:prstGeom>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8600"/>
            <a:ext cx="5295265" cy="574040"/>
          </a:xfrm>
          <a:prstGeom prst="rect">
            <a:avLst/>
          </a:prstGeom>
        </p:spPr>
        <p:txBody>
          <a:bodyPr vert="horz" wrap="square" lIns="0" tIns="12700" rIns="0" bIns="0" rtlCol="0">
            <a:spAutoFit/>
          </a:bodyPr>
          <a:lstStyle/>
          <a:p>
            <a:pPr marL="12700">
              <a:lnSpc>
                <a:spcPct val="100000"/>
              </a:lnSpc>
              <a:spcBef>
                <a:spcPts val="100"/>
              </a:spcBef>
            </a:pPr>
            <a:r>
              <a:rPr sz="3600" spc="350" dirty="0">
                <a:solidFill>
                  <a:srgbClr val="000000"/>
                </a:solidFill>
              </a:rPr>
              <a:t>Responsive </a:t>
            </a:r>
            <a:r>
              <a:rPr sz="3600" spc="484" dirty="0">
                <a:solidFill>
                  <a:srgbClr val="000000"/>
                </a:solidFill>
              </a:rPr>
              <a:t>web</a:t>
            </a:r>
            <a:r>
              <a:rPr sz="3600" spc="-160" dirty="0">
                <a:solidFill>
                  <a:srgbClr val="000000"/>
                </a:solidFill>
              </a:rPr>
              <a:t> </a:t>
            </a:r>
            <a:r>
              <a:rPr sz="3600" spc="395" dirty="0">
                <a:solidFill>
                  <a:srgbClr val="000000"/>
                </a:solidFill>
              </a:rPr>
              <a:t>design</a:t>
            </a:r>
            <a:endParaRPr sz="3600" dirty="0"/>
          </a:p>
        </p:txBody>
      </p:sp>
      <p:sp>
        <p:nvSpPr>
          <p:cNvPr id="3" name="object 3"/>
          <p:cNvSpPr txBox="1"/>
          <p:nvPr/>
        </p:nvSpPr>
        <p:spPr>
          <a:xfrm>
            <a:off x="855724" y="1567743"/>
            <a:ext cx="7042784" cy="4929505"/>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We want to write our CSS in </a:t>
            </a:r>
            <a:r>
              <a:rPr sz="2400" dirty="0">
                <a:solidFill>
                  <a:srgbClr val="434343"/>
                </a:solidFill>
                <a:latin typeface="Calibri"/>
                <a:cs typeface="Calibri"/>
              </a:rPr>
              <a:t>a </a:t>
            </a:r>
            <a:r>
              <a:rPr sz="2400" spc="-5" dirty="0">
                <a:solidFill>
                  <a:srgbClr val="434343"/>
                </a:solidFill>
                <a:latin typeface="Calibri"/>
                <a:cs typeface="Calibri"/>
              </a:rPr>
              <a:t>way that can look nice in </a:t>
            </a:r>
            <a:r>
              <a:rPr sz="2400" dirty="0">
                <a:solidFill>
                  <a:srgbClr val="434343"/>
                </a:solidFill>
                <a:latin typeface="Calibri"/>
                <a:cs typeface="Calibri"/>
              </a:rPr>
              <a:t>a  </a:t>
            </a:r>
            <a:r>
              <a:rPr sz="2400" spc="-5" dirty="0">
                <a:solidFill>
                  <a:srgbClr val="434343"/>
                </a:solidFill>
                <a:latin typeface="Calibri"/>
                <a:cs typeface="Calibri"/>
              </a:rPr>
              <a:t>wide range of screen</a:t>
            </a:r>
            <a:r>
              <a:rPr sz="2400" spc="-15" dirty="0">
                <a:solidFill>
                  <a:srgbClr val="434343"/>
                </a:solidFill>
                <a:latin typeface="Calibri"/>
                <a:cs typeface="Calibri"/>
              </a:rPr>
              <a:t> </a:t>
            </a:r>
            <a:r>
              <a:rPr sz="2400" spc="-5" dirty="0">
                <a:solidFill>
                  <a:srgbClr val="434343"/>
                </a:solidFill>
                <a:latin typeface="Calibri"/>
                <a:cs typeface="Calibri"/>
              </a:rPr>
              <a:t>sizes:</a:t>
            </a:r>
            <a:endParaRPr sz="2400" dirty="0">
              <a:latin typeface="Calibri"/>
              <a:cs typeface="Calibri"/>
            </a:endParaRPr>
          </a:p>
          <a:p>
            <a:pPr>
              <a:lnSpc>
                <a:spcPct val="100000"/>
              </a:lnSpc>
              <a:spcBef>
                <a:spcPts val="55"/>
              </a:spcBef>
            </a:pPr>
            <a:endParaRPr sz="3000" dirty="0">
              <a:latin typeface="Calibri"/>
              <a:cs typeface="Calibri"/>
            </a:endParaRPr>
          </a:p>
          <a:p>
            <a:pPr marL="163195">
              <a:lnSpc>
                <a:spcPct val="100000"/>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27" desktop</a:t>
            </a:r>
            <a:r>
              <a:rPr sz="2400" spc="-10" dirty="0">
                <a:solidFill>
                  <a:srgbClr val="434343"/>
                </a:solidFill>
                <a:latin typeface="Calibri"/>
                <a:cs typeface="Calibri"/>
              </a:rPr>
              <a:t> </a:t>
            </a:r>
            <a:r>
              <a:rPr sz="2400" spc="-5" dirty="0">
                <a:solidFill>
                  <a:srgbClr val="434343"/>
                </a:solidFill>
                <a:latin typeface="Calibri"/>
                <a:cs typeface="Calibri"/>
              </a:rPr>
              <a:t>monitor</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Macbook</a:t>
            </a:r>
            <a:r>
              <a:rPr sz="2400" spc="-10" dirty="0">
                <a:solidFill>
                  <a:srgbClr val="434343"/>
                </a:solidFill>
                <a:latin typeface="Calibri"/>
                <a:cs typeface="Calibri"/>
              </a:rPr>
              <a:t> </a:t>
            </a:r>
            <a:r>
              <a:rPr sz="2400" spc="-5" dirty="0">
                <a:solidFill>
                  <a:srgbClr val="434343"/>
                </a:solidFill>
                <a:latin typeface="Calibri"/>
                <a:cs typeface="Calibri"/>
              </a:rPr>
              <a:t>Air</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Samsung Galaxy</a:t>
            </a:r>
            <a:r>
              <a:rPr sz="2400" spc="-10" dirty="0">
                <a:solidFill>
                  <a:srgbClr val="434343"/>
                </a:solidFill>
                <a:latin typeface="Calibri"/>
                <a:cs typeface="Calibri"/>
              </a:rPr>
              <a:t> </a:t>
            </a:r>
            <a:r>
              <a:rPr sz="2400" spc="-5" dirty="0">
                <a:solidFill>
                  <a:srgbClr val="434343"/>
                </a:solidFill>
                <a:latin typeface="Calibri"/>
                <a:cs typeface="Calibri"/>
              </a:rPr>
              <a:t>S7</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iPhone</a:t>
            </a:r>
            <a:r>
              <a:rPr sz="2400" spc="-10" dirty="0">
                <a:solidFill>
                  <a:srgbClr val="434343"/>
                </a:solidFill>
                <a:latin typeface="Calibri"/>
                <a:cs typeface="Calibri"/>
              </a:rPr>
              <a:t> </a:t>
            </a:r>
            <a:r>
              <a:rPr sz="2400" dirty="0">
                <a:solidFill>
                  <a:srgbClr val="434343"/>
                </a:solidFill>
                <a:latin typeface="Calibri"/>
                <a:cs typeface="Calibri"/>
              </a:rPr>
              <a:t>7</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iPad</a:t>
            </a:r>
            <a:endParaRPr sz="2400" dirty="0">
              <a:latin typeface="Calibri"/>
              <a:cs typeface="Calibri"/>
            </a:endParaRPr>
          </a:p>
          <a:p>
            <a:pPr>
              <a:lnSpc>
                <a:spcPct val="100000"/>
              </a:lnSpc>
              <a:spcBef>
                <a:spcPts val="60"/>
              </a:spcBef>
            </a:pPr>
            <a:endParaRPr sz="3000" dirty="0">
              <a:latin typeface="Calibri"/>
              <a:cs typeface="Calibri"/>
            </a:endParaRPr>
          </a:p>
          <a:p>
            <a:pPr marL="384810" algn="ctr">
              <a:lnSpc>
                <a:spcPct val="100000"/>
              </a:lnSpc>
            </a:pPr>
            <a:r>
              <a:rPr sz="2400" b="1" spc="-5" dirty="0">
                <a:solidFill>
                  <a:srgbClr val="3368E7"/>
                </a:solidFill>
                <a:latin typeface="Calibri"/>
                <a:cs typeface="Calibri"/>
              </a:rPr>
              <a:t>Q: How do we do</a:t>
            </a:r>
            <a:r>
              <a:rPr sz="2400" b="1" spc="-20" dirty="0">
                <a:solidFill>
                  <a:srgbClr val="3368E7"/>
                </a:solidFill>
                <a:latin typeface="Calibri"/>
                <a:cs typeface="Calibri"/>
              </a:rPr>
              <a:t> </a:t>
            </a:r>
            <a:r>
              <a:rPr sz="2400" b="1" spc="-5" dirty="0">
                <a:solidFill>
                  <a:srgbClr val="3368E7"/>
                </a:solidFill>
                <a:latin typeface="Calibri"/>
                <a:cs typeface="Calibri"/>
              </a:rPr>
              <a:t>this?</a:t>
            </a:r>
            <a:endParaRPr sz="2400" dirty="0">
              <a:latin typeface="Calibri"/>
              <a:cs typeface="Calibri"/>
            </a:endParaRPr>
          </a:p>
          <a:p>
            <a:pPr marL="1824355" marR="1434465" algn="ctr">
              <a:lnSpc>
                <a:spcPct val="115599"/>
              </a:lnSpc>
              <a:spcBef>
                <a:spcPts val="60"/>
              </a:spcBef>
            </a:pPr>
            <a:r>
              <a:rPr sz="2000" spc="-5" dirty="0">
                <a:solidFill>
                  <a:srgbClr val="434343"/>
                </a:solidFill>
                <a:latin typeface="Calibri"/>
                <a:cs typeface="Calibri"/>
              </a:rPr>
              <a:t>Do we need to write totally</a:t>
            </a:r>
            <a:r>
              <a:rPr sz="2000" spc="-75" dirty="0">
                <a:solidFill>
                  <a:srgbClr val="434343"/>
                </a:solidFill>
                <a:latin typeface="Calibri"/>
                <a:cs typeface="Calibri"/>
              </a:rPr>
              <a:t> </a:t>
            </a:r>
            <a:r>
              <a:rPr sz="2000" spc="-5" dirty="0">
                <a:solidFill>
                  <a:srgbClr val="434343"/>
                </a:solidFill>
                <a:latin typeface="Calibri"/>
                <a:cs typeface="Calibri"/>
              </a:rPr>
              <a:t>different  CSS for every screen</a:t>
            </a:r>
            <a:r>
              <a:rPr sz="2000" spc="-30" dirty="0">
                <a:solidFill>
                  <a:srgbClr val="434343"/>
                </a:solidFill>
                <a:latin typeface="Calibri"/>
                <a:cs typeface="Calibri"/>
              </a:rPr>
              <a:t> </a:t>
            </a:r>
            <a:r>
              <a:rPr sz="2000" spc="-5" dirty="0">
                <a:solidFill>
                  <a:srgbClr val="434343"/>
                </a:solidFill>
                <a:latin typeface="Calibri"/>
                <a:cs typeface="Calibri"/>
              </a:rPr>
              <a:t>size?!</a:t>
            </a:r>
            <a:endParaRPr sz="2000" dirty="0">
              <a:latin typeface="Calibri"/>
              <a:cs typeface="Calibri"/>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32274" y="1998768"/>
            <a:ext cx="4921250" cy="4208780"/>
          </a:xfrm>
          <a:prstGeom prst="rect">
            <a:avLst/>
          </a:prstGeom>
        </p:spPr>
        <p:txBody>
          <a:bodyPr vert="horz" wrap="square" lIns="0" tIns="12700" rIns="0" bIns="0" rtlCol="0">
            <a:spAutoFit/>
          </a:bodyPr>
          <a:lstStyle/>
          <a:p>
            <a:pPr marL="12700" marR="126364">
              <a:lnSpc>
                <a:spcPct val="114599"/>
              </a:lnSpc>
              <a:spcBef>
                <a:spcPts val="100"/>
              </a:spcBef>
            </a:pPr>
            <a:r>
              <a:rPr sz="2400" spc="-5" dirty="0">
                <a:solidFill>
                  <a:srgbClr val="434343"/>
                </a:solidFill>
                <a:latin typeface="Calibri"/>
                <a:cs typeface="Calibri"/>
              </a:rPr>
              <a:t>Unless directed otherwise via HTML or  CSS cues, mobile browsers render</a:t>
            </a:r>
            <a:r>
              <a:rPr sz="2400" spc="-80" dirty="0">
                <a:solidFill>
                  <a:srgbClr val="434343"/>
                </a:solidFill>
                <a:latin typeface="Calibri"/>
                <a:cs typeface="Calibri"/>
              </a:rPr>
              <a:t> </a:t>
            </a:r>
            <a:r>
              <a:rPr sz="2400" spc="-5" dirty="0">
                <a:solidFill>
                  <a:srgbClr val="434343"/>
                </a:solidFill>
                <a:latin typeface="Calibri"/>
                <a:cs typeface="Calibri"/>
              </a:rPr>
              <a:t>web  pages </a:t>
            </a:r>
            <a:r>
              <a:rPr sz="2400" dirty="0">
                <a:solidFill>
                  <a:srgbClr val="434343"/>
                </a:solidFill>
                <a:latin typeface="Calibri"/>
                <a:cs typeface="Calibri"/>
              </a:rPr>
              <a:t>at a </a:t>
            </a:r>
            <a:r>
              <a:rPr sz="2400" b="1" spc="-5" dirty="0">
                <a:solidFill>
                  <a:srgbClr val="434343"/>
                </a:solidFill>
                <a:latin typeface="Calibri"/>
                <a:cs typeface="Calibri"/>
              </a:rPr>
              <a:t>desktop screen width  </a:t>
            </a:r>
            <a:r>
              <a:rPr sz="2400" spc="-5" dirty="0">
                <a:solidFill>
                  <a:srgbClr val="434343"/>
                </a:solidFill>
                <a:latin typeface="Calibri"/>
                <a:cs typeface="Calibri"/>
              </a:rPr>
              <a:t>(~1000px), then "zooms out" until the  entire page fits on</a:t>
            </a:r>
            <a:r>
              <a:rPr sz="2400" spc="-20" dirty="0">
                <a:solidFill>
                  <a:srgbClr val="434343"/>
                </a:solidFill>
                <a:latin typeface="Calibri"/>
                <a:cs typeface="Calibri"/>
              </a:rPr>
              <a:t> </a:t>
            </a:r>
            <a:r>
              <a:rPr sz="2400" spc="-5" dirty="0">
                <a:solidFill>
                  <a:srgbClr val="434343"/>
                </a:solidFill>
                <a:latin typeface="Calibri"/>
                <a:cs typeface="Calibri"/>
              </a:rPr>
              <a:t>screen.</a:t>
            </a:r>
            <a:endParaRPr sz="2400" dirty="0">
              <a:latin typeface="Calibri"/>
              <a:cs typeface="Calibri"/>
            </a:endParaRPr>
          </a:p>
          <a:p>
            <a:pPr>
              <a:lnSpc>
                <a:spcPct val="100000"/>
              </a:lnSpc>
              <a:spcBef>
                <a:spcPts val="35"/>
              </a:spcBef>
            </a:pPr>
            <a:endParaRPr sz="3550" dirty="0">
              <a:latin typeface="Calibri"/>
              <a:cs typeface="Calibri"/>
            </a:endParaRPr>
          </a:p>
          <a:p>
            <a:pPr marL="12700" marR="5080" algn="just">
              <a:lnSpc>
                <a:spcPct val="115100"/>
              </a:lnSpc>
              <a:spcBef>
                <a:spcPts val="5"/>
              </a:spcBef>
            </a:pPr>
            <a:r>
              <a:rPr sz="2000" spc="-5" dirty="0">
                <a:solidFill>
                  <a:srgbClr val="434343"/>
                </a:solidFill>
                <a:latin typeface="Calibri"/>
                <a:cs typeface="Calibri"/>
              </a:rPr>
              <a:t>(That's why you sometimes get web pages with  teeny-tiny font on your phone: these webpages  have not </a:t>
            </a:r>
            <a:r>
              <a:rPr sz="2000" dirty="0">
                <a:solidFill>
                  <a:srgbClr val="434343"/>
                </a:solidFill>
                <a:latin typeface="Calibri"/>
                <a:cs typeface="Calibri"/>
              </a:rPr>
              <a:t>added </a:t>
            </a:r>
            <a:r>
              <a:rPr sz="2000" spc="-5" dirty="0">
                <a:solidFill>
                  <a:srgbClr val="434343"/>
                </a:solidFill>
                <a:latin typeface="Calibri"/>
                <a:cs typeface="Calibri"/>
              </a:rPr>
              <a:t>support for</a:t>
            </a:r>
            <a:r>
              <a:rPr sz="2000" spc="-30" dirty="0">
                <a:solidFill>
                  <a:srgbClr val="434343"/>
                </a:solidFill>
                <a:latin typeface="Calibri"/>
                <a:cs typeface="Calibri"/>
              </a:rPr>
              <a:t> </a:t>
            </a:r>
            <a:r>
              <a:rPr sz="2000" spc="-5" dirty="0">
                <a:solidFill>
                  <a:srgbClr val="434343"/>
                </a:solidFill>
                <a:latin typeface="Calibri"/>
                <a:cs typeface="Calibri"/>
              </a:rPr>
              <a:t>mobile.)</a:t>
            </a:r>
            <a:endParaRPr sz="2000" dirty="0">
              <a:latin typeface="Calibri"/>
              <a:cs typeface="Calibri"/>
            </a:endParaRPr>
          </a:p>
          <a:p>
            <a:pPr marL="12700" algn="just">
              <a:lnSpc>
                <a:spcPct val="100000"/>
              </a:lnSpc>
              <a:spcBef>
                <a:spcPts val="1375"/>
              </a:spcBef>
            </a:pPr>
            <a:r>
              <a:rPr sz="2000" spc="-5" dirty="0">
                <a:solidFill>
                  <a:srgbClr val="434343"/>
                </a:solidFill>
                <a:latin typeface="Calibri"/>
                <a:cs typeface="Calibri"/>
              </a:rPr>
              <a:t>(</a:t>
            </a:r>
            <a:r>
              <a:rPr sz="2000" u="heavy" spc="-5" dirty="0">
                <a:solidFill>
                  <a:srgbClr val="0097A7"/>
                </a:solidFill>
                <a:uFill>
                  <a:solidFill>
                    <a:srgbClr val="0097A7"/>
                  </a:solidFill>
                </a:uFill>
                <a:latin typeface="Calibri"/>
                <a:cs typeface="Calibri"/>
                <a:hlinkClick r:id="rId2"/>
              </a:rPr>
              <a:t>Read more on how this</a:t>
            </a:r>
            <a:r>
              <a:rPr sz="2000" u="heavy" spc="-15" dirty="0">
                <a:solidFill>
                  <a:srgbClr val="0097A7"/>
                </a:solidFill>
                <a:uFill>
                  <a:solidFill>
                    <a:srgbClr val="0097A7"/>
                  </a:solidFill>
                </a:uFill>
                <a:latin typeface="Calibri"/>
                <a:cs typeface="Calibri"/>
                <a:hlinkClick r:id="rId2"/>
              </a:rPr>
              <a:t> </a:t>
            </a:r>
            <a:r>
              <a:rPr sz="2000" u="heavy" dirty="0">
                <a:solidFill>
                  <a:srgbClr val="0097A7"/>
                </a:solidFill>
                <a:uFill>
                  <a:solidFill>
                    <a:srgbClr val="0097A7"/>
                  </a:solidFill>
                </a:uFill>
                <a:latin typeface="Calibri"/>
                <a:cs typeface="Calibri"/>
                <a:hlinkClick r:id="rId2"/>
              </a:rPr>
              <a:t>works</a:t>
            </a:r>
            <a:r>
              <a:rPr sz="2000" dirty="0">
                <a:solidFill>
                  <a:srgbClr val="434343"/>
                </a:solidFill>
                <a:latin typeface="Calibri"/>
                <a:cs typeface="Calibri"/>
              </a:rPr>
              <a:t>)</a:t>
            </a:r>
            <a:endParaRPr sz="2000" dirty="0">
              <a:latin typeface="Calibri"/>
              <a:cs typeface="Calibri"/>
            </a:endParaRPr>
          </a:p>
        </p:txBody>
      </p:sp>
      <p:sp>
        <p:nvSpPr>
          <p:cNvPr id="3" name="object 3"/>
          <p:cNvSpPr txBox="1">
            <a:spLocks noGrp="1"/>
          </p:cNvSpPr>
          <p:nvPr>
            <p:ph type="title"/>
          </p:nvPr>
        </p:nvSpPr>
        <p:spPr>
          <a:xfrm>
            <a:off x="457200" y="529366"/>
            <a:ext cx="3944876" cy="574040"/>
          </a:xfrm>
          <a:prstGeom prst="rect">
            <a:avLst/>
          </a:prstGeom>
        </p:spPr>
        <p:txBody>
          <a:bodyPr vert="horz" wrap="square" lIns="0" tIns="12700" rIns="0" bIns="0" rtlCol="0">
            <a:spAutoFit/>
          </a:bodyPr>
          <a:lstStyle/>
          <a:p>
            <a:pPr marL="12700">
              <a:lnSpc>
                <a:spcPct val="100000"/>
              </a:lnSpc>
              <a:spcBef>
                <a:spcPts val="100"/>
              </a:spcBef>
            </a:pPr>
            <a:r>
              <a:rPr sz="3600" spc="310" dirty="0">
                <a:solidFill>
                  <a:srgbClr val="000000"/>
                </a:solidFill>
              </a:rPr>
              <a:t>Mobile</a:t>
            </a:r>
            <a:r>
              <a:rPr sz="3600" spc="55" dirty="0">
                <a:solidFill>
                  <a:srgbClr val="000000"/>
                </a:solidFill>
              </a:rPr>
              <a:t> </a:t>
            </a:r>
            <a:r>
              <a:rPr sz="3600" spc="355" dirty="0">
                <a:solidFill>
                  <a:srgbClr val="000000"/>
                </a:solidFill>
              </a:rPr>
              <a:t>sizing</a:t>
            </a:r>
            <a:endParaRPr sz="3600" dirty="0"/>
          </a:p>
        </p:txBody>
      </p:sp>
      <p:grpSp>
        <p:nvGrpSpPr>
          <p:cNvPr id="8" name="object 4">
            <a:extLst>
              <a:ext uri="{FF2B5EF4-FFF2-40B4-BE49-F238E27FC236}">
                <a16:creationId xmlns:a16="http://schemas.microsoft.com/office/drawing/2014/main" id="{9466AF55-87DC-4AE4-AC92-E65D6638215F}"/>
              </a:ext>
            </a:extLst>
          </p:cNvPr>
          <p:cNvGrpSpPr/>
          <p:nvPr/>
        </p:nvGrpSpPr>
        <p:grpSpPr>
          <a:xfrm>
            <a:off x="-152656" y="1669203"/>
            <a:ext cx="3997960" cy="4538345"/>
            <a:chOff x="0" y="1788387"/>
            <a:chExt cx="3997960" cy="4538345"/>
          </a:xfrm>
        </p:grpSpPr>
        <p:sp>
          <p:nvSpPr>
            <p:cNvPr id="9" name="object 5">
              <a:extLst>
                <a:ext uri="{FF2B5EF4-FFF2-40B4-BE49-F238E27FC236}">
                  <a16:creationId xmlns:a16="http://schemas.microsoft.com/office/drawing/2014/main" id="{B8356571-7087-40FF-88CB-239CF835DD0C}"/>
                </a:ext>
              </a:extLst>
            </p:cNvPr>
            <p:cNvSpPr/>
            <p:nvPr/>
          </p:nvSpPr>
          <p:spPr>
            <a:xfrm>
              <a:off x="751150" y="2319137"/>
              <a:ext cx="1954575" cy="3476523"/>
            </a:xfrm>
            <a:prstGeom prst="rect">
              <a:avLst/>
            </a:prstGeom>
            <a:blipFill>
              <a:blip r:embed="rId3" cstate="print"/>
              <a:stretch>
                <a:fillRect/>
              </a:stretch>
            </a:blipFill>
          </p:spPr>
          <p:txBody>
            <a:bodyPr wrap="square" lIns="0" tIns="0" rIns="0" bIns="0" rtlCol="0"/>
            <a:lstStyle/>
            <a:p>
              <a:endParaRPr/>
            </a:p>
          </p:txBody>
        </p:sp>
        <p:sp>
          <p:nvSpPr>
            <p:cNvPr id="10" name="object 6">
              <a:extLst>
                <a:ext uri="{FF2B5EF4-FFF2-40B4-BE49-F238E27FC236}">
                  <a16:creationId xmlns:a16="http://schemas.microsoft.com/office/drawing/2014/main" id="{4B195ECD-BA3A-4E58-BDEC-EAAB8FEEE34B}"/>
                </a:ext>
              </a:extLst>
            </p:cNvPr>
            <p:cNvSpPr/>
            <p:nvPr/>
          </p:nvSpPr>
          <p:spPr>
            <a:xfrm>
              <a:off x="732100" y="2300087"/>
              <a:ext cx="1993264" cy="3514725"/>
            </a:xfrm>
            <a:custGeom>
              <a:avLst/>
              <a:gdLst/>
              <a:ahLst/>
              <a:cxnLst/>
              <a:rect l="l" t="t" r="r" b="b"/>
              <a:pathLst>
                <a:path w="1993264" h="3514725">
                  <a:moveTo>
                    <a:pt x="0" y="0"/>
                  </a:moveTo>
                  <a:lnTo>
                    <a:pt x="1992675" y="0"/>
                  </a:lnTo>
                  <a:lnTo>
                    <a:pt x="1992675" y="3514623"/>
                  </a:lnTo>
                  <a:lnTo>
                    <a:pt x="0" y="3514623"/>
                  </a:lnTo>
                  <a:lnTo>
                    <a:pt x="0" y="0"/>
                  </a:lnTo>
                  <a:close/>
                </a:path>
              </a:pathLst>
            </a:custGeom>
            <a:ln w="38099">
              <a:solidFill>
                <a:srgbClr val="595959"/>
              </a:solidFill>
            </a:ln>
          </p:spPr>
          <p:txBody>
            <a:bodyPr wrap="square" lIns="0" tIns="0" rIns="0" bIns="0" rtlCol="0"/>
            <a:lstStyle/>
            <a:p>
              <a:endParaRPr/>
            </a:p>
          </p:txBody>
        </p:sp>
        <p:sp>
          <p:nvSpPr>
            <p:cNvPr id="11" name="object 7">
              <a:extLst>
                <a:ext uri="{FF2B5EF4-FFF2-40B4-BE49-F238E27FC236}">
                  <a16:creationId xmlns:a16="http://schemas.microsoft.com/office/drawing/2014/main" id="{09EE3ACE-CC14-4FCF-AA00-6BA521ABC0D3}"/>
                </a:ext>
              </a:extLst>
            </p:cNvPr>
            <p:cNvSpPr/>
            <p:nvPr/>
          </p:nvSpPr>
          <p:spPr>
            <a:xfrm>
              <a:off x="0" y="1788387"/>
              <a:ext cx="3997475" cy="4538024"/>
            </a:xfrm>
            <a:prstGeom prst="rect">
              <a:avLst/>
            </a:prstGeom>
            <a:blipFill>
              <a:blip r:embed="rId4" cstate="print"/>
              <a:stretch>
                <a:fillRect/>
              </a:stretch>
            </a:blipFill>
          </p:spPr>
          <p:txBody>
            <a:bodyPr wrap="square" lIns="0" tIns="0" rIns="0" bIns="0" rtlCol="0"/>
            <a:lstStyle/>
            <a:p>
              <a:endParaRPr dirty="0"/>
            </a:p>
          </p:txBody>
        </p:sp>
      </p:grpSp>
      <p:pic>
        <p:nvPicPr>
          <p:cNvPr id="12" name="Picture 11">
            <a:extLst>
              <a:ext uri="{FF2B5EF4-FFF2-40B4-BE49-F238E27FC236}">
                <a16:creationId xmlns:a16="http://schemas.microsoft.com/office/drawing/2014/main" id="{F6D5F0AC-70D7-42EE-B282-AEE33E6B6260}"/>
              </a:ext>
            </a:extLst>
          </p:cNvPr>
          <p:cNvPicPr>
            <a:picLocks noChangeAspect="1"/>
          </p:cNvPicPr>
          <p:nvPr/>
        </p:nvPicPr>
        <p:blipFill rotWithShape="1">
          <a:blip r:embed="rId5"/>
          <a:srcRect b="27644"/>
          <a:stretch/>
        </p:blipFill>
        <p:spPr>
          <a:xfrm>
            <a:off x="605799" y="2607971"/>
            <a:ext cx="1947270" cy="3087555"/>
          </a:xfrm>
          <a:prstGeom prst="rect">
            <a:avLst/>
          </a:prstGeom>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228600" y="2514600"/>
            <a:ext cx="9372600" cy="1550040"/>
          </a:xfrm>
          <a:prstGeom prst="rect">
            <a:avLst/>
          </a:prstGeom>
        </p:spPr>
        <p:txBody>
          <a:bodyPr vert="horz" wrap="square" lIns="0" tIns="142875" rIns="0" bIns="0" rtlCol="0">
            <a:spAutoFit/>
          </a:bodyPr>
          <a:lstStyle/>
          <a:p>
            <a:pPr marL="130175" marR="122555" indent="315595" algn="ctr">
              <a:lnSpc>
                <a:spcPct val="113700"/>
              </a:lnSpc>
              <a:spcBef>
                <a:spcPts val="100"/>
              </a:spcBef>
            </a:pPr>
            <a:r>
              <a:rPr sz="2000" b="0" spc="-5" dirty="0">
                <a:solidFill>
                  <a:srgbClr val="434343"/>
                </a:solidFill>
                <a:latin typeface="Calibri"/>
                <a:cs typeface="Calibri"/>
              </a:rPr>
              <a:t>To prevent phone browsers from rendering the page </a:t>
            </a:r>
            <a:r>
              <a:rPr sz="2000" b="0" dirty="0">
                <a:solidFill>
                  <a:srgbClr val="434343"/>
                </a:solidFill>
                <a:latin typeface="Calibri"/>
                <a:cs typeface="Calibri"/>
              </a:rPr>
              <a:t>at  </a:t>
            </a:r>
            <a:endParaRPr lang="en-US" sz="2000" b="0" dirty="0">
              <a:solidFill>
                <a:srgbClr val="434343"/>
              </a:solidFill>
              <a:latin typeface="Calibri"/>
              <a:cs typeface="Calibri"/>
            </a:endParaRPr>
          </a:p>
          <a:p>
            <a:pPr marL="130175" marR="122555" indent="315595" algn="ctr">
              <a:lnSpc>
                <a:spcPct val="113700"/>
              </a:lnSpc>
              <a:spcBef>
                <a:spcPts val="100"/>
              </a:spcBef>
            </a:pPr>
            <a:r>
              <a:rPr sz="2000" b="0" spc="-5" dirty="0">
                <a:solidFill>
                  <a:srgbClr val="434343"/>
                </a:solidFill>
                <a:latin typeface="Calibri"/>
                <a:cs typeface="Calibri"/>
              </a:rPr>
              <a:t>desktop width </a:t>
            </a:r>
            <a:r>
              <a:rPr sz="2000" b="0" dirty="0">
                <a:solidFill>
                  <a:srgbClr val="434343"/>
                </a:solidFill>
                <a:latin typeface="Calibri"/>
                <a:cs typeface="Calibri"/>
              </a:rPr>
              <a:t>and </a:t>
            </a:r>
            <a:r>
              <a:rPr sz="2000" b="0" spc="-5" dirty="0">
                <a:solidFill>
                  <a:srgbClr val="434343"/>
                </a:solidFill>
                <a:latin typeface="Calibri"/>
                <a:cs typeface="Calibri"/>
              </a:rPr>
              <a:t>zooming out, use the </a:t>
            </a:r>
            <a:r>
              <a:rPr sz="2000" spc="-5" dirty="0">
                <a:solidFill>
                  <a:srgbClr val="434343"/>
                </a:solidFill>
                <a:latin typeface="Calibri"/>
                <a:cs typeface="Calibri"/>
              </a:rPr>
              <a:t>meta viewport </a:t>
            </a:r>
            <a:r>
              <a:rPr sz="2000" dirty="0">
                <a:solidFill>
                  <a:srgbClr val="434343"/>
                </a:solidFill>
                <a:latin typeface="Calibri"/>
                <a:cs typeface="Calibri"/>
              </a:rPr>
              <a:t>tag</a:t>
            </a:r>
            <a:r>
              <a:rPr sz="2000" b="0" dirty="0">
                <a:solidFill>
                  <a:srgbClr val="434343"/>
                </a:solidFill>
                <a:latin typeface="Calibri"/>
                <a:cs typeface="Calibri"/>
              </a:rPr>
              <a:t>:</a:t>
            </a:r>
            <a:endParaRPr lang="en-US" sz="2000" b="0" dirty="0">
              <a:solidFill>
                <a:srgbClr val="434343"/>
              </a:solidFill>
              <a:latin typeface="Calibri"/>
              <a:cs typeface="Calibri"/>
            </a:endParaRPr>
          </a:p>
          <a:p>
            <a:pPr marL="130175" marR="122555" indent="315595" algn="ctr">
              <a:lnSpc>
                <a:spcPct val="113700"/>
              </a:lnSpc>
              <a:spcBef>
                <a:spcPts val="100"/>
              </a:spcBef>
            </a:pPr>
            <a:endParaRPr lang="en-US" sz="2000" b="0" spc="-5" dirty="0">
              <a:solidFill>
                <a:srgbClr val="434343"/>
              </a:solidFill>
              <a:latin typeface="Calibri"/>
              <a:cs typeface="Calibri"/>
            </a:endParaRPr>
          </a:p>
          <a:p>
            <a:pPr marL="130175" marR="122555" indent="315595" algn="ctr">
              <a:lnSpc>
                <a:spcPct val="113700"/>
              </a:lnSpc>
              <a:spcBef>
                <a:spcPts val="100"/>
              </a:spcBef>
            </a:pPr>
            <a:r>
              <a:rPr sz="2000" b="0" spc="-5" dirty="0">
                <a:solidFill>
                  <a:srgbClr val="434343"/>
                </a:solidFill>
                <a:latin typeface="Consolas"/>
                <a:cs typeface="Consolas"/>
              </a:rPr>
              <a:t>&lt;meta </a:t>
            </a:r>
            <a:r>
              <a:rPr sz="2000" spc="-5" dirty="0">
                <a:solidFill>
                  <a:srgbClr val="0000FF"/>
                </a:solidFill>
              </a:rPr>
              <a:t>name="viewport"  </a:t>
            </a:r>
            <a:r>
              <a:rPr sz="2000" spc="-5" dirty="0"/>
              <a:t>content="width=device-width,</a:t>
            </a:r>
            <a:r>
              <a:rPr sz="2000" spc="-45" dirty="0"/>
              <a:t> </a:t>
            </a:r>
            <a:r>
              <a:rPr sz="2000" dirty="0"/>
              <a:t>initial-scale=1"</a:t>
            </a:r>
            <a:r>
              <a:rPr sz="2000" b="0" dirty="0">
                <a:solidFill>
                  <a:srgbClr val="434343"/>
                </a:solidFill>
                <a:latin typeface="Consolas"/>
                <a:cs typeface="Consolas"/>
              </a:rPr>
              <a:t>&gt;</a:t>
            </a:r>
          </a:p>
        </p:txBody>
      </p:sp>
      <p:sp>
        <p:nvSpPr>
          <p:cNvPr id="3" name="object 3"/>
          <p:cNvSpPr txBox="1"/>
          <p:nvPr/>
        </p:nvSpPr>
        <p:spPr>
          <a:xfrm>
            <a:off x="1199281" y="4888333"/>
            <a:ext cx="6740525" cy="789940"/>
          </a:xfrm>
          <a:prstGeom prst="rect">
            <a:avLst/>
          </a:prstGeom>
        </p:spPr>
        <p:txBody>
          <a:bodyPr vert="horz" wrap="square" lIns="0" tIns="83185" rIns="0" bIns="0" rtlCol="0">
            <a:spAutoFit/>
          </a:bodyPr>
          <a:lstStyle/>
          <a:p>
            <a:pPr marL="2540" algn="ctr">
              <a:lnSpc>
                <a:spcPct val="100000"/>
              </a:lnSpc>
              <a:spcBef>
                <a:spcPts val="655"/>
              </a:spcBef>
            </a:pPr>
            <a:r>
              <a:rPr sz="2400" spc="-5" dirty="0">
                <a:solidFill>
                  <a:srgbClr val="434343"/>
                </a:solidFill>
                <a:latin typeface="Calibri"/>
                <a:cs typeface="Calibri"/>
              </a:rPr>
              <a:t>This belongs in the </a:t>
            </a:r>
            <a:r>
              <a:rPr sz="2400" spc="-5" dirty="0">
                <a:solidFill>
                  <a:srgbClr val="434343"/>
                </a:solidFill>
                <a:latin typeface="Consolas"/>
                <a:cs typeface="Consolas"/>
              </a:rPr>
              <a:t>&lt;head&gt;</a:t>
            </a:r>
            <a:r>
              <a:rPr sz="2400" spc="-775" dirty="0">
                <a:solidFill>
                  <a:srgbClr val="434343"/>
                </a:solidFill>
                <a:latin typeface="Consolas"/>
                <a:cs typeface="Consolas"/>
              </a:rPr>
              <a:t> </a:t>
            </a:r>
            <a:r>
              <a:rPr sz="2400" spc="-5" dirty="0">
                <a:solidFill>
                  <a:srgbClr val="434343"/>
                </a:solidFill>
                <a:latin typeface="Calibri"/>
                <a:cs typeface="Calibri"/>
              </a:rPr>
              <a:t>section of your HTML.</a:t>
            </a:r>
            <a:endParaRPr sz="2400">
              <a:latin typeface="Calibri"/>
              <a:cs typeface="Calibri"/>
            </a:endParaRPr>
          </a:p>
          <a:p>
            <a:pPr algn="ctr">
              <a:lnSpc>
                <a:spcPct val="100000"/>
              </a:lnSpc>
              <a:spcBef>
                <a:spcPts val="420"/>
              </a:spcBef>
            </a:pPr>
            <a:r>
              <a:rPr sz="1800" spc="-5" dirty="0">
                <a:solidFill>
                  <a:srgbClr val="434343"/>
                </a:solidFill>
                <a:latin typeface="Calibri"/>
                <a:cs typeface="Calibri"/>
              </a:rPr>
              <a:t>(Same section </a:t>
            </a:r>
            <a:r>
              <a:rPr sz="1800" dirty="0">
                <a:solidFill>
                  <a:srgbClr val="434343"/>
                </a:solidFill>
                <a:latin typeface="Calibri"/>
                <a:cs typeface="Calibri"/>
              </a:rPr>
              <a:t>as </a:t>
            </a:r>
            <a:r>
              <a:rPr sz="1800" spc="-5" dirty="0">
                <a:solidFill>
                  <a:srgbClr val="434343"/>
                </a:solidFill>
                <a:latin typeface="Calibri"/>
                <a:cs typeface="Calibri"/>
              </a:rPr>
              <a:t>the </a:t>
            </a:r>
            <a:r>
              <a:rPr sz="1800" spc="-5" dirty="0">
                <a:solidFill>
                  <a:srgbClr val="434343"/>
                </a:solidFill>
                <a:latin typeface="Consolas"/>
                <a:cs typeface="Consolas"/>
              </a:rPr>
              <a:t>&lt;title&gt;</a:t>
            </a:r>
            <a:r>
              <a:rPr sz="1800" spc="-5" dirty="0">
                <a:solidFill>
                  <a:srgbClr val="434343"/>
                </a:solidFill>
                <a:latin typeface="Calibri"/>
                <a:cs typeface="Calibri"/>
              </a:rPr>
              <a:t>, </a:t>
            </a:r>
            <a:r>
              <a:rPr sz="1800" spc="-5" dirty="0">
                <a:solidFill>
                  <a:srgbClr val="434343"/>
                </a:solidFill>
                <a:latin typeface="Consolas"/>
                <a:cs typeface="Consolas"/>
              </a:rPr>
              <a:t>&lt;link&gt;</a:t>
            </a:r>
            <a:r>
              <a:rPr sz="1800" spc="-5" dirty="0">
                <a:solidFill>
                  <a:srgbClr val="434343"/>
                </a:solidFill>
                <a:latin typeface="Calibri"/>
                <a:cs typeface="Calibri"/>
              </a:rPr>
              <a:t>, </a:t>
            </a:r>
            <a:r>
              <a:rPr sz="1800" dirty="0">
                <a:solidFill>
                  <a:srgbClr val="434343"/>
                </a:solidFill>
                <a:latin typeface="Calibri"/>
                <a:cs typeface="Calibri"/>
              </a:rPr>
              <a:t>and </a:t>
            </a:r>
            <a:r>
              <a:rPr sz="1800" spc="-5" dirty="0">
                <a:solidFill>
                  <a:srgbClr val="434343"/>
                </a:solidFill>
                <a:latin typeface="Calibri"/>
                <a:cs typeface="Calibri"/>
              </a:rPr>
              <a:t>other metadata</a:t>
            </a:r>
            <a:r>
              <a:rPr sz="1800" spc="-40" dirty="0">
                <a:solidFill>
                  <a:srgbClr val="434343"/>
                </a:solidFill>
                <a:latin typeface="Calibri"/>
                <a:cs typeface="Calibri"/>
              </a:rPr>
              <a:t> </a:t>
            </a:r>
            <a:r>
              <a:rPr sz="1800" spc="-5" dirty="0">
                <a:solidFill>
                  <a:srgbClr val="434343"/>
                </a:solidFill>
                <a:latin typeface="Calibri"/>
                <a:cs typeface="Calibri"/>
              </a:rPr>
              <a:t>elements.)</a:t>
            </a:r>
            <a:endParaRPr sz="1800">
              <a:latin typeface="Calibri"/>
              <a:cs typeface="Calibri"/>
            </a:endParaRPr>
          </a:p>
        </p:txBody>
      </p:sp>
      <p:sp>
        <p:nvSpPr>
          <p:cNvPr id="4" name="object 4"/>
          <p:cNvSpPr txBox="1">
            <a:spLocks noGrp="1"/>
          </p:cNvSpPr>
          <p:nvPr>
            <p:ph type="title"/>
          </p:nvPr>
        </p:nvSpPr>
        <p:spPr>
          <a:xfrm>
            <a:off x="855724" y="401897"/>
            <a:ext cx="5240276" cy="574040"/>
          </a:xfrm>
          <a:prstGeom prst="rect">
            <a:avLst/>
          </a:prstGeom>
        </p:spPr>
        <p:txBody>
          <a:bodyPr vert="horz" wrap="square" lIns="0" tIns="12700" rIns="0" bIns="0" rtlCol="0">
            <a:spAutoFit/>
          </a:bodyPr>
          <a:lstStyle/>
          <a:p>
            <a:pPr marL="12700">
              <a:lnSpc>
                <a:spcPct val="100000"/>
              </a:lnSpc>
              <a:spcBef>
                <a:spcPts val="100"/>
              </a:spcBef>
            </a:pPr>
            <a:r>
              <a:rPr sz="3600" spc="300" dirty="0">
                <a:solidFill>
                  <a:srgbClr val="000000"/>
                </a:solidFill>
              </a:rPr>
              <a:t>Meta </a:t>
            </a:r>
            <a:r>
              <a:rPr sz="3600" spc="310" dirty="0">
                <a:solidFill>
                  <a:srgbClr val="000000"/>
                </a:solidFill>
              </a:rPr>
              <a:t>viewport</a:t>
            </a:r>
            <a:r>
              <a:rPr sz="3600" spc="-95" dirty="0">
                <a:solidFill>
                  <a:srgbClr val="000000"/>
                </a:solidFill>
              </a:rPr>
              <a:t> </a:t>
            </a:r>
            <a:r>
              <a:rPr sz="3600" spc="395" dirty="0">
                <a:solidFill>
                  <a:srgbClr val="000000"/>
                </a:solidFill>
              </a:rPr>
              <a:t>tag</a:t>
            </a:r>
            <a:endParaRPr sz="3600"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413163" y="1666934"/>
            <a:ext cx="2317115" cy="4061460"/>
            <a:chOff x="1413163" y="1666934"/>
            <a:chExt cx="2317115" cy="4061460"/>
          </a:xfrm>
        </p:grpSpPr>
        <p:sp>
          <p:nvSpPr>
            <p:cNvPr id="4" name="object 4"/>
            <p:cNvSpPr/>
            <p:nvPr/>
          </p:nvSpPr>
          <p:spPr>
            <a:xfrm>
              <a:off x="1451263" y="1705034"/>
              <a:ext cx="2240489" cy="3985054"/>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1432213" y="1685984"/>
              <a:ext cx="2279015" cy="4023360"/>
            </a:xfrm>
            <a:custGeom>
              <a:avLst/>
              <a:gdLst/>
              <a:ahLst/>
              <a:cxnLst/>
              <a:rect l="l" t="t" r="r" b="b"/>
              <a:pathLst>
                <a:path w="2279015" h="4023360">
                  <a:moveTo>
                    <a:pt x="0" y="0"/>
                  </a:moveTo>
                  <a:lnTo>
                    <a:pt x="2278589" y="0"/>
                  </a:lnTo>
                  <a:lnTo>
                    <a:pt x="2278589" y="4023154"/>
                  </a:lnTo>
                  <a:lnTo>
                    <a:pt x="0" y="4023154"/>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5433198" y="1685974"/>
            <a:ext cx="2279015" cy="4023360"/>
            <a:chOff x="5433198" y="1685974"/>
            <a:chExt cx="2279015" cy="4023360"/>
          </a:xfrm>
        </p:grpSpPr>
        <p:sp>
          <p:nvSpPr>
            <p:cNvPr id="7" name="object 7"/>
            <p:cNvSpPr/>
            <p:nvPr/>
          </p:nvSpPr>
          <p:spPr>
            <a:xfrm>
              <a:off x="5452248" y="1705024"/>
              <a:ext cx="2240490" cy="39850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433198" y="1685974"/>
              <a:ext cx="2279015" cy="4023360"/>
            </a:xfrm>
            <a:custGeom>
              <a:avLst/>
              <a:gdLst/>
              <a:ahLst/>
              <a:cxnLst/>
              <a:rect l="l" t="t" r="r" b="b"/>
              <a:pathLst>
                <a:path w="2279015" h="4023360">
                  <a:moveTo>
                    <a:pt x="0" y="0"/>
                  </a:moveTo>
                  <a:lnTo>
                    <a:pt x="2278590" y="0"/>
                  </a:lnTo>
                  <a:lnTo>
                    <a:pt x="2278590" y="4023174"/>
                  </a:lnTo>
                  <a:lnTo>
                    <a:pt x="0" y="4023174"/>
                  </a:lnTo>
                  <a:lnTo>
                    <a:pt x="0" y="0"/>
                  </a:lnTo>
                  <a:close/>
                </a:path>
              </a:pathLst>
            </a:custGeom>
            <a:ln w="38099">
              <a:solidFill>
                <a:srgbClr val="595959"/>
              </a:solidFill>
            </a:ln>
          </p:spPr>
          <p:txBody>
            <a:bodyPr wrap="square" lIns="0" tIns="0" rIns="0" bIns="0" rtlCol="0"/>
            <a:lstStyle/>
            <a:p>
              <a:endParaRPr/>
            </a:p>
          </p:txBody>
        </p:sp>
      </p:grpSp>
      <p:sp>
        <p:nvSpPr>
          <p:cNvPr id="9" name="object 9"/>
          <p:cNvSpPr txBox="1"/>
          <p:nvPr/>
        </p:nvSpPr>
        <p:spPr>
          <a:xfrm>
            <a:off x="1434639" y="5713418"/>
            <a:ext cx="2270125" cy="863600"/>
          </a:xfrm>
          <a:prstGeom prst="rect">
            <a:avLst/>
          </a:prstGeom>
        </p:spPr>
        <p:txBody>
          <a:bodyPr vert="horz" wrap="square" lIns="0" tIns="12700" rIns="0" bIns="0" rtlCol="0">
            <a:spAutoFit/>
          </a:bodyPr>
          <a:lstStyle/>
          <a:p>
            <a:pPr marL="353060" marR="5080" indent="-340995">
              <a:lnSpc>
                <a:spcPct val="114599"/>
              </a:lnSpc>
              <a:spcBef>
                <a:spcPts val="100"/>
              </a:spcBef>
            </a:pPr>
            <a:r>
              <a:rPr sz="2400" b="1" spc="-5" dirty="0">
                <a:solidFill>
                  <a:srgbClr val="434343"/>
                </a:solidFill>
                <a:latin typeface="Calibri"/>
                <a:cs typeface="Calibri"/>
              </a:rPr>
              <a:t>Without </a:t>
            </a:r>
            <a:r>
              <a:rPr sz="2400" spc="-5" dirty="0">
                <a:solidFill>
                  <a:srgbClr val="434343"/>
                </a:solidFill>
                <a:latin typeface="Calibri"/>
                <a:cs typeface="Calibri"/>
              </a:rPr>
              <a:t>the</a:t>
            </a:r>
            <a:r>
              <a:rPr sz="2400" spc="-90" dirty="0">
                <a:solidFill>
                  <a:srgbClr val="434343"/>
                </a:solidFill>
                <a:latin typeface="Calibri"/>
                <a:cs typeface="Calibri"/>
              </a:rPr>
              <a:t> </a:t>
            </a:r>
            <a:r>
              <a:rPr sz="2400" spc="-5" dirty="0">
                <a:solidFill>
                  <a:srgbClr val="434343"/>
                </a:solidFill>
                <a:latin typeface="Calibri"/>
                <a:cs typeface="Calibri"/>
              </a:rPr>
              <a:t>meta  viewport</a:t>
            </a:r>
            <a:r>
              <a:rPr sz="2400" spc="-25" dirty="0">
                <a:solidFill>
                  <a:srgbClr val="434343"/>
                </a:solidFill>
                <a:latin typeface="Calibri"/>
                <a:cs typeface="Calibri"/>
              </a:rPr>
              <a:t> </a:t>
            </a:r>
            <a:r>
              <a:rPr sz="2400" spc="-5" dirty="0">
                <a:solidFill>
                  <a:srgbClr val="434343"/>
                </a:solidFill>
                <a:latin typeface="Calibri"/>
                <a:cs typeface="Calibri"/>
              </a:rPr>
              <a:t>tag</a:t>
            </a:r>
            <a:endParaRPr sz="2400">
              <a:latin typeface="Calibri"/>
              <a:cs typeface="Calibri"/>
            </a:endParaRPr>
          </a:p>
        </p:txBody>
      </p:sp>
      <p:sp>
        <p:nvSpPr>
          <p:cNvPr id="10" name="object 10"/>
          <p:cNvSpPr txBox="1"/>
          <p:nvPr/>
        </p:nvSpPr>
        <p:spPr>
          <a:xfrm>
            <a:off x="5565284" y="5713418"/>
            <a:ext cx="1837055" cy="863600"/>
          </a:xfrm>
          <a:prstGeom prst="rect">
            <a:avLst/>
          </a:prstGeom>
        </p:spPr>
        <p:txBody>
          <a:bodyPr vert="horz" wrap="square" lIns="0" tIns="12700" rIns="0" bIns="0" rtlCol="0">
            <a:spAutoFit/>
          </a:bodyPr>
          <a:lstStyle/>
          <a:p>
            <a:pPr marL="136525" marR="5080" indent="-124460">
              <a:lnSpc>
                <a:spcPct val="114599"/>
              </a:lnSpc>
              <a:spcBef>
                <a:spcPts val="100"/>
              </a:spcBef>
            </a:pPr>
            <a:r>
              <a:rPr sz="2400" b="1" spc="-5" dirty="0">
                <a:solidFill>
                  <a:srgbClr val="434343"/>
                </a:solidFill>
                <a:latin typeface="Calibri"/>
                <a:cs typeface="Calibri"/>
              </a:rPr>
              <a:t>With </a:t>
            </a:r>
            <a:r>
              <a:rPr sz="2400" spc="-5" dirty="0">
                <a:solidFill>
                  <a:srgbClr val="434343"/>
                </a:solidFill>
                <a:latin typeface="Calibri"/>
                <a:cs typeface="Calibri"/>
              </a:rPr>
              <a:t>the</a:t>
            </a:r>
            <a:r>
              <a:rPr sz="2400" spc="-90" dirty="0">
                <a:solidFill>
                  <a:srgbClr val="434343"/>
                </a:solidFill>
                <a:latin typeface="Calibri"/>
                <a:cs typeface="Calibri"/>
              </a:rPr>
              <a:t> </a:t>
            </a:r>
            <a:r>
              <a:rPr sz="2400" spc="-5" dirty="0">
                <a:solidFill>
                  <a:srgbClr val="434343"/>
                </a:solidFill>
                <a:latin typeface="Calibri"/>
                <a:cs typeface="Calibri"/>
              </a:rPr>
              <a:t>meta  viewport</a:t>
            </a:r>
            <a:r>
              <a:rPr sz="2400" spc="-40" dirty="0">
                <a:solidFill>
                  <a:srgbClr val="434343"/>
                </a:solidFill>
                <a:latin typeface="Calibri"/>
                <a:cs typeface="Calibri"/>
              </a:rPr>
              <a:t> </a:t>
            </a:r>
            <a:r>
              <a:rPr sz="2400" spc="-5" dirty="0">
                <a:solidFill>
                  <a:srgbClr val="434343"/>
                </a:solidFill>
                <a:latin typeface="Calibri"/>
                <a:cs typeface="Calibri"/>
              </a:rPr>
              <a:t>tag</a:t>
            </a:r>
            <a:endParaRPr sz="2400">
              <a:latin typeface="Calibri"/>
              <a:cs typeface="Calibri"/>
            </a:endParaRPr>
          </a:p>
        </p:txBody>
      </p:sp>
      <p:pic>
        <p:nvPicPr>
          <p:cNvPr id="16" name="Picture 15">
            <a:extLst>
              <a:ext uri="{FF2B5EF4-FFF2-40B4-BE49-F238E27FC236}">
                <a16:creationId xmlns:a16="http://schemas.microsoft.com/office/drawing/2014/main" id="{89FC0562-764C-4B89-9731-7A9D54810F40}"/>
              </a:ext>
            </a:extLst>
          </p:cNvPr>
          <p:cNvPicPr>
            <a:picLocks noChangeAspect="1"/>
          </p:cNvPicPr>
          <p:nvPr/>
        </p:nvPicPr>
        <p:blipFill rotWithShape="1">
          <a:blip r:embed="rId4"/>
          <a:srcRect b="27644"/>
          <a:stretch/>
        </p:blipFill>
        <p:spPr>
          <a:xfrm>
            <a:off x="1469824" y="2195151"/>
            <a:ext cx="2216214" cy="3513987"/>
          </a:xfrm>
          <a:prstGeom prst="rect">
            <a:avLst/>
          </a:prstGeom>
        </p:spPr>
      </p:pic>
      <p:pic>
        <p:nvPicPr>
          <p:cNvPr id="20" name="Picture 19">
            <a:extLst>
              <a:ext uri="{FF2B5EF4-FFF2-40B4-BE49-F238E27FC236}">
                <a16:creationId xmlns:a16="http://schemas.microsoft.com/office/drawing/2014/main" id="{42EDE3A2-FBB6-42E1-973D-4D481266CB44}"/>
              </a:ext>
            </a:extLst>
          </p:cNvPr>
          <p:cNvPicPr>
            <a:picLocks noChangeAspect="1"/>
          </p:cNvPicPr>
          <p:nvPr/>
        </p:nvPicPr>
        <p:blipFill rotWithShape="1">
          <a:blip r:embed="rId5"/>
          <a:srcRect b="26489"/>
          <a:stretch/>
        </p:blipFill>
        <p:spPr>
          <a:xfrm>
            <a:off x="5452248" y="2097965"/>
            <a:ext cx="2243952" cy="3611173"/>
          </a:xfrm>
          <a:prstGeom prst="rect">
            <a:avLst/>
          </a:prstGeom>
        </p:spPr>
      </p:pic>
      <p:sp>
        <p:nvSpPr>
          <p:cNvPr id="23" name="object 4">
            <a:extLst>
              <a:ext uri="{FF2B5EF4-FFF2-40B4-BE49-F238E27FC236}">
                <a16:creationId xmlns:a16="http://schemas.microsoft.com/office/drawing/2014/main" id="{C62C029E-3892-4571-A7C5-0902AAEB04F4}"/>
              </a:ext>
            </a:extLst>
          </p:cNvPr>
          <p:cNvSpPr txBox="1">
            <a:spLocks noGrp="1"/>
          </p:cNvSpPr>
          <p:nvPr>
            <p:ph type="title"/>
          </p:nvPr>
        </p:nvSpPr>
        <p:spPr>
          <a:xfrm>
            <a:off x="855724" y="401897"/>
            <a:ext cx="5240276" cy="574040"/>
          </a:xfrm>
          <a:prstGeom prst="rect">
            <a:avLst/>
          </a:prstGeom>
        </p:spPr>
        <p:txBody>
          <a:bodyPr vert="horz" wrap="square" lIns="0" tIns="12700" rIns="0" bIns="0" rtlCol="0">
            <a:spAutoFit/>
          </a:bodyPr>
          <a:lstStyle/>
          <a:p>
            <a:pPr marL="12700">
              <a:lnSpc>
                <a:spcPct val="100000"/>
              </a:lnSpc>
              <a:spcBef>
                <a:spcPts val="100"/>
              </a:spcBef>
            </a:pPr>
            <a:r>
              <a:rPr sz="3600" spc="300" dirty="0">
                <a:solidFill>
                  <a:srgbClr val="000000"/>
                </a:solidFill>
              </a:rPr>
              <a:t>Meta </a:t>
            </a:r>
            <a:r>
              <a:rPr sz="3600" spc="310" dirty="0">
                <a:solidFill>
                  <a:srgbClr val="000000"/>
                </a:solidFill>
              </a:rPr>
              <a:t>viewport</a:t>
            </a:r>
            <a:r>
              <a:rPr sz="3600" spc="-95" dirty="0">
                <a:solidFill>
                  <a:srgbClr val="000000"/>
                </a:solidFill>
              </a:rPr>
              <a:t> </a:t>
            </a:r>
            <a:r>
              <a:rPr sz="3600" spc="395" dirty="0">
                <a:solidFill>
                  <a:srgbClr val="000000"/>
                </a:solidFill>
              </a:rPr>
              <a:t>tag</a:t>
            </a:r>
            <a:endParaRPr sz="3600"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81000" y="1676401"/>
            <a:ext cx="8763000" cy="5029200"/>
          </a:xfrm>
          <a:prstGeom prst="rect">
            <a:avLst/>
          </a:prstGeom>
        </p:spPr>
        <p:txBody>
          <a:bodyPr vert="horz" wrap="square" lIns="0" tIns="12700" rIns="0" bIns="0" rtlCol="0">
            <a:spAutoFit/>
          </a:bodyPr>
          <a:lstStyle/>
          <a:p>
            <a:pPr marL="12700" marR="5080" indent="2094230">
              <a:lnSpc>
                <a:spcPct val="114599"/>
              </a:lnSpc>
              <a:spcBef>
                <a:spcPts val="100"/>
              </a:spcBef>
            </a:pPr>
            <a:r>
              <a:rPr sz="2400" b="0" spc="-5" dirty="0">
                <a:solidFill>
                  <a:srgbClr val="434343"/>
                </a:solidFill>
                <a:latin typeface="Consolas"/>
                <a:cs typeface="Consolas"/>
              </a:rPr>
              <a:t>&lt;meta </a:t>
            </a:r>
            <a:r>
              <a:rPr sz="2400" spc="-5" dirty="0">
                <a:solidFill>
                  <a:srgbClr val="0000FF"/>
                </a:solidFill>
              </a:rPr>
              <a:t>name="viewport"  </a:t>
            </a:r>
            <a:r>
              <a:rPr sz="2400" spc="-5" dirty="0"/>
              <a:t>content="width=device-width,</a:t>
            </a:r>
            <a:r>
              <a:rPr sz="2400" spc="-45" dirty="0"/>
              <a:t> </a:t>
            </a:r>
            <a:r>
              <a:rPr sz="2400" dirty="0"/>
              <a:t>initial-scale=1"</a:t>
            </a:r>
            <a:r>
              <a:rPr sz="2400" b="0" dirty="0">
                <a:solidFill>
                  <a:srgbClr val="434343"/>
                </a:solidFill>
                <a:latin typeface="Consolas"/>
                <a:cs typeface="Consolas"/>
              </a:rPr>
              <a:t>&gt;</a:t>
            </a:r>
          </a:p>
          <a:p>
            <a:pPr>
              <a:lnSpc>
                <a:spcPct val="100000"/>
              </a:lnSpc>
            </a:pPr>
            <a:endParaRPr sz="2400" b="0" dirty="0">
              <a:solidFill>
                <a:srgbClr val="434343"/>
              </a:solidFill>
              <a:latin typeface="Consolas"/>
              <a:cs typeface="Consolas"/>
            </a:endParaRPr>
          </a:p>
          <a:p>
            <a:pPr marL="380365" marR="377190" indent="-306705">
              <a:lnSpc>
                <a:spcPct val="113700"/>
              </a:lnSpc>
              <a:spcBef>
                <a:spcPts val="1515"/>
              </a:spcBef>
              <a:tabLst>
                <a:tab pos="380365" algn="l"/>
              </a:tabLst>
            </a:pPr>
            <a:r>
              <a:rPr sz="2400" b="0" dirty="0">
                <a:solidFill>
                  <a:srgbClr val="434343"/>
                </a:solidFill>
                <a:latin typeface="Calibri"/>
                <a:cs typeface="Calibri"/>
              </a:rPr>
              <a:t>-	</a:t>
            </a:r>
            <a:r>
              <a:rPr sz="2400" spc="-5" dirty="0">
                <a:solidFill>
                  <a:srgbClr val="0000FF"/>
                </a:solidFill>
              </a:rPr>
              <a:t>name=viewport</a:t>
            </a:r>
            <a:r>
              <a:rPr sz="2400" b="0" spc="-5" dirty="0">
                <a:solidFill>
                  <a:srgbClr val="434343"/>
                </a:solidFill>
                <a:latin typeface="Calibri"/>
                <a:cs typeface="Calibri"/>
              </a:rPr>
              <a:t>: "Browser, </a:t>
            </a:r>
            <a:r>
              <a:rPr sz="2400" b="0" dirty="0">
                <a:solidFill>
                  <a:srgbClr val="434343"/>
                </a:solidFill>
                <a:latin typeface="Calibri"/>
                <a:cs typeface="Calibri"/>
              </a:rPr>
              <a:t>I am </a:t>
            </a:r>
            <a:r>
              <a:rPr sz="2400" b="0" spc="-5" dirty="0">
                <a:solidFill>
                  <a:srgbClr val="434343"/>
                </a:solidFill>
                <a:latin typeface="Calibri"/>
                <a:cs typeface="Calibri"/>
              </a:rPr>
              <a:t>going to tell you how </a:t>
            </a:r>
            <a:r>
              <a:rPr sz="2400" b="0" dirty="0">
                <a:solidFill>
                  <a:srgbClr val="434343"/>
                </a:solidFill>
                <a:latin typeface="Calibri"/>
                <a:cs typeface="Calibri"/>
              </a:rPr>
              <a:t>I  </a:t>
            </a:r>
            <a:r>
              <a:rPr sz="2400" b="0" spc="-5" dirty="0">
                <a:solidFill>
                  <a:srgbClr val="434343"/>
                </a:solidFill>
                <a:latin typeface="Calibri"/>
                <a:cs typeface="Calibri"/>
              </a:rPr>
              <a:t>want the viewport to</a:t>
            </a:r>
            <a:r>
              <a:rPr sz="2400" b="0" spc="-15" dirty="0">
                <a:solidFill>
                  <a:srgbClr val="434343"/>
                </a:solidFill>
                <a:latin typeface="Calibri"/>
                <a:cs typeface="Calibri"/>
              </a:rPr>
              <a:t> </a:t>
            </a:r>
            <a:r>
              <a:rPr sz="2400" b="0" spc="-5" dirty="0">
                <a:solidFill>
                  <a:srgbClr val="434343"/>
                </a:solidFill>
                <a:latin typeface="Calibri"/>
                <a:cs typeface="Calibri"/>
              </a:rPr>
              <a:t>look."</a:t>
            </a:r>
            <a:endParaRPr lang="en-US" sz="2400" b="0" spc="-5" dirty="0">
              <a:solidFill>
                <a:srgbClr val="434343"/>
              </a:solidFill>
              <a:latin typeface="Calibri"/>
              <a:cs typeface="Calibri"/>
            </a:endParaRPr>
          </a:p>
          <a:p>
            <a:pPr marL="380365" marR="377190" indent="-306705">
              <a:lnSpc>
                <a:spcPct val="113700"/>
              </a:lnSpc>
              <a:spcBef>
                <a:spcPts val="1515"/>
              </a:spcBef>
              <a:tabLst>
                <a:tab pos="380365" algn="l"/>
              </a:tabLst>
            </a:pPr>
            <a:endParaRPr sz="2400" dirty="0">
              <a:latin typeface="Calibri"/>
              <a:cs typeface="Calibri"/>
            </a:endParaRPr>
          </a:p>
          <a:p>
            <a:pPr marL="74295">
              <a:lnSpc>
                <a:spcPct val="100000"/>
              </a:lnSpc>
              <a:spcBef>
                <a:spcPts val="420"/>
              </a:spcBef>
              <a:tabLst>
                <a:tab pos="380365" algn="l"/>
              </a:tabLst>
            </a:pPr>
            <a:r>
              <a:rPr sz="2400" b="0" dirty="0">
                <a:solidFill>
                  <a:srgbClr val="434343"/>
                </a:solidFill>
                <a:latin typeface="Calibri"/>
                <a:cs typeface="Calibri"/>
              </a:rPr>
              <a:t>-	</a:t>
            </a:r>
            <a:r>
              <a:rPr sz="2400" spc="-5" dirty="0"/>
              <a:t>width=device-width</a:t>
            </a:r>
            <a:r>
              <a:rPr sz="2400" b="0" spc="-5" dirty="0">
                <a:solidFill>
                  <a:srgbClr val="434343"/>
                </a:solidFill>
                <a:latin typeface="Calibri"/>
                <a:cs typeface="Calibri"/>
              </a:rPr>
              <a:t>: "The viewport's width</a:t>
            </a:r>
            <a:r>
              <a:rPr sz="2400" b="0" spc="-20" dirty="0">
                <a:solidFill>
                  <a:srgbClr val="434343"/>
                </a:solidFill>
                <a:latin typeface="Calibri"/>
                <a:cs typeface="Calibri"/>
              </a:rPr>
              <a:t> </a:t>
            </a:r>
            <a:r>
              <a:rPr sz="2400" b="0" spc="-5" dirty="0">
                <a:solidFill>
                  <a:srgbClr val="434343"/>
                </a:solidFill>
                <a:latin typeface="Calibri"/>
                <a:cs typeface="Calibri"/>
              </a:rPr>
              <a:t>should</a:t>
            </a:r>
            <a:endParaRPr sz="2400" dirty="0">
              <a:latin typeface="Calibri"/>
              <a:cs typeface="Calibri"/>
            </a:endParaRPr>
          </a:p>
          <a:p>
            <a:pPr marL="380365" marR="472440">
              <a:lnSpc>
                <a:spcPts val="2720"/>
              </a:lnSpc>
              <a:spcBef>
                <a:spcPts val="640"/>
              </a:spcBef>
            </a:pPr>
            <a:r>
              <a:rPr sz="2400" b="0" dirty="0">
                <a:solidFill>
                  <a:srgbClr val="434343"/>
                </a:solidFill>
                <a:latin typeface="Calibri"/>
                <a:cs typeface="Calibri"/>
              </a:rPr>
              <a:t>always </a:t>
            </a:r>
            <a:r>
              <a:rPr sz="2400" b="0" spc="-5" dirty="0">
                <a:solidFill>
                  <a:srgbClr val="434343"/>
                </a:solidFill>
                <a:latin typeface="Calibri"/>
                <a:cs typeface="Calibri"/>
              </a:rPr>
              <a:t>start </a:t>
            </a:r>
            <a:r>
              <a:rPr sz="2400" b="0" dirty="0">
                <a:solidFill>
                  <a:srgbClr val="434343"/>
                </a:solidFill>
                <a:latin typeface="Calibri"/>
                <a:cs typeface="Calibri"/>
              </a:rPr>
              <a:t>at </a:t>
            </a:r>
            <a:r>
              <a:rPr sz="2400" b="0" spc="-5" dirty="0">
                <a:solidFill>
                  <a:srgbClr val="434343"/>
                </a:solidFill>
                <a:latin typeface="Calibri"/>
                <a:cs typeface="Calibri"/>
              </a:rPr>
              <a:t>the device's width." (i.e., don't do that thing on  mobile where you render the page </a:t>
            </a:r>
            <a:r>
              <a:rPr sz="2400" b="0" dirty="0">
                <a:solidFill>
                  <a:srgbClr val="434343"/>
                </a:solidFill>
                <a:latin typeface="Calibri"/>
                <a:cs typeface="Calibri"/>
              </a:rPr>
              <a:t>at </a:t>
            </a:r>
            <a:r>
              <a:rPr sz="2400" b="0" spc="-5" dirty="0">
                <a:solidFill>
                  <a:srgbClr val="434343"/>
                </a:solidFill>
                <a:latin typeface="Calibri"/>
                <a:cs typeface="Calibri"/>
              </a:rPr>
              <a:t>the desktop's</a:t>
            </a:r>
            <a:r>
              <a:rPr sz="2400" b="0" spc="-25" dirty="0">
                <a:solidFill>
                  <a:srgbClr val="434343"/>
                </a:solidFill>
                <a:latin typeface="Calibri"/>
                <a:cs typeface="Calibri"/>
              </a:rPr>
              <a:t> </a:t>
            </a:r>
            <a:r>
              <a:rPr sz="2400" b="0" spc="-5" dirty="0">
                <a:solidFill>
                  <a:srgbClr val="434343"/>
                </a:solidFill>
                <a:latin typeface="Calibri"/>
                <a:cs typeface="Calibri"/>
              </a:rPr>
              <a:t>width)</a:t>
            </a:r>
            <a:endParaRPr lang="en-US" sz="2400" b="0" spc="-5" dirty="0">
              <a:solidFill>
                <a:srgbClr val="434343"/>
              </a:solidFill>
              <a:latin typeface="Calibri"/>
              <a:cs typeface="Calibri"/>
            </a:endParaRPr>
          </a:p>
          <a:p>
            <a:pPr marL="380365" marR="472440">
              <a:lnSpc>
                <a:spcPts val="2720"/>
              </a:lnSpc>
              <a:spcBef>
                <a:spcPts val="640"/>
              </a:spcBef>
            </a:pPr>
            <a:endParaRPr sz="2400" dirty="0">
              <a:latin typeface="Calibri"/>
              <a:cs typeface="Calibri"/>
            </a:endParaRPr>
          </a:p>
          <a:p>
            <a:pPr marL="74295">
              <a:lnSpc>
                <a:spcPct val="100000"/>
              </a:lnSpc>
              <a:spcBef>
                <a:spcPts val="115"/>
              </a:spcBef>
              <a:tabLst>
                <a:tab pos="380365" algn="l"/>
              </a:tabLst>
            </a:pPr>
            <a:r>
              <a:rPr sz="2400" b="0" dirty="0">
                <a:solidFill>
                  <a:srgbClr val="434343"/>
                </a:solidFill>
                <a:latin typeface="Calibri"/>
                <a:cs typeface="Calibri"/>
              </a:rPr>
              <a:t>-	</a:t>
            </a:r>
            <a:r>
              <a:rPr sz="2400" spc="-5" dirty="0"/>
              <a:t>initial-scale=1</a:t>
            </a:r>
            <a:r>
              <a:rPr sz="2400" b="0" spc="-5" dirty="0">
                <a:solidFill>
                  <a:srgbClr val="434343"/>
                </a:solidFill>
                <a:latin typeface="Calibri"/>
                <a:cs typeface="Calibri"/>
              </a:rPr>
              <a:t>: "Start </a:t>
            </a:r>
            <a:r>
              <a:rPr sz="2400" b="0" dirty="0">
                <a:solidFill>
                  <a:srgbClr val="434343"/>
                </a:solidFill>
                <a:latin typeface="Calibri"/>
                <a:cs typeface="Calibri"/>
              </a:rPr>
              <a:t>at </a:t>
            </a:r>
            <a:r>
              <a:rPr sz="2400" b="0" spc="-5" dirty="0">
                <a:solidFill>
                  <a:srgbClr val="434343"/>
                </a:solidFill>
                <a:latin typeface="Calibri"/>
                <a:cs typeface="Calibri"/>
              </a:rPr>
              <a:t>zoom level of</a:t>
            </a:r>
            <a:r>
              <a:rPr sz="2400" b="0" spc="-25" dirty="0">
                <a:solidFill>
                  <a:srgbClr val="434343"/>
                </a:solidFill>
                <a:latin typeface="Calibri"/>
                <a:cs typeface="Calibri"/>
              </a:rPr>
              <a:t> </a:t>
            </a:r>
            <a:r>
              <a:rPr sz="2400" b="0" spc="-5" dirty="0">
                <a:solidFill>
                  <a:srgbClr val="434343"/>
                </a:solidFill>
                <a:latin typeface="Calibri"/>
                <a:cs typeface="Calibri"/>
              </a:rPr>
              <a:t>100%."</a:t>
            </a:r>
            <a:endParaRPr sz="2400" dirty="0">
              <a:latin typeface="Calibri"/>
              <a:cs typeface="Calibri"/>
            </a:endParaRPr>
          </a:p>
        </p:txBody>
      </p:sp>
      <p:sp>
        <p:nvSpPr>
          <p:cNvPr id="6" name="object 4">
            <a:extLst>
              <a:ext uri="{FF2B5EF4-FFF2-40B4-BE49-F238E27FC236}">
                <a16:creationId xmlns:a16="http://schemas.microsoft.com/office/drawing/2014/main" id="{5A4BCE0E-0F19-4DF4-95A8-1FC26463726E}"/>
              </a:ext>
            </a:extLst>
          </p:cNvPr>
          <p:cNvSpPr txBox="1">
            <a:spLocks noGrp="1"/>
          </p:cNvSpPr>
          <p:nvPr>
            <p:ph type="title"/>
          </p:nvPr>
        </p:nvSpPr>
        <p:spPr>
          <a:xfrm>
            <a:off x="855724" y="401897"/>
            <a:ext cx="5240276" cy="574040"/>
          </a:xfrm>
          <a:prstGeom prst="rect">
            <a:avLst/>
          </a:prstGeom>
        </p:spPr>
        <p:txBody>
          <a:bodyPr vert="horz" wrap="square" lIns="0" tIns="12700" rIns="0" bIns="0" rtlCol="0">
            <a:spAutoFit/>
          </a:bodyPr>
          <a:lstStyle/>
          <a:p>
            <a:pPr marL="12700">
              <a:lnSpc>
                <a:spcPct val="100000"/>
              </a:lnSpc>
              <a:spcBef>
                <a:spcPts val="100"/>
              </a:spcBef>
            </a:pPr>
            <a:r>
              <a:rPr sz="3600" spc="300" dirty="0">
                <a:solidFill>
                  <a:srgbClr val="000000"/>
                </a:solidFill>
              </a:rPr>
              <a:t>Meta </a:t>
            </a:r>
            <a:r>
              <a:rPr sz="3600" spc="310" dirty="0">
                <a:solidFill>
                  <a:srgbClr val="000000"/>
                </a:solidFill>
              </a:rPr>
              <a:t>viewport</a:t>
            </a:r>
            <a:r>
              <a:rPr sz="3600" spc="-95" dirty="0">
                <a:solidFill>
                  <a:srgbClr val="000000"/>
                </a:solidFill>
              </a:rPr>
              <a:t> </a:t>
            </a:r>
            <a:r>
              <a:rPr sz="3600" spc="395" dirty="0">
                <a:solidFill>
                  <a:srgbClr val="000000"/>
                </a:solidFill>
              </a:rPr>
              <a:t>tag</a:t>
            </a:r>
            <a:endParaRPr sz="3600"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4949" y="2921568"/>
            <a:ext cx="7716520" cy="2571750"/>
          </a:xfrm>
          <a:prstGeom prst="rect">
            <a:avLst/>
          </a:prstGeom>
        </p:spPr>
        <p:txBody>
          <a:bodyPr vert="horz" wrap="square" lIns="0" tIns="12700" rIns="0" bIns="0" rtlCol="0">
            <a:spAutoFit/>
          </a:bodyPr>
          <a:lstStyle/>
          <a:p>
            <a:pPr marL="12700" marR="5080" indent="2094230">
              <a:lnSpc>
                <a:spcPct val="114599"/>
              </a:lnSpc>
              <a:spcBef>
                <a:spcPts val="100"/>
              </a:spcBef>
            </a:pPr>
            <a:r>
              <a:rPr sz="2400" spc="-5" dirty="0">
                <a:latin typeface="Consolas"/>
                <a:cs typeface="Consolas"/>
              </a:rPr>
              <a:t>&lt;meta name="viewport"  content="width=device-width,</a:t>
            </a:r>
            <a:r>
              <a:rPr sz="2400" spc="-100" dirty="0">
                <a:latin typeface="Consolas"/>
                <a:cs typeface="Consolas"/>
              </a:rPr>
              <a:t> </a:t>
            </a:r>
            <a:r>
              <a:rPr sz="2400" spc="-5" dirty="0">
                <a:latin typeface="Consolas"/>
                <a:cs typeface="Consolas"/>
              </a:rPr>
              <a:t>initial-scale=1"&gt;</a:t>
            </a:r>
            <a:endParaRPr sz="2400">
              <a:latin typeface="Consolas"/>
              <a:cs typeface="Consolas"/>
            </a:endParaRPr>
          </a:p>
          <a:p>
            <a:pPr>
              <a:lnSpc>
                <a:spcPct val="100000"/>
              </a:lnSpc>
            </a:pPr>
            <a:endParaRPr sz="2400">
              <a:latin typeface="Consolas"/>
              <a:cs typeface="Consolas"/>
            </a:endParaRPr>
          </a:p>
          <a:p>
            <a:pPr>
              <a:lnSpc>
                <a:spcPct val="100000"/>
              </a:lnSpc>
            </a:pPr>
            <a:endParaRPr sz="1950">
              <a:latin typeface="Consolas"/>
              <a:cs typeface="Consolas"/>
            </a:endParaRPr>
          </a:p>
          <a:p>
            <a:pPr marL="1450975" marR="1316990" indent="-121920">
              <a:lnSpc>
                <a:spcPct val="115999"/>
              </a:lnSpc>
            </a:pPr>
            <a:r>
              <a:rPr sz="3000" b="1" spc="-5" dirty="0">
                <a:solidFill>
                  <a:srgbClr val="434343"/>
                </a:solidFill>
                <a:latin typeface="Calibri"/>
                <a:cs typeface="Calibri"/>
              </a:rPr>
              <a:t>(You </a:t>
            </a:r>
            <a:r>
              <a:rPr sz="3000" b="1" spc="-10" dirty="0">
                <a:solidFill>
                  <a:srgbClr val="434343"/>
                </a:solidFill>
                <a:latin typeface="Calibri"/>
                <a:cs typeface="Calibri"/>
              </a:rPr>
              <a:t>should </a:t>
            </a:r>
            <a:r>
              <a:rPr sz="3000" b="1" spc="-5" dirty="0">
                <a:solidFill>
                  <a:srgbClr val="434343"/>
                </a:solidFill>
                <a:latin typeface="Calibri"/>
                <a:cs typeface="Calibri"/>
              </a:rPr>
              <a:t>pretty much</a:t>
            </a:r>
            <a:r>
              <a:rPr sz="3000" b="1" spc="-80" dirty="0">
                <a:solidFill>
                  <a:srgbClr val="434343"/>
                </a:solidFill>
                <a:latin typeface="Calibri"/>
                <a:cs typeface="Calibri"/>
              </a:rPr>
              <a:t> </a:t>
            </a:r>
            <a:r>
              <a:rPr sz="3000" b="1" spc="-5" dirty="0">
                <a:solidFill>
                  <a:srgbClr val="434343"/>
                </a:solidFill>
                <a:latin typeface="Calibri"/>
                <a:cs typeface="Calibri"/>
              </a:rPr>
              <a:t>always  include this tag in your</a:t>
            </a:r>
            <a:r>
              <a:rPr sz="3000" b="1" spc="-65" dirty="0">
                <a:solidFill>
                  <a:srgbClr val="434343"/>
                </a:solidFill>
                <a:latin typeface="Calibri"/>
                <a:cs typeface="Calibri"/>
              </a:rPr>
              <a:t> </a:t>
            </a:r>
            <a:r>
              <a:rPr sz="3000" b="1" spc="-5" dirty="0">
                <a:solidFill>
                  <a:srgbClr val="434343"/>
                </a:solidFill>
                <a:latin typeface="Calibri"/>
                <a:cs typeface="Calibri"/>
              </a:rPr>
              <a:t>HTML.)</a:t>
            </a:r>
            <a:endParaRPr sz="3000">
              <a:latin typeface="Calibri"/>
              <a:cs typeface="Calibri"/>
            </a:endParaRPr>
          </a:p>
        </p:txBody>
      </p:sp>
      <p:sp>
        <p:nvSpPr>
          <p:cNvPr id="6" name="object 4">
            <a:extLst>
              <a:ext uri="{FF2B5EF4-FFF2-40B4-BE49-F238E27FC236}">
                <a16:creationId xmlns:a16="http://schemas.microsoft.com/office/drawing/2014/main" id="{0475A401-4BD5-4572-9659-56E9B11CB26B}"/>
              </a:ext>
            </a:extLst>
          </p:cNvPr>
          <p:cNvSpPr txBox="1">
            <a:spLocks noGrp="1"/>
          </p:cNvSpPr>
          <p:nvPr>
            <p:ph type="title"/>
          </p:nvPr>
        </p:nvSpPr>
        <p:spPr>
          <a:xfrm>
            <a:off x="855724" y="401897"/>
            <a:ext cx="5240276" cy="574040"/>
          </a:xfrm>
          <a:prstGeom prst="rect">
            <a:avLst/>
          </a:prstGeom>
        </p:spPr>
        <p:txBody>
          <a:bodyPr vert="horz" wrap="square" lIns="0" tIns="12700" rIns="0" bIns="0" rtlCol="0">
            <a:spAutoFit/>
          </a:bodyPr>
          <a:lstStyle/>
          <a:p>
            <a:pPr marL="12700">
              <a:lnSpc>
                <a:spcPct val="100000"/>
              </a:lnSpc>
              <a:spcBef>
                <a:spcPts val="100"/>
              </a:spcBef>
            </a:pPr>
            <a:r>
              <a:rPr sz="3600" spc="300" dirty="0">
                <a:solidFill>
                  <a:srgbClr val="000000"/>
                </a:solidFill>
              </a:rPr>
              <a:t>Meta </a:t>
            </a:r>
            <a:r>
              <a:rPr sz="3600" spc="310" dirty="0">
                <a:solidFill>
                  <a:srgbClr val="000000"/>
                </a:solidFill>
              </a:rPr>
              <a:t>viewport</a:t>
            </a:r>
            <a:r>
              <a:rPr sz="3600" spc="-95" dirty="0">
                <a:solidFill>
                  <a:srgbClr val="000000"/>
                </a:solidFill>
              </a:rPr>
              <a:t> </a:t>
            </a:r>
            <a:r>
              <a:rPr sz="3600" spc="395" dirty="0">
                <a:solidFill>
                  <a:srgbClr val="000000"/>
                </a:solidFill>
              </a:rPr>
              <a:t>tag</a:t>
            </a:r>
            <a:endParaRPr sz="3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5304128" cy="1490152"/>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 – Earlier we talked about </a:t>
            </a:r>
            <a:endParaRPr sz="4800" dirty="0">
              <a:latin typeface="Verdana"/>
              <a:cs typeface="Verdana"/>
            </a:endParaRPr>
          </a:p>
        </p:txBody>
      </p:sp>
    </p:spTree>
    <p:extLst>
      <p:ext uri="{BB962C8B-B14F-4D97-AF65-F5344CB8AC3E}">
        <p14:creationId xmlns:p14="http://schemas.microsoft.com/office/powerpoint/2010/main" val="146002579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28600"/>
            <a:ext cx="4649470" cy="574040"/>
          </a:xfrm>
          <a:prstGeom prst="rect">
            <a:avLst/>
          </a:prstGeom>
        </p:spPr>
        <p:txBody>
          <a:bodyPr vert="horz" wrap="square" lIns="0" tIns="12700" rIns="0" bIns="0" rtlCol="0">
            <a:spAutoFit/>
          </a:bodyPr>
          <a:lstStyle/>
          <a:p>
            <a:pPr marL="12700">
              <a:lnSpc>
                <a:spcPct val="100000"/>
              </a:lnSpc>
              <a:spcBef>
                <a:spcPts val="100"/>
              </a:spcBef>
            </a:pPr>
            <a:r>
              <a:rPr sz="3600" spc="395" dirty="0">
                <a:solidFill>
                  <a:srgbClr val="000000"/>
                </a:solidFill>
              </a:rPr>
              <a:t>Making</a:t>
            </a:r>
            <a:r>
              <a:rPr sz="3600" spc="50" dirty="0">
                <a:solidFill>
                  <a:srgbClr val="000000"/>
                </a:solidFill>
              </a:rPr>
              <a:t> </a:t>
            </a:r>
            <a:r>
              <a:rPr sz="3600" spc="370" dirty="0">
                <a:solidFill>
                  <a:srgbClr val="000000"/>
                </a:solidFill>
              </a:rPr>
              <a:t>adjustments</a:t>
            </a:r>
            <a:endParaRPr sz="3600" dirty="0"/>
          </a:p>
        </p:txBody>
      </p:sp>
      <p:sp>
        <p:nvSpPr>
          <p:cNvPr id="6" name="object 6"/>
          <p:cNvSpPr txBox="1"/>
          <p:nvPr/>
        </p:nvSpPr>
        <p:spPr>
          <a:xfrm>
            <a:off x="855724" y="1706792"/>
            <a:ext cx="5080000" cy="3200400"/>
          </a:xfrm>
          <a:prstGeom prst="rect">
            <a:avLst/>
          </a:prstGeom>
        </p:spPr>
        <p:txBody>
          <a:bodyPr vert="horz" wrap="square" lIns="0" tIns="10795" rIns="0" bIns="0" rtlCol="0">
            <a:spAutoFit/>
          </a:bodyPr>
          <a:lstStyle/>
          <a:p>
            <a:pPr marL="12700" marR="61594">
              <a:lnSpc>
                <a:spcPct val="114100"/>
              </a:lnSpc>
              <a:spcBef>
                <a:spcPts val="85"/>
              </a:spcBef>
            </a:pPr>
            <a:r>
              <a:rPr sz="2400" spc="-5" dirty="0">
                <a:solidFill>
                  <a:srgbClr val="434343"/>
                </a:solidFill>
                <a:latin typeface="Calibri"/>
                <a:cs typeface="Calibri"/>
              </a:rPr>
              <a:t>The meta viewport tag gets us </a:t>
            </a:r>
            <a:r>
              <a:rPr sz="2400" dirty="0">
                <a:solidFill>
                  <a:srgbClr val="434343"/>
                </a:solidFill>
                <a:latin typeface="Calibri"/>
                <a:cs typeface="Calibri"/>
              </a:rPr>
              <a:t>almost</a:t>
            </a:r>
            <a:r>
              <a:rPr sz="2400" spc="-75" dirty="0">
                <a:solidFill>
                  <a:srgbClr val="434343"/>
                </a:solidFill>
                <a:latin typeface="Calibri"/>
                <a:cs typeface="Calibri"/>
              </a:rPr>
              <a:t> </a:t>
            </a:r>
            <a:r>
              <a:rPr sz="2400" dirty="0">
                <a:solidFill>
                  <a:srgbClr val="434343"/>
                </a:solidFill>
                <a:latin typeface="Calibri"/>
                <a:cs typeface="Calibri"/>
              </a:rPr>
              <a:t>all  </a:t>
            </a:r>
            <a:r>
              <a:rPr sz="2400" spc="-5" dirty="0">
                <a:solidFill>
                  <a:srgbClr val="434343"/>
                </a:solidFill>
                <a:latin typeface="Calibri"/>
                <a:cs typeface="Calibri"/>
              </a:rPr>
              <a:t>the way there, but we want to make </a:t>
            </a:r>
            <a:r>
              <a:rPr sz="2400" dirty="0">
                <a:solidFill>
                  <a:srgbClr val="434343"/>
                </a:solidFill>
                <a:latin typeface="Calibri"/>
                <a:cs typeface="Calibri"/>
              </a:rPr>
              <a:t>a  </a:t>
            </a:r>
            <a:r>
              <a:rPr sz="2400" spc="-5" dirty="0">
                <a:solidFill>
                  <a:srgbClr val="434343"/>
                </a:solidFill>
                <a:latin typeface="Calibri"/>
                <a:cs typeface="Calibri"/>
              </a:rPr>
              <a:t>few</a:t>
            </a:r>
            <a:r>
              <a:rPr sz="2400" spc="-10" dirty="0">
                <a:solidFill>
                  <a:srgbClr val="434343"/>
                </a:solidFill>
                <a:latin typeface="Calibri"/>
                <a:cs typeface="Calibri"/>
              </a:rPr>
              <a:t> </a:t>
            </a:r>
            <a:r>
              <a:rPr sz="2400" dirty="0">
                <a:solidFill>
                  <a:srgbClr val="434343"/>
                </a:solidFill>
                <a:latin typeface="Calibri"/>
                <a:cs typeface="Calibri"/>
              </a:rPr>
              <a:t>adjustments.</a:t>
            </a:r>
            <a:endParaRPr sz="2400">
              <a:latin typeface="Calibri"/>
              <a:cs typeface="Calibri"/>
            </a:endParaRPr>
          </a:p>
          <a:p>
            <a:pPr>
              <a:lnSpc>
                <a:spcPct val="100000"/>
              </a:lnSpc>
            </a:pPr>
            <a:endParaRPr sz="2400">
              <a:latin typeface="Calibri"/>
              <a:cs typeface="Calibri"/>
            </a:endParaRPr>
          </a:p>
          <a:p>
            <a:pPr>
              <a:lnSpc>
                <a:spcPct val="100000"/>
              </a:lnSpc>
              <a:spcBef>
                <a:spcPts val="40"/>
              </a:spcBef>
            </a:pPr>
            <a:endParaRPr sz="1900">
              <a:latin typeface="Calibri"/>
              <a:cs typeface="Calibri"/>
            </a:endParaRPr>
          </a:p>
          <a:p>
            <a:pPr marL="12700" marR="5080">
              <a:lnSpc>
                <a:spcPct val="114100"/>
              </a:lnSpc>
            </a:pPr>
            <a:r>
              <a:rPr sz="2400" spc="-5" dirty="0">
                <a:solidFill>
                  <a:srgbClr val="434343"/>
                </a:solidFill>
                <a:latin typeface="Calibri"/>
                <a:cs typeface="Calibri"/>
              </a:rPr>
              <a:t>For example, the margin seems </a:t>
            </a:r>
            <a:r>
              <a:rPr sz="2400" dirty="0">
                <a:solidFill>
                  <a:srgbClr val="434343"/>
                </a:solidFill>
                <a:latin typeface="Calibri"/>
                <a:cs typeface="Calibri"/>
              </a:rPr>
              <a:t>a </a:t>
            </a:r>
            <a:r>
              <a:rPr sz="2400" spc="-5" dirty="0">
                <a:solidFill>
                  <a:srgbClr val="434343"/>
                </a:solidFill>
                <a:latin typeface="Calibri"/>
                <a:cs typeface="Calibri"/>
              </a:rPr>
              <a:t>tad</a:t>
            </a:r>
            <a:r>
              <a:rPr sz="2400" spc="-80" dirty="0">
                <a:solidFill>
                  <a:srgbClr val="434343"/>
                </a:solidFill>
                <a:latin typeface="Calibri"/>
                <a:cs typeface="Calibri"/>
              </a:rPr>
              <a:t> </a:t>
            </a:r>
            <a:r>
              <a:rPr sz="2400" spc="-5" dirty="0">
                <a:solidFill>
                  <a:srgbClr val="434343"/>
                </a:solidFill>
                <a:latin typeface="Calibri"/>
                <a:cs typeface="Calibri"/>
              </a:rPr>
              <a:t>too  big on mobile. Can we set </a:t>
            </a:r>
            <a:r>
              <a:rPr sz="2400" dirty="0">
                <a:solidFill>
                  <a:srgbClr val="434343"/>
                </a:solidFill>
                <a:latin typeface="Calibri"/>
                <a:cs typeface="Calibri"/>
              </a:rPr>
              <a:t>a </a:t>
            </a:r>
            <a:r>
              <a:rPr sz="2400" spc="-5" dirty="0">
                <a:solidFill>
                  <a:srgbClr val="434343"/>
                </a:solidFill>
                <a:latin typeface="Calibri"/>
                <a:cs typeface="Calibri"/>
              </a:rPr>
              <a:t>different  margin property for</a:t>
            </a:r>
            <a:r>
              <a:rPr sz="2400" spc="-15" dirty="0">
                <a:solidFill>
                  <a:srgbClr val="434343"/>
                </a:solidFill>
                <a:latin typeface="Calibri"/>
                <a:cs typeface="Calibri"/>
              </a:rPr>
              <a:t> </a:t>
            </a:r>
            <a:r>
              <a:rPr sz="2400" spc="-5" dirty="0">
                <a:solidFill>
                  <a:srgbClr val="434343"/>
                </a:solidFill>
                <a:latin typeface="Calibri"/>
                <a:cs typeface="Calibri"/>
              </a:rPr>
              <a:t>mobile?</a:t>
            </a:r>
            <a:endParaRPr sz="2400">
              <a:latin typeface="Calibri"/>
              <a:cs typeface="Calibri"/>
            </a:endParaRPr>
          </a:p>
        </p:txBody>
      </p:sp>
      <p:grpSp>
        <p:nvGrpSpPr>
          <p:cNvPr id="7" name="object 6">
            <a:extLst>
              <a:ext uri="{FF2B5EF4-FFF2-40B4-BE49-F238E27FC236}">
                <a16:creationId xmlns:a16="http://schemas.microsoft.com/office/drawing/2014/main" id="{8754B9D6-1F98-428C-993B-3D2036C233B4}"/>
              </a:ext>
            </a:extLst>
          </p:cNvPr>
          <p:cNvGrpSpPr/>
          <p:nvPr/>
        </p:nvGrpSpPr>
        <p:grpSpPr>
          <a:xfrm>
            <a:off x="6610350" y="1715609"/>
            <a:ext cx="2279015" cy="4023360"/>
            <a:chOff x="5433198" y="1685974"/>
            <a:chExt cx="2279015" cy="4023360"/>
          </a:xfrm>
        </p:grpSpPr>
        <p:sp>
          <p:nvSpPr>
            <p:cNvPr id="8" name="object 7">
              <a:extLst>
                <a:ext uri="{FF2B5EF4-FFF2-40B4-BE49-F238E27FC236}">
                  <a16:creationId xmlns:a16="http://schemas.microsoft.com/office/drawing/2014/main" id="{F81A1FAC-6E56-4DFE-9242-3B897706FF40}"/>
                </a:ext>
              </a:extLst>
            </p:cNvPr>
            <p:cNvSpPr/>
            <p:nvPr/>
          </p:nvSpPr>
          <p:spPr>
            <a:xfrm>
              <a:off x="5452248" y="1705024"/>
              <a:ext cx="2240490" cy="3985074"/>
            </a:xfrm>
            <a:prstGeom prst="rect">
              <a:avLst/>
            </a:prstGeom>
            <a:blipFill>
              <a:blip r:embed="rId2"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F29D167F-2614-4165-9BFF-F142278C6F04}"/>
                </a:ext>
              </a:extLst>
            </p:cNvPr>
            <p:cNvSpPr/>
            <p:nvPr/>
          </p:nvSpPr>
          <p:spPr>
            <a:xfrm>
              <a:off x="5433198" y="1685974"/>
              <a:ext cx="2279015" cy="4023360"/>
            </a:xfrm>
            <a:custGeom>
              <a:avLst/>
              <a:gdLst/>
              <a:ahLst/>
              <a:cxnLst/>
              <a:rect l="l" t="t" r="r" b="b"/>
              <a:pathLst>
                <a:path w="2279015" h="4023360">
                  <a:moveTo>
                    <a:pt x="0" y="0"/>
                  </a:moveTo>
                  <a:lnTo>
                    <a:pt x="2278590" y="0"/>
                  </a:lnTo>
                  <a:lnTo>
                    <a:pt x="2278590" y="4023174"/>
                  </a:lnTo>
                  <a:lnTo>
                    <a:pt x="0" y="4023174"/>
                  </a:lnTo>
                  <a:lnTo>
                    <a:pt x="0" y="0"/>
                  </a:lnTo>
                  <a:close/>
                </a:path>
              </a:pathLst>
            </a:custGeom>
            <a:ln w="38099">
              <a:solidFill>
                <a:srgbClr val="595959"/>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41C730AC-A973-4063-BBFB-B9A8DEB01880}"/>
              </a:ext>
            </a:extLst>
          </p:cNvPr>
          <p:cNvPicPr>
            <a:picLocks noChangeAspect="1"/>
          </p:cNvPicPr>
          <p:nvPr/>
        </p:nvPicPr>
        <p:blipFill rotWithShape="1">
          <a:blip r:embed="rId3"/>
          <a:srcRect b="26489"/>
          <a:stretch/>
        </p:blipFill>
        <p:spPr>
          <a:xfrm>
            <a:off x="6629400" y="2127600"/>
            <a:ext cx="2243952" cy="3611173"/>
          </a:xfrm>
          <a:prstGeom prst="rect">
            <a:avLst/>
          </a:prstGeom>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32E023-A213-4BE0-A8DA-7B74AB45C42A}"/>
              </a:ext>
            </a:extLst>
          </p:cNvPr>
          <p:cNvPicPr>
            <a:picLocks noChangeAspect="1"/>
          </p:cNvPicPr>
          <p:nvPr/>
        </p:nvPicPr>
        <p:blipFill rotWithShape="1">
          <a:blip r:embed="rId2"/>
          <a:srcRect b="21810"/>
          <a:stretch/>
        </p:blipFill>
        <p:spPr>
          <a:xfrm>
            <a:off x="6137337" y="2761099"/>
            <a:ext cx="2135195" cy="3634400"/>
          </a:xfrm>
          <a:prstGeom prst="rect">
            <a:avLst/>
          </a:prstGeom>
        </p:spPr>
      </p:pic>
      <p:sp>
        <p:nvSpPr>
          <p:cNvPr id="2" name="object 2"/>
          <p:cNvSpPr txBox="1">
            <a:spLocks noGrp="1"/>
          </p:cNvSpPr>
          <p:nvPr>
            <p:ph type="title"/>
          </p:nvPr>
        </p:nvSpPr>
        <p:spPr>
          <a:xfrm>
            <a:off x="685800" y="228600"/>
            <a:ext cx="4251325" cy="574040"/>
          </a:xfrm>
          <a:prstGeom prst="rect">
            <a:avLst/>
          </a:prstGeom>
        </p:spPr>
        <p:txBody>
          <a:bodyPr vert="horz" wrap="square" lIns="0" tIns="12700" rIns="0" bIns="0" rtlCol="0">
            <a:spAutoFit/>
          </a:bodyPr>
          <a:lstStyle/>
          <a:p>
            <a:pPr marL="12700">
              <a:lnSpc>
                <a:spcPct val="100000"/>
              </a:lnSpc>
              <a:spcBef>
                <a:spcPts val="100"/>
              </a:spcBef>
            </a:pPr>
            <a:r>
              <a:rPr sz="3600" spc="570" dirty="0">
                <a:solidFill>
                  <a:srgbClr val="000000"/>
                </a:solidFill>
              </a:rPr>
              <a:t>CSS </a:t>
            </a:r>
            <a:r>
              <a:rPr sz="3600" spc="455" dirty="0">
                <a:solidFill>
                  <a:srgbClr val="000000"/>
                </a:solidFill>
              </a:rPr>
              <a:t>media</a:t>
            </a:r>
            <a:r>
              <a:rPr sz="3600" spc="-375" dirty="0">
                <a:solidFill>
                  <a:srgbClr val="000000"/>
                </a:solidFill>
              </a:rPr>
              <a:t> </a:t>
            </a:r>
            <a:r>
              <a:rPr sz="3600" spc="310" dirty="0">
                <a:solidFill>
                  <a:srgbClr val="000000"/>
                </a:solidFill>
              </a:rPr>
              <a:t>queries</a:t>
            </a:r>
            <a:endParaRPr sz="3600" dirty="0"/>
          </a:p>
        </p:txBody>
      </p:sp>
      <p:sp>
        <p:nvSpPr>
          <p:cNvPr id="3" name="object 3"/>
          <p:cNvSpPr txBox="1"/>
          <p:nvPr/>
        </p:nvSpPr>
        <p:spPr>
          <a:xfrm>
            <a:off x="855724" y="1706792"/>
            <a:ext cx="7236459" cy="4747260"/>
          </a:xfrm>
          <a:prstGeom prst="rect">
            <a:avLst/>
          </a:prstGeom>
        </p:spPr>
        <p:txBody>
          <a:bodyPr vert="horz" wrap="square" lIns="0" tIns="12700" rIns="0" bIns="0" rtlCol="0">
            <a:spAutoFit/>
          </a:bodyPr>
          <a:lstStyle/>
          <a:p>
            <a:pPr marL="12700" marR="5080">
              <a:lnSpc>
                <a:spcPct val="113700"/>
              </a:lnSpc>
              <a:spcBef>
                <a:spcPts val="100"/>
              </a:spcBef>
            </a:pPr>
            <a:r>
              <a:rPr sz="2400" spc="-5" dirty="0">
                <a:solidFill>
                  <a:srgbClr val="434343"/>
                </a:solidFill>
                <a:latin typeface="Calibri"/>
                <a:cs typeface="Calibri"/>
              </a:rPr>
              <a:t>You can define </a:t>
            </a:r>
            <a:r>
              <a:rPr sz="2400" dirty="0">
                <a:solidFill>
                  <a:srgbClr val="434343"/>
                </a:solidFill>
                <a:latin typeface="Calibri"/>
                <a:cs typeface="Calibri"/>
              </a:rPr>
              <a:t>a </a:t>
            </a:r>
            <a:r>
              <a:rPr sz="2400" b="1" spc="-5" dirty="0">
                <a:solidFill>
                  <a:srgbClr val="434343"/>
                </a:solidFill>
                <a:latin typeface="Calibri"/>
                <a:cs typeface="Calibri"/>
              </a:rPr>
              <a:t>CSS media query </a:t>
            </a:r>
            <a:r>
              <a:rPr sz="2400" spc="-5" dirty="0">
                <a:solidFill>
                  <a:srgbClr val="434343"/>
                </a:solidFill>
                <a:latin typeface="Calibri"/>
                <a:cs typeface="Calibri"/>
              </a:rPr>
              <a:t>in order to change style  rules based on the characteristics of the</a:t>
            </a:r>
            <a:r>
              <a:rPr sz="2400" spc="-25" dirty="0">
                <a:solidFill>
                  <a:srgbClr val="434343"/>
                </a:solidFill>
                <a:latin typeface="Calibri"/>
                <a:cs typeface="Calibri"/>
              </a:rPr>
              <a:t> </a:t>
            </a:r>
            <a:r>
              <a:rPr sz="2400" spc="-5" dirty="0">
                <a:solidFill>
                  <a:srgbClr val="434343"/>
                </a:solidFill>
                <a:latin typeface="Calibri"/>
                <a:cs typeface="Calibri"/>
              </a:rPr>
              <a:t>device:</a:t>
            </a:r>
            <a:endParaRPr sz="2400" dirty="0">
              <a:latin typeface="Calibri"/>
              <a:cs typeface="Calibri"/>
            </a:endParaRPr>
          </a:p>
          <a:p>
            <a:pPr>
              <a:lnSpc>
                <a:spcPct val="100000"/>
              </a:lnSpc>
            </a:pPr>
            <a:endParaRPr sz="2400" dirty="0">
              <a:latin typeface="Calibri"/>
              <a:cs typeface="Calibri"/>
            </a:endParaRPr>
          </a:p>
          <a:p>
            <a:pPr>
              <a:lnSpc>
                <a:spcPct val="100000"/>
              </a:lnSpc>
              <a:spcBef>
                <a:spcPts val="45"/>
              </a:spcBef>
            </a:pPr>
            <a:endParaRPr sz="2700" dirty="0">
              <a:latin typeface="Calibri"/>
              <a:cs typeface="Calibri"/>
            </a:endParaRPr>
          </a:p>
          <a:p>
            <a:pPr marL="112395">
              <a:lnSpc>
                <a:spcPct val="100000"/>
              </a:lnSpc>
            </a:pPr>
            <a:r>
              <a:rPr sz="2000" b="1" spc="-5" dirty="0">
                <a:solidFill>
                  <a:srgbClr val="434343"/>
                </a:solidFill>
                <a:latin typeface="Consolas"/>
                <a:cs typeface="Consolas"/>
              </a:rPr>
              <a:t>@media (max-width: 500px)</a:t>
            </a:r>
            <a:r>
              <a:rPr sz="2000" b="1" spc="-15" dirty="0">
                <a:solidFill>
                  <a:srgbClr val="434343"/>
                </a:solidFill>
                <a:latin typeface="Consolas"/>
                <a:cs typeface="Consolas"/>
              </a:rPr>
              <a:t> </a:t>
            </a:r>
            <a:r>
              <a:rPr sz="2000" b="1" dirty="0">
                <a:solidFill>
                  <a:srgbClr val="434343"/>
                </a:solidFill>
                <a:latin typeface="Consolas"/>
                <a:cs typeface="Consolas"/>
              </a:rPr>
              <a:t>{</a:t>
            </a:r>
            <a:endParaRPr sz="2000" dirty="0">
              <a:latin typeface="Consolas"/>
              <a:cs typeface="Consolas"/>
            </a:endParaRPr>
          </a:p>
          <a:p>
            <a:pPr marL="669925" marR="4606925" indent="-278765">
              <a:lnSpc>
                <a:spcPct val="115599"/>
              </a:lnSpc>
            </a:pPr>
            <a:r>
              <a:rPr sz="2000" spc="-5" dirty="0">
                <a:solidFill>
                  <a:srgbClr val="434343"/>
                </a:solidFill>
                <a:latin typeface="Consolas"/>
                <a:cs typeface="Consolas"/>
              </a:rPr>
              <a:t>article </a:t>
            </a:r>
            <a:r>
              <a:rPr sz="2000" dirty="0">
                <a:solidFill>
                  <a:srgbClr val="434343"/>
                </a:solidFill>
                <a:latin typeface="Consolas"/>
                <a:cs typeface="Consolas"/>
              </a:rPr>
              <a:t>{  </a:t>
            </a:r>
            <a:r>
              <a:rPr sz="2000" spc="-5" dirty="0">
                <a:solidFill>
                  <a:srgbClr val="434343"/>
                </a:solidFill>
                <a:latin typeface="Consolas"/>
                <a:cs typeface="Consolas"/>
              </a:rPr>
              <a:t>margin: </a:t>
            </a:r>
            <a:r>
              <a:rPr sz="2000" dirty="0">
                <a:solidFill>
                  <a:srgbClr val="434343"/>
                </a:solidFill>
                <a:latin typeface="Consolas"/>
                <a:cs typeface="Consolas"/>
              </a:rPr>
              <a:t>0</a:t>
            </a:r>
            <a:r>
              <a:rPr sz="2000" spc="-100" dirty="0">
                <a:solidFill>
                  <a:srgbClr val="434343"/>
                </a:solidFill>
                <a:latin typeface="Consolas"/>
                <a:cs typeface="Consolas"/>
              </a:rPr>
              <a:t> </a:t>
            </a:r>
            <a:r>
              <a:rPr sz="2000" spc="-5" dirty="0">
                <a:solidFill>
                  <a:srgbClr val="434343"/>
                </a:solidFill>
                <a:latin typeface="Consolas"/>
                <a:cs typeface="Consolas"/>
              </a:rPr>
              <a:t>2px;</a:t>
            </a:r>
            <a:endParaRPr sz="2000" dirty="0">
              <a:latin typeface="Consolas"/>
              <a:cs typeface="Consolas"/>
            </a:endParaRPr>
          </a:p>
          <a:p>
            <a:pPr marL="391160">
              <a:lnSpc>
                <a:spcPct val="100000"/>
              </a:lnSpc>
              <a:spcBef>
                <a:spcPts val="375"/>
              </a:spcBef>
            </a:pPr>
            <a:r>
              <a:rPr sz="2000" dirty="0">
                <a:solidFill>
                  <a:srgbClr val="434343"/>
                </a:solidFill>
                <a:latin typeface="Consolas"/>
                <a:cs typeface="Consolas"/>
              </a:rPr>
              <a:t>}</a:t>
            </a:r>
            <a:endParaRPr sz="2000" dirty="0">
              <a:latin typeface="Consolas"/>
              <a:cs typeface="Consolas"/>
            </a:endParaRPr>
          </a:p>
          <a:p>
            <a:pPr marL="112395">
              <a:lnSpc>
                <a:spcPct val="100000"/>
              </a:lnSpc>
              <a:spcBef>
                <a:spcPts val="375"/>
              </a:spcBef>
            </a:pPr>
            <a:r>
              <a:rPr sz="2000" b="1" dirty="0">
                <a:solidFill>
                  <a:srgbClr val="434343"/>
                </a:solidFill>
                <a:latin typeface="Consolas"/>
                <a:cs typeface="Consolas"/>
              </a:rPr>
              <a:t>}</a:t>
            </a:r>
            <a:endParaRPr sz="2000" dirty="0">
              <a:latin typeface="Consolas"/>
              <a:cs typeface="Consolas"/>
            </a:endParaRPr>
          </a:p>
          <a:p>
            <a:pPr>
              <a:lnSpc>
                <a:spcPct val="100000"/>
              </a:lnSpc>
            </a:pPr>
            <a:endParaRPr sz="2000" dirty="0">
              <a:latin typeface="Consolas"/>
              <a:cs typeface="Consolas"/>
            </a:endParaRPr>
          </a:p>
          <a:p>
            <a:pPr>
              <a:lnSpc>
                <a:spcPct val="100000"/>
              </a:lnSpc>
              <a:spcBef>
                <a:spcPts val="35"/>
              </a:spcBef>
            </a:pPr>
            <a:endParaRPr sz="1650" dirty="0">
              <a:latin typeface="Consolas"/>
              <a:cs typeface="Consolas"/>
            </a:endParaRPr>
          </a:p>
          <a:p>
            <a:pPr marL="12700" marR="2784475">
              <a:lnSpc>
                <a:spcPct val="113700"/>
              </a:lnSpc>
            </a:pPr>
            <a:r>
              <a:rPr sz="2400" spc="-5" dirty="0">
                <a:solidFill>
                  <a:srgbClr val="434343"/>
                </a:solidFill>
                <a:latin typeface="Calibri"/>
                <a:cs typeface="Calibri"/>
              </a:rPr>
              <a:t>You can create </a:t>
            </a:r>
            <a:r>
              <a:rPr sz="2400" u="heavy" spc="-5" dirty="0">
                <a:solidFill>
                  <a:srgbClr val="0097A7"/>
                </a:solidFill>
                <a:uFill>
                  <a:solidFill>
                    <a:srgbClr val="0097A7"/>
                  </a:solidFill>
                </a:uFill>
                <a:latin typeface="Calibri"/>
                <a:cs typeface="Calibri"/>
                <a:hlinkClick r:id="rId3"/>
              </a:rPr>
              <a:t>much more complex </a:t>
            </a:r>
            <a:r>
              <a:rPr sz="2400" spc="-5" dirty="0">
                <a:solidFill>
                  <a:srgbClr val="0097A7"/>
                </a:solidFill>
                <a:latin typeface="Calibri"/>
                <a:cs typeface="Calibri"/>
              </a:rPr>
              <a:t> </a:t>
            </a:r>
            <a:r>
              <a:rPr sz="2400" spc="-5" dirty="0">
                <a:solidFill>
                  <a:srgbClr val="434343"/>
                </a:solidFill>
                <a:latin typeface="Calibri"/>
                <a:cs typeface="Calibri"/>
              </a:rPr>
              <a:t>media queries </a:t>
            </a:r>
            <a:r>
              <a:rPr sz="2400" dirty="0">
                <a:solidFill>
                  <a:srgbClr val="434343"/>
                </a:solidFill>
                <a:latin typeface="Calibri"/>
                <a:cs typeface="Calibri"/>
              </a:rPr>
              <a:t>as</a:t>
            </a:r>
            <a:r>
              <a:rPr sz="2400" spc="-15" dirty="0">
                <a:solidFill>
                  <a:srgbClr val="434343"/>
                </a:solidFill>
                <a:latin typeface="Calibri"/>
                <a:cs typeface="Calibri"/>
              </a:rPr>
              <a:t> </a:t>
            </a:r>
            <a:r>
              <a:rPr sz="2400" spc="-5" dirty="0">
                <a:solidFill>
                  <a:srgbClr val="434343"/>
                </a:solidFill>
                <a:latin typeface="Calibri"/>
                <a:cs typeface="Calibri"/>
              </a:rPr>
              <a:t>well.</a:t>
            </a:r>
            <a:endParaRPr sz="2400" dirty="0">
              <a:latin typeface="Calibri"/>
              <a:cs typeface="Calibri"/>
            </a:endParaRPr>
          </a:p>
        </p:txBody>
      </p:sp>
      <p:sp>
        <p:nvSpPr>
          <p:cNvPr id="6" name="object 6"/>
          <p:cNvSpPr/>
          <p:nvPr/>
        </p:nvSpPr>
        <p:spPr>
          <a:xfrm>
            <a:off x="6116875" y="2761099"/>
            <a:ext cx="2141220" cy="3776345"/>
          </a:xfrm>
          <a:custGeom>
            <a:avLst/>
            <a:gdLst/>
            <a:ahLst/>
            <a:cxnLst/>
            <a:rect l="l" t="t" r="r" b="b"/>
            <a:pathLst>
              <a:path w="2141220" h="3776345">
                <a:moveTo>
                  <a:pt x="0" y="0"/>
                </a:moveTo>
                <a:lnTo>
                  <a:pt x="2141224" y="0"/>
                </a:lnTo>
                <a:lnTo>
                  <a:pt x="2141224" y="3776338"/>
                </a:lnTo>
                <a:lnTo>
                  <a:pt x="0" y="3776338"/>
                </a:lnTo>
                <a:lnTo>
                  <a:pt x="0" y="0"/>
                </a:lnTo>
                <a:close/>
              </a:path>
            </a:pathLst>
          </a:custGeom>
          <a:ln w="38099">
            <a:solidFill>
              <a:srgbClr val="595959"/>
            </a:solidFill>
          </a:ln>
        </p:spPr>
        <p:txBody>
          <a:bodyPr wrap="square" lIns="0" tIns="0" rIns="0" bIns="0" rtlCol="0"/>
          <a:lstStyle/>
          <a:p>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228600"/>
            <a:ext cx="5405755" cy="574040"/>
          </a:xfrm>
          <a:prstGeom prst="rect">
            <a:avLst/>
          </a:prstGeom>
        </p:spPr>
        <p:txBody>
          <a:bodyPr vert="horz" wrap="square" lIns="0" tIns="12700" rIns="0" bIns="0" rtlCol="0">
            <a:spAutoFit/>
          </a:bodyPr>
          <a:lstStyle/>
          <a:p>
            <a:pPr marL="12700">
              <a:lnSpc>
                <a:spcPct val="100000"/>
              </a:lnSpc>
              <a:spcBef>
                <a:spcPts val="100"/>
              </a:spcBef>
            </a:pPr>
            <a:r>
              <a:rPr sz="3600" spc="405" dirty="0">
                <a:solidFill>
                  <a:srgbClr val="000000"/>
                </a:solidFill>
              </a:rPr>
              <a:t>Development</a:t>
            </a:r>
            <a:r>
              <a:rPr sz="3600" spc="80" dirty="0">
                <a:solidFill>
                  <a:srgbClr val="000000"/>
                </a:solidFill>
              </a:rPr>
              <a:t> </a:t>
            </a:r>
            <a:r>
              <a:rPr sz="3600" spc="280" dirty="0">
                <a:solidFill>
                  <a:srgbClr val="000000"/>
                </a:solidFill>
              </a:rPr>
              <a:t>strategies</a:t>
            </a:r>
            <a:endParaRPr sz="3600" dirty="0"/>
          </a:p>
        </p:txBody>
      </p:sp>
      <p:sp>
        <p:nvSpPr>
          <p:cNvPr id="3" name="object 3"/>
          <p:cNvSpPr txBox="1"/>
          <p:nvPr/>
        </p:nvSpPr>
        <p:spPr>
          <a:xfrm>
            <a:off x="855724" y="1440733"/>
            <a:ext cx="7211059" cy="3584575"/>
          </a:xfrm>
          <a:prstGeom prst="rect">
            <a:avLst/>
          </a:prstGeom>
        </p:spPr>
        <p:txBody>
          <a:bodyPr vert="horz" wrap="square" lIns="0" tIns="193040" rIns="0" bIns="0" rtlCol="0">
            <a:spAutoFit/>
          </a:bodyPr>
          <a:lstStyle/>
          <a:p>
            <a:pPr marL="12700">
              <a:lnSpc>
                <a:spcPct val="100000"/>
              </a:lnSpc>
              <a:spcBef>
                <a:spcPts val="1520"/>
              </a:spcBef>
            </a:pPr>
            <a:r>
              <a:rPr sz="2400" spc="-5" dirty="0">
                <a:solidFill>
                  <a:srgbClr val="434343"/>
                </a:solidFill>
                <a:latin typeface="Calibri"/>
                <a:cs typeface="Calibri"/>
              </a:rPr>
              <a:t>Practical question: </a:t>
            </a:r>
            <a:r>
              <a:rPr sz="2400" b="1" spc="-5" dirty="0">
                <a:solidFill>
                  <a:srgbClr val="434343"/>
                </a:solidFill>
                <a:latin typeface="Calibri"/>
                <a:cs typeface="Calibri"/>
              </a:rPr>
              <a:t>How do you test mobile</a:t>
            </a:r>
            <a:r>
              <a:rPr sz="2400" b="1" spc="10" dirty="0">
                <a:solidFill>
                  <a:srgbClr val="434343"/>
                </a:solidFill>
                <a:latin typeface="Calibri"/>
                <a:cs typeface="Calibri"/>
              </a:rPr>
              <a:t> </a:t>
            </a:r>
            <a:r>
              <a:rPr sz="2400" b="1" spc="-5" dirty="0">
                <a:solidFill>
                  <a:srgbClr val="434343"/>
                </a:solidFill>
                <a:latin typeface="Calibri"/>
                <a:cs typeface="Calibri"/>
              </a:rPr>
              <a:t>layouts?</a:t>
            </a:r>
            <a:endParaRPr sz="2400">
              <a:latin typeface="Calibri"/>
              <a:cs typeface="Calibri"/>
            </a:endParaRPr>
          </a:p>
          <a:p>
            <a:pPr marL="469900" marR="5080" indent="-306705">
              <a:lnSpc>
                <a:spcPct val="113700"/>
              </a:lnSpc>
              <a:spcBef>
                <a:spcPts val="102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Do you upload your HTML+CSS somewhere online </a:t>
            </a:r>
            <a:r>
              <a:rPr sz="2400" dirty="0">
                <a:solidFill>
                  <a:srgbClr val="434343"/>
                </a:solidFill>
                <a:latin typeface="Calibri"/>
                <a:cs typeface="Calibri"/>
              </a:rPr>
              <a:t>and  </a:t>
            </a:r>
            <a:r>
              <a:rPr sz="2400" spc="-5" dirty="0">
                <a:solidFill>
                  <a:srgbClr val="434343"/>
                </a:solidFill>
                <a:latin typeface="Calibri"/>
                <a:cs typeface="Calibri"/>
              </a:rPr>
              <a:t>navigate to that URL on your</a:t>
            </a:r>
            <a:r>
              <a:rPr sz="2400" spc="-20" dirty="0">
                <a:solidFill>
                  <a:srgbClr val="434343"/>
                </a:solidFill>
                <a:latin typeface="Calibri"/>
                <a:cs typeface="Calibri"/>
              </a:rPr>
              <a:t> </a:t>
            </a:r>
            <a:r>
              <a:rPr sz="2400" spc="-5" dirty="0">
                <a:solidFill>
                  <a:srgbClr val="434343"/>
                </a:solidFill>
                <a:latin typeface="Calibri"/>
                <a:cs typeface="Calibri"/>
              </a:rPr>
              <a:t>phone?</a:t>
            </a:r>
            <a:endParaRPr sz="2400">
              <a:latin typeface="Calibri"/>
              <a:cs typeface="Calibri"/>
            </a:endParaRPr>
          </a:p>
          <a:p>
            <a:pPr marL="469900" marR="528955" indent="-306705">
              <a:lnSpc>
                <a:spcPct val="113700"/>
              </a:lnSpc>
              <a:spcBef>
                <a:spcPts val="102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Is there </a:t>
            </a:r>
            <a:r>
              <a:rPr sz="2400" dirty="0">
                <a:solidFill>
                  <a:srgbClr val="434343"/>
                </a:solidFill>
                <a:latin typeface="Calibri"/>
                <a:cs typeface="Calibri"/>
              </a:rPr>
              <a:t>a </a:t>
            </a:r>
            <a:r>
              <a:rPr sz="2400" spc="-5" dirty="0">
                <a:solidFill>
                  <a:srgbClr val="434343"/>
                </a:solidFill>
                <a:latin typeface="Calibri"/>
                <a:cs typeface="Calibri"/>
              </a:rPr>
              <a:t>way to connect your phone to your local  device?</a:t>
            </a:r>
            <a:endParaRPr sz="2400">
              <a:latin typeface="Calibri"/>
              <a:cs typeface="Calibri"/>
            </a:endParaRPr>
          </a:p>
          <a:p>
            <a:pPr marL="163195">
              <a:lnSpc>
                <a:spcPct val="100000"/>
              </a:lnSpc>
              <a:spcBef>
                <a:spcPts val="1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Do you run it in </a:t>
            </a:r>
            <a:r>
              <a:rPr sz="2400" dirty="0">
                <a:solidFill>
                  <a:srgbClr val="434343"/>
                </a:solidFill>
                <a:latin typeface="Calibri"/>
                <a:cs typeface="Calibri"/>
              </a:rPr>
              <a:t>an </a:t>
            </a:r>
            <a:r>
              <a:rPr sz="2400" spc="-5" dirty="0">
                <a:solidFill>
                  <a:srgbClr val="434343"/>
                </a:solidFill>
                <a:latin typeface="Calibri"/>
                <a:cs typeface="Calibri"/>
              </a:rPr>
              <a:t>Android/iOS</a:t>
            </a:r>
            <a:r>
              <a:rPr sz="2400" spc="-30" dirty="0">
                <a:solidFill>
                  <a:srgbClr val="434343"/>
                </a:solidFill>
                <a:latin typeface="Calibri"/>
                <a:cs typeface="Calibri"/>
              </a:rPr>
              <a:t> </a:t>
            </a:r>
            <a:r>
              <a:rPr sz="2400" spc="-5" dirty="0">
                <a:solidFill>
                  <a:srgbClr val="434343"/>
                </a:solidFill>
                <a:latin typeface="Calibri"/>
                <a:cs typeface="Calibri"/>
              </a:rPr>
              <a:t>emulator?</a:t>
            </a:r>
            <a:endParaRPr sz="2400">
              <a:latin typeface="Calibri"/>
              <a:cs typeface="Calibri"/>
            </a:endParaRPr>
          </a:p>
          <a:p>
            <a:pPr marL="163195">
              <a:lnSpc>
                <a:spcPct val="100000"/>
              </a:lnSpc>
              <a:spcBef>
                <a:spcPts val="13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Other?!</a:t>
            </a:r>
            <a:endParaRPr sz="2400">
              <a:latin typeface="Calibri"/>
              <a:cs typeface="Calibri"/>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20A7CA-D0A9-48DA-8C29-3CE70E1F7C9F}"/>
              </a:ext>
            </a:extLst>
          </p:cNvPr>
          <p:cNvPicPr>
            <a:picLocks noChangeAspect="1"/>
          </p:cNvPicPr>
          <p:nvPr/>
        </p:nvPicPr>
        <p:blipFill>
          <a:blip r:embed="rId2"/>
          <a:stretch>
            <a:fillRect/>
          </a:stretch>
        </p:blipFill>
        <p:spPr>
          <a:xfrm>
            <a:off x="1250467" y="2531717"/>
            <a:ext cx="6643065" cy="3574107"/>
          </a:xfrm>
          <a:prstGeom prst="rect">
            <a:avLst/>
          </a:prstGeom>
        </p:spPr>
      </p:pic>
      <p:sp>
        <p:nvSpPr>
          <p:cNvPr id="2" name="object 2"/>
          <p:cNvSpPr txBox="1"/>
          <p:nvPr/>
        </p:nvSpPr>
        <p:spPr>
          <a:xfrm>
            <a:off x="855724" y="401897"/>
            <a:ext cx="4898390" cy="574040"/>
          </a:xfrm>
          <a:prstGeom prst="rect">
            <a:avLst/>
          </a:prstGeom>
        </p:spPr>
        <p:txBody>
          <a:bodyPr vert="horz" wrap="square" lIns="0" tIns="12700" rIns="0" bIns="0" rtlCol="0">
            <a:spAutoFit/>
          </a:bodyPr>
          <a:lstStyle/>
          <a:p>
            <a:pPr marL="12700">
              <a:lnSpc>
                <a:spcPct val="100000"/>
              </a:lnSpc>
              <a:spcBef>
                <a:spcPts val="100"/>
              </a:spcBef>
            </a:pPr>
            <a:r>
              <a:rPr sz="3600" spc="459" dirty="0">
                <a:latin typeface="Calibri"/>
                <a:cs typeface="Calibri"/>
              </a:rPr>
              <a:t>Chrome </a:t>
            </a:r>
            <a:r>
              <a:rPr sz="3600" spc="345" dirty="0">
                <a:latin typeface="Calibri"/>
                <a:cs typeface="Calibri"/>
              </a:rPr>
              <a:t>device</a:t>
            </a:r>
            <a:r>
              <a:rPr sz="3600" spc="-290" dirty="0">
                <a:latin typeface="Calibri"/>
                <a:cs typeface="Calibri"/>
              </a:rPr>
              <a:t> </a:t>
            </a:r>
            <a:r>
              <a:rPr sz="3600" spc="525" dirty="0">
                <a:latin typeface="Calibri"/>
                <a:cs typeface="Calibri"/>
              </a:rPr>
              <a:t>mode</a:t>
            </a:r>
            <a:endParaRPr sz="3600">
              <a:latin typeface="Calibri"/>
              <a:cs typeface="Calibri"/>
            </a:endParaRPr>
          </a:p>
        </p:txBody>
      </p:sp>
      <p:sp>
        <p:nvSpPr>
          <p:cNvPr id="3" name="object 3"/>
          <p:cNvSpPr txBox="1"/>
          <p:nvPr/>
        </p:nvSpPr>
        <p:spPr>
          <a:xfrm>
            <a:off x="855724" y="1567735"/>
            <a:ext cx="737425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simulate </a:t>
            </a:r>
            <a:r>
              <a:rPr sz="2400" dirty="0">
                <a:solidFill>
                  <a:srgbClr val="434343"/>
                </a:solidFill>
                <a:latin typeface="Calibri"/>
                <a:cs typeface="Calibri"/>
              </a:rPr>
              <a:t>a </a:t>
            </a:r>
            <a:r>
              <a:rPr sz="2400" spc="-5" dirty="0">
                <a:solidFill>
                  <a:srgbClr val="434343"/>
                </a:solidFill>
                <a:latin typeface="Calibri"/>
                <a:cs typeface="Calibri"/>
              </a:rPr>
              <a:t>web page in </a:t>
            </a:r>
            <a:r>
              <a:rPr sz="2400" dirty="0">
                <a:solidFill>
                  <a:srgbClr val="434343"/>
                </a:solidFill>
                <a:latin typeface="Calibri"/>
                <a:cs typeface="Calibri"/>
              </a:rPr>
              <a:t>a </a:t>
            </a:r>
            <a:r>
              <a:rPr sz="2400" spc="-5" dirty="0">
                <a:solidFill>
                  <a:srgbClr val="434343"/>
                </a:solidFill>
                <a:latin typeface="Calibri"/>
                <a:cs typeface="Calibri"/>
              </a:rPr>
              <a:t>mobile layout via </a:t>
            </a:r>
            <a:r>
              <a:rPr sz="2400" u="heavy" spc="-5" dirty="0">
                <a:solidFill>
                  <a:srgbClr val="0097A7"/>
                </a:solidFill>
                <a:uFill>
                  <a:solidFill>
                    <a:srgbClr val="0097A7"/>
                  </a:solidFill>
                </a:uFill>
                <a:latin typeface="Calibri"/>
                <a:cs typeface="Calibri"/>
                <a:hlinkClick r:id="rId3"/>
              </a:rPr>
              <a:t>Chrome </a:t>
            </a:r>
            <a:r>
              <a:rPr sz="2400" spc="-5" dirty="0">
                <a:solidFill>
                  <a:srgbClr val="0097A7"/>
                </a:solidFill>
                <a:latin typeface="Calibri"/>
                <a:cs typeface="Calibri"/>
              </a:rPr>
              <a:t> </a:t>
            </a:r>
            <a:r>
              <a:rPr sz="2400" u="heavy" spc="-5" dirty="0">
                <a:solidFill>
                  <a:srgbClr val="0097A7"/>
                </a:solidFill>
                <a:uFill>
                  <a:solidFill>
                    <a:srgbClr val="0097A7"/>
                  </a:solidFill>
                </a:uFill>
                <a:latin typeface="Calibri"/>
                <a:cs typeface="Calibri"/>
                <a:hlinkClick r:id="rId3"/>
              </a:rPr>
              <a:t>device</a:t>
            </a:r>
            <a:r>
              <a:rPr sz="2400" u="heavy" spc="-10" dirty="0">
                <a:solidFill>
                  <a:srgbClr val="0097A7"/>
                </a:solidFill>
                <a:uFill>
                  <a:solidFill>
                    <a:srgbClr val="0097A7"/>
                  </a:solidFill>
                </a:uFill>
                <a:latin typeface="Calibri"/>
                <a:cs typeface="Calibri"/>
                <a:hlinkClick r:id="rId3"/>
              </a:rPr>
              <a:t> </a:t>
            </a:r>
            <a:r>
              <a:rPr sz="2400" u="heavy" dirty="0">
                <a:solidFill>
                  <a:srgbClr val="0097A7"/>
                </a:solidFill>
                <a:uFill>
                  <a:solidFill>
                    <a:srgbClr val="0097A7"/>
                  </a:solidFill>
                </a:uFill>
                <a:latin typeface="Calibri"/>
                <a:cs typeface="Calibri"/>
                <a:hlinkClick r:id="rId3"/>
              </a:rPr>
              <a:t>mode</a:t>
            </a:r>
            <a:r>
              <a:rPr sz="2400" dirty="0">
                <a:solidFill>
                  <a:srgbClr val="434343"/>
                </a:solidFill>
                <a:latin typeface="Calibri"/>
                <a:cs typeface="Calibri"/>
              </a:rPr>
              <a:t>:</a:t>
            </a:r>
            <a:endParaRPr sz="2400">
              <a:latin typeface="Calibri"/>
              <a:cs typeface="Calibri"/>
            </a:endParaRPr>
          </a:p>
        </p:txBody>
      </p:sp>
      <p:sp>
        <p:nvSpPr>
          <p:cNvPr id="6" name="object 6"/>
          <p:cNvSpPr/>
          <p:nvPr/>
        </p:nvSpPr>
        <p:spPr>
          <a:xfrm>
            <a:off x="1238362" y="2531717"/>
            <a:ext cx="6667500" cy="3574107"/>
          </a:xfrm>
          <a:custGeom>
            <a:avLst/>
            <a:gdLst/>
            <a:ahLst/>
            <a:cxnLst/>
            <a:rect l="l" t="t" r="r" b="b"/>
            <a:pathLst>
              <a:path w="6667500" h="4051934">
                <a:moveTo>
                  <a:pt x="0" y="0"/>
                </a:moveTo>
                <a:lnTo>
                  <a:pt x="6667270" y="0"/>
                </a:lnTo>
                <a:lnTo>
                  <a:pt x="6667270" y="4051856"/>
                </a:lnTo>
                <a:lnTo>
                  <a:pt x="0" y="4051856"/>
                </a:lnTo>
                <a:lnTo>
                  <a:pt x="0" y="0"/>
                </a:lnTo>
                <a:close/>
              </a:path>
            </a:pathLst>
          </a:custGeom>
          <a:ln w="38099">
            <a:solidFill>
              <a:srgbClr val="595959"/>
            </a:solidFill>
          </a:ln>
        </p:spPr>
        <p:txBody>
          <a:bodyPr wrap="square" lIns="0" tIns="0" rIns="0" bIns="0" rtlCol="0"/>
          <a:lstStyle/>
          <a:p>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1BD98F-E8E1-40ED-90E5-891E13AF7C92}"/>
              </a:ext>
            </a:extLst>
          </p:cNvPr>
          <p:cNvPicPr>
            <a:picLocks noChangeAspect="1"/>
          </p:cNvPicPr>
          <p:nvPr/>
        </p:nvPicPr>
        <p:blipFill>
          <a:blip r:embed="rId2"/>
          <a:stretch>
            <a:fillRect/>
          </a:stretch>
        </p:blipFill>
        <p:spPr>
          <a:xfrm>
            <a:off x="1250467" y="2531717"/>
            <a:ext cx="6643065" cy="3574107"/>
          </a:xfrm>
          <a:prstGeom prst="rect">
            <a:avLst/>
          </a:prstGeom>
        </p:spPr>
      </p:pic>
      <p:sp>
        <p:nvSpPr>
          <p:cNvPr id="9" name="object 6">
            <a:extLst>
              <a:ext uri="{FF2B5EF4-FFF2-40B4-BE49-F238E27FC236}">
                <a16:creationId xmlns:a16="http://schemas.microsoft.com/office/drawing/2014/main" id="{4FB8938A-70D4-4A4D-971F-4C829B212A01}"/>
              </a:ext>
            </a:extLst>
          </p:cNvPr>
          <p:cNvSpPr/>
          <p:nvPr/>
        </p:nvSpPr>
        <p:spPr>
          <a:xfrm>
            <a:off x="1238362" y="2531717"/>
            <a:ext cx="6667500" cy="3574107"/>
          </a:xfrm>
          <a:custGeom>
            <a:avLst/>
            <a:gdLst/>
            <a:ahLst/>
            <a:cxnLst/>
            <a:rect l="l" t="t" r="r" b="b"/>
            <a:pathLst>
              <a:path w="6667500" h="4051934">
                <a:moveTo>
                  <a:pt x="0" y="0"/>
                </a:moveTo>
                <a:lnTo>
                  <a:pt x="6667270" y="0"/>
                </a:lnTo>
                <a:lnTo>
                  <a:pt x="6667270" y="4051856"/>
                </a:lnTo>
                <a:lnTo>
                  <a:pt x="0" y="4051856"/>
                </a:lnTo>
                <a:lnTo>
                  <a:pt x="0" y="0"/>
                </a:lnTo>
                <a:close/>
              </a:path>
            </a:pathLst>
          </a:custGeom>
          <a:ln w="38099">
            <a:solidFill>
              <a:srgbClr val="595959"/>
            </a:solidFill>
          </a:ln>
        </p:spPr>
        <p:txBody>
          <a:bodyPr wrap="square" lIns="0" tIns="0" rIns="0" bIns="0" rtlCol="0"/>
          <a:lstStyle/>
          <a:p>
            <a:endParaRPr/>
          </a:p>
        </p:txBody>
      </p:sp>
      <p:sp>
        <p:nvSpPr>
          <p:cNvPr id="2" name="object 2"/>
          <p:cNvSpPr txBox="1"/>
          <p:nvPr/>
        </p:nvSpPr>
        <p:spPr>
          <a:xfrm>
            <a:off x="855724" y="401897"/>
            <a:ext cx="4898390" cy="574040"/>
          </a:xfrm>
          <a:prstGeom prst="rect">
            <a:avLst/>
          </a:prstGeom>
        </p:spPr>
        <p:txBody>
          <a:bodyPr vert="horz" wrap="square" lIns="0" tIns="12700" rIns="0" bIns="0" rtlCol="0">
            <a:spAutoFit/>
          </a:bodyPr>
          <a:lstStyle/>
          <a:p>
            <a:pPr marL="12700">
              <a:lnSpc>
                <a:spcPct val="100000"/>
              </a:lnSpc>
              <a:spcBef>
                <a:spcPts val="100"/>
              </a:spcBef>
            </a:pPr>
            <a:r>
              <a:rPr sz="3600" spc="459" dirty="0">
                <a:latin typeface="Calibri"/>
                <a:cs typeface="Calibri"/>
              </a:rPr>
              <a:t>Chrome </a:t>
            </a:r>
            <a:r>
              <a:rPr sz="3600" spc="345" dirty="0">
                <a:latin typeface="Calibri"/>
                <a:cs typeface="Calibri"/>
              </a:rPr>
              <a:t>device</a:t>
            </a:r>
            <a:r>
              <a:rPr sz="3600" spc="-290" dirty="0">
                <a:latin typeface="Calibri"/>
                <a:cs typeface="Calibri"/>
              </a:rPr>
              <a:t> </a:t>
            </a:r>
            <a:r>
              <a:rPr sz="3600" spc="525" dirty="0">
                <a:latin typeface="Calibri"/>
                <a:cs typeface="Calibri"/>
              </a:rPr>
              <a:t>mode</a:t>
            </a:r>
            <a:endParaRPr sz="3600">
              <a:latin typeface="Calibri"/>
              <a:cs typeface="Calibri"/>
            </a:endParaRPr>
          </a:p>
        </p:txBody>
      </p:sp>
      <p:sp>
        <p:nvSpPr>
          <p:cNvPr id="3" name="object 3"/>
          <p:cNvSpPr txBox="1"/>
          <p:nvPr/>
        </p:nvSpPr>
        <p:spPr>
          <a:xfrm>
            <a:off x="855724" y="1567735"/>
            <a:ext cx="737425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simulate </a:t>
            </a:r>
            <a:r>
              <a:rPr sz="2400" dirty="0">
                <a:solidFill>
                  <a:srgbClr val="434343"/>
                </a:solidFill>
                <a:latin typeface="Calibri"/>
                <a:cs typeface="Calibri"/>
              </a:rPr>
              <a:t>a </a:t>
            </a:r>
            <a:r>
              <a:rPr sz="2400" spc="-5" dirty="0">
                <a:solidFill>
                  <a:srgbClr val="434343"/>
                </a:solidFill>
                <a:latin typeface="Calibri"/>
                <a:cs typeface="Calibri"/>
              </a:rPr>
              <a:t>web page in </a:t>
            </a:r>
            <a:r>
              <a:rPr sz="2400" dirty="0">
                <a:solidFill>
                  <a:srgbClr val="434343"/>
                </a:solidFill>
                <a:latin typeface="Calibri"/>
                <a:cs typeface="Calibri"/>
              </a:rPr>
              <a:t>a </a:t>
            </a:r>
            <a:r>
              <a:rPr sz="2400" spc="-5" dirty="0">
                <a:solidFill>
                  <a:srgbClr val="434343"/>
                </a:solidFill>
                <a:latin typeface="Calibri"/>
                <a:cs typeface="Calibri"/>
              </a:rPr>
              <a:t>mobile layout via </a:t>
            </a:r>
            <a:r>
              <a:rPr sz="2400" u="heavy" spc="-5" dirty="0">
                <a:solidFill>
                  <a:srgbClr val="0097A7"/>
                </a:solidFill>
                <a:uFill>
                  <a:solidFill>
                    <a:srgbClr val="0097A7"/>
                  </a:solidFill>
                </a:uFill>
                <a:latin typeface="Calibri"/>
                <a:cs typeface="Calibri"/>
                <a:hlinkClick r:id="rId3"/>
              </a:rPr>
              <a:t>Chrome </a:t>
            </a:r>
            <a:r>
              <a:rPr sz="2400" spc="-5" dirty="0">
                <a:solidFill>
                  <a:srgbClr val="0097A7"/>
                </a:solidFill>
                <a:latin typeface="Calibri"/>
                <a:cs typeface="Calibri"/>
              </a:rPr>
              <a:t> </a:t>
            </a:r>
            <a:r>
              <a:rPr sz="2400" u="heavy" spc="-5" dirty="0">
                <a:solidFill>
                  <a:srgbClr val="0097A7"/>
                </a:solidFill>
                <a:uFill>
                  <a:solidFill>
                    <a:srgbClr val="0097A7"/>
                  </a:solidFill>
                </a:uFill>
                <a:latin typeface="Calibri"/>
                <a:cs typeface="Calibri"/>
                <a:hlinkClick r:id="rId3"/>
              </a:rPr>
              <a:t>device</a:t>
            </a:r>
            <a:r>
              <a:rPr sz="2400" u="heavy" spc="-10" dirty="0">
                <a:solidFill>
                  <a:srgbClr val="0097A7"/>
                </a:solidFill>
                <a:uFill>
                  <a:solidFill>
                    <a:srgbClr val="0097A7"/>
                  </a:solidFill>
                </a:uFill>
                <a:latin typeface="Calibri"/>
                <a:cs typeface="Calibri"/>
                <a:hlinkClick r:id="rId3"/>
              </a:rPr>
              <a:t> </a:t>
            </a:r>
            <a:r>
              <a:rPr sz="2400" u="heavy" dirty="0">
                <a:solidFill>
                  <a:srgbClr val="0097A7"/>
                </a:solidFill>
                <a:uFill>
                  <a:solidFill>
                    <a:srgbClr val="0097A7"/>
                  </a:solidFill>
                </a:uFill>
                <a:latin typeface="Calibri"/>
                <a:cs typeface="Calibri"/>
                <a:hlinkClick r:id="rId3"/>
              </a:rPr>
              <a:t>mode</a:t>
            </a:r>
            <a:r>
              <a:rPr sz="2400" dirty="0">
                <a:solidFill>
                  <a:srgbClr val="434343"/>
                </a:solidFill>
                <a:latin typeface="Calibri"/>
                <a:cs typeface="Calibri"/>
              </a:rPr>
              <a:t>:</a:t>
            </a:r>
            <a:endParaRPr sz="2400">
              <a:latin typeface="Calibri"/>
              <a:cs typeface="Calibri"/>
            </a:endParaRPr>
          </a:p>
        </p:txBody>
      </p:sp>
      <p:sp>
        <p:nvSpPr>
          <p:cNvPr id="7" name="object 7"/>
          <p:cNvSpPr/>
          <p:nvPr/>
        </p:nvSpPr>
        <p:spPr>
          <a:xfrm>
            <a:off x="6019800" y="2819400"/>
            <a:ext cx="299085" cy="299085"/>
          </a:xfrm>
          <a:custGeom>
            <a:avLst/>
            <a:gdLst/>
            <a:ahLst/>
            <a:cxnLst/>
            <a:rect l="l" t="t" r="r" b="b"/>
            <a:pathLst>
              <a:path w="299085" h="299085">
                <a:moveTo>
                  <a:pt x="0" y="149399"/>
                </a:moveTo>
                <a:lnTo>
                  <a:pt x="7616" y="102178"/>
                </a:lnTo>
                <a:lnTo>
                  <a:pt x="28825" y="61166"/>
                </a:lnTo>
                <a:lnTo>
                  <a:pt x="61166" y="28825"/>
                </a:lnTo>
                <a:lnTo>
                  <a:pt x="102178" y="7616"/>
                </a:lnTo>
                <a:lnTo>
                  <a:pt x="149399" y="0"/>
                </a:lnTo>
                <a:lnTo>
                  <a:pt x="206572" y="11372"/>
                </a:lnTo>
                <a:lnTo>
                  <a:pt x="255041" y="43758"/>
                </a:lnTo>
                <a:lnTo>
                  <a:pt x="287427" y="92227"/>
                </a:lnTo>
                <a:lnTo>
                  <a:pt x="298799" y="149399"/>
                </a:lnTo>
                <a:lnTo>
                  <a:pt x="291183" y="196621"/>
                </a:lnTo>
                <a:lnTo>
                  <a:pt x="269974" y="237633"/>
                </a:lnTo>
                <a:lnTo>
                  <a:pt x="237633" y="269974"/>
                </a:lnTo>
                <a:lnTo>
                  <a:pt x="196621" y="291183"/>
                </a:lnTo>
                <a:lnTo>
                  <a:pt x="149399" y="298799"/>
                </a:lnTo>
                <a:lnTo>
                  <a:pt x="102178" y="291183"/>
                </a:lnTo>
                <a:lnTo>
                  <a:pt x="61166" y="269974"/>
                </a:lnTo>
                <a:lnTo>
                  <a:pt x="28825" y="237633"/>
                </a:lnTo>
                <a:lnTo>
                  <a:pt x="7616" y="196621"/>
                </a:lnTo>
                <a:lnTo>
                  <a:pt x="0" y="149399"/>
                </a:lnTo>
                <a:close/>
              </a:path>
            </a:pathLst>
          </a:custGeom>
          <a:ln w="38099">
            <a:solidFill>
              <a:srgbClr val="FF0000"/>
            </a:solidFill>
          </a:ln>
        </p:spPr>
        <p:txBody>
          <a:bodyPr wrap="square" lIns="0" tIns="0" rIns="0" bIns="0" rtlCol="0"/>
          <a:lstStyle/>
          <a:p>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552234-C4A2-4316-8785-5A067E496240}"/>
              </a:ext>
            </a:extLst>
          </p:cNvPr>
          <p:cNvPicPr>
            <a:picLocks noChangeAspect="1"/>
          </p:cNvPicPr>
          <p:nvPr/>
        </p:nvPicPr>
        <p:blipFill>
          <a:blip r:embed="rId2"/>
          <a:stretch>
            <a:fillRect/>
          </a:stretch>
        </p:blipFill>
        <p:spPr>
          <a:xfrm>
            <a:off x="1238374" y="2527956"/>
            <a:ext cx="6599492" cy="3571288"/>
          </a:xfrm>
          <a:prstGeom prst="rect">
            <a:avLst/>
          </a:prstGeom>
        </p:spPr>
      </p:pic>
      <p:sp>
        <p:nvSpPr>
          <p:cNvPr id="4" name="object 4"/>
          <p:cNvSpPr/>
          <p:nvPr/>
        </p:nvSpPr>
        <p:spPr>
          <a:xfrm>
            <a:off x="1238374" y="2520399"/>
            <a:ext cx="6614795" cy="3578845"/>
          </a:xfrm>
          <a:custGeom>
            <a:avLst/>
            <a:gdLst/>
            <a:ahLst/>
            <a:cxnLst/>
            <a:rect l="l" t="t" r="r" b="b"/>
            <a:pathLst>
              <a:path w="6614795" h="4051934">
                <a:moveTo>
                  <a:pt x="0" y="0"/>
                </a:moveTo>
                <a:lnTo>
                  <a:pt x="6614470" y="0"/>
                </a:lnTo>
                <a:lnTo>
                  <a:pt x="6614470" y="4051851"/>
                </a:lnTo>
                <a:lnTo>
                  <a:pt x="0" y="4051851"/>
                </a:lnTo>
                <a:lnTo>
                  <a:pt x="0" y="0"/>
                </a:lnTo>
                <a:close/>
              </a:path>
            </a:pathLst>
          </a:custGeom>
          <a:ln w="38099">
            <a:solidFill>
              <a:srgbClr val="595959"/>
            </a:solidFill>
          </a:ln>
        </p:spPr>
        <p:txBody>
          <a:bodyPr wrap="square" lIns="0" tIns="0" rIns="0" bIns="0" rtlCol="0"/>
          <a:lstStyle/>
          <a:p>
            <a:endParaRPr/>
          </a:p>
        </p:txBody>
      </p:sp>
      <p:sp>
        <p:nvSpPr>
          <p:cNvPr id="5" name="object 5"/>
          <p:cNvSpPr txBox="1"/>
          <p:nvPr/>
        </p:nvSpPr>
        <p:spPr>
          <a:xfrm>
            <a:off x="855724" y="401897"/>
            <a:ext cx="4898390" cy="574040"/>
          </a:xfrm>
          <a:prstGeom prst="rect">
            <a:avLst/>
          </a:prstGeom>
        </p:spPr>
        <p:txBody>
          <a:bodyPr vert="horz" wrap="square" lIns="0" tIns="12700" rIns="0" bIns="0" rtlCol="0">
            <a:spAutoFit/>
          </a:bodyPr>
          <a:lstStyle/>
          <a:p>
            <a:pPr marL="12700">
              <a:lnSpc>
                <a:spcPct val="100000"/>
              </a:lnSpc>
              <a:spcBef>
                <a:spcPts val="100"/>
              </a:spcBef>
            </a:pPr>
            <a:r>
              <a:rPr sz="3600" spc="459" dirty="0">
                <a:latin typeface="Calibri"/>
                <a:cs typeface="Calibri"/>
              </a:rPr>
              <a:t>Chrome </a:t>
            </a:r>
            <a:r>
              <a:rPr sz="3600" spc="345" dirty="0">
                <a:latin typeface="Calibri"/>
                <a:cs typeface="Calibri"/>
              </a:rPr>
              <a:t>device</a:t>
            </a:r>
            <a:r>
              <a:rPr sz="3600" spc="-290" dirty="0">
                <a:latin typeface="Calibri"/>
                <a:cs typeface="Calibri"/>
              </a:rPr>
              <a:t> </a:t>
            </a:r>
            <a:r>
              <a:rPr sz="3600" spc="525" dirty="0">
                <a:latin typeface="Calibri"/>
                <a:cs typeface="Calibri"/>
              </a:rPr>
              <a:t>mode</a:t>
            </a:r>
            <a:endParaRPr sz="3600">
              <a:latin typeface="Calibri"/>
              <a:cs typeface="Calibri"/>
            </a:endParaRPr>
          </a:p>
        </p:txBody>
      </p:sp>
      <p:sp>
        <p:nvSpPr>
          <p:cNvPr id="6" name="object 6"/>
          <p:cNvSpPr txBox="1"/>
          <p:nvPr/>
        </p:nvSpPr>
        <p:spPr>
          <a:xfrm>
            <a:off x="855724" y="1567735"/>
            <a:ext cx="737425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simulate </a:t>
            </a:r>
            <a:r>
              <a:rPr sz="2400" dirty="0">
                <a:solidFill>
                  <a:srgbClr val="434343"/>
                </a:solidFill>
                <a:latin typeface="Calibri"/>
                <a:cs typeface="Calibri"/>
              </a:rPr>
              <a:t>a </a:t>
            </a:r>
            <a:r>
              <a:rPr sz="2400" spc="-5" dirty="0">
                <a:solidFill>
                  <a:srgbClr val="434343"/>
                </a:solidFill>
                <a:latin typeface="Calibri"/>
                <a:cs typeface="Calibri"/>
              </a:rPr>
              <a:t>web page in </a:t>
            </a:r>
            <a:r>
              <a:rPr sz="2400" dirty="0">
                <a:solidFill>
                  <a:srgbClr val="434343"/>
                </a:solidFill>
                <a:latin typeface="Calibri"/>
                <a:cs typeface="Calibri"/>
              </a:rPr>
              <a:t>a </a:t>
            </a:r>
            <a:r>
              <a:rPr sz="2400" spc="-5" dirty="0">
                <a:solidFill>
                  <a:srgbClr val="434343"/>
                </a:solidFill>
                <a:latin typeface="Calibri"/>
                <a:cs typeface="Calibri"/>
              </a:rPr>
              <a:t>mobile layout via </a:t>
            </a:r>
            <a:r>
              <a:rPr sz="2400" u="heavy" spc="-5" dirty="0">
                <a:solidFill>
                  <a:srgbClr val="0097A7"/>
                </a:solidFill>
                <a:uFill>
                  <a:solidFill>
                    <a:srgbClr val="0097A7"/>
                  </a:solidFill>
                </a:uFill>
                <a:latin typeface="Calibri"/>
                <a:cs typeface="Calibri"/>
                <a:hlinkClick r:id="rId3"/>
              </a:rPr>
              <a:t>Chrome </a:t>
            </a:r>
            <a:r>
              <a:rPr sz="2400" spc="-5" dirty="0">
                <a:solidFill>
                  <a:srgbClr val="0097A7"/>
                </a:solidFill>
                <a:latin typeface="Calibri"/>
                <a:cs typeface="Calibri"/>
              </a:rPr>
              <a:t> </a:t>
            </a:r>
            <a:r>
              <a:rPr sz="2400" u="heavy" spc="-5" dirty="0">
                <a:solidFill>
                  <a:srgbClr val="0097A7"/>
                </a:solidFill>
                <a:uFill>
                  <a:solidFill>
                    <a:srgbClr val="0097A7"/>
                  </a:solidFill>
                </a:uFill>
                <a:latin typeface="Calibri"/>
                <a:cs typeface="Calibri"/>
                <a:hlinkClick r:id="rId3"/>
              </a:rPr>
              <a:t>device</a:t>
            </a:r>
            <a:r>
              <a:rPr sz="2400" u="heavy" spc="-10" dirty="0">
                <a:solidFill>
                  <a:srgbClr val="0097A7"/>
                </a:solidFill>
                <a:uFill>
                  <a:solidFill>
                    <a:srgbClr val="0097A7"/>
                  </a:solidFill>
                </a:uFill>
                <a:latin typeface="Calibri"/>
                <a:cs typeface="Calibri"/>
                <a:hlinkClick r:id="rId3"/>
              </a:rPr>
              <a:t> </a:t>
            </a:r>
            <a:r>
              <a:rPr sz="2400" u="heavy" dirty="0">
                <a:solidFill>
                  <a:srgbClr val="0097A7"/>
                </a:solidFill>
                <a:uFill>
                  <a:solidFill>
                    <a:srgbClr val="0097A7"/>
                  </a:solidFill>
                </a:uFill>
                <a:latin typeface="Calibri"/>
                <a:cs typeface="Calibri"/>
                <a:hlinkClick r:id="rId3"/>
              </a:rPr>
              <a:t>mode</a:t>
            </a:r>
            <a:r>
              <a:rPr sz="2400"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81000"/>
            <a:ext cx="6096000" cy="574040"/>
          </a:xfrm>
          <a:prstGeom prst="rect">
            <a:avLst/>
          </a:prstGeom>
        </p:spPr>
        <p:txBody>
          <a:bodyPr vert="horz" wrap="square" lIns="0" tIns="12700" rIns="0" bIns="0" rtlCol="0">
            <a:spAutoFit/>
          </a:bodyPr>
          <a:lstStyle/>
          <a:p>
            <a:pPr marL="12700">
              <a:lnSpc>
                <a:spcPct val="100000"/>
              </a:lnSpc>
              <a:spcBef>
                <a:spcPts val="100"/>
              </a:spcBef>
            </a:pPr>
            <a:r>
              <a:rPr sz="3600" spc="459" dirty="0">
                <a:solidFill>
                  <a:srgbClr val="000000"/>
                </a:solidFill>
              </a:rPr>
              <a:t>Chrome </a:t>
            </a:r>
            <a:r>
              <a:rPr sz="3600" spc="345" dirty="0">
                <a:solidFill>
                  <a:srgbClr val="000000"/>
                </a:solidFill>
              </a:rPr>
              <a:t>device</a:t>
            </a:r>
            <a:r>
              <a:rPr sz="3600" spc="-290" dirty="0">
                <a:solidFill>
                  <a:srgbClr val="000000"/>
                </a:solidFill>
              </a:rPr>
              <a:t> </a:t>
            </a:r>
            <a:r>
              <a:rPr sz="3600" spc="525" dirty="0">
                <a:solidFill>
                  <a:srgbClr val="000000"/>
                </a:solidFill>
              </a:rPr>
              <a:t>mode</a:t>
            </a:r>
            <a:endParaRPr sz="3600" dirty="0"/>
          </a:p>
        </p:txBody>
      </p:sp>
      <p:sp>
        <p:nvSpPr>
          <p:cNvPr id="3" name="object 3"/>
          <p:cNvSpPr txBox="1"/>
          <p:nvPr/>
        </p:nvSpPr>
        <p:spPr>
          <a:xfrm>
            <a:off x="855724" y="1567733"/>
            <a:ext cx="6608445" cy="4216400"/>
          </a:xfrm>
          <a:prstGeom prst="rect">
            <a:avLst/>
          </a:prstGeom>
        </p:spPr>
        <p:txBody>
          <a:bodyPr vert="horz" wrap="square" lIns="0" tIns="66040" rIns="0" bIns="0" rtlCol="0">
            <a:spAutoFit/>
          </a:bodyPr>
          <a:lstStyle/>
          <a:p>
            <a:pPr marL="12700">
              <a:lnSpc>
                <a:spcPct val="100000"/>
              </a:lnSpc>
              <a:spcBef>
                <a:spcPts val="520"/>
              </a:spcBef>
            </a:pPr>
            <a:r>
              <a:rPr sz="2400" b="1" spc="-5" dirty="0">
                <a:solidFill>
                  <a:srgbClr val="434343"/>
                </a:solidFill>
                <a:latin typeface="Calibri"/>
                <a:cs typeface="Calibri"/>
              </a:rPr>
              <a:t>Advantages of Chrome device</a:t>
            </a:r>
            <a:r>
              <a:rPr sz="2400" b="1" spc="-15" dirty="0">
                <a:solidFill>
                  <a:srgbClr val="434343"/>
                </a:solidFill>
                <a:latin typeface="Calibri"/>
                <a:cs typeface="Calibri"/>
              </a:rPr>
              <a:t> </a:t>
            </a:r>
            <a:r>
              <a:rPr sz="2400" b="1" spc="-5" dirty="0">
                <a:solidFill>
                  <a:srgbClr val="434343"/>
                </a:solidFill>
                <a:latin typeface="Calibri"/>
                <a:cs typeface="Calibri"/>
              </a:rPr>
              <a:t>mode: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Super</a:t>
            </a:r>
            <a:r>
              <a:rPr sz="2400" spc="-10" dirty="0">
                <a:solidFill>
                  <a:srgbClr val="434343"/>
                </a:solidFill>
                <a:latin typeface="Calibri"/>
                <a:cs typeface="Calibri"/>
              </a:rPr>
              <a:t> </a:t>
            </a:r>
            <a:r>
              <a:rPr sz="2400" spc="-5" dirty="0">
                <a:solidFill>
                  <a:srgbClr val="434343"/>
                </a:solidFill>
                <a:latin typeface="Calibri"/>
                <a:cs typeface="Calibri"/>
              </a:rPr>
              <a:t>convenient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Mostly</a:t>
            </a:r>
            <a:r>
              <a:rPr sz="2400" spc="-10" dirty="0">
                <a:solidFill>
                  <a:srgbClr val="434343"/>
                </a:solidFill>
                <a:latin typeface="Calibri"/>
                <a:cs typeface="Calibri"/>
              </a:rPr>
              <a:t> </a:t>
            </a:r>
            <a:r>
              <a:rPr sz="2400" dirty="0">
                <a:solidFill>
                  <a:srgbClr val="434343"/>
                </a:solidFill>
                <a:latin typeface="Calibri"/>
                <a:cs typeface="Calibri"/>
              </a:rPr>
              <a:t>accurate</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b="1" spc="-5" dirty="0">
                <a:solidFill>
                  <a:srgbClr val="434343"/>
                </a:solidFill>
                <a:latin typeface="Calibri"/>
                <a:cs typeface="Calibri"/>
              </a:rPr>
              <a:t>Disadvantages of Chrome device</a:t>
            </a:r>
            <a:r>
              <a:rPr sz="2400" b="1" spc="-20" dirty="0">
                <a:solidFill>
                  <a:srgbClr val="434343"/>
                </a:solidFill>
                <a:latin typeface="Calibri"/>
                <a:cs typeface="Calibri"/>
              </a:rPr>
              <a:t> </a:t>
            </a:r>
            <a:r>
              <a:rPr sz="2400" b="1" spc="-5" dirty="0">
                <a:solidFill>
                  <a:srgbClr val="434343"/>
                </a:solidFill>
                <a:latin typeface="Calibri"/>
                <a:cs typeface="Calibri"/>
              </a:rPr>
              <a:t>mode: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Not </a:t>
            </a:r>
            <a:r>
              <a:rPr sz="2400" dirty="0">
                <a:solidFill>
                  <a:srgbClr val="434343"/>
                </a:solidFill>
                <a:latin typeface="Calibri"/>
                <a:cs typeface="Calibri"/>
              </a:rPr>
              <a:t>always accurate - </a:t>
            </a:r>
            <a:r>
              <a:rPr sz="2400" spc="-5" dirty="0">
                <a:solidFill>
                  <a:srgbClr val="434343"/>
                </a:solidFill>
                <a:latin typeface="Calibri"/>
                <a:cs typeface="Calibri"/>
              </a:rPr>
              <a:t>iPhone particularly </a:t>
            </a:r>
            <a:r>
              <a:rPr sz="2400" dirty="0">
                <a:solidFill>
                  <a:srgbClr val="434343"/>
                </a:solidFill>
                <a:latin typeface="Calibri"/>
                <a:cs typeface="Calibri"/>
              </a:rPr>
              <a:t>an</a:t>
            </a:r>
            <a:r>
              <a:rPr sz="2400" spc="-105" dirty="0">
                <a:solidFill>
                  <a:srgbClr val="434343"/>
                </a:solidFill>
                <a:latin typeface="Calibri"/>
                <a:cs typeface="Calibri"/>
              </a:rPr>
              <a:t> </a:t>
            </a:r>
            <a:r>
              <a:rPr sz="2400" spc="-5" dirty="0">
                <a:solidFill>
                  <a:srgbClr val="434343"/>
                </a:solidFill>
                <a:latin typeface="Calibri"/>
                <a:cs typeface="Calibri"/>
              </a:rPr>
              <a:t>issue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dirty="0">
                <a:solidFill>
                  <a:srgbClr val="434343"/>
                </a:solidFill>
                <a:latin typeface="Calibri"/>
                <a:cs typeface="Calibri"/>
              </a:rPr>
              <a:t>A </a:t>
            </a:r>
            <a:r>
              <a:rPr sz="2400" spc="-5" dirty="0">
                <a:solidFill>
                  <a:srgbClr val="434343"/>
                </a:solidFill>
                <a:latin typeface="Calibri"/>
                <a:cs typeface="Calibri"/>
              </a:rPr>
              <a:t>little</a:t>
            </a:r>
            <a:r>
              <a:rPr sz="2400" spc="-15" dirty="0">
                <a:solidFill>
                  <a:srgbClr val="434343"/>
                </a:solidFill>
                <a:latin typeface="Calibri"/>
                <a:cs typeface="Calibri"/>
              </a:rPr>
              <a:t> </a:t>
            </a:r>
            <a:r>
              <a:rPr sz="2400" spc="-5" dirty="0">
                <a:solidFill>
                  <a:srgbClr val="434343"/>
                </a:solidFill>
                <a:latin typeface="Calibri"/>
                <a:cs typeface="Calibri"/>
              </a:rPr>
              <a:t>buggy</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Doesn't simulate performance</a:t>
            </a:r>
            <a:r>
              <a:rPr sz="2400" spc="-15" dirty="0">
                <a:solidFill>
                  <a:srgbClr val="434343"/>
                </a:solidFill>
                <a:latin typeface="Calibri"/>
                <a:cs typeface="Calibri"/>
              </a:rPr>
              <a:t> </a:t>
            </a:r>
            <a:r>
              <a:rPr sz="2400" spc="-5" dirty="0">
                <a:solidFill>
                  <a:srgbClr val="434343"/>
                </a:solidFill>
                <a:latin typeface="Calibri"/>
                <a:cs typeface="Calibri"/>
              </a:rPr>
              <a:t>issues</a:t>
            </a:r>
            <a:endParaRPr sz="2400">
              <a:latin typeface="Calibri"/>
              <a:cs typeface="Calibri"/>
            </a:endParaRPr>
          </a:p>
          <a:p>
            <a:pPr>
              <a:lnSpc>
                <a:spcPct val="100000"/>
              </a:lnSpc>
              <a:spcBef>
                <a:spcPts val="60"/>
              </a:spcBef>
            </a:pPr>
            <a:endParaRPr sz="3000">
              <a:latin typeface="Calibri"/>
              <a:cs typeface="Calibri"/>
            </a:endParaRPr>
          </a:p>
          <a:p>
            <a:pPr marL="12700">
              <a:lnSpc>
                <a:spcPct val="100000"/>
              </a:lnSpc>
            </a:pPr>
            <a:r>
              <a:rPr sz="2400" spc="-5" dirty="0">
                <a:solidFill>
                  <a:srgbClr val="434343"/>
                </a:solidFill>
                <a:latin typeface="Calibri"/>
                <a:cs typeface="Calibri"/>
              </a:rPr>
              <a:t>You should </a:t>
            </a:r>
            <a:r>
              <a:rPr sz="2400" dirty="0">
                <a:solidFill>
                  <a:srgbClr val="434343"/>
                </a:solidFill>
                <a:latin typeface="Calibri"/>
                <a:cs typeface="Calibri"/>
              </a:rPr>
              <a:t>always </a:t>
            </a:r>
            <a:r>
              <a:rPr sz="2400" spc="-5" dirty="0">
                <a:solidFill>
                  <a:srgbClr val="434343"/>
                </a:solidFill>
                <a:latin typeface="Calibri"/>
                <a:cs typeface="Calibri"/>
              </a:rPr>
              <a:t>test on real devices,</a:t>
            </a:r>
            <a:r>
              <a:rPr sz="2400" spc="-30" dirty="0">
                <a:solidFill>
                  <a:srgbClr val="434343"/>
                </a:solidFill>
                <a:latin typeface="Calibri"/>
                <a:cs typeface="Calibri"/>
              </a:rPr>
              <a:t> </a:t>
            </a:r>
            <a:r>
              <a:rPr sz="2400" spc="-5" dirty="0">
                <a:solidFill>
                  <a:srgbClr val="434343"/>
                </a:solidFill>
                <a:latin typeface="Calibri"/>
                <a:cs typeface="Calibri"/>
              </a:rPr>
              <a:t>too.</a:t>
            </a:r>
            <a:endParaRPr sz="2400">
              <a:latin typeface="Calibri"/>
              <a:cs typeface="Calibri"/>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6236970" cy="574040"/>
          </a:xfrm>
          <a:prstGeom prst="rect">
            <a:avLst/>
          </a:prstGeom>
        </p:spPr>
        <p:txBody>
          <a:bodyPr vert="horz" wrap="square" lIns="0" tIns="12700" rIns="0" bIns="0" rtlCol="0">
            <a:spAutoFit/>
          </a:bodyPr>
          <a:lstStyle/>
          <a:p>
            <a:pPr marL="12700">
              <a:lnSpc>
                <a:spcPct val="100000"/>
              </a:lnSpc>
              <a:spcBef>
                <a:spcPts val="100"/>
              </a:spcBef>
            </a:pPr>
            <a:r>
              <a:rPr sz="3600" spc="459" dirty="0">
                <a:latin typeface="Calibri"/>
                <a:cs typeface="Calibri"/>
              </a:rPr>
              <a:t>Chrome </a:t>
            </a:r>
            <a:r>
              <a:rPr sz="3600" spc="365" dirty="0">
                <a:latin typeface="Calibri"/>
                <a:cs typeface="Calibri"/>
              </a:rPr>
              <a:t>remote</a:t>
            </a:r>
            <a:r>
              <a:rPr sz="3600" spc="-275" dirty="0">
                <a:latin typeface="Calibri"/>
                <a:cs typeface="Calibri"/>
              </a:rPr>
              <a:t> </a:t>
            </a:r>
            <a:r>
              <a:rPr sz="3600" spc="480" dirty="0">
                <a:latin typeface="Calibri"/>
                <a:cs typeface="Calibri"/>
              </a:rPr>
              <a:t>debugging</a:t>
            </a:r>
            <a:endParaRPr sz="3600">
              <a:latin typeface="Calibri"/>
              <a:cs typeface="Calibri"/>
            </a:endParaRPr>
          </a:p>
        </p:txBody>
      </p:sp>
      <p:sp>
        <p:nvSpPr>
          <p:cNvPr id="3" name="object 3"/>
          <p:cNvSpPr txBox="1"/>
          <p:nvPr/>
        </p:nvSpPr>
        <p:spPr>
          <a:xfrm>
            <a:off x="717875" y="1555193"/>
            <a:ext cx="740219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If you have </a:t>
            </a:r>
            <a:r>
              <a:rPr sz="2400" dirty="0">
                <a:solidFill>
                  <a:srgbClr val="434343"/>
                </a:solidFill>
                <a:latin typeface="Calibri"/>
                <a:cs typeface="Calibri"/>
              </a:rPr>
              <a:t>an </a:t>
            </a:r>
            <a:r>
              <a:rPr sz="2400" spc="-5" dirty="0">
                <a:solidFill>
                  <a:srgbClr val="434343"/>
                </a:solidFill>
                <a:latin typeface="Calibri"/>
                <a:cs typeface="Calibri"/>
              </a:rPr>
              <a:t>Android phone, you can debug web pages on  your phone via </a:t>
            </a:r>
            <a:r>
              <a:rPr sz="2400" u="heavy" spc="-5" dirty="0">
                <a:solidFill>
                  <a:srgbClr val="0097A7"/>
                </a:solidFill>
                <a:uFill>
                  <a:solidFill>
                    <a:srgbClr val="0097A7"/>
                  </a:solidFill>
                </a:uFill>
                <a:latin typeface="Calibri"/>
                <a:cs typeface="Calibri"/>
                <a:hlinkClick r:id="rId2"/>
              </a:rPr>
              <a:t>Chrome remote</a:t>
            </a:r>
            <a:r>
              <a:rPr sz="2400" u="heavy" spc="20"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debugging</a:t>
            </a:r>
            <a:r>
              <a:rPr sz="2400" spc="-5" dirty="0">
                <a:solidFill>
                  <a:srgbClr val="434343"/>
                </a:solidFill>
                <a:latin typeface="Calibri"/>
                <a:cs typeface="Calibri"/>
              </a:rPr>
              <a:t>.</a:t>
            </a:r>
            <a:endParaRPr sz="2400">
              <a:latin typeface="Calibri"/>
              <a:cs typeface="Calibri"/>
            </a:endParaRPr>
          </a:p>
        </p:txBody>
      </p:sp>
      <p:sp>
        <p:nvSpPr>
          <p:cNvPr id="4" name="object 4"/>
          <p:cNvSpPr/>
          <p:nvPr/>
        </p:nvSpPr>
        <p:spPr>
          <a:xfrm>
            <a:off x="1022287" y="2859849"/>
            <a:ext cx="7099424" cy="2810974"/>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190100" y="5993323"/>
            <a:ext cx="6764020" cy="520700"/>
          </a:xfrm>
          <a:prstGeom prst="rect">
            <a:avLst/>
          </a:prstGeom>
        </p:spPr>
        <p:txBody>
          <a:bodyPr vert="horz" wrap="square" lIns="0" tIns="46990" rIns="0" bIns="0" rtlCol="0">
            <a:spAutoFit/>
          </a:bodyPr>
          <a:lstStyle/>
          <a:p>
            <a:pPr algn="ctr">
              <a:lnSpc>
                <a:spcPct val="100000"/>
              </a:lnSpc>
              <a:spcBef>
                <a:spcPts val="370"/>
              </a:spcBef>
            </a:pPr>
            <a:r>
              <a:rPr sz="1400" spc="-5" dirty="0">
                <a:solidFill>
                  <a:srgbClr val="434343"/>
                </a:solidFill>
                <a:latin typeface="Calibri"/>
                <a:cs typeface="Calibri"/>
              </a:rPr>
              <a:t>(You can </a:t>
            </a:r>
            <a:r>
              <a:rPr sz="1400" dirty="0">
                <a:solidFill>
                  <a:srgbClr val="434343"/>
                </a:solidFill>
                <a:latin typeface="Calibri"/>
                <a:cs typeface="Calibri"/>
              </a:rPr>
              <a:t>also </a:t>
            </a:r>
            <a:r>
              <a:rPr sz="1400" spc="-5" dirty="0">
                <a:solidFill>
                  <a:srgbClr val="434343"/>
                </a:solidFill>
                <a:latin typeface="Calibri"/>
                <a:cs typeface="Calibri"/>
              </a:rPr>
              <a:t>load </a:t>
            </a:r>
            <a:r>
              <a:rPr sz="1400" dirty="0">
                <a:solidFill>
                  <a:srgbClr val="434343"/>
                </a:solidFill>
                <a:latin typeface="Calibri"/>
                <a:cs typeface="Calibri"/>
              </a:rPr>
              <a:t>a </a:t>
            </a:r>
            <a:r>
              <a:rPr sz="1400" spc="-5" dirty="0">
                <a:solidFill>
                  <a:srgbClr val="434343"/>
                </a:solidFill>
                <a:latin typeface="Calibri"/>
                <a:cs typeface="Calibri"/>
              </a:rPr>
              <a:t>server running locally on your laptop, on your phone via </a:t>
            </a:r>
            <a:r>
              <a:rPr sz="1400" u="sng" spc="-5" dirty="0">
                <a:solidFill>
                  <a:srgbClr val="0097A7"/>
                </a:solidFill>
                <a:uFill>
                  <a:solidFill>
                    <a:srgbClr val="0097A7"/>
                  </a:solidFill>
                </a:uFill>
                <a:latin typeface="Calibri"/>
                <a:cs typeface="Calibri"/>
                <a:hlinkClick r:id="rId4"/>
              </a:rPr>
              <a:t>port</a:t>
            </a:r>
            <a:r>
              <a:rPr sz="1400" u="sng" spc="20" dirty="0">
                <a:solidFill>
                  <a:srgbClr val="0097A7"/>
                </a:solidFill>
                <a:uFill>
                  <a:solidFill>
                    <a:srgbClr val="0097A7"/>
                  </a:solidFill>
                </a:uFill>
                <a:latin typeface="Calibri"/>
                <a:cs typeface="Calibri"/>
                <a:hlinkClick r:id="rId4"/>
              </a:rPr>
              <a:t> </a:t>
            </a:r>
            <a:r>
              <a:rPr sz="1400" u="sng" spc="-5" dirty="0">
                <a:solidFill>
                  <a:srgbClr val="0097A7"/>
                </a:solidFill>
                <a:uFill>
                  <a:solidFill>
                    <a:srgbClr val="0097A7"/>
                  </a:solidFill>
                </a:uFill>
                <a:latin typeface="Calibri"/>
                <a:cs typeface="Calibri"/>
                <a:hlinkClick r:id="rId4"/>
              </a:rPr>
              <a:t>forwarding</a:t>
            </a:r>
            <a:r>
              <a:rPr sz="1400" spc="-5" dirty="0">
                <a:solidFill>
                  <a:srgbClr val="434343"/>
                </a:solidFill>
                <a:latin typeface="Calibri"/>
                <a:cs typeface="Calibri"/>
              </a:rPr>
              <a:t>.</a:t>
            </a:r>
            <a:endParaRPr sz="1400">
              <a:latin typeface="Calibri"/>
              <a:cs typeface="Calibri"/>
            </a:endParaRPr>
          </a:p>
          <a:p>
            <a:pPr algn="ctr">
              <a:lnSpc>
                <a:spcPct val="100000"/>
              </a:lnSpc>
              <a:spcBef>
                <a:spcPts val="270"/>
              </a:spcBef>
            </a:pPr>
            <a:r>
              <a:rPr sz="1400" spc="-5" dirty="0">
                <a:solidFill>
                  <a:srgbClr val="434343"/>
                </a:solidFill>
                <a:latin typeface="Calibri"/>
                <a:cs typeface="Calibri"/>
              </a:rPr>
              <a:t>But we haven't talked </a:t>
            </a:r>
            <a:r>
              <a:rPr sz="1400" dirty="0">
                <a:solidFill>
                  <a:srgbClr val="434343"/>
                </a:solidFill>
                <a:latin typeface="Calibri"/>
                <a:cs typeface="Calibri"/>
              </a:rPr>
              <a:t>about </a:t>
            </a:r>
            <a:r>
              <a:rPr sz="1400" spc="-5" dirty="0">
                <a:solidFill>
                  <a:srgbClr val="434343"/>
                </a:solidFill>
                <a:latin typeface="Calibri"/>
                <a:cs typeface="Calibri"/>
              </a:rPr>
              <a:t>servers</a:t>
            </a:r>
            <a:r>
              <a:rPr sz="1400" spc="-20" dirty="0">
                <a:solidFill>
                  <a:srgbClr val="434343"/>
                </a:solidFill>
                <a:latin typeface="Calibri"/>
                <a:cs typeface="Calibri"/>
              </a:rPr>
              <a:t> </a:t>
            </a:r>
            <a:r>
              <a:rPr sz="1400" spc="-5" dirty="0">
                <a:solidFill>
                  <a:srgbClr val="434343"/>
                </a:solidFill>
                <a:latin typeface="Calibri"/>
                <a:cs typeface="Calibri"/>
              </a:rPr>
              <a:t>yet.)</a:t>
            </a:r>
            <a:endParaRPr sz="1400">
              <a:latin typeface="Calibri"/>
              <a:cs typeface="Calibri"/>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5677535" cy="574040"/>
          </a:xfrm>
          <a:prstGeom prst="rect">
            <a:avLst/>
          </a:prstGeom>
        </p:spPr>
        <p:txBody>
          <a:bodyPr vert="horz" wrap="square" lIns="0" tIns="12700" rIns="0" bIns="0" rtlCol="0">
            <a:spAutoFit/>
          </a:bodyPr>
          <a:lstStyle/>
          <a:p>
            <a:pPr marL="12700">
              <a:lnSpc>
                <a:spcPct val="100000"/>
              </a:lnSpc>
              <a:spcBef>
                <a:spcPts val="100"/>
              </a:spcBef>
            </a:pPr>
            <a:r>
              <a:rPr sz="3600" spc="285" dirty="0">
                <a:latin typeface="Calibri"/>
                <a:cs typeface="Calibri"/>
              </a:rPr>
              <a:t>Safari </a:t>
            </a:r>
            <a:r>
              <a:rPr sz="3600" spc="365" dirty="0">
                <a:latin typeface="Calibri"/>
                <a:cs typeface="Calibri"/>
              </a:rPr>
              <a:t>remote</a:t>
            </a:r>
            <a:r>
              <a:rPr sz="3600" spc="-105" dirty="0">
                <a:latin typeface="Calibri"/>
                <a:cs typeface="Calibri"/>
              </a:rPr>
              <a:t> </a:t>
            </a:r>
            <a:r>
              <a:rPr sz="3600" spc="480" dirty="0">
                <a:latin typeface="Calibri"/>
                <a:cs typeface="Calibri"/>
              </a:rPr>
              <a:t>debugging</a:t>
            </a:r>
            <a:endParaRPr sz="3600">
              <a:latin typeface="Calibri"/>
              <a:cs typeface="Calibri"/>
            </a:endParaRPr>
          </a:p>
        </p:txBody>
      </p:sp>
      <p:sp>
        <p:nvSpPr>
          <p:cNvPr id="3" name="object 3"/>
          <p:cNvSpPr txBox="1"/>
          <p:nvPr/>
        </p:nvSpPr>
        <p:spPr>
          <a:xfrm>
            <a:off x="717875" y="1555193"/>
            <a:ext cx="704151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If you have </a:t>
            </a:r>
            <a:r>
              <a:rPr sz="2400" dirty="0">
                <a:solidFill>
                  <a:srgbClr val="434343"/>
                </a:solidFill>
                <a:latin typeface="Calibri"/>
                <a:cs typeface="Calibri"/>
              </a:rPr>
              <a:t>an </a:t>
            </a:r>
            <a:r>
              <a:rPr sz="2400" spc="-5" dirty="0">
                <a:solidFill>
                  <a:srgbClr val="434343"/>
                </a:solidFill>
                <a:latin typeface="Calibri"/>
                <a:cs typeface="Calibri"/>
              </a:rPr>
              <a:t>iPhone, you can debug web pages on your  phone via </a:t>
            </a:r>
            <a:r>
              <a:rPr sz="2400" u="heavy" spc="-5" dirty="0">
                <a:solidFill>
                  <a:srgbClr val="0097A7"/>
                </a:solidFill>
                <a:uFill>
                  <a:solidFill>
                    <a:srgbClr val="0097A7"/>
                  </a:solidFill>
                </a:uFill>
                <a:latin typeface="Calibri"/>
                <a:cs typeface="Calibri"/>
                <a:hlinkClick r:id="rId2"/>
              </a:rPr>
              <a:t>Safari remote</a:t>
            </a:r>
            <a:r>
              <a:rPr sz="2400" u="heavy" spc="10"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debugging</a:t>
            </a:r>
            <a:r>
              <a:rPr sz="2400" spc="-5" dirty="0">
                <a:solidFill>
                  <a:srgbClr val="434343"/>
                </a:solidFill>
                <a:latin typeface="Calibri"/>
                <a:cs typeface="Calibri"/>
              </a:rPr>
              <a:t>.</a:t>
            </a:r>
            <a:endParaRPr sz="2400">
              <a:latin typeface="Calibri"/>
              <a:cs typeface="Calibri"/>
            </a:endParaRPr>
          </a:p>
        </p:txBody>
      </p:sp>
      <p:sp>
        <p:nvSpPr>
          <p:cNvPr id="4" name="object 4"/>
          <p:cNvSpPr/>
          <p:nvPr/>
        </p:nvSpPr>
        <p:spPr>
          <a:xfrm>
            <a:off x="1058935" y="2708991"/>
            <a:ext cx="7177295" cy="38442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5517515" cy="1487587"/>
          </a:xfrm>
          <a:prstGeom prst="rect">
            <a:avLst/>
          </a:prstGeom>
        </p:spPr>
        <p:txBody>
          <a:bodyPr vert="horz" wrap="square" lIns="0" tIns="10160" rIns="0" bIns="0" rtlCol="0">
            <a:spAutoFit/>
          </a:bodyPr>
          <a:lstStyle/>
          <a:p>
            <a:pPr marL="12700" marR="5080">
              <a:lnSpc>
                <a:spcPct val="100299"/>
              </a:lnSpc>
              <a:spcBef>
                <a:spcPts val="80"/>
              </a:spcBef>
              <a:tabLst>
                <a:tab pos="2651760" algn="l"/>
                <a:tab pos="3611879" algn="l"/>
              </a:tabLst>
            </a:pPr>
            <a:r>
              <a:rPr lang="en-US" sz="4800" dirty="0">
                <a:latin typeface="Consolas"/>
                <a:cs typeface="Consolas"/>
              </a:rPr>
              <a:t>Code Mobile </a:t>
            </a:r>
            <a:r>
              <a:rPr lang="en-US" sz="4800">
                <a:latin typeface="Consolas"/>
                <a:cs typeface="Consolas"/>
              </a:rPr>
              <a:t>Responsivess</a:t>
            </a:r>
            <a:endParaRPr sz="4800" dirty="0">
              <a:latin typeface="Consolas"/>
              <a:cs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52697" y="2429195"/>
            <a:ext cx="4582160" cy="1643380"/>
          </a:xfrm>
          <a:custGeom>
            <a:avLst/>
            <a:gdLst/>
            <a:ahLst/>
            <a:cxnLst/>
            <a:rect l="l" t="t" r="r" b="b"/>
            <a:pathLst>
              <a:path w="4582160" h="1643379">
                <a:moveTo>
                  <a:pt x="4308091" y="1642796"/>
                </a:moveTo>
                <a:lnTo>
                  <a:pt x="273804" y="1642796"/>
                </a:lnTo>
                <a:lnTo>
                  <a:pt x="224587" y="1638385"/>
                </a:lnTo>
                <a:lnTo>
                  <a:pt x="178265" y="1625668"/>
                </a:lnTo>
                <a:lnTo>
                  <a:pt x="135610" y="1605417"/>
                </a:lnTo>
                <a:lnTo>
                  <a:pt x="97396" y="1578405"/>
                </a:lnTo>
                <a:lnTo>
                  <a:pt x="64395" y="1545406"/>
                </a:lnTo>
                <a:lnTo>
                  <a:pt x="37382" y="1507193"/>
                </a:lnTo>
                <a:lnTo>
                  <a:pt x="17129" y="1464538"/>
                </a:lnTo>
                <a:lnTo>
                  <a:pt x="4411" y="1418215"/>
                </a:lnTo>
                <a:lnTo>
                  <a:pt x="0" y="1368997"/>
                </a:lnTo>
                <a:lnTo>
                  <a:pt x="0" y="273799"/>
                </a:lnTo>
                <a:lnTo>
                  <a:pt x="4411" y="224581"/>
                </a:lnTo>
                <a:lnTo>
                  <a:pt x="17129" y="178258"/>
                </a:lnTo>
                <a:lnTo>
                  <a:pt x="37382" y="135603"/>
                </a:lnTo>
                <a:lnTo>
                  <a:pt x="64395" y="97390"/>
                </a:lnTo>
                <a:lnTo>
                  <a:pt x="97396" y="64391"/>
                </a:lnTo>
                <a:lnTo>
                  <a:pt x="135610" y="37379"/>
                </a:lnTo>
                <a:lnTo>
                  <a:pt x="178265" y="17128"/>
                </a:lnTo>
                <a:lnTo>
                  <a:pt x="224587" y="4410"/>
                </a:lnTo>
                <a:lnTo>
                  <a:pt x="273804" y="0"/>
                </a:lnTo>
                <a:lnTo>
                  <a:pt x="4308091" y="0"/>
                </a:lnTo>
                <a:lnTo>
                  <a:pt x="4361748" y="5309"/>
                </a:lnTo>
                <a:lnTo>
                  <a:pt x="4412859" y="20842"/>
                </a:lnTo>
                <a:lnTo>
                  <a:pt x="4459987" y="46004"/>
                </a:lnTo>
                <a:lnTo>
                  <a:pt x="4501691" y="80199"/>
                </a:lnTo>
                <a:lnTo>
                  <a:pt x="4535885" y="121903"/>
                </a:lnTo>
                <a:lnTo>
                  <a:pt x="4561047" y="169030"/>
                </a:lnTo>
                <a:lnTo>
                  <a:pt x="4576580" y="220142"/>
                </a:lnTo>
                <a:lnTo>
                  <a:pt x="4581890" y="273799"/>
                </a:lnTo>
                <a:lnTo>
                  <a:pt x="4581890" y="1368997"/>
                </a:lnTo>
                <a:lnTo>
                  <a:pt x="4577479" y="1418215"/>
                </a:lnTo>
                <a:lnTo>
                  <a:pt x="4564762" y="1464538"/>
                </a:lnTo>
                <a:lnTo>
                  <a:pt x="4544511" y="1507193"/>
                </a:lnTo>
                <a:lnTo>
                  <a:pt x="4517499" y="1545406"/>
                </a:lnTo>
                <a:lnTo>
                  <a:pt x="4484500" y="1578405"/>
                </a:lnTo>
                <a:lnTo>
                  <a:pt x="4446287" y="1605417"/>
                </a:lnTo>
                <a:lnTo>
                  <a:pt x="4403632" y="1625668"/>
                </a:lnTo>
                <a:lnTo>
                  <a:pt x="4357309" y="1638385"/>
                </a:lnTo>
                <a:lnTo>
                  <a:pt x="4308091" y="1642796"/>
                </a:lnTo>
                <a:close/>
              </a:path>
            </a:pathLst>
          </a:custGeom>
          <a:solidFill>
            <a:srgbClr val="EDEDED">
              <a:alpha val="54618"/>
            </a:srgbClr>
          </a:solidFill>
        </p:spPr>
        <p:txBody>
          <a:bodyPr wrap="square" lIns="0" tIns="0" rIns="0" bIns="0" rtlCol="0"/>
          <a:lstStyle/>
          <a:p>
            <a:endParaRPr/>
          </a:p>
        </p:txBody>
      </p:sp>
      <p:sp>
        <p:nvSpPr>
          <p:cNvPr id="3" name="object 3"/>
          <p:cNvSpPr txBox="1">
            <a:spLocks noGrp="1"/>
          </p:cNvSpPr>
          <p:nvPr>
            <p:ph type="title"/>
          </p:nvPr>
        </p:nvSpPr>
        <p:spPr>
          <a:xfrm>
            <a:off x="855722" y="401895"/>
            <a:ext cx="5926078" cy="566822"/>
          </a:xfrm>
          <a:prstGeom prst="rect">
            <a:avLst/>
          </a:prstGeom>
        </p:spPr>
        <p:txBody>
          <a:bodyPr vert="horz" wrap="square" lIns="0" tIns="12700" rIns="0" bIns="0" rtlCol="0">
            <a:spAutoFit/>
          </a:bodyPr>
          <a:lstStyle/>
          <a:p>
            <a:pPr marL="12700">
              <a:lnSpc>
                <a:spcPct val="100000"/>
              </a:lnSpc>
              <a:spcBef>
                <a:spcPts val="100"/>
              </a:spcBef>
            </a:pPr>
            <a:r>
              <a:rPr lang="en-US" spc="-75" dirty="0"/>
              <a:t>Why f</a:t>
            </a:r>
            <a:r>
              <a:rPr spc="-75" dirty="0"/>
              <a:t>rustrat</a:t>
            </a:r>
            <a:r>
              <a:rPr lang="en-US" spc="-75" dirty="0"/>
              <a:t>ion free!!</a:t>
            </a:r>
            <a:endParaRPr spc="-75" dirty="0"/>
          </a:p>
        </p:txBody>
      </p:sp>
      <p:sp>
        <p:nvSpPr>
          <p:cNvPr id="4" name="object 4"/>
          <p:cNvSpPr/>
          <p:nvPr/>
        </p:nvSpPr>
        <p:spPr>
          <a:xfrm>
            <a:off x="6466987" y="2551944"/>
            <a:ext cx="1114965" cy="111064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55722" y="1621081"/>
            <a:ext cx="7326630" cy="3230245"/>
          </a:xfrm>
          <a:prstGeom prst="rect">
            <a:avLst/>
          </a:prstGeom>
        </p:spPr>
        <p:txBody>
          <a:bodyPr vert="horz" wrap="square" lIns="0" tIns="12700" rIns="0" bIns="0" rtlCol="0">
            <a:spAutoFit/>
          </a:bodyPr>
          <a:lstStyle/>
          <a:p>
            <a:pPr marL="12700">
              <a:lnSpc>
                <a:spcPct val="100000"/>
              </a:lnSpc>
              <a:spcBef>
                <a:spcPts val="100"/>
              </a:spcBef>
            </a:pPr>
            <a:r>
              <a:rPr sz="2400" spc="-160" dirty="0">
                <a:solidFill>
                  <a:srgbClr val="424242"/>
                </a:solidFill>
                <a:latin typeface="Arial"/>
                <a:cs typeface="Arial"/>
              </a:rPr>
              <a:t>Every </a:t>
            </a:r>
            <a:r>
              <a:rPr sz="2400" spc="-90" dirty="0">
                <a:solidFill>
                  <a:srgbClr val="424242"/>
                </a:solidFill>
                <a:latin typeface="Arial"/>
                <a:cs typeface="Arial"/>
              </a:rPr>
              <a:t>beginner </a:t>
            </a:r>
            <a:r>
              <a:rPr sz="2400" spc="-490" dirty="0">
                <a:solidFill>
                  <a:srgbClr val="424242"/>
                </a:solidFill>
                <a:latin typeface="Arial"/>
                <a:cs typeface="Arial"/>
              </a:rPr>
              <a:t>CSS </a:t>
            </a:r>
            <a:r>
              <a:rPr sz="2400" spc="-5" dirty="0">
                <a:solidFill>
                  <a:srgbClr val="424242"/>
                </a:solidFill>
                <a:latin typeface="Arial"/>
                <a:cs typeface="Arial"/>
              </a:rPr>
              <a:t>tutorial </a:t>
            </a:r>
            <a:r>
              <a:rPr sz="2400" spc="-160" dirty="0">
                <a:solidFill>
                  <a:srgbClr val="424242"/>
                </a:solidFill>
                <a:latin typeface="Arial"/>
                <a:cs typeface="Arial"/>
              </a:rPr>
              <a:t>makes </a:t>
            </a:r>
            <a:r>
              <a:rPr sz="2400" spc="-490" dirty="0">
                <a:solidFill>
                  <a:srgbClr val="424242"/>
                </a:solidFill>
                <a:latin typeface="Arial"/>
                <a:cs typeface="Arial"/>
              </a:rPr>
              <a:t>CSS </a:t>
            </a:r>
            <a:r>
              <a:rPr sz="2400" spc="-65" dirty="0">
                <a:solidFill>
                  <a:srgbClr val="424242"/>
                </a:solidFill>
                <a:latin typeface="Arial"/>
                <a:cs typeface="Arial"/>
              </a:rPr>
              <a:t>look </a:t>
            </a:r>
            <a:r>
              <a:rPr sz="2400" spc="-25" dirty="0">
                <a:solidFill>
                  <a:srgbClr val="424242"/>
                </a:solidFill>
                <a:latin typeface="Arial"/>
                <a:cs typeface="Arial"/>
              </a:rPr>
              <a:t>trivially</a:t>
            </a:r>
            <a:r>
              <a:rPr sz="2400" spc="-254" dirty="0">
                <a:solidFill>
                  <a:srgbClr val="424242"/>
                </a:solidFill>
                <a:latin typeface="Arial"/>
                <a:cs typeface="Arial"/>
              </a:rPr>
              <a:t> </a:t>
            </a:r>
            <a:r>
              <a:rPr sz="2400" spc="-155" dirty="0">
                <a:solidFill>
                  <a:srgbClr val="424242"/>
                </a:solidFill>
                <a:latin typeface="Arial"/>
                <a:cs typeface="Arial"/>
              </a:rPr>
              <a:t>easy:</a:t>
            </a:r>
            <a:endParaRPr sz="2400" dirty="0">
              <a:latin typeface="Arial"/>
              <a:cs typeface="Arial"/>
            </a:endParaRPr>
          </a:p>
          <a:p>
            <a:pPr>
              <a:lnSpc>
                <a:spcPct val="100000"/>
              </a:lnSpc>
            </a:pPr>
            <a:endParaRPr sz="2400" dirty="0">
              <a:latin typeface="Times New Roman"/>
              <a:cs typeface="Times New Roman"/>
            </a:endParaRPr>
          </a:p>
          <a:p>
            <a:pPr>
              <a:lnSpc>
                <a:spcPct val="100000"/>
              </a:lnSpc>
            </a:pPr>
            <a:endParaRPr sz="2050" dirty="0">
              <a:latin typeface="Times New Roman"/>
              <a:cs typeface="Times New Roman"/>
            </a:endParaRPr>
          </a:p>
          <a:p>
            <a:pPr marL="625475">
              <a:lnSpc>
                <a:spcPct val="100000"/>
              </a:lnSpc>
              <a:tabLst>
                <a:tab pos="1461135" algn="l"/>
              </a:tabLst>
            </a:pPr>
            <a:r>
              <a:rPr sz="2400" spc="10" dirty="0">
                <a:solidFill>
                  <a:srgbClr val="424242"/>
                </a:solidFill>
                <a:latin typeface="Arial"/>
                <a:cs typeface="Arial"/>
              </a:rPr>
              <a:t>body	</a:t>
            </a:r>
            <a:r>
              <a:rPr sz="2400" spc="515" dirty="0">
                <a:solidFill>
                  <a:srgbClr val="424242"/>
                </a:solidFill>
                <a:latin typeface="Arial"/>
                <a:cs typeface="Arial"/>
              </a:rPr>
              <a:t>{</a:t>
            </a:r>
            <a:endParaRPr sz="2400" dirty="0">
              <a:latin typeface="Arial"/>
              <a:cs typeface="Arial"/>
            </a:endParaRPr>
          </a:p>
          <a:p>
            <a:pPr marL="960119">
              <a:lnSpc>
                <a:spcPct val="100000"/>
              </a:lnSpc>
              <a:spcBef>
                <a:spcPts val="420"/>
              </a:spcBef>
              <a:tabLst>
                <a:tab pos="3968115" algn="l"/>
              </a:tabLst>
            </a:pPr>
            <a:r>
              <a:rPr sz="2400" spc="180" dirty="0">
                <a:solidFill>
                  <a:srgbClr val="424242"/>
                </a:solidFill>
                <a:latin typeface="Arial"/>
                <a:cs typeface="Arial"/>
              </a:rPr>
              <a:t>background-color:	</a:t>
            </a:r>
            <a:r>
              <a:rPr sz="2400" spc="280" dirty="0">
                <a:solidFill>
                  <a:srgbClr val="424242"/>
                </a:solidFill>
                <a:latin typeface="Arial"/>
                <a:cs typeface="Arial"/>
              </a:rPr>
              <a:t>red;</a:t>
            </a:r>
            <a:endParaRPr sz="2400" dirty="0">
              <a:latin typeface="Arial"/>
              <a:cs typeface="Arial"/>
            </a:endParaRPr>
          </a:p>
          <a:p>
            <a:pPr marL="625475">
              <a:lnSpc>
                <a:spcPct val="100000"/>
              </a:lnSpc>
              <a:spcBef>
                <a:spcPts val="420"/>
              </a:spcBef>
            </a:pPr>
            <a:r>
              <a:rPr sz="2400" spc="515" dirty="0">
                <a:solidFill>
                  <a:srgbClr val="424242"/>
                </a:solidFill>
                <a:latin typeface="Arial"/>
                <a:cs typeface="Arial"/>
              </a:rPr>
              <a:t>}</a:t>
            </a:r>
            <a:endParaRPr sz="2400" dirty="0">
              <a:latin typeface="Arial"/>
              <a:cs typeface="Arial"/>
            </a:endParaRPr>
          </a:p>
          <a:p>
            <a:pPr>
              <a:lnSpc>
                <a:spcPct val="100000"/>
              </a:lnSpc>
            </a:pPr>
            <a:endParaRPr sz="2400" dirty="0">
              <a:latin typeface="Times New Roman"/>
              <a:cs typeface="Times New Roman"/>
            </a:endParaRPr>
          </a:p>
          <a:p>
            <a:pPr marL="12700">
              <a:lnSpc>
                <a:spcPct val="100000"/>
              </a:lnSpc>
              <a:spcBef>
                <a:spcPts val="2115"/>
              </a:spcBef>
            </a:pPr>
            <a:r>
              <a:rPr sz="2400" spc="-85" dirty="0">
                <a:solidFill>
                  <a:srgbClr val="424242"/>
                </a:solidFill>
                <a:latin typeface="Arial"/>
                <a:cs typeface="Arial"/>
              </a:rPr>
              <a:t>But</a:t>
            </a:r>
            <a:r>
              <a:rPr sz="2400" spc="-130" dirty="0">
                <a:solidFill>
                  <a:srgbClr val="424242"/>
                </a:solidFill>
                <a:latin typeface="Arial"/>
                <a:cs typeface="Arial"/>
              </a:rPr>
              <a:t> </a:t>
            </a:r>
            <a:r>
              <a:rPr sz="2400" spc="-45" dirty="0">
                <a:solidFill>
                  <a:srgbClr val="424242"/>
                </a:solidFill>
                <a:latin typeface="Arial"/>
                <a:cs typeface="Arial"/>
              </a:rPr>
              <a:t>then</a:t>
            </a:r>
            <a:r>
              <a:rPr sz="2400" spc="-125" dirty="0">
                <a:solidFill>
                  <a:srgbClr val="424242"/>
                </a:solidFill>
                <a:latin typeface="Arial"/>
                <a:cs typeface="Arial"/>
              </a:rPr>
              <a:t> </a:t>
            </a:r>
            <a:r>
              <a:rPr sz="2400" spc="-85" dirty="0">
                <a:solidFill>
                  <a:srgbClr val="424242"/>
                </a:solidFill>
                <a:latin typeface="Arial"/>
                <a:cs typeface="Arial"/>
              </a:rPr>
              <a:t>when</a:t>
            </a:r>
            <a:r>
              <a:rPr sz="2400" spc="-125" dirty="0">
                <a:solidFill>
                  <a:srgbClr val="424242"/>
                </a:solidFill>
                <a:latin typeface="Arial"/>
                <a:cs typeface="Arial"/>
              </a:rPr>
              <a:t> </a:t>
            </a:r>
            <a:r>
              <a:rPr sz="2400" spc="-90" dirty="0">
                <a:solidFill>
                  <a:srgbClr val="424242"/>
                </a:solidFill>
                <a:latin typeface="Arial"/>
                <a:cs typeface="Arial"/>
              </a:rPr>
              <a:t>you</a:t>
            </a:r>
            <a:r>
              <a:rPr sz="2400" spc="-130" dirty="0">
                <a:solidFill>
                  <a:srgbClr val="424242"/>
                </a:solidFill>
                <a:latin typeface="Arial"/>
                <a:cs typeface="Arial"/>
              </a:rPr>
              <a:t> </a:t>
            </a:r>
            <a:r>
              <a:rPr sz="2400" spc="15" dirty="0">
                <a:solidFill>
                  <a:srgbClr val="424242"/>
                </a:solidFill>
                <a:latin typeface="Arial"/>
                <a:cs typeface="Arial"/>
              </a:rPr>
              <a:t>try</a:t>
            </a:r>
            <a:r>
              <a:rPr sz="2400" spc="-125" dirty="0">
                <a:solidFill>
                  <a:srgbClr val="424242"/>
                </a:solidFill>
                <a:latin typeface="Arial"/>
                <a:cs typeface="Arial"/>
              </a:rPr>
              <a:t> </a:t>
            </a:r>
            <a:r>
              <a:rPr sz="2400" spc="30" dirty="0">
                <a:solidFill>
                  <a:srgbClr val="424242"/>
                </a:solidFill>
                <a:latin typeface="Arial"/>
                <a:cs typeface="Arial"/>
              </a:rPr>
              <a:t>to</a:t>
            </a:r>
            <a:r>
              <a:rPr sz="2400" spc="-125" dirty="0">
                <a:solidFill>
                  <a:srgbClr val="424242"/>
                </a:solidFill>
                <a:latin typeface="Arial"/>
                <a:cs typeface="Arial"/>
              </a:rPr>
              <a:t> </a:t>
            </a:r>
            <a:r>
              <a:rPr sz="2400" dirty="0">
                <a:solidFill>
                  <a:srgbClr val="424242"/>
                </a:solidFill>
                <a:latin typeface="Arial"/>
                <a:cs typeface="Arial"/>
              </a:rPr>
              <a:t>write</a:t>
            </a:r>
            <a:r>
              <a:rPr sz="2400" spc="-130" dirty="0">
                <a:solidFill>
                  <a:srgbClr val="424242"/>
                </a:solidFill>
                <a:latin typeface="Arial"/>
                <a:cs typeface="Arial"/>
              </a:rPr>
              <a:t> </a:t>
            </a:r>
            <a:r>
              <a:rPr sz="2400" spc="-385" dirty="0">
                <a:solidFill>
                  <a:srgbClr val="424242"/>
                </a:solidFill>
                <a:latin typeface="Arial"/>
                <a:cs typeface="Arial"/>
              </a:rPr>
              <a:t>CSS,</a:t>
            </a:r>
            <a:r>
              <a:rPr sz="2400" spc="-125" dirty="0">
                <a:solidFill>
                  <a:srgbClr val="424242"/>
                </a:solidFill>
                <a:latin typeface="Arial"/>
                <a:cs typeface="Arial"/>
              </a:rPr>
              <a:t> </a:t>
            </a:r>
            <a:r>
              <a:rPr sz="2400" spc="-30" dirty="0">
                <a:solidFill>
                  <a:srgbClr val="424242"/>
                </a:solidFill>
                <a:latin typeface="Arial"/>
                <a:cs typeface="Arial"/>
              </a:rPr>
              <a:t>literally</a:t>
            </a:r>
            <a:r>
              <a:rPr sz="2400" spc="-125" dirty="0">
                <a:solidFill>
                  <a:srgbClr val="424242"/>
                </a:solidFill>
                <a:latin typeface="Arial"/>
                <a:cs typeface="Arial"/>
              </a:rPr>
              <a:t> </a:t>
            </a:r>
            <a:r>
              <a:rPr sz="2400" spc="-55" dirty="0">
                <a:solidFill>
                  <a:srgbClr val="424242"/>
                </a:solidFill>
                <a:latin typeface="Arial"/>
                <a:cs typeface="Arial"/>
              </a:rPr>
              <a:t>nothing</a:t>
            </a:r>
            <a:r>
              <a:rPr sz="2400" spc="-130" dirty="0">
                <a:solidFill>
                  <a:srgbClr val="424242"/>
                </a:solidFill>
                <a:latin typeface="Arial"/>
                <a:cs typeface="Arial"/>
              </a:rPr>
              <a:t> </a:t>
            </a:r>
            <a:r>
              <a:rPr sz="2400" spc="-80" dirty="0">
                <a:solidFill>
                  <a:srgbClr val="424242"/>
                </a:solidFill>
                <a:latin typeface="Arial"/>
                <a:cs typeface="Arial"/>
              </a:rPr>
              <a:t>works:</a:t>
            </a:r>
            <a:endParaRPr sz="2400" dirty="0">
              <a:latin typeface="Arial"/>
              <a:cs typeface="Arial"/>
            </a:endParaRPr>
          </a:p>
        </p:txBody>
      </p:sp>
      <p:sp>
        <p:nvSpPr>
          <p:cNvPr id="6" name="object 6"/>
          <p:cNvSpPr/>
          <p:nvPr/>
        </p:nvSpPr>
        <p:spPr>
          <a:xfrm>
            <a:off x="2435795" y="5267789"/>
            <a:ext cx="1621591" cy="111064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5517515" cy="1490345"/>
          </a:xfrm>
          <a:prstGeom prst="rect">
            <a:avLst/>
          </a:prstGeom>
        </p:spPr>
        <p:txBody>
          <a:bodyPr vert="horz" wrap="square" lIns="0" tIns="10160" rIns="0" bIns="0" rtlCol="0">
            <a:spAutoFit/>
          </a:bodyPr>
          <a:lstStyle/>
          <a:p>
            <a:pPr marL="12700" marR="5080">
              <a:lnSpc>
                <a:spcPct val="100299"/>
              </a:lnSpc>
              <a:spcBef>
                <a:spcPts val="80"/>
              </a:spcBef>
              <a:tabLst>
                <a:tab pos="2651760" algn="l"/>
                <a:tab pos="3611879" algn="l"/>
              </a:tabLst>
            </a:pPr>
            <a:r>
              <a:rPr sz="4800" spc="409" dirty="0">
                <a:solidFill>
                  <a:srgbClr val="000000"/>
                </a:solidFill>
              </a:rPr>
              <a:t>Relative </a:t>
            </a:r>
            <a:r>
              <a:rPr sz="4800" spc="390" dirty="0">
                <a:solidFill>
                  <a:srgbClr val="000000"/>
                </a:solidFill>
              </a:rPr>
              <a:t>font</a:t>
            </a:r>
            <a:r>
              <a:rPr sz="4800" spc="-145" dirty="0">
                <a:solidFill>
                  <a:srgbClr val="000000"/>
                </a:solidFill>
              </a:rPr>
              <a:t> </a:t>
            </a:r>
            <a:r>
              <a:rPr sz="4800" spc="275" dirty="0">
                <a:solidFill>
                  <a:srgbClr val="000000"/>
                </a:solidFill>
              </a:rPr>
              <a:t>sizes:  </a:t>
            </a:r>
            <a:r>
              <a:rPr sz="4800" spc="420" dirty="0">
                <a:solidFill>
                  <a:srgbClr val="000000"/>
                </a:solidFill>
              </a:rPr>
              <a:t>percent,	</a:t>
            </a:r>
            <a:r>
              <a:rPr sz="4800" spc="-5" dirty="0">
                <a:solidFill>
                  <a:srgbClr val="000000"/>
                </a:solidFill>
                <a:latin typeface="Consolas"/>
                <a:cs typeface="Consolas"/>
              </a:rPr>
              <a:t>em</a:t>
            </a:r>
            <a:r>
              <a:rPr sz="4800" spc="-5" dirty="0">
                <a:solidFill>
                  <a:srgbClr val="000000"/>
                </a:solidFill>
              </a:rPr>
              <a:t>,	</a:t>
            </a:r>
            <a:r>
              <a:rPr sz="4800" spc="-5" dirty="0">
                <a:solidFill>
                  <a:srgbClr val="000000"/>
                </a:solidFill>
                <a:latin typeface="Consolas"/>
                <a:cs typeface="Consolas"/>
              </a:rPr>
              <a:t>rem</a:t>
            </a:r>
            <a:endParaRPr sz="4800">
              <a:latin typeface="Consolas"/>
              <a:cs typeface="Consolas"/>
            </a:endParaRPr>
          </a:p>
        </p:txBody>
      </p:sp>
    </p:spTree>
    <p:extLst>
      <p:ext uri="{BB962C8B-B14F-4D97-AF65-F5344CB8AC3E}">
        <p14:creationId xmlns:p14="http://schemas.microsoft.com/office/powerpoint/2010/main" val="19235937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3064510"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a:t>
            </a:r>
            <a:r>
              <a:rPr sz="3600" spc="55" dirty="0">
                <a:solidFill>
                  <a:srgbClr val="000000"/>
                </a:solidFill>
              </a:rPr>
              <a:t> </a:t>
            </a:r>
            <a:r>
              <a:rPr sz="3600" spc="310" dirty="0">
                <a:solidFill>
                  <a:srgbClr val="000000"/>
                </a:solidFill>
              </a:rPr>
              <a:t>units</a:t>
            </a:r>
            <a:endParaRPr sz="3600" dirty="0"/>
          </a:p>
        </p:txBody>
      </p:sp>
      <p:sp>
        <p:nvSpPr>
          <p:cNvPr id="3" name="object 3"/>
          <p:cNvSpPr txBox="1"/>
          <p:nvPr/>
        </p:nvSpPr>
        <p:spPr>
          <a:xfrm>
            <a:off x="855724" y="1567733"/>
            <a:ext cx="7178040" cy="3797300"/>
          </a:xfrm>
          <a:prstGeom prst="rect">
            <a:avLst/>
          </a:prstGeom>
        </p:spPr>
        <p:txBody>
          <a:bodyPr vert="horz" wrap="square" lIns="0" tIns="12700" rIns="0" bIns="0" rtlCol="0">
            <a:spAutoFit/>
          </a:bodyPr>
          <a:lstStyle/>
          <a:p>
            <a:pPr marL="12700" marR="526415">
              <a:lnSpc>
                <a:spcPct val="114599"/>
              </a:lnSpc>
              <a:spcBef>
                <a:spcPts val="100"/>
              </a:spcBef>
            </a:pPr>
            <a:r>
              <a:rPr sz="2400" spc="-5" dirty="0">
                <a:solidFill>
                  <a:srgbClr val="434343"/>
                </a:solidFill>
                <a:latin typeface="Calibri"/>
                <a:cs typeface="Calibri"/>
              </a:rPr>
              <a:t>Whenever possible, it's best to use </a:t>
            </a:r>
            <a:r>
              <a:rPr sz="2400" b="1" spc="-5" dirty="0">
                <a:solidFill>
                  <a:srgbClr val="434343"/>
                </a:solidFill>
                <a:latin typeface="Calibri"/>
                <a:cs typeface="Calibri"/>
              </a:rPr>
              <a:t>relative units </a:t>
            </a:r>
            <a:r>
              <a:rPr sz="2400" spc="-5" dirty="0">
                <a:solidFill>
                  <a:srgbClr val="434343"/>
                </a:solidFill>
                <a:latin typeface="Calibri"/>
                <a:cs typeface="Calibri"/>
              </a:rPr>
              <a:t>(like  percentage) instead of </a:t>
            </a:r>
            <a:r>
              <a:rPr sz="2400" dirty="0">
                <a:solidFill>
                  <a:srgbClr val="434343"/>
                </a:solidFill>
                <a:latin typeface="Calibri"/>
                <a:cs typeface="Calibri"/>
              </a:rPr>
              <a:t>absolute </a:t>
            </a:r>
            <a:r>
              <a:rPr sz="2400" spc="-5" dirty="0">
                <a:solidFill>
                  <a:srgbClr val="434343"/>
                </a:solidFill>
                <a:latin typeface="Calibri"/>
                <a:cs typeface="Calibri"/>
              </a:rPr>
              <a:t>units (like</a:t>
            </a:r>
            <a:r>
              <a:rPr sz="2400" spc="10" dirty="0">
                <a:solidFill>
                  <a:srgbClr val="434343"/>
                </a:solidFill>
                <a:latin typeface="Calibri"/>
                <a:cs typeface="Calibri"/>
              </a:rPr>
              <a:t> </a:t>
            </a:r>
            <a:r>
              <a:rPr sz="2400" spc="-5" dirty="0">
                <a:solidFill>
                  <a:srgbClr val="434343"/>
                </a:solidFill>
                <a:latin typeface="Consolas"/>
                <a:cs typeface="Consolas"/>
              </a:rPr>
              <a:t>px</a:t>
            </a:r>
            <a:r>
              <a:rPr sz="2400" spc="-5" dirty="0">
                <a:solidFill>
                  <a:srgbClr val="434343"/>
                </a:solidFill>
                <a:latin typeface="Calibri"/>
                <a:cs typeface="Calibri"/>
              </a:rPr>
              <a:t>).</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b="1" spc="-5" dirty="0">
                <a:solidFill>
                  <a:srgbClr val="434343"/>
                </a:solidFill>
                <a:latin typeface="Calibri"/>
                <a:cs typeface="Calibri"/>
              </a:rPr>
              <a:t>Advantages:</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More likely to work on different screen</a:t>
            </a:r>
            <a:r>
              <a:rPr sz="2400" spc="-25" dirty="0">
                <a:solidFill>
                  <a:srgbClr val="434343"/>
                </a:solidFill>
                <a:latin typeface="Calibri"/>
                <a:cs typeface="Calibri"/>
              </a:rPr>
              <a:t> </a:t>
            </a:r>
            <a:r>
              <a:rPr sz="2400" spc="-5" dirty="0">
                <a:solidFill>
                  <a:srgbClr val="434343"/>
                </a:solidFill>
                <a:latin typeface="Calibri"/>
                <a:cs typeface="Calibri"/>
              </a:rPr>
              <a:t>sizes</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Easier to reason </a:t>
            </a:r>
            <a:r>
              <a:rPr sz="2400" dirty="0">
                <a:solidFill>
                  <a:srgbClr val="434343"/>
                </a:solidFill>
                <a:latin typeface="Calibri"/>
                <a:cs typeface="Calibri"/>
              </a:rPr>
              <a:t>about; </a:t>
            </a:r>
            <a:r>
              <a:rPr sz="2400" spc="-5" dirty="0">
                <a:solidFill>
                  <a:srgbClr val="434343"/>
                </a:solidFill>
                <a:latin typeface="Calibri"/>
                <a:cs typeface="Calibri"/>
              </a:rPr>
              <a:t>fewer magic</a:t>
            </a:r>
            <a:r>
              <a:rPr sz="2400" spc="-35" dirty="0">
                <a:solidFill>
                  <a:srgbClr val="434343"/>
                </a:solidFill>
                <a:latin typeface="Calibri"/>
                <a:cs typeface="Calibri"/>
              </a:rPr>
              <a:t> </a:t>
            </a:r>
            <a:r>
              <a:rPr sz="2400" spc="-5" dirty="0">
                <a:solidFill>
                  <a:srgbClr val="434343"/>
                </a:solidFill>
                <a:latin typeface="Calibri"/>
                <a:cs typeface="Calibri"/>
              </a:rPr>
              <a:t>numbers</a:t>
            </a:r>
            <a:endParaRPr sz="2400">
              <a:latin typeface="Calibri"/>
              <a:cs typeface="Calibri"/>
            </a:endParaRPr>
          </a:p>
          <a:p>
            <a:pPr marL="469900">
              <a:lnSpc>
                <a:spcPct val="100000"/>
              </a:lnSpc>
              <a:spcBef>
                <a:spcPts val="420"/>
              </a:spcBef>
              <a:tabLst>
                <a:tab pos="3653790" algn="l"/>
              </a:tabLst>
            </a:pPr>
            <a:r>
              <a:rPr sz="2400" spc="-5" dirty="0">
                <a:solidFill>
                  <a:srgbClr val="434343"/>
                </a:solidFill>
                <a:latin typeface="Consolas"/>
                <a:cs typeface="Consolas"/>
              </a:rPr>
              <a:t>10% </a:t>
            </a:r>
            <a:r>
              <a:rPr sz="2400" dirty="0">
                <a:solidFill>
                  <a:srgbClr val="434343"/>
                </a:solidFill>
                <a:latin typeface="Consolas"/>
                <a:cs typeface="Consolas"/>
              </a:rPr>
              <a:t>/ </a:t>
            </a:r>
            <a:r>
              <a:rPr sz="2400" spc="-5" dirty="0">
                <a:solidFill>
                  <a:srgbClr val="434343"/>
                </a:solidFill>
                <a:latin typeface="Consolas"/>
                <a:cs typeface="Consolas"/>
              </a:rPr>
              <a:t>80% </a:t>
            </a:r>
            <a:r>
              <a:rPr sz="2400" dirty="0">
                <a:solidFill>
                  <a:srgbClr val="434343"/>
                </a:solidFill>
                <a:latin typeface="Consolas"/>
                <a:cs typeface="Consolas"/>
              </a:rPr>
              <a:t>/</a:t>
            </a:r>
            <a:r>
              <a:rPr sz="2400" spc="-20" dirty="0">
                <a:solidFill>
                  <a:srgbClr val="434343"/>
                </a:solidFill>
                <a:latin typeface="Consolas"/>
                <a:cs typeface="Consolas"/>
              </a:rPr>
              <a:t> </a:t>
            </a:r>
            <a:r>
              <a:rPr sz="2400" spc="-5" dirty="0">
                <a:solidFill>
                  <a:srgbClr val="434343"/>
                </a:solidFill>
                <a:latin typeface="Consolas"/>
                <a:cs typeface="Consolas"/>
              </a:rPr>
              <a:t>10%</a:t>
            </a:r>
            <a:r>
              <a:rPr sz="2400" spc="355" dirty="0">
                <a:solidFill>
                  <a:srgbClr val="434343"/>
                </a:solidFill>
                <a:latin typeface="Consolas"/>
                <a:cs typeface="Consolas"/>
              </a:rPr>
              <a:t> </a:t>
            </a:r>
            <a:r>
              <a:rPr sz="2400" spc="-5" dirty="0">
                <a:solidFill>
                  <a:srgbClr val="434343"/>
                </a:solidFill>
                <a:latin typeface="Calibri"/>
                <a:cs typeface="Calibri"/>
              </a:rPr>
              <a:t>vs	</a:t>
            </a:r>
            <a:r>
              <a:rPr sz="2400" spc="-5" dirty="0">
                <a:solidFill>
                  <a:srgbClr val="434343"/>
                </a:solidFill>
                <a:latin typeface="Consolas"/>
                <a:cs typeface="Consolas"/>
              </a:rPr>
              <a:t>122px </a:t>
            </a:r>
            <a:r>
              <a:rPr sz="2400" dirty="0">
                <a:solidFill>
                  <a:srgbClr val="434343"/>
                </a:solidFill>
                <a:latin typeface="Consolas"/>
                <a:cs typeface="Consolas"/>
              </a:rPr>
              <a:t>/ </a:t>
            </a:r>
            <a:r>
              <a:rPr sz="2400" spc="-5" dirty="0">
                <a:solidFill>
                  <a:srgbClr val="434343"/>
                </a:solidFill>
                <a:latin typeface="Consolas"/>
                <a:cs typeface="Consolas"/>
              </a:rPr>
              <a:t>926px </a:t>
            </a:r>
            <a:r>
              <a:rPr sz="2400" dirty="0">
                <a:solidFill>
                  <a:srgbClr val="434343"/>
                </a:solidFill>
                <a:latin typeface="Consolas"/>
                <a:cs typeface="Consolas"/>
              </a:rPr>
              <a:t>/</a:t>
            </a:r>
            <a:r>
              <a:rPr sz="2400" spc="-120" dirty="0">
                <a:solidFill>
                  <a:srgbClr val="434343"/>
                </a:solidFill>
                <a:latin typeface="Consolas"/>
                <a:cs typeface="Consolas"/>
              </a:rPr>
              <a:t> </a:t>
            </a:r>
            <a:r>
              <a:rPr sz="2400" spc="-5" dirty="0">
                <a:solidFill>
                  <a:srgbClr val="434343"/>
                </a:solidFill>
                <a:latin typeface="Consolas"/>
                <a:cs typeface="Consolas"/>
              </a:rPr>
              <a:t>122px</a:t>
            </a:r>
            <a:endParaRPr sz="2400">
              <a:latin typeface="Consolas"/>
              <a:cs typeface="Consolas"/>
            </a:endParaRPr>
          </a:p>
          <a:p>
            <a:pPr>
              <a:lnSpc>
                <a:spcPct val="100000"/>
              </a:lnSpc>
              <a:spcBef>
                <a:spcPts val="30"/>
              </a:spcBef>
            </a:pPr>
            <a:endParaRPr sz="3150">
              <a:latin typeface="Consolas"/>
              <a:cs typeface="Consolas"/>
            </a:endParaRPr>
          </a:p>
          <a:p>
            <a:pPr marL="388620">
              <a:lnSpc>
                <a:spcPct val="100000"/>
              </a:lnSpc>
              <a:spcBef>
                <a:spcPts val="5"/>
              </a:spcBef>
            </a:pPr>
            <a:r>
              <a:rPr sz="2400" b="1" spc="-5" dirty="0">
                <a:solidFill>
                  <a:srgbClr val="434343"/>
                </a:solidFill>
                <a:latin typeface="Calibri"/>
                <a:cs typeface="Calibri"/>
              </a:rPr>
              <a:t>Q: Should we be using relative units on</a:t>
            </a:r>
            <a:r>
              <a:rPr sz="2400" b="1" spc="45" dirty="0">
                <a:solidFill>
                  <a:srgbClr val="434343"/>
                </a:solidFill>
                <a:latin typeface="Calibri"/>
                <a:cs typeface="Calibri"/>
              </a:rPr>
              <a:t> </a:t>
            </a:r>
            <a:r>
              <a:rPr sz="2400" b="1" spc="-5" dirty="0">
                <a:solidFill>
                  <a:srgbClr val="434343"/>
                </a:solidFill>
                <a:latin typeface="Consolas"/>
                <a:cs typeface="Consolas"/>
              </a:rPr>
              <a:t>font-size</a:t>
            </a:r>
            <a:r>
              <a:rPr sz="2400" b="1" spc="-5"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6026150" cy="574040"/>
          </a:xfrm>
          <a:prstGeom prst="rect">
            <a:avLst/>
          </a:prstGeom>
        </p:spPr>
        <p:txBody>
          <a:bodyPr vert="horz" wrap="square" lIns="0" tIns="12700" rIns="0" bIns="0" rtlCol="0">
            <a:spAutoFit/>
          </a:bodyPr>
          <a:lstStyle/>
          <a:p>
            <a:pPr marL="12700">
              <a:lnSpc>
                <a:spcPct val="100000"/>
              </a:lnSpc>
              <a:spcBef>
                <a:spcPts val="100"/>
              </a:spcBef>
            </a:pPr>
            <a:r>
              <a:rPr sz="3600" spc="305" dirty="0">
                <a:latin typeface="Calibri"/>
                <a:cs typeface="Calibri"/>
              </a:rPr>
              <a:t>Relative </a:t>
            </a:r>
            <a:r>
              <a:rPr sz="3600" spc="290" dirty="0">
                <a:latin typeface="Calibri"/>
                <a:cs typeface="Calibri"/>
              </a:rPr>
              <a:t>font </a:t>
            </a:r>
            <a:r>
              <a:rPr sz="3600" spc="204" dirty="0">
                <a:latin typeface="Calibri"/>
                <a:cs typeface="Calibri"/>
              </a:rPr>
              <a:t>sizes:</a:t>
            </a:r>
            <a:r>
              <a:rPr sz="3600" spc="-260" dirty="0">
                <a:latin typeface="Calibri"/>
                <a:cs typeface="Calibri"/>
              </a:rPr>
              <a:t> </a:t>
            </a:r>
            <a:r>
              <a:rPr sz="3600" spc="360" dirty="0">
                <a:latin typeface="Calibri"/>
                <a:cs typeface="Calibri"/>
              </a:rPr>
              <a:t>percent</a:t>
            </a:r>
            <a:endParaRPr sz="3600">
              <a:latin typeface="Calibri"/>
              <a:cs typeface="Calibri"/>
            </a:endParaRPr>
          </a:p>
        </p:txBody>
      </p:sp>
      <p:sp>
        <p:nvSpPr>
          <p:cNvPr id="3" name="object 3"/>
          <p:cNvSpPr txBox="1"/>
          <p:nvPr/>
        </p:nvSpPr>
        <p:spPr>
          <a:xfrm>
            <a:off x="855724" y="1621074"/>
            <a:ext cx="604456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You can define font sizes in terms of</a:t>
            </a:r>
            <a:r>
              <a:rPr sz="2400" spc="-65" dirty="0">
                <a:solidFill>
                  <a:srgbClr val="434343"/>
                </a:solidFill>
                <a:latin typeface="Calibri"/>
                <a:cs typeface="Calibri"/>
              </a:rPr>
              <a:t> </a:t>
            </a:r>
            <a:r>
              <a:rPr sz="2400" spc="-5" dirty="0">
                <a:solidFill>
                  <a:srgbClr val="434343"/>
                </a:solidFill>
                <a:latin typeface="Calibri"/>
                <a:cs typeface="Calibri"/>
              </a:rPr>
              <a:t>percentage:</a:t>
            </a:r>
            <a:endParaRPr sz="2400">
              <a:latin typeface="Calibri"/>
              <a:cs typeface="Calibri"/>
            </a:endParaRPr>
          </a:p>
        </p:txBody>
      </p:sp>
      <p:grpSp>
        <p:nvGrpSpPr>
          <p:cNvPr id="4" name="object 4"/>
          <p:cNvGrpSpPr/>
          <p:nvPr/>
        </p:nvGrpSpPr>
        <p:grpSpPr>
          <a:xfrm>
            <a:off x="508099" y="3551975"/>
            <a:ext cx="2252980" cy="3035300"/>
            <a:chOff x="508099" y="3551975"/>
            <a:chExt cx="2252980" cy="3035300"/>
          </a:xfrm>
        </p:grpSpPr>
        <p:sp>
          <p:nvSpPr>
            <p:cNvPr id="5" name="object 5"/>
            <p:cNvSpPr/>
            <p:nvPr/>
          </p:nvSpPr>
          <p:spPr>
            <a:xfrm>
              <a:off x="546200" y="3590075"/>
              <a:ext cx="2176257" cy="29586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27149" y="3571025"/>
              <a:ext cx="2214880" cy="2997200"/>
            </a:xfrm>
            <a:custGeom>
              <a:avLst/>
              <a:gdLst/>
              <a:ahLst/>
              <a:cxnLst/>
              <a:rect l="l" t="t" r="r" b="b"/>
              <a:pathLst>
                <a:path w="2214880" h="2997200">
                  <a:moveTo>
                    <a:pt x="0" y="0"/>
                  </a:moveTo>
                  <a:lnTo>
                    <a:pt x="2214357" y="0"/>
                  </a:lnTo>
                  <a:lnTo>
                    <a:pt x="2214357" y="2996799"/>
                  </a:lnTo>
                  <a:lnTo>
                    <a:pt x="0" y="2996799"/>
                  </a:lnTo>
                  <a:lnTo>
                    <a:pt x="0" y="0"/>
                  </a:lnTo>
                  <a:close/>
                </a:path>
              </a:pathLst>
            </a:custGeom>
            <a:ln w="38099">
              <a:solidFill>
                <a:srgbClr val="595959"/>
              </a:solidFill>
            </a:ln>
          </p:spPr>
          <p:txBody>
            <a:bodyPr wrap="square" lIns="0" tIns="0" rIns="0" bIns="0" rtlCol="0"/>
            <a:lstStyle/>
            <a:p>
              <a:endParaRPr/>
            </a:p>
          </p:txBody>
        </p:sp>
      </p:grpSp>
      <p:grpSp>
        <p:nvGrpSpPr>
          <p:cNvPr id="7" name="object 7"/>
          <p:cNvGrpSpPr/>
          <p:nvPr/>
        </p:nvGrpSpPr>
        <p:grpSpPr>
          <a:xfrm>
            <a:off x="562425" y="2287253"/>
            <a:ext cx="2639060" cy="1092200"/>
            <a:chOff x="562425" y="2287253"/>
            <a:chExt cx="2639060" cy="1092200"/>
          </a:xfrm>
        </p:grpSpPr>
        <p:sp>
          <p:nvSpPr>
            <p:cNvPr id="8" name="object 8"/>
            <p:cNvSpPr/>
            <p:nvPr/>
          </p:nvSpPr>
          <p:spPr>
            <a:xfrm>
              <a:off x="600525" y="2325353"/>
              <a:ext cx="2562699" cy="101539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81475" y="2306303"/>
              <a:ext cx="2600960" cy="1054100"/>
            </a:xfrm>
            <a:custGeom>
              <a:avLst/>
              <a:gdLst/>
              <a:ahLst/>
              <a:cxnLst/>
              <a:rect l="l" t="t" r="r" b="b"/>
              <a:pathLst>
                <a:path w="2600960" h="1054100">
                  <a:moveTo>
                    <a:pt x="0" y="0"/>
                  </a:moveTo>
                  <a:lnTo>
                    <a:pt x="2600799" y="0"/>
                  </a:lnTo>
                  <a:lnTo>
                    <a:pt x="2600799" y="1053496"/>
                  </a:lnTo>
                  <a:lnTo>
                    <a:pt x="0" y="1053496"/>
                  </a:lnTo>
                  <a:lnTo>
                    <a:pt x="0" y="0"/>
                  </a:lnTo>
                  <a:close/>
                </a:path>
              </a:pathLst>
            </a:custGeom>
            <a:ln w="38099">
              <a:solidFill>
                <a:srgbClr val="595959"/>
              </a:solidFill>
            </a:ln>
          </p:spPr>
          <p:txBody>
            <a:bodyPr wrap="square" lIns="0" tIns="0" rIns="0" bIns="0" rtlCol="0"/>
            <a:lstStyle/>
            <a:p>
              <a:endParaRPr/>
            </a:p>
          </p:txBody>
        </p:sp>
      </p:grpSp>
      <p:grpSp>
        <p:nvGrpSpPr>
          <p:cNvPr id="10" name="object 10"/>
          <p:cNvGrpSpPr/>
          <p:nvPr/>
        </p:nvGrpSpPr>
        <p:grpSpPr>
          <a:xfrm>
            <a:off x="3481225" y="2479124"/>
            <a:ext cx="5311775" cy="3130550"/>
            <a:chOff x="3481225" y="2479124"/>
            <a:chExt cx="5311775" cy="3130550"/>
          </a:xfrm>
        </p:grpSpPr>
        <p:sp>
          <p:nvSpPr>
            <p:cNvPr id="11" name="object 11"/>
            <p:cNvSpPr/>
            <p:nvPr/>
          </p:nvSpPr>
          <p:spPr>
            <a:xfrm>
              <a:off x="3519325" y="2517224"/>
              <a:ext cx="5235059" cy="305377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500275" y="2498174"/>
              <a:ext cx="5273675" cy="3092450"/>
            </a:xfrm>
            <a:custGeom>
              <a:avLst/>
              <a:gdLst/>
              <a:ahLst/>
              <a:cxnLst/>
              <a:rect l="l" t="t" r="r" b="b"/>
              <a:pathLst>
                <a:path w="5273675" h="3092450">
                  <a:moveTo>
                    <a:pt x="0" y="0"/>
                  </a:moveTo>
                  <a:lnTo>
                    <a:pt x="5273159" y="0"/>
                  </a:lnTo>
                  <a:lnTo>
                    <a:pt x="5273159" y="3091874"/>
                  </a:lnTo>
                  <a:lnTo>
                    <a:pt x="0" y="3091874"/>
                  </a:lnTo>
                  <a:lnTo>
                    <a:pt x="0" y="0"/>
                  </a:lnTo>
                  <a:close/>
                </a:path>
              </a:pathLst>
            </a:custGeom>
            <a:ln w="38099">
              <a:solidFill>
                <a:srgbClr val="595959"/>
              </a:solidFill>
            </a:ln>
          </p:spPr>
          <p:txBody>
            <a:bodyPr wrap="square" lIns="0" tIns="0" rIns="0" bIns="0" rtlCol="0"/>
            <a:lstStyle/>
            <a:p>
              <a:endParaRPr/>
            </a:p>
          </p:txBody>
        </p:sp>
      </p:grpSp>
      <p:sp>
        <p:nvSpPr>
          <p:cNvPr id="13" name="object 13"/>
          <p:cNvSpPr txBox="1"/>
          <p:nvPr/>
        </p:nvSpPr>
        <p:spPr>
          <a:xfrm>
            <a:off x="7569299" y="6096832"/>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a:t>
            </a:r>
            <a:r>
              <a:rPr sz="2400" u="heavy" spc="-5" dirty="0">
                <a:solidFill>
                  <a:srgbClr val="0097A7"/>
                </a:solidFill>
                <a:uFill>
                  <a:solidFill>
                    <a:srgbClr val="0097A7"/>
                  </a:solidFill>
                </a:uFill>
                <a:latin typeface="Calibri"/>
                <a:cs typeface="Calibri"/>
                <a:hlinkClick r:id="rId5"/>
              </a:rPr>
              <a:t>CodePen</a:t>
            </a:r>
            <a:r>
              <a:rPr sz="2400" spc="-5" dirty="0">
                <a:latin typeface="Calibri"/>
                <a:cs typeface="Calibri"/>
              </a:rPr>
              <a:t>)</a:t>
            </a:r>
            <a:endParaRPr sz="2400">
              <a:latin typeface="Calibri"/>
              <a:cs typeface="Calibri"/>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6026150" cy="574040"/>
          </a:xfrm>
          <a:prstGeom prst="rect">
            <a:avLst/>
          </a:prstGeom>
        </p:spPr>
        <p:txBody>
          <a:bodyPr vert="horz" wrap="square" lIns="0" tIns="12700" rIns="0" bIns="0" rtlCol="0">
            <a:spAutoFit/>
          </a:bodyPr>
          <a:lstStyle/>
          <a:p>
            <a:pPr marL="12700">
              <a:lnSpc>
                <a:spcPct val="100000"/>
              </a:lnSpc>
              <a:spcBef>
                <a:spcPts val="100"/>
              </a:spcBef>
            </a:pPr>
            <a:r>
              <a:rPr sz="3600" spc="305" dirty="0">
                <a:latin typeface="Calibri"/>
                <a:cs typeface="Calibri"/>
              </a:rPr>
              <a:t>Relative </a:t>
            </a:r>
            <a:r>
              <a:rPr sz="3600" spc="290" dirty="0">
                <a:latin typeface="Calibri"/>
                <a:cs typeface="Calibri"/>
              </a:rPr>
              <a:t>font </a:t>
            </a:r>
            <a:r>
              <a:rPr sz="3600" spc="204" dirty="0">
                <a:latin typeface="Calibri"/>
                <a:cs typeface="Calibri"/>
              </a:rPr>
              <a:t>sizes:</a:t>
            </a:r>
            <a:r>
              <a:rPr sz="3600" spc="-260" dirty="0">
                <a:latin typeface="Calibri"/>
                <a:cs typeface="Calibri"/>
              </a:rPr>
              <a:t> </a:t>
            </a:r>
            <a:r>
              <a:rPr sz="3600" spc="360" dirty="0">
                <a:latin typeface="Calibri"/>
                <a:cs typeface="Calibri"/>
              </a:rPr>
              <a:t>percent</a:t>
            </a:r>
            <a:endParaRPr sz="3600">
              <a:latin typeface="Calibri"/>
              <a:cs typeface="Calibri"/>
            </a:endParaRPr>
          </a:p>
        </p:txBody>
      </p:sp>
      <p:grpSp>
        <p:nvGrpSpPr>
          <p:cNvPr id="3" name="object 3"/>
          <p:cNvGrpSpPr/>
          <p:nvPr/>
        </p:nvGrpSpPr>
        <p:grpSpPr>
          <a:xfrm>
            <a:off x="529449" y="2652274"/>
            <a:ext cx="2781935" cy="1194435"/>
            <a:chOff x="529449" y="2652274"/>
            <a:chExt cx="2781935" cy="1194435"/>
          </a:xfrm>
        </p:grpSpPr>
        <p:sp>
          <p:nvSpPr>
            <p:cNvPr id="4" name="object 4"/>
            <p:cNvSpPr/>
            <p:nvPr/>
          </p:nvSpPr>
          <p:spPr>
            <a:xfrm>
              <a:off x="567550" y="2690374"/>
              <a:ext cx="2705275" cy="1117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48499" y="2671324"/>
              <a:ext cx="2743835" cy="1156335"/>
            </a:xfrm>
            <a:custGeom>
              <a:avLst/>
              <a:gdLst/>
              <a:ahLst/>
              <a:cxnLst/>
              <a:rect l="l" t="t" r="r" b="b"/>
              <a:pathLst>
                <a:path w="2743835" h="1156335">
                  <a:moveTo>
                    <a:pt x="0" y="0"/>
                  </a:moveTo>
                  <a:lnTo>
                    <a:pt x="2743375" y="0"/>
                  </a:lnTo>
                  <a:lnTo>
                    <a:pt x="2743375" y="1156099"/>
                  </a:lnTo>
                  <a:lnTo>
                    <a:pt x="0" y="1156099"/>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529449" y="3980250"/>
            <a:ext cx="2113280" cy="2807335"/>
            <a:chOff x="529449" y="3980250"/>
            <a:chExt cx="2113280" cy="2807335"/>
          </a:xfrm>
        </p:grpSpPr>
        <p:sp>
          <p:nvSpPr>
            <p:cNvPr id="7" name="object 7"/>
            <p:cNvSpPr/>
            <p:nvPr/>
          </p:nvSpPr>
          <p:spPr>
            <a:xfrm>
              <a:off x="567550" y="4018350"/>
              <a:ext cx="2037074" cy="27310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48499" y="3999300"/>
              <a:ext cx="2075180" cy="2769235"/>
            </a:xfrm>
            <a:custGeom>
              <a:avLst/>
              <a:gdLst/>
              <a:ahLst/>
              <a:cxnLst/>
              <a:rect l="l" t="t" r="r" b="b"/>
              <a:pathLst>
                <a:path w="2075180" h="2769234">
                  <a:moveTo>
                    <a:pt x="0" y="0"/>
                  </a:moveTo>
                  <a:lnTo>
                    <a:pt x="2075174" y="0"/>
                  </a:lnTo>
                  <a:lnTo>
                    <a:pt x="2075174" y="2769124"/>
                  </a:lnTo>
                  <a:lnTo>
                    <a:pt x="0" y="2769124"/>
                  </a:lnTo>
                  <a:lnTo>
                    <a:pt x="0" y="0"/>
                  </a:lnTo>
                  <a:close/>
                </a:path>
              </a:pathLst>
            </a:custGeom>
            <a:ln w="38099">
              <a:solidFill>
                <a:srgbClr val="595959"/>
              </a:solidFill>
            </a:ln>
          </p:spPr>
          <p:txBody>
            <a:bodyPr wrap="square" lIns="0" tIns="0" rIns="0" bIns="0" rtlCol="0"/>
            <a:lstStyle/>
            <a:p>
              <a:endParaRPr/>
            </a:p>
          </p:txBody>
        </p:sp>
      </p:grpSp>
      <p:grpSp>
        <p:nvGrpSpPr>
          <p:cNvPr id="9" name="object 9"/>
          <p:cNvGrpSpPr/>
          <p:nvPr/>
        </p:nvGrpSpPr>
        <p:grpSpPr>
          <a:xfrm>
            <a:off x="3577249" y="2830299"/>
            <a:ext cx="4473575" cy="2669540"/>
            <a:chOff x="3577249" y="2830299"/>
            <a:chExt cx="4473575" cy="2669540"/>
          </a:xfrm>
        </p:grpSpPr>
        <p:sp>
          <p:nvSpPr>
            <p:cNvPr id="10" name="object 10"/>
            <p:cNvSpPr/>
            <p:nvPr/>
          </p:nvSpPr>
          <p:spPr>
            <a:xfrm>
              <a:off x="3663143" y="2868399"/>
              <a:ext cx="3632282" cy="2592774"/>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596299" y="2849349"/>
              <a:ext cx="4435475" cy="2631440"/>
            </a:xfrm>
            <a:custGeom>
              <a:avLst/>
              <a:gdLst/>
              <a:ahLst/>
              <a:cxnLst/>
              <a:rect l="l" t="t" r="r" b="b"/>
              <a:pathLst>
                <a:path w="4435475" h="2631440">
                  <a:moveTo>
                    <a:pt x="0" y="0"/>
                  </a:moveTo>
                  <a:lnTo>
                    <a:pt x="4435074" y="0"/>
                  </a:lnTo>
                  <a:lnTo>
                    <a:pt x="4435074" y="2630874"/>
                  </a:lnTo>
                  <a:lnTo>
                    <a:pt x="0" y="2630874"/>
                  </a:lnTo>
                  <a:lnTo>
                    <a:pt x="0" y="0"/>
                  </a:lnTo>
                  <a:close/>
                </a:path>
              </a:pathLst>
            </a:custGeom>
            <a:ln w="38099">
              <a:solidFill>
                <a:srgbClr val="595959"/>
              </a:solidFill>
            </a:ln>
          </p:spPr>
          <p:txBody>
            <a:bodyPr wrap="square" lIns="0" tIns="0" rIns="0" bIns="0" rtlCol="0"/>
            <a:lstStyle/>
            <a:p>
              <a:endParaRPr/>
            </a:p>
          </p:txBody>
        </p:sp>
      </p:grpSp>
      <p:sp>
        <p:nvSpPr>
          <p:cNvPr id="12" name="object 12"/>
          <p:cNvSpPr txBox="1"/>
          <p:nvPr/>
        </p:nvSpPr>
        <p:spPr>
          <a:xfrm>
            <a:off x="7569299" y="6096832"/>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a:t>
            </a:r>
            <a:r>
              <a:rPr sz="2400" u="heavy" spc="-5" dirty="0">
                <a:solidFill>
                  <a:srgbClr val="0097A7"/>
                </a:solidFill>
                <a:uFill>
                  <a:solidFill>
                    <a:srgbClr val="0097A7"/>
                  </a:solidFill>
                </a:uFill>
                <a:latin typeface="Calibri"/>
                <a:cs typeface="Calibri"/>
                <a:hlinkClick r:id="rId5"/>
              </a:rPr>
              <a:t>CodePen</a:t>
            </a:r>
            <a:r>
              <a:rPr sz="2400" spc="-5" dirty="0">
                <a:latin typeface="Calibri"/>
                <a:cs typeface="Calibri"/>
              </a:rPr>
              <a:t>)</a:t>
            </a:r>
            <a:endParaRPr sz="2400">
              <a:latin typeface="Calibri"/>
              <a:cs typeface="Calibri"/>
            </a:endParaRPr>
          </a:p>
        </p:txBody>
      </p:sp>
      <p:sp>
        <p:nvSpPr>
          <p:cNvPr id="13" name="object 13"/>
          <p:cNvSpPr txBox="1"/>
          <p:nvPr/>
        </p:nvSpPr>
        <p:spPr>
          <a:xfrm>
            <a:off x="1008124" y="1720134"/>
            <a:ext cx="6893559"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Percent on font-size behaves exactly like percentage on  width </a:t>
            </a:r>
            <a:r>
              <a:rPr sz="2400" dirty="0">
                <a:solidFill>
                  <a:srgbClr val="434343"/>
                </a:solidFill>
                <a:latin typeface="Calibri"/>
                <a:cs typeface="Calibri"/>
              </a:rPr>
              <a:t>and </a:t>
            </a:r>
            <a:r>
              <a:rPr sz="2400" spc="-5" dirty="0">
                <a:solidFill>
                  <a:srgbClr val="434343"/>
                </a:solidFill>
                <a:latin typeface="Calibri"/>
                <a:cs typeface="Calibri"/>
              </a:rPr>
              <a:t>height, in that it's relative to the</a:t>
            </a:r>
            <a:r>
              <a:rPr sz="2400" spc="-40" dirty="0">
                <a:solidFill>
                  <a:srgbClr val="434343"/>
                </a:solidFill>
                <a:latin typeface="Calibri"/>
                <a:cs typeface="Calibri"/>
              </a:rPr>
              <a:t> </a:t>
            </a:r>
            <a:r>
              <a:rPr sz="2400" spc="-5" dirty="0">
                <a:solidFill>
                  <a:srgbClr val="434343"/>
                </a:solidFill>
                <a:latin typeface="Calibri"/>
                <a:cs typeface="Calibri"/>
              </a:rPr>
              <a:t>parent:</a:t>
            </a:r>
            <a:endParaRPr sz="2400">
              <a:latin typeface="Calibri"/>
              <a:cs typeface="Calibri"/>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8499" y="254004"/>
            <a:ext cx="6026150"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 </a:t>
            </a:r>
            <a:r>
              <a:rPr sz="3600" spc="204" dirty="0">
                <a:solidFill>
                  <a:srgbClr val="000000"/>
                </a:solidFill>
              </a:rPr>
              <a:t>sizes:</a:t>
            </a:r>
            <a:r>
              <a:rPr sz="3600" spc="-260" dirty="0">
                <a:solidFill>
                  <a:srgbClr val="000000"/>
                </a:solidFill>
              </a:rPr>
              <a:t> </a:t>
            </a:r>
            <a:r>
              <a:rPr sz="3600" spc="360" dirty="0">
                <a:solidFill>
                  <a:srgbClr val="000000"/>
                </a:solidFill>
              </a:rPr>
              <a:t>percent</a:t>
            </a:r>
            <a:endParaRPr sz="3600" dirty="0"/>
          </a:p>
        </p:txBody>
      </p:sp>
      <p:grpSp>
        <p:nvGrpSpPr>
          <p:cNvPr id="3" name="object 3"/>
          <p:cNvGrpSpPr/>
          <p:nvPr/>
        </p:nvGrpSpPr>
        <p:grpSpPr>
          <a:xfrm>
            <a:off x="529449" y="2652274"/>
            <a:ext cx="2781935" cy="1194435"/>
            <a:chOff x="529449" y="2652274"/>
            <a:chExt cx="2781935" cy="1194435"/>
          </a:xfrm>
        </p:grpSpPr>
        <p:sp>
          <p:nvSpPr>
            <p:cNvPr id="4" name="object 4"/>
            <p:cNvSpPr/>
            <p:nvPr/>
          </p:nvSpPr>
          <p:spPr>
            <a:xfrm>
              <a:off x="567550" y="2690374"/>
              <a:ext cx="2705275" cy="1117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8499" y="2671324"/>
              <a:ext cx="2743835" cy="1156335"/>
            </a:xfrm>
            <a:custGeom>
              <a:avLst/>
              <a:gdLst/>
              <a:ahLst/>
              <a:cxnLst/>
              <a:rect l="l" t="t" r="r" b="b"/>
              <a:pathLst>
                <a:path w="2743835" h="1156335">
                  <a:moveTo>
                    <a:pt x="0" y="0"/>
                  </a:moveTo>
                  <a:lnTo>
                    <a:pt x="2743375" y="0"/>
                  </a:lnTo>
                  <a:lnTo>
                    <a:pt x="2743375" y="1156099"/>
                  </a:lnTo>
                  <a:lnTo>
                    <a:pt x="0" y="1156099"/>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429100" y="3980250"/>
            <a:ext cx="2214245" cy="2807335"/>
            <a:chOff x="429100" y="3980250"/>
            <a:chExt cx="2214245" cy="2807335"/>
          </a:xfrm>
        </p:grpSpPr>
        <p:sp>
          <p:nvSpPr>
            <p:cNvPr id="7" name="object 7"/>
            <p:cNvSpPr/>
            <p:nvPr/>
          </p:nvSpPr>
          <p:spPr>
            <a:xfrm>
              <a:off x="567550" y="4018350"/>
              <a:ext cx="2037074" cy="273102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48500" y="3999300"/>
              <a:ext cx="2075180" cy="2769235"/>
            </a:xfrm>
            <a:custGeom>
              <a:avLst/>
              <a:gdLst/>
              <a:ahLst/>
              <a:cxnLst/>
              <a:rect l="l" t="t" r="r" b="b"/>
              <a:pathLst>
                <a:path w="2075180" h="2769234">
                  <a:moveTo>
                    <a:pt x="0" y="0"/>
                  </a:moveTo>
                  <a:lnTo>
                    <a:pt x="2075174" y="0"/>
                  </a:lnTo>
                  <a:lnTo>
                    <a:pt x="2075174" y="2769124"/>
                  </a:lnTo>
                  <a:lnTo>
                    <a:pt x="0" y="2769124"/>
                  </a:lnTo>
                  <a:lnTo>
                    <a:pt x="0" y="0"/>
                  </a:lnTo>
                  <a:close/>
                </a:path>
              </a:pathLst>
            </a:custGeom>
            <a:ln w="38099">
              <a:solidFill>
                <a:srgbClr val="595959"/>
              </a:solidFill>
            </a:ln>
          </p:spPr>
          <p:txBody>
            <a:bodyPr wrap="square" lIns="0" tIns="0" rIns="0" bIns="0" rtlCol="0"/>
            <a:lstStyle/>
            <a:p>
              <a:endParaRPr/>
            </a:p>
          </p:txBody>
        </p:sp>
        <p:sp>
          <p:nvSpPr>
            <p:cNvPr id="9" name="object 9"/>
            <p:cNvSpPr/>
            <p:nvPr/>
          </p:nvSpPr>
          <p:spPr>
            <a:xfrm>
              <a:off x="448150" y="5948125"/>
              <a:ext cx="2037080" cy="801370"/>
            </a:xfrm>
            <a:custGeom>
              <a:avLst/>
              <a:gdLst/>
              <a:ahLst/>
              <a:cxnLst/>
              <a:rect l="l" t="t" r="r" b="b"/>
              <a:pathLst>
                <a:path w="2037080" h="801370">
                  <a:moveTo>
                    <a:pt x="0" y="400649"/>
                  </a:moveTo>
                  <a:lnTo>
                    <a:pt x="2166" y="374307"/>
                  </a:lnTo>
                  <a:lnTo>
                    <a:pt x="8576" y="348419"/>
                  </a:lnTo>
                  <a:lnTo>
                    <a:pt x="33589" y="298219"/>
                  </a:lnTo>
                  <a:lnTo>
                    <a:pt x="73965" y="250473"/>
                  </a:lnTo>
                  <a:lnTo>
                    <a:pt x="128630" y="205603"/>
                  </a:lnTo>
                  <a:lnTo>
                    <a:pt x="160986" y="184378"/>
                  </a:lnTo>
                  <a:lnTo>
                    <a:pt x="196511" y="164031"/>
                  </a:lnTo>
                  <a:lnTo>
                    <a:pt x="235072" y="144614"/>
                  </a:lnTo>
                  <a:lnTo>
                    <a:pt x="276534" y="126179"/>
                  </a:lnTo>
                  <a:lnTo>
                    <a:pt x="320763" y="108781"/>
                  </a:lnTo>
                  <a:lnTo>
                    <a:pt x="367626" y="92470"/>
                  </a:lnTo>
                  <a:lnTo>
                    <a:pt x="416987" y="77302"/>
                  </a:lnTo>
                  <a:lnTo>
                    <a:pt x="468712" y="63327"/>
                  </a:lnTo>
                  <a:lnTo>
                    <a:pt x="522668" y="50599"/>
                  </a:lnTo>
                  <a:lnTo>
                    <a:pt x="578720" y="39171"/>
                  </a:lnTo>
                  <a:lnTo>
                    <a:pt x="636733" y="29095"/>
                  </a:lnTo>
                  <a:lnTo>
                    <a:pt x="696575" y="20425"/>
                  </a:lnTo>
                  <a:lnTo>
                    <a:pt x="758110" y="13213"/>
                  </a:lnTo>
                  <a:lnTo>
                    <a:pt x="821204" y="7511"/>
                  </a:lnTo>
                  <a:lnTo>
                    <a:pt x="885723" y="3373"/>
                  </a:lnTo>
                  <a:lnTo>
                    <a:pt x="951533" y="852"/>
                  </a:lnTo>
                  <a:lnTo>
                    <a:pt x="1018499" y="0"/>
                  </a:lnTo>
                  <a:lnTo>
                    <a:pt x="1085466" y="852"/>
                  </a:lnTo>
                  <a:lnTo>
                    <a:pt x="1151276" y="3373"/>
                  </a:lnTo>
                  <a:lnTo>
                    <a:pt x="1215795" y="7511"/>
                  </a:lnTo>
                  <a:lnTo>
                    <a:pt x="1278889" y="13213"/>
                  </a:lnTo>
                  <a:lnTo>
                    <a:pt x="1340424" y="20425"/>
                  </a:lnTo>
                  <a:lnTo>
                    <a:pt x="1400266" y="29095"/>
                  </a:lnTo>
                  <a:lnTo>
                    <a:pt x="1458279" y="39171"/>
                  </a:lnTo>
                  <a:lnTo>
                    <a:pt x="1514331" y="50599"/>
                  </a:lnTo>
                  <a:lnTo>
                    <a:pt x="1568287" y="63327"/>
                  </a:lnTo>
                  <a:lnTo>
                    <a:pt x="1620012" y="77302"/>
                  </a:lnTo>
                  <a:lnTo>
                    <a:pt x="1669373" y="92470"/>
                  </a:lnTo>
                  <a:lnTo>
                    <a:pt x="1716236" y="108781"/>
                  </a:lnTo>
                  <a:lnTo>
                    <a:pt x="1760465" y="126179"/>
                  </a:lnTo>
                  <a:lnTo>
                    <a:pt x="1801927" y="144614"/>
                  </a:lnTo>
                  <a:lnTo>
                    <a:pt x="1840488" y="164031"/>
                  </a:lnTo>
                  <a:lnTo>
                    <a:pt x="1876013" y="184378"/>
                  </a:lnTo>
                  <a:lnTo>
                    <a:pt x="1908369" y="205603"/>
                  </a:lnTo>
                  <a:lnTo>
                    <a:pt x="1963034" y="250473"/>
                  </a:lnTo>
                  <a:lnTo>
                    <a:pt x="2003410" y="298219"/>
                  </a:lnTo>
                  <a:lnTo>
                    <a:pt x="2028423" y="348419"/>
                  </a:lnTo>
                  <a:lnTo>
                    <a:pt x="2036999" y="400649"/>
                  </a:lnTo>
                  <a:lnTo>
                    <a:pt x="2028423" y="452880"/>
                  </a:lnTo>
                  <a:lnTo>
                    <a:pt x="2003410" y="503080"/>
                  </a:lnTo>
                  <a:lnTo>
                    <a:pt x="1963034" y="550826"/>
                  </a:lnTo>
                  <a:lnTo>
                    <a:pt x="1908369" y="595696"/>
                  </a:lnTo>
                  <a:lnTo>
                    <a:pt x="1876013" y="616921"/>
                  </a:lnTo>
                  <a:lnTo>
                    <a:pt x="1840488" y="637268"/>
                  </a:lnTo>
                  <a:lnTo>
                    <a:pt x="1801927" y="656685"/>
                  </a:lnTo>
                  <a:lnTo>
                    <a:pt x="1760465" y="675120"/>
                  </a:lnTo>
                  <a:lnTo>
                    <a:pt x="1716236" y="692518"/>
                  </a:lnTo>
                  <a:lnTo>
                    <a:pt x="1669373" y="708828"/>
                  </a:lnTo>
                  <a:lnTo>
                    <a:pt x="1620012" y="723997"/>
                  </a:lnTo>
                  <a:lnTo>
                    <a:pt x="1568287" y="737972"/>
                  </a:lnTo>
                  <a:lnTo>
                    <a:pt x="1514331" y="750700"/>
                  </a:lnTo>
                  <a:lnTo>
                    <a:pt x="1458279" y="762128"/>
                  </a:lnTo>
                  <a:lnTo>
                    <a:pt x="1400266" y="772204"/>
                  </a:lnTo>
                  <a:lnTo>
                    <a:pt x="1340424" y="780874"/>
                  </a:lnTo>
                  <a:lnTo>
                    <a:pt x="1278889" y="788086"/>
                  </a:lnTo>
                  <a:lnTo>
                    <a:pt x="1215795" y="793788"/>
                  </a:lnTo>
                  <a:lnTo>
                    <a:pt x="1151276" y="797926"/>
                  </a:lnTo>
                  <a:lnTo>
                    <a:pt x="1085466" y="800447"/>
                  </a:lnTo>
                  <a:lnTo>
                    <a:pt x="1018499" y="801299"/>
                  </a:lnTo>
                  <a:lnTo>
                    <a:pt x="951533" y="800447"/>
                  </a:lnTo>
                  <a:lnTo>
                    <a:pt x="885723" y="797926"/>
                  </a:lnTo>
                  <a:lnTo>
                    <a:pt x="821204" y="793788"/>
                  </a:lnTo>
                  <a:lnTo>
                    <a:pt x="758110" y="788086"/>
                  </a:lnTo>
                  <a:lnTo>
                    <a:pt x="696575" y="780874"/>
                  </a:lnTo>
                  <a:lnTo>
                    <a:pt x="636733" y="772204"/>
                  </a:lnTo>
                  <a:lnTo>
                    <a:pt x="578720" y="762128"/>
                  </a:lnTo>
                  <a:lnTo>
                    <a:pt x="522668" y="750700"/>
                  </a:lnTo>
                  <a:lnTo>
                    <a:pt x="468712" y="737972"/>
                  </a:lnTo>
                  <a:lnTo>
                    <a:pt x="416987" y="723997"/>
                  </a:lnTo>
                  <a:lnTo>
                    <a:pt x="367626" y="708828"/>
                  </a:lnTo>
                  <a:lnTo>
                    <a:pt x="320763" y="692518"/>
                  </a:lnTo>
                  <a:lnTo>
                    <a:pt x="276534" y="675120"/>
                  </a:lnTo>
                  <a:lnTo>
                    <a:pt x="235072" y="656685"/>
                  </a:lnTo>
                  <a:lnTo>
                    <a:pt x="196511" y="637268"/>
                  </a:lnTo>
                  <a:lnTo>
                    <a:pt x="160986" y="616921"/>
                  </a:lnTo>
                  <a:lnTo>
                    <a:pt x="128630" y="595696"/>
                  </a:lnTo>
                  <a:lnTo>
                    <a:pt x="73965" y="550826"/>
                  </a:lnTo>
                  <a:lnTo>
                    <a:pt x="33589" y="503080"/>
                  </a:lnTo>
                  <a:lnTo>
                    <a:pt x="8576" y="452880"/>
                  </a:lnTo>
                  <a:lnTo>
                    <a:pt x="2166" y="426992"/>
                  </a:lnTo>
                  <a:lnTo>
                    <a:pt x="0" y="400649"/>
                  </a:lnTo>
                  <a:close/>
                </a:path>
              </a:pathLst>
            </a:custGeom>
            <a:ln w="38099">
              <a:solidFill>
                <a:srgbClr val="9900FF"/>
              </a:solidFill>
            </a:ln>
          </p:spPr>
          <p:txBody>
            <a:bodyPr wrap="square" lIns="0" tIns="0" rIns="0" bIns="0" rtlCol="0"/>
            <a:lstStyle/>
            <a:p>
              <a:endParaRPr/>
            </a:p>
          </p:txBody>
        </p:sp>
      </p:grpSp>
      <p:grpSp>
        <p:nvGrpSpPr>
          <p:cNvPr id="10" name="object 10"/>
          <p:cNvGrpSpPr/>
          <p:nvPr/>
        </p:nvGrpSpPr>
        <p:grpSpPr>
          <a:xfrm>
            <a:off x="3577249" y="2830299"/>
            <a:ext cx="4473575" cy="2669540"/>
            <a:chOff x="3577249" y="2830299"/>
            <a:chExt cx="4473575" cy="2669540"/>
          </a:xfrm>
        </p:grpSpPr>
        <p:sp>
          <p:nvSpPr>
            <p:cNvPr id="11" name="object 11"/>
            <p:cNvSpPr/>
            <p:nvPr/>
          </p:nvSpPr>
          <p:spPr>
            <a:xfrm>
              <a:off x="3663143" y="2868399"/>
              <a:ext cx="3632282" cy="259277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596299" y="2849349"/>
              <a:ext cx="4435475" cy="2631440"/>
            </a:xfrm>
            <a:custGeom>
              <a:avLst/>
              <a:gdLst/>
              <a:ahLst/>
              <a:cxnLst/>
              <a:rect l="l" t="t" r="r" b="b"/>
              <a:pathLst>
                <a:path w="4435475" h="2631440">
                  <a:moveTo>
                    <a:pt x="0" y="0"/>
                  </a:moveTo>
                  <a:lnTo>
                    <a:pt x="4435074" y="0"/>
                  </a:lnTo>
                  <a:lnTo>
                    <a:pt x="4435074" y="2630874"/>
                  </a:lnTo>
                  <a:lnTo>
                    <a:pt x="0" y="2630874"/>
                  </a:lnTo>
                  <a:lnTo>
                    <a:pt x="0" y="0"/>
                  </a:lnTo>
                  <a:close/>
                </a:path>
              </a:pathLst>
            </a:custGeom>
            <a:ln w="38099">
              <a:solidFill>
                <a:srgbClr val="595959"/>
              </a:solidFill>
            </a:ln>
          </p:spPr>
          <p:txBody>
            <a:bodyPr wrap="square" lIns="0" tIns="0" rIns="0" bIns="0" rtlCol="0"/>
            <a:lstStyle/>
            <a:p>
              <a:endParaRPr/>
            </a:p>
          </p:txBody>
        </p:sp>
      </p:grpSp>
      <p:sp>
        <p:nvSpPr>
          <p:cNvPr id="13" name="object 13"/>
          <p:cNvSpPr txBox="1"/>
          <p:nvPr/>
        </p:nvSpPr>
        <p:spPr>
          <a:xfrm>
            <a:off x="7569299" y="6096832"/>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a:t>
            </a:r>
            <a:r>
              <a:rPr sz="2400" u="heavy" spc="-5" dirty="0">
                <a:solidFill>
                  <a:srgbClr val="0097A7"/>
                </a:solidFill>
                <a:uFill>
                  <a:solidFill>
                    <a:srgbClr val="0097A7"/>
                  </a:solidFill>
                </a:uFill>
                <a:latin typeface="Calibri"/>
                <a:cs typeface="Calibri"/>
                <a:hlinkClick r:id="rId6"/>
              </a:rPr>
              <a:t>CodePen</a:t>
            </a:r>
            <a:r>
              <a:rPr sz="2400" spc="-5" dirty="0">
                <a:latin typeface="Calibri"/>
                <a:cs typeface="Calibri"/>
              </a:rPr>
              <a:t>)</a:t>
            </a:r>
            <a:endParaRPr sz="2400" dirty="0">
              <a:latin typeface="Calibri"/>
              <a:cs typeface="Calibri"/>
            </a:endParaRPr>
          </a:p>
        </p:txBody>
      </p:sp>
      <p:sp>
        <p:nvSpPr>
          <p:cNvPr id="14" name="object 14"/>
          <p:cNvSpPr txBox="1"/>
          <p:nvPr/>
        </p:nvSpPr>
        <p:spPr>
          <a:xfrm>
            <a:off x="1008124" y="1720134"/>
            <a:ext cx="6893559"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Percent on font-size behaves exactly like percentage on  width </a:t>
            </a:r>
            <a:r>
              <a:rPr sz="2400" dirty="0">
                <a:solidFill>
                  <a:srgbClr val="434343"/>
                </a:solidFill>
                <a:latin typeface="Calibri"/>
                <a:cs typeface="Calibri"/>
              </a:rPr>
              <a:t>and </a:t>
            </a:r>
            <a:r>
              <a:rPr sz="2400" spc="-5" dirty="0">
                <a:solidFill>
                  <a:srgbClr val="434343"/>
                </a:solidFill>
                <a:latin typeface="Calibri"/>
                <a:cs typeface="Calibri"/>
              </a:rPr>
              <a:t>height, in that it's relative to the</a:t>
            </a:r>
            <a:r>
              <a:rPr sz="2400" spc="-40" dirty="0">
                <a:solidFill>
                  <a:srgbClr val="434343"/>
                </a:solidFill>
                <a:latin typeface="Calibri"/>
                <a:cs typeface="Calibri"/>
              </a:rPr>
              <a:t> </a:t>
            </a:r>
            <a:r>
              <a:rPr sz="2400" spc="-5" dirty="0">
                <a:solidFill>
                  <a:srgbClr val="434343"/>
                </a:solidFill>
                <a:latin typeface="Calibri"/>
                <a:cs typeface="Calibri"/>
              </a:rPr>
              <a:t>parent:</a:t>
            </a:r>
            <a:endParaRPr sz="2400">
              <a:latin typeface="Calibri"/>
              <a:cs typeface="Calibri"/>
            </a:endParaRPr>
          </a:p>
        </p:txBody>
      </p:sp>
      <p:sp>
        <p:nvSpPr>
          <p:cNvPr id="15" name="object 15"/>
          <p:cNvSpPr txBox="1"/>
          <p:nvPr/>
        </p:nvSpPr>
        <p:spPr>
          <a:xfrm>
            <a:off x="2855525" y="5611840"/>
            <a:ext cx="2935675" cy="1066800"/>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Consolas"/>
                <a:cs typeface="Consolas"/>
              </a:rPr>
              <a:t>p</a:t>
            </a:r>
            <a:r>
              <a:rPr sz="2000" spc="-725" dirty="0">
                <a:latin typeface="Consolas"/>
                <a:cs typeface="Consolas"/>
              </a:rPr>
              <a:t> </a:t>
            </a:r>
            <a:r>
              <a:rPr sz="2000" spc="-5" dirty="0">
                <a:latin typeface="Calibri"/>
                <a:cs typeface="Calibri"/>
              </a:rPr>
              <a:t>is 75% of its parent, which  is 200% of</a:t>
            </a:r>
            <a:r>
              <a:rPr sz="2000" spc="-20" dirty="0">
                <a:latin typeface="Calibri"/>
                <a:cs typeface="Calibri"/>
              </a:rPr>
              <a:t> </a:t>
            </a:r>
            <a:r>
              <a:rPr sz="2000" spc="-5" dirty="0">
                <a:latin typeface="Calibri"/>
                <a:cs typeface="Calibri"/>
              </a:rPr>
              <a:t>30px.</a:t>
            </a:r>
            <a:endParaRPr sz="2000" dirty="0">
              <a:latin typeface="Calibri"/>
              <a:cs typeface="Calibri"/>
            </a:endParaRPr>
          </a:p>
          <a:p>
            <a:pPr marL="12700">
              <a:lnSpc>
                <a:spcPct val="100000"/>
              </a:lnSpc>
              <a:spcBef>
                <a:spcPts val="1000"/>
              </a:spcBef>
            </a:pPr>
            <a:r>
              <a:rPr sz="2000" spc="-5" dirty="0">
                <a:latin typeface="Consolas"/>
                <a:cs typeface="Consolas"/>
              </a:rPr>
              <a:t>p</a:t>
            </a:r>
            <a:r>
              <a:rPr sz="2000" spc="-5" dirty="0">
                <a:latin typeface="Calibri"/>
                <a:cs typeface="Calibri"/>
              </a:rPr>
              <a:t>'s size: .75*2*30 </a:t>
            </a:r>
            <a:r>
              <a:rPr sz="2000" dirty="0">
                <a:latin typeface="Calibri"/>
                <a:cs typeface="Calibri"/>
              </a:rPr>
              <a:t>=</a:t>
            </a:r>
            <a:r>
              <a:rPr sz="2000" spc="-40" dirty="0">
                <a:latin typeface="Calibri"/>
                <a:cs typeface="Calibri"/>
              </a:rPr>
              <a:t> </a:t>
            </a:r>
            <a:r>
              <a:rPr sz="2000" spc="-5" dirty="0">
                <a:latin typeface="Calibri"/>
                <a:cs typeface="Calibri"/>
              </a:rPr>
              <a:t>45px</a:t>
            </a:r>
            <a:endParaRPr sz="2000" dirty="0">
              <a:latin typeface="Calibri"/>
              <a:cs typeface="Calibri"/>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28600"/>
            <a:ext cx="4766310"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 </a:t>
            </a:r>
            <a:r>
              <a:rPr sz="3600" spc="204" dirty="0">
                <a:solidFill>
                  <a:srgbClr val="000000"/>
                </a:solidFill>
              </a:rPr>
              <a:t>sizes:</a:t>
            </a:r>
            <a:r>
              <a:rPr sz="3600" spc="-265" dirty="0">
                <a:solidFill>
                  <a:srgbClr val="000000"/>
                </a:solidFill>
              </a:rPr>
              <a:t> </a:t>
            </a:r>
            <a:r>
              <a:rPr sz="3600" spc="-5" dirty="0">
                <a:solidFill>
                  <a:srgbClr val="000000"/>
                </a:solidFill>
                <a:latin typeface="Consolas"/>
                <a:cs typeface="Consolas"/>
              </a:rPr>
              <a:t>em</a:t>
            </a:r>
            <a:endParaRPr sz="3600" dirty="0">
              <a:latin typeface="Consolas"/>
              <a:cs typeface="Consolas"/>
            </a:endParaRPr>
          </a:p>
        </p:txBody>
      </p:sp>
      <p:sp>
        <p:nvSpPr>
          <p:cNvPr id="3" name="object 3"/>
          <p:cNvSpPr txBox="1"/>
          <p:nvPr/>
        </p:nvSpPr>
        <p:spPr>
          <a:xfrm>
            <a:off x="1008124" y="1720193"/>
            <a:ext cx="7509509" cy="4006850"/>
          </a:xfrm>
          <a:prstGeom prst="rect">
            <a:avLst/>
          </a:prstGeom>
        </p:spPr>
        <p:txBody>
          <a:bodyPr vert="horz" wrap="square" lIns="0" tIns="12700" rIns="0" bIns="0" rtlCol="0">
            <a:spAutoFit/>
          </a:bodyPr>
          <a:lstStyle/>
          <a:p>
            <a:pPr marL="12700" marR="462915">
              <a:lnSpc>
                <a:spcPct val="114599"/>
              </a:lnSpc>
              <a:spcBef>
                <a:spcPts val="100"/>
              </a:spcBef>
            </a:pPr>
            <a:r>
              <a:rPr sz="2400" spc="-5" dirty="0">
                <a:solidFill>
                  <a:srgbClr val="434343"/>
                </a:solidFill>
                <a:latin typeface="Calibri"/>
                <a:cs typeface="Calibri"/>
              </a:rPr>
              <a:t>But instead of percentages, relative font sizes </a:t>
            </a:r>
            <a:r>
              <a:rPr sz="2400" dirty="0">
                <a:solidFill>
                  <a:srgbClr val="434343"/>
                </a:solidFill>
                <a:latin typeface="Calibri"/>
                <a:cs typeface="Calibri"/>
              </a:rPr>
              <a:t>are </a:t>
            </a:r>
            <a:r>
              <a:rPr sz="2400" spc="-5" dirty="0">
                <a:solidFill>
                  <a:srgbClr val="434343"/>
                </a:solidFill>
                <a:latin typeface="Calibri"/>
                <a:cs typeface="Calibri"/>
              </a:rPr>
              <a:t>usually  defined in terms of</a:t>
            </a:r>
            <a:r>
              <a:rPr sz="2400" spc="35" dirty="0">
                <a:solidFill>
                  <a:srgbClr val="434343"/>
                </a:solidFill>
                <a:latin typeface="Calibri"/>
                <a:cs typeface="Calibri"/>
              </a:rPr>
              <a:t> </a:t>
            </a:r>
            <a:r>
              <a:rPr sz="2400" spc="-5" dirty="0">
                <a:solidFill>
                  <a:srgbClr val="434343"/>
                </a:solidFill>
                <a:latin typeface="Consolas"/>
                <a:cs typeface="Consolas"/>
              </a:rPr>
              <a:t>em</a:t>
            </a:r>
            <a:r>
              <a:rPr sz="2400" spc="-5" dirty="0">
                <a:solidFill>
                  <a:srgbClr val="434343"/>
                </a:solidFill>
                <a:latin typeface="Calibri"/>
                <a:cs typeface="Calibri"/>
              </a:rPr>
              <a:t>:</a:t>
            </a:r>
            <a:endParaRPr sz="2400" dirty="0">
              <a:latin typeface="Calibri"/>
              <a:cs typeface="Calibri"/>
            </a:endParaRPr>
          </a:p>
          <a:p>
            <a:pPr>
              <a:lnSpc>
                <a:spcPct val="100000"/>
              </a:lnSpc>
              <a:spcBef>
                <a:spcPts val="55"/>
              </a:spcBef>
            </a:pPr>
            <a:endParaRPr sz="3000" dirty="0">
              <a:latin typeface="Calibri"/>
              <a:cs typeface="Calibri"/>
            </a:endParaRPr>
          </a:p>
          <a:p>
            <a:pPr marL="163195">
              <a:lnSpc>
                <a:spcPct val="100000"/>
              </a:lnSpc>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em</a:t>
            </a:r>
            <a:r>
              <a:rPr sz="2400" spc="-790" dirty="0">
                <a:solidFill>
                  <a:srgbClr val="434343"/>
                </a:solidFill>
                <a:latin typeface="Consolas"/>
                <a:cs typeface="Consolas"/>
              </a:rPr>
              <a:t> </a:t>
            </a:r>
            <a:r>
              <a:rPr sz="2400" spc="-5" dirty="0">
                <a:solidFill>
                  <a:srgbClr val="434343"/>
                </a:solidFill>
                <a:latin typeface="Calibri"/>
                <a:cs typeface="Calibri"/>
              </a:rPr>
              <a:t>represents</a:t>
            </a:r>
            <a:r>
              <a:rPr sz="2400" spc="-15" dirty="0">
                <a:solidFill>
                  <a:srgbClr val="434343"/>
                </a:solidFill>
                <a:latin typeface="Calibri"/>
                <a:cs typeface="Calibri"/>
              </a:rPr>
              <a:t> </a:t>
            </a:r>
            <a:r>
              <a:rPr sz="2400" spc="-5" dirty="0">
                <a:solidFill>
                  <a:srgbClr val="434343"/>
                </a:solidFill>
                <a:latin typeface="Calibri"/>
                <a:cs typeface="Calibri"/>
              </a:rPr>
              <a:t>the</a:t>
            </a:r>
            <a:r>
              <a:rPr sz="2400" spc="-15" dirty="0">
                <a:solidFill>
                  <a:srgbClr val="434343"/>
                </a:solidFill>
                <a:latin typeface="Calibri"/>
                <a:cs typeface="Calibri"/>
              </a:rPr>
              <a:t> </a:t>
            </a:r>
            <a:r>
              <a:rPr sz="2400" spc="-5" dirty="0">
                <a:solidFill>
                  <a:srgbClr val="434343"/>
                </a:solidFill>
                <a:latin typeface="Calibri"/>
                <a:cs typeface="Calibri"/>
              </a:rPr>
              <a:t>calculated</a:t>
            </a:r>
            <a:r>
              <a:rPr sz="2400" spc="70" dirty="0">
                <a:solidFill>
                  <a:srgbClr val="434343"/>
                </a:solidFill>
                <a:latin typeface="Calibri"/>
                <a:cs typeface="Calibri"/>
              </a:rPr>
              <a:t> </a:t>
            </a:r>
            <a:r>
              <a:rPr sz="2400" spc="-5" dirty="0">
                <a:solidFill>
                  <a:srgbClr val="434343"/>
                </a:solidFill>
                <a:latin typeface="Consolas"/>
                <a:cs typeface="Consolas"/>
              </a:rPr>
              <a:t>font-size</a:t>
            </a:r>
            <a:r>
              <a:rPr sz="2400" spc="-770" dirty="0">
                <a:solidFill>
                  <a:srgbClr val="434343"/>
                </a:solidFill>
                <a:latin typeface="Consolas"/>
                <a:cs typeface="Consolas"/>
              </a:rPr>
              <a:t> </a:t>
            </a:r>
            <a:r>
              <a:rPr sz="2400" spc="-5" dirty="0">
                <a:solidFill>
                  <a:srgbClr val="434343"/>
                </a:solidFill>
                <a:latin typeface="Calibri"/>
                <a:cs typeface="Calibri"/>
              </a:rPr>
              <a:t>of</a:t>
            </a:r>
            <a:r>
              <a:rPr sz="2400" spc="-15" dirty="0">
                <a:solidFill>
                  <a:srgbClr val="434343"/>
                </a:solidFill>
                <a:latin typeface="Calibri"/>
                <a:cs typeface="Calibri"/>
              </a:rPr>
              <a:t> </a:t>
            </a:r>
            <a:r>
              <a:rPr sz="2400" spc="-5" dirty="0">
                <a:solidFill>
                  <a:srgbClr val="434343"/>
                </a:solidFill>
                <a:latin typeface="Calibri"/>
                <a:cs typeface="Calibri"/>
              </a:rPr>
              <a:t>the</a:t>
            </a:r>
            <a:r>
              <a:rPr sz="2400" spc="-15" dirty="0">
                <a:solidFill>
                  <a:srgbClr val="434343"/>
                </a:solidFill>
                <a:latin typeface="Calibri"/>
                <a:cs typeface="Calibri"/>
              </a:rPr>
              <a:t> </a:t>
            </a:r>
            <a:r>
              <a:rPr sz="2400" spc="-5" dirty="0">
                <a:solidFill>
                  <a:srgbClr val="434343"/>
                </a:solidFill>
                <a:latin typeface="Calibri"/>
                <a:cs typeface="Calibri"/>
              </a:rPr>
              <a:t>element</a:t>
            </a:r>
            <a:endParaRPr sz="2400" dirty="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onsolas"/>
                <a:cs typeface="Consolas"/>
              </a:rPr>
              <a:t>1em</a:t>
            </a:r>
            <a:r>
              <a:rPr sz="2400" spc="-790" dirty="0">
                <a:solidFill>
                  <a:srgbClr val="434343"/>
                </a:solidFill>
                <a:latin typeface="Consolas"/>
                <a:cs typeface="Consolas"/>
              </a:rPr>
              <a:t> </a:t>
            </a:r>
            <a:r>
              <a:rPr sz="2400" dirty="0">
                <a:solidFill>
                  <a:srgbClr val="434343"/>
                </a:solidFill>
                <a:latin typeface="Calibri"/>
                <a:cs typeface="Calibri"/>
              </a:rPr>
              <a:t>= </a:t>
            </a:r>
            <a:r>
              <a:rPr sz="2400" spc="-5" dirty="0">
                <a:solidFill>
                  <a:srgbClr val="434343"/>
                </a:solidFill>
                <a:latin typeface="Calibri"/>
                <a:cs typeface="Calibri"/>
              </a:rPr>
              <a:t>the inherited font size</a:t>
            </a:r>
            <a:endParaRPr sz="2400" dirty="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onsolas"/>
                <a:cs typeface="Consolas"/>
              </a:rPr>
              <a:t>2em</a:t>
            </a:r>
            <a:r>
              <a:rPr sz="2400" spc="-800" dirty="0">
                <a:solidFill>
                  <a:srgbClr val="434343"/>
                </a:solidFill>
                <a:latin typeface="Consolas"/>
                <a:cs typeface="Consolas"/>
              </a:rPr>
              <a:t> </a:t>
            </a:r>
            <a:r>
              <a:rPr sz="2400" dirty="0">
                <a:solidFill>
                  <a:srgbClr val="434343"/>
                </a:solidFill>
                <a:latin typeface="Calibri"/>
                <a:cs typeface="Calibri"/>
              </a:rPr>
              <a:t>= 2 </a:t>
            </a:r>
            <a:r>
              <a:rPr sz="2400" spc="-5" dirty="0">
                <a:solidFill>
                  <a:srgbClr val="434343"/>
                </a:solidFill>
                <a:latin typeface="Calibri"/>
                <a:cs typeface="Calibri"/>
              </a:rPr>
              <a:t>times the inherited font size</a:t>
            </a:r>
            <a:endParaRPr sz="2400" dirty="0">
              <a:latin typeface="Calibri"/>
              <a:cs typeface="Calibri"/>
            </a:endParaRPr>
          </a:p>
          <a:p>
            <a:pPr>
              <a:lnSpc>
                <a:spcPct val="100000"/>
              </a:lnSpc>
              <a:spcBef>
                <a:spcPts val="10"/>
              </a:spcBef>
            </a:pPr>
            <a:endParaRPr sz="3000" dirty="0">
              <a:latin typeface="Calibri"/>
              <a:cs typeface="Calibri"/>
            </a:endParaRPr>
          </a:p>
          <a:p>
            <a:pPr marL="123825" algn="ctr">
              <a:lnSpc>
                <a:spcPct val="100000"/>
              </a:lnSpc>
            </a:pPr>
            <a:r>
              <a:rPr sz="3600" b="1" spc="-5" dirty="0">
                <a:solidFill>
                  <a:srgbClr val="434343"/>
                </a:solidFill>
                <a:latin typeface="Calibri"/>
                <a:cs typeface="Calibri"/>
              </a:rPr>
              <a:t>In other</a:t>
            </a:r>
            <a:r>
              <a:rPr sz="3600" b="1" spc="-15" dirty="0">
                <a:solidFill>
                  <a:srgbClr val="434343"/>
                </a:solidFill>
                <a:latin typeface="Calibri"/>
                <a:cs typeface="Calibri"/>
              </a:rPr>
              <a:t> </a:t>
            </a:r>
            <a:r>
              <a:rPr sz="3600" b="1" spc="-5" dirty="0">
                <a:solidFill>
                  <a:srgbClr val="434343"/>
                </a:solidFill>
                <a:latin typeface="Calibri"/>
                <a:cs typeface="Calibri"/>
              </a:rPr>
              <a:t>words,</a:t>
            </a:r>
            <a:endParaRPr sz="3600" dirty="0">
              <a:latin typeface="Calibri"/>
              <a:cs typeface="Calibri"/>
            </a:endParaRPr>
          </a:p>
          <a:p>
            <a:pPr marL="121920" algn="ctr">
              <a:lnSpc>
                <a:spcPct val="100000"/>
              </a:lnSpc>
              <a:spcBef>
                <a:spcPts val="680"/>
              </a:spcBef>
            </a:pPr>
            <a:r>
              <a:rPr sz="2400" b="1" spc="-5" dirty="0">
                <a:solidFill>
                  <a:srgbClr val="9900FF"/>
                </a:solidFill>
                <a:latin typeface="Consolas"/>
                <a:cs typeface="Consolas"/>
              </a:rPr>
              <a:t>font-size: 1em; </a:t>
            </a:r>
            <a:r>
              <a:rPr sz="2400" b="1" spc="-5" dirty="0">
                <a:solidFill>
                  <a:srgbClr val="434343"/>
                </a:solidFill>
                <a:latin typeface="Calibri"/>
                <a:cs typeface="Calibri"/>
              </a:rPr>
              <a:t>is the same as </a:t>
            </a:r>
            <a:r>
              <a:rPr sz="2400" b="1" spc="-5" dirty="0">
                <a:solidFill>
                  <a:srgbClr val="9900FF"/>
                </a:solidFill>
                <a:latin typeface="Consolas"/>
                <a:cs typeface="Consolas"/>
              </a:rPr>
              <a:t>font-size:</a:t>
            </a:r>
            <a:r>
              <a:rPr sz="2400" b="1" spc="-760" dirty="0">
                <a:solidFill>
                  <a:srgbClr val="9900FF"/>
                </a:solidFill>
                <a:latin typeface="Consolas"/>
                <a:cs typeface="Consolas"/>
              </a:rPr>
              <a:t> </a:t>
            </a:r>
            <a:r>
              <a:rPr sz="2400" b="1" spc="-5" dirty="0">
                <a:solidFill>
                  <a:srgbClr val="9900FF"/>
                </a:solidFill>
                <a:latin typeface="Consolas"/>
                <a:cs typeface="Consolas"/>
              </a:rPr>
              <a:t>100%;</a:t>
            </a:r>
            <a:endParaRPr sz="2400" dirty="0">
              <a:latin typeface="Consolas"/>
              <a:cs typeface="Consolas"/>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1475" y="228600"/>
            <a:ext cx="4766310"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 </a:t>
            </a:r>
            <a:r>
              <a:rPr sz="3600" spc="204" dirty="0">
                <a:solidFill>
                  <a:srgbClr val="000000"/>
                </a:solidFill>
              </a:rPr>
              <a:t>sizes:</a:t>
            </a:r>
            <a:r>
              <a:rPr sz="3600" spc="-265" dirty="0">
                <a:solidFill>
                  <a:srgbClr val="000000"/>
                </a:solidFill>
              </a:rPr>
              <a:t> </a:t>
            </a:r>
            <a:r>
              <a:rPr sz="3600" spc="-5" dirty="0">
                <a:solidFill>
                  <a:srgbClr val="000000"/>
                </a:solidFill>
                <a:latin typeface="Consolas"/>
                <a:cs typeface="Consolas"/>
              </a:rPr>
              <a:t>em</a:t>
            </a:r>
            <a:endParaRPr sz="3600" dirty="0">
              <a:latin typeface="Consolas"/>
              <a:cs typeface="Consolas"/>
            </a:endParaRPr>
          </a:p>
        </p:txBody>
      </p:sp>
      <p:grpSp>
        <p:nvGrpSpPr>
          <p:cNvPr id="3" name="object 3"/>
          <p:cNvGrpSpPr/>
          <p:nvPr/>
        </p:nvGrpSpPr>
        <p:grpSpPr>
          <a:xfrm>
            <a:off x="562425" y="1753849"/>
            <a:ext cx="2632710" cy="1089660"/>
            <a:chOff x="562425" y="1753849"/>
            <a:chExt cx="2632710" cy="1089660"/>
          </a:xfrm>
        </p:grpSpPr>
        <p:sp>
          <p:nvSpPr>
            <p:cNvPr id="4" name="object 4"/>
            <p:cNvSpPr/>
            <p:nvPr/>
          </p:nvSpPr>
          <p:spPr>
            <a:xfrm>
              <a:off x="600525" y="1791950"/>
              <a:ext cx="2556390" cy="10129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81475" y="1772899"/>
              <a:ext cx="2594610" cy="1051560"/>
            </a:xfrm>
            <a:custGeom>
              <a:avLst/>
              <a:gdLst/>
              <a:ahLst/>
              <a:cxnLst/>
              <a:rect l="l" t="t" r="r" b="b"/>
              <a:pathLst>
                <a:path w="2594610" h="1051560">
                  <a:moveTo>
                    <a:pt x="0" y="0"/>
                  </a:moveTo>
                  <a:lnTo>
                    <a:pt x="2594490" y="0"/>
                  </a:lnTo>
                  <a:lnTo>
                    <a:pt x="2594490" y="1051000"/>
                  </a:lnTo>
                  <a:lnTo>
                    <a:pt x="0" y="1051000"/>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3481225" y="1945724"/>
            <a:ext cx="5311775" cy="3130550"/>
            <a:chOff x="3481225" y="1945724"/>
            <a:chExt cx="5311775" cy="3130550"/>
          </a:xfrm>
        </p:grpSpPr>
        <p:sp>
          <p:nvSpPr>
            <p:cNvPr id="7" name="object 7"/>
            <p:cNvSpPr/>
            <p:nvPr/>
          </p:nvSpPr>
          <p:spPr>
            <a:xfrm>
              <a:off x="3519325" y="1983824"/>
              <a:ext cx="5235059" cy="30537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500275" y="1964774"/>
              <a:ext cx="5273675" cy="3092450"/>
            </a:xfrm>
            <a:custGeom>
              <a:avLst/>
              <a:gdLst/>
              <a:ahLst/>
              <a:cxnLst/>
              <a:rect l="l" t="t" r="r" b="b"/>
              <a:pathLst>
                <a:path w="5273675" h="3092450">
                  <a:moveTo>
                    <a:pt x="0" y="0"/>
                  </a:moveTo>
                  <a:lnTo>
                    <a:pt x="5273159" y="0"/>
                  </a:lnTo>
                  <a:lnTo>
                    <a:pt x="5273159" y="3091874"/>
                  </a:lnTo>
                  <a:lnTo>
                    <a:pt x="0" y="3091874"/>
                  </a:lnTo>
                  <a:lnTo>
                    <a:pt x="0" y="0"/>
                  </a:lnTo>
                  <a:close/>
                </a:path>
              </a:pathLst>
            </a:custGeom>
            <a:ln w="38099">
              <a:solidFill>
                <a:srgbClr val="595959"/>
              </a:solidFill>
            </a:ln>
          </p:spPr>
          <p:txBody>
            <a:bodyPr wrap="square" lIns="0" tIns="0" rIns="0" bIns="0" rtlCol="0"/>
            <a:lstStyle/>
            <a:p>
              <a:endParaRPr/>
            </a:p>
          </p:txBody>
        </p:sp>
      </p:grpSp>
      <p:sp>
        <p:nvSpPr>
          <p:cNvPr id="9" name="object 9"/>
          <p:cNvSpPr txBox="1"/>
          <p:nvPr/>
        </p:nvSpPr>
        <p:spPr>
          <a:xfrm>
            <a:off x="7493099" y="5792032"/>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a:t>
            </a:r>
            <a:r>
              <a:rPr sz="2400" u="heavy" spc="-5" dirty="0">
                <a:solidFill>
                  <a:srgbClr val="0097A7"/>
                </a:solidFill>
                <a:uFill>
                  <a:solidFill>
                    <a:srgbClr val="0097A7"/>
                  </a:solidFill>
                </a:uFill>
                <a:latin typeface="Calibri"/>
                <a:cs typeface="Calibri"/>
                <a:hlinkClick r:id="rId4"/>
              </a:rPr>
              <a:t>CodePen</a:t>
            </a:r>
            <a:r>
              <a:rPr sz="2400" spc="-5" dirty="0">
                <a:latin typeface="Calibri"/>
                <a:cs typeface="Calibri"/>
              </a:rPr>
              <a:t>)</a:t>
            </a:r>
            <a:endParaRPr sz="2400">
              <a:latin typeface="Calibri"/>
              <a:cs typeface="Calibri"/>
            </a:endParaRPr>
          </a:p>
        </p:txBody>
      </p:sp>
      <p:grpSp>
        <p:nvGrpSpPr>
          <p:cNvPr id="10" name="object 10"/>
          <p:cNvGrpSpPr/>
          <p:nvPr/>
        </p:nvGrpSpPr>
        <p:grpSpPr>
          <a:xfrm>
            <a:off x="562425" y="2908250"/>
            <a:ext cx="2341880" cy="3288665"/>
            <a:chOff x="562425" y="2908250"/>
            <a:chExt cx="2341880" cy="3288665"/>
          </a:xfrm>
        </p:grpSpPr>
        <p:sp>
          <p:nvSpPr>
            <p:cNvPr id="11" name="object 11"/>
            <p:cNvSpPr/>
            <p:nvPr/>
          </p:nvSpPr>
          <p:spPr>
            <a:xfrm>
              <a:off x="600525" y="2946350"/>
              <a:ext cx="2265352" cy="321244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81475" y="2927300"/>
              <a:ext cx="2303780" cy="3250565"/>
            </a:xfrm>
            <a:custGeom>
              <a:avLst/>
              <a:gdLst/>
              <a:ahLst/>
              <a:cxnLst/>
              <a:rect l="l" t="t" r="r" b="b"/>
              <a:pathLst>
                <a:path w="2303780" h="3250565">
                  <a:moveTo>
                    <a:pt x="0" y="0"/>
                  </a:moveTo>
                  <a:lnTo>
                    <a:pt x="2303452" y="0"/>
                  </a:lnTo>
                  <a:lnTo>
                    <a:pt x="2303452" y="3250548"/>
                  </a:lnTo>
                  <a:lnTo>
                    <a:pt x="0" y="3250548"/>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99" y="1457999"/>
                </a:moveTo>
                <a:lnTo>
                  <a:pt x="0" y="1457999"/>
                </a:lnTo>
                <a:lnTo>
                  <a:pt x="0" y="0"/>
                </a:lnTo>
                <a:lnTo>
                  <a:pt x="9143999" y="0"/>
                </a:lnTo>
                <a:lnTo>
                  <a:pt x="9143999" y="1457999"/>
                </a:lnTo>
                <a:close/>
              </a:path>
            </a:pathLst>
          </a:custGeom>
          <a:solidFill>
            <a:srgbClr val="F3F3F3"/>
          </a:solidFill>
        </p:spPr>
        <p:txBody>
          <a:bodyPr wrap="square" lIns="0" tIns="0" rIns="0" bIns="0" rtlCol="0"/>
          <a:lstStyle/>
          <a:p>
            <a:endParaRPr/>
          </a:p>
        </p:txBody>
      </p:sp>
      <p:sp>
        <p:nvSpPr>
          <p:cNvPr id="3" name="object 3"/>
          <p:cNvSpPr txBox="1">
            <a:spLocks noGrp="1"/>
          </p:cNvSpPr>
          <p:nvPr>
            <p:ph type="title"/>
          </p:nvPr>
        </p:nvSpPr>
        <p:spPr>
          <a:xfrm>
            <a:off x="855724" y="401897"/>
            <a:ext cx="4766310"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 </a:t>
            </a:r>
            <a:r>
              <a:rPr sz="3600" spc="204" dirty="0">
                <a:solidFill>
                  <a:srgbClr val="000000"/>
                </a:solidFill>
              </a:rPr>
              <a:t>sizes:</a:t>
            </a:r>
            <a:r>
              <a:rPr sz="3600" spc="-265" dirty="0">
                <a:solidFill>
                  <a:srgbClr val="000000"/>
                </a:solidFill>
              </a:rPr>
              <a:t> </a:t>
            </a:r>
            <a:r>
              <a:rPr sz="3600" spc="-5" dirty="0">
                <a:solidFill>
                  <a:srgbClr val="000000"/>
                </a:solidFill>
                <a:latin typeface="Consolas"/>
                <a:cs typeface="Consolas"/>
              </a:rPr>
              <a:t>em</a:t>
            </a:r>
            <a:endParaRPr sz="3600">
              <a:latin typeface="Consolas"/>
              <a:cs typeface="Consolas"/>
            </a:endParaRPr>
          </a:p>
        </p:txBody>
      </p:sp>
      <p:grpSp>
        <p:nvGrpSpPr>
          <p:cNvPr id="4" name="object 4"/>
          <p:cNvGrpSpPr/>
          <p:nvPr/>
        </p:nvGrpSpPr>
        <p:grpSpPr>
          <a:xfrm>
            <a:off x="385924" y="1917450"/>
            <a:ext cx="2781935" cy="1194435"/>
            <a:chOff x="385924" y="1917450"/>
            <a:chExt cx="2781935" cy="1194435"/>
          </a:xfrm>
        </p:grpSpPr>
        <p:sp>
          <p:nvSpPr>
            <p:cNvPr id="5" name="object 5"/>
            <p:cNvSpPr/>
            <p:nvPr/>
          </p:nvSpPr>
          <p:spPr>
            <a:xfrm>
              <a:off x="424025" y="1955550"/>
              <a:ext cx="2705275" cy="11179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04974" y="1936500"/>
              <a:ext cx="2743835" cy="1156335"/>
            </a:xfrm>
            <a:custGeom>
              <a:avLst/>
              <a:gdLst/>
              <a:ahLst/>
              <a:cxnLst/>
              <a:rect l="l" t="t" r="r" b="b"/>
              <a:pathLst>
                <a:path w="2743835" h="1156335">
                  <a:moveTo>
                    <a:pt x="0" y="0"/>
                  </a:moveTo>
                  <a:lnTo>
                    <a:pt x="2743375" y="0"/>
                  </a:lnTo>
                  <a:lnTo>
                    <a:pt x="2743375" y="1156099"/>
                  </a:lnTo>
                  <a:lnTo>
                    <a:pt x="0" y="1156099"/>
                  </a:lnTo>
                  <a:lnTo>
                    <a:pt x="0" y="0"/>
                  </a:lnTo>
                  <a:close/>
                </a:path>
              </a:pathLst>
            </a:custGeom>
            <a:ln w="38099">
              <a:solidFill>
                <a:srgbClr val="595959"/>
              </a:solidFill>
            </a:ln>
          </p:spPr>
          <p:txBody>
            <a:bodyPr wrap="square" lIns="0" tIns="0" rIns="0" bIns="0" rtlCol="0"/>
            <a:lstStyle/>
            <a:p>
              <a:endParaRPr/>
            </a:p>
          </p:txBody>
        </p:sp>
      </p:grpSp>
      <p:grpSp>
        <p:nvGrpSpPr>
          <p:cNvPr id="7" name="object 7"/>
          <p:cNvGrpSpPr/>
          <p:nvPr/>
        </p:nvGrpSpPr>
        <p:grpSpPr>
          <a:xfrm>
            <a:off x="3805849" y="2068299"/>
            <a:ext cx="4473575" cy="2669540"/>
            <a:chOff x="3805849" y="2068299"/>
            <a:chExt cx="4473575" cy="2669540"/>
          </a:xfrm>
        </p:grpSpPr>
        <p:sp>
          <p:nvSpPr>
            <p:cNvPr id="8" name="object 8"/>
            <p:cNvSpPr/>
            <p:nvPr/>
          </p:nvSpPr>
          <p:spPr>
            <a:xfrm>
              <a:off x="3891743" y="2106399"/>
              <a:ext cx="3632282" cy="259277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824899" y="2087349"/>
              <a:ext cx="4435475" cy="2631440"/>
            </a:xfrm>
            <a:custGeom>
              <a:avLst/>
              <a:gdLst/>
              <a:ahLst/>
              <a:cxnLst/>
              <a:rect l="l" t="t" r="r" b="b"/>
              <a:pathLst>
                <a:path w="4435475" h="2631440">
                  <a:moveTo>
                    <a:pt x="0" y="0"/>
                  </a:moveTo>
                  <a:lnTo>
                    <a:pt x="4435074" y="0"/>
                  </a:lnTo>
                  <a:lnTo>
                    <a:pt x="4435074" y="2630874"/>
                  </a:lnTo>
                  <a:lnTo>
                    <a:pt x="0" y="2630874"/>
                  </a:lnTo>
                  <a:lnTo>
                    <a:pt x="0" y="0"/>
                  </a:lnTo>
                  <a:close/>
                </a:path>
              </a:pathLst>
            </a:custGeom>
            <a:ln w="38099">
              <a:solidFill>
                <a:srgbClr val="595959"/>
              </a:solidFill>
            </a:ln>
          </p:spPr>
          <p:txBody>
            <a:bodyPr wrap="square" lIns="0" tIns="0" rIns="0" bIns="0" rtlCol="0"/>
            <a:lstStyle/>
            <a:p>
              <a:endParaRPr/>
            </a:p>
          </p:txBody>
        </p:sp>
      </p:grpSp>
      <p:sp>
        <p:nvSpPr>
          <p:cNvPr id="10" name="object 10"/>
          <p:cNvSpPr txBox="1"/>
          <p:nvPr/>
        </p:nvSpPr>
        <p:spPr>
          <a:xfrm>
            <a:off x="7569299" y="6096832"/>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a:t>
            </a:r>
            <a:r>
              <a:rPr sz="2400" u="heavy" spc="-5" dirty="0">
                <a:solidFill>
                  <a:srgbClr val="0097A7"/>
                </a:solidFill>
                <a:uFill>
                  <a:solidFill>
                    <a:srgbClr val="0097A7"/>
                  </a:solidFill>
                </a:uFill>
                <a:latin typeface="Calibri"/>
                <a:cs typeface="Calibri"/>
                <a:hlinkClick r:id="rId4"/>
              </a:rPr>
              <a:t>CodePen</a:t>
            </a:r>
            <a:r>
              <a:rPr sz="2400" spc="-5" dirty="0">
                <a:latin typeface="Calibri"/>
                <a:cs typeface="Calibri"/>
              </a:rPr>
              <a:t>)</a:t>
            </a:r>
            <a:endParaRPr sz="2400">
              <a:latin typeface="Calibri"/>
              <a:cs typeface="Calibri"/>
            </a:endParaRPr>
          </a:p>
        </p:txBody>
      </p:sp>
      <p:grpSp>
        <p:nvGrpSpPr>
          <p:cNvPr id="11" name="object 11"/>
          <p:cNvGrpSpPr/>
          <p:nvPr/>
        </p:nvGrpSpPr>
        <p:grpSpPr>
          <a:xfrm>
            <a:off x="385924" y="3174275"/>
            <a:ext cx="2484120" cy="3556000"/>
            <a:chOff x="385924" y="3174275"/>
            <a:chExt cx="2484120" cy="3556000"/>
          </a:xfrm>
        </p:grpSpPr>
        <p:sp>
          <p:nvSpPr>
            <p:cNvPr id="12" name="object 12"/>
            <p:cNvSpPr/>
            <p:nvPr/>
          </p:nvSpPr>
          <p:spPr>
            <a:xfrm>
              <a:off x="424025" y="3212375"/>
              <a:ext cx="2407917" cy="347964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04974" y="3193325"/>
              <a:ext cx="2446020" cy="3517900"/>
            </a:xfrm>
            <a:custGeom>
              <a:avLst/>
              <a:gdLst/>
              <a:ahLst/>
              <a:cxnLst/>
              <a:rect l="l" t="t" r="r" b="b"/>
              <a:pathLst>
                <a:path w="2446020" h="3517900">
                  <a:moveTo>
                    <a:pt x="0" y="0"/>
                  </a:moveTo>
                  <a:lnTo>
                    <a:pt x="2446017" y="0"/>
                  </a:lnTo>
                  <a:lnTo>
                    <a:pt x="2446017" y="3517749"/>
                  </a:lnTo>
                  <a:lnTo>
                    <a:pt x="0" y="3517749"/>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766310"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 </a:t>
            </a:r>
            <a:r>
              <a:rPr sz="3600" spc="204" dirty="0">
                <a:solidFill>
                  <a:srgbClr val="000000"/>
                </a:solidFill>
              </a:rPr>
              <a:t>sizes:</a:t>
            </a:r>
            <a:r>
              <a:rPr sz="3600" spc="-265" dirty="0">
                <a:solidFill>
                  <a:srgbClr val="000000"/>
                </a:solidFill>
              </a:rPr>
              <a:t> </a:t>
            </a:r>
            <a:r>
              <a:rPr sz="3600" spc="-5" dirty="0">
                <a:solidFill>
                  <a:srgbClr val="000000"/>
                </a:solidFill>
                <a:latin typeface="Consolas"/>
                <a:cs typeface="Consolas"/>
              </a:rPr>
              <a:t>em</a:t>
            </a:r>
            <a:endParaRPr sz="3600">
              <a:latin typeface="Consolas"/>
              <a:cs typeface="Consolas"/>
            </a:endParaRPr>
          </a:p>
        </p:txBody>
      </p:sp>
      <p:grpSp>
        <p:nvGrpSpPr>
          <p:cNvPr id="3" name="object 3"/>
          <p:cNvGrpSpPr/>
          <p:nvPr/>
        </p:nvGrpSpPr>
        <p:grpSpPr>
          <a:xfrm>
            <a:off x="385924" y="1917450"/>
            <a:ext cx="2781935" cy="1194435"/>
            <a:chOff x="385924" y="1917450"/>
            <a:chExt cx="2781935" cy="1194435"/>
          </a:xfrm>
        </p:grpSpPr>
        <p:sp>
          <p:nvSpPr>
            <p:cNvPr id="4" name="object 4"/>
            <p:cNvSpPr/>
            <p:nvPr/>
          </p:nvSpPr>
          <p:spPr>
            <a:xfrm>
              <a:off x="424025" y="1955550"/>
              <a:ext cx="2705275" cy="1117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04974" y="1936500"/>
              <a:ext cx="2743835" cy="1156335"/>
            </a:xfrm>
            <a:custGeom>
              <a:avLst/>
              <a:gdLst/>
              <a:ahLst/>
              <a:cxnLst/>
              <a:rect l="l" t="t" r="r" b="b"/>
              <a:pathLst>
                <a:path w="2743835" h="1156335">
                  <a:moveTo>
                    <a:pt x="0" y="0"/>
                  </a:moveTo>
                  <a:lnTo>
                    <a:pt x="2743375" y="0"/>
                  </a:lnTo>
                  <a:lnTo>
                    <a:pt x="2743375" y="1156099"/>
                  </a:lnTo>
                  <a:lnTo>
                    <a:pt x="0" y="1156099"/>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3805849" y="2068299"/>
            <a:ext cx="4473575" cy="2669540"/>
            <a:chOff x="3805849" y="2068299"/>
            <a:chExt cx="4473575" cy="2669540"/>
          </a:xfrm>
        </p:grpSpPr>
        <p:sp>
          <p:nvSpPr>
            <p:cNvPr id="7" name="object 7"/>
            <p:cNvSpPr/>
            <p:nvPr/>
          </p:nvSpPr>
          <p:spPr>
            <a:xfrm>
              <a:off x="3891743" y="2106399"/>
              <a:ext cx="3632282" cy="259277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824899" y="2087349"/>
              <a:ext cx="4435475" cy="2631440"/>
            </a:xfrm>
            <a:custGeom>
              <a:avLst/>
              <a:gdLst/>
              <a:ahLst/>
              <a:cxnLst/>
              <a:rect l="l" t="t" r="r" b="b"/>
              <a:pathLst>
                <a:path w="4435475" h="2631440">
                  <a:moveTo>
                    <a:pt x="0" y="0"/>
                  </a:moveTo>
                  <a:lnTo>
                    <a:pt x="4435074" y="0"/>
                  </a:lnTo>
                  <a:lnTo>
                    <a:pt x="4435074" y="2630874"/>
                  </a:lnTo>
                  <a:lnTo>
                    <a:pt x="0" y="2630874"/>
                  </a:lnTo>
                  <a:lnTo>
                    <a:pt x="0" y="0"/>
                  </a:lnTo>
                  <a:close/>
                </a:path>
              </a:pathLst>
            </a:custGeom>
            <a:ln w="38099">
              <a:solidFill>
                <a:srgbClr val="595959"/>
              </a:solidFill>
            </a:ln>
          </p:spPr>
          <p:txBody>
            <a:bodyPr wrap="square" lIns="0" tIns="0" rIns="0" bIns="0" rtlCol="0"/>
            <a:lstStyle/>
            <a:p>
              <a:endParaRPr/>
            </a:p>
          </p:txBody>
        </p:sp>
      </p:grpSp>
      <p:sp>
        <p:nvSpPr>
          <p:cNvPr id="9" name="object 9"/>
          <p:cNvSpPr txBox="1"/>
          <p:nvPr/>
        </p:nvSpPr>
        <p:spPr>
          <a:xfrm>
            <a:off x="7569299" y="6096832"/>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a:t>
            </a:r>
            <a:r>
              <a:rPr sz="2400" u="heavy" spc="-5" dirty="0">
                <a:solidFill>
                  <a:srgbClr val="0097A7"/>
                </a:solidFill>
                <a:uFill>
                  <a:solidFill>
                    <a:srgbClr val="0097A7"/>
                  </a:solidFill>
                </a:uFill>
                <a:latin typeface="Calibri"/>
                <a:cs typeface="Calibri"/>
                <a:hlinkClick r:id="rId4"/>
              </a:rPr>
              <a:t>CodePen</a:t>
            </a:r>
            <a:r>
              <a:rPr sz="2400" spc="-5" dirty="0">
                <a:latin typeface="Calibri"/>
                <a:cs typeface="Calibri"/>
              </a:rPr>
              <a:t>)</a:t>
            </a:r>
            <a:endParaRPr sz="2400">
              <a:latin typeface="Calibri"/>
              <a:cs typeface="Calibri"/>
            </a:endParaRPr>
          </a:p>
        </p:txBody>
      </p:sp>
      <p:sp>
        <p:nvSpPr>
          <p:cNvPr id="10" name="object 10"/>
          <p:cNvSpPr txBox="1"/>
          <p:nvPr/>
        </p:nvSpPr>
        <p:spPr>
          <a:xfrm>
            <a:off x="3137449" y="5350890"/>
            <a:ext cx="2711450" cy="939800"/>
          </a:xfrm>
          <a:prstGeom prst="rect">
            <a:avLst/>
          </a:prstGeom>
        </p:spPr>
        <p:txBody>
          <a:bodyPr vert="horz" wrap="square" lIns="0" tIns="12700" rIns="0" bIns="0" rtlCol="0">
            <a:spAutoFit/>
          </a:bodyPr>
          <a:lstStyle/>
          <a:p>
            <a:pPr marL="12700" marR="5080">
              <a:lnSpc>
                <a:spcPct val="100000"/>
              </a:lnSpc>
              <a:spcBef>
                <a:spcPts val="100"/>
              </a:spcBef>
            </a:pPr>
            <a:r>
              <a:rPr sz="2000" spc="-5" dirty="0">
                <a:latin typeface="Calibri"/>
                <a:cs typeface="Calibri"/>
              </a:rPr>
              <a:t>p's inherited font size is  2em, which is 60px. So  0.75em is 0.75*60 </a:t>
            </a:r>
            <a:r>
              <a:rPr sz="2000" dirty="0">
                <a:latin typeface="Calibri"/>
                <a:cs typeface="Calibri"/>
              </a:rPr>
              <a:t>=</a:t>
            </a:r>
            <a:r>
              <a:rPr sz="2000" spc="-90" dirty="0">
                <a:latin typeface="Calibri"/>
                <a:cs typeface="Calibri"/>
              </a:rPr>
              <a:t> </a:t>
            </a:r>
            <a:r>
              <a:rPr sz="2000" spc="-5" dirty="0">
                <a:latin typeface="Calibri"/>
                <a:cs typeface="Calibri"/>
              </a:rPr>
              <a:t>45px.</a:t>
            </a:r>
            <a:endParaRPr sz="2000">
              <a:latin typeface="Calibri"/>
              <a:cs typeface="Calibri"/>
            </a:endParaRPr>
          </a:p>
        </p:txBody>
      </p:sp>
      <p:grpSp>
        <p:nvGrpSpPr>
          <p:cNvPr id="11" name="object 11"/>
          <p:cNvGrpSpPr/>
          <p:nvPr/>
        </p:nvGrpSpPr>
        <p:grpSpPr>
          <a:xfrm>
            <a:off x="385924" y="3174275"/>
            <a:ext cx="2541270" cy="3556000"/>
            <a:chOff x="385924" y="3174275"/>
            <a:chExt cx="2541270" cy="3556000"/>
          </a:xfrm>
        </p:grpSpPr>
        <p:sp>
          <p:nvSpPr>
            <p:cNvPr id="12" name="object 12"/>
            <p:cNvSpPr/>
            <p:nvPr/>
          </p:nvSpPr>
          <p:spPr>
            <a:xfrm>
              <a:off x="424025" y="3212375"/>
              <a:ext cx="2407917" cy="347964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04974" y="3193325"/>
              <a:ext cx="2446020" cy="3517900"/>
            </a:xfrm>
            <a:custGeom>
              <a:avLst/>
              <a:gdLst/>
              <a:ahLst/>
              <a:cxnLst/>
              <a:rect l="l" t="t" r="r" b="b"/>
              <a:pathLst>
                <a:path w="2446020" h="3517900">
                  <a:moveTo>
                    <a:pt x="0" y="0"/>
                  </a:moveTo>
                  <a:lnTo>
                    <a:pt x="2446017" y="0"/>
                  </a:lnTo>
                  <a:lnTo>
                    <a:pt x="2446017" y="3517749"/>
                  </a:lnTo>
                  <a:lnTo>
                    <a:pt x="0" y="3517749"/>
                  </a:lnTo>
                  <a:lnTo>
                    <a:pt x="0" y="0"/>
                  </a:lnTo>
                  <a:close/>
                </a:path>
              </a:pathLst>
            </a:custGeom>
            <a:ln w="38099">
              <a:solidFill>
                <a:srgbClr val="595959"/>
              </a:solidFill>
            </a:ln>
          </p:spPr>
          <p:txBody>
            <a:bodyPr wrap="square" lIns="0" tIns="0" rIns="0" bIns="0" rtlCol="0"/>
            <a:lstStyle/>
            <a:p>
              <a:endParaRPr/>
            </a:p>
          </p:txBody>
        </p:sp>
        <p:sp>
          <p:nvSpPr>
            <p:cNvPr id="14" name="object 14"/>
            <p:cNvSpPr/>
            <p:nvPr/>
          </p:nvSpPr>
          <p:spPr>
            <a:xfrm>
              <a:off x="565149" y="5589375"/>
              <a:ext cx="2343150" cy="801370"/>
            </a:xfrm>
            <a:custGeom>
              <a:avLst/>
              <a:gdLst/>
              <a:ahLst/>
              <a:cxnLst/>
              <a:rect l="l" t="t" r="r" b="b"/>
              <a:pathLst>
                <a:path w="2343150" h="801370">
                  <a:moveTo>
                    <a:pt x="0" y="400649"/>
                  </a:moveTo>
                  <a:lnTo>
                    <a:pt x="7881" y="353925"/>
                  </a:lnTo>
                  <a:lnTo>
                    <a:pt x="30940" y="308784"/>
                  </a:lnTo>
                  <a:lnTo>
                    <a:pt x="68296" y="265527"/>
                  </a:lnTo>
                  <a:lnTo>
                    <a:pt x="119072" y="224454"/>
                  </a:lnTo>
                  <a:lnTo>
                    <a:pt x="182388" y="185866"/>
                  </a:lnTo>
                  <a:lnTo>
                    <a:pt x="218474" y="167598"/>
                  </a:lnTo>
                  <a:lnTo>
                    <a:pt x="257365" y="150063"/>
                  </a:lnTo>
                  <a:lnTo>
                    <a:pt x="298952" y="133301"/>
                  </a:lnTo>
                  <a:lnTo>
                    <a:pt x="343124" y="117347"/>
                  </a:lnTo>
                  <a:lnTo>
                    <a:pt x="389772" y="102240"/>
                  </a:lnTo>
                  <a:lnTo>
                    <a:pt x="438786" y="88018"/>
                  </a:lnTo>
                  <a:lnTo>
                    <a:pt x="490056" y="74717"/>
                  </a:lnTo>
                  <a:lnTo>
                    <a:pt x="543472" y="62376"/>
                  </a:lnTo>
                  <a:lnTo>
                    <a:pt x="598925" y="51032"/>
                  </a:lnTo>
                  <a:lnTo>
                    <a:pt x="656303" y="40722"/>
                  </a:lnTo>
                  <a:lnTo>
                    <a:pt x="715499" y="31485"/>
                  </a:lnTo>
                  <a:lnTo>
                    <a:pt x="776401" y="23357"/>
                  </a:lnTo>
                  <a:lnTo>
                    <a:pt x="838900" y="16376"/>
                  </a:lnTo>
                  <a:lnTo>
                    <a:pt x="902885" y="10581"/>
                  </a:lnTo>
                  <a:lnTo>
                    <a:pt x="968248" y="6008"/>
                  </a:lnTo>
                  <a:lnTo>
                    <a:pt x="1034878" y="2695"/>
                  </a:lnTo>
                  <a:lnTo>
                    <a:pt x="1102665" y="680"/>
                  </a:lnTo>
                  <a:lnTo>
                    <a:pt x="1171499" y="0"/>
                  </a:lnTo>
                  <a:lnTo>
                    <a:pt x="1240334" y="680"/>
                  </a:lnTo>
                  <a:lnTo>
                    <a:pt x="1308121" y="2695"/>
                  </a:lnTo>
                  <a:lnTo>
                    <a:pt x="1374751" y="6008"/>
                  </a:lnTo>
                  <a:lnTo>
                    <a:pt x="1440114" y="10581"/>
                  </a:lnTo>
                  <a:lnTo>
                    <a:pt x="1504099" y="16376"/>
                  </a:lnTo>
                  <a:lnTo>
                    <a:pt x="1566598" y="23357"/>
                  </a:lnTo>
                  <a:lnTo>
                    <a:pt x="1627500" y="31485"/>
                  </a:lnTo>
                  <a:lnTo>
                    <a:pt x="1686695" y="40722"/>
                  </a:lnTo>
                  <a:lnTo>
                    <a:pt x="1744074" y="51032"/>
                  </a:lnTo>
                  <a:lnTo>
                    <a:pt x="1799527" y="62376"/>
                  </a:lnTo>
                  <a:lnTo>
                    <a:pt x="1852943" y="74717"/>
                  </a:lnTo>
                  <a:lnTo>
                    <a:pt x="1904213" y="88018"/>
                  </a:lnTo>
                  <a:lnTo>
                    <a:pt x="1953227" y="102240"/>
                  </a:lnTo>
                  <a:lnTo>
                    <a:pt x="1999875" y="117347"/>
                  </a:lnTo>
                  <a:lnTo>
                    <a:pt x="2044047" y="133301"/>
                  </a:lnTo>
                  <a:lnTo>
                    <a:pt x="2085634" y="150063"/>
                  </a:lnTo>
                  <a:lnTo>
                    <a:pt x="2124525" y="167598"/>
                  </a:lnTo>
                  <a:lnTo>
                    <a:pt x="2160611" y="185866"/>
                  </a:lnTo>
                  <a:lnTo>
                    <a:pt x="2193782" y="204830"/>
                  </a:lnTo>
                  <a:lnTo>
                    <a:pt x="2250937" y="244698"/>
                  </a:lnTo>
                  <a:lnTo>
                    <a:pt x="2295113" y="286901"/>
                  </a:lnTo>
                  <a:lnTo>
                    <a:pt x="2325431" y="331138"/>
                  </a:lnTo>
                  <a:lnTo>
                    <a:pt x="2341011" y="377108"/>
                  </a:lnTo>
                  <a:lnTo>
                    <a:pt x="2342999" y="400649"/>
                  </a:lnTo>
                  <a:lnTo>
                    <a:pt x="2335118" y="447374"/>
                  </a:lnTo>
                  <a:lnTo>
                    <a:pt x="2312059" y="492515"/>
                  </a:lnTo>
                  <a:lnTo>
                    <a:pt x="2274703" y="535772"/>
                  </a:lnTo>
                  <a:lnTo>
                    <a:pt x="2223927" y="576845"/>
                  </a:lnTo>
                  <a:lnTo>
                    <a:pt x="2160611" y="615433"/>
                  </a:lnTo>
                  <a:lnTo>
                    <a:pt x="2124525" y="633701"/>
                  </a:lnTo>
                  <a:lnTo>
                    <a:pt x="2085634" y="651236"/>
                  </a:lnTo>
                  <a:lnTo>
                    <a:pt x="2044047" y="667998"/>
                  </a:lnTo>
                  <a:lnTo>
                    <a:pt x="1999875" y="683952"/>
                  </a:lnTo>
                  <a:lnTo>
                    <a:pt x="1953227" y="699059"/>
                  </a:lnTo>
                  <a:lnTo>
                    <a:pt x="1904213" y="713281"/>
                  </a:lnTo>
                  <a:lnTo>
                    <a:pt x="1852943" y="726582"/>
                  </a:lnTo>
                  <a:lnTo>
                    <a:pt x="1799527" y="738923"/>
                  </a:lnTo>
                  <a:lnTo>
                    <a:pt x="1744074" y="750267"/>
                  </a:lnTo>
                  <a:lnTo>
                    <a:pt x="1686695" y="760577"/>
                  </a:lnTo>
                  <a:lnTo>
                    <a:pt x="1627500" y="769814"/>
                  </a:lnTo>
                  <a:lnTo>
                    <a:pt x="1566598" y="777942"/>
                  </a:lnTo>
                  <a:lnTo>
                    <a:pt x="1504099" y="784923"/>
                  </a:lnTo>
                  <a:lnTo>
                    <a:pt x="1440114" y="790718"/>
                  </a:lnTo>
                  <a:lnTo>
                    <a:pt x="1374751" y="795291"/>
                  </a:lnTo>
                  <a:lnTo>
                    <a:pt x="1308121" y="798604"/>
                  </a:lnTo>
                  <a:lnTo>
                    <a:pt x="1240334" y="800619"/>
                  </a:lnTo>
                  <a:lnTo>
                    <a:pt x="1171499" y="801299"/>
                  </a:lnTo>
                  <a:lnTo>
                    <a:pt x="1102665" y="800619"/>
                  </a:lnTo>
                  <a:lnTo>
                    <a:pt x="1034878" y="798604"/>
                  </a:lnTo>
                  <a:lnTo>
                    <a:pt x="968248" y="795291"/>
                  </a:lnTo>
                  <a:lnTo>
                    <a:pt x="902885" y="790718"/>
                  </a:lnTo>
                  <a:lnTo>
                    <a:pt x="838900" y="784923"/>
                  </a:lnTo>
                  <a:lnTo>
                    <a:pt x="776401" y="777942"/>
                  </a:lnTo>
                  <a:lnTo>
                    <a:pt x="715499" y="769814"/>
                  </a:lnTo>
                  <a:lnTo>
                    <a:pt x="656303" y="760577"/>
                  </a:lnTo>
                  <a:lnTo>
                    <a:pt x="598925" y="750267"/>
                  </a:lnTo>
                  <a:lnTo>
                    <a:pt x="543472" y="738923"/>
                  </a:lnTo>
                  <a:lnTo>
                    <a:pt x="490056" y="726582"/>
                  </a:lnTo>
                  <a:lnTo>
                    <a:pt x="438786" y="713281"/>
                  </a:lnTo>
                  <a:lnTo>
                    <a:pt x="389772" y="699059"/>
                  </a:lnTo>
                  <a:lnTo>
                    <a:pt x="343124" y="683952"/>
                  </a:lnTo>
                  <a:lnTo>
                    <a:pt x="298952" y="667998"/>
                  </a:lnTo>
                  <a:lnTo>
                    <a:pt x="257365" y="651236"/>
                  </a:lnTo>
                  <a:lnTo>
                    <a:pt x="218474" y="633701"/>
                  </a:lnTo>
                  <a:lnTo>
                    <a:pt x="182388" y="615433"/>
                  </a:lnTo>
                  <a:lnTo>
                    <a:pt x="149217" y="596469"/>
                  </a:lnTo>
                  <a:lnTo>
                    <a:pt x="92062" y="556601"/>
                  </a:lnTo>
                  <a:lnTo>
                    <a:pt x="47886" y="514398"/>
                  </a:lnTo>
                  <a:lnTo>
                    <a:pt x="17568" y="470161"/>
                  </a:lnTo>
                  <a:lnTo>
                    <a:pt x="1988" y="424191"/>
                  </a:lnTo>
                  <a:lnTo>
                    <a:pt x="0" y="400649"/>
                  </a:lnTo>
                  <a:close/>
                </a:path>
              </a:pathLst>
            </a:custGeom>
            <a:ln w="38099">
              <a:solidFill>
                <a:srgbClr val="9900FF"/>
              </a:solidFill>
            </a:ln>
          </p:spPr>
          <p:txBody>
            <a:bodyPr wrap="square" lIns="0" tIns="0" rIns="0" bIns="0" rtlCol="0"/>
            <a:lstStyle/>
            <a:p>
              <a:endParaRPr/>
            </a:p>
          </p:txBody>
        </p:sp>
      </p:gr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3124835"/>
            <a:chOff x="0" y="0"/>
            <a:chExt cx="9144000" cy="3124835"/>
          </a:xfrm>
        </p:grpSpPr>
        <p:sp>
          <p:nvSpPr>
            <p:cNvPr id="3" name="object 3"/>
            <p:cNvSpPr/>
            <p:nvPr/>
          </p:nvSpPr>
          <p:spPr>
            <a:xfrm>
              <a:off x="0" y="0"/>
              <a:ext cx="9144000" cy="1458595"/>
            </a:xfrm>
            <a:custGeom>
              <a:avLst/>
              <a:gdLst/>
              <a:ahLst/>
              <a:cxnLst/>
              <a:rect l="l" t="t" r="r" b="b"/>
              <a:pathLst>
                <a:path w="9144000" h="1458595">
                  <a:moveTo>
                    <a:pt x="9143999" y="1457999"/>
                  </a:moveTo>
                  <a:lnTo>
                    <a:pt x="0" y="1457999"/>
                  </a:lnTo>
                  <a:lnTo>
                    <a:pt x="0" y="0"/>
                  </a:lnTo>
                  <a:lnTo>
                    <a:pt x="9143999" y="0"/>
                  </a:lnTo>
                  <a:lnTo>
                    <a:pt x="9143999" y="1457999"/>
                  </a:lnTo>
                  <a:close/>
                </a:path>
              </a:pathLst>
            </a:custGeom>
            <a:solidFill>
              <a:srgbClr val="F3F3F3"/>
            </a:solidFill>
          </p:spPr>
          <p:txBody>
            <a:bodyPr wrap="square" lIns="0" tIns="0" rIns="0" bIns="0" rtlCol="0"/>
            <a:lstStyle/>
            <a:p>
              <a:endParaRPr/>
            </a:p>
          </p:txBody>
        </p:sp>
        <p:sp>
          <p:nvSpPr>
            <p:cNvPr id="4" name="object 4"/>
            <p:cNvSpPr/>
            <p:nvPr/>
          </p:nvSpPr>
          <p:spPr>
            <a:xfrm>
              <a:off x="497525" y="1378428"/>
              <a:ext cx="3066099" cy="17078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8475" y="1359377"/>
              <a:ext cx="3104515" cy="1746250"/>
            </a:xfrm>
            <a:custGeom>
              <a:avLst/>
              <a:gdLst/>
              <a:ahLst/>
              <a:cxnLst/>
              <a:rect l="l" t="t" r="r" b="b"/>
              <a:pathLst>
                <a:path w="3104515" h="1746250">
                  <a:moveTo>
                    <a:pt x="0" y="0"/>
                  </a:moveTo>
                  <a:lnTo>
                    <a:pt x="3104199" y="0"/>
                  </a:lnTo>
                  <a:lnTo>
                    <a:pt x="3104199" y="1745975"/>
                  </a:lnTo>
                  <a:lnTo>
                    <a:pt x="0" y="1745975"/>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717449" y="3307153"/>
            <a:ext cx="2370455" cy="2317115"/>
            <a:chOff x="717449" y="3307153"/>
            <a:chExt cx="2370455" cy="2317115"/>
          </a:xfrm>
        </p:grpSpPr>
        <p:sp>
          <p:nvSpPr>
            <p:cNvPr id="7" name="object 7"/>
            <p:cNvSpPr/>
            <p:nvPr/>
          </p:nvSpPr>
          <p:spPr>
            <a:xfrm>
              <a:off x="755549" y="3345253"/>
              <a:ext cx="2293975" cy="22406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36499" y="3326203"/>
              <a:ext cx="2332355" cy="2279015"/>
            </a:xfrm>
            <a:custGeom>
              <a:avLst/>
              <a:gdLst/>
              <a:ahLst/>
              <a:cxnLst/>
              <a:rect l="l" t="t" r="r" b="b"/>
              <a:pathLst>
                <a:path w="2332355" h="2279015">
                  <a:moveTo>
                    <a:pt x="0" y="0"/>
                  </a:moveTo>
                  <a:lnTo>
                    <a:pt x="2332075" y="0"/>
                  </a:lnTo>
                  <a:lnTo>
                    <a:pt x="2332075" y="2278724"/>
                  </a:lnTo>
                  <a:lnTo>
                    <a:pt x="0" y="2278724"/>
                  </a:lnTo>
                  <a:lnTo>
                    <a:pt x="0" y="0"/>
                  </a:lnTo>
                  <a:close/>
                </a:path>
              </a:pathLst>
            </a:custGeom>
            <a:ln w="38099">
              <a:solidFill>
                <a:srgbClr val="595959"/>
              </a:solidFill>
            </a:ln>
          </p:spPr>
          <p:txBody>
            <a:bodyPr wrap="square" lIns="0" tIns="0" rIns="0" bIns="0" rtlCol="0"/>
            <a:lstStyle/>
            <a:p>
              <a:endParaRPr/>
            </a:p>
          </p:txBody>
        </p:sp>
      </p:grpSp>
      <p:grpSp>
        <p:nvGrpSpPr>
          <p:cNvPr id="9" name="object 9"/>
          <p:cNvGrpSpPr/>
          <p:nvPr/>
        </p:nvGrpSpPr>
        <p:grpSpPr>
          <a:xfrm>
            <a:off x="3827350" y="1751112"/>
            <a:ext cx="4889500" cy="3355975"/>
            <a:chOff x="3827350" y="1751112"/>
            <a:chExt cx="4889500" cy="3355975"/>
          </a:xfrm>
        </p:grpSpPr>
        <p:sp>
          <p:nvSpPr>
            <p:cNvPr id="10" name="object 10"/>
            <p:cNvSpPr/>
            <p:nvPr/>
          </p:nvSpPr>
          <p:spPr>
            <a:xfrm>
              <a:off x="3865450" y="1789212"/>
              <a:ext cx="4813200" cy="259534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846400" y="1770162"/>
              <a:ext cx="4851400" cy="3317875"/>
            </a:xfrm>
            <a:custGeom>
              <a:avLst/>
              <a:gdLst/>
              <a:ahLst/>
              <a:cxnLst/>
              <a:rect l="l" t="t" r="r" b="b"/>
              <a:pathLst>
                <a:path w="4851400" h="3317875">
                  <a:moveTo>
                    <a:pt x="0" y="0"/>
                  </a:moveTo>
                  <a:lnTo>
                    <a:pt x="4851300" y="0"/>
                  </a:lnTo>
                  <a:lnTo>
                    <a:pt x="4851300" y="3317674"/>
                  </a:lnTo>
                  <a:lnTo>
                    <a:pt x="0" y="3317674"/>
                  </a:lnTo>
                  <a:lnTo>
                    <a:pt x="0" y="0"/>
                  </a:lnTo>
                  <a:close/>
                </a:path>
              </a:pathLst>
            </a:custGeom>
            <a:ln w="38099">
              <a:solidFill>
                <a:srgbClr val="595959"/>
              </a:solidFill>
            </a:ln>
          </p:spPr>
          <p:txBody>
            <a:bodyPr wrap="square" lIns="0" tIns="0" rIns="0" bIns="0" rtlCol="0"/>
            <a:lstStyle/>
            <a:p>
              <a:endParaRPr/>
            </a:p>
          </p:txBody>
        </p:sp>
      </p:grpSp>
      <p:sp>
        <p:nvSpPr>
          <p:cNvPr id="12" name="object 12"/>
          <p:cNvSpPr txBox="1"/>
          <p:nvPr/>
        </p:nvSpPr>
        <p:spPr>
          <a:xfrm>
            <a:off x="1581399" y="5904642"/>
            <a:ext cx="6065520" cy="421640"/>
          </a:xfrm>
          <a:prstGeom prst="rect">
            <a:avLst/>
          </a:prstGeom>
        </p:spPr>
        <p:txBody>
          <a:bodyPr vert="horz" wrap="square" lIns="0" tIns="12700" rIns="0" bIns="0" rtlCol="0">
            <a:spAutoFit/>
          </a:bodyPr>
          <a:lstStyle/>
          <a:p>
            <a:pPr marL="12700">
              <a:lnSpc>
                <a:spcPct val="100000"/>
              </a:lnSpc>
              <a:spcBef>
                <a:spcPts val="100"/>
              </a:spcBef>
            </a:pPr>
            <a:r>
              <a:rPr sz="2600" spc="-5" dirty="0">
                <a:latin typeface="Calibri"/>
                <a:cs typeface="Calibri"/>
              </a:rPr>
              <a:t>Wait, why is </a:t>
            </a:r>
            <a:r>
              <a:rPr sz="2600" spc="-5" dirty="0">
                <a:latin typeface="Consolas"/>
                <a:cs typeface="Consolas"/>
              </a:rPr>
              <a:t>&lt;strong&gt;</a:t>
            </a:r>
            <a:r>
              <a:rPr sz="2600" spc="-880" dirty="0">
                <a:latin typeface="Consolas"/>
                <a:cs typeface="Consolas"/>
              </a:rPr>
              <a:t> </a:t>
            </a:r>
            <a:r>
              <a:rPr sz="2600" spc="-5" dirty="0">
                <a:latin typeface="Calibri"/>
                <a:cs typeface="Calibri"/>
              </a:rPr>
              <a:t>120px </a:t>
            </a:r>
            <a:r>
              <a:rPr sz="2600" dirty="0">
                <a:latin typeface="Calibri"/>
                <a:cs typeface="Calibri"/>
              </a:rPr>
              <a:t>and </a:t>
            </a:r>
            <a:r>
              <a:rPr sz="2600" spc="-5" dirty="0">
                <a:latin typeface="Calibri"/>
                <a:cs typeface="Calibri"/>
              </a:rPr>
              <a:t>not 60px?</a:t>
            </a:r>
            <a:endParaRPr sz="26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3015615" cy="574040"/>
          </a:xfrm>
          <a:prstGeom prst="rect">
            <a:avLst/>
          </a:prstGeom>
        </p:spPr>
        <p:txBody>
          <a:bodyPr vert="horz" wrap="square" lIns="0" tIns="12700" rIns="0" bIns="0" rtlCol="0">
            <a:spAutoFit/>
          </a:bodyPr>
          <a:lstStyle/>
          <a:p>
            <a:pPr marL="12700">
              <a:lnSpc>
                <a:spcPct val="100000"/>
              </a:lnSpc>
              <a:spcBef>
                <a:spcPts val="100"/>
              </a:spcBef>
            </a:pPr>
            <a:r>
              <a:rPr spc="-60" dirty="0"/>
              <a:t>Goals</a:t>
            </a:r>
          </a:p>
        </p:txBody>
      </p:sp>
      <p:sp>
        <p:nvSpPr>
          <p:cNvPr id="3" name="object 3"/>
          <p:cNvSpPr txBox="1"/>
          <p:nvPr/>
        </p:nvSpPr>
        <p:spPr>
          <a:xfrm>
            <a:off x="855722" y="1567732"/>
            <a:ext cx="7397115" cy="4064000"/>
          </a:xfrm>
          <a:prstGeom prst="rect">
            <a:avLst/>
          </a:prstGeom>
        </p:spPr>
        <p:txBody>
          <a:bodyPr vert="horz" wrap="square" lIns="0" tIns="12700" rIns="0" bIns="0" rtlCol="0">
            <a:spAutoFit/>
          </a:bodyPr>
          <a:lstStyle/>
          <a:p>
            <a:pPr marL="12700" marR="439420">
              <a:lnSpc>
                <a:spcPct val="114599"/>
              </a:lnSpc>
              <a:spcBef>
                <a:spcPts val="100"/>
              </a:spcBef>
            </a:pPr>
            <a:r>
              <a:rPr sz="2400" spc="-5" dirty="0">
                <a:solidFill>
                  <a:srgbClr val="424242"/>
                </a:solidFill>
                <a:latin typeface="Arial"/>
                <a:cs typeface="Arial"/>
              </a:rPr>
              <a:t>If </a:t>
            </a:r>
            <a:r>
              <a:rPr sz="2400" spc="-90" dirty="0">
                <a:solidFill>
                  <a:srgbClr val="424242"/>
                </a:solidFill>
                <a:latin typeface="Arial"/>
                <a:cs typeface="Arial"/>
              </a:rPr>
              <a:t>you </a:t>
            </a:r>
            <a:r>
              <a:rPr sz="2400" spc="-95" dirty="0">
                <a:solidFill>
                  <a:srgbClr val="424242"/>
                </a:solidFill>
                <a:latin typeface="Arial"/>
                <a:cs typeface="Arial"/>
              </a:rPr>
              <a:t>never </a:t>
            </a:r>
            <a:r>
              <a:rPr sz="2400" spc="-80" dirty="0">
                <a:solidFill>
                  <a:srgbClr val="424242"/>
                </a:solidFill>
                <a:latin typeface="Arial"/>
                <a:cs typeface="Arial"/>
              </a:rPr>
              <a:t>take </a:t>
            </a:r>
            <a:r>
              <a:rPr sz="2400" spc="-55" dirty="0">
                <a:solidFill>
                  <a:srgbClr val="424242"/>
                </a:solidFill>
                <a:latin typeface="Arial"/>
                <a:cs typeface="Arial"/>
              </a:rPr>
              <a:t>another </a:t>
            </a:r>
            <a:r>
              <a:rPr sz="2400" spc="-85" dirty="0">
                <a:solidFill>
                  <a:srgbClr val="424242"/>
                </a:solidFill>
                <a:latin typeface="Arial"/>
                <a:cs typeface="Arial"/>
              </a:rPr>
              <a:t>web programming</a:t>
            </a:r>
            <a:r>
              <a:rPr sz="2400" spc="-450" dirty="0">
                <a:solidFill>
                  <a:srgbClr val="424242"/>
                </a:solidFill>
                <a:latin typeface="Arial"/>
                <a:cs typeface="Arial"/>
              </a:rPr>
              <a:t> </a:t>
            </a:r>
            <a:r>
              <a:rPr sz="2400" spc="-180" dirty="0">
                <a:solidFill>
                  <a:srgbClr val="424242"/>
                </a:solidFill>
                <a:latin typeface="Arial"/>
                <a:cs typeface="Arial"/>
              </a:rPr>
              <a:t>class </a:t>
            </a:r>
            <a:r>
              <a:rPr sz="2400" spc="-120" dirty="0">
                <a:solidFill>
                  <a:srgbClr val="424242"/>
                </a:solidFill>
                <a:latin typeface="Arial"/>
                <a:cs typeface="Arial"/>
              </a:rPr>
              <a:t>again,  </a:t>
            </a:r>
            <a:r>
              <a:rPr sz="2400" spc="-90" dirty="0">
                <a:solidFill>
                  <a:srgbClr val="424242"/>
                </a:solidFill>
                <a:latin typeface="Arial"/>
                <a:cs typeface="Arial"/>
              </a:rPr>
              <a:t>you </a:t>
            </a:r>
            <a:r>
              <a:rPr sz="2400" spc="5" dirty="0">
                <a:solidFill>
                  <a:srgbClr val="424242"/>
                </a:solidFill>
                <a:latin typeface="Arial"/>
                <a:cs typeface="Arial"/>
              </a:rPr>
              <a:t>will </a:t>
            </a:r>
            <a:r>
              <a:rPr sz="2400" spc="-120" dirty="0">
                <a:solidFill>
                  <a:srgbClr val="424242"/>
                </a:solidFill>
                <a:latin typeface="Arial"/>
                <a:cs typeface="Arial"/>
              </a:rPr>
              <a:t>leave </a:t>
            </a:r>
            <a:r>
              <a:rPr lang="en-US" sz="2400" spc="-285" dirty="0">
                <a:solidFill>
                  <a:srgbClr val="424242"/>
                </a:solidFill>
                <a:latin typeface="Arial"/>
                <a:cs typeface="Arial"/>
              </a:rPr>
              <a:t>this course</a:t>
            </a:r>
            <a:r>
              <a:rPr sz="2400" spc="-285" dirty="0">
                <a:solidFill>
                  <a:srgbClr val="424242"/>
                </a:solidFill>
                <a:latin typeface="Arial"/>
                <a:cs typeface="Arial"/>
              </a:rPr>
              <a:t> </a:t>
            </a:r>
            <a:r>
              <a:rPr sz="2400" spc="10" dirty="0">
                <a:solidFill>
                  <a:srgbClr val="424242"/>
                </a:solidFill>
                <a:latin typeface="Arial"/>
                <a:cs typeface="Arial"/>
              </a:rPr>
              <a:t>with </a:t>
            </a:r>
            <a:r>
              <a:rPr sz="2400" spc="-30" dirty="0">
                <a:solidFill>
                  <a:srgbClr val="424242"/>
                </a:solidFill>
                <a:latin typeface="Arial"/>
                <a:cs typeface="Arial"/>
              </a:rPr>
              <a:t>the </a:t>
            </a:r>
            <a:r>
              <a:rPr sz="2400" spc="-40" dirty="0">
                <a:solidFill>
                  <a:srgbClr val="424242"/>
                </a:solidFill>
                <a:latin typeface="Arial"/>
                <a:cs typeface="Arial"/>
              </a:rPr>
              <a:t>following</a:t>
            </a:r>
            <a:r>
              <a:rPr sz="2400" spc="-405" dirty="0">
                <a:solidFill>
                  <a:srgbClr val="424242"/>
                </a:solidFill>
                <a:latin typeface="Arial"/>
                <a:cs typeface="Arial"/>
              </a:rPr>
              <a:t> </a:t>
            </a:r>
            <a:r>
              <a:rPr sz="2400" spc="-95" dirty="0">
                <a:solidFill>
                  <a:srgbClr val="424242"/>
                </a:solidFill>
                <a:latin typeface="Arial"/>
                <a:cs typeface="Arial"/>
              </a:rPr>
              <a:t>skills:</a:t>
            </a:r>
            <a:endParaRPr sz="2400" dirty="0">
              <a:latin typeface="Arial"/>
              <a:cs typeface="Arial"/>
            </a:endParaRPr>
          </a:p>
          <a:p>
            <a:pPr marL="469900" marR="127635" indent="-306705">
              <a:lnSpc>
                <a:spcPct val="113700"/>
              </a:lnSpc>
              <a:spcBef>
                <a:spcPts val="1025"/>
              </a:spcBef>
              <a:buSzPct val="83333"/>
              <a:buChar char="-"/>
              <a:tabLst>
                <a:tab pos="469265" algn="l"/>
                <a:tab pos="469900" algn="l"/>
              </a:tabLst>
            </a:pPr>
            <a:r>
              <a:rPr sz="2400" spc="-130" dirty="0">
                <a:solidFill>
                  <a:srgbClr val="424242"/>
                </a:solidFill>
                <a:latin typeface="Arial"/>
                <a:cs typeface="Arial"/>
              </a:rPr>
              <a:t>Create </a:t>
            </a:r>
            <a:r>
              <a:rPr sz="2400" b="1" spc="-105" dirty="0">
                <a:solidFill>
                  <a:srgbClr val="424242"/>
                </a:solidFill>
                <a:latin typeface="Arial"/>
                <a:cs typeface="Arial"/>
              </a:rPr>
              <a:t>attractive, </a:t>
            </a:r>
            <a:r>
              <a:rPr sz="2400" b="1" spc="-180" dirty="0">
                <a:solidFill>
                  <a:srgbClr val="424242"/>
                </a:solidFill>
                <a:latin typeface="Arial"/>
                <a:cs typeface="Arial"/>
              </a:rPr>
              <a:t>small </a:t>
            </a:r>
            <a:r>
              <a:rPr sz="2400" b="1" spc="-220" dirty="0">
                <a:solidFill>
                  <a:srgbClr val="424242"/>
                </a:solidFill>
                <a:latin typeface="Arial"/>
                <a:cs typeface="Arial"/>
              </a:rPr>
              <a:t>scale </a:t>
            </a:r>
            <a:r>
              <a:rPr sz="2400" b="1" spc="-135" dirty="0">
                <a:solidFill>
                  <a:srgbClr val="424242"/>
                </a:solidFill>
                <a:latin typeface="Arial"/>
                <a:cs typeface="Arial"/>
              </a:rPr>
              <a:t>web </a:t>
            </a:r>
            <a:r>
              <a:rPr sz="2400" b="1" spc="-190" dirty="0">
                <a:solidFill>
                  <a:srgbClr val="424242"/>
                </a:solidFill>
                <a:latin typeface="Arial"/>
                <a:cs typeface="Arial"/>
              </a:rPr>
              <a:t>sites </a:t>
            </a:r>
            <a:r>
              <a:rPr sz="2400" b="1" spc="-135" dirty="0">
                <a:solidFill>
                  <a:srgbClr val="424242"/>
                </a:solidFill>
                <a:latin typeface="Arial"/>
                <a:cs typeface="Arial"/>
              </a:rPr>
              <a:t>or </a:t>
            </a:r>
            <a:r>
              <a:rPr sz="2400" b="1" spc="-225" dirty="0">
                <a:solidFill>
                  <a:srgbClr val="424242"/>
                </a:solidFill>
                <a:latin typeface="Arial"/>
                <a:cs typeface="Arial"/>
              </a:rPr>
              <a:t>apps </a:t>
            </a:r>
            <a:r>
              <a:rPr sz="2400" dirty="0">
                <a:solidFill>
                  <a:srgbClr val="424242"/>
                </a:solidFill>
                <a:latin typeface="Arial"/>
                <a:cs typeface="Arial"/>
              </a:rPr>
              <a:t>that </a:t>
            </a:r>
            <a:r>
              <a:rPr sz="2400" spc="-25" dirty="0">
                <a:solidFill>
                  <a:srgbClr val="424242"/>
                </a:solidFill>
                <a:latin typeface="Arial"/>
                <a:cs typeface="Arial"/>
              </a:rPr>
              <a:t>at  </a:t>
            </a:r>
            <a:r>
              <a:rPr sz="2400" spc="-95" dirty="0">
                <a:solidFill>
                  <a:srgbClr val="424242"/>
                </a:solidFill>
                <a:latin typeface="Arial"/>
                <a:cs typeface="Arial"/>
              </a:rPr>
              <a:t>least </a:t>
            </a:r>
            <a:r>
              <a:rPr sz="2400" spc="-70" dirty="0">
                <a:solidFill>
                  <a:srgbClr val="424242"/>
                </a:solidFill>
                <a:latin typeface="Arial"/>
                <a:cs typeface="Arial"/>
              </a:rPr>
              <a:t>mostly </a:t>
            </a:r>
            <a:r>
              <a:rPr sz="2400" spc="-45" dirty="0">
                <a:solidFill>
                  <a:srgbClr val="424242"/>
                </a:solidFill>
                <a:latin typeface="Arial"/>
                <a:cs typeface="Arial"/>
              </a:rPr>
              <a:t>work </a:t>
            </a:r>
            <a:r>
              <a:rPr sz="2400" spc="-75" dirty="0">
                <a:solidFill>
                  <a:srgbClr val="424242"/>
                </a:solidFill>
                <a:latin typeface="Arial"/>
                <a:cs typeface="Arial"/>
              </a:rPr>
              <a:t>on</a:t>
            </a:r>
            <a:r>
              <a:rPr sz="2400" spc="-315" dirty="0">
                <a:solidFill>
                  <a:srgbClr val="424242"/>
                </a:solidFill>
                <a:latin typeface="Arial"/>
                <a:cs typeface="Arial"/>
              </a:rPr>
              <a:t> </a:t>
            </a:r>
            <a:r>
              <a:rPr sz="2400" spc="-125" dirty="0">
                <a:solidFill>
                  <a:srgbClr val="424242"/>
                </a:solidFill>
                <a:latin typeface="Arial"/>
                <a:cs typeface="Arial"/>
              </a:rPr>
              <a:t>phones</a:t>
            </a:r>
            <a:endParaRPr sz="2400" dirty="0">
              <a:latin typeface="Arial"/>
              <a:cs typeface="Arial"/>
            </a:endParaRPr>
          </a:p>
          <a:p>
            <a:pPr marL="469900" marR="5080" indent="-306705">
              <a:lnSpc>
                <a:spcPct val="113700"/>
              </a:lnSpc>
              <a:spcBef>
                <a:spcPts val="1025"/>
              </a:spcBef>
              <a:buSzPct val="83333"/>
              <a:buChar char="-"/>
              <a:tabLst>
                <a:tab pos="469265" algn="l"/>
                <a:tab pos="469900" algn="l"/>
              </a:tabLst>
            </a:pPr>
            <a:r>
              <a:rPr sz="2400" spc="-175" dirty="0">
                <a:solidFill>
                  <a:srgbClr val="424242"/>
                </a:solidFill>
                <a:latin typeface="Arial"/>
                <a:cs typeface="Arial"/>
              </a:rPr>
              <a:t>Have </a:t>
            </a:r>
            <a:r>
              <a:rPr sz="2400" spc="-30" dirty="0">
                <a:solidFill>
                  <a:srgbClr val="424242"/>
                </a:solidFill>
                <a:latin typeface="Arial"/>
                <a:cs typeface="Arial"/>
              </a:rPr>
              <a:t>the </a:t>
            </a:r>
            <a:r>
              <a:rPr sz="2400" b="1" spc="-180" dirty="0">
                <a:solidFill>
                  <a:srgbClr val="424242"/>
                </a:solidFill>
                <a:latin typeface="Arial"/>
                <a:cs typeface="Arial"/>
              </a:rPr>
              <a:t>vocabulary </a:t>
            </a:r>
            <a:r>
              <a:rPr sz="2400" b="1" spc="-175" dirty="0">
                <a:solidFill>
                  <a:srgbClr val="424242"/>
                </a:solidFill>
                <a:latin typeface="Arial"/>
                <a:cs typeface="Arial"/>
              </a:rPr>
              <a:t>and </a:t>
            </a:r>
            <a:r>
              <a:rPr sz="2400" b="1" spc="-204" dirty="0">
                <a:solidFill>
                  <a:srgbClr val="424242"/>
                </a:solidFill>
                <a:latin typeface="Arial"/>
                <a:cs typeface="Arial"/>
              </a:rPr>
              <a:t>background </a:t>
            </a:r>
            <a:r>
              <a:rPr sz="2400" b="1" spc="-170" dirty="0">
                <a:solidFill>
                  <a:srgbClr val="424242"/>
                </a:solidFill>
                <a:latin typeface="Arial"/>
                <a:cs typeface="Arial"/>
              </a:rPr>
              <a:t>knowledge </a:t>
            </a:r>
            <a:r>
              <a:rPr sz="2400" spc="25" dirty="0">
                <a:solidFill>
                  <a:srgbClr val="424242"/>
                </a:solidFill>
                <a:latin typeface="Arial"/>
                <a:cs typeface="Arial"/>
              </a:rPr>
              <a:t>to  </a:t>
            </a:r>
            <a:r>
              <a:rPr sz="2400" spc="-85" dirty="0">
                <a:solidFill>
                  <a:srgbClr val="424242"/>
                </a:solidFill>
                <a:latin typeface="Arial"/>
                <a:cs typeface="Arial"/>
              </a:rPr>
              <a:t>understand </a:t>
            </a:r>
            <a:r>
              <a:rPr sz="2400" spc="-80" dirty="0">
                <a:solidFill>
                  <a:srgbClr val="424242"/>
                </a:solidFill>
                <a:latin typeface="Arial"/>
                <a:cs typeface="Arial"/>
              </a:rPr>
              <a:t>technical </a:t>
            </a:r>
            <a:r>
              <a:rPr sz="2400" spc="-75" dirty="0">
                <a:solidFill>
                  <a:srgbClr val="424242"/>
                </a:solidFill>
                <a:latin typeface="Arial"/>
                <a:cs typeface="Arial"/>
              </a:rPr>
              <a:t>writing/discussions </a:t>
            </a:r>
            <a:r>
              <a:rPr sz="2400" spc="-55" dirty="0">
                <a:solidFill>
                  <a:srgbClr val="424242"/>
                </a:solidFill>
                <a:latin typeface="Arial"/>
                <a:cs typeface="Arial"/>
              </a:rPr>
              <a:t>about </a:t>
            </a:r>
            <a:r>
              <a:rPr sz="2400" spc="-30" dirty="0">
                <a:solidFill>
                  <a:srgbClr val="424242"/>
                </a:solidFill>
                <a:latin typeface="Arial"/>
                <a:cs typeface="Arial"/>
              </a:rPr>
              <a:t>the</a:t>
            </a:r>
            <a:r>
              <a:rPr sz="2400" spc="-375" dirty="0">
                <a:solidFill>
                  <a:srgbClr val="424242"/>
                </a:solidFill>
                <a:latin typeface="Arial"/>
                <a:cs typeface="Arial"/>
              </a:rPr>
              <a:t> </a:t>
            </a:r>
            <a:r>
              <a:rPr sz="2400" spc="-85" dirty="0">
                <a:solidFill>
                  <a:srgbClr val="424242"/>
                </a:solidFill>
                <a:latin typeface="Arial"/>
                <a:cs typeface="Arial"/>
              </a:rPr>
              <a:t>web</a:t>
            </a:r>
            <a:endParaRPr sz="2400" dirty="0">
              <a:latin typeface="Arial"/>
              <a:cs typeface="Arial"/>
            </a:endParaRPr>
          </a:p>
          <a:p>
            <a:pPr marL="469265">
              <a:lnSpc>
                <a:spcPct val="100000"/>
              </a:lnSpc>
              <a:spcBef>
                <a:spcPts val="445"/>
              </a:spcBef>
            </a:pPr>
            <a:r>
              <a:rPr sz="1800" spc="-85" dirty="0">
                <a:solidFill>
                  <a:srgbClr val="424242"/>
                </a:solidFill>
                <a:latin typeface="Arial"/>
                <a:cs typeface="Arial"/>
              </a:rPr>
              <a:t>(e.g. </a:t>
            </a:r>
            <a:r>
              <a:rPr sz="1800" spc="-65" dirty="0">
                <a:solidFill>
                  <a:srgbClr val="424242"/>
                </a:solidFill>
                <a:latin typeface="Arial"/>
                <a:cs typeface="Arial"/>
              </a:rPr>
              <a:t>web </a:t>
            </a:r>
            <a:r>
              <a:rPr sz="1800" spc="-165" dirty="0">
                <a:solidFill>
                  <a:srgbClr val="424242"/>
                </a:solidFill>
                <a:latin typeface="Arial"/>
                <a:cs typeface="Arial"/>
              </a:rPr>
              <a:t>API </a:t>
            </a:r>
            <a:r>
              <a:rPr sz="1800" spc="-50" dirty="0">
                <a:solidFill>
                  <a:srgbClr val="424242"/>
                </a:solidFill>
                <a:latin typeface="Arial"/>
                <a:cs typeface="Arial"/>
              </a:rPr>
              <a:t>documentation; </a:t>
            </a:r>
            <a:r>
              <a:rPr sz="1800" spc="-60" dirty="0">
                <a:solidFill>
                  <a:srgbClr val="424242"/>
                </a:solidFill>
                <a:latin typeface="Arial"/>
                <a:cs typeface="Arial"/>
              </a:rPr>
              <a:t>random </a:t>
            </a:r>
            <a:r>
              <a:rPr sz="1800" spc="-70" dirty="0">
                <a:solidFill>
                  <a:srgbClr val="424242"/>
                </a:solidFill>
                <a:latin typeface="Arial"/>
                <a:cs typeface="Arial"/>
              </a:rPr>
              <a:t>blog</a:t>
            </a:r>
            <a:r>
              <a:rPr sz="1800" spc="-160" dirty="0">
                <a:solidFill>
                  <a:srgbClr val="424242"/>
                </a:solidFill>
                <a:latin typeface="Arial"/>
                <a:cs typeface="Arial"/>
              </a:rPr>
              <a:t> </a:t>
            </a:r>
            <a:r>
              <a:rPr sz="1800" spc="-80" dirty="0">
                <a:solidFill>
                  <a:srgbClr val="424242"/>
                </a:solidFill>
                <a:latin typeface="Arial"/>
                <a:cs typeface="Arial"/>
              </a:rPr>
              <a:t>posts)</a:t>
            </a:r>
            <a:endParaRPr sz="1800" dirty="0">
              <a:latin typeface="Arial"/>
              <a:cs typeface="Arial"/>
            </a:endParaRPr>
          </a:p>
          <a:p>
            <a:pPr marL="469900" marR="725170" indent="-306705">
              <a:lnSpc>
                <a:spcPct val="113700"/>
              </a:lnSpc>
              <a:spcBef>
                <a:spcPts val="894"/>
              </a:spcBef>
              <a:buSzPct val="83333"/>
              <a:buChar char="-"/>
              <a:tabLst>
                <a:tab pos="469265" algn="l"/>
                <a:tab pos="469900" algn="l"/>
              </a:tabLst>
            </a:pPr>
            <a:r>
              <a:rPr sz="2400" spc="-175" dirty="0">
                <a:solidFill>
                  <a:srgbClr val="424242"/>
                </a:solidFill>
                <a:latin typeface="Arial"/>
                <a:cs typeface="Arial"/>
              </a:rPr>
              <a:t>Have </a:t>
            </a:r>
            <a:r>
              <a:rPr sz="2400" spc="-30" dirty="0">
                <a:solidFill>
                  <a:srgbClr val="424242"/>
                </a:solidFill>
                <a:latin typeface="Arial"/>
                <a:cs typeface="Arial"/>
              </a:rPr>
              <a:t>the </a:t>
            </a:r>
            <a:r>
              <a:rPr sz="2400" b="1" spc="-135" dirty="0">
                <a:solidFill>
                  <a:srgbClr val="424242"/>
                </a:solidFill>
                <a:latin typeface="Arial"/>
                <a:cs typeface="Arial"/>
              </a:rPr>
              <a:t>foundation </a:t>
            </a:r>
            <a:r>
              <a:rPr sz="2400" spc="30" dirty="0">
                <a:solidFill>
                  <a:srgbClr val="424242"/>
                </a:solidFill>
                <a:latin typeface="Arial"/>
                <a:cs typeface="Arial"/>
              </a:rPr>
              <a:t>to </a:t>
            </a:r>
            <a:r>
              <a:rPr sz="2400" spc="-105" dirty="0">
                <a:solidFill>
                  <a:srgbClr val="424242"/>
                </a:solidFill>
                <a:latin typeface="Arial"/>
                <a:cs typeface="Arial"/>
              </a:rPr>
              <a:t>pursue </a:t>
            </a:r>
            <a:r>
              <a:rPr sz="2400" spc="-30" dirty="0">
                <a:solidFill>
                  <a:srgbClr val="424242"/>
                </a:solidFill>
                <a:latin typeface="Arial"/>
                <a:cs typeface="Arial"/>
              </a:rPr>
              <a:t>the </a:t>
            </a:r>
            <a:r>
              <a:rPr sz="2400" spc="-150" dirty="0">
                <a:solidFill>
                  <a:srgbClr val="424242"/>
                </a:solidFill>
                <a:latin typeface="Arial"/>
                <a:cs typeface="Arial"/>
              </a:rPr>
              <a:t>areas </a:t>
            </a:r>
            <a:r>
              <a:rPr sz="2400" spc="-5" dirty="0">
                <a:solidFill>
                  <a:srgbClr val="424242"/>
                </a:solidFill>
                <a:latin typeface="Arial"/>
                <a:cs typeface="Arial"/>
              </a:rPr>
              <a:t>of </a:t>
            </a:r>
            <a:r>
              <a:rPr sz="2400" spc="-85" dirty="0">
                <a:solidFill>
                  <a:srgbClr val="424242"/>
                </a:solidFill>
                <a:latin typeface="Arial"/>
                <a:cs typeface="Arial"/>
              </a:rPr>
              <a:t>web  programming </a:t>
            </a:r>
            <a:r>
              <a:rPr sz="2400" dirty="0">
                <a:solidFill>
                  <a:srgbClr val="424242"/>
                </a:solidFill>
                <a:latin typeface="Arial"/>
                <a:cs typeface="Arial"/>
              </a:rPr>
              <a:t>that</a:t>
            </a:r>
            <a:r>
              <a:rPr sz="2400" spc="-490" dirty="0">
                <a:solidFill>
                  <a:srgbClr val="424242"/>
                </a:solidFill>
                <a:latin typeface="Arial"/>
                <a:cs typeface="Arial"/>
              </a:rPr>
              <a:t> </a:t>
            </a:r>
            <a:r>
              <a:rPr sz="2400" spc="-55" dirty="0">
                <a:solidFill>
                  <a:srgbClr val="424242"/>
                </a:solidFill>
                <a:latin typeface="Arial"/>
                <a:cs typeface="Arial"/>
              </a:rPr>
              <a:t>you're interested </a:t>
            </a:r>
            <a:r>
              <a:rPr sz="2400" spc="-35" dirty="0">
                <a:solidFill>
                  <a:srgbClr val="424242"/>
                </a:solidFill>
                <a:latin typeface="Arial"/>
                <a:cs typeface="Arial"/>
              </a:rPr>
              <a:t>in </a:t>
            </a:r>
            <a:r>
              <a:rPr sz="1800" spc="-5" dirty="0">
                <a:solidFill>
                  <a:srgbClr val="424242"/>
                </a:solidFill>
                <a:latin typeface="Arial"/>
                <a:cs typeface="Arial"/>
              </a:rPr>
              <a:t>(if </a:t>
            </a:r>
            <a:r>
              <a:rPr sz="1800" spc="-70" dirty="0">
                <a:solidFill>
                  <a:srgbClr val="424242"/>
                </a:solidFill>
                <a:latin typeface="Arial"/>
                <a:cs typeface="Arial"/>
              </a:rPr>
              <a:t>you </a:t>
            </a:r>
            <a:r>
              <a:rPr sz="1800" spc="-100" dirty="0">
                <a:solidFill>
                  <a:srgbClr val="424242"/>
                </a:solidFill>
                <a:latin typeface="Arial"/>
                <a:cs typeface="Arial"/>
              </a:rPr>
              <a:t>choose)</a:t>
            </a:r>
            <a:endParaRPr sz="1800" dirty="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0" y="0"/>
                </a:moveTo>
                <a:lnTo>
                  <a:pt x="9143981" y="0"/>
                </a:lnTo>
                <a:lnTo>
                  <a:pt x="9143981" y="1457997"/>
                </a:lnTo>
                <a:lnTo>
                  <a:pt x="0" y="1457997"/>
                </a:lnTo>
                <a:lnTo>
                  <a:pt x="0" y="0"/>
                </a:lnTo>
                <a:close/>
              </a:path>
            </a:pathLst>
          </a:custGeom>
          <a:solidFill>
            <a:srgbClr val="F2F2F2"/>
          </a:solidFill>
        </p:spPr>
        <p:txBody>
          <a:bodyPr wrap="square" lIns="0" tIns="0" rIns="0" bIns="0" rtlCol="0"/>
          <a:lstStyle/>
          <a:p>
            <a:endParaRPr/>
          </a:p>
        </p:txBody>
      </p:sp>
      <p:sp>
        <p:nvSpPr>
          <p:cNvPr id="3" name="object 3"/>
          <p:cNvSpPr txBox="1"/>
          <p:nvPr/>
        </p:nvSpPr>
        <p:spPr>
          <a:xfrm>
            <a:off x="855722" y="401895"/>
            <a:ext cx="908685" cy="574040"/>
          </a:xfrm>
          <a:prstGeom prst="rect">
            <a:avLst/>
          </a:prstGeom>
        </p:spPr>
        <p:txBody>
          <a:bodyPr vert="horz" wrap="square" lIns="0" tIns="12700" rIns="0" bIns="0" rtlCol="0">
            <a:spAutoFit/>
          </a:bodyPr>
          <a:lstStyle/>
          <a:p>
            <a:pPr marL="12700">
              <a:lnSpc>
                <a:spcPct val="100000"/>
              </a:lnSpc>
              <a:spcBef>
                <a:spcPts val="100"/>
              </a:spcBef>
            </a:pPr>
            <a:r>
              <a:rPr sz="3600" spc="-165" dirty="0">
                <a:latin typeface="Verdana"/>
                <a:cs typeface="Verdana"/>
              </a:rPr>
              <a:t>CSS</a:t>
            </a:r>
            <a:endParaRPr sz="3600">
              <a:latin typeface="Verdana"/>
              <a:cs typeface="Verdana"/>
            </a:endParaRPr>
          </a:p>
        </p:txBody>
      </p:sp>
      <p:sp>
        <p:nvSpPr>
          <p:cNvPr id="4" name="object 4"/>
          <p:cNvSpPr txBox="1"/>
          <p:nvPr/>
        </p:nvSpPr>
        <p:spPr>
          <a:xfrm>
            <a:off x="364996" y="2243633"/>
            <a:ext cx="5149215" cy="3365500"/>
          </a:xfrm>
          <a:prstGeom prst="rect">
            <a:avLst/>
          </a:prstGeom>
        </p:spPr>
        <p:txBody>
          <a:bodyPr vert="horz" wrap="square" lIns="0" tIns="12700" rIns="0" bIns="0" rtlCol="0">
            <a:spAutoFit/>
          </a:bodyPr>
          <a:lstStyle/>
          <a:p>
            <a:pPr marL="108585">
              <a:lnSpc>
                <a:spcPct val="100000"/>
              </a:lnSpc>
              <a:spcBef>
                <a:spcPts val="100"/>
              </a:spcBef>
              <a:tabLst>
                <a:tab pos="610870" algn="l"/>
              </a:tabLst>
            </a:pPr>
            <a:r>
              <a:rPr sz="3600" b="1" spc="-220" dirty="0">
                <a:solidFill>
                  <a:srgbClr val="1267F0"/>
                </a:solidFill>
                <a:latin typeface="Arial"/>
                <a:cs typeface="Arial"/>
              </a:rPr>
              <a:t>p	</a:t>
            </a:r>
            <a:r>
              <a:rPr sz="3600" spc="775" dirty="0">
                <a:solidFill>
                  <a:srgbClr val="424242"/>
                </a:solidFill>
                <a:latin typeface="Arial"/>
                <a:cs typeface="Arial"/>
              </a:rPr>
              <a:t>{</a:t>
            </a:r>
            <a:endParaRPr sz="3600">
              <a:latin typeface="Arial"/>
              <a:cs typeface="Arial"/>
            </a:endParaRPr>
          </a:p>
          <a:p>
            <a:pPr marL="611505">
              <a:lnSpc>
                <a:spcPct val="100000"/>
              </a:lnSpc>
              <a:spcBef>
                <a:spcPts val="30"/>
              </a:spcBef>
              <a:tabLst>
                <a:tab pos="2370455" algn="l"/>
              </a:tabLst>
            </a:pPr>
            <a:r>
              <a:rPr sz="3600" b="1" spc="340" dirty="0">
                <a:solidFill>
                  <a:srgbClr val="009924"/>
                </a:solidFill>
                <a:latin typeface="Arial"/>
                <a:cs typeface="Arial"/>
              </a:rPr>
              <a:t>color</a:t>
            </a:r>
            <a:r>
              <a:rPr sz="3600" spc="340" dirty="0">
                <a:solidFill>
                  <a:srgbClr val="424242"/>
                </a:solidFill>
                <a:latin typeface="Arial"/>
                <a:cs typeface="Arial"/>
              </a:rPr>
              <a:t>:	</a:t>
            </a:r>
            <a:r>
              <a:rPr sz="3600" b="1" spc="295" dirty="0">
                <a:solidFill>
                  <a:srgbClr val="424242"/>
                </a:solidFill>
                <a:latin typeface="Arial"/>
                <a:cs typeface="Arial"/>
              </a:rPr>
              <a:t>blue</a:t>
            </a:r>
            <a:r>
              <a:rPr sz="3600" spc="295" dirty="0">
                <a:solidFill>
                  <a:srgbClr val="424242"/>
                </a:solidFill>
                <a:latin typeface="Arial"/>
                <a:cs typeface="Arial"/>
              </a:rPr>
              <a:t>;</a:t>
            </a:r>
            <a:endParaRPr sz="3600">
              <a:latin typeface="Arial"/>
              <a:cs typeface="Arial"/>
            </a:endParaRPr>
          </a:p>
          <a:p>
            <a:pPr marL="611505">
              <a:lnSpc>
                <a:spcPct val="100000"/>
              </a:lnSpc>
              <a:spcBef>
                <a:spcPts val="30"/>
              </a:spcBef>
              <a:tabLst>
                <a:tab pos="3879215" algn="l"/>
              </a:tabLst>
            </a:pPr>
            <a:r>
              <a:rPr sz="3600" b="1" spc="215" dirty="0">
                <a:solidFill>
                  <a:srgbClr val="009924"/>
                </a:solidFill>
                <a:latin typeface="Arial"/>
                <a:cs typeface="Arial"/>
              </a:rPr>
              <a:t>font-weigh</a:t>
            </a:r>
            <a:r>
              <a:rPr sz="3600" b="1" spc="170" dirty="0">
                <a:solidFill>
                  <a:srgbClr val="009924"/>
                </a:solidFill>
                <a:latin typeface="Arial"/>
                <a:cs typeface="Arial"/>
              </a:rPr>
              <a:t>t</a:t>
            </a:r>
            <a:r>
              <a:rPr sz="3600" spc="975" dirty="0">
                <a:solidFill>
                  <a:srgbClr val="424242"/>
                </a:solidFill>
                <a:latin typeface="Arial"/>
                <a:cs typeface="Arial"/>
              </a:rPr>
              <a:t>:</a:t>
            </a:r>
            <a:r>
              <a:rPr sz="3600" dirty="0">
                <a:solidFill>
                  <a:srgbClr val="424242"/>
                </a:solidFill>
                <a:latin typeface="Arial"/>
                <a:cs typeface="Arial"/>
              </a:rPr>
              <a:t>	</a:t>
            </a:r>
            <a:r>
              <a:rPr sz="3600" b="1" spc="70" dirty="0">
                <a:solidFill>
                  <a:srgbClr val="424242"/>
                </a:solidFill>
                <a:latin typeface="Arial"/>
                <a:cs typeface="Arial"/>
              </a:rPr>
              <a:t>bol</a:t>
            </a:r>
            <a:r>
              <a:rPr sz="3600" b="1" spc="95" dirty="0">
                <a:solidFill>
                  <a:srgbClr val="424242"/>
                </a:solidFill>
                <a:latin typeface="Arial"/>
                <a:cs typeface="Arial"/>
              </a:rPr>
              <a:t>d</a:t>
            </a:r>
            <a:r>
              <a:rPr sz="3600" spc="975" dirty="0">
                <a:solidFill>
                  <a:srgbClr val="424242"/>
                </a:solidFill>
                <a:latin typeface="Arial"/>
                <a:cs typeface="Arial"/>
              </a:rPr>
              <a:t>;</a:t>
            </a:r>
            <a:endParaRPr sz="3600">
              <a:latin typeface="Arial"/>
              <a:cs typeface="Arial"/>
            </a:endParaRPr>
          </a:p>
          <a:p>
            <a:pPr marL="108585">
              <a:lnSpc>
                <a:spcPct val="100000"/>
              </a:lnSpc>
              <a:spcBef>
                <a:spcPts val="30"/>
              </a:spcBef>
            </a:pPr>
            <a:r>
              <a:rPr sz="3600" spc="775" dirty="0">
                <a:solidFill>
                  <a:srgbClr val="424242"/>
                </a:solidFill>
                <a:latin typeface="Arial"/>
                <a:cs typeface="Arial"/>
              </a:rPr>
              <a:t>}</a:t>
            </a:r>
            <a:endParaRPr sz="3600">
              <a:latin typeface="Arial"/>
              <a:cs typeface="Arial"/>
            </a:endParaRPr>
          </a:p>
          <a:p>
            <a:pPr marL="432434" marR="421005" indent="-420370">
              <a:lnSpc>
                <a:spcPct val="100000"/>
              </a:lnSpc>
              <a:spcBef>
                <a:spcPts val="1730"/>
              </a:spcBef>
            </a:pPr>
            <a:r>
              <a:rPr sz="3000" spc="-30" dirty="0">
                <a:solidFill>
                  <a:srgbClr val="424242"/>
                </a:solidFill>
                <a:latin typeface="Arial"/>
                <a:cs typeface="Arial"/>
              </a:rPr>
              <a:t>"All </a:t>
            </a:r>
            <a:r>
              <a:rPr sz="3000" b="1" spc="-135" dirty="0">
                <a:solidFill>
                  <a:srgbClr val="424242"/>
                </a:solidFill>
                <a:latin typeface="Arial"/>
                <a:cs typeface="Arial"/>
              </a:rPr>
              <a:t>&lt;p&gt; </a:t>
            </a:r>
            <a:r>
              <a:rPr sz="3000" spc="-114" dirty="0">
                <a:solidFill>
                  <a:srgbClr val="424242"/>
                </a:solidFill>
                <a:latin typeface="Arial"/>
                <a:cs typeface="Arial"/>
              </a:rPr>
              <a:t>elements </a:t>
            </a:r>
            <a:r>
              <a:rPr sz="3000" spc="-95" dirty="0">
                <a:solidFill>
                  <a:srgbClr val="424242"/>
                </a:solidFill>
                <a:latin typeface="Arial"/>
                <a:cs typeface="Arial"/>
              </a:rPr>
              <a:t>on </a:t>
            </a:r>
            <a:r>
              <a:rPr sz="3000" spc="-40" dirty="0">
                <a:solidFill>
                  <a:srgbClr val="424242"/>
                </a:solidFill>
                <a:latin typeface="Arial"/>
                <a:cs typeface="Arial"/>
              </a:rPr>
              <a:t>the</a:t>
            </a:r>
            <a:r>
              <a:rPr sz="3000" spc="-450" dirty="0">
                <a:solidFill>
                  <a:srgbClr val="424242"/>
                </a:solidFill>
                <a:latin typeface="Arial"/>
                <a:cs typeface="Arial"/>
              </a:rPr>
              <a:t> </a:t>
            </a:r>
            <a:r>
              <a:rPr sz="3000" spc="-195" dirty="0">
                <a:solidFill>
                  <a:srgbClr val="424242"/>
                </a:solidFill>
                <a:latin typeface="Arial"/>
                <a:cs typeface="Arial"/>
              </a:rPr>
              <a:t>page  </a:t>
            </a:r>
            <a:r>
              <a:rPr sz="3000" spc="-120" dirty="0">
                <a:solidFill>
                  <a:srgbClr val="424242"/>
                </a:solidFill>
                <a:latin typeface="Arial"/>
                <a:cs typeface="Arial"/>
              </a:rPr>
              <a:t>should </a:t>
            </a:r>
            <a:r>
              <a:rPr sz="3000" spc="-140" dirty="0">
                <a:solidFill>
                  <a:srgbClr val="424242"/>
                </a:solidFill>
                <a:latin typeface="Arial"/>
                <a:cs typeface="Arial"/>
              </a:rPr>
              <a:t>be </a:t>
            </a:r>
            <a:r>
              <a:rPr sz="3000" spc="-90" dirty="0">
                <a:solidFill>
                  <a:srgbClr val="424242"/>
                </a:solidFill>
                <a:latin typeface="Arial"/>
                <a:cs typeface="Arial"/>
              </a:rPr>
              <a:t>blue </a:t>
            </a:r>
            <a:r>
              <a:rPr sz="3000" spc="-140" dirty="0">
                <a:solidFill>
                  <a:srgbClr val="424242"/>
                </a:solidFill>
                <a:latin typeface="Arial"/>
                <a:cs typeface="Arial"/>
              </a:rPr>
              <a:t>and</a:t>
            </a:r>
            <a:r>
              <a:rPr sz="3000" spc="-310" dirty="0">
                <a:solidFill>
                  <a:srgbClr val="424242"/>
                </a:solidFill>
                <a:latin typeface="Arial"/>
                <a:cs typeface="Arial"/>
              </a:rPr>
              <a:t> </a:t>
            </a:r>
            <a:r>
              <a:rPr sz="3000" spc="-30" dirty="0">
                <a:solidFill>
                  <a:srgbClr val="424242"/>
                </a:solidFill>
                <a:latin typeface="Arial"/>
                <a:cs typeface="Arial"/>
              </a:rPr>
              <a:t>bold"</a:t>
            </a:r>
            <a:endParaRPr sz="3000">
              <a:latin typeface="Arial"/>
              <a:cs typeface="Arial"/>
            </a:endParaRPr>
          </a:p>
        </p:txBody>
      </p:sp>
      <p:sp>
        <p:nvSpPr>
          <p:cNvPr id="5" name="object 5"/>
          <p:cNvSpPr/>
          <p:nvPr/>
        </p:nvSpPr>
        <p:spPr>
          <a:xfrm>
            <a:off x="5818713" y="2565019"/>
            <a:ext cx="3187018" cy="25235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809188" y="2555469"/>
            <a:ext cx="3206115" cy="2543175"/>
          </a:xfrm>
          <a:custGeom>
            <a:avLst/>
            <a:gdLst/>
            <a:ahLst/>
            <a:cxnLst/>
            <a:rect l="l" t="t" r="r" b="b"/>
            <a:pathLst>
              <a:path w="3206115" h="2543175">
                <a:moveTo>
                  <a:pt x="0" y="0"/>
                </a:moveTo>
                <a:lnTo>
                  <a:pt x="3206068" y="0"/>
                </a:lnTo>
                <a:lnTo>
                  <a:pt x="3206068" y="2542619"/>
                </a:lnTo>
                <a:lnTo>
                  <a:pt x="0" y="2542619"/>
                </a:lnTo>
                <a:lnTo>
                  <a:pt x="0" y="0"/>
                </a:lnTo>
                <a:close/>
              </a:path>
            </a:pathLst>
          </a:custGeom>
          <a:ln w="19049">
            <a:solidFill>
              <a:srgbClr val="999999"/>
            </a:solidFill>
          </a:ln>
        </p:spPr>
        <p:txBody>
          <a:bodyPr wrap="square" lIns="0" tIns="0" rIns="0" bIns="0" rtlCol="0"/>
          <a:lstStyle/>
          <a:p>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2756535"/>
            <a:chOff x="0" y="0"/>
            <a:chExt cx="9144000" cy="2756535"/>
          </a:xfrm>
        </p:grpSpPr>
        <p:sp>
          <p:nvSpPr>
            <p:cNvPr id="3" name="object 3"/>
            <p:cNvSpPr/>
            <p:nvPr/>
          </p:nvSpPr>
          <p:spPr>
            <a:xfrm>
              <a:off x="185200" y="563165"/>
              <a:ext cx="3066099" cy="170787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6149" y="544115"/>
              <a:ext cx="3104515" cy="1746250"/>
            </a:xfrm>
            <a:custGeom>
              <a:avLst/>
              <a:gdLst/>
              <a:ahLst/>
              <a:cxnLst/>
              <a:rect l="l" t="t" r="r" b="b"/>
              <a:pathLst>
                <a:path w="3104515" h="1746250">
                  <a:moveTo>
                    <a:pt x="0" y="0"/>
                  </a:moveTo>
                  <a:lnTo>
                    <a:pt x="3104199" y="0"/>
                  </a:lnTo>
                  <a:lnTo>
                    <a:pt x="3104199" y="1745975"/>
                  </a:lnTo>
                  <a:lnTo>
                    <a:pt x="0" y="1745975"/>
                  </a:lnTo>
                  <a:lnTo>
                    <a:pt x="0" y="0"/>
                  </a:lnTo>
                  <a:close/>
                </a:path>
              </a:pathLst>
            </a:custGeom>
            <a:ln w="38099">
              <a:solidFill>
                <a:srgbClr val="595959"/>
              </a:solidFill>
            </a:ln>
          </p:spPr>
          <p:txBody>
            <a:bodyPr wrap="square" lIns="0" tIns="0" rIns="0" bIns="0" rtlCol="0"/>
            <a:lstStyle/>
            <a:p>
              <a:endParaRPr/>
            </a:p>
          </p:txBody>
        </p:sp>
        <p:sp>
          <p:nvSpPr>
            <p:cNvPr id="5" name="object 5"/>
            <p:cNvSpPr/>
            <p:nvPr/>
          </p:nvSpPr>
          <p:spPr>
            <a:xfrm>
              <a:off x="3567662" y="563175"/>
              <a:ext cx="2206049" cy="215475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548612" y="544125"/>
              <a:ext cx="2244725" cy="2193290"/>
            </a:xfrm>
            <a:custGeom>
              <a:avLst/>
              <a:gdLst/>
              <a:ahLst/>
              <a:cxnLst/>
              <a:rect l="l" t="t" r="r" b="b"/>
              <a:pathLst>
                <a:path w="2244725" h="2193290">
                  <a:moveTo>
                    <a:pt x="0" y="0"/>
                  </a:moveTo>
                  <a:lnTo>
                    <a:pt x="2244149" y="0"/>
                  </a:lnTo>
                  <a:lnTo>
                    <a:pt x="2244149" y="2192850"/>
                  </a:lnTo>
                  <a:lnTo>
                    <a:pt x="0" y="2192850"/>
                  </a:lnTo>
                  <a:lnTo>
                    <a:pt x="0" y="0"/>
                  </a:lnTo>
                  <a:close/>
                </a:path>
              </a:pathLst>
            </a:custGeom>
            <a:ln w="38099">
              <a:solidFill>
                <a:srgbClr val="595959"/>
              </a:solidFill>
            </a:ln>
          </p:spPr>
          <p:txBody>
            <a:bodyPr wrap="square" lIns="0" tIns="0" rIns="0" bIns="0" rtlCol="0"/>
            <a:lstStyle/>
            <a:p>
              <a:endParaRPr/>
            </a:p>
          </p:txBody>
        </p:sp>
        <p:sp>
          <p:nvSpPr>
            <p:cNvPr id="7" name="object 7"/>
            <p:cNvSpPr/>
            <p:nvPr/>
          </p:nvSpPr>
          <p:spPr>
            <a:xfrm>
              <a:off x="6090075" y="563169"/>
              <a:ext cx="2860284" cy="194889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071025" y="544119"/>
              <a:ext cx="2898775" cy="1987550"/>
            </a:xfrm>
            <a:custGeom>
              <a:avLst/>
              <a:gdLst/>
              <a:ahLst/>
              <a:cxnLst/>
              <a:rect l="l" t="t" r="r" b="b"/>
              <a:pathLst>
                <a:path w="2898775" h="1987550">
                  <a:moveTo>
                    <a:pt x="0" y="0"/>
                  </a:moveTo>
                  <a:lnTo>
                    <a:pt x="2898384" y="0"/>
                  </a:lnTo>
                  <a:lnTo>
                    <a:pt x="2898384" y="1986999"/>
                  </a:lnTo>
                  <a:lnTo>
                    <a:pt x="0" y="1986999"/>
                  </a:lnTo>
                  <a:lnTo>
                    <a:pt x="0" y="0"/>
                  </a:lnTo>
                  <a:close/>
                </a:path>
              </a:pathLst>
            </a:custGeom>
            <a:ln w="38099">
              <a:solidFill>
                <a:srgbClr val="595959"/>
              </a:solidFill>
            </a:ln>
          </p:spPr>
          <p:txBody>
            <a:bodyPr wrap="square" lIns="0" tIns="0" rIns="0" bIns="0" rtlCol="0"/>
            <a:lstStyle/>
            <a:p>
              <a:endParaRPr/>
            </a:p>
          </p:txBody>
        </p:sp>
      </p:grpSp>
      <p:sp>
        <p:nvSpPr>
          <p:cNvPr id="9" name="object 9"/>
          <p:cNvSpPr txBox="1"/>
          <p:nvPr/>
        </p:nvSpPr>
        <p:spPr>
          <a:xfrm>
            <a:off x="1131513" y="5828442"/>
            <a:ext cx="7093584" cy="821690"/>
          </a:xfrm>
          <a:prstGeom prst="rect">
            <a:avLst/>
          </a:prstGeom>
        </p:spPr>
        <p:txBody>
          <a:bodyPr vert="horz" wrap="square" lIns="0" tIns="12700" rIns="0" bIns="0" rtlCol="0">
            <a:spAutoFit/>
          </a:bodyPr>
          <a:lstStyle/>
          <a:p>
            <a:pPr algn="ctr">
              <a:lnSpc>
                <a:spcPct val="100000"/>
              </a:lnSpc>
              <a:spcBef>
                <a:spcPts val="100"/>
              </a:spcBef>
            </a:pPr>
            <a:r>
              <a:rPr sz="2600" spc="-5" dirty="0">
                <a:latin typeface="Calibri"/>
                <a:cs typeface="Calibri"/>
              </a:rPr>
              <a:t>In the Chrome Inspector, we see the default</a:t>
            </a:r>
            <a:r>
              <a:rPr sz="2600" spc="-85" dirty="0">
                <a:latin typeface="Calibri"/>
                <a:cs typeface="Calibri"/>
              </a:rPr>
              <a:t> </a:t>
            </a:r>
            <a:r>
              <a:rPr sz="2600" spc="-5" dirty="0">
                <a:latin typeface="Calibri"/>
                <a:cs typeface="Calibri"/>
              </a:rPr>
              <a:t>browser</a:t>
            </a:r>
            <a:endParaRPr sz="2600">
              <a:latin typeface="Calibri"/>
              <a:cs typeface="Calibri"/>
            </a:endParaRPr>
          </a:p>
          <a:p>
            <a:pPr marL="8255" algn="ctr">
              <a:lnSpc>
                <a:spcPct val="100000"/>
              </a:lnSpc>
              <a:spcBef>
                <a:spcPts val="30"/>
              </a:spcBef>
            </a:pPr>
            <a:r>
              <a:rPr sz="2600" spc="-5" dirty="0">
                <a:latin typeface="Consolas"/>
                <a:cs typeface="Consolas"/>
              </a:rPr>
              <a:t>font-size</a:t>
            </a:r>
            <a:r>
              <a:rPr sz="2600" spc="-835" dirty="0">
                <a:latin typeface="Consolas"/>
                <a:cs typeface="Consolas"/>
              </a:rPr>
              <a:t> </a:t>
            </a:r>
            <a:r>
              <a:rPr sz="2600" spc="-5" dirty="0">
                <a:latin typeface="Calibri"/>
                <a:cs typeface="Calibri"/>
              </a:rPr>
              <a:t>for </a:t>
            </a:r>
            <a:r>
              <a:rPr sz="2600" spc="-5" dirty="0">
                <a:latin typeface="Consolas"/>
                <a:cs typeface="Consolas"/>
              </a:rPr>
              <a:t>h1</a:t>
            </a:r>
            <a:r>
              <a:rPr sz="2600" spc="-850" dirty="0">
                <a:latin typeface="Consolas"/>
                <a:cs typeface="Consolas"/>
              </a:rPr>
              <a:t> </a:t>
            </a:r>
            <a:r>
              <a:rPr sz="2600" spc="-5" dirty="0">
                <a:latin typeface="Calibri"/>
                <a:cs typeface="Calibri"/>
              </a:rPr>
              <a:t>is </a:t>
            </a:r>
            <a:r>
              <a:rPr sz="2600" spc="-5" dirty="0">
                <a:latin typeface="Consolas"/>
                <a:cs typeface="Consolas"/>
              </a:rPr>
              <a:t>2em</a:t>
            </a:r>
            <a:r>
              <a:rPr sz="2600" spc="-5" dirty="0">
                <a:latin typeface="Calibri"/>
                <a:cs typeface="Calibri"/>
              </a:rPr>
              <a:t>.</a:t>
            </a:r>
            <a:r>
              <a:rPr sz="2600" spc="-10" dirty="0">
                <a:latin typeface="Calibri"/>
                <a:cs typeface="Calibri"/>
              </a:rPr>
              <a:t> </a:t>
            </a:r>
            <a:r>
              <a:rPr sz="2600" spc="-5" dirty="0">
                <a:latin typeface="Calibri"/>
                <a:cs typeface="Calibri"/>
              </a:rPr>
              <a:t>So</a:t>
            </a:r>
            <a:r>
              <a:rPr sz="2600" spc="-10" dirty="0">
                <a:latin typeface="Calibri"/>
                <a:cs typeface="Calibri"/>
              </a:rPr>
              <a:t> </a:t>
            </a:r>
            <a:r>
              <a:rPr sz="2600" spc="-5" dirty="0">
                <a:latin typeface="Calibri"/>
                <a:cs typeface="Calibri"/>
              </a:rPr>
              <a:t>it's</a:t>
            </a:r>
            <a:r>
              <a:rPr sz="2600" spc="-10" dirty="0">
                <a:latin typeface="Calibri"/>
                <a:cs typeface="Calibri"/>
              </a:rPr>
              <a:t> </a:t>
            </a:r>
            <a:r>
              <a:rPr sz="2600" spc="-5" dirty="0">
                <a:latin typeface="Calibri"/>
                <a:cs typeface="Calibri"/>
              </a:rPr>
              <a:t>30*2*2</a:t>
            </a:r>
            <a:r>
              <a:rPr sz="2600" spc="-10" dirty="0">
                <a:latin typeface="Calibri"/>
                <a:cs typeface="Calibri"/>
              </a:rPr>
              <a:t> </a:t>
            </a:r>
            <a:r>
              <a:rPr sz="2600" dirty="0">
                <a:latin typeface="Calibri"/>
                <a:cs typeface="Calibri"/>
              </a:rPr>
              <a:t>=</a:t>
            </a:r>
            <a:r>
              <a:rPr sz="2600" spc="-10" dirty="0">
                <a:latin typeface="Calibri"/>
                <a:cs typeface="Calibri"/>
              </a:rPr>
              <a:t> </a:t>
            </a:r>
            <a:r>
              <a:rPr sz="2600" spc="-5" dirty="0">
                <a:latin typeface="Calibri"/>
                <a:cs typeface="Calibri"/>
              </a:rPr>
              <a:t>120px.</a:t>
            </a:r>
            <a:endParaRPr sz="2600">
              <a:latin typeface="Calibri"/>
              <a:cs typeface="Calibri"/>
            </a:endParaRPr>
          </a:p>
        </p:txBody>
      </p:sp>
      <p:grpSp>
        <p:nvGrpSpPr>
          <p:cNvPr id="10" name="object 10"/>
          <p:cNvGrpSpPr/>
          <p:nvPr/>
        </p:nvGrpSpPr>
        <p:grpSpPr>
          <a:xfrm>
            <a:off x="1228725" y="2985974"/>
            <a:ext cx="6686550" cy="2590800"/>
            <a:chOff x="1228725" y="2985974"/>
            <a:chExt cx="6686550" cy="2590800"/>
          </a:xfrm>
        </p:grpSpPr>
        <p:sp>
          <p:nvSpPr>
            <p:cNvPr id="11" name="object 11"/>
            <p:cNvSpPr/>
            <p:nvPr/>
          </p:nvSpPr>
          <p:spPr>
            <a:xfrm>
              <a:off x="1266825" y="3024075"/>
              <a:ext cx="6610349" cy="251459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247775" y="3005024"/>
              <a:ext cx="6648450" cy="2552700"/>
            </a:xfrm>
            <a:custGeom>
              <a:avLst/>
              <a:gdLst/>
              <a:ahLst/>
              <a:cxnLst/>
              <a:rect l="l" t="t" r="r" b="b"/>
              <a:pathLst>
                <a:path w="6648450" h="2552700">
                  <a:moveTo>
                    <a:pt x="0" y="0"/>
                  </a:moveTo>
                  <a:lnTo>
                    <a:pt x="6648449" y="0"/>
                  </a:lnTo>
                  <a:lnTo>
                    <a:pt x="6648449" y="2552699"/>
                  </a:lnTo>
                  <a:lnTo>
                    <a:pt x="0" y="2552699"/>
                  </a:lnTo>
                  <a:lnTo>
                    <a:pt x="0" y="0"/>
                  </a:lnTo>
                  <a:close/>
                </a:path>
              </a:pathLst>
            </a:custGeom>
            <a:ln w="38099">
              <a:solidFill>
                <a:srgbClr val="595959"/>
              </a:solidFill>
            </a:ln>
          </p:spPr>
          <p:txBody>
            <a:bodyPr wrap="square" lIns="0" tIns="0" rIns="0" bIns="0" rtlCol="0"/>
            <a:lstStyle/>
            <a:p>
              <a:endParaRPr/>
            </a:p>
          </p:txBody>
        </p:sp>
      </p:grpSp>
      <p:sp>
        <p:nvSpPr>
          <p:cNvPr id="13" name="object 13"/>
          <p:cNvSpPr txBox="1">
            <a:spLocks noGrp="1"/>
          </p:cNvSpPr>
          <p:nvPr>
            <p:ph type="title"/>
          </p:nvPr>
        </p:nvSpPr>
        <p:spPr>
          <a:xfrm>
            <a:off x="7386897" y="2563675"/>
            <a:ext cx="167640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rPr>
              <a:t>(</a:t>
            </a:r>
            <a:r>
              <a:rPr sz="2400" u="heavy" spc="-5" dirty="0">
                <a:solidFill>
                  <a:srgbClr val="0097A7"/>
                </a:solidFill>
                <a:uFill>
                  <a:solidFill>
                    <a:srgbClr val="0097A7"/>
                  </a:solidFill>
                </a:uFill>
                <a:hlinkClick r:id="rId6"/>
              </a:rPr>
              <a:t>CodePen</a:t>
            </a:r>
            <a:r>
              <a:rPr sz="2400" spc="-5" dirty="0">
                <a:solidFill>
                  <a:srgbClr val="000000"/>
                </a:solidFill>
              </a:rPr>
              <a:t>)</a:t>
            </a:r>
            <a:endParaRPr sz="2400"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28600"/>
            <a:ext cx="5017135"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 </a:t>
            </a:r>
            <a:r>
              <a:rPr sz="3600" spc="204" dirty="0">
                <a:solidFill>
                  <a:srgbClr val="000000"/>
                </a:solidFill>
              </a:rPr>
              <a:t>sizes:</a:t>
            </a:r>
            <a:r>
              <a:rPr sz="3600" spc="-265" dirty="0">
                <a:solidFill>
                  <a:srgbClr val="000000"/>
                </a:solidFill>
              </a:rPr>
              <a:t> </a:t>
            </a:r>
            <a:r>
              <a:rPr sz="3600" b="1" spc="-5" dirty="0">
                <a:solidFill>
                  <a:srgbClr val="000000"/>
                </a:solidFill>
                <a:latin typeface="Consolas"/>
                <a:cs typeface="Consolas"/>
              </a:rPr>
              <a:t>rem</a:t>
            </a:r>
            <a:endParaRPr sz="3600" dirty="0">
              <a:latin typeface="Consolas"/>
              <a:cs typeface="Consolas"/>
            </a:endParaRPr>
          </a:p>
        </p:txBody>
      </p:sp>
      <p:sp>
        <p:nvSpPr>
          <p:cNvPr id="3" name="object 3"/>
          <p:cNvSpPr txBox="1"/>
          <p:nvPr/>
        </p:nvSpPr>
        <p:spPr>
          <a:xfrm>
            <a:off x="1008124" y="1720193"/>
            <a:ext cx="6946900" cy="2540000"/>
          </a:xfrm>
          <a:prstGeom prst="rect">
            <a:avLst/>
          </a:prstGeom>
        </p:spPr>
        <p:txBody>
          <a:bodyPr vert="horz" wrap="square" lIns="0" tIns="12700" rIns="0" bIns="0" rtlCol="0">
            <a:spAutoFit/>
          </a:bodyPr>
          <a:lstStyle/>
          <a:p>
            <a:pPr marL="12700" marR="40640">
              <a:lnSpc>
                <a:spcPct val="114599"/>
              </a:lnSpc>
              <a:spcBef>
                <a:spcPts val="100"/>
              </a:spcBef>
              <a:tabLst>
                <a:tab pos="3186430" algn="l"/>
              </a:tabLst>
            </a:pPr>
            <a:r>
              <a:rPr sz="2400" spc="-5" dirty="0">
                <a:solidFill>
                  <a:srgbClr val="434343"/>
                </a:solidFill>
                <a:latin typeface="Calibri"/>
                <a:cs typeface="Calibri"/>
              </a:rPr>
              <a:t>If you </a:t>
            </a:r>
            <a:r>
              <a:rPr sz="2400" b="1" spc="-5" dirty="0">
                <a:solidFill>
                  <a:srgbClr val="434343"/>
                </a:solidFill>
                <a:latin typeface="Calibri"/>
                <a:cs typeface="Calibri"/>
              </a:rPr>
              <a:t>do not </a:t>
            </a:r>
            <a:r>
              <a:rPr sz="2400" spc="-5" dirty="0">
                <a:solidFill>
                  <a:srgbClr val="434343"/>
                </a:solidFill>
                <a:latin typeface="Calibri"/>
                <a:cs typeface="Calibri"/>
              </a:rPr>
              <a:t>want your relative font sizes to compound  through inheritance,</a:t>
            </a:r>
            <a:r>
              <a:rPr sz="2400" dirty="0">
                <a:solidFill>
                  <a:srgbClr val="434343"/>
                </a:solidFill>
                <a:latin typeface="Calibri"/>
                <a:cs typeface="Calibri"/>
              </a:rPr>
              <a:t> </a:t>
            </a:r>
            <a:r>
              <a:rPr sz="2400" spc="-5" dirty="0">
                <a:solidFill>
                  <a:srgbClr val="434343"/>
                </a:solidFill>
                <a:latin typeface="Calibri"/>
                <a:cs typeface="Calibri"/>
              </a:rPr>
              <a:t>use	</a:t>
            </a:r>
            <a:r>
              <a:rPr sz="2400" spc="15" dirty="0">
                <a:solidFill>
                  <a:srgbClr val="434343"/>
                </a:solidFill>
                <a:latin typeface="Calibri"/>
                <a:cs typeface="Calibri"/>
              </a:rPr>
              <a:t>r</a:t>
            </a:r>
            <a:r>
              <a:rPr sz="2400" spc="15" dirty="0">
                <a:solidFill>
                  <a:srgbClr val="434343"/>
                </a:solidFill>
                <a:latin typeface="Consolas"/>
                <a:cs typeface="Consolas"/>
              </a:rPr>
              <a:t>em</a:t>
            </a:r>
            <a:r>
              <a:rPr sz="2400" spc="15" dirty="0">
                <a:solidFill>
                  <a:srgbClr val="434343"/>
                </a:solidFill>
                <a:latin typeface="Calibri"/>
                <a:cs typeface="Calibri"/>
              </a:rPr>
              <a:t>:</a:t>
            </a:r>
            <a:endParaRPr sz="2400">
              <a:latin typeface="Calibri"/>
              <a:cs typeface="Calibri"/>
            </a:endParaRPr>
          </a:p>
          <a:p>
            <a:pPr>
              <a:lnSpc>
                <a:spcPct val="100000"/>
              </a:lnSpc>
              <a:spcBef>
                <a:spcPts val="55"/>
              </a:spcBef>
            </a:pPr>
            <a:endParaRPr sz="3000">
              <a:latin typeface="Calibri"/>
              <a:cs typeface="Calibri"/>
            </a:endParaRPr>
          </a:p>
          <a:p>
            <a:pPr marL="163195">
              <a:lnSpc>
                <a:spcPct val="100000"/>
              </a:lnSpc>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rem</a:t>
            </a:r>
            <a:r>
              <a:rPr sz="2400" spc="-785" dirty="0">
                <a:solidFill>
                  <a:srgbClr val="434343"/>
                </a:solidFill>
                <a:latin typeface="Consolas"/>
                <a:cs typeface="Consolas"/>
              </a:rPr>
              <a:t> </a:t>
            </a:r>
            <a:r>
              <a:rPr sz="2400" spc="-5" dirty="0">
                <a:solidFill>
                  <a:srgbClr val="434343"/>
                </a:solidFill>
                <a:latin typeface="Calibri"/>
                <a:cs typeface="Calibri"/>
              </a:rPr>
              <a:t>represents</a:t>
            </a:r>
            <a:r>
              <a:rPr sz="2400" spc="-15" dirty="0">
                <a:solidFill>
                  <a:srgbClr val="434343"/>
                </a:solidFill>
                <a:latin typeface="Calibri"/>
                <a:cs typeface="Calibri"/>
              </a:rPr>
              <a:t> </a:t>
            </a:r>
            <a:r>
              <a:rPr sz="2400" spc="-5" dirty="0">
                <a:solidFill>
                  <a:srgbClr val="434343"/>
                </a:solidFill>
                <a:latin typeface="Calibri"/>
                <a:cs typeface="Calibri"/>
              </a:rPr>
              <a:t>the</a:t>
            </a:r>
            <a:r>
              <a:rPr sz="2400" spc="35" dirty="0">
                <a:solidFill>
                  <a:srgbClr val="434343"/>
                </a:solidFill>
                <a:latin typeface="Calibri"/>
                <a:cs typeface="Calibri"/>
              </a:rPr>
              <a:t> </a:t>
            </a:r>
            <a:r>
              <a:rPr sz="2400" spc="-5" dirty="0">
                <a:solidFill>
                  <a:srgbClr val="434343"/>
                </a:solidFill>
                <a:latin typeface="Consolas"/>
                <a:cs typeface="Consolas"/>
              </a:rPr>
              <a:t>font-size</a:t>
            </a:r>
            <a:r>
              <a:rPr sz="2400" spc="-775" dirty="0">
                <a:solidFill>
                  <a:srgbClr val="434343"/>
                </a:solidFill>
                <a:latin typeface="Consolas"/>
                <a:cs typeface="Consolas"/>
              </a:rPr>
              <a:t> </a:t>
            </a:r>
            <a:r>
              <a:rPr sz="2400" spc="-5" dirty="0">
                <a:solidFill>
                  <a:srgbClr val="434343"/>
                </a:solidFill>
                <a:latin typeface="Calibri"/>
                <a:cs typeface="Calibri"/>
              </a:rPr>
              <a:t>of</a:t>
            </a:r>
            <a:r>
              <a:rPr sz="2400" spc="-15" dirty="0">
                <a:solidFill>
                  <a:srgbClr val="434343"/>
                </a:solidFill>
                <a:latin typeface="Calibri"/>
                <a:cs typeface="Calibri"/>
              </a:rPr>
              <a:t> </a:t>
            </a:r>
            <a:r>
              <a:rPr sz="2400" spc="-5" dirty="0">
                <a:solidFill>
                  <a:srgbClr val="434343"/>
                </a:solidFill>
                <a:latin typeface="Calibri"/>
                <a:cs typeface="Calibri"/>
              </a:rPr>
              <a:t>the</a:t>
            </a:r>
            <a:r>
              <a:rPr sz="2400" spc="5" dirty="0">
                <a:solidFill>
                  <a:srgbClr val="434343"/>
                </a:solidFill>
                <a:latin typeface="Calibri"/>
                <a:cs typeface="Calibri"/>
              </a:rPr>
              <a:t> </a:t>
            </a:r>
            <a:r>
              <a:rPr sz="2400" b="1" u="heavy" spc="-5" dirty="0">
                <a:solidFill>
                  <a:srgbClr val="434343"/>
                </a:solidFill>
                <a:uFill>
                  <a:solidFill>
                    <a:srgbClr val="434343"/>
                  </a:solidFill>
                </a:uFill>
                <a:latin typeface="Calibri"/>
                <a:cs typeface="Calibri"/>
              </a:rPr>
              <a:t>r</a:t>
            </a:r>
            <a:r>
              <a:rPr sz="2400" spc="-5" dirty="0">
                <a:solidFill>
                  <a:srgbClr val="434343"/>
                </a:solidFill>
                <a:latin typeface="Calibri"/>
                <a:cs typeface="Calibri"/>
              </a:rPr>
              <a:t>oot</a:t>
            </a:r>
            <a:r>
              <a:rPr sz="2400" spc="-15" dirty="0">
                <a:solidFill>
                  <a:srgbClr val="434343"/>
                </a:solidFill>
                <a:latin typeface="Calibri"/>
                <a:cs typeface="Calibri"/>
              </a:rPr>
              <a:t> </a:t>
            </a:r>
            <a:r>
              <a:rPr sz="2400" spc="-5" dirty="0">
                <a:solidFill>
                  <a:srgbClr val="434343"/>
                </a:solidFill>
                <a:latin typeface="Calibri"/>
                <a:cs typeface="Calibri"/>
              </a:rPr>
              <a:t>element</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onsolas"/>
                <a:cs typeface="Consolas"/>
              </a:rPr>
              <a:t>1rem</a:t>
            </a:r>
            <a:r>
              <a:rPr sz="2400" spc="-780" dirty="0">
                <a:solidFill>
                  <a:srgbClr val="434343"/>
                </a:solidFill>
                <a:latin typeface="Consolas"/>
                <a:cs typeface="Consolas"/>
              </a:rPr>
              <a:t> </a:t>
            </a:r>
            <a:r>
              <a:rPr sz="2400" dirty="0">
                <a:solidFill>
                  <a:srgbClr val="434343"/>
                </a:solidFill>
                <a:latin typeface="Calibri"/>
                <a:cs typeface="Calibri"/>
              </a:rPr>
              <a:t>=</a:t>
            </a:r>
            <a:r>
              <a:rPr sz="2400" spc="-5" dirty="0">
                <a:solidFill>
                  <a:srgbClr val="434343"/>
                </a:solidFill>
                <a:latin typeface="Calibri"/>
                <a:cs typeface="Calibri"/>
              </a:rPr>
              <a:t> the</a:t>
            </a:r>
            <a:r>
              <a:rPr sz="2400" spc="-10" dirty="0">
                <a:solidFill>
                  <a:srgbClr val="434343"/>
                </a:solidFill>
                <a:latin typeface="Calibri"/>
                <a:cs typeface="Calibri"/>
              </a:rPr>
              <a:t> </a:t>
            </a:r>
            <a:r>
              <a:rPr sz="2400" spc="-5" dirty="0">
                <a:solidFill>
                  <a:srgbClr val="434343"/>
                </a:solidFill>
                <a:latin typeface="Calibri"/>
                <a:cs typeface="Calibri"/>
              </a:rPr>
              <a:t>root </a:t>
            </a:r>
            <a:r>
              <a:rPr sz="2400" dirty="0">
                <a:solidFill>
                  <a:srgbClr val="434343"/>
                </a:solidFill>
                <a:latin typeface="Calibri"/>
                <a:cs typeface="Calibri"/>
              </a:rPr>
              <a:t>(</a:t>
            </a:r>
            <a:r>
              <a:rPr sz="2400" dirty="0">
                <a:solidFill>
                  <a:srgbClr val="434343"/>
                </a:solidFill>
                <a:latin typeface="Consolas"/>
                <a:cs typeface="Consolas"/>
              </a:rPr>
              <a:t>html</a:t>
            </a:r>
            <a:r>
              <a:rPr sz="2400" spc="-780" dirty="0">
                <a:solidFill>
                  <a:srgbClr val="434343"/>
                </a:solidFill>
                <a:latin typeface="Consolas"/>
                <a:cs typeface="Consolas"/>
              </a:rPr>
              <a:t> </a:t>
            </a:r>
            <a:r>
              <a:rPr sz="2400" spc="-5" dirty="0">
                <a:solidFill>
                  <a:srgbClr val="434343"/>
                </a:solidFill>
                <a:latin typeface="Calibri"/>
                <a:cs typeface="Calibri"/>
              </a:rPr>
              <a:t>tag) font</a:t>
            </a:r>
            <a:r>
              <a:rPr sz="2400" spc="-10" dirty="0">
                <a:solidFill>
                  <a:srgbClr val="434343"/>
                </a:solidFill>
                <a:latin typeface="Calibri"/>
                <a:cs typeface="Calibri"/>
              </a:rPr>
              <a:t> </a:t>
            </a:r>
            <a:r>
              <a:rPr sz="2400" spc="-5" dirty="0">
                <a:solidFill>
                  <a:srgbClr val="434343"/>
                </a:solidFill>
                <a:latin typeface="Calibri"/>
                <a:cs typeface="Calibri"/>
              </a:rPr>
              <a:t>size</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onsolas"/>
                <a:cs typeface="Consolas"/>
              </a:rPr>
              <a:t>2rem</a:t>
            </a:r>
            <a:r>
              <a:rPr sz="2400" spc="-800" dirty="0">
                <a:solidFill>
                  <a:srgbClr val="434343"/>
                </a:solidFill>
                <a:latin typeface="Consolas"/>
                <a:cs typeface="Consolas"/>
              </a:rPr>
              <a:t> </a:t>
            </a:r>
            <a:r>
              <a:rPr sz="2400" dirty="0">
                <a:solidFill>
                  <a:srgbClr val="434343"/>
                </a:solidFill>
                <a:latin typeface="Calibri"/>
                <a:cs typeface="Calibri"/>
              </a:rPr>
              <a:t>= 2 </a:t>
            </a:r>
            <a:r>
              <a:rPr sz="2400" spc="-5" dirty="0">
                <a:solidFill>
                  <a:srgbClr val="434343"/>
                </a:solidFill>
                <a:latin typeface="Calibri"/>
                <a:cs typeface="Calibri"/>
              </a:rPr>
              <a:t>times root font size</a:t>
            </a:r>
            <a:endParaRPr sz="2400">
              <a:latin typeface="Calibri"/>
              <a:cs typeface="Calibri"/>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99" y="1457999"/>
                </a:moveTo>
                <a:lnTo>
                  <a:pt x="0" y="1457999"/>
                </a:lnTo>
                <a:lnTo>
                  <a:pt x="0" y="0"/>
                </a:lnTo>
                <a:lnTo>
                  <a:pt x="9143999" y="0"/>
                </a:lnTo>
                <a:lnTo>
                  <a:pt x="9143999" y="1457999"/>
                </a:lnTo>
                <a:close/>
              </a:path>
            </a:pathLst>
          </a:custGeom>
          <a:solidFill>
            <a:srgbClr val="F3F3F3"/>
          </a:solidFill>
        </p:spPr>
        <p:txBody>
          <a:bodyPr wrap="square" lIns="0" tIns="0" rIns="0" bIns="0" rtlCol="0"/>
          <a:lstStyle/>
          <a:p>
            <a:endParaRPr/>
          </a:p>
        </p:txBody>
      </p:sp>
      <p:sp>
        <p:nvSpPr>
          <p:cNvPr id="3" name="object 3"/>
          <p:cNvSpPr txBox="1">
            <a:spLocks noGrp="1"/>
          </p:cNvSpPr>
          <p:nvPr>
            <p:ph type="title"/>
          </p:nvPr>
        </p:nvSpPr>
        <p:spPr>
          <a:xfrm>
            <a:off x="855724" y="401897"/>
            <a:ext cx="5017135"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 </a:t>
            </a:r>
            <a:r>
              <a:rPr sz="3600" spc="204" dirty="0">
                <a:solidFill>
                  <a:srgbClr val="000000"/>
                </a:solidFill>
              </a:rPr>
              <a:t>sizes:</a:t>
            </a:r>
            <a:r>
              <a:rPr sz="3600" spc="-265" dirty="0">
                <a:solidFill>
                  <a:srgbClr val="000000"/>
                </a:solidFill>
              </a:rPr>
              <a:t> </a:t>
            </a:r>
            <a:r>
              <a:rPr sz="3600" spc="-5" dirty="0">
                <a:solidFill>
                  <a:srgbClr val="000000"/>
                </a:solidFill>
                <a:latin typeface="Consolas"/>
                <a:cs typeface="Consolas"/>
              </a:rPr>
              <a:t>rem</a:t>
            </a:r>
            <a:endParaRPr sz="3600">
              <a:latin typeface="Consolas"/>
              <a:cs typeface="Consolas"/>
            </a:endParaRPr>
          </a:p>
        </p:txBody>
      </p:sp>
      <p:sp>
        <p:nvSpPr>
          <p:cNvPr id="4" name="object 4"/>
          <p:cNvSpPr txBox="1"/>
          <p:nvPr/>
        </p:nvSpPr>
        <p:spPr>
          <a:xfrm>
            <a:off x="7569299" y="6096832"/>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latin typeface="Calibri"/>
                <a:cs typeface="Calibri"/>
              </a:rPr>
              <a:t>)</a:t>
            </a:r>
            <a:endParaRPr sz="2400">
              <a:latin typeface="Calibri"/>
              <a:cs typeface="Calibri"/>
            </a:endParaRPr>
          </a:p>
        </p:txBody>
      </p:sp>
      <p:grpSp>
        <p:nvGrpSpPr>
          <p:cNvPr id="5" name="object 5"/>
          <p:cNvGrpSpPr/>
          <p:nvPr/>
        </p:nvGrpSpPr>
        <p:grpSpPr>
          <a:xfrm>
            <a:off x="500149" y="3562424"/>
            <a:ext cx="2472055" cy="3089275"/>
            <a:chOff x="500149" y="3562424"/>
            <a:chExt cx="2472055" cy="3089275"/>
          </a:xfrm>
        </p:grpSpPr>
        <p:sp>
          <p:nvSpPr>
            <p:cNvPr id="6" name="object 6"/>
            <p:cNvSpPr/>
            <p:nvPr/>
          </p:nvSpPr>
          <p:spPr>
            <a:xfrm>
              <a:off x="538250" y="3600524"/>
              <a:ext cx="2395600" cy="301302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19199" y="3581474"/>
              <a:ext cx="2433955" cy="3051175"/>
            </a:xfrm>
            <a:custGeom>
              <a:avLst/>
              <a:gdLst/>
              <a:ahLst/>
              <a:cxnLst/>
              <a:rect l="l" t="t" r="r" b="b"/>
              <a:pathLst>
                <a:path w="2433955" h="3051175">
                  <a:moveTo>
                    <a:pt x="0" y="0"/>
                  </a:moveTo>
                  <a:lnTo>
                    <a:pt x="2433700" y="0"/>
                  </a:lnTo>
                  <a:lnTo>
                    <a:pt x="2433700" y="3051125"/>
                  </a:lnTo>
                  <a:lnTo>
                    <a:pt x="0" y="3051125"/>
                  </a:lnTo>
                  <a:lnTo>
                    <a:pt x="0" y="0"/>
                  </a:lnTo>
                  <a:close/>
                </a:path>
              </a:pathLst>
            </a:custGeom>
            <a:ln w="38099">
              <a:solidFill>
                <a:srgbClr val="595959"/>
              </a:solidFill>
            </a:ln>
          </p:spPr>
          <p:txBody>
            <a:bodyPr wrap="square" lIns="0" tIns="0" rIns="0" bIns="0" rtlCol="0"/>
            <a:lstStyle/>
            <a:p>
              <a:endParaRPr/>
            </a:p>
          </p:txBody>
        </p:sp>
      </p:grpSp>
      <p:grpSp>
        <p:nvGrpSpPr>
          <p:cNvPr id="8" name="object 8"/>
          <p:cNvGrpSpPr/>
          <p:nvPr/>
        </p:nvGrpSpPr>
        <p:grpSpPr>
          <a:xfrm>
            <a:off x="500149" y="1678200"/>
            <a:ext cx="3172460" cy="1786255"/>
            <a:chOff x="500149" y="1678200"/>
            <a:chExt cx="3172460" cy="1786255"/>
          </a:xfrm>
        </p:grpSpPr>
        <p:sp>
          <p:nvSpPr>
            <p:cNvPr id="9" name="object 9"/>
            <p:cNvSpPr/>
            <p:nvPr/>
          </p:nvSpPr>
          <p:spPr>
            <a:xfrm>
              <a:off x="538250" y="1716300"/>
              <a:ext cx="3096048" cy="170956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9199" y="1697250"/>
              <a:ext cx="3134360" cy="1748155"/>
            </a:xfrm>
            <a:custGeom>
              <a:avLst/>
              <a:gdLst/>
              <a:ahLst/>
              <a:cxnLst/>
              <a:rect l="l" t="t" r="r" b="b"/>
              <a:pathLst>
                <a:path w="3134360" h="1748154">
                  <a:moveTo>
                    <a:pt x="0" y="0"/>
                  </a:moveTo>
                  <a:lnTo>
                    <a:pt x="3134148" y="0"/>
                  </a:lnTo>
                  <a:lnTo>
                    <a:pt x="3134148" y="1747662"/>
                  </a:lnTo>
                  <a:lnTo>
                    <a:pt x="0" y="1747662"/>
                  </a:lnTo>
                  <a:lnTo>
                    <a:pt x="0" y="0"/>
                  </a:lnTo>
                  <a:close/>
                </a:path>
              </a:pathLst>
            </a:custGeom>
            <a:ln w="38099">
              <a:solidFill>
                <a:srgbClr val="595959"/>
              </a:solidFill>
            </a:ln>
          </p:spPr>
          <p:txBody>
            <a:bodyPr wrap="square" lIns="0" tIns="0" rIns="0" bIns="0" rtlCol="0"/>
            <a:lstStyle/>
            <a:p>
              <a:endParaRPr/>
            </a:p>
          </p:txBody>
        </p:sp>
      </p:grpSp>
      <p:grpSp>
        <p:nvGrpSpPr>
          <p:cNvPr id="11" name="object 11"/>
          <p:cNvGrpSpPr/>
          <p:nvPr/>
        </p:nvGrpSpPr>
        <p:grpSpPr>
          <a:xfrm>
            <a:off x="4018650" y="1678201"/>
            <a:ext cx="4724400" cy="2780665"/>
            <a:chOff x="4018650" y="1678201"/>
            <a:chExt cx="4724400" cy="2780665"/>
          </a:xfrm>
        </p:grpSpPr>
        <p:sp>
          <p:nvSpPr>
            <p:cNvPr id="12" name="object 12"/>
            <p:cNvSpPr/>
            <p:nvPr/>
          </p:nvSpPr>
          <p:spPr>
            <a:xfrm>
              <a:off x="4056750" y="1716301"/>
              <a:ext cx="4648150" cy="270417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037700" y="1697251"/>
              <a:ext cx="4686300" cy="2742565"/>
            </a:xfrm>
            <a:custGeom>
              <a:avLst/>
              <a:gdLst/>
              <a:ahLst/>
              <a:cxnLst/>
              <a:rect l="l" t="t" r="r" b="b"/>
              <a:pathLst>
                <a:path w="4686300" h="2742565">
                  <a:moveTo>
                    <a:pt x="0" y="0"/>
                  </a:moveTo>
                  <a:lnTo>
                    <a:pt x="4686250" y="0"/>
                  </a:lnTo>
                  <a:lnTo>
                    <a:pt x="4686250" y="2742274"/>
                  </a:lnTo>
                  <a:lnTo>
                    <a:pt x="0" y="2742274"/>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17135"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 </a:t>
            </a:r>
            <a:r>
              <a:rPr sz="3600" spc="204" dirty="0">
                <a:solidFill>
                  <a:srgbClr val="000000"/>
                </a:solidFill>
              </a:rPr>
              <a:t>sizes:</a:t>
            </a:r>
            <a:r>
              <a:rPr sz="3600" spc="-265" dirty="0">
                <a:solidFill>
                  <a:srgbClr val="000000"/>
                </a:solidFill>
              </a:rPr>
              <a:t> </a:t>
            </a:r>
            <a:r>
              <a:rPr sz="3600" spc="-5" dirty="0">
                <a:solidFill>
                  <a:srgbClr val="000000"/>
                </a:solidFill>
                <a:latin typeface="Consolas"/>
                <a:cs typeface="Consolas"/>
              </a:rPr>
              <a:t>rem</a:t>
            </a:r>
            <a:endParaRPr sz="3600">
              <a:latin typeface="Consolas"/>
              <a:cs typeface="Consolas"/>
            </a:endParaRPr>
          </a:p>
        </p:txBody>
      </p:sp>
      <p:grpSp>
        <p:nvGrpSpPr>
          <p:cNvPr id="3" name="object 3"/>
          <p:cNvGrpSpPr/>
          <p:nvPr/>
        </p:nvGrpSpPr>
        <p:grpSpPr>
          <a:xfrm>
            <a:off x="288075" y="1678200"/>
            <a:ext cx="3384550" cy="4973955"/>
            <a:chOff x="288075" y="1678200"/>
            <a:chExt cx="3384550" cy="4973955"/>
          </a:xfrm>
        </p:grpSpPr>
        <p:sp>
          <p:nvSpPr>
            <p:cNvPr id="4" name="object 4"/>
            <p:cNvSpPr/>
            <p:nvPr/>
          </p:nvSpPr>
          <p:spPr>
            <a:xfrm>
              <a:off x="538250" y="3600524"/>
              <a:ext cx="2395600" cy="30130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19199" y="3581474"/>
              <a:ext cx="2433955" cy="3051175"/>
            </a:xfrm>
            <a:custGeom>
              <a:avLst/>
              <a:gdLst/>
              <a:ahLst/>
              <a:cxnLst/>
              <a:rect l="l" t="t" r="r" b="b"/>
              <a:pathLst>
                <a:path w="2433955" h="3051175">
                  <a:moveTo>
                    <a:pt x="0" y="0"/>
                  </a:moveTo>
                  <a:lnTo>
                    <a:pt x="2433700" y="0"/>
                  </a:lnTo>
                  <a:lnTo>
                    <a:pt x="2433700" y="3051125"/>
                  </a:lnTo>
                  <a:lnTo>
                    <a:pt x="0" y="3051125"/>
                  </a:lnTo>
                  <a:lnTo>
                    <a:pt x="0" y="0"/>
                  </a:lnTo>
                  <a:close/>
                </a:path>
              </a:pathLst>
            </a:custGeom>
            <a:ln w="38099">
              <a:solidFill>
                <a:srgbClr val="595959"/>
              </a:solidFill>
            </a:ln>
          </p:spPr>
          <p:txBody>
            <a:bodyPr wrap="square" lIns="0" tIns="0" rIns="0" bIns="0" rtlCol="0"/>
            <a:lstStyle/>
            <a:p>
              <a:endParaRPr/>
            </a:p>
          </p:txBody>
        </p:sp>
        <p:sp>
          <p:nvSpPr>
            <p:cNvPr id="6" name="object 6"/>
            <p:cNvSpPr/>
            <p:nvPr/>
          </p:nvSpPr>
          <p:spPr>
            <a:xfrm>
              <a:off x="538250" y="1716300"/>
              <a:ext cx="3096048" cy="170956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19199" y="1697250"/>
              <a:ext cx="3134360" cy="1748155"/>
            </a:xfrm>
            <a:custGeom>
              <a:avLst/>
              <a:gdLst/>
              <a:ahLst/>
              <a:cxnLst/>
              <a:rect l="l" t="t" r="r" b="b"/>
              <a:pathLst>
                <a:path w="3134360" h="1748154">
                  <a:moveTo>
                    <a:pt x="0" y="0"/>
                  </a:moveTo>
                  <a:lnTo>
                    <a:pt x="3134148" y="0"/>
                  </a:lnTo>
                  <a:lnTo>
                    <a:pt x="3134148" y="1747662"/>
                  </a:lnTo>
                  <a:lnTo>
                    <a:pt x="0" y="1747662"/>
                  </a:lnTo>
                  <a:lnTo>
                    <a:pt x="0" y="0"/>
                  </a:lnTo>
                  <a:close/>
                </a:path>
              </a:pathLst>
            </a:custGeom>
            <a:ln w="38099">
              <a:solidFill>
                <a:srgbClr val="595959"/>
              </a:solidFill>
            </a:ln>
          </p:spPr>
          <p:txBody>
            <a:bodyPr wrap="square" lIns="0" tIns="0" rIns="0" bIns="0" rtlCol="0"/>
            <a:lstStyle/>
            <a:p>
              <a:endParaRPr/>
            </a:p>
          </p:txBody>
        </p:sp>
        <p:sp>
          <p:nvSpPr>
            <p:cNvPr id="8" name="object 8"/>
            <p:cNvSpPr/>
            <p:nvPr/>
          </p:nvSpPr>
          <p:spPr>
            <a:xfrm>
              <a:off x="307125" y="3425874"/>
              <a:ext cx="1159510" cy="801370"/>
            </a:xfrm>
            <a:custGeom>
              <a:avLst/>
              <a:gdLst/>
              <a:ahLst/>
              <a:cxnLst/>
              <a:rect l="l" t="t" r="r" b="b"/>
              <a:pathLst>
                <a:path w="1159510" h="801370">
                  <a:moveTo>
                    <a:pt x="0" y="400649"/>
                  </a:moveTo>
                  <a:lnTo>
                    <a:pt x="2653" y="362064"/>
                  </a:lnTo>
                  <a:lnTo>
                    <a:pt x="10453" y="324517"/>
                  </a:lnTo>
                  <a:lnTo>
                    <a:pt x="23156" y="288175"/>
                  </a:lnTo>
                  <a:lnTo>
                    <a:pt x="40519" y="253206"/>
                  </a:lnTo>
                  <a:lnTo>
                    <a:pt x="62299" y="219779"/>
                  </a:lnTo>
                  <a:lnTo>
                    <a:pt x="88252" y="188061"/>
                  </a:lnTo>
                  <a:lnTo>
                    <a:pt x="118137" y="158221"/>
                  </a:lnTo>
                  <a:lnTo>
                    <a:pt x="151711" y="130425"/>
                  </a:lnTo>
                  <a:lnTo>
                    <a:pt x="188729" y="104843"/>
                  </a:lnTo>
                  <a:lnTo>
                    <a:pt x="228950" y="81641"/>
                  </a:lnTo>
                  <a:lnTo>
                    <a:pt x="272130" y="60989"/>
                  </a:lnTo>
                  <a:lnTo>
                    <a:pt x="318026" y="43053"/>
                  </a:lnTo>
                  <a:lnTo>
                    <a:pt x="366396" y="28001"/>
                  </a:lnTo>
                  <a:lnTo>
                    <a:pt x="416996" y="16002"/>
                  </a:lnTo>
                  <a:lnTo>
                    <a:pt x="469584" y="7224"/>
                  </a:lnTo>
                  <a:lnTo>
                    <a:pt x="523916" y="1834"/>
                  </a:lnTo>
                  <a:lnTo>
                    <a:pt x="579749" y="0"/>
                  </a:lnTo>
                  <a:lnTo>
                    <a:pt x="635583" y="1834"/>
                  </a:lnTo>
                  <a:lnTo>
                    <a:pt x="689916" y="7224"/>
                  </a:lnTo>
                  <a:lnTo>
                    <a:pt x="742503" y="16002"/>
                  </a:lnTo>
                  <a:lnTo>
                    <a:pt x="793103" y="28001"/>
                  </a:lnTo>
                  <a:lnTo>
                    <a:pt x="841473" y="43053"/>
                  </a:lnTo>
                  <a:lnTo>
                    <a:pt x="887369" y="60989"/>
                  </a:lnTo>
                  <a:lnTo>
                    <a:pt x="930549" y="81641"/>
                  </a:lnTo>
                  <a:lnTo>
                    <a:pt x="970770" y="104843"/>
                  </a:lnTo>
                  <a:lnTo>
                    <a:pt x="1007788" y="130425"/>
                  </a:lnTo>
                  <a:lnTo>
                    <a:pt x="1041362" y="158221"/>
                  </a:lnTo>
                  <a:lnTo>
                    <a:pt x="1071247" y="188061"/>
                  </a:lnTo>
                  <a:lnTo>
                    <a:pt x="1097200" y="219779"/>
                  </a:lnTo>
                  <a:lnTo>
                    <a:pt x="1118980" y="253206"/>
                  </a:lnTo>
                  <a:lnTo>
                    <a:pt x="1136343" y="288175"/>
                  </a:lnTo>
                  <a:lnTo>
                    <a:pt x="1149046" y="324517"/>
                  </a:lnTo>
                  <a:lnTo>
                    <a:pt x="1156846" y="362064"/>
                  </a:lnTo>
                  <a:lnTo>
                    <a:pt x="1159499" y="400649"/>
                  </a:lnTo>
                  <a:lnTo>
                    <a:pt x="1156846" y="439235"/>
                  </a:lnTo>
                  <a:lnTo>
                    <a:pt x="1149046" y="476782"/>
                  </a:lnTo>
                  <a:lnTo>
                    <a:pt x="1136343" y="513124"/>
                  </a:lnTo>
                  <a:lnTo>
                    <a:pt x="1118980" y="548093"/>
                  </a:lnTo>
                  <a:lnTo>
                    <a:pt x="1097200" y="581520"/>
                  </a:lnTo>
                  <a:lnTo>
                    <a:pt x="1071247" y="613238"/>
                  </a:lnTo>
                  <a:lnTo>
                    <a:pt x="1041362" y="643078"/>
                  </a:lnTo>
                  <a:lnTo>
                    <a:pt x="1007788" y="670874"/>
                  </a:lnTo>
                  <a:lnTo>
                    <a:pt x="970770" y="696456"/>
                  </a:lnTo>
                  <a:lnTo>
                    <a:pt x="930549" y="719657"/>
                  </a:lnTo>
                  <a:lnTo>
                    <a:pt x="887369" y="740310"/>
                  </a:lnTo>
                  <a:lnTo>
                    <a:pt x="841473" y="758246"/>
                  </a:lnTo>
                  <a:lnTo>
                    <a:pt x="793103" y="773298"/>
                  </a:lnTo>
                  <a:lnTo>
                    <a:pt x="742503" y="785297"/>
                  </a:lnTo>
                  <a:lnTo>
                    <a:pt x="689916" y="794075"/>
                  </a:lnTo>
                  <a:lnTo>
                    <a:pt x="635583" y="799465"/>
                  </a:lnTo>
                  <a:lnTo>
                    <a:pt x="579749" y="801299"/>
                  </a:lnTo>
                  <a:lnTo>
                    <a:pt x="523916" y="799465"/>
                  </a:lnTo>
                  <a:lnTo>
                    <a:pt x="469584" y="794075"/>
                  </a:lnTo>
                  <a:lnTo>
                    <a:pt x="416996" y="785297"/>
                  </a:lnTo>
                  <a:lnTo>
                    <a:pt x="366396" y="773298"/>
                  </a:lnTo>
                  <a:lnTo>
                    <a:pt x="318026" y="758246"/>
                  </a:lnTo>
                  <a:lnTo>
                    <a:pt x="272130" y="740310"/>
                  </a:lnTo>
                  <a:lnTo>
                    <a:pt x="228950" y="719657"/>
                  </a:lnTo>
                  <a:lnTo>
                    <a:pt x="188729" y="696456"/>
                  </a:lnTo>
                  <a:lnTo>
                    <a:pt x="151711" y="670874"/>
                  </a:lnTo>
                  <a:lnTo>
                    <a:pt x="118137" y="643078"/>
                  </a:lnTo>
                  <a:lnTo>
                    <a:pt x="88252" y="613238"/>
                  </a:lnTo>
                  <a:lnTo>
                    <a:pt x="62299" y="581520"/>
                  </a:lnTo>
                  <a:lnTo>
                    <a:pt x="40519" y="548093"/>
                  </a:lnTo>
                  <a:lnTo>
                    <a:pt x="23156" y="513124"/>
                  </a:lnTo>
                  <a:lnTo>
                    <a:pt x="10453" y="476782"/>
                  </a:lnTo>
                  <a:lnTo>
                    <a:pt x="2653" y="439235"/>
                  </a:lnTo>
                  <a:lnTo>
                    <a:pt x="0" y="400649"/>
                  </a:lnTo>
                  <a:close/>
                </a:path>
              </a:pathLst>
            </a:custGeom>
            <a:ln w="38099">
              <a:solidFill>
                <a:srgbClr val="9900FF"/>
              </a:solidFill>
            </a:ln>
          </p:spPr>
          <p:txBody>
            <a:bodyPr wrap="square" lIns="0" tIns="0" rIns="0" bIns="0" rtlCol="0"/>
            <a:lstStyle/>
            <a:p>
              <a:endParaRPr/>
            </a:p>
          </p:txBody>
        </p:sp>
      </p:grpSp>
      <p:sp>
        <p:nvSpPr>
          <p:cNvPr id="9" name="object 9"/>
          <p:cNvSpPr txBox="1"/>
          <p:nvPr/>
        </p:nvSpPr>
        <p:spPr>
          <a:xfrm>
            <a:off x="3205350" y="4658314"/>
            <a:ext cx="5678805" cy="1830070"/>
          </a:xfrm>
          <a:prstGeom prst="rect">
            <a:avLst/>
          </a:prstGeom>
        </p:spPr>
        <p:txBody>
          <a:bodyPr vert="horz" wrap="square" lIns="0" tIns="12700" rIns="0" bIns="0" rtlCol="0">
            <a:spAutoFit/>
          </a:bodyPr>
          <a:lstStyle/>
          <a:p>
            <a:pPr marL="12700" marR="2738120">
              <a:lnSpc>
                <a:spcPct val="100000"/>
              </a:lnSpc>
              <a:spcBef>
                <a:spcPts val="100"/>
              </a:spcBef>
            </a:pPr>
            <a:r>
              <a:rPr sz="2000" spc="-5" dirty="0">
                <a:latin typeface="Consolas"/>
                <a:cs typeface="Consolas"/>
              </a:rPr>
              <a:t>font-size </a:t>
            </a:r>
            <a:r>
              <a:rPr sz="2000" spc="-5" dirty="0">
                <a:latin typeface="Calibri"/>
                <a:cs typeface="Calibri"/>
              </a:rPr>
              <a:t>is set on the  </a:t>
            </a:r>
            <a:r>
              <a:rPr sz="2000" spc="-5" dirty="0">
                <a:latin typeface="Consolas"/>
                <a:cs typeface="Consolas"/>
              </a:rPr>
              <a:t>html</a:t>
            </a:r>
            <a:r>
              <a:rPr sz="2000" spc="-665" dirty="0">
                <a:latin typeface="Consolas"/>
                <a:cs typeface="Consolas"/>
              </a:rPr>
              <a:t> </a:t>
            </a:r>
            <a:r>
              <a:rPr sz="2000" spc="-5" dirty="0">
                <a:latin typeface="Calibri"/>
                <a:cs typeface="Calibri"/>
              </a:rPr>
              <a:t>element,</a:t>
            </a:r>
            <a:r>
              <a:rPr sz="2000" spc="-25" dirty="0">
                <a:latin typeface="Calibri"/>
                <a:cs typeface="Calibri"/>
              </a:rPr>
              <a:t> </a:t>
            </a:r>
            <a:r>
              <a:rPr sz="2000" spc="-5" dirty="0">
                <a:latin typeface="Calibri"/>
                <a:cs typeface="Calibri"/>
              </a:rPr>
              <a:t>not </a:t>
            </a:r>
            <a:r>
              <a:rPr sz="2000" spc="-5" dirty="0">
                <a:latin typeface="Consolas"/>
                <a:cs typeface="Consolas"/>
              </a:rPr>
              <a:t>body</a:t>
            </a:r>
            <a:r>
              <a:rPr sz="2000" spc="-665" dirty="0">
                <a:latin typeface="Consolas"/>
                <a:cs typeface="Consolas"/>
              </a:rPr>
              <a:t> </a:t>
            </a:r>
            <a:r>
              <a:rPr sz="2000" spc="-5" dirty="0">
                <a:latin typeface="Calibri"/>
                <a:cs typeface="Calibri"/>
              </a:rPr>
              <a:t>(or  </a:t>
            </a:r>
            <a:r>
              <a:rPr sz="2000" dirty="0">
                <a:latin typeface="Calibri"/>
                <a:cs typeface="Calibri"/>
              </a:rPr>
              <a:t>any </a:t>
            </a:r>
            <a:r>
              <a:rPr sz="2000" spc="-5" dirty="0">
                <a:latin typeface="Calibri"/>
                <a:cs typeface="Calibri"/>
              </a:rPr>
              <a:t>other</a:t>
            </a:r>
            <a:r>
              <a:rPr sz="2000" spc="-20" dirty="0">
                <a:latin typeface="Calibri"/>
                <a:cs typeface="Calibri"/>
              </a:rPr>
              <a:t> </a:t>
            </a:r>
            <a:r>
              <a:rPr sz="2000" spc="-5" dirty="0">
                <a:latin typeface="Calibri"/>
                <a:cs typeface="Calibri"/>
              </a:rPr>
              <a:t>tag)</a:t>
            </a:r>
            <a:endParaRPr sz="2000">
              <a:latin typeface="Calibri"/>
              <a:cs typeface="Calibri"/>
            </a:endParaRPr>
          </a:p>
          <a:p>
            <a:pPr>
              <a:lnSpc>
                <a:spcPct val="100000"/>
              </a:lnSpc>
            </a:pPr>
            <a:endParaRPr sz="2000">
              <a:latin typeface="Calibri"/>
              <a:cs typeface="Calibri"/>
            </a:endParaRPr>
          </a:p>
          <a:p>
            <a:pPr marR="5080" algn="r">
              <a:lnSpc>
                <a:spcPct val="100000"/>
              </a:lnSpc>
              <a:spcBef>
                <a:spcPts val="1685"/>
              </a:spcBef>
            </a:pPr>
            <a:r>
              <a:rPr sz="2400" dirty="0">
                <a:latin typeface="Calibri"/>
                <a:cs typeface="Calibri"/>
              </a:rPr>
              <a:t>(</a:t>
            </a:r>
            <a:r>
              <a:rPr sz="2400" u="heavy" spc="-5" dirty="0">
                <a:solidFill>
                  <a:srgbClr val="0097A7"/>
                </a:solidFill>
                <a:uFill>
                  <a:solidFill>
                    <a:srgbClr val="0097A7"/>
                  </a:solidFill>
                </a:uFill>
                <a:latin typeface="Calibri"/>
                <a:cs typeface="Calibri"/>
                <a:hlinkClick r:id="rId4"/>
              </a:rPr>
              <a:t>CodePe</a:t>
            </a:r>
            <a:r>
              <a:rPr sz="2400" u="heavy" dirty="0">
                <a:solidFill>
                  <a:srgbClr val="0097A7"/>
                </a:solidFill>
                <a:uFill>
                  <a:solidFill>
                    <a:srgbClr val="0097A7"/>
                  </a:solidFill>
                </a:uFill>
                <a:latin typeface="Calibri"/>
                <a:cs typeface="Calibri"/>
                <a:hlinkClick r:id="rId4"/>
              </a:rPr>
              <a:t>n</a:t>
            </a:r>
            <a:r>
              <a:rPr sz="2400" dirty="0">
                <a:latin typeface="Calibri"/>
                <a:cs typeface="Calibri"/>
              </a:rPr>
              <a:t>)</a:t>
            </a:r>
            <a:endParaRPr sz="2400">
              <a:latin typeface="Calibri"/>
              <a:cs typeface="Calibri"/>
            </a:endParaRPr>
          </a:p>
        </p:txBody>
      </p:sp>
      <p:grpSp>
        <p:nvGrpSpPr>
          <p:cNvPr id="10" name="object 10"/>
          <p:cNvGrpSpPr/>
          <p:nvPr/>
        </p:nvGrpSpPr>
        <p:grpSpPr>
          <a:xfrm>
            <a:off x="4018650" y="1678201"/>
            <a:ext cx="4724400" cy="2780665"/>
            <a:chOff x="4018650" y="1678201"/>
            <a:chExt cx="4724400" cy="2780665"/>
          </a:xfrm>
        </p:grpSpPr>
        <p:sp>
          <p:nvSpPr>
            <p:cNvPr id="11" name="object 11"/>
            <p:cNvSpPr/>
            <p:nvPr/>
          </p:nvSpPr>
          <p:spPr>
            <a:xfrm>
              <a:off x="4056750" y="1716301"/>
              <a:ext cx="4648150" cy="270417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037700" y="1697251"/>
              <a:ext cx="4686300" cy="2742565"/>
            </a:xfrm>
            <a:custGeom>
              <a:avLst/>
              <a:gdLst/>
              <a:ahLst/>
              <a:cxnLst/>
              <a:rect l="l" t="t" r="r" b="b"/>
              <a:pathLst>
                <a:path w="4686300" h="2742565">
                  <a:moveTo>
                    <a:pt x="0" y="0"/>
                  </a:moveTo>
                  <a:lnTo>
                    <a:pt x="4686250" y="0"/>
                  </a:lnTo>
                  <a:lnTo>
                    <a:pt x="4686250" y="2742274"/>
                  </a:lnTo>
                  <a:lnTo>
                    <a:pt x="0" y="2742274"/>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17135"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 </a:t>
            </a:r>
            <a:r>
              <a:rPr sz="3600" spc="204" dirty="0">
                <a:solidFill>
                  <a:srgbClr val="000000"/>
                </a:solidFill>
              </a:rPr>
              <a:t>sizes:</a:t>
            </a:r>
            <a:r>
              <a:rPr sz="3600" spc="-265" dirty="0">
                <a:solidFill>
                  <a:srgbClr val="000000"/>
                </a:solidFill>
              </a:rPr>
              <a:t> </a:t>
            </a:r>
            <a:r>
              <a:rPr sz="3600" spc="-5" dirty="0">
                <a:solidFill>
                  <a:srgbClr val="000000"/>
                </a:solidFill>
                <a:latin typeface="Consolas"/>
                <a:cs typeface="Consolas"/>
              </a:rPr>
              <a:t>rem</a:t>
            </a:r>
            <a:endParaRPr sz="3600">
              <a:latin typeface="Consolas"/>
              <a:cs typeface="Consolas"/>
            </a:endParaRPr>
          </a:p>
        </p:txBody>
      </p:sp>
      <p:sp>
        <p:nvSpPr>
          <p:cNvPr id="3" name="object 3"/>
          <p:cNvSpPr txBox="1"/>
          <p:nvPr/>
        </p:nvSpPr>
        <p:spPr>
          <a:xfrm>
            <a:off x="7569299" y="6096832"/>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latin typeface="Calibri"/>
                <a:cs typeface="Calibri"/>
              </a:rPr>
              <a:t>)</a:t>
            </a:r>
            <a:endParaRPr sz="2400">
              <a:latin typeface="Calibri"/>
              <a:cs typeface="Calibri"/>
            </a:endParaRPr>
          </a:p>
        </p:txBody>
      </p:sp>
      <p:grpSp>
        <p:nvGrpSpPr>
          <p:cNvPr id="4" name="object 4"/>
          <p:cNvGrpSpPr/>
          <p:nvPr/>
        </p:nvGrpSpPr>
        <p:grpSpPr>
          <a:xfrm>
            <a:off x="288075" y="3562424"/>
            <a:ext cx="2684145" cy="3089275"/>
            <a:chOff x="288075" y="3562424"/>
            <a:chExt cx="2684145" cy="3089275"/>
          </a:xfrm>
        </p:grpSpPr>
        <p:sp>
          <p:nvSpPr>
            <p:cNvPr id="5" name="object 5"/>
            <p:cNvSpPr/>
            <p:nvPr/>
          </p:nvSpPr>
          <p:spPr>
            <a:xfrm>
              <a:off x="538250" y="3600524"/>
              <a:ext cx="2395600" cy="301302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19199" y="3581474"/>
              <a:ext cx="2433955" cy="3051175"/>
            </a:xfrm>
            <a:custGeom>
              <a:avLst/>
              <a:gdLst/>
              <a:ahLst/>
              <a:cxnLst/>
              <a:rect l="l" t="t" r="r" b="b"/>
              <a:pathLst>
                <a:path w="2433955" h="3051175">
                  <a:moveTo>
                    <a:pt x="0" y="0"/>
                  </a:moveTo>
                  <a:lnTo>
                    <a:pt x="2433700" y="0"/>
                  </a:lnTo>
                  <a:lnTo>
                    <a:pt x="2433700" y="3051125"/>
                  </a:lnTo>
                  <a:lnTo>
                    <a:pt x="0" y="3051125"/>
                  </a:lnTo>
                  <a:lnTo>
                    <a:pt x="0" y="0"/>
                  </a:lnTo>
                  <a:close/>
                </a:path>
              </a:pathLst>
            </a:custGeom>
            <a:ln w="38099">
              <a:solidFill>
                <a:srgbClr val="595959"/>
              </a:solidFill>
            </a:ln>
          </p:spPr>
          <p:txBody>
            <a:bodyPr wrap="square" lIns="0" tIns="0" rIns="0" bIns="0" rtlCol="0"/>
            <a:lstStyle/>
            <a:p>
              <a:endParaRPr/>
            </a:p>
          </p:txBody>
        </p:sp>
        <p:sp>
          <p:nvSpPr>
            <p:cNvPr id="7" name="object 7"/>
            <p:cNvSpPr/>
            <p:nvPr/>
          </p:nvSpPr>
          <p:spPr>
            <a:xfrm>
              <a:off x="307125" y="5683200"/>
              <a:ext cx="2626995" cy="801370"/>
            </a:xfrm>
            <a:custGeom>
              <a:avLst/>
              <a:gdLst/>
              <a:ahLst/>
              <a:cxnLst/>
              <a:rect l="l" t="t" r="r" b="b"/>
              <a:pathLst>
                <a:path w="2626995" h="801370">
                  <a:moveTo>
                    <a:pt x="0" y="400649"/>
                  </a:moveTo>
                  <a:lnTo>
                    <a:pt x="1820" y="379371"/>
                  </a:lnTo>
                  <a:lnTo>
                    <a:pt x="7221" y="358383"/>
                  </a:lnTo>
                  <a:lnTo>
                    <a:pt x="28402" y="317383"/>
                  </a:lnTo>
                  <a:lnTo>
                    <a:pt x="62816" y="277874"/>
                  </a:lnTo>
                  <a:lnTo>
                    <a:pt x="109737" y="240075"/>
                  </a:lnTo>
                  <a:lnTo>
                    <a:pt x="168439" y="204208"/>
                  </a:lnTo>
                  <a:lnTo>
                    <a:pt x="238196" y="170495"/>
                  </a:lnTo>
                  <a:lnTo>
                    <a:pt x="276992" y="154516"/>
                  </a:lnTo>
                  <a:lnTo>
                    <a:pt x="318281" y="139158"/>
                  </a:lnTo>
                  <a:lnTo>
                    <a:pt x="361969" y="124449"/>
                  </a:lnTo>
                  <a:lnTo>
                    <a:pt x="407968" y="110418"/>
                  </a:lnTo>
                  <a:lnTo>
                    <a:pt x="456185" y="97090"/>
                  </a:lnTo>
                  <a:lnTo>
                    <a:pt x="506531" y="84496"/>
                  </a:lnTo>
                  <a:lnTo>
                    <a:pt x="558915" y="72661"/>
                  </a:lnTo>
                  <a:lnTo>
                    <a:pt x="613245" y="61613"/>
                  </a:lnTo>
                  <a:lnTo>
                    <a:pt x="669431" y="51382"/>
                  </a:lnTo>
                  <a:lnTo>
                    <a:pt x="727382" y="41993"/>
                  </a:lnTo>
                  <a:lnTo>
                    <a:pt x="787008" y="33475"/>
                  </a:lnTo>
                  <a:lnTo>
                    <a:pt x="848217" y="25855"/>
                  </a:lnTo>
                  <a:lnTo>
                    <a:pt x="910919" y="19162"/>
                  </a:lnTo>
                  <a:lnTo>
                    <a:pt x="975023" y="13422"/>
                  </a:lnTo>
                  <a:lnTo>
                    <a:pt x="1040439" y="8664"/>
                  </a:lnTo>
                  <a:lnTo>
                    <a:pt x="1107075" y="4915"/>
                  </a:lnTo>
                  <a:lnTo>
                    <a:pt x="1174841" y="2202"/>
                  </a:lnTo>
                  <a:lnTo>
                    <a:pt x="1243646" y="555"/>
                  </a:lnTo>
                  <a:lnTo>
                    <a:pt x="1313399" y="0"/>
                  </a:lnTo>
                  <a:lnTo>
                    <a:pt x="1383153" y="555"/>
                  </a:lnTo>
                  <a:lnTo>
                    <a:pt x="1451958" y="2202"/>
                  </a:lnTo>
                  <a:lnTo>
                    <a:pt x="1519724" y="4915"/>
                  </a:lnTo>
                  <a:lnTo>
                    <a:pt x="1586360" y="8664"/>
                  </a:lnTo>
                  <a:lnTo>
                    <a:pt x="1651776" y="13422"/>
                  </a:lnTo>
                  <a:lnTo>
                    <a:pt x="1715880" y="19162"/>
                  </a:lnTo>
                  <a:lnTo>
                    <a:pt x="1778582" y="25855"/>
                  </a:lnTo>
                  <a:lnTo>
                    <a:pt x="1839791" y="33475"/>
                  </a:lnTo>
                  <a:lnTo>
                    <a:pt x="1899417" y="41993"/>
                  </a:lnTo>
                  <a:lnTo>
                    <a:pt x="1957368" y="51382"/>
                  </a:lnTo>
                  <a:lnTo>
                    <a:pt x="2013554" y="61613"/>
                  </a:lnTo>
                  <a:lnTo>
                    <a:pt x="2067884" y="72661"/>
                  </a:lnTo>
                  <a:lnTo>
                    <a:pt x="2120268" y="84496"/>
                  </a:lnTo>
                  <a:lnTo>
                    <a:pt x="2170614" y="97090"/>
                  </a:lnTo>
                  <a:lnTo>
                    <a:pt x="2218831" y="110418"/>
                  </a:lnTo>
                  <a:lnTo>
                    <a:pt x="2264830" y="124449"/>
                  </a:lnTo>
                  <a:lnTo>
                    <a:pt x="2308518" y="139158"/>
                  </a:lnTo>
                  <a:lnTo>
                    <a:pt x="2349807" y="154516"/>
                  </a:lnTo>
                  <a:lnTo>
                    <a:pt x="2388603" y="170495"/>
                  </a:lnTo>
                  <a:lnTo>
                    <a:pt x="2424818" y="187069"/>
                  </a:lnTo>
                  <a:lnTo>
                    <a:pt x="2489138" y="221886"/>
                  </a:lnTo>
                  <a:lnTo>
                    <a:pt x="2542040" y="258746"/>
                  </a:lnTo>
                  <a:lnTo>
                    <a:pt x="2582799" y="297428"/>
                  </a:lnTo>
                  <a:lnTo>
                    <a:pt x="2610687" y="337711"/>
                  </a:lnTo>
                  <a:lnTo>
                    <a:pt x="2624979" y="379371"/>
                  </a:lnTo>
                  <a:lnTo>
                    <a:pt x="2626799" y="400649"/>
                  </a:lnTo>
                  <a:lnTo>
                    <a:pt x="2619578" y="442916"/>
                  </a:lnTo>
                  <a:lnTo>
                    <a:pt x="2598397" y="483916"/>
                  </a:lnTo>
                  <a:lnTo>
                    <a:pt x="2563983" y="523425"/>
                  </a:lnTo>
                  <a:lnTo>
                    <a:pt x="2517062" y="561224"/>
                  </a:lnTo>
                  <a:lnTo>
                    <a:pt x="2458360" y="597091"/>
                  </a:lnTo>
                  <a:lnTo>
                    <a:pt x="2388603" y="630804"/>
                  </a:lnTo>
                  <a:lnTo>
                    <a:pt x="2349807" y="646783"/>
                  </a:lnTo>
                  <a:lnTo>
                    <a:pt x="2308518" y="662141"/>
                  </a:lnTo>
                  <a:lnTo>
                    <a:pt x="2264830" y="676850"/>
                  </a:lnTo>
                  <a:lnTo>
                    <a:pt x="2218831" y="690881"/>
                  </a:lnTo>
                  <a:lnTo>
                    <a:pt x="2170614" y="704209"/>
                  </a:lnTo>
                  <a:lnTo>
                    <a:pt x="2120268" y="716803"/>
                  </a:lnTo>
                  <a:lnTo>
                    <a:pt x="2067884" y="728638"/>
                  </a:lnTo>
                  <a:lnTo>
                    <a:pt x="2013554" y="739686"/>
                  </a:lnTo>
                  <a:lnTo>
                    <a:pt x="1957368" y="749917"/>
                  </a:lnTo>
                  <a:lnTo>
                    <a:pt x="1899417" y="759306"/>
                  </a:lnTo>
                  <a:lnTo>
                    <a:pt x="1839791" y="767824"/>
                  </a:lnTo>
                  <a:lnTo>
                    <a:pt x="1778582" y="775444"/>
                  </a:lnTo>
                  <a:lnTo>
                    <a:pt x="1715880" y="782137"/>
                  </a:lnTo>
                  <a:lnTo>
                    <a:pt x="1651776" y="787877"/>
                  </a:lnTo>
                  <a:lnTo>
                    <a:pt x="1586360" y="792635"/>
                  </a:lnTo>
                  <a:lnTo>
                    <a:pt x="1519724" y="796384"/>
                  </a:lnTo>
                  <a:lnTo>
                    <a:pt x="1451958" y="799097"/>
                  </a:lnTo>
                  <a:lnTo>
                    <a:pt x="1383153" y="800744"/>
                  </a:lnTo>
                  <a:lnTo>
                    <a:pt x="1313399" y="801299"/>
                  </a:lnTo>
                  <a:lnTo>
                    <a:pt x="1243646" y="800744"/>
                  </a:lnTo>
                  <a:lnTo>
                    <a:pt x="1174841" y="799097"/>
                  </a:lnTo>
                  <a:lnTo>
                    <a:pt x="1107075" y="796384"/>
                  </a:lnTo>
                  <a:lnTo>
                    <a:pt x="1040439" y="792635"/>
                  </a:lnTo>
                  <a:lnTo>
                    <a:pt x="975023" y="787877"/>
                  </a:lnTo>
                  <a:lnTo>
                    <a:pt x="910919" y="782137"/>
                  </a:lnTo>
                  <a:lnTo>
                    <a:pt x="848217" y="775444"/>
                  </a:lnTo>
                  <a:lnTo>
                    <a:pt x="787008" y="767824"/>
                  </a:lnTo>
                  <a:lnTo>
                    <a:pt x="727382" y="759306"/>
                  </a:lnTo>
                  <a:lnTo>
                    <a:pt x="669431" y="749917"/>
                  </a:lnTo>
                  <a:lnTo>
                    <a:pt x="613245" y="739686"/>
                  </a:lnTo>
                  <a:lnTo>
                    <a:pt x="558915" y="728638"/>
                  </a:lnTo>
                  <a:lnTo>
                    <a:pt x="506531" y="716803"/>
                  </a:lnTo>
                  <a:lnTo>
                    <a:pt x="456185" y="704209"/>
                  </a:lnTo>
                  <a:lnTo>
                    <a:pt x="407968" y="690881"/>
                  </a:lnTo>
                  <a:lnTo>
                    <a:pt x="361969" y="676850"/>
                  </a:lnTo>
                  <a:lnTo>
                    <a:pt x="318281" y="662141"/>
                  </a:lnTo>
                  <a:lnTo>
                    <a:pt x="276992" y="646783"/>
                  </a:lnTo>
                  <a:lnTo>
                    <a:pt x="238196" y="630804"/>
                  </a:lnTo>
                  <a:lnTo>
                    <a:pt x="201981" y="614230"/>
                  </a:lnTo>
                  <a:lnTo>
                    <a:pt x="137661" y="579413"/>
                  </a:lnTo>
                  <a:lnTo>
                    <a:pt x="84759" y="542553"/>
                  </a:lnTo>
                  <a:lnTo>
                    <a:pt x="44000" y="503871"/>
                  </a:lnTo>
                  <a:lnTo>
                    <a:pt x="16112" y="463588"/>
                  </a:lnTo>
                  <a:lnTo>
                    <a:pt x="1820" y="421928"/>
                  </a:lnTo>
                  <a:lnTo>
                    <a:pt x="0" y="400649"/>
                  </a:lnTo>
                  <a:close/>
                </a:path>
              </a:pathLst>
            </a:custGeom>
            <a:ln w="38099">
              <a:solidFill>
                <a:srgbClr val="9900FF"/>
              </a:solidFill>
            </a:ln>
          </p:spPr>
          <p:txBody>
            <a:bodyPr wrap="square" lIns="0" tIns="0" rIns="0" bIns="0" rtlCol="0"/>
            <a:lstStyle/>
            <a:p>
              <a:endParaRPr/>
            </a:p>
          </p:txBody>
        </p:sp>
      </p:grpSp>
      <p:grpSp>
        <p:nvGrpSpPr>
          <p:cNvPr id="8" name="object 8"/>
          <p:cNvGrpSpPr/>
          <p:nvPr/>
        </p:nvGrpSpPr>
        <p:grpSpPr>
          <a:xfrm>
            <a:off x="500149" y="1678200"/>
            <a:ext cx="3172460" cy="1786255"/>
            <a:chOff x="500149" y="1678200"/>
            <a:chExt cx="3172460" cy="1786255"/>
          </a:xfrm>
        </p:grpSpPr>
        <p:sp>
          <p:nvSpPr>
            <p:cNvPr id="9" name="object 9"/>
            <p:cNvSpPr/>
            <p:nvPr/>
          </p:nvSpPr>
          <p:spPr>
            <a:xfrm>
              <a:off x="538250" y="1716300"/>
              <a:ext cx="3096048" cy="170956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9199" y="1697250"/>
              <a:ext cx="3134360" cy="1748155"/>
            </a:xfrm>
            <a:custGeom>
              <a:avLst/>
              <a:gdLst/>
              <a:ahLst/>
              <a:cxnLst/>
              <a:rect l="l" t="t" r="r" b="b"/>
              <a:pathLst>
                <a:path w="3134360" h="1748154">
                  <a:moveTo>
                    <a:pt x="0" y="0"/>
                  </a:moveTo>
                  <a:lnTo>
                    <a:pt x="3134148" y="0"/>
                  </a:lnTo>
                  <a:lnTo>
                    <a:pt x="3134148" y="1747662"/>
                  </a:lnTo>
                  <a:lnTo>
                    <a:pt x="0" y="1747662"/>
                  </a:lnTo>
                  <a:lnTo>
                    <a:pt x="0" y="0"/>
                  </a:lnTo>
                  <a:close/>
                </a:path>
              </a:pathLst>
            </a:custGeom>
            <a:ln w="38099">
              <a:solidFill>
                <a:srgbClr val="595959"/>
              </a:solidFill>
            </a:ln>
          </p:spPr>
          <p:txBody>
            <a:bodyPr wrap="square" lIns="0" tIns="0" rIns="0" bIns="0" rtlCol="0"/>
            <a:lstStyle/>
            <a:p>
              <a:endParaRPr/>
            </a:p>
          </p:txBody>
        </p:sp>
      </p:grpSp>
      <p:grpSp>
        <p:nvGrpSpPr>
          <p:cNvPr id="11" name="object 11"/>
          <p:cNvGrpSpPr/>
          <p:nvPr/>
        </p:nvGrpSpPr>
        <p:grpSpPr>
          <a:xfrm>
            <a:off x="4018650" y="1678201"/>
            <a:ext cx="4724400" cy="2780665"/>
            <a:chOff x="4018650" y="1678201"/>
            <a:chExt cx="4724400" cy="2780665"/>
          </a:xfrm>
        </p:grpSpPr>
        <p:sp>
          <p:nvSpPr>
            <p:cNvPr id="12" name="object 12"/>
            <p:cNvSpPr/>
            <p:nvPr/>
          </p:nvSpPr>
          <p:spPr>
            <a:xfrm>
              <a:off x="4056750" y="1716301"/>
              <a:ext cx="4648150" cy="270417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037700" y="1697251"/>
              <a:ext cx="4686300" cy="2742565"/>
            </a:xfrm>
            <a:custGeom>
              <a:avLst/>
              <a:gdLst/>
              <a:ahLst/>
              <a:cxnLst/>
              <a:rect l="l" t="t" r="r" b="b"/>
              <a:pathLst>
                <a:path w="4686300" h="2742565">
                  <a:moveTo>
                    <a:pt x="0" y="0"/>
                  </a:moveTo>
                  <a:lnTo>
                    <a:pt x="4686250" y="0"/>
                  </a:lnTo>
                  <a:lnTo>
                    <a:pt x="4686250" y="2742274"/>
                  </a:lnTo>
                  <a:lnTo>
                    <a:pt x="0" y="2742274"/>
                  </a:lnTo>
                  <a:lnTo>
                    <a:pt x="0" y="0"/>
                  </a:lnTo>
                  <a:close/>
                </a:path>
              </a:pathLst>
            </a:custGeom>
            <a:ln w="38099">
              <a:solidFill>
                <a:srgbClr val="595959"/>
              </a:solidFill>
            </a:ln>
          </p:spPr>
          <p:txBody>
            <a:bodyPr wrap="square" lIns="0" tIns="0" rIns="0" bIns="0" rtlCol="0"/>
            <a:lstStyle/>
            <a:p>
              <a:endParaRPr/>
            </a:p>
          </p:txBody>
        </p:sp>
      </p:grpSp>
      <p:sp>
        <p:nvSpPr>
          <p:cNvPr id="14" name="object 14"/>
          <p:cNvSpPr txBox="1"/>
          <p:nvPr/>
        </p:nvSpPr>
        <p:spPr>
          <a:xfrm>
            <a:off x="3191775" y="5444714"/>
            <a:ext cx="2724150" cy="939800"/>
          </a:xfrm>
          <a:prstGeom prst="rect">
            <a:avLst/>
          </a:prstGeom>
        </p:spPr>
        <p:txBody>
          <a:bodyPr vert="horz" wrap="square" lIns="0" tIns="12700" rIns="0" bIns="0" rtlCol="0">
            <a:spAutoFit/>
          </a:bodyPr>
          <a:lstStyle/>
          <a:p>
            <a:pPr marL="12700" marR="5080" algn="just">
              <a:lnSpc>
                <a:spcPct val="100000"/>
              </a:lnSpc>
              <a:spcBef>
                <a:spcPts val="100"/>
              </a:spcBef>
            </a:pPr>
            <a:r>
              <a:rPr sz="2000" spc="-5" dirty="0">
                <a:latin typeface="Consolas"/>
                <a:cs typeface="Consolas"/>
              </a:rPr>
              <a:t>.75em </a:t>
            </a:r>
            <a:r>
              <a:rPr sz="2000" spc="-5" dirty="0">
                <a:latin typeface="Calibri"/>
                <a:cs typeface="Calibri"/>
              </a:rPr>
              <a:t>is calculated from  the root, which is 30px,</a:t>
            </a:r>
            <a:r>
              <a:rPr sz="2000" spc="-80" dirty="0">
                <a:latin typeface="Calibri"/>
                <a:cs typeface="Calibri"/>
              </a:rPr>
              <a:t> </a:t>
            </a:r>
            <a:r>
              <a:rPr sz="2000" spc="-5" dirty="0">
                <a:latin typeface="Calibri"/>
                <a:cs typeface="Calibri"/>
              </a:rPr>
              <a:t>so  30*.75 </a:t>
            </a:r>
            <a:r>
              <a:rPr sz="2000" dirty="0">
                <a:latin typeface="Calibri"/>
                <a:cs typeface="Calibri"/>
              </a:rPr>
              <a:t>=</a:t>
            </a:r>
            <a:r>
              <a:rPr sz="2000" spc="-15" dirty="0">
                <a:latin typeface="Calibri"/>
                <a:cs typeface="Calibri"/>
              </a:rPr>
              <a:t> </a:t>
            </a:r>
            <a:r>
              <a:rPr sz="2000" spc="-5" dirty="0">
                <a:latin typeface="Calibri"/>
                <a:cs typeface="Calibri"/>
              </a:rPr>
              <a:t>22.5px.</a:t>
            </a:r>
            <a:endParaRPr sz="2000">
              <a:latin typeface="Calibri"/>
              <a:cs typeface="Calibri"/>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5649595" cy="574040"/>
          </a:xfrm>
          <a:prstGeom prst="rect">
            <a:avLst/>
          </a:prstGeom>
        </p:spPr>
        <p:txBody>
          <a:bodyPr vert="horz" wrap="square" lIns="0" tIns="12700" rIns="0" bIns="0" rtlCol="0">
            <a:spAutoFit/>
          </a:bodyPr>
          <a:lstStyle/>
          <a:p>
            <a:pPr marL="12700">
              <a:lnSpc>
                <a:spcPct val="100000"/>
              </a:lnSpc>
              <a:spcBef>
                <a:spcPts val="100"/>
              </a:spcBef>
            </a:pPr>
            <a:r>
              <a:rPr sz="3600" spc="305" dirty="0">
                <a:solidFill>
                  <a:srgbClr val="000000"/>
                </a:solidFill>
              </a:rPr>
              <a:t>Relative </a:t>
            </a:r>
            <a:r>
              <a:rPr sz="3600" spc="290" dirty="0">
                <a:solidFill>
                  <a:srgbClr val="000000"/>
                </a:solidFill>
              </a:rPr>
              <a:t>font</a:t>
            </a:r>
            <a:r>
              <a:rPr sz="3600" spc="-85" dirty="0">
                <a:solidFill>
                  <a:srgbClr val="000000"/>
                </a:solidFill>
              </a:rPr>
              <a:t> </a:t>
            </a:r>
            <a:r>
              <a:rPr sz="3600" spc="355" dirty="0">
                <a:solidFill>
                  <a:srgbClr val="000000"/>
                </a:solidFill>
              </a:rPr>
              <a:t>conclusions</a:t>
            </a:r>
            <a:endParaRPr sz="3600" dirty="0"/>
          </a:p>
        </p:txBody>
      </p:sp>
      <p:sp>
        <p:nvSpPr>
          <p:cNvPr id="3" name="object 3"/>
          <p:cNvSpPr txBox="1"/>
          <p:nvPr/>
        </p:nvSpPr>
        <p:spPr>
          <a:xfrm>
            <a:off x="855724" y="1567733"/>
            <a:ext cx="6975475" cy="4206875"/>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Use relative fonts for the same purpose </a:t>
            </a:r>
            <a:r>
              <a:rPr sz="2400" dirty="0">
                <a:solidFill>
                  <a:srgbClr val="434343"/>
                </a:solidFill>
                <a:latin typeface="Calibri"/>
                <a:cs typeface="Calibri"/>
              </a:rPr>
              <a:t>as </a:t>
            </a:r>
            <a:r>
              <a:rPr sz="2400" spc="-5" dirty="0">
                <a:solidFill>
                  <a:srgbClr val="434343"/>
                </a:solidFill>
                <a:latin typeface="Calibri"/>
                <a:cs typeface="Calibri"/>
              </a:rPr>
              <a:t>using relative  heights </a:t>
            </a:r>
            <a:r>
              <a:rPr sz="2400" dirty="0">
                <a:solidFill>
                  <a:srgbClr val="434343"/>
                </a:solidFill>
                <a:latin typeface="Calibri"/>
                <a:cs typeface="Calibri"/>
              </a:rPr>
              <a:t>and</a:t>
            </a:r>
            <a:r>
              <a:rPr sz="2400" spc="-10" dirty="0">
                <a:solidFill>
                  <a:srgbClr val="434343"/>
                </a:solidFill>
                <a:latin typeface="Calibri"/>
                <a:cs typeface="Calibri"/>
              </a:rPr>
              <a:t> </a:t>
            </a:r>
            <a:r>
              <a:rPr sz="2400" spc="-5" dirty="0">
                <a:solidFill>
                  <a:srgbClr val="434343"/>
                </a:solidFill>
                <a:latin typeface="Calibri"/>
                <a:cs typeface="Calibri"/>
              </a:rPr>
              <a:t>widths:</a:t>
            </a:r>
            <a:endParaRPr sz="2400">
              <a:latin typeface="Calibri"/>
              <a:cs typeface="Calibri"/>
            </a:endParaRPr>
          </a:p>
          <a:p>
            <a:pPr marL="163195">
              <a:lnSpc>
                <a:spcPct val="100000"/>
              </a:lnSpc>
              <a:spcBef>
                <a:spcPts val="1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Prefer</a:t>
            </a:r>
            <a:r>
              <a:rPr sz="2400" spc="5" dirty="0">
                <a:solidFill>
                  <a:srgbClr val="434343"/>
                </a:solidFill>
                <a:latin typeface="Calibri"/>
                <a:cs typeface="Calibri"/>
              </a:rPr>
              <a:t> </a:t>
            </a:r>
            <a:r>
              <a:rPr sz="2400" spc="-5" dirty="0">
                <a:solidFill>
                  <a:srgbClr val="434343"/>
                </a:solidFill>
                <a:latin typeface="Consolas"/>
                <a:cs typeface="Consolas"/>
              </a:rPr>
              <a:t>em</a:t>
            </a:r>
            <a:r>
              <a:rPr sz="2400" spc="-780" dirty="0">
                <a:solidFill>
                  <a:srgbClr val="434343"/>
                </a:solidFill>
                <a:latin typeface="Consolas"/>
                <a:cs typeface="Consolas"/>
              </a:rPr>
              <a:t> </a:t>
            </a:r>
            <a:r>
              <a:rPr sz="2400" dirty="0">
                <a:solidFill>
                  <a:srgbClr val="434343"/>
                </a:solidFill>
                <a:latin typeface="Calibri"/>
                <a:cs typeface="Calibri"/>
              </a:rPr>
              <a:t>and</a:t>
            </a:r>
            <a:r>
              <a:rPr sz="2400" spc="-5" dirty="0">
                <a:solidFill>
                  <a:srgbClr val="434343"/>
                </a:solidFill>
                <a:latin typeface="Calibri"/>
                <a:cs typeface="Calibri"/>
              </a:rPr>
              <a:t> </a:t>
            </a:r>
            <a:r>
              <a:rPr sz="2400" spc="-5" dirty="0">
                <a:solidFill>
                  <a:srgbClr val="434343"/>
                </a:solidFill>
                <a:latin typeface="Consolas"/>
                <a:cs typeface="Consolas"/>
              </a:rPr>
              <a:t>rem</a:t>
            </a:r>
            <a:r>
              <a:rPr sz="2400" spc="-775" dirty="0">
                <a:solidFill>
                  <a:srgbClr val="434343"/>
                </a:solidFill>
                <a:latin typeface="Consolas"/>
                <a:cs typeface="Consolas"/>
              </a:rPr>
              <a:t> </a:t>
            </a:r>
            <a:r>
              <a:rPr sz="2400" spc="-5" dirty="0">
                <a:solidFill>
                  <a:srgbClr val="434343"/>
                </a:solidFill>
                <a:latin typeface="Calibri"/>
                <a:cs typeface="Calibri"/>
              </a:rPr>
              <a:t>over</a:t>
            </a:r>
            <a:r>
              <a:rPr sz="2400" spc="-10" dirty="0">
                <a:solidFill>
                  <a:srgbClr val="434343"/>
                </a:solidFill>
                <a:latin typeface="Calibri"/>
                <a:cs typeface="Calibri"/>
              </a:rPr>
              <a:t> </a:t>
            </a:r>
            <a:r>
              <a:rPr sz="2400" spc="-5" dirty="0">
                <a:solidFill>
                  <a:srgbClr val="434343"/>
                </a:solidFill>
                <a:latin typeface="Calibri"/>
                <a:cs typeface="Calibri"/>
              </a:rPr>
              <a:t>percentages</a:t>
            </a:r>
            <a:endParaRPr sz="2400">
              <a:latin typeface="Calibri"/>
              <a:cs typeface="Calibri"/>
            </a:endParaRPr>
          </a:p>
          <a:p>
            <a:pPr marL="927100" marR="296545" indent="-306705">
              <a:lnSpc>
                <a:spcPct val="115599"/>
              </a:lnSpc>
              <a:spcBef>
                <a:spcPts val="35"/>
              </a:spcBef>
              <a:tabLst>
                <a:tab pos="926465" algn="l"/>
              </a:tabLst>
            </a:pPr>
            <a:r>
              <a:rPr sz="2000" dirty="0">
                <a:solidFill>
                  <a:srgbClr val="434343"/>
                </a:solidFill>
                <a:latin typeface="Calibri"/>
                <a:cs typeface="Calibri"/>
              </a:rPr>
              <a:t>-	</a:t>
            </a:r>
            <a:r>
              <a:rPr sz="2000" spc="-5" dirty="0">
                <a:solidFill>
                  <a:srgbClr val="434343"/>
                </a:solidFill>
                <a:latin typeface="Calibri"/>
                <a:cs typeface="Calibri"/>
              </a:rPr>
              <a:t>Not for </a:t>
            </a:r>
            <a:r>
              <a:rPr sz="2000" dirty="0">
                <a:solidFill>
                  <a:srgbClr val="434343"/>
                </a:solidFill>
                <a:latin typeface="Calibri"/>
                <a:cs typeface="Calibri"/>
              </a:rPr>
              <a:t>any </a:t>
            </a:r>
            <a:r>
              <a:rPr sz="2000" spc="-5" dirty="0">
                <a:solidFill>
                  <a:srgbClr val="434343"/>
                </a:solidFill>
                <a:latin typeface="Calibri"/>
                <a:cs typeface="Calibri"/>
              </a:rPr>
              <a:t>deep reason, but </a:t>
            </a:r>
            <a:r>
              <a:rPr sz="2000" spc="-5" dirty="0">
                <a:solidFill>
                  <a:srgbClr val="434343"/>
                </a:solidFill>
                <a:latin typeface="Consolas"/>
                <a:cs typeface="Consolas"/>
              </a:rPr>
              <a:t>em</a:t>
            </a:r>
            <a:r>
              <a:rPr sz="2000" spc="-670" dirty="0">
                <a:solidFill>
                  <a:srgbClr val="434343"/>
                </a:solidFill>
                <a:latin typeface="Consolas"/>
                <a:cs typeface="Consolas"/>
              </a:rPr>
              <a:t> </a:t>
            </a:r>
            <a:r>
              <a:rPr sz="2000" spc="-5" dirty="0">
                <a:solidFill>
                  <a:srgbClr val="434343"/>
                </a:solidFill>
                <a:latin typeface="Calibri"/>
                <a:cs typeface="Calibri"/>
              </a:rPr>
              <a:t>is meant for font so it's  semantically</a:t>
            </a:r>
            <a:r>
              <a:rPr sz="2000" spc="-10" dirty="0">
                <a:solidFill>
                  <a:srgbClr val="434343"/>
                </a:solidFill>
                <a:latin typeface="Calibri"/>
                <a:cs typeface="Calibri"/>
              </a:rPr>
              <a:t> </a:t>
            </a:r>
            <a:r>
              <a:rPr sz="2000" spc="-5" dirty="0">
                <a:solidFill>
                  <a:srgbClr val="434343"/>
                </a:solidFill>
                <a:latin typeface="Calibri"/>
                <a:cs typeface="Calibri"/>
              </a:rPr>
              <a:t>cleaner</a:t>
            </a:r>
            <a:endParaRPr sz="2000">
              <a:latin typeface="Calibri"/>
              <a:cs typeface="Calibri"/>
            </a:endParaRPr>
          </a:p>
          <a:p>
            <a:pPr marL="163195">
              <a:lnSpc>
                <a:spcPct val="100000"/>
              </a:lnSpc>
              <a:spcBef>
                <a:spcPts val="36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Use </a:t>
            </a:r>
            <a:r>
              <a:rPr sz="2400" spc="-5" dirty="0">
                <a:solidFill>
                  <a:srgbClr val="434343"/>
                </a:solidFill>
                <a:latin typeface="Consolas"/>
                <a:cs typeface="Consolas"/>
              </a:rPr>
              <a:t>rem</a:t>
            </a:r>
            <a:r>
              <a:rPr sz="2400" spc="-785" dirty="0">
                <a:solidFill>
                  <a:srgbClr val="434343"/>
                </a:solidFill>
                <a:latin typeface="Consolas"/>
                <a:cs typeface="Consolas"/>
              </a:rPr>
              <a:t> </a:t>
            </a:r>
            <a:r>
              <a:rPr sz="2400" spc="-5" dirty="0">
                <a:solidFill>
                  <a:srgbClr val="434343"/>
                </a:solidFill>
                <a:latin typeface="Calibri"/>
                <a:cs typeface="Calibri"/>
              </a:rPr>
              <a:t>to </a:t>
            </a:r>
            <a:r>
              <a:rPr sz="2400" dirty="0">
                <a:solidFill>
                  <a:srgbClr val="434343"/>
                </a:solidFill>
                <a:latin typeface="Calibri"/>
                <a:cs typeface="Calibri"/>
              </a:rPr>
              <a:t>avoid </a:t>
            </a:r>
            <a:r>
              <a:rPr sz="2400" spc="-5" dirty="0">
                <a:solidFill>
                  <a:srgbClr val="434343"/>
                </a:solidFill>
                <a:latin typeface="Calibri"/>
                <a:cs typeface="Calibri"/>
              </a:rPr>
              <a:t>compounding sizes</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In </a:t>
            </a:r>
            <a:r>
              <a:rPr sz="2400" dirty="0">
                <a:solidFill>
                  <a:srgbClr val="434343"/>
                </a:solidFill>
                <a:latin typeface="Calibri"/>
                <a:cs typeface="Calibri"/>
              </a:rPr>
              <a:t>addition </a:t>
            </a:r>
            <a:r>
              <a:rPr sz="2400" spc="-5" dirty="0">
                <a:solidFill>
                  <a:srgbClr val="434343"/>
                </a:solidFill>
                <a:latin typeface="Calibri"/>
                <a:cs typeface="Calibri"/>
              </a:rPr>
              <a:t>to </a:t>
            </a:r>
            <a:r>
              <a:rPr sz="2400" spc="-5" dirty="0">
                <a:solidFill>
                  <a:srgbClr val="434343"/>
                </a:solidFill>
                <a:latin typeface="Consolas"/>
                <a:cs typeface="Consolas"/>
              </a:rPr>
              <a:t>font-size</a:t>
            </a:r>
            <a:r>
              <a:rPr sz="2400" spc="-5" dirty="0">
                <a:solidFill>
                  <a:srgbClr val="434343"/>
                </a:solidFill>
                <a:latin typeface="Calibri"/>
                <a:cs typeface="Calibri"/>
              </a:rPr>
              <a:t>, consider </a:t>
            </a:r>
            <a:r>
              <a:rPr sz="2400" spc="-5" dirty="0">
                <a:solidFill>
                  <a:srgbClr val="434343"/>
                </a:solidFill>
                <a:latin typeface="Consolas"/>
                <a:cs typeface="Consolas"/>
              </a:rPr>
              <a:t>em</a:t>
            </a:r>
            <a:r>
              <a:rPr sz="2400" spc="-5" dirty="0">
                <a:solidFill>
                  <a:srgbClr val="434343"/>
                </a:solidFill>
                <a:latin typeface="Calibri"/>
                <a:cs typeface="Calibri"/>
              </a:rPr>
              <a:t>/</a:t>
            </a:r>
            <a:r>
              <a:rPr sz="2400" spc="-5" dirty="0">
                <a:solidFill>
                  <a:srgbClr val="434343"/>
                </a:solidFill>
                <a:latin typeface="Consolas"/>
                <a:cs typeface="Consolas"/>
              </a:rPr>
              <a:t>rem</a:t>
            </a:r>
            <a:r>
              <a:rPr sz="2400" spc="-750" dirty="0">
                <a:solidFill>
                  <a:srgbClr val="434343"/>
                </a:solidFill>
                <a:latin typeface="Consolas"/>
                <a:cs typeface="Consolas"/>
              </a:rPr>
              <a:t> </a:t>
            </a:r>
            <a:r>
              <a:rPr sz="2400" spc="-5" dirty="0">
                <a:solidFill>
                  <a:srgbClr val="434343"/>
                </a:solidFill>
                <a:latin typeface="Calibri"/>
                <a:cs typeface="Calibri"/>
              </a:rPr>
              <a:t>for:</a:t>
            </a:r>
            <a:endParaRPr sz="2400">
              <a:latin typeface="Calibri"/>
              <a:cs typeface="Calibri"/>
            </a:endParaRPr>
          </a:p>
          <a:p>
            <a:pPr marL="558800">
              <a:lnSpc>
                <a:spcPct val="100000"/>
              </a:lnSpc>
              <a:spcBef>
                <a:spcPts val="420"/>
              </a:spcBef>
              <a:tabLst>
                <a:tab pos="926465" algn="l"/>
              </a:tabLst>
            </a:pPr>
            <a:r>
              <a:rPr sz="2000" dirty="0">
                <a:solidFill>
                  <a:srgbClr val="434343"/>
                </a:solidFill>
                <a:latin typeface="Consolas"/>
                <a:cs typeface="Consolas"/>
              </a:rPr>
              <a:t>-	</a:t>
            </a:r>
            <a:r>
              <a:rPr sz="2400" spc="-5" dirty="0">
                <a:solidFill>
                  <a:srgbClr val="434343"/>
                </a:solidFill>
                <a:latin typeface="Consolas"/>
                <a:cs typeface="Consolas"/>
              </a:rPr>
              <a:t>line-height</a:t>
            </a:r>
            <a:endParaRPr sz="2400">
              <a:latin typeface="Consolas"/>
              <a:cs typeface="Consolas"/>
            </a:endParaRPr>
          </a:p>
          <a:p>
            <a:pPr marL="558800">
              <a:lnSpc>
                <a:spcPct val="100000"/>
              </a:lnSpc>
              <a:spcBef>
                <a:spcPts val="420"/>
              </a:spcBef>
              <a:tabLst>
                <a:tab pos="926465" algn="l"/>
              </a:tabLst>
            </a:pPr>
            <a:r>
              <a:rPr sz="2000" dirty="0">
                <a:solidFill>
                  <a:srgbClr val="434343"/>
                </a:solidFill>
                <a:latin typeface="Consolas"/>
                <a:cs typeface="Consolas"/>
              </a:rPr>
              <a:t>-	</a:t>
            </a:r>
            <a:r>
              <a:rPr sz="2400" spc="-5" dirty="0">
                <a:solidFill>
                  <a:srgbClr val="434343"/>
                </a:solidFill>
                <a:latin typeface="Consolas"/>
                <a:cs typeface="Consolas"/>
              </a:rPr>
              <a:t>margin-top</a:t>
            </a:r>
            <a:endParaRPr sz="2400">
              <a:latin typeface="Consolas"/>
              <a:cs typeface="Consolas"/>
            </a:endParaRPr>
          </a:p>
          <a:p>
            <a:pPr marL="558800">
              <a:lnSpc>
                <a:spcPct val="100000"/>
              </a:lnSpc>
              <a:spcBef>
                <a:spcPts val="420"/>
              </a:spcBef>
              <a:tabLst>
                <a:tab pos="926465" algn="l"/>
              </a:tabLst>
            </a:pPr>
            <a:r>
              <a:rPr sz="2000" dirty="0">
                <a:solidFill>
                  <a:srgbClr val="434343"/>
                </a:solidFill>
                <a:latin typeface="Consolas"/>
                <a:cs typeface="Consolas"/>
              </a:rPr>
              <a:t>-	</a:t>
            </a:r>
            <a:r>
              <a:rPr sz="2400" spc="-5" dirty="0">
                <a:solidFill>
                  <a:srgbClr val="434343"/>
                </a:solidFill>
                <a:latin typeface="Consolas"/>
                <a:cs typeface="Consolas"/>
              </a:rPr>
              <a:t>margin-bottom</a:t>
            </a:r>
            <a:endParaRPr sz="2400">
              <a:latin typeface="Consolas"/>
              <a:cs typeface="Consolas"/>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75410" marR="5080" indent="-1363345">
              <a:lnSpc>
                <a:spcPct val="115599"/>
              </a:lnSpc>
              <a:spcBef>
                <a:spcPts val="100"/>
              </a:spcBef>
            </a:pPr>
            <a:r>
              <a:rPr spc="-5" dirty="0"/>
              <a:t>What does our Squarespace layout look like in </a:t>
            </a:r>
            <a:r>
              <a:rPr dirty="0"/>
              <a:t>a </a:t>
            </a:r>
            <a:r>
              <a:rPr spc="-5" dirty="0"/>
              <a:t>phone  with the meta viewport</a:t>
            </a:r>
            <a:r>
              <a:rPr spc="-20" dirty="0"/>
              <a:t> </a:t>
            </a:r>
            <a:r>
              <a:rPr spc="-5" dirty="0"/>
              <a:t>tag?</a:t>
            </a:r>
          </a:p>
        </p:txBody>
      </p:sp>
      <p:grpSp>
        <p:nvGrpSpPr>
          <p:cNvPr id="3" name="object 3"/>
          <p:cNvGrpSpPr/>
          <p:nvPr/>
        </p:nvGrpSpPr>
        <p:grpSpPr>
          <a:xfrm>
            <a:off x="526612" y="1703049"/>
            <a:ext cx="8091170" cy="4935220"/>
            <a:chOff x="526612" y="1703049"/>
            <a:chExt cx="8091170" cy="4935220"/>
          </a:xfrm>
        </p:grpSpPr>
        <p:sp>
          <p:nvSpPr>
            <p:cNvPr id="4" name="object 4"/>
            <p:cNvSpPr/>
            <p:nvPr/>
          </p:nvSpPr>
          <p:spPr>
            <a:xfrm>
              <a:off x="564712" y="1741149"/>
              <a:ext cx="8014572" cy="485882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45662" y="1722099"/>
              <a:ext cx="8053070" cy="4897120"/>
            </a:xfrm>
            <a:custGeom>
              <a:avLst/>
              <a:gdLst/>
              <a:ahLst/>
              <a:cxnLst/>
              <a:rect l="l" t="t" r="r" b="b"/>
              <a:pathLst>
                <a:path w="8053070" h="4897120">
                  <a:moveTo>
                    <a:pt x="0" y="0"/>
                  </a:moveTo>
                  <a:lnTo>
                    <a:pt x="8052672" y="0"/>
                  </a:lnTo>
                  <a:lnTo>
                    <a:pt x="8052672" y="4896923"/>
                  </a:lnTo>
                  <a:lnTo>
                    <a:pt x="0" y="4896923"/>
                  </a:lnTo>
                  <a:lnTo>
                    <a:pt x="0" y="0"/>
                  </a:lnTo>
                  <a:close/>
                </a:path>
              </a:pathLst>
            </a:custGeom>
            <a:ln w="38099">
              <a:solidFill>
                <a:srgbClr val="595959"/>
              </a:solidFill>
            </a:ln>
          </p:spPr>
          <p:txBody>
            <a:bodyPr wrap="square" lIns="0" tIns="0" rIns="0" bIns="0" rtlCol="0"/>
            <a:lstStyle/>
            <a:p>
              <a:endParaRPr/>
            </a:p>
          </p:txBody>
        </p:sp>
      </p:grpSp>
      <p:pic>
        <p:nvPicPr>
          <p:cNvPr id="7" name="Picture 6">
            <a:extLst>
              <a:ext uri="{FF2B5EF4-FFF2-40B4-BE49-F238E27FC236}">
                <a16:creationId xmlns:a16="http://schemas.microsoft.com/office/drawing/2014/main" id="{BA622054-A721-41D7-B794-79AB1FA11E97}"/>
              </a:ext>
            </a:extLst>
          </p:cNvPr>
          <p:cNvPicPr>
            <a:picLocks noChangeAspect="1"/>
          </p:cNvPicPr>
          <p:nvPr/>
        </p:nvPicPr>
        <p:blipFill rotWithShape="1">
          <a:blip r:embed="rId3"/>
          <a:srcRect b="15600"/>
          <a:stretch/>
        </p:blipFill>
        <p:spPr>
          <a:xfrm>
            <a:off x="572058" y="2194686"/>
            <a:ext cx="7999879" cy="4358514"/>
          </a:xfrm>
          <a:prstGeom prst="rect">
            <a:avLst/>
          </a:prstGeom>
        </p:spPr>
      </p:pic>
      <p:sp>
        <p:nvSpPr>
          <p:cNvPr id="8" name="Rectangle 7">
            <a:extLst>
              <a:ext uri="{FF2B5EF4-FFF2-40B4-BE49-F238E27FC236}">
                <a16:creationId xmlns:a16="http://schemas.microsoft.com/office/drawing/2014/main" id="{4C8A4385-2453-4333-96AA-C2258E180988}"/>
              </a:ext>
            </a:extLst>
          </p:cNvPr>
          <p:cNvSpPr/>
          <p:nvPr/>
        </p:nvSpPr>
        <p:spPr>
          <a:xfrm>
            <a:off x="1295400" y="1828800"/>
            <a:ext cx="3048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50287" y="560400"/>
            <a:ext cx="2642870" cy="4670425"/>
            <a:chOff x="1250287" y="560400"/>
            <a:chExt cx="2642870" cy="4670425"/>
          </a:xfrm>
        </p:grpSpPr>
        <p:sp>
          <p:nvSpPr>
            <p:cNvPr id="3" name="object 3"/>
            <p:cNvSpPr/>
            <p:nvPr/>
          </p:nvSpPr>
          <p:spPr>
            <a:xfrm>
              <a:off x="1269337" y="579450"/>
              <a:ext cx="2604374" cy="46323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50287" y="560400"/>
              <a:ext cx="2642870" cy="4670425"/>
            </a:xfrm>
            <a:custGeom>
              <a:avLst/>
              <a:gdLst/>
              <a:ahLst/>
              <a:cxnLst/>
              <a:rect l="l" t="t" r="r" b="b"/>
              <a:pathLst>
                <a:path w="2642870" h="4670425">
                  <a:moveTo>
                    <a:pt x="0" y="0"/>
                  </a:moveTo>
                  <a:lnTo>
                    <a:pt x="2642474" y="0"/>
                  </a:lnTo>
                  <a:lnTo>
                    <a:pt x="2642474" y="4670425"/>
                  </a:lnTo>
                  <a:lnTo>
                    <a:pt x="0" y="4670425"/>
                  </a:lnTo>
                  <a:lnTo>
                    <a:pt x="0" y="0"/>
                  </a:lnTo>
                  <a:close/>
                </a:path>
              </a:pathLst>
            </a:custGeom>
            <a:ln w="38099">
              <a:solidFill>
                <a:srgbClr val="595959"/>
              </a:solidFill>
            </a:ln>
          </p:spPr>
          <p:txBody>
            <a:bodyPr wrap="square" lIns="0" tIns="0" rIns="0" bIns="0" rtlCol="0"/>
            <a:lstStyle/>
            <a:p>
              <a:endParaRPr/>
            </a:p>
          </p:txBody>
        </p:sp>
      </p:grpSp>
      <p:sp>
        <p:nvSpPr>
          <p:cNvPr id="5" name="object 5"/>
          <p:cNvSpPr txBox="1"/>
          <p:nvPr/>
        </p:nvSpPr>
        <p:spPr>
          <a:xfrm>
            <a:off x="1408011" y="5721165"/>
            <a:ext cx="2327910" cy="730250"/>
          </a:xfrm>
          <a:prstGeom prst="rect">
            <a:avLst/>
          </a:prstGeom>
        </p:spPr>
        <p:txBody>
          <a:bodyPr vert="horz" wrap="square" lIns="0" tIns="12700" rIns="0" bIns="0" rtlCol="0">
            <a:spAutoFit/>
          </a:bodyPr>
          <a:lstStyle/>
          <a:p>
            <a:pPr marL="375285" marR="5080" indent="-363220">
              <a:lnSpc>
                <a:spcPct val="115599"/>
              </a:lnSpc>
              <a:spcBef>
                <a:spcPts val="100"/>
              </a:spcBef>
            </a:pPr>
            <a:r>
              <a:rPr sz="2000" b="1" spc="-65" dirty="0">
                <a:solidFill>
                  <a:srgbClr val="595959"/>
                </a:solidFill>
                <a:latin typeface="Verdana"/>
                <a:cs typeface="Verdana"/>
              </a:rPr>
              <a:t>Without </a:t>
            </a:r>
            <a:r>
              <a:rPr sz="2000" spc="190" dirty="0">
                <a:solidFill>
                  <a:srgbClr val="595959"/>
                </a:solidFill>
                <a:latin typeface="Calibri"/>
                <a:cs typeface="Calibri"/>
              </a:rPr>
              <a:t>the</a:t>
            </a:r>
            <a:r>
              <a:rPr sz="2000" spc="-65" dirty="0">
                <a:solidFill>
                  <a:srgbClr val="595959"/>
                </a:solidFill>
                <a:latin typeface="Calibri"/>
                <a:cs typeface="Calibri"/>
              </a:rPr>
              <a:t> </a:t>
            </a:r>
            <a:r>
              <a:rPr sz="2000" spc="245" dirty="0">
                <a:solidFill>
                  <a:srgbClr val="595959"/>
                </a:solidFill>
                <a:latin typeface="Calibri"/>
                <a:cs typeface="Calibri"/>
              </a:rPr>
              <a:t>meta  </a:t>
            </a:r>
            <a:r>
              <a:rPr sz="2000" spc="170" dirty="0">
                <a:solidFill>
                  <a:srgbClr val="595959"/>
                </a:solidFill>
                <a:latin typeface="Calibri"/>
                <a:cs typeface="Calibri"/>
              </a:rPr>
              <a:t>viewport</a:t>
            </a:r>
            <a:r>
              <a:rPr sz="2000" spc="60" dirty="0">
                <a:solidFill>
                  <a:srgbClr val="595959"/>
                </a:solidFill>
                <a:latin typeface="Calibri"/>
                <a:cs typeface="Calibri"/>
              </a:rPr>
              <a:t> </a:t>
            </a:r>
            <a:r>
              <a:rPr sz="2000" spc="220" dirty="0">
                <a:solidFill>
                  <a:srgbClr val="595959"/>
                </a:solidFill>
                <a:latin typeface="Calibri"/>
                <a:cs typeface="Calibri"/>
              </a:rPr>
              <a:t>tag</a:t>
            </a:r>
            <a:endParaRPr sz="2000">
              <a:latin typeface="Calibri"/>
              <a:cs typeface="Calibri"/>
            </a:endParaRPr>
          </a:p>
        </p:txBody>
      </p:sp>
      <p:sp>
        <p:nvSpPr>
          <p:cNvPr id="6" name="object 6"/>
          <p:cNvSpPr txBox="1"/>
          <p:nvPr/>
        </p:nvSpPr>
        <p:spPr>
          <a:xfrm>
            <a:off x="5542877" y="5721165"/>
            <a:ext cx="1885950" cy="730250"/>
          </a:xfrm>
          <a:prstGeom prst="rect">
            <a:avLst/>
          </a:prstGeom>
        </p:spPr>
        <p:txBody>
          <a:bodyPr vert="horz" wrap="square" lIns="0" tIns="12700" rIns="0" bIns="0" rtlCol="0">
            <a:spAutoFit/>
          </a:bodyPr>
          <a:lstStyle/>
          <a:p>
            <a:pPr marL="154940" marR="5080" indent="-142875">
              <a:lnSpc>
                <a:spcPct val="115599"/>
              </a:lnSpc>
              <a:spcBef>
                <a:spcPts val="100"/>
              </a:spcBef>
            </a:pPr>
            <a:r>
              <a:rPr sz="2000" b="1" spc="-50" dirty="0">
                <a:solidFill>
                  <a:srgbClr val="595959"/>
                </a:solidFill>
                <a:latin typeface="Verdana"/>
                <a:cs typeface="Verdana"/>
              </a:rPr>
              <a:t>With </a:t>
            </a:r>
            <a:r>
              <a:rPr sz="2000" spc="190" dirty="0">
                <a:solidFill>
                  <a:srgbClr val="595959"/>
                </a:solidFill>
                <a:latin typeface="Calibri"/>
                <a:cs typeface="Calibri"/>
              </a:rPr>
              <a:t>the</a:t>
            </a:r>
            <a:r>
              <a:rPr sz="2000" spc="-105" dirty="0">
                <a:solidFill>
                  <a:srgbClr val="595959"/>
                </a:solidFill>
                <a:latin typeface="Calibri"/>
                <a:cs typeface="Calibri"/>
              </a:rPr>
              <a:t> </a:t>
            </a:r>
            <a:r>
              <a:rPr sz="2000" spc="245" dirty="0">
                <a:solidFill>
                  <a:srgbClr val="595959"/>
                </a:solidFill>
                <a:latin typeface="Calibri"/>
                <a:cs typeface="Calibri"/>
              </a:rPr>
              <a:t>meta  </a:t>
            </a:r>
            <a:r>
              <a:rPr sz="2000" spc="170" dirty="0">
                <a:solidFill>
                  <a:srgbClr val="595959"/>
                </a:solidFill>
                <a:latin typeface="Calibri"/>
                <a:cs typeface="Calibri"/>
              </a:rPr>
              <a:t>viewport</a:t>
            </a:r>
            <a:r>
              <a:rPr sz="2000" spc="45" dirty="0">
                <a:solidFill>
                  <a:srgbClr val="595959"/>
                </a:solidFill>
                <a:latin typeface="Calibri"/>
                <a:cs typeface="Calibri"/>
              </a:rPr>
              <a:t> </a:t>
            </a:r>
            <a:r>
              <a:rPr sz="2000" spc="220" dirty="0">
                <a:solidFill>
                  <a:srgbClr val="595959"/>
                </a:solidFill>
                <a:latin typeface="Calibri"/>
                <a:cs typeface="Calibri"/>
              </a:rPr>
              <a:t>tag</a:t>
            </a:r>
            <a:endParaRPr sz="2000">
              <a:latin typeface="Calibri"/>
              <a:cs typeface="Calibri"/>
            </a:endParaRPr>
          </a:p>
        </p:txBody>
      </p:sp>
      <p:grpSp>
        <p:nvGrpSpPr>
          <p:cNvPr id="7" name="object 7"/>
          <p:cNvGrpSpPr/>
          <p:nvPr/>
        </p:nvGrpSpPr>
        <p:grpSpPr>
          <a:xfrm>
            <a:off x="5145335" y="486648"/>
            <a:ext cx="2680970" cy="4709160"/>
            <a:chOff x="5145335" y="486648"/>
            <a:chExt cx="2680970" cy="4709160"/>
          </a:xfrm>
        </p:grpSpPr>
        <p:sp>
          <p:nvSpPr>
            <p:cNvPr id="8" name="object 8"/>
            <p:cNvSpPr/>
            <p:nvPr/>
          </p:nvSpPr>
          <p:spPr>
            <a:xfrm>
              <a:off x="5183435" y="524748"/>
              <a:ext cx="2604375" cy="463233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164385" y="505698"/>
              <a:ext cx="2642870" cy="4671060"/>
            </a:xfrm>
            <a:custGeom>
              <a:avLst/>
              <a:gdLst/>
              <a:ahLst/>
              <a:cxnLst/>
              <a:rect l="l" t="t" r="r" b="b"/>
              <a:pathLst>
                <a:path w="2642870" h="4671060">
                  <a:moveTo>
                    <a:pt x="0" y="0"/>
                  </a:moveTo>
                  <a:lnTo>
                    <a:pt x="2642475" y="0"/>
                  </a:lnTo>
                  <a:lnTo>
                    <a:pt x="2642475" y="4670438"/>
                  </a:lnTo>
                  <a:lnTo>
                    <a:pt x="0" y="4670438"/>
                  </a:lnTo>
                  <a:lnTo>
                    <a:pt x="0" y="0"/>
                  </a:lnTo>
                  <a:close/>
                </a:path>
              </a:pathLst>
            </a:custGeom>
            <a:ln w="38099">
              <a:solidFill>
                <a:srgbClr val="595959"/>
              </a:solidFill>
            </a:ln>
          </p:spPr>
          <p:txBody>
            <a:bodyPr wrap="square" lIns="0" tIns="0" rIns="0" bIns="0" rtlCol="0"/>
            <a:lstStyle/>
            <a:p>
              <a:endParaRPr/>
            </a:p>
          </p:txBody>
        </p:sp>
      </p:grpSp>
      <p:pic>
        <p:nvPicPr>
          <p:cNvPr id="11" name="Picture 10">
            <a:extLst>
              <a:ext uri="{FF2B5EF4-FFF2-40B4-BE49-F238E27FC236}">
                <a16:creationId xmlns:a16="http://schemas.microsoft.com/office/drawing/2014/main" id="{5EC8BA95-1763-44EF-B248-C2B86A69CCB0}"/>
              </a:ext>
            </a:extLst>
          </p:cNvPr>
          <p:cNvPicPr>
            <a:picLocks noChangeAspect="1"/>
          </p:cNvPicPr>
          <p:nvPr/>
        </p:nvPicPr>
        <p:blipFill rotWithShape="1">
          <a:blip r:embed="rId4"/>
          <a:srcRect b="11491"/>
          <a:stretch/>
        </p:blipFill>
        <p:spPr>
          <a:xfrm>
            <a:off x="1292780" y="1066800"/>
            <a:ext cx="2599981" cy="4046644"/>
          </a:xfrm>
          <a:prstGeom prst="rect">
            <a:avLst/>
          </a:prstGeom>
        </p:spPr>
      </p:pic>
      <p:pic>
        <p:nvPicPr>
          <p:cNvPr id="13" name="Picture 12">
            <a:extLst>
              <a:ext uri="{FF2B5EF4-FFF2-40B4-BE49-F238E27FC236}">
                <a16:creationId xmlns:a16="http://schemas.microsoft.com/office/drawing/2014/main" id="{A584C4AC-B66F-42DE-B356-506594AD914F}"/>
              </a:ext>
            </a:extLst>
          </p:cNvPr>
          <p:cNvPicPr>
            <a:picLocks noChangeAspect="1"/>
          </p:cNvPicPr>
          <p:nvPr/>
        </p:nvPicPr>
        <p:blipFill rotWithShape="1">
          <a:blip r:embed="rId5"/>
          <a:srcRect b="16685"/>
          <a:stretch/>
        </p:blipFill>
        <p:spPr>
          <a:xfrm>
            <a:off x="5195214" y="1066800"/>
            <a:ext cx="2637731" cy="4014086"/>
          </a:xfrm>
          <a:prstGeom prst="rect">
            <a:avLst/>
          </a:prstGeom>
        </p:spPr>
      </p:pic>
      <p:sp>
        <p:nvSpPr>
          <p:cNvPr id="20" name="Rectangle 19">
            <a:extLst>
              <a:ext uri="{FF2B5EF4-FFF2-40B4-BE49-F238E27FC236}">
                <a16:creationId xmlns:a16="http://schemas.microsoft.com/office/drawing/2014/main" id="{FC044E61-095A-4B44-A062-FC2FFFACF5F5}"/>
              </a:ext>
            </a:extLst>
          </p:cNvPr>
          <p:cNvSpPr/>
          <p:nvPr/>
        </p:nvSpPr>
        <p:spPr>
          <a:xfrm>
            <a:off x="2057400" y="873219"/>
            <a:ext cx="3048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4253D211-D008-49E7-AFD8-28E7986E23F7}"/>
              </a:ext>
            </a:extLst>
          </p:cNvPr>
          <p:cNvSpPr/>
          <p:nvPr/>
        </p:nvSpPr>
        <p:spPr>
          <a:xfrm>
            <a:off x="5943600" y="810843"/>
            <a:ext cx="3048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554729" cy="1490152"/>
          </a:xfrm>
          <a:prstGeom prst="rect">
            <a:avLst/>
          </a:prstGeom>
        </p:spPr>
        <p:txBody>
          <a:bodyPr vert="horz" wrap="square" lIns="0" tIns="12700" rIns="0" bIns="0" rtlCol="0">
            <a:spAutoFit/>
          </a:bodyPr>
          <a:lstStyle/>
          <a:p>
            <a:pPr marL="12700">
              <a:lnSpc>
                <a:spcPct val="100000"/>
              </a:lnSpc>
              <a:spcBef>
                <a:spcPts val="100"/>
              </a:spcBef>
            </a:pPr>
            <a:r>
              <a:rPr lang="en-US" sz="4800" spc="415" dirty="0">
                <a:solidFill>
                  <a:srgbClr val="000000"/>
                </a:solidFill>
              </a:rPr>
              <a:t>Continue Coding</a:t>
            </a:r>
            <a:endParaRPr sz="4800" dirty="0"/>
          </a:p>
        </p:txBody>
      </p:sp>
    </p:spTree>
    <p:extLst>
      <p:ext uri="{BB962C8B-B14F-4D97-AF65-F5344CB8AC3E}">
        <p14:creationId xmlns:p14="http://schemas.microsoft.com/office/powerpoint/2010/main" val="37653247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78101" y="6006658"/>
            <a:ext cx="3987800" cy="391160"/>
          </a:xfrm>
          <a:prstGeom prst="rect">
            <a:avLst/>
          </a:prstGeom>
        </p:spPr>
        <p:txBody>
          <a:bodyPr vert="horz" wrap="square" lIns="0" tIns="12700" rIns="0" bIns="0" rtlCol="0">
            <a:spAutoFit/>
          </a:bodyPr>
          <a:lstStyle/>
          <a:p>
            <a:pPr marL="12700">
              <a:lnSpc>
                <a:spcPct val="100000"/>
              </a:lnSpc>
              <a:spcBef>
                <a:spcPts val="100"/>
              </a:spcBef>
            </a:pPr>
            <a:r>
              <a:rPr sz="2400" b="1" u="heavy" spc="-80" dirty="0">
                <a:solidFill>
                  <a:srgbClr val="0097A7"/>
                </a:solidFill>
                <a:uFill>
                  <a:solidFill>
                    <a:srgbClr val="0097A7"/>
                  </a:solidFill>
                </a:uFill>
                <a:latin typeface="Verdana"/>
                <a:cs typeface="Verdana"/>
                <a:hlinkClick r:id="rId2"/>
              </a:rPr>
              <a:t>Completed mobile</a:t>
            </a:r>
            <a:r>
              <a:rPr sz="2400" b="1" u="heavy" spc="-525" dirty="0">
                <a:solidFill>
                  <a:srgbClr val="0097A7"/>
                </a:solidFill>
                <a:uFill>
                  <a:solidFill>
                    <a:srgbClr val="0097A7"/>
                  </a:solidFill>
                </a:uFill>
                <a:latin typeface="Verdana"/>
                <a:cs typeface="Verdana"/>
                <a:hlinkClick r:id="rId2"/>
              </a:rPr>
              <a:t> </a:t>
            </a:r>
            <a:r>
              <a:rPr sz="2400" b="1" u="heavy" spc="-110" dirty="0">
                <a:solidFill>
                  <a:srgbClr val="0097A7"/>
                </a:solidFill>
                <a:uFill>
                  <a:solidFill>
                    <a:srgbClr val="0097A7"/>
                  </a:solidFill>
                </a:uFill>
                <a:latin typeface="Verdana"/>
                <a:cs typeface="Verdana"/>
                <a:hlinkClick r:id="rId2"/>
              </a:rPr>
              <a:t>layout</a:t>
            </a:r>
            <a:endParaRPr sz="2400" dirty="0">
              <a:latin typeface="Verdana"/>
              <a:cs typeface="Verdana"/>
            </a:endParaRPr>
          </a:p>
        </p:txBody>
      </p:sp>
      <p:grpSp>
        <p:nvGrpSpPr>
          <p:cNvPr id="3" name="object 3"/>
          <p:cNvGrpSpPr/>
          <p:nvPr/>
        </p:nvGrpSpPr>
        <p:grpSpPr>
          <a:xfrm>
            <a:off x="1361400" y="594949"/>
            <a:ext cx="2897505" cy="5155565"/>
            <a:chOff x="1361400" y="594949"/>
            <a:chExt cx="2897505" cy="5155565"/>
          </a:xfrm>
        </p:grpSpPr>
        <p:sp>
          <p:nvSpPr>
            <p:cNvPr id="4" name="object 4"/>
            <p:cNvSpPr/>
            <p:nvPr/>
          </p:nvSpPr>
          <p:spPr>
            <a:xfrm>
              <a:off x="1399500" y="633049"/>
              <a:ext cx="2820799" cy="507905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380450" y="613999"/>
              <a:ext cx="2859405" cy="5117465"/>
            </a:xfrm>
            <a:custGeom>
              <a:avLst/>
              <a:gdLst/>
              <a:ahLst/>
              <a:cxnLst/>
              <a:rect l="l" t="t" r="r" b="b"/>
              <a:pathLst>
                <a:path w="2859404" h="5117465">
                  <a:moveTo>
                    <a:pt x="0" y="0"/>
                  </a:moveTo>
                  <a:lnTo>
                    <a:pt x="2858899" y="0"/>
                  </a:lnTo>
                  <a:lnTo>
                    <a:pt x="2858899" y="5117150"/>
                  </a:lnTo>
                  <a:lnTo>
                    <a:pt x="0" y="5117150"/>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5061237" y="495300"/>
            <a:ext cx="2966085" cy="5260340"/>
            <a:chOff x="5061237" y="495300"/>
            <a:chExt cx="2966085" cy="5260340"/>
          </a:xfrm>
        </p:grpSpPr>
        <p:sp>
          <p:nvSpPr>
            <p:cNvPr id="7" name="object 7"/>
            <p:cNvSpPr/>
            <p:nvPr/>
          </p:nvSpPr>
          <p:spPr>
            <a:xfrm>
              <a:off x="5099337" y="533400"/>
              <a:ext cx="2889631" cy="518382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080287" y="514350"/>
              <a:ext cx="2927985" cy="5222240"/>
            </a:xfrm>
            <a:custGeom>
              <a:avLst/>
              <a:gdLst/>
              <a:ahLst/>
              <a:cxnLst/>
              <a:rect l="l" t="t" r="r" b="b"/>
              <a:pathLst>
                <a:path w="2927984" h="5222240">
                  <a:moveTo>
                    <a:pt x="0" y="0"/>
                  </a:moveTo>
                  <a:lnTo>
                    <a:pt x="2927731" y="0"/>
                  </a:lnTo>
                  <a:lnTo>
                    <a:pt x="2927731" y="5221924"/>
                  </a:lnTo>
                  <a:lnTo>
                    <a:pt x="0" y="5221924"/>
                  </a:lnTo>
                  <a:lnTo>
                    <a:pt x="0" y="0"/>
                  </a:lnTo>
                  <a:close/>
                </a:path>
              </a:pathLst>
            </a:custGeom>
            <a:ln w="38099">
              <a:solidFill>
                <a:srgbClr val="595959"/>
              </a:solidFill>
            </a:ln>
          </p:spPr>
          <p:txBody>
            <a:bodyPr wrap="square" lIns="0" tIns="0" rIns="0" bIns="0" rtlCol="0"/>
            <a:lstStyle/>
            <a:p>
              <a:endParaRPr/>
            </a:p>
          </p:txBody>
        </p:sp>
      </p:grpSp>
      <p:pic>
        <p:nvPicPr>
          <p:cNvPr id="10" name="Picture 9">
            <a:extLst>
              <a:ext uri="{FF2B5EF4-FFF2-40B4-BE49-F238E27FC236}">
                <a16:creationId xmlns:a16="http://schemas.microsoft.com/office/drawing/2014/main" id="{EAAF47BF-C90F-499E-87C2-3A917CAFCF31}"/>
              </a:ext>
            </a:extLst>
          </p:cNvPr>
          <p:cNvPicPr>
            <a:picLocks noChangeAspect="1"/>
          </p:cNvPicPr>
          <p:nvPr/>
        </p:nvPicPr>
        <p:blipFill>
          <a:blip r:embed="rId5"/>
          <a:stretch>
            <a:fillRect/>
          </a:stretch>
        </p:blipFill>
        <p:spPr>
          <a:xfrm>
            <a:off x="1409152" y="713418"/>
            <a:ext cx="2820799" cy="499868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415096871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145497"/>
            <a:ext cx="3830320" cy="574040"/>
          </a:xfrm>
          <a:prstGeom prst="rect">
            <a:avLst/>
          </a:prstGeom>
        </p:spPr>
        <p:txBody>
          <a:bodyPr vert="horz" wrap="square" lIns="0" tIns="12700" rIns="0" bIns="0" rtlCol="0">
            <a:spAutoFit/>
          </a:bodyPr>
          <a:lstStyle/>
          <a:p>
            <a:pPr marL="12700">
              <a:lnSpc>
                <a:spcPct val="100000"/>
              </a:lnSpc>
              <a:spcBef>
                <a:spcPts val="100"/>
              </a:spcBef>
            </a:pPr>
            <a:r>
              <a:rPr sz="3600" spc="310" dirty="0">
                <a:solidFill>
                  <a:srgbClr val="000000"/>
                </a:solidFill>
              </a:rPr>
              <a:t>Mobile</a:t>
            </a:r>
            <a:r>
              <a:rPr sz="3600" spc="60" dirty="0">
                <a:solidFill>
                  <a:srgbClr val="000000"/>
                </a:solidFill>
              </a:rPr>
              <a:t> </a:t>
            </a:r>
            <a:r>
              <a:rPr sz="3600" spc="450" dirty="0">
                <a:solidFill>
                  <a:srgbClr val="000000"/>
                </a:solidFill>
              </a:rPr>
              <a:t>summary</a:t>
            </a:r>
            <a:endParaRPr sz="3600" dirty="0"/>
          </a:p>
        </p:txBody>
      </p:sp>
      <p:sp>
        <p:nvSpPr>
          <p:cNvPr id="3" name="object 3"/>
          <p:cNvSpPr txBox="1"/>
          <p:nvPr/>
        </p:nvSpPr>
        <p:spPr>
          <a:xfrm>
            <a:off x="855724" y="1570908"/>
            <a:ext cx="7165340" cy="4854575"/>
          </a:xfrm>
          <a:prstGeom prst="rect">
            <a:avLst/>
          </a:prstGeom>
        </p:spPr>
        <p:txBody>
          <a:bodyPr vert="horz" wrap="square" lIns="0" tIns="189865" rIns="0" bIns="0" rtlCol="0">
            <a:spAutoFit/>
          </a:bodyPr>
          <a:lstStyle/>
          <a:p>
            <a:pPr marL="163195">
              <a:lnSpc>
                <a:spcPct val="100000"/>
              </a:lnSpc>
              <a:spcBef>
                <a:spcPts val="14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Always </a:t>
            </a:r>
            <a:r>
              <a:rPr sz="2400" dirty="0">
                <a:solidFill>
                  <a:srgbClr val="434343"/>
                </a:solidFill>
                <a:latin typeface="Calibri"/>
                <a:cs typeface="Calibri"/>
              </a:rPr>
              <a:t>add </a:t>
            </a:r>
            <a:r>
              <a:rPr sz="2400" spc="-5" dirty="0">
                <a:solidFill>
                  <a:srgbClr val="434343"/>
                </a:solidFill>
                <a:latin typeface="Calibri"/>
                <a:cs typeface="Calibri"/>
              </a:rPr>
              <a:t>the </a:t>
            </a:r>
            <a:r>
              <a:rPr sz="2400" b="1" spc="-5" dirty="0">
                <a:solidFill>
                  <a:srgbClr val="434343"/>
                </a:solidFill>
                <a:latin typeface="Calibri"/>
                <a:cs typeface="Calibri"/>
              </a:rPr>
              <a:t>meta viewport</a:t>
            </a:r>
            <a:r>
              <a:rPr sz="2400" b="1" spc="5" dirty="0">
                <a:solidFill>
                  <a:srgbClr val="434343"/>
                </a:solidFill>
                <a:latin typeface="Calibri"/>
                <a:cs typeface="Calibri"/>
              </a:rPr>
              <a:t> </a:t>
            </a:r>
            <a:r>
              <a:rPr sz="2400" b="1" spc="-5" dirty="0">
                <a:solidFill>
                  <a:srgbClr val="434343"/>
                </a:solidFill>
                <a:latin typeface="Calibri"/>
                <a:cs typeface="Calibri"/>
              </a:rPr>
              <a:t>tag</a:t>
            </a:r>
            <a:endParaRPr sz="2400">
              <a:latin typeface="Calibri"/>
              <a:cs typeface="Calibri"/>
            </a:endParaRPr>
          </a:p>
          <a:p>
            <a:pPr marL="469900" marR="472440" indent="-306705">
              <a:lnSpc>
                <a:spcPct val="113700"/>
              </a:lnSpc>
              <a:spcBef>
                <a:spcPts val="100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Use </a:t>
            </a:r>
            <a:r>
              <a:rPr sz="2400" b="1" spc="-5" dirty="0">
                <a:solidFill>
                  <a:srgbClr val="434343"/>
                </a:solidFill>
                <a:latin typeface="Consolas"/>
                <a:cs typeface="Consolas"/>
              </a:rPr>
              <a:t>@media</a:t>
            </a:r>
            <a:r>
              <a:rPr sz="2400" b="1" spc="-819" dirty="0">
                <a:solidFill>
                  <a:srgbClr val="434343"/>
                </a:solidFill>
                <a:latin typeface="Consolas"/>
                <a:cs typeface="Consolas"/>
              </a:rPr>
              <a:t> </a:t>
            </a:r>
            <a:r>
              <a:rPr sz="2400" b="1" spc="-5" dirty="0">
                <a:solidFill>
                  <a:srgbClr val="434343"/>
                </a:solidFill>
                <a:latin typeface="Calibri"/>
                <a:cs typeface="Calibri"/>
              </a:rPr>
              <a:t>queries </a:t>
            </a:r>
            <a:r>
              <a:rPr sz="2400" spc="-5" dirty="0">
                <a:solidFill>
                  <a:srgbClr val="434343"/>
                </a:solidFill>
                <a:latin typeface="Calibri"/>
                <a:cs typeface="Calibri"/>
              </a:rPr>
              <a:t>to </a:t>
            </a:r>
            <a:r>
              <a:rPr sz="2400" dirty="0">
                <a:solidFill>
                  <a:srgbClr val="434343"/>
                </a:solidFill>
                <a:latin typeface="Calibri"/>
                <a:cs typeface="Calibri"/>
              </a:rPr>
              <a:t>add </a:t>
            </a:r>
            <a:r>
              <a:rPr sz="2400" spc="-5" dirty="0">
                <a:solidFill>
                  <a:srgbClr val="434343"/>
                </a:solidFill>
                <a:latin typeface="Calibri"/>
                <a:cs typeface="Calibri"/>
              </a:rPr>
              <a:t>styles for devices with  certain characteristics, such </a:t>
            </a:r>
            <a:r>
              <a:rPr sz="2400" dirty="0">
                <a:solidFill>
                  <a:srgbClr val="434343"/>
                </a:solidFill>
                <a:latin typeface="Calibri"/>
                <a:cs typeface="Calibri"/>
              </a:rPr>
              <a:t>as </a:t>
            </a:r>
            <a:r>
              <a:rPr sz="2400" spc="-5" dirty="0">
                <a:solidFill>
                  <a:srgbClr val="434343"/>
                </a:solidFill>
                <a:latin typeface="Calibri"/>
                <a:cs typeface="Calibri"/>
              </a:rPr>
              <a:t>screen</a:t>
            </a:r>
            <a:r>
              <a:rPr sz="2400" spc="-35" dirty="0">
                <a:solidFill>
                  <a:srgbClr val="434343"/>
                </a:solidFill>
                <a:latin typeface="Calibri"/>
                <a:cs typeface="Calibri"/>
              </a:rPr>
              <a:t> </a:t>
            </a:r>
            <a:r>
              <a:rPr sz="2400" spc="-5" dirty="0">
                <a:solidFill>
                  <a:srgbClr val="434343"/>
                </a:solidFill>
                <a:latin typeface="Calibri"/>
                <a:cs typeface="Calibri"/>
              </a:rPr>
              <a:t>width</a:t>
            </a:r>
            <a:endParaRPr sz="2400">
              <a:latin typeface="Calibri"/>
              <a:cs typeface="Calibri"/>
            </a:endParaRPr>
          </a:p>
          <a:p>
            <a:pPr marL="469900" marR="487680" indent="-306705">
              <a:lnSpc>
                <a:spcPct val="113700"/>
              </a:lnSpc>
              <a:spcBef>
                <a:spcPts val="1025"/>
              </a:spcBef>
              <a:tabLst>
                <a:tab pos="469265" algn="l"/>
                <a:tab pos="4354830" algn="l"/>
              </a:tabLst>
            </a:pPr>
            <a:r>
              <a:rPr sz="2000" dirty="0">
                <a:solidFill>
                  <a:srgbClr val="434343"/>
                </a:solidFill>
                <a:latin typeface="Calibri"/>
                <a:cs typeface="Calibri"/>
              </a:rPr>
              <a:t>-	</a:t>
            </a:r>
            <a:r>
              <a:rPr sz="2400" spc="-5" dirty="0">
                <a:solidFill>
                  <a:srgbClr val="434343"/>
                </a:solidFill>
                <a:latin typeface="Calibri"/>
                <a:cs typeface="Calibri"/>
              </a:rPr>
              <a:t>Use the </a:t>
            </a:r>
            <a:r>
              <a:rPr sz="2400" b="1" spc="-5" dirty="0">
                <a:solidFill>
                  <a:srgbClr val="434343"/>
                </a:solidFill>
                <a:latin typeface="Calibri"/>
                <a:cs typeface="Calibri"/>
              </a:rPr>
              <a:t>Chrome</a:t>
            </a:r>
            <a:r>
              <a:rPr sz="2400" b="1" spc="25" dirty="0">
                <a:solidFill>
                  <a:srgbClr val="434343"/>
                </a:solidFill>
                <a:latin typeface="Calibri"/>
                <a:cs typeface="Calibri"/>
              </a:rPr>
              <a:t> </a:t>
            </a:r>
            <a:r>
              <a:rPr sz="2400" b="1" spc="-5" dirty="0">
                <a:solidFill>
                  <a:srgbClr val="434343"/>
                </a:solidFill>
                <a:latin typeface="Calibri"/>
                <a:cs typeface="Calibri"/>
              </a:rPr>
              <a:t>Device</a:t>
            </a:r>
            <a:r>
              <a:rPr sz="2400" b="1" dirty="0">
                <a:solidFill>
                  <a:srgbClr val="434343"/>
                </a:solidFill>
                <a:latin typeface="Calibri"/>
                <a:cs typeface="Calibri"/>
              </a:rPr>
              <a:t> </a:t>
            </a:r>
            <a:r>
              <a:rPr sz="2400" b="1" spc="-5" dirty="0">
                <a:solidFill>
                  <a:srgbClr val="434343"/>
                </a:solidFill>
                <a:latin typeface="Calibri"/>
                <a:cs typeface="Calibri"/>
              </a:rPr>
              <a:t>Mode	</a:t>
            </a:r>
            <a:r>
              <a:rPr sz="2400" spc="-5" dirty="0">
                <a:solidFill>
                  <a:srgbClr val="434343"/>
                </a:solidFill>
                <a:latin typeface="Calibri"/>
                <a:cs typeface="Calibri"/>
              </a:rPr>
              <a:t>to simulate</a:t>
            </a:r>
            <a:r>
              <a:rPr sz="2400" spc="-90" dirty="0">
                <a:solidFill>
                  <a:srgbClr val="434343"/>
                </a:solidFill>
                <a:latin typeface="Calibri"/>
                <a:cs typeface="Calibri"/>
              </a:rPr>
              <a:t> </a:t>
            </a:r>
            <a:r>
              <a:rPr sz="2400" spc="-5" dirty="0">
                <a:solidFill>
                  <a:srgbClr val="434343"/>
                </a:solidFill>
                <a:latin typeface="Calibri"/>
                <a:cs typeface="Calibri"/>
              </a:rPr>
              <a:t>mobile  rendering on</a:t>
            </a:r>
            <a:r>
              <a:rPr sz="2400" spc="-10" dirty="0">
                <a:solidFill>
                  <a:srgbClr val="434343"/>
                </a:solidFill>
                <a:latin typeface="Calibri"/>
                <a:cs typeface="Calibri"/>
              </a:rPr>
              <a:t> </a:t>
            </a:r>
            <a:r>
              <a:rPr sz="2400" spc="-5" dirty="0">
                <a:solidFill>
                  <a:srgbClr val="434343"/>
                </a:solidFill>
                <a:latin typeface="Calibri"/>
                <a:cs typeface="Calibri"/>
              </a:rPr>
              <a:t>desktop</a:t>
            </a:r>
            <a:endParaRPr sz="2400">
              <a:latin typeface="Calibri"/>
              <a:cs typeface="Calibri"/>
            </a:endParaRPr>
          </a:p>
          <a:p>
            <a:pPr marL="163195">
              <a:lnSpc>
                <a:spcPct val="100000"/>
              </a:lnSpc>
              <a:spcBef>
                <a:spcPts val="1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For </a:t>
            </a:r>
            <a:r>
              <a:rPr sz="2400" spc="-5" dirty="0">
                <a:solidFill>
                  <a:srgbClr val="434343"/>
                </a:solidFill>
                <a:latin typeface="Consolas"/>
                <a:cs typeface="Consolas"/>
              </a:rPr>
              <a:t>height</a:t>
            </a:r>
            <a:r>
              <a:rPr sz="2400" spc="-780"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width</a:t>
            </a:r>
            <a:r>
              <a:rPr sz="2400" spc="-5" dirty="0">
                <a:solidFill>
                  <a:srgbClr val="434343"/>
                </a:solidFill>
                <a:latin typeface="Calibri"/>
                <a:cs typeface="Calibri"/>
              </a:rPr>
              <a:t>, prefer percentages</a:t>
            </a:r>
            <a:endParaRPr sz="2400">
              <a:latin typeface="Calibri"/>
              <a:cs typeface="Calibri"/>
            </a:endParaRPr>
          </a:p>
          <a:p>
            <a:pPr marL="163195">
              <a:lnSpc>
                <a:spcPct val="100000"/>
              </a:lnSpc>
              <a:spcBef>
                <a:spcPts val="13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For fonts, prefer </a:t>
            </a:r>
            <a:r>
              <a:rPr sz="2400" spc="-5" dirty="0">
                <a:solidFill>
                  <a:srgbClr val="434343"/>
                </a:solidFill>
                <a:latin typeface="Consolas"/>
                <a:cs typeface="Consolas"/>
              </a:rPr>
              <a:t>em</a:t>
            </a:r>
            <a:r>
              <a:rPr sz="2400" spc="-765"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rem</a:t>
            </a:r>
            <a:endParaRPr sz="2400">
              <a:latin typeface="Consolas"/>
              <a:cs typeface="Consolas"/>
            </a:endParaRPr>
          </a:p>
          <a:p>
            <a:pPr marL="469900" marR="5080" indent="-306705">
              <a:lnSpc>
                <a:spcPts val="2720"/>
              </a:lnSpc>
              <a:spcBef>
                <a:spcPts val="6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Try to </a:t>
            </a:r>
            <a:r>
              <a:rPr sz="2400" b="1" spc="-5" dirty="0">
                <a:solidFill>
                  <a:srgbClr val="434343"/>
                </a:solidFill>
                <a:latin typeface="Calibri"/>
                <a:cs typeface="Calibri"/>
              </a:rPr>
              <a:t>minimize dependent rules </a:t>
            </a:r>
            <a:r>
              <a:rPr sz="1800" spc="-5" dirty="0">
                <a:solidFill>
                  <a:srgbClr val="434343"/>
                </a:solidFill>
                <a:latin typeface="Calibri"/>
                <a:cs typeface="Calibri"/>
              </a:rPr>
              <a:t>(Changing the width of one  container force you to change 15 other properties to look</a:t>
            </a:r>
            <a:r>
              <a:rPr sz="1800" spc="-25" dirty="0">
                <a:solidFill>
                  <a:srgbClr val="434343"/>
                </a:solidFill>
                <a:latin typeface="Calibri"/>
                <a:cs typeface="Calibri"/>
              </a:rPr>
              <a:t> </a:t>
            </a:r>
            <a:r>
              <a:rPr sz="1800" spc="-5" dirty="0">
                <a:solidFill>
                  <a:srgbClr val="434343"/>
                </a:solidFill>
                <a:latin typeface="Calibri"/>
                <a:cs typeface="Calibri"/>
              </a:rPr>
              <a:t>right)</a:t>
            </a:r>
            <a:endParaRPr sz="1800">
              <a:latin typeface="Calibri"/>
              <a:cs typeface="Calibri"/>
            </a:endParaRPr>
          </a:p>
          <a:p>
            <a:pPr marL="12700">
              <a:lnSpc>
                <a:spcPct val="100000"/>
              </a:lnSpc>
              <a:spcBef>
                <a:spcPts val="1110"/>
              </a:spcBef>
            </a:pPr>
            <a:r>
              <a:rPr sz="2400" spc="-5" dirty="0">
                <a:solidFill>
                  <a:srgbClr val="434343"/>
                </a:solidFill>
                <a:latin typeface="Calibri"/>
                <a:cs typeface="Calibri"/>
              </a:rPr>
              <a:t>More on </a:t>
            </a:r>
            <a:r>
              <a:rPr sz="2400" u="heavy" spc="-5" dirty="0">
                <a:solidFill>
                  <a:srgbClr val="0097A7"/>
                </a:solidFill>
                <a:uFill>
                  <a:solidFill>
                    <a:srgbClr val="0097A7"/>
                  </a:solidFill>
                </a:uFill>
                <a:latin typeface="Calibri"/>
                <a:cs typeface="Calibri"/>
                <a:hlinkClick r:id="rId2"/>
              </a:rPr>
              <a:t>responsive web</a:t>
            </a:r>
            <a:r>
              <a:rPr sz="2400" u="heavy" spc="10"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design</a:t>
            </a:r>
            <a:endParaRPr sz="2400">
              <a:latin typeface="Calibri"/>
              <a:cs typeface="Calibri"/>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249676" cy="574040"/>
          </a:xfrm>
          <a:prstGeom prst="rect">
            <a:avLst/>
          </a:prstGeom>
        </p:spPr>
        <p:txBody>
          <a:bodyPr vert="horz" wrap="square" lIns="0" tIns="12700" rIns="0" bIns="0" rtlCol="0">
            <a:spAutoFit/>
          </a:bodyPr>
          <a:lstStyle/>
          <a:p>
            <a:pPr marL="12700">
              <a:lnSpc>
                <a:spcPct val="100000"/>
              </a:lnSpc>
              <a:spcBef>
                <a:spcPts val="100"/>
              </a:spcBef>
            </a:pPr>
            <a:r>
              <a:rPr sz="3600" spc="570" dirty="0">
                <a:solidFill>
                  <a:srgbClr val="000000"/>
                </a:solidFill>
              </a:rPr>
              <a:t>CSS</a:t>
            </a:r>
            <a:r>
              <a:rPr sz="3600" spc="70" dirty="0">
                <a:solidFill>
                  <a:srgbClr val="000000"/>
                </a:solidFill>
              </a:rPr>
              <a:t> </a:t>
            </a:r>
            <a:r>
              <a:rPr sz="3600" spc="400" dirty="0">
                <a:solidFill>
                  <a:srgbClr val="000000"/>
                </a:solidFill>
              </a:rPr>
              <a:t>wrap-up</a:t>
            </a:r>
            <a:endParaRPr sz="3600" dirty="0"/>
          </a:p>
        </p:txBody>
      </p:sp>
      <p:sp>
        <p:nvSpPr>
          <p:cNvPr id="3" name="object 3"/>
          <p:cNvSpPr txBox="1"/>
          <p:nvPr/>
        </p:nvSpPr>
        <p:spPr>
          <a:xfrm>
            <a:off x="855724" y="1567733"/>
            <a:ext cx="7381875" cy="33782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Even though we're "done" with CSS, we will be using CSS </a:t>
            </a:r>
            <a:r>
              <a:rPr sz="2400" dirty="0">
                <a:solidFill>
                  <a:srgbClr val="434343"/>
                </a:solidFill>
                <a:latin typeface="Calibri"/>
                <a:cs typeface="Calibri"/>
              </a:rPr>
              <a:t>all  </a:t>
            </a:r>
            <a:r>
              <a:rPr sz="2400" spc="-5" dirty="0">
                <a:solidFill>
                  <a:srgbClr val="434343"/>
                </a:solidFill>
                <a:latin typeface="Calibri"/>
                <a:cs typeface="Calibri"/>
              </a:rPr>
              <a:t>quarter in homework </a:t>
            </a:r>
            <a:r>
              <a:rPr sz="2400" dirty="0">
                <a:solidFill>
                  <a:srgbClr val="434343"/>
                </a:solidFill>
                <a:latin typeface="Calibri"/>
                <a:cs typeface="Calibri"/>
              </a:rPr>
              <a:t>and</a:t>
            </a:r>
            <a:r>
              <a:rPr sz="2400" spc="-15" dirty="0">
                <a:solidFill>
                  <a:srgbClr val="434343"/>
                </a:solidFill>
                <a:latin typeface="Calibri"/>
                <a:cs typeface="Calibri"/>
              </a:rPr>
              <a:t> </a:t>
            </a:r>
            <a:r>
              <a:rPr sz="2400" spc="-5" dirty="0">
                <a:solidFill>
                  <a:srgbClr val="434343"/>
                </a:solidFill>
                <a:latin typeface="Calibri"/>
                <a:cs typeface="Calibri"/>
              </a:rPr>
              <a:t>examples.</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Later this</a:t>
            </a:r>
            <a:r>
              <a:rPr sz="2400" spc="-10" dirty="0">
                <a:solidFill>
                  <a:srgbClr val="434343"/>
                </a:solidFill>
                <a:latin typeface="Calibri"/>
                <a:cs typeface="Calibri"/>
              </a:rPr>
              <a:t> </a:t>
            </a:r>
            <a:r>
              <a:rPr sz="2400" spc="-5" dirty="0">
                <a:solidFill>
                  <a:srgbClr val="434343"/>
                </a:solidFill>
                <a:latin typeface="Calibri"/>
                <a:cs typeface="Calibri"/>
              </a:rPr>
              <a:t>quarter:</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More flexbox</a:t>
            </a:r>
            <a:r>
              <a:rPr sz="2400" spc="-10" dirty="0">
                <a:solidFill>
                  <a:srgbClr val="434343"/>
                </a:solidFill>
                <a:latin typeface="Calibri"/>
                <a:cs typeface="Calibri"/>
              </a:rPr>
              <a:t> </a:t>
            </a:r>
            <a:r>
              <a:rPr sz="2400" spc="-5" dirty="0">
                <a:solidFill>
                  <a:srgbClr val="434343"/>
                </a:solidFill>
                <a:latin typeface="Calibri"/>
                <a:cs typeface="Calibri"/>
              </a:rPr>
              <a:t>patterns</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More </a:t>
            </a:r>
            <a:r>
              <a:rPr sz="2400" u="heavy" spc="-5" dirty="0">
                <a:solidFill>
                  <a:srgbClr val="0097A7"/>
                </a:solidFill>
                <a:uFill>
                  <a:solidFill>
                    <a:srgbClr val="0097A7"/>
                  </a:solidFill>
                </a:uFill>
                <a:latin typeface="Calibri"/>
                <a:cs typeface="Calibri"/>
                <a:hlinkClick r:id="rId2"/>
              </a:rPr>
              <a:t>practice with flexbox</a:t>
            </a:r>
            <a:r>
              <a:rPr sz="2400" spc="-5" dirty="0">
                <a:solidFill>
                  <a:srgbClr val="0097A7"/>
                </a:solidFill>
                <a:latin typeface="Calibri"/>
                <a:cs typeface="Calibri"/>
                <a:hlinkClick r:id="rId2"/>
              </a:rPr>
              <a:t> </a:t>
            </a:r>
            <a:r>
              <a:rPr sz="2400" dirty="0">
                <a:solidFill>
                  <a:srgbClr val="434343"/>
                </a:solidFill>
                <a:latin typeface="Calibri"/>
                <a:cs typeface="Calibri"/>
              </a:rPr>
              <a:t>/</a:t>
            </a:r>
            <a:r>
              <a:rPr sz="2400" spc="35"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3"/>
              </a:rPr>
              <a:t>game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CSS</a:t>
            </a:r>
            <a:r>
              <a:rPr sz="2400" spc="-10" dirty="0">
                <a:solidFill>
                  <a:srgbClr val="434343"/>
                </a:solidFill>
                <a:latin typeface="Calibri"/>
                <a:cs typeface="Calibri"/>
              </a:rPr>
              <a:t> </a:t>
            </a:r>
            <a:r>
              <a:rPr sz="2400" dirty="0">
                <a:solidFill>
                  <a:srgbClr val="434343"/>
                </a:solidFill>
                <a:latin typeface="Calibri"/>
                <a:cs typeface="Calibri"/>
              </a:rPr>
              <a:t>animations</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Possibly</a:t>
            </a:r>
            <a:r>
              <a:rPr sz="2400" spc="15" dirty="0">
                <a:solidFill>
                  <a:srgbClr val="434343"/>
                </a:solidFill>
                <a:latin typeface="Calibri"/>
                <a:cs typeface="Calibri"/>
              </a:rPr>
              <a:t> </a:t>
            </a:r>
            <a:r>
              <a:rPr sz="2400" u="heavy" spc="-5" dirty="0">
                <a:solidFill>
                  <a:srgbClr val="0097A7"/>
                </a:solidFill>
                <a:uFill>
                  <a:solidFill>
                    <a:srgbClr val="0097A7"/>
                  </a:solidFill>
                </a:uFill>
                <a:latin typeface="Consolas"/>
                <a:cs typeface="Consolas"/>
                <a:hlinkClick r:id="rId4"/>
              </a:rPr>
              <a:t>grid</a:t>
            </a:r>
            <a:endParaRPr sz="2400">
              <a:latin typeface="Consolas"/>
              <a:cs typeface="Consolas"/>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249676" cy="574040"/>
          </a:xfrm>
          <a:prstGeom prst="rect">
            <a:avLst/>
          </a:prstGeom>
        </p:spPr>
        <p:txBody>
          <a:bodyPr vert="horz" wrap="square" lIns="0" tIns="12700" rIns="0" bIns="0" rtlCol="0">
            <a:spAutoFit/>
          </a:bodyPr>
          <a:lstStyle/>
          <a:p>
            <a:pPr marL="12700">
              <a:lnSpc>
                <a:spcPct val="100000"/>
              </a:lnSpc>
              <a:spcBef>
                <a:spcPts val="100"/>
              </a:spcBef>
            </a:pPr>
            <a:r>
              <a:rPr sz="3600" spc="570" dirty="0">
                <a:solidFill>
                  <a:srgbClr val="000000"/>
                </a:solidFill>
              </a:rPr>
              <a:t>CSS</a:t>
            </a:r>
            <a:r>
              <a:rPr sz="3600" spc="70" dirty="0">
                <a:solidFill>
                  <a:srgbClr val="000000"/>
                </a:solidFill>
              </a:rPr>
              <a:t> </a:t>
            </a:r>
            <a:r>
              <a:rPr sz="3600" spc="400" dirty="0">
                <a:solidFill>
                  <a:srgbClr val="000000"/>
                </a:solidFill>
              </a:rPr>
              <a:t>wrap-up</a:t>
            </a:r>
            <a:endParaRPr sz="3600" dirty="0"/>
          </a:p>
        </p:txBody>
      </p:sp>
      <p:sp>
        <p:nvSpPr>
          <p:cNvPr id="3" name="object 3"/>
          <p:cNvSpPr txBox="1"/>
          <p:nvPr/>
        </p:nvSpPr>
        <p:spPr>
          <a:xfrm>
            <a:off x="855724" y="1567733"/>
            <a:ext cx="7381875" cy="5019836"/>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Even though we're "done" with CSS, we will be using CSS </a:t>
            </a:r>
            <a:r>
              <a:rPr sz="2400" dirty="0">
                <a:solidFill>
                  <a:srgbClr val="434343"/>
                </a:solidFill>
                <a:latin typeface="Calibri"/>
                <a:cs typeface="Calibri"/>
              </a:rPr>
              <a:t>all  </a:t>
            </a:r>
            <a:r>
              <a:rPr sz="2400" spc="-5" dirty="0">
                <a:solidFill>
                  <a:srgbClr val="434343"/>
                </a:solidFill>
                <a:latin typeface="Calibri"/>
                <a:cs typeface="Calibri"/>
              </a:rPr>
              <a:t>quarter in homework </a:t>
            </a:r>
            <a:r>
              <a:rPr sz="2400" dirty="0">
                <a:solidFill>
                  <a:srgbClr val="434343"/>
                </a:solidFill>
                <a:latin typeface="Calibri"/>
                <a:cs typeface="Calibri"/>
              </a:rPr>
              <a:t>and</a:t>
            </a:r>
            <a:r>
              <a:rPr sz="2400" spc="-15" dirty="0">
                <a:solidFill>
                  <a:srgbClr val="434343"/>
                </a:solidFill>
                <a:latin typeface="Calibri"/>
                <a:cs typeface="Calibri"/>
              </a:rPr>
              <a:t> </a:t>
            </a:r>
            <a:r>
              <a:rPr sz="2400" spc="-5" dirty="0">
                <a:solidFill>
                  <a:srgbClr val="434343"/>
                </a:solidFill>
                <a:latin typeface="Calibri"/>
                <a:cs typeface="Calibri"/>
              </a:rPr>
              <a:t>examples.</a:t>
            </a:r>
            <a:endParaRPr sz="2400" dirty="0">
              <a:latin typeface="Calibri"/>
              <a:cs typeface="Calibri"/>
            </a:endParaRPr>
          </a:p>
          <a:p>
            <a:pPr>
              <a:lnSpc>
                <a:spcPct val="100000"/>
              </a:lnSpc>
              <a:spcBef>
                <a:spcPts val="55"/>
              </a:spcBef>
            </a:pPr>
            <a:endParaRPr sz="3000" dirty="0">
              <a:latin typeface="Calibri"/>
              <a:cs typeface="Calibri"/>
            </a:endParaRPr>
          </a:p>
          <a:p>
            <a:pPr marL="12700">
              <a:lnSpc>
                <a:spcPct val="100000"/>
              </a:lnSpc>
            </a:pP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More flexbox</a:t>
            </a:r>
            <a:r>
              <a:rPr sz="2400" spc="-10" dirty="0">
                <a:solidFill>
                  <a:srgbClr val="434343"/>
                </a:solidFill>
                <a:latin typeface="Calibri"/>
                <a:cs typeface="Calibri"/>
              </a:rPr>
              <a:t> </a:t>
            </a:r>
            <a:r>
              <a:rPr sz="2400" spc="-5" dirty="0">
                <a:solidFill>
                  <a:srgbClr val="434343"/>
                </a:solidFill>
                <a:latin typeface="Calibri"/>
                <a:cs typeface="Calibri"/>
              </a:rPr>
              <a:t>patterns</a:t>
            </a:r>
            <a:endParaRPr lang="en-US" sz="2400" spc="-5"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More </a:t>
            </a:r>
            <a:r>
              <a:rPr sz="2400" u="heavy" spc="-5" dirty="0">
                <a:solidFill>
                  <a:srgbClr val="0097A7"/>
                </a:solidFill>
                <a:uFill>
                  <a:solidFill>
                    <a:srgbClr val="0097A7"/>
                  </a:solidFill>
                </a:uFill>
                <a:latin typeface="Calibri"/>
                <a:cs typeface="Calibri"/>
                <a:hlinkClick r:id="rId2"/>
              </a:rPr>
              <a:t>practice with flexbox</a:t>
            </a:r>
            <a:r>
              <a:rPr sz="2400" spc="-5" dirty="0">
                <a:solidFill>
                  <a:srgbClr val="0097A7"/>
                </a:solidFill>
                <a:latin typeface="Calibri"/>
                <a:cs typeface="Calibri"/>
                <a:hlinkClick r:id="rId2"/>
              </a:rPr>
              <a:t> </a:t>
            </a:r>
            <a:r>
              <a:rPr sz="2400" dirty="0">
                <a:solidFill>
                  <a:srgbClr val="434343"/>
                </a:solidFill>
                <a:latin typeface="Calibri"/>
                <a:cs typeface="Calibri"/>
              </a:rPr>
              <a:t>/</a:t>
            </a:r>
            <a:r>
              <a:rPr sz="2400" spc="35"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3"/>
              </a:rPr>
              <a:t>game</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CSS</a:t>
            </a:r>
            <a:r>
              <a:rPr sz="2400" spc="-10" dirty="0">
                <a:solidFill>
                  <a:srgbClr val="434343"/>
                </a:solidFill>
                <a:latin typeface="Calibri"/>
                <a:cs typeface="Calibri"/>
              </a:rPr>
              <a:t> </a:t>
            </a:r>
            <a:r>
              <a:rPr sz="2400" dirty="0">
                <a:solidFill>
                  <a:srgbClr val="434343"/>
                </a:solidFill>
                <a:latin typeface="Calibri"/>
                <a:cs typeface="Calibri"/>
              </a:rPr>
              <a:t>animations</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Possibly</a:t>
            </a:r>
            <a:r>
              <a:rPr sz="2400" spc="15" dirty="0">
                <a:solidFill>
                  <a:srgbClr val="434343"/>
                </a:solidFill>
                <a:latin typeface="Calibri"/>
                <a:cs typeface="Calibri"/>
              </a:rPr>
              <a:t> </a:t>
            </a:r>
            <a:r>
              <a:rPr sz="2400" u="heavy" spc="-5" dirty="0">
                <a:solidFill>
                  <a:srgbClr val="0097A7"/>
                </a:solidFill>
                <a:uFill>
                  <a:solidFill>
                    <a:srgbClr val="0097A7"/>
                  </a:solidFill>
                </a:uFill>
                <a:latin typeface="Consolas"/>
                <a:cs typeface="Consolas"/>
                <a:hlinkClick r:id="rId4"/>
              </a:rPr>
              <a:t>grid</a:t>
            </a:r>
            <a:endParaRPr lang="en-US" sz="2400" u="heavy" spc="-5" dirty="0">
              <a:solidFill>
                <a:srgbClr val="0097A7"/>
              </a:solidFill>
              <a:uFill>
                <a:solidFill>
                  <a:srgbClr val="0097A7"/>
                </a:solidFill>
              </a:uFill>
              <a:latin typeface="Consolas"/>
              <a:cs typeface="Consolas"/>
            </a:endParaRPr>
          </a:p>
          <a:p>
            <a:pPr marL="506095" indent="-342900">
              <a:lnSpc>
                <a:spcPct val="100000"/>
              </a:lnSpc>
              <a:spcBef>
                <a:spcPts val="420"/>
              </a:spcBef>
              <a:buFontTx/>
              <a:buChar char="-"/>
              <a:tabLst>
                <a:tab pos="469265" algn="l"/>
              </a:tabLst>
            </a:pPr>
            <a:r>
              <a:rPr lang="en-US" sz="2400" u="heavy" spc="-5" dirty="0">
                <a:solidFill>
                  <a:srgbClr val="0097A7"/>
                </a:solidFill>
                <a:uFill>
                  <a:solidFill>
                    <a:srgbClr val="0097A7"/>
                  </a:solidFill>
                </a:uFill>
                <a:latin typeface="Consolas"/>
                <a:cs typeface="Consolas"/>
              </a:rPr>
              <a:t>SVGs</a:t>
            </a:r>
          </a:p>
          <a:p>
            <a:pPr marL="506095" indent="-342900">
              <a:lnSpc>
                <a:spcPct val="100000"/>
              </a:lnSpc>
              <a:spcBef>
                <a:spcPts val="420"/>
              </a:spcBef>
              <a:buFontTx/>
              <a:buChar char="-"/>
              <a:tabLst>
                <a:tab pos="469265" algn="l"/>
              </a:tabLst>
            </a:pPr>
            <a:r>
              <a:rPr lang="en-US" sz="2400" dirty="0">
                <a:latin typeface="Consolas"/>
                <a:cs typeface="Consolas"/>
                <a:hlinkClick r:id="rId5"/>
              </a:rPr>
              <a:t>https://codepen.io/noeldelgado/pen/ByxQjL</a:t>
            </a:r>
            <a:endParaRPr lang="en-US" sz="2400" dirty="0">
              <a:latin typeface="Consolas"/>
              <a:cs typeface="Consolas"/>
            </a:endParaRPr>
          </a:p>
          <a:p>
            <a:pPr marL="506095" indent="-342900">
              <a:lnSpc>
                <a:spcPct val="100000"/>
              </a:lnSpc>
              <a:spcBef>
                <a:spcPts val="420"/>
              </a:spcBef>
              <a:buFontTx/>
              <a:buChar char="-"/>
              <a:tabLst>
                <a:tab pos="469265" algn="l"/>
              </a:tabLst>
            </a:pPr>
            <a:endParaRPr sz="2400" dirty="0">
              <a:latin typeface="Consolas"/>
              <a:cs typeface="Consolas"/>
            </a:endParaRPr>
          </a:p>
        </p:txBody>
      </p:sp>
    </p:spTree>
    <p:extLst>
      <p:ext uri="{BB962C8B-B14F-4D97-AF65-F5344CB8AC3E}">
        <p14:creationId xmlns:p14="http://schemas.microsoft.com/office/powerpoint/2010/main" val="277359060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554729" cy="1490152"/>
          </a:xfrm>
          <a:prstGeom prst="rect">
            <a:avLst/>
          </a:prstGeom>
        </p:spPr>
        <p:txBody>
          <a:bodyPr vert="horz" wrap="square" lIns="0" tIns="12700" rIns="0" bIns="0" rtlCol="0">
            <a:spAutoFit/>
          </a:bodyPr>
          <a:lstStyle/>
          <a:p>
            <a:pPr marL="12700">
              <a:lnSpc>
                <a:spcPct val="100000"/>
              </a:lnSpc>
              <a:spcBef>
                <a:spcPts val="100"/>
              </a:spcBef>
            </a:pPr>
            <a:r>
              <a:rPr lang="en-US" sz="4800" spc="415" dirty="0">
                <a:solidFill>
                  <a:srgbClr val="000000"/>
                </a:solidFill>
              </a:rPr>
              <a:t>Advanced </a:t>
            </a:r>
            <a:br>
              <a:rPr lang="en-US" sz="4800" spc="415" dirty="0">
                <a:solidFill>
                  <a:srgbClr val="000000"/>
                </a:solidFill>
              </a:rPr>
            </a:br>
            <a:r>
              <a:rPr lang="en-US" sz="4800" spc="415" dirty="0">
                <a:solidFill>
                  <a:srgbClr val="000000"/>
                </a:solidFill>
              </a:rPr>
              <a:t>CSS</a:t>
            </a:r>
            <a:endParaRPr sz="4800" dirty="0"/>
          </a:p>
        </p:txBody>
      </p:sp>
    </p:spTree>
    <p:extLst>
      <p:ext uri="{BB962C8B-B14F-4D97-AF65-F5344CB8AC3E}">
        <p14:creationId xmlns:p14="http://schemas.microsoft.com/office/powerpoint/2010/main" val="237436778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7971125" cy="751488"/>
          </a:xfrm>
          <a:prstGeom prst="rect">
            <a:avLst/>
          </a:prstGeom>
        </p:spPr>
        <p:txBody>
          <a:bodyPr vert="horz" wrap="square" lIns="0" tIns="12700" rIns="0" bIns="0" rtlCol="0">
            <a:spAutoFit/>
          </a:bodyPr>
          <a:lstStyle/>
          <a:p>
            <a:pPr marL="12700">
              <a:lnSpc>
                <a:spcPct val="100000"/>
              </a:lnSpc>
              <a:spcBef>
                <a:spcPts val="100"/>
              </a:spcBef>
            </a:pPr>
            <a:r>
              <a:rPr lang="en-US" sz="4800" spc="415" dirty="0">
                <a:solidFill>
                  <a:srgbClr val="000000"/>
                </a:solidFill>
              </a:rPr>
              <a:t>Module 3 - JS</a:t>
            </a:r>
            <a:endParaRPr sz="4800" dirty="0"/>
          </a:p>
        </p:txBody>
      </p:sp>
    </p:spTree>
    <p:extLst>
      <p:ext uri="{BB962C8B-B14F-4D97-AF65-F5344CB8AC3E}">
        <p14:creationId xmlns:p14="http://schemas.microsoft.com/office/powerpoint/2010/main" val="300171542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45560" cy="574040"/>
          </a:xfrm>
          <a:prstGeom prst="rect">
            <a:avLst/>
          </a:prstGeom>
        </p:spPr>
        <p:txBody>
          <a:bodyPr vert="horz" wrap="square" lIns="0" tIns="12700" rIns="0" bIns="0" rtlCol="0">
            <a:spAutoFit/>
          </a:bodyPr>
          <a:lstStyle/>
          <a:p>
            <a:pPr marL="12700">
              <a:lnSpc>
                <a:spcPct val="100000"/>
              </a:lnSpc>
              <a:spcBef>
                <a:spcPts val="100"/>
              </a:spcBef>
            </a:pPr>
            <a:r>
              <a:rPr sz="3600" spc="270" dirty="0">
                <a:latin typeface="Calibri"/>
                <a:cs typeface="Calibri"/>
              </a:rPr>
              <a:t>Today's</a:t>
            </a:r>
            <a:r>
              <a:rPr sz="3600" spc="80" dirty="0">
                <a:latin typeface="Calibri"/>
                <a:cs typeface="Calibri"/>
              </a:rPr>
              <a:t> </a:t>
            </a:r>
            <a:r>
              <a:rPr sz="3600" spc="385" dirty="0">
                <a:latin typeface="Calibri"/>
                <a:cs typeface="Calibri"/>
              </a:rPr>
              <a:t>schedule</a:t>
            </a:r>
            <a:endParaRPr sz="3600">
              <a:latin typeface="Calibri"/>
              <a:cs typeface="Calibri"/>
            </a:endParaRPr>
          </a:p>
        </p:txBody>
      </p:sp>
      <p:sp>
        <p:nvSpPr>
          <p:cNvPr id="3" name="object 3"/>
          <p:cNvSpPr txBox="1"/>
          <p:nvPr/>
        </p:nvSpPr>
        <p:spPr>
          <a:xfrm>
            <a:off x="855724" y="1621073"/>
            <a:ext cx="5731510" cy="2586414"/>
          </a:xfrm>
          <a:prstGeom prst="rect">
            <a:avLst/>
          </a:prstGeom>
        </p:spPr>
        <p:txBody>
          <a:bodyPr vert="horz" wrap="square" lIns="0" tIns="12700" rIns="0" bIns="0" rtlCol="0">
            <a:spAutoFit/>
          </a:bodyPr>
          <a:lstStyle/>
          <a:p>
            <a:pPr marL="12700">
              <a:lnSpc>
                <a:spcPts val="2865"/>
              </a:lnSpc>
              <a:spcBef>
                <a:spcPts val="100"/>
              </a:spcBef>
            </a:pPr>
            <a:r>
              <a:rPr sz="2400" b="1" spc="-5" dirty="0">
                <a:solidFill>
                  <a:srgbClr val="434343"/>
                </a:solidFill>
                <a:latin typeface="Calibri"/>
                <a:cs typeface="Calibri"/>
              </a:rPr>
              <a:t>Today</a:t>
            </a:r>
            <a:endParaRPr sz="2400" dirty="0">
              <a:latin typeface="Calibri"/>
              <a:cs typeface="Calibri"/>
            </a:endParaRPr>
          </a:p>
          <a:p>
            <a:pPr marL="163195">
              <a:lnSpc>
                <a:spcPts val="2850"/>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Intro to Amateur</a:t>
            </a:r>
            <a:r>
              <a:rPr sz="2400" spc="-15" dirty="0">
                <a:solidFill>
                  <a:srgbClr val="434343"/>
                </a:solidFill>
                <a:latin typeface="Calibri"/>
                <a:cs typeface="Calibri"/>
              </a:rPr>
              <a:t> </a:t>
            </a:r>
            <a:r>
              <a:rPr sz="2400" spc="-5" dirty="0">
                <a:solidFill>
                  <a:srgbClr val="434343"/>
                </a:solidFill>
                <a:latin typeface="Calibri"/>
                <a:cs typeface="Calibri"/>
              </a:rPr>
              <a:t>JavaScript</a:t>
            </a:r>
            <a:endParaRPr sz="2400" dirty="0">
              <a:latin typeface="Calibri"/>
              <a:cs typeface="Calibri"/>
            </a:endParaRPr>
          </a:p>
          <a:p>
            <a:pPr marL="620395">
              <a:lnSpc>
                <a:spcPts val="2850"/>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What is</a:t>
            </a:r>
            <a:r>
              <a:rPr sz="2400" spc="-10" dirty="0">
                <a:solidFill>
                  <a:srgbClr val="434343"/>
                </a:solidFill>
                <a:latin typeface="Calibri"/>
                <a:cs typeface="Calibri"/>
              </a:rPr>
              <a:t> </a:t>
            </a:r>
            <a:r>
              <a:rPr sz="2400" spc="-5" dirty="0">
                <a:solidFill>
                  <a:srgbClr val="434343"/>
                </a:solidFill>
                <a:latin typeface="Calibri"/>
                <a:cs typeface="Calibri"/>
              </a:rPr>
              <a:t>JavaScript?</a:t>
            </a:r>
            <a:endParaRPr sz="2400" dirty="0">
              <a:latin typeface="Calibri"/>
              <a:cs typeface="Calibri"/>
            </a:endParaRPr>
          </a:p>
          <a:p>
            <a:pPr marL="620395">
              <a:lnSpc>
                <a:spcPts val="2850"/>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Tour of language</a:t>
            </a:r>
            <a:r>
              <a:rPr sz="2400" spc="-15" dirty="0">
                <a:solidFill>
                  <a:srgbClr val="434343"/>
                </a:solidFill>
                <a:latin typeface="Calibri"/>
                <a:cs typeface="Calibri"/>
              </a:rPr>
              <a:t> </a:t>
            </a:r>
            <a:r>
              <a:rPr sz="2400" spc="-5" dirty="0">
                <a:solidFill>
                  <a:srgbClr val="434343"/>
                </a:solidFill>
                <a:latin typeface="Calibri"/>
                <a:cs typeface="Calibri"/>
              </a:rPr>
              <a:t>features</a:t>
            </a:r>
            <a:endParaRPr sz="2400" dirty="0">
              <a:latin typeface="Calibri"/>
              <a:cs typeface="Calibri"/>
            </a:endParaRPr>
          </a:p>
          <a:p>
            <a:pPr marL="620395">
              <a:lnSpc>
                <a:spcPts val="2865"/>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Basic event</a:t>
            </a:r>
            <a:r>
              <a:rPr sz="2400" spc="-15" dirty="0">
                <a:solidFill>
                  <a:srgbClr val="434343"/>
                </a:solidFill>
                <a:latin typeface="Calibri"/>
                <a:cs typeface="Calibri"/>
              </a:rPr>
              <a:t> </a:t>
            </a:r>
            <a:r>
              <a:rPr sz="2400" spc="-5" dirty="0">
                <a:solidFill>
                  <a:srgbClr val="434343"/>
                </a:solidFill>
                <a:latin typeface="Calibri"/>
                <a:cs typeface="Calibri"/>
              </a:rPr>
              <a:t>handling</a:t>
            </a:r>
            <a:endParaRPr sz="2400" dirty="0">
              <a:latin typeface="Calibri"/>
              <a:cs typeface="Calibri"/>
            </a:endParaRPr>
          </a:p>
          <a:p>
            <a:pPr>
              <a:lnSpc>
                <a:spcPct val="100000"/>
              </a:lnSpc>
              <a:spcBef>
                <a:spcPts val="10"/>
              </a:spcBef>
            </a:pPr>
            <a:endParaRPr sz="2300" dirty="0">
              <a:latin typeface="Calibri"/>
              <a:cs typeface="Calibri"/>
            </a:endParaRPr>
          </a:p>
          <a:p>
            <a:pPr marL="12700">
              <a:lnSpc>
                <a:spcPts val="2865"/>
              </a:lnSpc>
            </a:pPr>
            <a:endParaRPr sz="2400" dirty="0">
              <a:latin typeface="Calibri"/>
              <a:cs typeface="Calibri"/>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5795010" cy="1490345"/>
          </a:xfrm>
          <a:prstGeom prst="rect">
            <a:avLst/>
          </a:prstGeom>
        </p:spPr>
        <p:txBody>
          <a:bodyPr vert="horz" wrap="square" lIns="0" tIns="10160" rIns="0" bIns="0" rtlCol="0">
            <a:spAutoFit/>
          </a:bodyPr>
          <a:lstStyle/>
          <a:p>
            <a:pPr marL="12700" marR="5080">
              <a:lnSpc>
                <a:spcPct val="100299"/>
              </a:lnSpc>
              <a:spcBef>
                <a:spcPts val="80"/>
              </a:spcBef>
            </a:pPr>
            <a:r>
              <a:rPr sz="4800" spc="675" dirty="0">
                <a:latin typeface="Calibri"/>
                <a:cs typeface="Calibri"/>
              </a:rPr>
              <a:t>How</a:t>
            </a:r>
            <a:r>
              <a:rPr sz="4800" spc="145" dirty="0">
                <a:latin typeface="Calibri"/>
                <a:cs typeface="Calibri"/>
              </a:rPr>
              <a:t> </a:t>
            </a:r>
            <a:r>
              <a:rPr sz="4800" spc="595" dirty="0">
                <a:latin typeface="Calibri"/>
                <a:cs typeface="Calibri"/>
              </a:rPr>
              <a:t>do</a:t>
            </a:r>
            <a:r>
              <a:rPr sz="4800" spc="150" dirty="0">
                <a:latin typeface="Calibri"/>
                <a:cs typeface="Calibri"/>
              </a:rPr>
              <a:t> </a:t>
            </a:r>
            <a:r>
              <a:rPr sz="4800" spc="645" dirty="0">
                <a:latin typeface="Calibri"/>
                <a:cs typeface="Calibri"/>
              </a:rPr>
              <a:t>web</a:t>
            </a:r>
            <a:r>
              <a:rPr sz="4800" spc="150" dirty="0">
                <a:latin typeface="Calibri"/>
                <a:cs typeface="Calibri"/>
              </a:rPr>
              <a:t> </a:t>
            </a:r>
            <a:r>
              <a:rPr sz="4800" spc="555" dirty="0">
                <a:latin typeface="Calibri"/>
                <a:cs typeface="Calibri"/>
              </a:rPr>
              <a:t>pages  </a:t>
            </a:r>
            <a:r>
              <a:rPr sz="4800" spc="495" dirty="0">
                <a:latin typeface="Calibri"/>
                <a:cs typeface="Calibri"/>
              </a:rPr>
              <a:t>work</a:t>
            </a:r>
            <a:r>
              <a:rPr sz="4800" spc="165" dirty="0">
                <a:latin typeface="Calibri"/>
                <a:cs typeface="Calibri"/>
              </a:rPr>
              <a:t> </a:t>
            </a:r>
            <a:r>
              <a:rPr sz="4800" spc="409" dirty="0">
                <a:latin typeface="Calibri"/>
                <a:cs typeface="Calibri"/>
              </a:rPr>
              <a:t>again?</a:t>
            </a:r>
            <a:endParaRPr sz="4800">
              <a:latin typeface="Calibri"/>
              <a:cs typeface="Calibri"/>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5417" y="1834601"/>
            <a:ext cx="1456055" cy="753110"/>
          </a:xfrm>
          <a:prstGeom prst="rect">
            <a:avLst/>
          </a:prstGeom>
        </p:spPr>
        <p:txBody>
          <a:bodyPr vert="horz" wrap="square" lIns="0" tIns="27940" rIns="0" bIns="0" rtlCol="0">
            <a:spAutoFit/>
          </a:bodyPr>
          <a:lstStyle/>
          <a:p>
            <a:pPr marL="12700" marR="5080" indent="50165">
              <a:lnSpc>
                <a:spcPts val="2850"/>
              </a:lnSpc>
              <a:spcBef>
                <a:spcPts val="220"/>
              </a:spcBef>
            </a:pPr>
            <a:r>
              <a:rPr sz="2400" spc="-5" dirty="0">
                <a:solidFill>
                  <a:srgbClr val="595959"/>
                </a:solidFill>
                <a:latin typeface="Calibri"/>
                <a:cs typeface="Calibri"/>
              </a:rPr>
              <a:t>You </a:t>
            </a:r>
            <a:r>
              <a:rPr sz="2400" dirty="0">
                <a:solidFill>
                  <a:srgbClr val="595959"/>
                </a:solidFill>
                <a:latin typeface="Calibri"/>
                <a:cs typeface="Calibri"/>
              </a:rPr>
              <a:t>are </a:t>
            </a:r>
            <a:r>
              <a:rPr sz="2400" spc="-5" dirty="0">
                <a:solidFill>
                  <a:srgbClr val="595959"/>
                </a:solidFill>
                <a:latin typeface="Calibri"/>
                <a:cs typeface="Calibri"/>
              </a:rPr>
              <a:t>on  your</a:t>
            </a:r>
            <a:r>
              <a:rPr sz="2400" spc="-95" dirty="0">
                <a:solidFill>
                  <a:srgbClr val="595959"/>
                </a:solidFill>
                <a:latin typeface="Calibri"/>
                <a:cs typeface="Calibri"/>
              </a:rPr>
              <a:t> </a:t>
            </a:r>
            <a:r>
              <a:rPr sz="2400" spc="-5" dirty="0">
                <a:solidFill>
                  <a:srgbClr val="595959"/>
                </a:solidFill>
                <a:latin typeface="Calibri"/>
                <a:cs typeface="Calibri"/>
              </a:rPr>
              <a:t>laptop</a:t>
            </a:r>
            <a:endParaRPr sz="2400">
              <a:latin typeface="Calibri"/>
              <a:cs typeface="Calibri"/>
            </a:endParaRPr>
          </a:p>
        </p:txBody>
      </p:sp>
      <p:sp>
        <p:nvSpPr>
          <p:cNvPr id="3" name="object 3"/>
          <p:cNvSpPr/>
          <p:nvPr/>
        </p:nvSpPr>
        <p:spPr>
          <a:xfrm>
            <a:off x="943599" y="2678199"/>
            <a:ext cx="1802099" cy="23192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6833" y="719226"/>
            <a:ext cx="1795145" cy="1477010"/>
          </a:xfrm>
          <a:prstGeom prst="rect">
            <a:avLst/>
          </a:prstGeom>
        </p:spPr>
        <p:txBody>
          <a:bodyPr vert="horz" wrap="square" lIns="0" tIns="27940" rIns="0" bIns="0" rtlCol="0">
            <a:spAutoFit/>
          </a:bodyPr>
          <a:lstStyle/>
          <a:p>
            <a:pPr marL="12700" marR="5080" indent="35560" algn="just">
              <a:lnSpc>
                <a:spcPts val="2850"/>
              </a:lnSpc>
              <a:spcBef>
                <a:spcPts val="220"/>
              </a:spcBef>
            </a:pPr>
            <a:r>
              <a:rPr sz="2400" spc="-5" dirty="0">
                <a:solidFill>
                  <a:srgbClr val="595959"/>
                </a:solidFill>
                <a:latin typeface="Calibri"/>
                <a:cs typeface="Calibri"/>
              </a:rPr>
              <a:t>Your laptop is  running </a:t>
            </a:r>
            <a:r>
              <a:rPr sz="2400" dirty="0">
                <a:solidFill>
                  <a:srgbClr val="595959"/>
                </a:solidFill>
                <a:latin typeface="Calibri"/>
                <a:cs typeface="Calibri"/>
              </a:rPr>
              <a:t>a</a:t>
            </a:r>
            <a:r>
              <a:rPr sz="2400" spc="-100" dirty="0">
                <a:solidFill>
                  <a:srgbClr val="595959"/>
                </a:solidFill>
                <a:latin typeface="Calibri"/>
                <a:cs typeface="Calibri"/>
              </a:rPr>
              <a:t> </a:t>
            </a:r>
            <a:r>
              <a:rPr sz="2400" spc="-5" dirty="0">
                <a:solidFill>
                  <a:srgbClr val="595959"/>
                </a:solidFill>
                <a:latin typeface="Calibri"/>
                <a:cs typeface="Calibri"/>
              </a:rPr>
              <a:t>web  browser,</a:t>
            </a:r>
            <a:r>
              <a:rPr sz="2400" spc="-35" dirty="0">
                <a:solidFill>
                  <a:srgbClr val="595959"/>
                </a:solidFill>
                <a:latin typeface="Calibri"/>
                <a:cs typeface="Calibri"/>
              </a:rPr>
              <a:t> </a:t>
            </a:r>
            <a:r>
              <a:rPr sz="2400" spc="-5" dirty="0">
                <a:solidFill>
                  <a:srgbClr val="595959"/>
                </a:solidFill>
                <a:latin typeface="Calibri"/>
                <a:cs typeface="Calibri"/>
              </a:rPr>
              <a:t>e.g.</a:t>
            </a:r>
            <a:endParaRPr sz="2400">
              <a:latin typeface="Calibri"/>
              <a:cs typeface="Calibri"/>
            </a:endParaRPr>
          </a:p>
          <a:p>
            <a:pPr marL="407034">
              <a:lnSpc>
                <a:spcPts val="2760"/>
              </a:lnSpc>
            </a:pPr>
            <a:r>
              <a:rPr sz="2400" spc="-5" dirty="0">
                <a:solidFill>
                  <a:srgbClr val="595959"/>
                </a:solidFill>
                <a:latin typeface="Calibri"/>
                <a:cs typeface="Calibri"/>
              </a:rPr>
              <a:t>Chrome</a:t>
            </a:r>
            <a:endParaRPr sz="2400">
              <a:latin typeface="Calibri"/>
              <a:cs typeface="Calibri"/>
            </a:endParaRPr>
          </a:p>
        </p:txBody>
      </p:sp>
      <p:grpSp>
        <p:nvGrpSpPr>
          <p:cNvPr id="3" name="object 3"/>
          <p:cNvGrpSpPr/>
          <p:nvPr/>
        </p:nvGrpSpPr>
        <p:grpSpPr>
          <a:xfrm>
            <a:off x="943599" y="2678199"/>
            <a:ext cx="2470785" cy="2319655"/>
            <a:chOff x="943599" y="2678199"/>
            <a:chExt cx="2470785" cy="2319655"/>
          </a:xfrm>
        </p:grpSpPr>
        <p:sp>
          <p:nvSpPr>
            <p:cNvPr id="4" name="object 4"/>
            <p:cNvSpPr/>
            <p:nvPr/>
          </p:nvSpPr>
          <p:spPr>
            <a:xfrm>
              <a:off x="943599" y="2678199"/>
              <a:ext cx="1802099" cy="23192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30724" y="3454877"/>
              <a:ext cx="1036955" cy="946785"/>
            </a:xfrm>
            <a:custGeom>
              <a:avLst/>
              <a:gdLst/>
              <a:ahLst/>
              <a:cxnLst/>
              <a:rect l="l" t="t" r="r" b="b"/>
              <a:pathLst>
                <a:path w="1036954" h="946785">
                  <a:moveTo>
                    <a:pt x="0" y="946296"/>
                  </a:moveTo>
                  <a:lnTo>
                    <a:pt x="1036850" y="0"/>
                  </a:lnTo>
                </a:path>
              </a:pathLst>
            </a:custGeom>
            <a:ln w="38099">
              <a:solidFill>
                <a:srgbClr val="595959"/>
              </a:solidFill>
            </a:ln>
          </p:spPr>
          <p:txBody>
            <a:bodyPr wrap="square" lIns="0" tIns="0" rIns="0" bIns="0" rtlCol="0"/>
            <a:lstStyle/>
            <a:p>
              <a:endParaRPr/>
            </a:p>
          </p:txBody>
        </p:sp>
        <p:sp>
          <p:nvSpPr>
            <p:cNvPr id="6" name="object 6"/>
            <p:cNvSpPr/>
            <p:nvPr/>
          </p:nvSpPr>
          <p:spPr>
            <a:xfrm>
              <a:off x="3206102" y="3319272"/>
              <a:ext cx="208232" cy="201138"/>
            </a:xfrm>
            <a:prstGeom prst="rect">
              <a:avLst/>
            </a:prstGeom>
            <a:blipFill>
              <a:blip r:embed="rId3" cstate="print"/>
              <a:stretch>
                <a:fillRect/>
              </a:stretch>
            </a:blipFill>
          </p:spPr>
          <p:txBody>
            <a:bodyPr wrap="square" lIns="0" tIns="0" rIns="0" bIns="0" rtlCol="0"/>
            <a:lstStyle/>
            <a:p>
              <a:endParaRPr/>
            </a:p>
          </p:txBody>
        </p:sp>
      </p:grpSp>
      <p:grpSp>
        <p:nvGrpSpPr>
          <p:cNvPr id="7" name="object 7"/>
          <p:cNvGrpSpPr/>
          <p:nvPr/>
        </p:nvGrpSpPr>
        <p:grpSpPr>
          <a:xfrm>
            <a:off x="3503846" y="2418738"/>
            <a:ext cx="2891155" cy="2020570"/>
            <a:chOff x="3503846" y="2418738"/>
            <a:chExt cx="2891155" cy="2020570"/>
          </a:xfrm>
        </p:grpSpPr>
        <p:sp>
          <p:nvSpPr>
            <p:cNvPr id="8" name="object 8"/>
            <p:cNvSpPr/>
            <p:nvPr/>
          </p:nvSpPr>
          <p:spPr>
            <a:xfrm>
              <a:off x="3522896" y="2437788"/>
              <a:ext cx="2852749" cy="198242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513371" y="2428263"/>
              <a:ext cx="2872105" cy="2001520"/>
            </a:xfrm>
            <a:custGeom>
              <a:avLst/>
              <a:gdLst/>
              <a:ahLst/>
              <a:cxnLst/>
              <a:rect l="l" t="t" r="r" b="b"/>
              <a:pathLst>
                <a:path w="2872104" h="2001520">
                  <a:moveTo>
                    <a:pt x="0" y="0"/>
                  </a:moveTo>
                  <a:lnTo>
                    <a:pt x="2871799" y="0"/>
                  </a:lnTo>
                  <a:lnTo>
                    <a:pt x="2871799" y="2001474"/>
                  </a:lnTo>
                  <a:lnTo>
                    <a:pt x="0" y="2001474"/>
                  </a:lnTo>
                  <a:lnTo>
                    <a:pt x="0" y="0"/>
                  </a:lnTo>
                  <a:close/>
                </a:path>
              </a:pathLst>
            </a:custGeom>
            <a:ln w="19049">
              <a:solidFill>
                <a:srgbClr val="595959"/>
              </a:solidFill>
            </a:ln>
          </p:spPr>
          <p:txBody>
            <a:bodyPr wrap="square" lIns="0" tIns="0" rIns="0" bIns="0" rtlCol="0"/>
            <a:lstStyle/>
            <a:p>
              <a:endParaRPr/>
            </a:p>
          </p:txBody>
        </p:sp>
      </p:gr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3467" y="1059526"/>
            <a:ext cx="2484755" cy="1115060"/>
          </a:xfrm>
          <a:prstGeom prst="rect">
            <a:avLst/>
          </a:prstGeom>
        </p:spPr>
        <p:txBody>
          <a:bodyPr vert="horz" wrap="square" lIns="0" tIns="27940" rIns="0" bIns="0" rtlCol="0">
            <a:spAutoFit/>
          </a:bodyPr>
          <a:lstStyle/>
          <a:p>
            <a:pPr marL="12700" marR="5080" indent="-2540" algn="ctr">
              <a:lnSpc>
                <a:spcPts val="2850"/>
              </a:lnSpc>
              <a:spcBef>
                <a:spcPts val="220"/>
              </a:spcBef>
            </a:pPr>
            <a:r>
              <a:rPr sz="2400" spc="-5" dirty="0">
                <a:solidFill>
                  <a:srgbClr val="595959"/>
                </a:solidFill>
                <a:latin typeface="Calibri"/>
                <a:cs typeface="Calibri"/>
              </a:rPr>
              <a:t>You type </a:t>
            </a:r>
            <a:r>
              <a:rPr sz="2400" dirty="0">
                <a:solidFill>
                  <a:srgbClr val="595959"/>
                </a:solidFill>
                <a:latin typeface="Calibri"/>
                <a:cs typeface="Calibri"/>
              </a:rPr>
              <a:t>a </a:t>
            </a:r>
            <a:r>
              <a:rPr sz="2400" spc="-5" dirty="0">
                <a:solidFill>
                  <a:srgbClr val="595959"/>
                </a:solidFill>
                <a:latin typeface="Calibri"/>
                <a:cs typeface="Calibri"/>
              </a:rPr>
              <a:t>URL in  the </a:t>
            </a:r>
            <a:r>
              <a:rPr sz="2400" dirty="0">
                <a:solidFill>
                  <a:srgbClr val="595959"/>
                </a:solidFill>
                <a:latin typeface="Calibri"/>
                <a:cs typeface="Calibri"/>
              </a:rPr>
              <a:t>address </a:t>
            </a:r>
            <a:r>
              <a:rPr sz="2400" spc="-5" dirty="0">
                <a:solidFill>
                  <a:srgbClr val="595959"/>
                </a:solidFill>
                <a:latin typeface="Calibri"/>
                <a:cs typeface="Calibri"/>
              </a:rPr>
              <a:t>bar</a:t>
            </a:r>
            <a:r>
              <a:rPr sz="2400" spc="-100" dirty="0">
                <a:solidFill>
                  <a:srgbClr val="595959"/>
                </a:solidFill>
                <a:latin typeface="Calibri"/>
                <a:cs typeface="Calibri"/>
              </a:rPr>
              <a:t> </a:t>
            </a:r>
            <a:r>
              <a:rPr sz="2400" dirty="0">
                <a:solidFill>
                  <a:srgbClr val="595959"/>
                </a:solidFill>
                <a:latin typeface="Calibri"/>
                <a:cs typeface="Calibri"/>
              </a:rPr>
              <a:t>and  </a:t>
            </a:r>
            <a:r>
              <a:rPr sz="2400" spc="-5" dirty="0">
                <a:solidFill>
                  <a:srgbClr val="595959"/>
                </a:solidFill>
                <a:latin typeface="Calibri"/>
                <a:cs typeface="Calibri"/>
              </a:rPr>
              <a:t>hit</a:t>
            </a:r>
            <a:r>
              <a:rPr sz="2400" spc="-20" dirty="0">
                <a:solidFill>
                  <a:srgbClr val="595959"/>
                </a:solidFill>
                <a:latin typeface="Calibri"/>
                <a:cs typeface="Calibri"/>
              </a:rPr>
              <a:t> </a:t>
            </a:r>
            <a:r>
              <a:rPr sz="2400" spc="-5" dirty="0">
                <a:solidFill>
                  <a:srgbClr val="595959"/>
                </a:solidFill>
                <a:latin typeface="Calibri"/>
                <a:cs typeface="Calibri"/>
              </a:rPr>
              <a:t>"enter"</a:t>
            </a:r>
            <a:endParaRPr sz="2400">
              <a:latin typeface="Calibri"/>
              <a:cs typeface="Calibri"/>
            </a:endParaRPr>
          </a:p>
        </p:txBody>
      </p:sp>
      <p:grpSp>
        <p:nvGrpSpPr>
          <p:cNvPr id="3" name="object 3"/>
          <p:cNvGrpSpPr/>
          <p:nvPr/>
        </p:nvGrpSpPr>
        <p:grpSpPr>
          <a:xfrm>
            <a:off x="943599" y="2678199"/>
            <a:ext cx="2470785" cy="2319655"/>
            <a:chOff x="943599" y="2678199"/>
            <a:chExt cx="2470785" cy="2319655"/>
          </a:xfrm>
        </p:grpSpPr>
        <p:sp>
          <p:nvSpPr>
            <p:cNvPr id="4" name="object 4"/>
            <p:cNvSpPr/>
            <p:nvPr/>
          </p:nvSpPr>
          <p:spPr>
            <a:xfrm>
              <a:off x="943599" y="2678199"/>
              <a:ext cx="1802099" cy="23192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30724" y="3454877"/>
              <a:ext cx="1036955" cy="946785"/>
            </a:xfrm>
            <a:custGeom>
              <a:avLst/>
              <a:gdLst/>
              <a:ahLst/>
              <a:cxnLst/>
              <a:rect l="l" t="t" r="r" b="b"/>
              <a:pathLst>
                <a:path w="1036954" h="946785">
                  <a:moveTo>
                    <a:pt x="0" y="946296"/>
                  </a:moveTo>
                  <a:lnTo>
                    <a:pt x="1036850" y="0"/>
                  </a:lnTo>
                </a:path>
              </a:pathLst>
            </a:custGeom>
            <a:ln w="38099">
              <a:solidFill>
                <a:srgbClr val="595959"/>
              </a:solidFill>
            </a:ln>
          </p:spPr>
          <p:txBody>
            <a:bodyPr wrap="square" lIns="0" tIns="0" rIns="0" bIns="0" rtlCol="0"/>
            <a:lstStyle/>
            <a:p>
              <a:endParaRPr/>
            </a:p>
          </p:txBody>
        </p:sp>
        <p:sp>
          <p:nvSpPr>
            <p:cNvPr id="6" name="object 6"/>
            <p:cNvSpPr/>
            <p:nvPr/>
          </p:nvSpPr>
          <p:spPr>
            <a:xfrm>
              <a:off x="3206102" y="3319272"/>
              <a:ext cx="208232" cy="201138"/>
            </a:xfrm>
            <a:prstGeom prst="rect">
              <a:avLst/>
            </a:prstGeom>
            <a:blipFill>
              <a:blip r:embed="rId3" cstate="print"/>
              <a:stretch>
                <a:fillRect/>
              </a:stretch>
            </a:blipFill>
          </p:spPr>
          <p:txBody>
            <a:bodyPr wrap="square" lIns="0" tIns="0" rIns="0" bIns="0" rtlCol="0"/>
            <a:lstStyle/>
            <a:p>
              <a:endParaRPr/>
            </a:p>
          </p:txBody>
        </p:sp>
      </p:grpSp>
      <p:grpSp>
        <p:nvGrpSpPr>
          <p:cNvPr id="7" name="object 7"/>
          <p:cNvGrpSpPr/>
          <p:nvPr/>
        </p:nvGrpSpPr>
        <p:grpSpPr>
          <a:xfrm>
            <a:off x="3503849" y="2418749"/>
            <a:ext cx="5650230" cy="4324985"/>
            <a:chOff x="3503849" y="2418749"/>
            <a:chExt cx="5650230" cy="4324985"/>
          </a:xfrm>
        </p:grpSpPr>
        <p:sp>
          <p:nvSpPr>
            <p:cNvPr id="8" name="object 8"/>
            <p:cNvSpPr/>
            <p:nvPr/>
          </p:nvSpPr>
          <p:spPr>
            <a:xfrm>
              <a:off x="3522899" y="2437799"/>
              <a:ext cx="5621100" cy="428674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513374" y="2428274"/>
              <a:ext cx="5631180" cy="4305935"/>
            </a:xfrm>
            <a:custGeom>
              <a:avLst/>
              <a:gdLst/>
              <a:ahLst/>
              <a:cxnLst/>
              <a:rect l="l" t="t" r="r" b="b"/>
              <a:pathLst>
                <a:path w="5631180" h="4305934">
                  <a:moveTo>
                    <a:pt x="0" y="0"/>
                  </a:moveTo>
                  <a:lnTo>
                    <a:pt x="5630625" y="0"/>
                  </a:lnTo>
                </a:path>
                <a:path w="5631180" h="4305934">
                  <a:moveTo>
                    <a:pt x="5630625" y="4305800"/>
                  </a:moveTo>
                  <a:lnTo>
                    <a:pt x="0" y="4305800"/>
                  </a:lnTo>
                  <a:lnTo>
                    <a:pt x="0" y="0"/>
                  </a:lnTo>
                </a:path>
              </a:pathLst>
            </a:custGeom>
            <a:ln w="19049">
              <a:solidFill>
                <a:srgbClr val="595959"/>
              </a:solidFill>
            </a:ln>
          </p:spPr>
          <p:txBody>
            <a:bodyPr wrap="square" lIns="0" tIns="0" rIns="0" bIns="0" rtlCol="0"/>
            <a:lstStyle/>
            <a:p>
              <a:endParaRPr/>
            </a:p>
          </p:txBody>
        </p:sp>
      </p:grpSp>
      <p:sp>
        <p:nvSpPr>
          <p:cNvPr id="10" name="object 10"/>
          <p:cNvSpPr txBox="1"/>
          <p:nvPr/>
        </p:nvSpPr>
        <p:spPr>
          <a:xfrm>
            <a:off x="4774124" y="2587430"/>
            <a:ext cx="3268345" cy="222882"/>
          </a:xfrm>
          <a:prstGeom prst="rect">
            <a:avLst/>
          </a:prstGeom>
          <a:solidFill>
            <a:srgbClr val="FFFFFF"/>
          </a:solidFill>
        </p:spPr>
        <p:txBody>
          <a:bodyPr vert="horz" wrap="square" lIns="0" tIns="0" rIns="0" bIns="0" rtlCol="0">
            <a:spAutoFit/>
          </a:bodyPr>
          <a:lstStyle/>
          <a:p>
            <a:pPr>
              <a:lnSpc>
                <a:spcPts val="1695"/>
              </a:lnSpc>
            </a:pPr>
            <a:r>
              <a:rPr b="1" spc="-5" dirty="0">
                <a:latin typeface="Consolas"/>
                <a:cs typeface="Consolas"/>
              </a:rPr>
              <a:t>http://</a:t>
            </a:r>
            <a:r>
              <a:rPr lang="en-US" b="1" spc="-5" dirty="0">
                <a:latin typeface="Consolas"/>
                <a:cs typeface="Consolas"/>
              </a:rPr>
              <a:t>hiveacademy.co</a:t>
            </a:r>
            <a:endParaRPr sz="1800" dirty="0">
              <a:latin typeface="Consolas"/>
              <a:cs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5075527" cy="2228815"/>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4 –</a:t>
            </a:r>
            <a:br>
              <a:rPr lang="en-US" sz="4800" spc="-70" dirty="0"/>
            </a:br>
            <a:r>
              <a:rPr lang="en-US" sz="4800" spc="-70" dirty="0"/>
              <a:t>Adding CSS to your HTML File</a:t>
            </a:r>
            <a:endParaRPr sz="4800" dirty="0"/>
          </a:p>
        </p:txBody>
      </p:sp>
    </p:spTree>
    <p:extLst>
      <p:ext uri="{BB962C8B-B14F-4D97-AF65-F5344CB8AC3E}">
        <p14:creationId xmlns:p14="http://schemas.microsoft.com/office/powerpoint/2010/main" val="148085926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sp>
        <p:nvSpPr>
          <p:cNvPr id="9" name="object 9"/>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1242702" y="5351283"/>
            <a:ext cx="6658609" cy="1115060"/>
          </a:xfrm>
          <a:prstGeom prst="rect">
            <a:avLst/>
          </a:prstGeom>
        </p:spPr>
        <p:txBody>
          <a:bodyPr vert="horz" wrap="square" lIns="0" tIns="27940" rIns="0" bIns="0" rtlCol="0">
            <a:spAutoFit/>
          </a:bodyPr>
          <a:lstStyle/>
          <a:p>
            <a:pPr marL="1224280" marR="1225550" indent="2540" algn="ctr">
              <a:lnSpc>
                <a:spcPts val="2850"/>
              </a:lnSpc>
              <a:spcBef>
                <a:spcPts val="220"/>
              </a:spcBef>
            </a:pPr>
            <a:r>
              <a:rPr sz="2400" spc="-5" dirty="0">
                <a:latin typeface="Calibri"/>
                <a:cs typeface="Calibri"/>
              </a:rPr>
              <a:t>(</a:t>
            </a:r>
            <a:r>
              <a:rPr sz="2400" b="1" spc="-5" dirty="0">
                <a:latin typeface="Calibri"/>
                <a:cs typeface="Calibri"/>
              </a:rPr>
              <a:t>Warning: </a:t>
            </a:r>
            <a:r>
              <a:rPr sz="2400" spc="-5" dirty="0">
                <a:latin typeface="Calibri"/>
                <a:cs typeface="Calibri"/>
              </a:rPr>
              <a:t>Somewhat inaccurate,  massive hand-waving begins</a:t>
            </a:r>
            <a:r>
              <a:rPr sz="2400" spc="-90" dirty="0">
                <a:latin typeface="Calibri"/>
                <a:cs typeface="Calibri"/>
              </a:rPr>
              <a:t> </a:t>
            </a:r>
            <a:r>
              <a:rPr sz="2400" spc="-5" dirty="0">
                <a:latin typeface="Calibri"/>
                <a:cs typeface="Calibri"/>
              </a:rPr>
              <a:t>now.</a:t>
            </a:r>
            <a:endParaRPr sz="2400">
              <a:latin typeface="Calibri"/>
              <a:cs typeface="Calibri"/>
            </a:endParaRPr>
          </a:p>
          <a:p>
            <a:pPr algn="ctr">
              <a:lnSpc>
                <a:spcPts val="2760"/>
              </a:lnSpc>
            </a:pPr>
            <a:r>
              <a:rPr sz="1800" spc="-5" dirty="0">
                <a:latin typeface="Calibri"/>
                <a:cs typeface="Calibri"/>
              </a:rPr>
              <a:t>See </a:t>
            </a:r>
            <a:r>
              <a:rPr sz="1800" u="heavy" spc="-5" dirty="0">
                <a:solidFill>
                  <a:srgbClr val="0097A7"/>
                </a:solidFill>
                <a:uFill>
                  <a:solidFill>
                    <a:srgbClr val="0097A7"/>
                  </a:solidFill>
                </a:uFill>
                <a:latin typeface="Calibri"/>
                <a:cs typeface="Calibri"/>
                <a:hlinkClick r:id="rId6"/>
              </a:rPr>
              <a:t>this Quora </a:t>
            </a:r>
            <a:r>
              <a:rPr sz="1800" u="heavy" dirty="0">
                <a:solidFill>
                  <a:srgbClr val="0097A7"/>
                </a:solidFill>
                <a:uFill>
                  <a:solidFill>
                    <a:srgbClr val="0097A7"/>
                  </a:solidFill>
                </a:uFill>
                <a:latin typeface="Calibri"/>
                <a:cs typeface="Calibri"/>
                <a:hlinkClick r:id="rId6"/>
              </a:rPr>
              <a:t>answer</a:t>
            </a:r>
            <a:r>
              <a:rPr sz="1800" dirty="0">
                <a:solidFill>
                  <a:srgbClr val="0097A7"/>
                </a:solidFill>
                <a:latin typeface="Calibri"/>
                <a:cs typeface="Calibri"/>
                <a:hlinkClick r:id="rId6"/>
              </a:rPr>
              <a:t> </a:t>
            </a:r>
            <a:r>
              <a:rPr sz="1800" spc="-5" dirty="0">
                <a:latin typeface="Calibri"/>
                <a:cs typeface="Calibri"/>
              </a:rPr>
              <a:t>for slightly more detailed/accurate</a:t>
            </a:r>
            <a:r>
              <a:rPr sz="1800" spc="-40" dirty="0">
                <a:latin typeface="Calibri"/>
                <a:cs typeface="Calibri"/>
              </a:rPr>
              <a:t> </a:t>
            </a:r>
            <a:r>
              <a:rPr sz="1800" dirty="0">
                <a:latin typeface="Calibri"/>
                <a:cs typeface="Calibri"/>
              </a:rPr>
              <a:t>handwaving</a:t>
            </a:r>
            <a:r>
              <a:rPr sz="2400" dirty="0">
                <a:latin typeface="Calibri"/>
                <a:cs typeface="Calibri"/>
              </a:rPr>
              <a:t>)</a:t>
            </a:r>
            <a:endParaRPr sz="2400">
              <a:latin typeface="Calibri"/>
              <a:cs typeface="Calibri"/>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sp>
        <p:nvSpPr>
          <p:cNvPr id="9" name="object 9"/>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080440" y="1203583"/>
            <a:ext cx="3933825" cy="1504066"/>
          </a:xfrm>
          <a:prstGeom prst="rect">
            <a:avLst/>
          </a:prstGeom>
        </p:spPr>
        <p:txBody>
          <a:bodyPr vert="horz" wrap="square" lIns="0" tIns="27940" rIns="0" bIns="0" rtlCol="0">
            <a:spAutoFit/>
          </a:bodyPr>
          <a:lstStyle/>
          <a:p>
            <a:pPr marL="12700" marR="5080" algn="ctr">
              <a:lnSpc>
                <a:spcPts val="2850"/>
              </a:lnSpc>
              <a:spcBef>
                <a:spcPts val="220"/>
              </a:spcBef>
            </a:pPr>
            <a:r>
              <a:rPr sz="2400" spc="-5" dirty="0">
                <a:solidFill>
                  <a:srgbClr val="595959"/>
                </a:solidFill>
                <a:latin typeface="Calibri"/>
                <a:cs typeface="Calibri"/>
              </a:rPr>
              <a:t>Browser sends </a:t>
            </a:r>
            <a:r>
              <a:rPr sz="2400" dirty="0">
                <a:solidFill>
                  <a:srgbClr val="595959"/>
                </a:solidFill>
                <a:latin typeface="Calibri"/>
                <a:cs typeface="Calibri"/>
              </a:rPr>
              <a:t>an </a:t>
            </a:r>
            <a:r>
              <a:rPr sz="2400" spc="-5" dirty="0">
                <a:solidFill>
                  <a:srgbClr val="595959"/>
                </a:solidFill>
                <a:latin typeface="Calibri"/>
                <a:cs typeface="Calibri"/>
              </a:rPr>
              <a:t>HTTP</a:t>
            </a:r>
            <a:r>
              <a:rPr sz="2400" spc="-95" dirty="0">
                <a:solidFill>
                  <a:srgbClr val="595959"/>
                </a:solidFill>
                <a:latin typeface="Calibri"/>
                <a:cs typeface="Calibri"/>
              </a:rPr>
              <a:t> </a:t>
            </a:r>
            <a:r>
              <a:rPr sz="2400" spc="-5" dirty="0">
                <a:solidFill>
                  <a:srgbClr val="595959"/>
                </a:solidFill>
                <a:latin typeface="Calibri"/>
                <a:cs typeface="Calibri"/>
              </a:rPr>
              <a:t>request  saying "Please GET me the  index.html file </a:t>
            </a:r>
            <a:r>
              <a:rPr sz="2400" dirty="0">
                <a:solidFill>
                  <a:srgbClr val="595959"/>
                </a:solidFill>
                <a:latin typeface="Calibri"/>
                <a:cs typeface="Calibri"/>
              </a:rPr>
              <a:t>at  </a:t>
            </a:r>
            <a:r>
              <a:rPr sz="2400" spc="-5" dirty="0">
                <a:solidFill>
                  <a:srgbClr val="595959"/>
                </a:solidFill>
                <a:latin typeface="Calibri"/>
                <a:cs typeface="Calibri"/>
                <a:hlinkClick r:id="rId6"/>
              </a:rPr>
              <a:t>http://</a:t>
            </a:r>
            <a:r>
              <a:rPr lang="en-US" sz="2400" spc="-5" dirty="0">
                <a:solidFill>
                  <a:srgbClr val="595959"/>
                </a:solidFill>
                <a:latin typeface="Calibri"/>
                <a:cs typeface="Calibri"/>
                <a:hlinkClick r:id="rId6"/>
              </a:rPr>
              <a:t>hiveacademy</a:t>
            </a:r>
            <a:r>
              <a:rPr sz="2400" spc="-5" dirty="0">
                <a:solidFill>
                  <a:srgbClr val="595959"/>
                </a:solidFill>
                <a:latin typeface="Calibri"/>
                <a:cs typeface="Calibri"/>
                <a:hlinkClick r:id="rId6"/>
              </a:rPr>
              <a:t>.</a:t>
            </a:r>
            <a:r>
              <a:rPr lang="en-US" sz="2400" spc="-5" dirty="0">
                <a:solidFill>
                  <a:srgbClr val="595959"/>
                </a:solidFill>
                <a:latin typeface="Calibri"/>
                <a:cs typeface="Calibri"/>
                <a:hlinkClick r:id="rId6"/>
              </a:rPr>
              <a:t>co</a:t>
            </a:r>
            <a:r>
              <a:rPr sz="2400" spc="-5" dirty="0">
                <a:solidFill>
                  <a:srgbClr val="595959"/>
                </a:solidFill>
                <a:latin typeface="Calibri"/>
                <a:cs typeface="Calibri"/>
                <a:hlinkClick r:id="rId6"/>
              </a:rPr>
              <a:t>"</a:t>
            </a:r>
            <a:endParaRPr sz="2400" dirty="0">
              <a:latin typeface="Calibri"/>
              <a:cs typeface="Calibri"/>
            </a:endParaRPr>
          </a:p>
        </p:txBody>
      </p:sp>
      <p:sp>
        <p:nvSpPr>
          <p:cNvPr id="12" name="object 12"/>
          <p:cNvSpPr/>
          <p:nvPr/>
        </p:nvSpPr>
        <p:spPr>
          <a:xfrm>
            <a:off x="4837862" y="1968095"/>
            <a:ext cx="1493520" cy="1205865"/>
          </a:xfrm>
          <a:custGeom>
            <a:avLst/>
            <a:gdLst/>
            <a:ahLst/>
            <a:cxnLst/>
            <a:rect l="l" t="t" r="r" b="b"/>
            <a:pathLst>
              <a:path w="1493520" h="1205864">
                <a:moveTo>
                  <a:pt x="1285836" y="65014"/>
                </a:moveTo>
                <a:lnTo>
                  <a:pt x="1030866" y="65014"/>
                </a:lnTo>
                <a:lnTo>
                  <a:pt x="1066557" y="30304"/>
                </a:lnTo>
                <a:lnTo>
                  <a:pt x="1108843" y="8323"/>
                </a:lnTo>
                <a:lnTo>
                  <a:pt x="1155016" y="0"/>
                </a:lnTo>
                <a:lnTo>
                  <a:pt x="1202364" y="6262"/>
                </a:lnTo>
                <a:lnTo>
                  <a:pt x="1246198" y="26878"/>
                </a:lnTo>
                <a:lnTo>
                  <a:pt x="1282353" y="59470"/>
                </a:lnTo>
                <a:lnTo>
                  <a:pt x="1285836" y="65014"/>
                </a:lnTo>
                <a:close/>
              </a:path>
              <a:path w="1493520" h="1205864">
                <a:moveTo>
                  <a:pt x="1302514" y="91565"/>
                </a:moveTo>
                <a:lnTo>
                  <a:pt x="776067" y="91565"/>
                </a:lnTo>
                <a:lnTo>
                  <a:pt x="797442" y="56453"/>
                </a:lnTo>
                <a:lnTo>
                  <a:pt x="825697" y="28797"/>
                </a:lnTo>
                <a:lnTo>
                  <a:pt x="859312" y="9742"/>
                </a:lnTo>
                <a:lnTo>
                  <a:pt x="896770" y="436"/>
                </a:lnTo>
                <a:lnTo>
                  <a:pt x="935149" y="1840"/>
                </a:lnTo>
                <a:lnTo>
                  <a:pt x="971416" y="13612"/>
                </a:lnTo>
                <a:lnTo>
                  <a:pt x="1003884" y="34941"/>
                </a:lnTo>
                <a:lnTo>
                  <a:pt x="1030866" y="65014"/>
                </a:lnTo>
                <a:lnTo>
                  <a:pt x="1285836" y="65014"/>
                </a:lnTo>
                <a:lnTo>
                  <a:pt x="1302514" y="91565"/>
                </a:lnTo>
                <a:close/>
              </a:path>
              <a:path w="1493520" h="1205864">
                <a:moveTo>
                  <a:pt x="1320783" y="140969"/>
                </a:moveTo>
                <a:lnTo>
                  <a:pt x="484174" y="140969"/>
                </a:lnTo>
                <a:lnTo>
                  <a:pt x="508645" y="102019"/>
                </a:lnTo>
                <a:lnTo>
                  <a:pt x="540195" y="70743"/>
                </a:lnTo>
                <a:lnTo>
                  <a:pt x="577408" y="48246"/>
                </a:lnTo>
                <a:lnTo>
                  <a:pt x="618866" y="35637"/>
                </a:lnTo>
                <a:lnTo>
                  <a:pt x="661850" y="33954"/>
                </a:lnTo>
                <a:lnTo>
                  <a:pt x="703480" y="43106"/>
                </a:lnTo>
                <a:lnTo>
                  <a:pt x="742103" y="62506"/>
                </a:lnTo>
                <a:lnTo>
                  <a:pt x="776067" y="91565"/>
                </a:lnTo>
                <a:lnTo>
                  <a:pt x="1302514" y="91565"/>
                </a:lnTo>
                <a:lnTo>
                  <a:pt x="1308909" y="101744"/>
                </a:lnTo>
                <a:lnTo>
                  <a:pt x="1320783" y="140969"/>
                </a:lnTo>
                <a:close/>
              </a:path>
              <a:path w="1493520" h="1205864">
                <a:moveTo>
                  <a:pt x="417723" y="1133352"/>
                </a:moveTo>
                <a:lnTo>
                  <a:pt x="365137" y="1124304"/>
                </a:lnTo>
                <a:lnTo>
                  <a:pt x="315226" y="1103913"/>
                </a:lnTo>
                <a:lnTo>
                  <a:pt x="270388" y="1073333"/>
                </a:lnTo>
                <a:lnTo>
                  <a:pt x="231876" y="1033617"/>
                </a:lnTo>
                <a:lnTo>
                  <a:pt x="200939" y="985824"/>
                </a:lnTo>
                <a:lnTo>
                  <a:pt x="154713" y="983938"/>
                </a:lnTo>
                <a:lnTo>
                  <a:pt x="112091" y="967266"/>
                </a:lnTo>
                <a:lnTo>
                  <a:pt x="75898" y="937474"/>
                </a:lnTo>
                <a:lnTo>
                  <a:pt x="48959" y="896226"/>
                </a:lnTo>
                <a:lnTo>
                  <a:pt x="34687" y="847961"/>
                </a:lnTo>
                <a:lnTo>
                  <a:pt x="34313" y="798327"/>
                </a:lnTo>
                <a:lnTo>
                  <a:pt x="47382" y="750807"/>
                </a:lnTo>
                <a:lnTo>
                  <a:pt x="73438" y="708882"/>
                </a:lnTo>
                <a:lnTo>
                  <a:pt x="36811" y="675577"/>
                </a:lnTo>
                <a:lnTo>
                  <a:pt x="11865" y="632405"/>
                </a:lnTo>
                <a:lnTo>
                  <a:pt x="0" y="582882"/>
                </a:lnTo>
                <a:lnTo>
                  <a:pt x="2610" y="530527"/>
                </a:lnTo>
                <a:lnTo>
                  <a:pt x="19845" y="481678"/>
                </a:lnTo>
                <a:lnTo>
                  <a:pt x="49195" y="442037"/>
                </a:lnTo>
                <a:lnTo>
                  <a:pt x="88072" y="414165"/>
                </a:lnTo>
                <a:lnTo>
                  <a:pt x="133886" y="400625"/>
                </a:lnTo>
                <a:lnTo>
                  <a:pt x="135142" y="396869"/>
                </a:lnTo>
                <a:lnTo>
                  <a:pt x="133344" y="348506"/>
                </a:lnTo>
                <a:lnTo>
                  <a:pt x="139668" y="301441"/>
                </a:lnTo>
                <a:lnTo>
                  <a:pt x="153649" y="256809"/>
                </a:lnTo>
                <a:lnTo>
                  <a:pt x="174821" y="215745"/>
                </a:lnTo>
                <a:lnTo>
                  <a:pt x="202720" y="179384"/>
                </a:lnTo>
                <a:lnTo>
                  <a:pt x="236879" y="148861"/>
                </a:lnTo>
                <a:lnTo>
                  <a:pt x="275636" y="125924"/>
                </a:lnTo>
                <a:lnTo>
                  <a:pt x="316886" y="111587"/>
                </a:lnTo>
                <a:lnTo>
                  <a:pt x="359496" y="105887"/>
                </a:lnTo>
                <a:lnTo>
                  <a:pt x="402335" y="108860"/>
                </a:lnTo>
                <a:lnTo>
                  <a:pt x="444272" y="120542"/>
                </a:lnTo>
                <a:lnTo>
                  <a:pt x="484174" y="140969"/>
                </a:lnTo>
                <a:lnTo>
                  <a:pt x="1320783" y="140969"/>
                </a:lnTo>
                <a:lnTo>
                  <a:pt x="1323943" y="151407"/>
                </a:lnTo>
                <a:lnTo>
                  <a:pt x="1360739" y="167289"/>
                </a:lnTo>
                <a:lnTo>
                  <a:pt x="1393276" y="191148"/>
                </a:lnTo>
                <a:lnTo>
                  <a:pt x="1420514" y="222033"/>
                </a:lnTo>
                <a:lnTo>
                  <a:pt x="1441418" y="258993"/>
                </a:lnTo>
                <a:lnTo>
                  <a:pt x="1454689" y="300016"/>
                </a:lnTo>
                <a:lnTo>
                  <a:pt x="1459704" y="342730"/>
                </a:lnTo>
                <a:lnTo>
                  <a:pt x="1456433" y="385649"/>
                </a:lnTo>
                <a:lnTo>
                  <a:pt x="1444844" y="427286"/>
                </a:lnTo>
                <a:lnTo>
                  <a:pt x="1470544" y="473409"/>
                </a:lnTo>
                <a:lnTo>
                  <a:pt x="1486719" y="523588"/>
                </a:lnTo>
                <a:lnTo>
                  <a:pt x="1493156" y="576092"/>
                </a:lnTo>
                <a:lnTo>
                  <a:pt x="1489644" y="629191"/>
                </a:lnTo>
                <a:lnTo>
                  <a:pt x="1475969" y="681152"/>
                </a:lnTo>
                <a:lnTo>
                  <a:pt x="1452730" y="728828"/>
                </a:lnTo>
                <a:lnTo>
                  <a:pt x="1421500" y="769507"/>
                </a:lnTo>
                <a:lnTo>
                  <a:pt x="1383531" y="802113"/>
                </a:lnTo>
                <a:lnTo>
                  <a:pt x="1340074" y="825572"/>
                </a:lnTo>
                <a:lnTo>
                  <a:pt x="1292383" y="838809"/>
                </a:lnTo>
                <a:lnTo>
                  <a:pt x="1287471" y="885491"/>
                </a:lnTo>
                <a:lnTo>
                  <a:pt x="1273922" y="929251"/>
                </a:lnTo>
                <a:lnTo>
                  <a:pt x="1252469" y="968739"/>
                </a:lnTo>
                <a:lnTo>
                  <a:pt x="1223845" y="1002608"/>
                </a:lnTo>
                <a:lnTo>
                  <a:pt x="1196849" y="1023318"/>
                </a:lnTo>
                <a:lnTo>
                  <a:pt x="986761" y="1023318"/>
                </a:lnTo>
                <a:lnTo>
                  <a:pt x="969888" y="1068681"/>
                </a:lnTo>
                <a:lnTo>
                  <a:pt x="956235" y="1091728"/>
                </a:lnTo>
                <a:lnTo>
                  <a:pt x="569672" y="1091728"/>
                </a:lnTo>
                <a:lnTo>
                  <a:pt x="521550" y="1116815"/>
                </a:lnTo>
                <a:lnTo>
                  <a:pt x="470380" y="1130773"/>
                </a:lnTo>
                <a:lnTo>
                  <a:pt x="417723" y="1133352"/>
                </a:lnTo>
                <a:close/>
              </a:path>
              <a:path w="1493520" h="1205864">
                <a:moveTo>
                  <a:pt x="1087007" y="1056550"/>
                </a:moveTo>
                <a:lnTo>
                  <a:pt x="1035297" y="1047425"/>
                </a:lnTo>
                <a:lnTo>
                  <a:pt x="986761" y="1023318"/>
                </a:lnTo>
                <a:lnTo>
                  <a:pt x="1196849" y="1023318"/>
                </a:lnTo>
                <a:lnTo>
                  <a:pt x="1188782" y="1029507"/>
                </a:lnTo>
                <a:lnTo>
                  <a:pt x="1139099" y="1050606"/>
                </a:lnTo>
                <a:lnTo>
                  <a:pt x="1087007" y="1056550"/>
                </a:lnTo>
                <a:close/>
              </a:path>
              <a:path w="1493520" h="1205864">
                <a:moveTo>
                  <a:pt x="753463" y="1205762"/>
                </a:moveTo>
                <a:lnTo>
                  <a:pt x="710191" y="1199176"/>
                </a:lnTo>
                <a:lnTo>
                  <a:pt x="669109" y="1183959"/>
                </a:lnTo>
                <a:lnTo>
                  <a:pt x="631285" y="1160631"/>
                </a:lnTo>
                <a:lnTo>
                  <a:pt x="597783" y="1129714"/>
                </a:lnTo>
                <a:lnTo>
                  <a:pt x="569672" y="1091728"/>
                </a:lnTo>
                <a:lnTo>
                  <a:pt x="956235" y="1091728"/>
                </a:lnTo>
                <a:lnTo>
                  <a:pt x="915962" y="1143470"/>
                </a:lnTo>
                <a:lnTo>
                  <a:pt x="880673" y="1171214"/>
                </a:lnTo>
                <a:lnTo>
                  <a:pt x="841011" y="1191403"/>
                </a:lnTo>
                <a:lnTo>
                  <a:pt x="797859" y="1203196"/>
                </a:lnTo>
                <a:lnTo>
                  <a:pt x="753463" y="1205762"/>
                </a:lnTo>
                <a:close/>
              </a:path>
            </a:pathLst>
          </a:custGeom>
          <a:solidFill>
            <a:srgbClr val="9FC5E7"/>
          </a:solidFill>
        </p:spPr>
        <p:txBody>
          <a:bodyPr wrap="square" lIns="0" tIns="0" rIns="0" bIns="0" rtlCol="0"/>
          <a:lstStyle/>
          <a:p>
            <a:endParaRPr/>
          </a:p>
        </p:txBody>
      </p:sp>
      <p:sp>
        <p:nvSpPr>
          <p:cNvPr id="13" name="object 13"/>
          <p:cNvSpPr txBox="1"/>
          <p:nvPr/>
        </p:nvSpPr>
        <p:spPr>
          <a:xfrm>
            <a:off x="5189066" y="2309470"/>
            <a:ext cx="684530" cy="448309"/>
          </a:xfrm>
          <a:prstGeom prst="rect">
            <a:avLst/>
          </a:prstGeom>
        </p:spPr>
        <p:txBody>
          <a:bodyPr vert="horz" wrap="square" lIns="0" tIns="22860" rIns="0" bIns="0" rtlCol="0">
            <a:spAutoFit/>
          </a:bodyPr>
          <a:lstStyle/>
          <a:p>
            <a:pPr marL="114300" marR="5080" indent="-102235">
              <a:lnSpc>
                <a:spcPts val="1650"/>
              </a:lnSpc>
              <a:spcBef>
                <a:spcPts val="180"/>
              </a:spcBef>
            </a:pPr>
            <a:r>
              <a:rPr sz="1400" spc="-5" dirty="0">
                <a:latin typeface="Calibri"/>
                <a:cs typeface="Calibri"/>
              </a:rPr>
              <a:t>(Routing,  etc</a:t>
            </a:r>
            <a:r>
              <a:rPr sz="1400" spc="-5" dirty="0">
                <a:latin typeface="Arial"/>
                <a:cs typeface="Arial"/>
              </a:rPr>
              <a:t>…</a:t>
            </a:r>
            <a:r>
              <a:rPr sz="1400" spc="-5" dirty="0">
                <a:latin typeface="Calibri"/>
                <a:cs typeface="Calibri"/>
              </a:rPr>
              <a:t>)</a:t>
            </a:r>
            <a:endParaRPr sz="1400">
              <a:latin typeface="Calibri"/>
              <a:cs typeface="Calibri"/>
            </a:endParaRPr>
          </a:p>
        </p:txBody>
      </p:sp>
      <p:grpSp>
        <p:nvGrpSpPr>
          <p:cNvPr id="14" name="object 14"/>
          <p:cNvGrpSpPr/>
          <p:nvPr/>
        </p:nvGrpSpPr>
        <p:grpSpPr>
          <a:xfrm>
            <a:off x="3999811" y="1553722"/>
            <a:ext cx="3237865" cy="1917700"/>
            <a:chOff x="3999811" y="1553722"/>
            <a:chExt cx="3237865" cy="1917700"/>
          </a:xfrm>
        </p:grpSpPr>
        <p:sp>
          <p:nvSpPr>
            <p:cNvPr id="15" name="object 15"/>
            <p:cNvSpPr/>
            <p:nvPr/>
          </p:nvSpPr>
          <p:spPr>
            <a:xfrm>
              <a:off x="4018861" y="2931015"/>
              <a:ext cx="922019" cy="521970"/>
            </a:xfrm>
            <a:custGeom>
              <a:avLst/>
              <a:gdLst/>
              <a:ahLst/>
              <a:cxnLst/>
              <a:rect l="l" t="t" r="r" b="b"/>
              <a:pathLst>
                <a:path w="922020" h="521970">
                  <a:moveTo>
                    <a:pt x="0" y="521361"/>
                  </a:moveTo>
                  <a:lnTo>
                    <a:pt x="921819" y="0"/>
                  </a:lnTo>
                </a:path>
              </a:pathLst>
            </a:custGeom>
            <a:ln w="38099">
              <a:solidFill>
                <a:srgbClr val="595959"/>
              </a:solidFill>
            </a:ln>
          </p:spPr>
          <p:txBody>
            <a:bodyPr wrap="square" lIns="0" tIns="0" rIns="0" bIns="0" rtlCol="0"/>
            <a:lstStyle/>
            <a:p>
              <a:endParaRPr/>
            </a:p>
          </p:txBody>
        </p:sp>
        <p:sp>
          <p:nvSpPr>
            <p:cNvPr id="16" name="object 16"/>
            <p:cNvSpPr/>
            <p:nvPr/>
          </p:nvSpPr>
          <p:spPr>
            <a:xfrm>
              <a:off x="4890651" y="2826846"/>
              <a:ext cx="219578" cy="177995"/>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145761" y="1657890"/>
              <a:ext cx="922019" cy="521970"/>
            </a:xfrm>
            <a:custGeom>
              <a:avLst/>
              <a:gdLst/>
              <a:ahLst/>
              <a:cxnLst/>
              <a:rect l="l" t="t" r="r" b="b"/>
              <a:pathLst>
                <a:path w="922020" h="521969">
                  <a:moveTo>
                    <a:pt x="0" y="521361"/>
                  </a:moveTo>
                  <a:lnTo>
                    <a:pt x="921820" y="0"/>
                  </a:lnTo>
                </a:path>
              </a:pathLst>
            </a:custGeom>
            <a:ln w="38099">
              <a:solidFill>
                <a:srgbClr val="595959"/>
              </a:solidFill>
            </a:ln>
          </p:spPr>
          <p:txBody>
            <a:bodyPr wrap="square" lIns="0" tIns="0" rIns="0" bIns="0" rtlCol="0"/>
            <a:lstStyle/>
            <a:p>
              <a:endParaRPr/>
            </a:p>
          </p:txBody>
        </p:sp>
        <p:sp>
          <p:nvSpPr>
            <p:cNvPr id="18" name="object 18"/>
            <p:cNvSpPr/>
            <p:nvPr/>
          </p:nvSpPr>
          <p:spPr>
            <a:xfrm>
              <a:off x="7017551" y="1553722"/>
              <a:ext cx="219578" cy="177995"/>
            </a:xfrm>
            <a:prstGeom prst="rect">
              <a:avLst/>
            </a:prstGeom>
            <a:blipFill>
              <a:blip r:embed="rId8" cstate="print"/>
              <a:stretch>
                <a:fillRect/>
              </a:stretch>
            </a:blipFill>
          </p:spPr>
          <p:txBody>
            <a:bodyPr wrap="square" lIns="0" tIns="0" rIns="0" bIns="0" rtlCol="0"/>
            <a:lstStyle/>
            <a:p>
              <a:endParaRPr/>
            </a:p>
          </p:txBody>
        </p:sp>
      </p:grpSp>
      <p:sp>
        <p:nvSpPr>
          <p:cNvPr id="21" name="object 22">
            <a:extLst>
              <a:ext uri="{FF2B5EF4-FFF2-40B4-BE49-F238E27FC236}">
                <a16:creationId xmlns:a16="http://schemas.microsoft.com/office/drawing/2014/main" id="{A8A4FFBF-7018-4BA2-8AA5-A6DB83B9F650}"/>
              </a:ext>
            </a:extLst>
          </p:cNvPr>
          <p:cNvSpPr txBox="1">
            <a:spLocks noGrp="1"/>
          </p:cNvSpPr>
          <p:nvPr>
            <p:ph type="title"/>
          </p:nvPr>
        </p:nvSpPr>
        <p:spPr>
          <a:xfrm>
            <a:off x="5687119" y="251057"/>
            <a:ext cx="3382645" cy="753110"/>
          </a:xfrm>
          <a:prstGeom prst="rect">
            <a:avLst/>
          </a:prstGeom>
        </p:spPr>
        <p:txBody>
          <a:bodyPr vert="horz" wrap="square" lIns="0" tIns="27940" rIns="0" bIns="0" rtlCol="0">
            <a:spAutoFit/>
          </a:bodyPr>
          <a:lstStyle/>
          <a:p>
            <a:pPr marL="12700" marR="5080" indent="2247900">
              <a:lnSpc>
                <a:spcPts val="2850"/>
              </a:lnSpc>
              <a:spcBef>
                <a:spcPts val="220"/>
              </a:spcBef>
            </a:pPr>
            <a:r>
              <a:rPr sz="2400" spc="-5" dirty="0">
                <a:solidFill>
                  <a:srgbClr val="595959"/>
                </a:solidFill>
                <a:latin typeface="Calibri"/>
                <a:cs typeface="Calibri"/>
              </a:rPr>
              <a:t>Server</a:t>
            </a:r>
            <a:r>
              <a:rPr sz="2400" spc="-95" dirty="0">
                <a:solidFill>
                  <a:srgbClr val="595959"/>
                </a:solidFill>
                <a:latin typeface="Calibri"/>
                <a:cs typeface="Calibri"/>
              </a:rPr>
              <a:t> </a:t>
            </a:r>
            <a:r>
              <a:rPr sz="2400" dirty="0">
                <a:solidFill>
                  <a:srgbClr val="595959"/>
                </a:solidFill>
                <a:latin typeface="Calibri"/>
                <a:cs typeface="Calibri"/>
              </a:rPr>
              <a:t>at  </a:t>
            </a:r>
            <a:r>
              <a:rPr sz="2400" spc="-5" dirty="0">
                <a:solidFill>
                  <a:srgbClr val="595959"/>
                </a:solidFill>
                <a:latin typeface="Calibri"/>
                <a:cs typeface="Calibri"/>
                <a:hlinkClick r:id="rId9"/>
              </a:rPr>
              <a:t>http://</a:t>
            </a:r>
            <a:r>
              <a:rPr lang="en-US" sz="2400" spc="-5" dirty="0">
                <a:solidFill>
                  <a:srgbClr val="595959"/>
                </a:solidFill>
                <a:latin typeface="Calibri"/>
                <a:cs typeface="Calibri"/>
                <a:hlinkClick r:id="rId9"/>
              </a:rPr>
              <a:t>hiveacademy</a:t>
            </a:r>
            <a:r>
              <a:rPr sz="2400" spc="-5" dirty="0">
                <a:solidFill>
                  <a:srgbClr val="595959"/>
                </a:solidFill>
                <a:latin typeface="Calibri"/>
                <a:cs typeface="Calibri"/>
                <a:hlinkClick r:id="rId9"/>
              </a:rPr>
              <a:t>.</a:t>
            </a:r>
            <a:r>
              <a:rPr lang="en-US" sz="2400" spc="-5" dirty="0">
                <a:solidFill>
                  <a:srgbClr val="595959"/>
                </a:solidFill>
                <a:latin typeface="Calibri"/>
                <a:cs typeface="Calibri"/>
                <a:hlinkClick r:id="rId9"/>
              </a:rPr>
              <a:t>co</a:t>
            </a:r>
            <a:endParaRPr sz="2400" dirty="0">
              <a:latin typeface="Calibri"/>
              <a:cs typeface="Calibri"/>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grpSp>
        <p:nvGrpSpPr>
          <p:cNvPr id="9" name="object 9"/>
          <p:cNvGrpSpPr/>
          <p:nvPr/>
        </p:nvGrpSpPr>
        <p:grpSpPr>
          <a:xfrm>
            <a:off x="3999811" y="1047025"/>
            <a:ext cx="5144770" cy="2918460"/>
            <a:chOff x="3999811" y="1047025"/>
            <a:chExt cx="5144770" cy="2918460"/>
          </a:xfrm>
        </p:grpSpPr>
        <p:sp>
          <p:nvSpPr>
            <p:cNvPr id="10" name="object 10"/>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066462" y="2120495"/>
              <a:ext cx="1493520" cy="1205865"/>
            </a:xfrm>
            <a:custGeom>
              <a:avLst/>
              <a:gdLst/>
              <a:ahLst/>
              <a:cxnLst/>
              <a:rect l="l" t="t" r="r" b="b"/>
              <a:pathLst>
                <a:path w="1493520" h="1205864">
                  <a:moveTo>
                    <a:pt x="1285836" y="65014"/>
                  </a:moveTo>
                  <a:lnTo>
                    <a:pt x="1030866" y="65014"/>
                  </a:lnTo>
                  <a:lnTo>
                    <a:pt x="1066557" y="30304"/>
                  </a:lnTo>
                  <a:lnTo>
                    <a:pt x="1108843" y="8323"/>
                  </a:lnTo>
                  <a:lnTo>
                    <a:pt x="1155016" y="0"/>
                  </a:lnTo>
                  <a:lnTo>
                    <a:pt x="1202364" y="6262"/>
                  </a:lnTo>
                  <a:lnTo>
                    <a:pt x="1246198" y="26878"/>
                  </a:lnTo>
                  <a:lnTo>
                    <a:pt x="1282353" y="59470"/>
                  </a:lnTo>
                  <a:lnTo>
                    <a:pt x="1285836" y="65014"/>
                  </a:lnTo>
                  <a:close/>
                </a:path>
                <a:path w="1493520" h="1205864">
                  <a:moveTo>
                    <a:pt x="1302514" y="91565"/>
                  </a:moveTo>
                  <a:lnTo>
                    <a:pt x="776067" y="91565"/>
                  </a:lnTo>
                  <a:lnTo>
                    <a:pt x="797442" y="56453"/>
                  </a:lnTo>
                  <a:lnTo>
                    <a:pt x="825697" y="28797"/>
                  </a:lnTo>
                  <a:lnTo>
                    <a:pt x="859312" y="9742"/>
                  </a:lnTo>
                  <a:lnTo>
                    <a:pt x="896770" y="436"/>
                  </a:lnTo>
                  <a:lnTo>
                    <a:pt x="935149" y="1840"/>
                  </a:lnTo>
                  <a:lnTo>
                    <a:pt x="971416" y="13612"/>
                  </a:lnTo>
                  <a:lnTo>
                    <a:pt x="1003884" y="34941"/>
                  </a:lnTo>
                  <a:lnTo>
                    <a:pt x="1030866" y="65014"/>
                  </a:lnTo>
                  <a:lnTo>
                    <a:pt x="1285836" y="65014"/>
                  </a:lnTo>
                  <a:lnTo>
                    <a:pt x="1302514" y="91565"/>
                  </a:lnTo>
                  <a:close/>
                </a:path>
                <a:path w="1493520" h="1205864">
                  <a:moveTo>
                    <a:pt x="1320783" y="140969"/>
                  </a:moveTo>
                  <a:lnTo>
                    <a:pt x="484174" y="140969"/>
                  </a:lnTo>
                  <a:lnTo>
                    <a:pt x="508645" y="102019"/>
                  </a:lnTo>
                  <a:lnTo>
                    <a:pt x="540195" y="70743"/>
                  </a:lnTo>
                  <a:lnTo>
                    <a:pt x="577408" y="48246"/>
                  </a:lnTo>
                  <a:lnTo>
                    <a:pt x="618866" y="35637"/>
                  </a:lnTo>
                  <a:lnTo>
                    <a:pt x="661850" y="33954"/>
                  </a:lnTo>
                  <a:lnTo>
                    <a:pt x="703480" y="43106"/>
                  </a:lnTo>
                  <a:lnTo>
                    <a:pt x="742103" y="62506"/>
                  </a:lnTo>
                  <a:lnTo>
                    <a:pt x="776067" y="91565"/>
                  </a:lnTo>
                  <a:lnTo>
                    <a:pt x="1302514" y="91565"/>
                  </a:lnTo>
                  <a:lnTo>
                    <a:pt x="1308909" y="101744"/>
                  </a:lnTo>
                  <a:lnTo>
                    <a:pt x="1320783" y="140969"/>
                  </a:lnTo>
                  <a:close/>
                </a:path>
                <a:path w="1493520" h="1205864">
                  <a:moveTo>
                    <a:pt x="417723" y="1133352"/>
                  </a:moveTo>
                  <a:lnTo>
                    <a:pt x="365137" y="1124304"/>
                  </a:lnTo>
                  <a:lnTo>
                    <a:pt x="315226" y="1103913"/>
                  </a:lnTo>
                  <a:lnTo>
                    <a:pt x="270388" y="1073333"/>
                  </a:lnTo>
                  <a:lnTo>
                    <a:pt x="231876" y="1033617"/>
                  </a:lnTo>
                  <a:lnTo>
                    <a:pt x="200939" y="985824"/>
                  </a:lnTo>
                  <a:lnTo>
                    <a:pt x="154713" y="983938"/>
                  </a:lnTo>
                  <a:lnTo>
                    <a:pt x="112091" y="967266"/>
                  </a:lnTo>
                  <a:lnTo>
                    <a:pt x="75898" y="937474"/>
                  </a:lnTo>
                  <a:lnTo>
                    <a:pt x="48959" y="896226"/>
                  </a:lnTo>
                  <a:lnTo>
                    <a:pt x="34687" y="847961"/>
                  </a:lnTo>
                  <a:lnTo>
                    <a:pt x="34313" y="798327"/>
                  </a:lnTo>
                  <a:lnTo>
                    <a:pt x="47382" y="750807"/>
                  </a:lnTo>
                  <a:lnTo>
                    <a:pt x="73438" y="708882"/>
                  </a:lnTo>
                  <a:lnTo>
                    <a:pt x="36811" y="675577"/>
                  </a:lnTo>
                  <a:lnTo>
                    <a:pt x="11865" y="632405"/>
                  </a:lnTo>
                  <a:lnTo>
                    <a:pt x="0" y="582882"/>
                  </a:lnTo>
                  <a:lnTo>
                    <a:pt x="2610" y="530527"/>
                  </a:lnTo>
                  <a:lnTo>
                    <a:pt x="19845" y="481678"/>
                  </a:lnTo>
                  <a:lnTo>
                    <a:pt x="49195" y="442037"/>
                  </a:lnTo>
                  <a:lnTo>
                    <a:pt x="88072" y="414165"/>
                  </a:lnTo>
                  <a:lnTo>
                    <a:pt x="133886" y="400625"/>
                  </a:lnTo>
                  <a:lnTo>
                    <a:pt x="135142" y="396869"/>
                  </a:lnTo>
                  <a:lnTo>
                    <a:pt x="133344" y="348506"/>
                  </a:lnTo>
                  <a:lnTo>
                    <a:pt x="139668" y="301441"/>
                  </a:lnTo>
                  <a:lnTo>
                    <a:pt x="153649" y="256809"/>
                  </a:lnTo>
                  <a:lnTo>
                    <a:pt x="174821" y="215745"/>
                  </a:lnTo>
                  <a:lnTo>
                    <a:pt x="202720" y="179384"/>
                  </a:lnTo>
                  <a:lnTo>
                    <a:pt x="236879" y="148861"/>
                  </a:lnTo>
                  <a:lnTo>
                    <a:pt x="275636" y="125924"/>
                  </a:lnTo>
                  <a:lnTo>
                    <a:pt x="316886" y="111587"/>
                  </a:lnTo>
                  <a:lnTo>
                    <a:pt x="359496" y="105887"/>
                  </a:lnTo>
                  <a:lnTo>
                    <a:pt x="402335" y="108860"/>
                  </a:lnTo>
                  <a:lnTo>
                    <a:pt x="444272" y="120542"/>
                  </a:lnTo>
                  <a:lnTo>
                    <a:pt x="484174" y="140969"/>
                  </a:lnTo>
                  <a:lnTo>
                    <a:pt x="1320783" y="140969"/>
                  </a:lnTo>
                  <a:lnTo>
                    <a:pt x="1323943" y="151407"/>
                  </a:lnTo>
                  <a:lnTo>
                    <a:pt x="1360739" y="167289"/>
                  </a:lnTo>
                  <a:lnTo>
                    <a:pt x="1393276" y="191148"/>
                  </a:lnTo>
                  <a:lnTo>
                    <a:pt x="1420514" y="222033"/>
                  </a:lnTo>
                  <a:lnTo>
                    <a:pt x="1441418" y="258993"/>
                  </a:lnTo>
                  <a:lnTo>
                    <a:pt x="1454689" y="300016"/>
                  </a:lnTo>
                  <a:lnTo>
                    <a:pt x="1459704" y="342730"/>
                  </a:lnTo>
                  <a:lnTo>
                    <a:pt x="1456433" y="385649"/>
                  </a:lnTo>
                  <a:lnTo>
                    <a:pt x="1444844" y="427286"/>
                  </a:lnTo>
                  <a:lnTo>
                    <a:pt x="1470544" y="473409"/>
                  </a:lnTo>
                  <a:lnTo>
                    <a:pt x="1486718" y="523588"/>
                  </a:lnTo>
                  <a:lnTo>
                    <a:pt x="1493156" y="576092"/>
                  </a:lnTo>
                  <a:lnTo>
                    <a:pt x="1489643" y="629191"/>
                  </a:lnTo>
                  <a:lnTo>
                    <a:pt x="1475969" y="681152"/>
                  </a:lnTo>
                  <a:lnTo>
                    <a:pt x="1452730" y="728828"/>
                  </a:lnTo>
                  <a:lnTo>
                    <a:pt x="1421500" y="769507"/>
                  </a:lnTo>
                  <a:lnTo>
                    <a:pt x="1383531" y="802113"/>
                  </a:lnTo>
                  <a:lnTo>
                    <a:pt x="1340074" y="825572"/>
                  </a:lnTo>
                  <a:lnTo>
                    <a:pt x="1292383" y="838809"/>
                  </a:lnTo>
                  <a:lnTo>
                    <a:pt x="1287471" y="885491"/>
                  </a:lnTo>
                  <a:lnTo>
                    <a:pt x="1273922" y="929251"/>
                  </a:lnTo>
                  <a:lnTo>
                    <a:pt x="1252469" y="968739"/>
                  </a:lnTo>
                  <a:lnTo>
                    <a:pt x="1223845" y="1002608"/>
                  </a:lnTo>
                  <a:lnTo>
                    <a:pt x="1196849" y="1023318"/>
                  </a:lnTo>
                  <a:lnTo>
                    <a:pt x="986761" y="1023318"/>
                  </a:lnTo>
                  <a:lnTo>
                    <a:pt x="969888" y="1068681"/>
                  </a:lnTo>
                  <a:lnTo>
                    <a:pt x="956235" y="1091728"/>
                  </a:lnTo>
                  <a:lnTo>
                    <a:pt x="569672" y="1091728"/>
                  </a:lnTo>
                  <a:lnTo>
                    <a:pt x="521550" y="1116815"/>
                  </a:lnTo>
                  <a:lnTo>
                    <a:pt x="470380" y="1130773"/>
                  </a:lnTo>
                  <a:lnTo>
                    <a:pt x="417723" y="1133352"/>
                  </a:lnTo>
                  <a:close/>
                </a:path>
                <a:path w="1493520" h="1205864">
                  <a:moveTo>
                    <a:pt x="1087007" y="1056550"/>
                  </a:moveTo>
                  <a:lnTo>
                    <a:pt x="1035297" y="1047425"/>
                  </a:lnTo>
                  <a:lnTo>
                    <a:pt x="986761" y="1023318"/>
                  </a:lnTo>
                  <a:lnTo>
                    <a:pt x="1196849" y="1023318"/>
                  </a:lnTo>
                  <a:lnTo>
                    <a:pt x="1188782" y="1029507"/>
                  </a:lnTo>
                  <a:lnTo>
                    <a:pt x="1139099" y="1050606"/>
                  </a:lnTo>
                  <a:lnTo>
                    <a:pt x="1087007" y="1056550"/>
                  </a:lnTo>
                  <a:close/>
                </a:path>
                <a:path w="1493520" h="1205864">
                  <a:moveTo>
                    <a:pt x="753463" y="1205762"/>
                  </a:moveTo>
                  <a:lnTo>
                    <a:pt x="710191" y="1199176"/>
                  </a:lnTo>
                  <a:lnTo>
                    <a:pt x="669109" y="1183959"/>
                  </a:lnTo>
                  <a:lnTo>
                    <a:pt x="631285" y="1160631"/>
                  </a:lnTo>
                  <a:lnTo>
                    <a:pt x="597783" y="1129714"/>
                  </a:lnTo>
                  <a:lnTo>
                    <a:pt x="569672" y="1091728"/>
                  </a:lnTo>
                  <a:lnTo>
                    <a:pt x="956235" y="1091728"/>
                  </a:lnTo>
                  <a:lnTo>
                    <a:pt x="915962" y="1143470"/>
                  </a:lnTo>
                  <a:lnTo>
                    <a:pt x="880673" y="1171214"/>
                  </a:lnTo>
                  <a:lnTo>
                    <a:pt x="841011" y="1191403"/>
                  </a:lnTo>
                  <a:lnTo>
                    <a:pt x="797859" y="1203196"/>
                  </a:lnTo>
                  <a:lnTo>
                    <a:pt x="753463" y="1205762"/>
                  </a:lnTo>
                  <a:close/>
                </a:path>
              </a:pathLst>
            </a:custGeom>
            <a:solidFill>
              <a:srgbClr val="9FC5E7"/>
            </a:solidFill>
          </p:spPr>
          <p:txBody>
            <a:bodyPr wrap="square" lIns="0" tIns="0" rIns="0" bIns="0" rtlCol="0"/>
            <a:lstStyle/>
            <a:p>
              <a:endParaRPr/>
            </a:p>
          </p:txBody>
        </p:sp>
        <p:sp>
          <p:nvSpPr>
            <p:cNvPr id="12" name="object 12"/>
            <p:cNvSpPr/>
            <p:nvPr/>
          </p:nvSpPr>
          <p:spPr>
            <a:xfrm>
              <a:off x="4018861" y="2931015"/>
              <a:ext cx="922019" cy="521970"/>
            </a:xfrm>
            <a:custGeom>
              <a:avLst/>
              <a:gdLst/>
              <a:ahLst/>
              <a:cxnLst/>
              <a:rect l="l" t="t" r="r" b="b"/>
              <a:pathLst>
                <a:path w="922020" h="521970">
                  <a:moveTo>
                    <a:pt x="0" y="521361"/>
                  </a:moveTo>
                  <a:lnTo>
                    <a:pt x="921819" y="0"/>
                  </a:lnTo>
                </a:path>
              </a:pathLst>
            </a:custGeom>
            <a:ln w="38099">
              <a:solidFill>
                <a:srgbClr val="595959"/>
              </a:solidFill>
            </a:ln>
          </p:spPr>
          <p:txBody>
            <a:bodyPr wrap="square" lIns="0" tIns="0" rIns="0" bIns="0" rtlCol="0"/>
            <a:lstStyle/>
            <a:p>
              <a:endParaRPr/>
            </a:p>
          </p:txBody>
        </p:sp>
        <p:sp>
          <p:nvSpPr>
            <p:cNvPr id="13" name="object 13"/>
            <p:cNvSpPr/>
            <p:nvPr/>
          </p:nvSpPr>
          <p:spPr>
            <a:xfrm>
              <a:off x="4890651" y="2826846"/>
              <a:ext cx="219578" cy="177995"/>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145761" y="1657890"/>
              <a:ext cx="922019" cy="521970"/>
            </a:xfrm>
            <a:custGeom>
              <a:avLst/>
              <a:gdLst/>
              <a:ahLst/>
              <a:cxnLst/>
              <a:rect l="l" t="t" r="r" b="b"/>
              <a:pathLst>
                <a:path w="922020" h="521969">
                  <a:moveTo>
                    <a:pt x="0" y="521361"/>
                  </a:moveTo>
                  <a:lnTo>
                    <a:pt x="921820" y="0"/>
                  </a:lnTo>
                </a:path>
              </a:pathLst>
            </a:custGeom>
            <a:ln w="38099">
              <a:solidFill>
                <a:srgbClr val="595959"/>
              </a:solidFill>
            </a:ln>
          </p:spPr>
          <p:txBody>
            <a:bodyPr wrap="square" lIns="0" tIns="0" rIns="0" bIns="0" rtlCol="0"/>
            <a:lstStyle/>
            <a:p>
              <a:endParaRPr/>
            </a:p>
          </p:txBody>
        </p:sp>
        <p:sp>
          <p:nvSpPr>
            <p:cNvPr id="15" name="object 15"/>
            <p:cNvSpPr/>
            <p:nvPr/>
          </p:nvSpPr>
          <p:spPr>
            <a:xfrm>
              <a:off x="7017551" y="1553722"/>
              <a:ext cx="219578" cy="177995"/>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6420941" y="1850151"/>
              <a:ext cx="922019" cy="521970"/>
            </a:xfrm>
            <a:custGeom>
              <a:avLst/>
              <a:gdLst/>
              <a:ahLst/>
              <a:cxnLst/>
              <a:rect l="l" t="t" r="r" b="b"/>
              <a:pathLst>
                <a:path w="922020" h="521969">
                  <a:moveTo>
                    <a:pt x="921819" y="0"/>
                  </a:moveTo>
                  <a:lnTo>
                    <a:pt x="0" y="521361"/>
                  </a:lnTo>
                </a:path>
              </a:pathLst>
            </a:custGeom>
            <a:ln w="38099">
              <a:solidFill>
                <a:srgbClr val="595959"/>
              </a:solidFill>
            </a:ln>
          </p:spPr>
          <p:txBody>
            <a:bodyPr wrap="square" lIns="0" tIns="0" rIns="0" bIns="0" rtlCol="0"/>
            <a:lstStyle/>
            <a:p>
              <a:endParaRPr/>
            </a:p>
          </p:txBody>
        </p:sp>
        <p:sp>
          <p:nvSpPr>
            <p:cNvPr id="17" name="object 17"/>
            <p:cNvSpPr/>
            <p:nvPr/>
          </p:nvSpPr>
          <p:spPr>
            <a:xfrm>
              <a:off x="6251393" y="2297686"/>
              <a:ext cx="219578" cy="177995"/>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4294041" y="3123276"/>
              <a:ext cx="922019" cy="521970"/>
            </a:xfrm>
            <a:custGeom>
              <a:avLst/>
              <a:gdLst/>
              <a:ahLst/>
              <a:cxnLst/>
              <a:rect l="l" t="t" r="r" b="b"/>
              <a:pathLst>
                <a:path w="922020" h="521970">
                  <a:moveTo>
                    <a:pt x="921819" y="0"/>
                  </a:moveTo>
                  <a:lnTo>
                    <a:pt x="0" y="521361"/>
                  </a:lnTo>
                </a:path>
              </a:pathLst>
            </a:custGeom>
            <a:ln w="38099">
              <a:solidFill>
                <a:srgbClr val="595959"/>
              </a:solidFill>
            </a:ln>
          </p:spPr>
          <p:txBody>
            <a:bodyPr wrap="square" lIns="0" tIns="0" rIns="0" bIns="0" rtlCol="0"/>
            <a:lstStyle/>
            <a:p>
              <a:endParaRPr/>
            </a:p>
          </p:txBody>
        </p:sp>
        <p:sp>
          <p:nvSpPr>
            <p:cNvPr id="19" name="object 19"/>
            <p:cNvSpPr/>
            <p:nvPr/>
          </p:nvSpPr>
          <p:spPr>
            <a:xfrm>
              <a:off x="4124493" y="3570811"/>
              <a:ext cx="219578" cy="177995"/>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4716887" y="3331421"/>
              <a:ext cx="633899" cy="633900"/>
            </a:xfrm>
            <a:prstGeom prst="rect">
              <a:avLst/>
            </a:prstGeom>
            <a:blipFill>
              <a:blip r:embed="rId10" cstate="print"/>
              <a:stretch>
                <a:fillRect/>
              </a:stretch>
            </a:blipFill>
          </p:spPr>
          <p:txBody>
            <a:bodyPr wrap="square" lIns="0" tIns="0" rIns="0" bIns="0" rtlCol="0"/>
            <a:lstStyle/>
            <a:p>
              <a:endParaRPr/>
            </a:p>
          </p:txBody>
        </p:sp>
      </p:grpSp>
      <p:sp>
        <p:nvSpPr>
          <p:cNvPr id="21" name="object 21"/>
          <p:cNvSpPr txBox="1"/>
          <p:nvPr/>
        </p:nvSpPr>
        <p:spPr>
          <a:xfrm>
            <a:off x="5120681" y="4220333"/>
            <a:ext cx="3881754" cy="1477010"/>
          </a:xfrm>
          <a:prstGeom prst="rect">
            <a:avLst/>
          </a:prstGeom>
        </p:spPr>
        <p:txBody>
          <a:bodyPr vert="horz" wrap="square" lIns="0" tIns="27940" rIns="0" bIns="0" rtlCol="0">
            <a:spAutoFit/>
          </a:bodyPr>
          <a:lstStyle/>
          <a:p>
            <a:pPr marL="12700" marR="5080" indent="-3175" algn="ctr">
              <a:lnSpc>
                <a:spcPts val="2850"/>
              </a:lnSpc>
              <a:spcBef>
                <a:spcPts val="220"/>
              </a:spcBef>
            </a:pPr>
            <a:r>
              <a:rPr sz="2400" spc="-5" dirty="0">
                <a:solidFill>
                  <a:srgbClr val="595959"/>
                </a:solidFill>
                <a:latin typeface="Calibri"/>
                <a:cs typeface="Calibri"/>
              </a:rPr>
              <a:t>Assuming </a:t>
            </a:r>
            <a:r>
              <a:rPr sz="2400" dirty="0">
                <a:solidFill>
                  <a:srgbClr val="595959"/>
                </a:solidFill>
                <a:latin typeface="Calibri"/>
                <a:cs typeface="Calibri"/>
              </a:rPr>
              <a:t>all </a:t>
            </a:r>
            <a:r>
              <a:rPr sz="2400" spc="-5" dirty="0">
                <a:solidFill>
                  <a:srgbClr val="595959"/>
                </a:solidFill>
                <a:latin typeface="Calibri"/>
                <a:cs typeface="Calibri"/>
              </a:rPr>
              <a:t>goes well, the  server responds by sending</a:t>
            </a:r>
            <a:r>
              <a:rPr sz="2400" spc="-85" dirty="0">
                <a:solidFill>
                  <a:srgbClr val="595959"/>
                </a:solidFill>
                <a:latin typeface="Calibri"/>
                <a:cs typeface="Calibri"/>
              </a:rPr>
              <a:t> </a:t>
            </a:r>
            <a:r>
              <a:rPr sz="2400" spc="-5" dirty="0">
                <a:solidFill>
                  <a:srgbClr val="595959"/>
                </a:solidFill>
                <a:latin typeface="Calibri"/>
                <a:cs typeface="Calibri"/>
              </a:rPr>
              <a:t>the  HTML file through the internet  back to the browser to</a:t>
            </a:r>
            <a:r>
              <a:rPr sz="2400" spc="-75" dirty="0">
                <a:solidFill>
                  <a:srgbClr val="595959"/>
                </a:solidFill>
                <a:latin typeface="Calibri"/>
                <a:cs typeface="Calibri"/>
              </a:rPr>
              <a:t> </a:t>
            </a:r>
            <a:r>
              <a:rPr sz="2400" spc="-5" dirty="0">
                <a:solidFill>
                  <a:srgbClr val="595959"/>
                </a:solidFill>
                <a:latin typeface="Calibri"/>
                <a:cs typeface="Calibri"/>
              </a:rPr>
              <a:t>display.</a:t>
            </a:r>
            <a:endParaRPr sz="2400">
              <a:latin typeface="Calibri"/>
              <a:cs typeface="Calibri"/>
            </a:endParaRPr>
          </a:p>
        </p:txBody>
      </p:sp>
      <p:sp>
        <p:nvSpPr>
          <p:cNvPr id="22" name="object 22"/>
          <p:cNvSpPr txBox="1">
            <a:spLocks noGrp="1"/>
          </p:cNvSpPr>
          <p:nvPr>
            <p:ph type="title"/>
          </p:nvPr>
        </p:nvSpPr>
        <p:spPr>
          <a:xfrm>
            <a:off x="5687119" y="251057"/>
            <a:ext cx="3382645" cy="753110"/>
          </a:xfrm>
          <a:prstGeom prst="rect">
            <a:avLst/>
          </a:prstGeom>
        </p:spPr>
        <p:txBody>
          <a:bodyPr vert="horz" wrap="square" lIns="0" tIns="27940" rIns="0" bIns="0" rtlCol="0">
            <a:spAutoFit/>
          </a:bodyPr>
          <a:lstStyle/>
          <a:p>
            <a:pPr marL="12700" marR="5080" indent="2247900">
              <a:lnSpc>
                <a:spcPts val="2850"/>
              </a:lnSpc>
              <a:spcBef>
                <a:spcPts val="220"/>
              </a:spcBef>
            </a:pPr>
            <a:r>
              <a:rPr sz="2400" spc="-5" dirty="0">
                <a:solidFill>
                  <a:srgbClr val="595959"/>
                </a:solidFill>
                <a:latin typeface="Calibri"/>
                <a:cs typeface="Calibri"/>
              </a:rPr>
              <a:t>Server</a:t>
            </a:r>
            <a:r>
              <a:rPr sz="2400" spc="-95" dirty="0">
                <a:solidFill>
                  <a:srgbClr val="595959"/>
                </a:solidFill>
                <a:latin typeface="Calibri"/>
                <a:cs typeface="Calibri"/>
              </a:rPr>
              <a:t> </a:t>
            </a:r>
            <a:r>
              <a:rPr sz="2400" dirty="0">
                <a:solidFill>
                  <a:srgbClr val="595959"/>
                </a:solidFill>
                <a:latin typeface="Calibri"/>
                <a:cs typeface="Calibri"/>
              </a:rPr>
              <a:t>at  </a:t>
            </a:r>
            <a:r>
              <a:rPr sz="2400" spc="-5" dirty="0">
                <a:solidFill>
                  <a:srgbClr val="595959"/>
                </a:solidFill>
                <a:latin typeface="Calibri"/>
                <a:cs typeface="Calibri"/>
                <a:hlinkClick r:id="rId11"/>
              </a:rPr>
              <a:t>http://</a:t>
            </a:r>
            <a:r>
              <a:rPr lang="en-US" sz="2400" spc="-5" dirty="0">
                <a:solidFill>
                  <a:srgbClr val="595959"/>
                </a:solidFill>
                <a:latin typeface="Calibri"/>
                <a:cs typeface="Calibri"/>
                <a:hlinkClick r:id="rId11"/>
              </a:rPr>
              <a:t>hiveacademy</a:t>
            </a:r>
            <a:r>
              <a:rPr sz="2400" spc="-5" dirty="0">
                <a:solidFill>
                  <a:srgbClr val="595959"/>
                </a:solidFill>
                <a:latin typeface="Calibri"/>
                <a:cs typeface="Calibri"/>
                <a:hlinkClick r:id="rId11"/>
              </a:rPr>
              <a:t>.</a:t>
            </a:r>
            <a:r>
              <a:rPr lang="en-US" sz="2400" spc="-5" dirty="0">
                <a:solidFill>
                  <a:srgbClr val="595959"/>
                </a:solidFill>
                <a:latin typeface="Calibri"/>
                <a:cs typeface="Calibri"/>
                <a:hlinkClick r:id="rId11"/>
              </a:rPr>
              <a:t>co</a:t>
            </a:r>
            <a:endParaRPr sz="2400" dirty="0">
              <a:latin typeface="Calibri"/>
              <a:cs typeface="Calibri"/>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grpSp>
        <p:nvGrpSpPr>
          <p:cNvPr id="9" name="object 9"/>
          <p:cNvGrpSpPr/>
          <p:nvPr/>
        </p:nvGrpSpPr>
        <p:grpSpPr>
          <a:xfrm>
            <a:off x="3999811" y="1047025"/>
            <a:ext cx="5144770" cy="2533650"/>
            <a:chOff x="3999811" y="1047025"/>
            <a:chExt cx="5144770" cy="2533650"/>
          </a:xfrm>
        </p:grpSpPr>
        <p:sp>
          <p:nvSpPr>
            <p:cNvPr id="10" name="object 10"/>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066462" y="2120495"/>
              <a:ext cx="1493520" cy="1205865"/>
            </a:xfrm>
            <a:custGeom>
              <a:avLst/>
              <a:gdLst/>
              <a:ahLst/>
              <a:cxnLst/>
              <a:rect l="l" t="t" r="r" b="b"/>
              <a:pathLst>
                <a:path w="1493520" h="1205864">
                  <a:moveTo>
                    <a:pt x="1285836" y="65014"/>
                  </a:moveTo>
                  <a:lnTo>
                    <a:pt x="1030866" y="65014"/>
                  </a:lnTo>
                  <a:lnTo>
                    <a:pt x="1066557" y="30304"/>
                  </a:lnTo>
                  <a:lnTo>
                    <a:pt x="1108843" y="8323"/>
                  </a:lnTo>
                  <a:lnTo>
                    <a:pt x="1155016" y="0"/>
                  </a:lnTo>
                  <a:lnTo>
                    <a:pt x="1202364" y="6262"/>
                  </a:lnTo>
                  <a:lnTo>
                    <a:pt x="1246198" y="26878"/>
                  </a:lnTo>
                  <a:lnTo>
                    <a:pt x="1282353" y="59470"/>
                  </a:lnTo>
                  <a:lnTo>
                    <a:pt x="1285836" y="65014"/>
                  </a:lnTo>
                  <a:close/>
                </a:path>
                <a:path w="1493520" h="1205864">
                  <a:moveTo>
                    <a:pt x="1302514" y="91565"/>
                  </a:moveTo>
                  <a:lnTo>
                    <a:pt x="776067" y="91565"/>
                  </a:lnTo>
                  <a:lnTo>
                    <a:pt x="797442" y="56453"/>
                  </a:lnTo>
                  <a:lnTo>
                    <a:pt x="825697" y="28797"/>
                  </a:lnTo>
                  <a:lnTo>
                    <a:pt x="859312" y="9742"/>
                  </a:lnTo>
                  <a:lnTo>
                    <a:pt x="896770" y="436"/>
                  </a:lnTo>
                  <a:lnTo>
                    <a:pt x="935149" y="1840"/>
                  </a:lnTo>
                  <a:lnTo>
                    <a:pt x="971416" y="13612"/>
                  </a:lnTo>
                  <a:lnTo>
                    <a:pt x="1003884" y="34941"/>
                  </a:lnTo>
                  <a:lnTo>
                    <a:pt x="1030866" y="65014"/>
                  </a:lnTo>
                  <a:lnTo>
                    <a:pt x="1285836" y="65014"/>
                  </a:lnTo>
                  <a:lnTo>
                    <a:pt x="1302514" y="91565"/>
                  </a:lnTo>
                  <a:close/>
                </a:path>
                <a:path w="1493520" h="1205864">
                  <a:moveTo>
                    <a:pt x="1320783" y="140969"/>
                  </a:moveTo>
                  <a:lnTo>
                    <a:pt x="484174" y="140969"/>
                  </a:lnTo>
                  <a:lnTo>
                    <a:pt x="508645" y="102019"/>
                  </a:lnTo>
                  <a:lnTo>
                    <a:pt x="540195" y="70743"/>
                  </a:lnTo>
                  <a:lnTo>
                    <a:pt x="577408" y="48246"/>
                  </a:lnTo>
                  <a:lnTo>
                    <a:pt x="618866" y="35637"/>
                  </a:lnTo>
                  <a:lnTo>
                    <a:pt x="661850" y="33954"/>
                  </a:lnTo>
                  <a:lnTo>
                    <a:pt x="703480" y="43106"/>
                  </a:lnTo>
                  <a:lnTo>
                    <a:pt x="742103" y="62506"/>
                  </a:lnTo>
                  <a:lnTo>
                    <a:pt x="776067" y="91565"/>
                  </a:lnTo>
                  <a:lnTo>
                    <a:pt x="1302514" y="91565"/>
                  </a:lnTo>
                  <a:lnTo>
                    <a:pt x="1308909" y="101744"/>
                  </a:lnTo>
                  <a:lnTo>
                    <a:pt x="1320783" y="140969"/>
                  </a:lnTo>
                  <a:close/>
                </a:path>
                <a:path w="1493520" h="1205864">
                  <a:moveTo>
                    <a:pt x="417723" y="1133352"/>
                  </a:moveTo>
                  <a:lnTo>
                    <a:pt x="365137" y="1124304"/>
                  </a:lnTo>
                  <a:lnTo>
                    <a:pt x="315226" y="1103913"/>
                  </a:lnTo>
                  <a:lnTo>
                    <a:pt x="270388" y="1073333"/>
                  </a:lnTo>
                  <a:lnTo>
                    <a:pt x="231876" y="1033617"/>
                  </a:lnTo>
                  <a:lnTo>
                    <a:pt x="200939" y="985824"/>
                  </a:lnTo>
                  <a:lnTo>
                    <a:pt x="154713" y="983938"/>
                  </a:lnTo>
                  <a:lnTo>
                    <a:pt x="112091" y="967266"/>
                  </a:lnTo>
                  <a:lnTo>
                    <a:pt x="75898" y="937474"/>
                  </a:lnTo>
                  <a:lnTo>
                    <a:pt x="48959" y="896226"/>
                  </a:lnTo>
                  <a:lnTo>
                    <a:pt x="34687" y="847961"/>
                  </a:lnTo>
                  <a:lnTo>
                    <a:pt x="34313" y="798327"/>
                  </a:lnTo>
                  <a:lnTo>
                    <a:pt x="47382" y="750807"/>
                  </a:lnTo>
                  <a:lnTo>
                    <a:pt x="73438" y="708882"/>
                  </a:lnTo>
                  <a:lnTo>
                    <a:pt x="36811" y="675577"/>
                  </a:lnTo>
                  <a:lnTo>
                    <a:pt x="11865" y="632405"/>
                  </a:lnTo>
                  <a:lnTo>
                    <a:pt x="0" y="582882"/>
                  </a:lnTo>
                  <a:lnTo>
                    <a:pt x="2610" y="530527"/>
                  </a:lnTo>
                  <a:lnTo>
                    <a:pt x="19845" y="481678"/>
                  </a:lnTo>
                  <a:lnTo>
                    <a:pt x="49195" y="442037"/>
                  </a:lnTo>
                  <a:lnTo>
                    <a:pt x="88072" y="414165"/>
                  </a:lnTo>
                  <a:lnTo>
                    <a:pt x="133886" y="400625"/>
                  </a:lnTo>
                  <a:lnTo>
                    <a:pt x="135142" y="396869"/>
                  </a:lnTo>
                  <a:lnTo>
                    <a:pt x="133344" y="348506"/>
                  </a:lnTo>
                  <a:lnTo>
                    <a:pt x="139668" y="301441"/>
                  </a:lnTo>
                  <a:lnTo>
                    <a:pt x="153649" y="256809"/>
                  </a:lnTo>
                  <a:lnTo>
                    <a:pt x="174821" y="215745"/>
                  </a:lnTo>
                  <a:lnTo>
                    <a:pt x="202720" y="179384"/>
                  </a:lnTo>
                  <a:lnTo>
                    <a:pt x="236879" y="148861"/>
                  </a:lnTo>
                  <a:lnTo>
                    <a:pt x="275636" y="125924"/>
                  </a:lnTo>
                  <a:lnTo>
                    <a:pt x="316886" y="111587"/>
                  </a:lnTo>
                  <a:lnTo>
                    <a:pt x="359496" y="105887"/>
                  </a:lnTo>
                  <a:lnTo>
                    <a:pt x="402335" y="108860"/>
                  </a:lnTo>
                  <a:lnTo>
                    <a:pt x="444272" y="120542"/>
                  </a:lnTo>
                  <a:lnTo>
                    <a:pt x="484174" y="140969"/>
                  </a:lnTo>
                  <a:lnTo>
                    <a:pt x="1320783" y="140969"/>
                  </a:lnTo>
                  <a:lnTo>
                    <a:pt x="1323943" y="151407"/>
                  </a:lnTo>
                  <a:lnTo>
                    <a:pt x="1360739" y="167289"/>
                  </a:lnTo>
                  <a:lnTo>
                    <a:pt x="1393276" y="191148"/>
                  </a:lnTo>
                  <a:lnTo>
                    <a:pt x="1420514" y="222033"/>
                  </a:lnTo>
                  <a:lnTo>
                    <a:pt x="1441418" y="258993"/>
                  </a:lnTo>
                  <a:lnTo>
                    <a:pt x="1454689" y="300016"/>
                  </a:lnTo>
                  <a:lnTo>
                    <a:pt x="1459704" y="342730"/>
                  </a:lnTo>
                  <a:lnTo>
                    <a:pt x="1456433" y="385649"/>
                  </a:lnTo>
                  <a:lnTo>
                    <a:pt x="1444844" y="427286"/>
                  </a:lnTo>
                  <a:lnTo>
                    <a:pt x="1470544" y="473409"/>
                  </a:lnTo>
                  <a:lnTo>
                    <a:pt x="1486718" y="523588"/>
                  </a:lnTo>
                  <a:lnTo>
                    <a:pt x="1493156" y="576092"/>
                  </a:lnTo>
                  <a:lnTo>
                    <a:pt x="1489643" y="629191"/>
                  </a:lnTo>
                  <a:lnTo>
                    <a:pt x="1475969" y="681152"/>
                  </a:lnTo>
                  <a:lnTo>
                    <a:pt x="1452730" y="728828"/>
                  </a:lnTo>
                  <a:lnTo>
                    <a:pt x="1421500" y="769507"/>
                  </a:lnTo>
                  <a:lnTo>
                    <a:pt x="1383531" y="802113"/>
                  </a:lnTo>
                  <a:lnTo>
                    <a:pt x="1340074" y="825572"/>
                  </a:lnTo>
                  <a:lnTo>
                    <a:pt x="1292383" y="838809"/>
                  </a:lnTo>
                  <a:lnTo>
                    <a:pt x="1287471" y="885491"/>
                  </a:lnTo>
                  <a:lnTo>
                    <a:pt x="1273922" y="929251"/>
                  </a:lnTo>
                  <a:lnTo>
                    <a:pt x="1252469" y="968739"/>
                  </a:lnTo>
                  <a:lnTo>
                    <a:pt x="1223845" y="1002608"/>
                  </a:lnTo>
                  <a:lnTo>
                    <a:pt x="1196849" y="1023318"/>
                  </a:lnTo>
                  <a:lnTo>
                    <a:pt x="986761" y="1023318"/>
                  </a:lnTo>
                  <a:lnTo>
                    <a:pt x="969888" y="1068681"/>
                  </a:lnTo>
                  <a:lnTo>
                    <a:pt x="956235" y="1091728"/>
                  </a:lnTo>
                  <a:lnTo>
                    <a:pt x="569672" y="1091728"/>
                  </a:lnTo>
                  <a:lnTo>
                    <a:pt x="521550" y="1116815"/>
                  </a:lnTo>
                  <a:lnTo>
                    <a:pt x="470380" y="1130773"/>
                  </a:lnTo>
                  <a:lnTo>
                    <a:pt x="417723" y="1133352"/>
                  </a:lnTo>
                  <a:close/>
                </a:path>
                <a:path w="1493520" h="1205864">
                  <a:moveTo>
                    <a:pt x="1087007" y="1056550"/>
                  </a:moveTo>
                  <a:lnTo>
                    <a:pt x="1035297" y="1047425"/>
                  </a:lnTo>
                  <a:lnTo>
                    <a:pt x="986761" y="1023318"/>
                  </a:lnTo>
                  <a:lnTo>
                    <a:pt x="1196849" y="1023318"/>
                  </a:lnTo>
                  <a:lnTo>
                    <a:pt x="1188782" y="1029507"/>
                  </a:lnTo>
                  <a:lnTo>
                    <a:pt x="1139099" y="1050606"/>
                  </a:lnTo>
                  <a:lnTo>
                    <a:pt x="1087007" y="1056550"/>
                  </a:lnTo>
                  <a:close/>
                </a:path>
                <a:path w="1493520" h="1205864">
                  <a:moveTo>
                    <a:pt x="753463" y="1205762"/>
                  </a:moveTo>
                  <a:lnTo>
                    <a:pt x="710191" y="1199176"/>
                  </a:lnTo>
                  <a:lnTo>
                    <a:pt x="669109" y="1183959"/>
                  </a:lnTo>
                  <a:lnTo>
                    <a:pt x="631285" y="1160631"/>
                  </a:lnTo>
                  <a:lnTo>
                    <a:pt x="597783" y="1129714"/>
                  </a:lnTo>
                  <a:lnTo>
                    <a:pt x="569672" y="1091728"/>
                  </a:lnTo>
                  <a:lnTo>
                    <a:pt x="956235" y="1091728"/>
                  </a:lnTo>
                  <a:lnTo>
                    <a:pt x="915962" y="1143470"/>
                  </a:lnTo>
                  <a:lnTo>
                    <a:pt x="880673" y="1171214"/>
                  </a:lnTo>
                  <a:lnTo>
                    <a:pt x="841011" y="1191403"/>
                  </a:lnTo>
                  <a:lnTo>
                    <a:pt x="797859" y="1203196"/>
                  </a:lnTo>
                  <a:lnTo>
                    <a:pt x="753463" y="1205762"/>
                  </a:lnTo>
                  <a:close/>
                </a:path>
              </a:pathLst>
            </a:custGeom>
            <a:solidFill>
              <a:srgbClr val="B4A7D6"/>
            </a:solidFill>
          </p:spPr>
          <p:txBody>
            <a:bodyPr wrap="square" lIns="0" tIns="0" rIns="0" bIns="0" rtlCol="0"/>
            <a:lstStyle/>
            <a:p>
              <a:endParaRPr/>
            </a:p>
          </p:txBody>
        </p:sp>
        <p:sp>
          <p:nvSpPr>
            <p:cNvPr id="12" name="object 12"/>
            <p:cNvSpPr/>
            <p:nvPr/>
          </p:nvSpPr>
          <p:spPr>
            <a:xfrm>
              <a:off x="4018861" y="2931015"/>
              <a:ext cx="922019" cy="521970"/>
            </a:xfrm>
            <a:custGeom>
              <a:avLst/>
              <a:gdLst/>
              <a:ahLst/>
              <a:cxnLst/>
              <a:rect l="l" t="t" r="r" b="b"/>
              <a:pathLst>
                <a:path w="922020" h="521970">
                  <a:moveTo>
                    <a:pt x="0" y="521361"/>
                  </a:moveTo>
                  <a:lnTo>
                    <a:pt x="921819" y="0"/>
                  </a:lnTo>
                </a:path>
              </a:pathLst>
            </a:custGeom>
            <a:ln w="38099">
              <a:solidFill>
                <a:srgbClr val="9900FF"/>
              </a:solidFill>
            </a:ln>
          </p:spPr>
          <p:txBody>
            <a:bodyPr wrap="square" lIns="0" tIns="0" rIns="0" bIns="0" rtlCol="0"/>
            <a:lstStyle/>
            <a:p>
              <a:endParaRPr/>
            </a:p>
          </p:txBody>
        </p:sp>
        <p:sp>
          <p:nvSpPr>
            <p:cNvPr id="13" name="object 13"/>
            <p:cNvSpPr/>
            <p:nvPr/>
          </p:nvSpPr>
          <p:spPr>
            <a:xfrm>
              <a:off x="4890651" y="2826846"/>
              <a:ext cx="219578" cy="177995"/>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145761" y="1657890"/>
              <a:ext cx="922019" cy="521970"/>
            </a:xfrm>
            <a:custGeom>
              <a:avLst/>
              <a:gdLst/>
              <a:ahLst/>
              <a:cxnLst/>
              <a:rect l="l" t="t" r="r" b="b"/>
              <a:pathLst>
                <a:path w="922020" h="521969">
                  <a:moveTo>
                    <a:pt x="0" y="521361"/>
                  </a:moveTo>
                  <a:lnTo>
                    <a:pt x="921820" y="0"/>
                  </a:lnTo>
                </a:path>
              </a:pathLst>
            </a:custGeom>
            <a:ln w="38099">
              <a:solidFill>
                <a:srgbClr val="9900FF"/>
              </a:solidFill>
            </a:ln>
          </p:spPr>
          <p:txBody>
            <a:bodyPr wrap="square" lIns="0" tIns="0" rIns="0" bIns="0" rtlCol="0"/>
            <a:lstStyle/>
            <a:p>
              <a:endParaRPr/>
            </a:p>
          </p:txBody>
        </p:sp>
        <p:sp>
          <p:nvSpPr>
            <p:cNvPr id="15" name="object 15"/>
            <p:cNvSpPr/>
            <p:nvPr/>
          </p:nvSpPr>
          <p:spPr>
            <a:xfrm>
              <a:off x="7017551" y="1553722"/>
              <a:ext cx="219578" cy="177995"/>
            </a:xfrm>
            <a:prstGeom prst="rect">
              <a:avLst/>
            </a:prstGeom>
            <a:blipFill>
              <a:blip r:embed="rId7" cstate="print"/>
              <a:stretch>
                <a:fillRect/>
              </a:stretch>
            </a:blipFill>
          </p:spPr>
          <p:txBody>
            <a:bodyPr wrap="square" lIns="0" tIns="0" rIns="0" bIns="0" rtlCol="0"/>
            <a:lstStyle/>
            <a:p>
              <a:endParaRPr/>
            </a:p>
          </p:txBody>
        </p:sp>
      </p:grpSp>
      <p:sp>
        <p:nvSpPr>
          <p:cNvPr id="16" name="object 16"/>
          <p:cNvSpPr txBox="1"/>
          <p:nvPr/>
        </p:nvSpPr>
        <p:spPr>
          <a:xfrm>
            <a:off x="476463" y="874233"/>
            <a:ext cx="4538980" cy="1838960"/>
          </a:xfrm>
          <a:prstGeom prst="rect">
            <a:avLst/>
          </a:prstGeom>
        </p:spPr>
        <p:txBody>
          <a:bodyPr vert="horz" wrap="square" lIns="0" tIns="12700" rIns="0" bIns="0" rtlCol="0">
            <a:spAutoFit/>
          </a:bodyPr>
          <a:lstStyle/>
          <a:p>
            <a:pPr marL="1905" algn="ctr">
              <a:lnSpc>
                <a:spcPts val="2865"/>
              </a:lnSpc>
              <a:spcBef>
                <a:spcPts val="100"/>
              </a:spcBef>
            </a:pPr>
            <a:r>
              <a:rPr sz="2400" spc="-5" dirty="0">
                <a:solidFill>
                  <a:srgbClr val="595959"/>
                </a:solidFill>
                <a:latin typeface="Calibri"/>
                <a:cs typeface="Calibri"/>
              </a:rPr>
              <a:t>The HTML will include things</a:t>
            </a:r>
            <a:r>
              <a:rPr sz="2400" spc="-80" dirty="0">
                <a:solidFill>
                  <a:srgbClr val="595959"/>
                </a:solidFill>
                <a:latin typeface="Calibri"/>
                <a:cs typeface="Calibri"/>
              </a:rPr>
              <a:t> </a:t>
            </a:r>
            <a:r>
              <a:rPr sz="2400" spc="-5" dirty="0">
                <a:solidFill>
                  <a:srgbClr val="595959"/>
                </a:solidFill>
                <a:latin typeface="Calibri"/>
                <a:cs typeface="Calibri"/>
              </a:rPr>
              <a:t>like</a:t>
            </a:r>
            <a:endParaRPr sz="2400">
              <a:latin typeface="Calibri"/>
              <a:cs typeface="Calibri"/>
            </a:endParaRPr>
          </a:p>
          <a:p>
            <a:pPr marL="11430" algn="ctr">
              <a:lnSpc>
                <a:spcPts val="2850"/>
              </a:lnSpc>
            </a:pPr>
            <a:r>
              <a:rPr sz="2400" spc="-5" dirty="0">
                <a:solidFill>
                  <a:srgbClr val="595959"/>
                </a:solidFill>
                <a:latin typeface="Consolas"/>
                <a:cs typeface="Consolas"/>
              </a:rPr>
              <a:t>&lt;img src="pup.png" /&gt;</a:t>
            </a:r>
            <a:r>
              <a:rPr sz="2400" spc="-805" dirty="0">
                <a:solidFill>
                  <a:srgbClr val="595959"/>
                </a:solidFill>
                <a:latin typeface="Consolas"/>
                <a:cs typeface="Consolas"/>
              </a:rPr>
              <a:t> </a:t>
            </a:r>
            <a:r>
              <a:rPr sz="2400" dirty="0">
                <a:solidFill>
                  <a:srgbClr val="595959"/>
                </a:solidFill>
                <a:latin typeface="Calibri"/>
                <a:cs typeface="Calibri"/>
              </a:rPr>
              <a:t>and</a:t>
            </a:r>
            <a:endParaRPr sz="2400">
              <a:latin typeface="Calibri"/>
              <a:cs typeface="Calibri"/>
            </a:endParaRPr>
          </a:p>
          <a:p>
            <a:pPr marL="12700" marR="5080" algn="ctr">
              <a:lnSpc>
                <a:spcPts val="2850"/>
              </a:lnSpc>
              <a:spcBef>
                <a:spcPts val="105"/>
              </a:spcBef>
            </a:pPr>
            <a:r>
              <a:rPr sz="2400" spc="-5" dirty="0">
                <a:solidFill>
                  <a:srgbClr val="595959"/>
                </a:solidFill>
                <a:latin typeface="Consolas"/>
                <a:cs typeface="Consolas"/>
              </a:rPr>
              <a:t>&lt;link src="style.css"</a:t>
            </a:r>
            <a:r>
              <a:rPr sz="2400" spc="-105" dirty="0">
                <a:solidFill>
                  <a:srgbClr val="595959"/>
                </a:solidFill>
                <a:latin typeface="Consolas"/>
                <a:cs typeface="Consolas"/>
              </a:rPr>
              <a:t> </a:t>
            </a:r>
            <a:r>
              <a:rPr sz="2400" spc="-5" dirty="0">
                <a:solidFill>
                  <a:srgbClr val="595959"/>
                </a:solidFill>
                <a:latin typeface="Consolas"/>
                <a:cs typeface="Consolas"/>
              </a:rPr>
              <a:t>.../&gt;  </a:t>
            </a:r>
            <a:r>
              <a:rPr sz="2400" spc="-5" dirty="0">
                <a:solidFill>
                  <a:srgbClr val="595959"/>
                </a:solidFill>
                <a:latin typeface="Calibri"/>
                <a:cs typeface="Calibri"/>
              </a:rPr>
              <a:t>which generate more requests for  those</a:t>
            </a:r>
            <a:r>
              <a:rPr sz="2400" spc="-10" dirty="0">
                <a:solidFill>
                  <a:srgbClr val="595959"/>
                </a:solidFill>
                <a:latin typeface="Calibri"/>
                <a:cs typeface="Calibri"/>
              </a:rPr>
              <a:t> </a:t>
            </a:r>
            <a:r>
              <a:rPr sz="2400" spc="-5" dirty="0">
                <a:solidFill>
                  <a:srgbClr val="595959"/>
                </a:solidFill>
                <a:latin typeface="Calibri"/>
                <a:cs typeface="Calibri"/>
              </a:rPr>
              <a:t>resources</a:t>
            </a:r>
            <a:endParaRPr sz="2400">
              <a:latin typeface="Calibri"/>
              <a:cs typeface="Calibri"/>
            </a:endParaRPr>
          </a:p>
        </p:txBody>
      </p:sp>
      <p:sp>
        <p:nvSpPr>
          <p:cNvPr id="18" name="object 18"/>
          <p:cNvSpPr/>
          <p:nvPr/>
        </p:nvSpPr>
        <p:spPr>
          <a:xfrm>
            <a:off x="2556645" y="3452377"/>
            <a:ext cx="1014749" cy="1014749"/>
          </a:xfrm>
          <a:prstGeom prst="rect">
            <a:avLst/>
          </a:prstGeom>
          <a:blipFill>
            <a:blip r:embed="rId8"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A1FB1DAC-638B-4F12-92D7-8309B554DAFF}"/>
              </a:ext>
            </a:extLst>
          </p:cNvPr>
          <p:cNvSpPr txBox="1">
            <a:spLocks/>
          </p:cNvSpPr>
          <p:nvPr/>
        </p:nvSpPr>
        <p:spPr>
          <a:xfrm>
            <a:off x="5687119" y="251057"/>
            <a:ext cx="3382645" cy="753110"/>
          </a:xfrm>
          <a:prstGeom prst="rect">
            <a:avLst/>
          </a:prstGeom>
        </p:spPr>
        <p:txBody>
          <a:bodyPr vert="horz" wrap="square" lIns="0" tIns="27940" rIns="0" bIns="0" rtlCol="0">
            <a:spAutoFit/>
          </a:bodyPr>
          <a:lstStyle>
            <a:lvl1pPr>
              <a:defRPr sz="3600" b="0" i="0">
                <a:solidFill>
                  <a:schemeClr val="tx1"/>
                </a:solidFill>
                <a:latin typeface="Verdana"/>
                <a:ea typeface="+mj-ea"/>
                <a:cs typeface="Verdana"/>
              </a:defRPr>
            </a:lvl1pPr>
          </a:lstStyle>
          <a:p>
            <a:pPr marL="12700" marR="5080" indent="2247900">
              <a:lnSpc>
                <a:spcPts val="2850"/>
              </a:lnSpc>
              <a:spcBef>
                <a:spcPts val="220"/>
              </a:spcBef>
            </a:pPr>
            <a:r>
              <a:rPr lang="en-US" sz="2400" kern="0" spc="-5">
                <a:solidFill>
                  <a:srgbClr val="595959"/>
                </a:solidFill>
                <a:latin typeface="Calibri"/>
                <a:cs typeface="Calibri"/>
              </a:rPr>
              <a:t>Server</a:t>
            </a:r>
            <a:r>
              <a:rPr lang="en-US" sz="2400" kern="0" spc="-95">
                <a:solidFill>
                  <a:srgbClr val="595959"/>
                </a:solidFill>
                <a:latin typeface="Calibri"/>
                <a:cs typeface="Calibri"/>
              </a:rPr>
              <a:t> </a:t>
            </a:r>
            <a:r>
              <a:rPr lang="en-US" sz="2400" kern="0">
                <a:solidFill>
                  <a:srgbClr val="595959"/>
                </a:solidFill>
                <a:latin typeface="Calibri"/>
                <a:cs typeface="Calibri"/>
              </a:rPr>
              <a:t>at  </a:t>
            </a:r>
            <a:r>
              <a:rPr lang="en-US" sz="2400" kern="0" spc="-5">
                <a:solidFill>
                  <a:srgbClr val="595959"/>
                </a:solidFill>
                <a:latin typeface="Calibri"/>
                <a:cs typeface="Calibri"/>
                <a:hlinkClick r:id="rId9"/>
              </a:rPr>
              <a:t>http://hiveacademy.co</a:t>
            </a:r>
            <a:endParaRPr lang="en-US" sz="2400" kern="0" dirty="0">
              <a:latin typeface="Calibri"/>
              <a:cs typeface="Calibri"/>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grpSp>
        <p:nvGrpSpPr>
          <p:cNvPr id="9" name="object 9"/>
          <p:cNvGrpSpPr/>
          <p:nvPr/>
        </p:nvGrpSpPr>
        <p:grpSpPr>
          <a:xfrm>
            <a:off x="3999811" y="1047025"/>
            <a:ext cx="5144770" cy="2858770"/>
            <a:chOff x="3999811" y="1047025"/>
            <a:chExt cx="5144770" cy="2858770"/>
          </a:xfrm>
        </p:grpSpPr>
        <p:sp>
          <p:nvSpPr>
            <p:cNvPr id="10" name="object 10"/>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066462" y="2120495"/>
              <a:ext cx="1493520" cy="1205865"/>
            </a:xfrm>
            <a:custGeom>
              <a:avLst/>
              <a:gdLst/>
              <a:ahLst/>
              <a:cxnLst/>
              <a:rect l="l" t="t" r="r" b="b"/>
              <a:pathLst>
                <a:path w="1493520" h="1205864">
                  <a:moveTo>
                    <a:pt x="1285836" y="65014"/>
                  </a:moveTo>
                  <a:lnTo>
                    <a:pt x="1030866" y="65014"/>
                  </a:lnTo>
                  <a:lnTo>
                    <a:pt x="1066557" y="30304"/>
                  </a:lnTo>
                  <a:lnTo>
                    <a:pt x="1108843" y="8323"/>
                  </a:lnTo>
                  <a:lnTo>
                    <a:pt x="1155016" y="0"/>
                  </a:lnTo>
                  <a:lnTo>
                    <a:pt x="1202364" y="6262"/>
                  </a:lnTo>
                  <a:lnTo>
                    <a:pt x="1246198" y="26878"/>
                  </a:lnTo>
                  <a:lnTo>
                    <a:pt x="1282353" y="59470"/>
                  </a:lnTo>
                  <a:lnTo>
                    <a:pt x="1285836" y="65014"/>
                  </a:lnTo>
                  <a:close/>
                </a:path>
                <a:path w="1493520" h="1205864">
                  <a:moveTo>
                    <a:pt x="1302514" y="91565"/>
                  </a:moveTo>
                  <a:lnTo>
                    <a:pt x="776067" y="91565"/>
                  </a:lnTo>
                  <a:lnTo>
                    <a:pt x="797442" y="56453"/>
                  </a:lnTo>
                  <a:lnTo>
                    <a:pt x="825697" y="28797"/>
                  </a:lnTo>
                  <a:lnTo>
                    <a:pt x="859312" y="9742"/>
                  </a:lnTo>
                  <a:lnTo>
                    <a:pt x="896770" y="436"/>
                  </a:lnTo>
                  <a:lnTo>
                    <a:pt x="935149" y="1840"/>
                  </a:lnTo>
                  <a:lnTo>
                    <a:pt x="971416" y="13612"/>
                  </a:lnTo>
                  <a:lnTo>
                    <a:pt x="1003884" y="34941"/>
                  </a:lnTo>
                  <a:lnTo>
                    <a:pt x="1030866" y="65014"/>
                  </a:lnTo>
                  <a:lnTo>
                    <a:pt x="1285836" y="65014"/>
                  </a:lnTo>
                  <a:lnTo>
                    <a:pt x="1302514" y="91565"/>
                  </a:lnTo>
                  <a:close/>
                </a:path>
                <a:path w="1493520" h="1205864">
                  <a:moveTo>
                    <a:pt x="1320783" y="140969"/>
                  </a:moveTo>
                  <a:lnTo>
                    <a:pt x="484174" y="140969"/>
                  </a:lnTo>
                  <a:lnTo>
                    <a:pt x="508645" y="102019"/>
                  </a:lnTo>
                  <a:lnTo>
                    <a:pt x="540195" y="70743"/>
                  </a:lnTo>
                  <a:lnTo>
                    <a:pt x="577408" y="48246"/>
                  </a:lnTo>
                  <a:lnTo>
                    <a:pt x="618866" y="35637"/>
                  </a:lnTo>
                  <a:lnTo>
                    <a:pt x="661850" y="33954"/>
                  </a:lnTo>
                  <a:lnTo>
                    <a:pt x="703480" y="43106"/>
                  </a:lnTo>
                  <a:lnTo>
                    <a:pt x="742103" y="62506"/>
                  </a:lnTo>
                  <a:lnTo>
                    <a:pt x="776067" y="91565"/>
                  </a:lnTo>
                  <a:lnTo>
                    <a:pt x="1302514" y="91565"/>
                  </a:lnTo>
                  <a:lnTo>
                    <a:pt x="1308909" y="101744"/>
                  </a:lnTo>
                  <a:lnTo>
                    <a:pt x="1320783" y="140969"/>
                  </a:lnTo>
                  <a:close/>
                </a:path>
                <a:path w="1493520" h="1205864">
                  <a:moveTo>
                    <a:pt x="417723" y="1133352"/>
                  </a:moveTo>
                  <a:lnTo>
                    <a:pt x="365137" y="1124304"/>
                  </a:lnTo>
                  <a:lnTo>
                    <a:pt x="315226" y="1103913"/>
                  </a:lnTo>
                  <a:lnTo>
                    <a:pt x="270388" y="1073333"/>
                  </a:lnTo>
                  <a:lnTo>
                    <a:pt x="231876" y="1033617"/>
                  </a:lnTo>
                  <a:lnTo>
                    <a:pt x="200939" y="985824"/>
                  </a:lnTo>
                  <a:lnTo>
                    <a:pt x="154713" y="983938"/>
                  </a:lnTo>
                  <a:lnTo>
                    <a:pt x="112091" y="967266"/>
                  </a:lnTo>
                  <a:lnTo>
                    <a:pt x="75898" y="937474"/>
                  </a:lnTo>
                  <a:lnTo>
                    <a:pt x="48959" y="896226"/>
                  </a:lnTo>
                  <a:lnTo>
                    <a:pt x="34687" y="847961"/>
                  </a:lnTo>
                  <a:lnTo>
                    <a:pt x="34313" y="798327"/>
                  </a:lnTo>
                  <a:lnTo>
                    <a:pt x="47382" y="750807"/>
                  </a:lnTo>
                  <a:lnTo>
                    <a:pt x="73438" y="708882"/>
                  </a:lnTo>
                  <a:lnTo>
                    <a:pt x="36811" y="675577"/>
                  </a:lnTo>
                  <a:lnTo>
                    <a:pt x="11865" y="632405"/>
                  </a:lnTo>
                  <a:lnTo>
                    <a:pt x="0" y="582882"/>
                  </a:lnTo>
                  <a:lnTo>
                    <a:pt x="2610" y="530527"/>
                  </a:lnTo>
                  <a:lnTo>
                    <a:pt x="19845" y="481678"/>
                  </a:lnTo>
                  <a:lnTo>
                    <a:pt x="49195" y="442037"/>
                  </a:lnTo>
                  <a:lnTo>
                    <a:pt x="88072" y="414165"/>
                  </a:lnTo>
                  <a:lnTo>
                    <a:pt x="133886" y="400625"/>
                  </a:lnTo>
                  <a:lnTo>
                    <a:pt x="135142" y="396869"/>
                  </a:lnTo>
                  <a:lnTo>
                    <a:pt x="133344" y="348506"/>
                  </a:lnTo>
                  <a:lnTo>
                    <a:pt x="139668" y="301441"/>
                  </a:lnTo>
                  <a:lnTo>
                    <a:pt x="153649" y="256809"/>
                  </a:lnTo>
                  <a:lnTo>
                    <a:pt x="174821" y="215745"/>
                  </a:lnTo>
                  <a:lnTo>
                    <a:pt x="202720" y="179384"/>
                  </a:lnTo>
                  <a:lnTo>
                    <a:pt x="236879" y="148861"/>
                  </a:lnTo>
                  <a:lnTo>
                    <a:pt x="275636" y="125924"/>
                  </a:lnTo>
                  <a:lnTo>
                    <a:pt x="316886" y="111587"/>
                  </a:lnTo>
                  <a:lnTo>
                    <a:pt x="359496" y="105887"/>
                  </a:lnTo>
                  <a:lnTo>
                    <a:pt x="402335" y="108860"/>
                  </a:lnTo>
                  <a:lnTo>
                    <a:pt x="444272" y="120542"/>
                  </a:lnTo>
                  <a:lnTo>
                    <a:pt x="484174" y="140969"/>
                  </a:lnTo>
                  <a:lnTo>
                    <a:pt x="1320783" y="140969"/>
                  </a:lnTo>
                  <a:lnTo>
                    <a:pt x="1323943" y="151407"/>
                  </a:lnTo>
                  <a:lnTo>
                    <a:pt x="1360739" y="167289"/>
                  </a:lnTo>
                  <a:lnTo>
                    <a:pt x="1393276" y="191148"/>
                  </a:lnTo>
                  <a:lnTo>
                    <a:pt x="1420514" y="222033"/>
                  </a:lnTo>
                  <a:lnTo>
                    <a:pt x="1441418" y="258993"/>
                  </a:lnTo>
                  <a:lnTo>
                    <a:pt x="1454689" y="300016"/>
                  </a:lnTo>
                  <a:lnTo>
                    <a:pt x="1459704" y="342730"/>
                  </a:lnTo>
                  <a:lnTo>
                    <a:pt x="1456433" y="385649"/>
                  </a:lnTo>
                  <a:lnTo>
                    <a:pt x="1444844" y="427286"/>
                  </a:lnTo>
                  <a:lnTo>
                    <a:pt x="1470544" y="473409"/>
                  </a:lnTo>
                  <a:lnTo>
                    <a:pt x="1486718" y="523588"/>
                  </a:lnTo>
                  <a:lnTo>
                    <a:pt x="1493156" y="576092"/>
                  </a:lnTo>
                  <a:lnTo>
                    <a:pt x="1489643" y="629191"/>
                  </a:lnTo>
                  <a:lnTo>
                    <a:pt x="1475969" y="681152"/>
                  </a:lnTo>
                  <a:lnTo>
                    <a:pt x="1452730" y="728828"/>
                  </a:lnTo>
                  <a:lnTo>
                    <a:pt x="1421500" y="769507"/>
                  </a:lnTo>
                  <a:lnTo>
                    <a:pt x="1383531" y="802113"/>
                  </a:lnTo>
                  <a:lnTo>
                    <a:pt x="1340074" y="825572"/>
                  </a:lnTo>
                  <a:lnTo>
                    <a:pt x="1292383" y="838809"/>
                  </a:lnTo>
                  <a:lnTo>
                    <a:pt x="1287471" y="885491"/>
                  </a:lnTo>
                  <a:lnTo>
                    <a:pt x="1273922" y="929251"/>
                  </a:lnTo>
                  <a:lnTo>
                    <a:pt x="1252469" y="968739"/>
                  </a:lnTo>
                  <a:lnTo>
                    <a:pt x="1223845" y="1002608"/>
                  </a:lnTo>
                  <a:lnTo>
                    <a:pt x="1196849" y="1023318"/>
                  </a:lnTo>
                  <a:lnTo>
                    <a:pt x="986761" y="1023318"/>
                  </a:lnTo>
                  <a:lnTo>
                    <a:pt x="969888" y="1068681"/>
                  </a:lnTo>
                  <a:lnTo>
                    <a:pt x="956235" y="1091728"/>
                  </a:lnTo>
                  <a:lnTo>
                    <a:pt x="569672" y="1091728"/>
                  </a:lnTo>
                  <a:lnTo>
                    <a:pt x="521550" y="1116815"/>
                  </a:lnTo>
                  <a:lnTo>
                    <a:pt x="470380" y="1130773"/>
                  </a:lnTo>
                  <a:lnTo>
                    <a:pt x="417723" y="1133352"/>
                  </a:lnTo>
                  <a:close/>
                </a:path>
                <a:path w="1493520" h="1205864">
                  <a:moveTo>
                    <a:pt x="1087007" y="1056550"/>
                  </a:moveTo>
                  <a:lnTo>
                    <a:pt x="1035297" y="1047425"/>
                  </a:lnTo>
                  <a:lnTo>
                    <a:pt x="986761" y="1023318"/>
                  </a:lnTo>
                  <a:lnTo>
                    <a:pt x="1196849" y="1023318"/>
                  </a:lnTo>
                  <a:lnTo>
                    <a:pt x="1188782" y="1029507"/>
                  </a:lnTo>
                  <a:lnTo>
                    <a:pt x="1139099" y="1050606"/>
                  </a:lnTo>
                  <a:lnTo>
                    <a:pt x="1087007" y="1056550"/>
                  </a:lnTo>
                  <a:close/>
                </a:path>
                <a:path w="1493520" h="1205864">
                  <a:moveTo>
                    <a:pt x="753463" y="1205762"/>
                  </a:moveTo>
                  <a:lnTo>
                    <a:pt x="710191" y="1199176"/>
                  </a:lnTo>
                  <a:lnTo>
                    <a:pt x="669109" y="1183959"/>
                  </a:lnTo>
                  <a:lnTo>
                    <a:pt x="631285" y="1160631"/>
                  </a:lnTo>
                  <a:lnTo>
                    <a:pt x="597783" y="1129714"/>
                  </a:lnTo>
                  <a:lnTo>
                    <a:pt x="569672" y="1091728"/>
                  </a:lnTo>
                  <a:lnTo>
                    <a:pt x="956235" y="1091728"/>
                  </a:lnTo>
                  <a:lnTo>
                    <a:pt x="915962" y="1143470"/>
                  </a:lnTo>
                  <a:lnTo>
                    <a:pt x="880673" y="1171214"/>
                  </a:lnTo>
                  <a:lnTo>
                    <a:pt x="841011" y="1191403"/>
                  </a:lnTo>
                  <a:lnTo>
                    <a:pt x="797859" y="1203196"/>
                  </a:lnTo>
                  <a:lnTo>
                    <a:pt x="753463" y="1205762"/>
                  </a:lnTo>
                  <a:close/>
                </a:path>
              </a:pathLst>
            </a:custGeom>
            <a:solidFill>
              <a:srgbClr val="B4A7D6"/>
            </a:solidFill>
          </p:spPr>
          <p:txBody>
            <a:bodyPr wrap="square" lIns="0" tIns="0" rIns="0" bIns="0" rtlCol="0"/>
            <a:lstStyle/>
            <a:p>
              <a:endParaRPr/>
            </a:p>
          </p:txBody>
        </p:sp>
        <p:sp>
          <p:nvSpPr>
            <p:cNvPr id="12" name="object 12"/>
            <p:cNvSpPr/>
            <p:nvPr/>
          </p:nvSpPr>
          <p:spPr>
            <a:xfrm>
              <a:off x="4018861" y="2931015"/>
              <a:ext cx="922019" cy="521970"/>
            </a:xfrm>
            <a:custGeom>
              <a:avLst/>
              <a:gdLst/>
              <a:ahLst/>
              <a:cxnLst/>
              <a:rect l="l" t="t" r="r" b="b"/>
              <a:pathLst>
                <a:path w="922020" h="521970">
                  <a:moveTo>
                    <a:pt x="0" y="521361"/>
                  </a:moveTo>
                  <a:lnTo>
                    <a:pt x="921819" y="0"/>
                  </a:lnTo>
                </a:path>
              </a:pathLst>
            </a:custGeom>
            <a:ln w="38099">
              <a:solidFill>
                <a:srgbClr val="9900FF"/>
              </a:solidFill>
            </a:ln>
          </p:spPr>
          <p:txBody>
            <a:bodyPr wrap="square" lIns="0" tIns="0" rIns="0" bIns="0" rtlCol="0"/>
            <a:lstStyle/>
            <a:p>
              <a:endParaRPr/>
            </a:p>
          </p:txBody>
        </p:sp>
        <p:sp>
          <p:nvSpPr>
            <p:cNvPr id="13" name="object 13"/>
            <p:cNvSpPr/>
            <p:nvPr/>
          </p:nvSpPr>
          <p:spPr>
            <a:xfrm>
              <a:off x="4890651" y="2826846"/>
              <a:ext cx="219578" cy="177995"/>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145761" y="1657890"/>
              <a:ext cx="922019" cy="521970"/>
            </a:xfrm>
            <a:custGeom>
              <a:avLst/>
              <a:gdLst/>
              <a:ahLst/>
              <a:cxnLst/>
              <a:rect l="l" t="t" r="r" b="b"/>
              <a:pathLst>
                <a:path w="922020" h="521969">
                  <a:moveTo>
                    <a:pt x="0" y="521361"/>
                  </a:moveTo>
                  <a:lnTo>
                    <a:pt x="921820" y="0"/>
                  </a:lnTo>
                </a:path>
              </a:pathLst>
            </a:custGeom>
            <a:ln w="38099">
              <a:solidFill>
                <a:srgbClr val="9900FF"/>
              </a:solidFill>
            </a:ln>
          </p:spPr>
          <p:txBody>
            <a:bodyPr wrap="square" lIns="0" tIns="0" rIns="0" bIns="0" rtlCol="0"/>
            <a:lstStyle/>
            <a:p>
              <a:endParaRPr/>
            </a:p>
          </p:txBody>
        </p:sp>
        <p:sp>
          <p:nvSpPr>
            <p:cNvPr id="15" name="object 15"/>
            <p:cNvSpPr/>
            <p:nvPr/>
          </p:nvSpPr>
          <p:spPr>
            <a:xfrm>
              <a:off x="7017551" y="1553722"/>
              <a:ext cx="219578" cy="177995"/>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6420941" y="1850151"/>
              <a:ext cx="922019" cy="521970"/>
            </a:xfrm>
            <a:custGeom>
              <a:avLst/>
              <a:gdLst/>
              <a:ahLst/>
              <a:cxnLst/>
              <a:rect l="l" t="t" r="r" b="b"/>
              <a:pathLst>
                <a:path w="922020" h="521969">
                  <a:moveTo>
                    <a:pt x="921819" y="0"/>
                  </a:moveTo>
                  <a:lnTo>
                    <a:pt x="0" y="521361"/>
                  </a:lnTo>
                </a:path>
              </a:pathLst>
            </a:custGeom>
            <a:ln w="38099">
              <a:solidFill>
                <a:srgbClr val="9900FF"/>
              </a:solidFill>
            </a:ln>
          </p:spPr>
          <p:txBody>
            <a:bodyPr wrap="square" lIns="0" tIns="0" rIns="0" bIns="0" rtlCol="0"/>
            <a:lstStyle/>
            <a:p>
              <a:endParaRPr/>
            </a:p>
          </p:txBody>
        </p:sp>
        <p:sp>
          <p:nvSpPr>
            <p:cNvPr id="17" name="object 17"/>
            <p:cNvSpPr/>
            <p:nvPr/>
          </p:nvSpPr>
          <p:spPr>
            <a:xfrm>
              <a:off x="6251393" y="2297686"/>
              <a:ext cx="219578" cy="177995"/>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4294041" y="3123276"/>
              <a:ext cx="922019" cy="521970"/>
            </a:xfrm>
            <a:custGeom>
              <a:avLst/>
              <a:gdLst/>
              <a:ahLst/>
              <a:cxnLst/>
              <a:rect l="l" t="t" r="r" b="b"/>
              <a:pathLst>
                <a:path w="922020" h="521970">
                  <a:moveTo>
                    <a:pt x="921819" y="0"/>
                  </a:moveTo>
                  <a:lnTo>
                    <a:pt x="0" y="521361"/>
                  </a:lnTo>
                </a:path>
              </a:pathLst>
            </a:custGeom>
            <a:ln w="38099">
              <a:solidFill>
                <a:srgbClr val="9900FF"/>
              </a:solidFill>
            </a:ln>
          </p:spPr>
          <p:txBody>
            <a:bodyPr wrap="square" lIns="0" tIns="0" rIns="0" bIns="0" rtlCol="0"/>
            <a:lstStyle/>
            <a:p>
              <a:endParaRPr/>
            </a:p>
          </p:txBody>
        </p:sp>
        <p:sp>
          <p:nvSpPr>
            <p:cNvPr id="19" name="object 19"/>
            <p:cNvSpPr/>
            <p:nvPr/>
          </p:nvSpPr>
          <p:spPr>
            <a:xfrm>
              <a:off x="4124493" y="3570811"/>
              <a:ext cx="219578" cy="177995"/>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4641525" y="3331421"/>
              <a:ext cx="574324" cy="574324"/>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6692225" y="2166195"/>
              <a:ext cx="574324" cy="574325"/>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6145750" y="2548945"/>
              <a:ext cx="574324" cy="574325"/>
            </a:xfrm>
            <a:prstGeom prst="rect">
              <a:avLst/>
            </a:prstGeom>
            <a:blipFill>
              <a:blip r:embed="rId11" cstate="print"/>
              <a:stretch>
                <a:fillRect/>
              </a:stretch>
            </a:blipFill>
          </p:spPr>
          <p:txBody>
            <a:bodyPr wrap="square" lIns="0" tIns="0" rIns="0" bIns="0" rtlCol="0"/>
            <a:lstStyle/>
            <a:p>
              <a:endParaRPr/>
            </a:p>
          </p:txBody>
        </p:sp>
      </p:grpSp>
      <p:sp>
        <p:nvSpPr>
          <p:cNvPr id="24" name="object 24"/>
          <p:cNvSpPr/>
          <p:nvPr/>
        </p:nvSpPr>
        <p:spPr>
          <a:xfrm>
            <a:off x="2556645" y="3452377"/>
            <a:ext cx="1014749" cy="1014749"/>
          </a:xfrm>
          <a:prstGeom prst="rect">
            <a:avLst/>
          </a:prstGeom>
          <a:blipFill>
            <a:blip r:embed="rId12" cstate="print"/>
            <a:stretch>
              <a:fillRect/>
            </a:stretch>
          </a:blipFill>
        </p:spPr>
        <p:txBody>
          <a:bodyPr wrap="square" lIns="0" tIns="0" rIns="0" bIns="0" rtlCol="0"/>
          <a:lstStyle/>
          <a:p>
            <a:endParaRPr/>
          </a:p>
        </p:txBody>
      </p:sp>
      <p:sp>
        <p:nvSpPr>
          <p:cNvPr id="25" name="object 25"/>
          <p:cNvSpPr txBox="1"/>
          <p:nvPr/>
        </p:nvSpPr>
        <p:spPr>
          <a:xfrm>
            <a:off x="5565816" y="3920532"/>
            <a:ext cx="3355340" cy="1115060"/>
          </a:xfrm>
          <a:prstGeom prst="rect">
            <a:avLst/>
          </a:prstGeom>
        </p:spPr>
        <p:txBody>
          <a:bodyPr vert="horz" wrap="square" lIns="0" tIns="27940" rIns="0" bIns="0" rtlCol="0">
            <a:spAutoFit/>
          </a:bodyPr>
          <a:lstStyle/>
          <a:p>
            <a:pPr marL="12700" marR="5080" algn="ctr">
              <a:lnSpc>
                <a:spcPts val="2850"/>
              </a:lnSpc>
              <a:spcBef>
                <a:spcPts val="220"/>
              </a:spcBef>
            </a:pPr>
            <a:r>
              <a:rPr sz="2400" spc="-5" dirty="0">
                <a:solidFill>
                  <a:srgbClr val="595959"/>
                </a:solidFill>
                <a:latin typeface="Calibri"/>
                <a:cs typeface="Calibri"/>
              </a:rPr>
              <a:t>And the server replies</a:t>
            </a:r>
            <a:r>
              <a:rPr sz="2400" spc="-85" dirty="0">
                <a:solidFill>
                  <a:srgbClr val="595959"/>
                </a:solidFill>
                <a:latin typeface="Calibri"/>
                <a:cs typeface="Calibri"/>
              </a:rPr>
              <a:t> </a:t>
            </a:r>
            <a:r>
              <a:rPr sz="2400" spc="-5" dirty="0">
                <a:solidFill>
                  <a:srgbClr val="595959"/>
                </a:solidFill>
                <a:latin typeface="Calibri"/>
                <a:cs typeface="Calibri"/>
              </a:rPr>
              <a:t>with  those resources for the  browser to</a:t>
            </a:r>
            <a:r>
              <a:rPr sz="2400" spc="-25" dirty="0">
                <a:solidFill>
                  <a:srgbClr val="595959"/>
                </a:solidFill>
                <a:latin typeface="Calibri"/>
                <a:cs typeface="Calibri"/>
              </a:rPr>
              <a:t> </a:t>
            </a:r>
            <a:r>
              <a:rPr sz="2400" spc="-5" dirty="0">
                <a:solidFill>
                  <a:srgbClr val="595959"/>
                </a:solidFill>
                <a:latin typeface="Calibri"/>
                <a:cs typeface="Calibri"/>
              </a:rPr>
              <a:t>render</a:t>
            </a:r>
            <a:endParaRPr sz="2400">
              <a:latin typeface="Calibri"/>
              <a:cs typeface="Calibri"/>
            </a:endParaRPr>
          </a:p>
        </p:txBody>
      </p:sp>
      <p:sp>
        <p:nvSpPr>
          <p:cNvPr id="28" name="object 22">
            <a:extLst>
              <a:ext uri="{FF2B5EF4-FFF2-40B4-BE49-F238E27FC236}">
                <a16:creationId xmlns:a16="http://schemas.microsoft.com/office/drawing/2014/main" id="{D2C77A80-6F31-4771-89FF-E5BB22CEE9E8}"/>
              </a:ext>
            </a:extLst>
          </p:cNvPr>
          <p:cNvSpPr txBox="1">
            <a:spLocks/>
          </p:cNvSpPr>
          <p:nvPr/>
        </p:nvSpPr>
        <p:spPr>
          <a:xfrm>
            <a:off x="5687119" y="251057"/>
            <a:ext cx="3382645" cy="753110"/>
          </a:xfrm>
          <a:prstGeom prst="rect">
            <a:avLst/>
          </a:prstGeom>
        </p:spPr>
        <p:txBody>
          <a:bodyPr vert="horz" wrap="square" lIns="0" tIns="27940" rIns="0" bIns="0" rtlCol="0">
            <a:spAutoFit/>
          </a:bodyPr>
          <a:lstStyle>
            <a:lvl1pPr>
              <a:defRPr sz="3600" b="0" i="0">
                <a:solidFill>
                  <a:schemeClr val="tx1"/>
                </a:solidFill>
                <a:latin typeface="Verdana"/>
                <a:ea typeface="+mj-ea"/>
                <a:cs typeface="Verdana"/>
              </a:defRPr>
            </a:lvl1pPr>
          </a:lstStyle>
          <a:p>
            <a:pPr marL="12700" marR="5080" indent="2247900">
              <a:lnSpc>
                <a:spcPts val="2850"/>
              </a:lnSpc>
              <a:spcBef>
                <a:spcPts val="220"/>
              </a:spcBef>
            </a:pPr>
            <a:r>
              <a:rPr lang="en-US" sz="2400" kern="0" spc="-5">
                <a:solidFill>
                  <a:srgbClr val="595959"/>
                </a:solidFill>
                <a:latin typeface="Calibri"/>
                <a:cs typeface="Calibri"/>
              </a:rPr>
              <a:t>Server</a:t>
            </a:r>
            <a:r>
              <a:rPr lang="en-US" sz="2400" kern="0" spc="-95">
                <a:solidFill>
                  <a:srgbClr val="595959"/>
                </a:solidFill>
                <a:latin typeface="Calibri"/>
                <a:cs typeface="Calibri"/>
              </a:rPr>
              <a:t> </a:t>
            </a:r>
            <a:r>
              <a:rPr lang="en-US" sz="2400" kern="0">
                <a:solidFill>
                  <a:srgbClr val="595959"/>
                </a:solidFill>
                <a:latin typeface="Calibri"/>
                <a:cs typeface="Calibri"/>
              </a:rPr>
              <a:t>at  </a:t>
            </a:r>
            <a:r>
              <a:rPr lang="en-US" sz="2400" kern="0" spc="-5">
                <a:solidFill>
                  <a:srgbClr val="595959"/>
                </a:solidFill>
                <a:latin typeface="Calibri"/>
                <a:cs typeface="Calibri"/>
                <a:hlinkClick r:id="rId13"/>
              </a:rPr>
              <a:t>http://hiveacademy.co</a:t>
            </a:r>
            <a:endParaRPr lang="en-US" sz="2400" kern="0" dirty="0">
              <a:latin typeface="Calibri"/>
              <a:cs typeface="Calibri"/>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1958050"/>
            <a:ext cx="8541385" cy="4324985"/>
            <a:chOff x="355774" y="1958050"/>
            <a:chExt cx="8541385" cy="4324985"/>
          </a:xfrm>
        </p:grpSpPr>
        <p:sp>
          <p:nvSpPr>
            <p:cNvPr id="3" name="object 3"/>
            <p:cNvSpPr/>
            <p:nvPr/>
          </p:nvSpPr>
          <p:spPr>
            <a:xfrm>
              <a:off x="355774" y="3331425"/>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895635"/>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0025"/>
              <a:ext cx="208230" cy="20114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032975" y="1977100"/>
              <a:ext cx="6844749" cy="428674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023449" y="1967575"/>
              <a:ext cx="6864350" cy="4305935"/>
            </a:xfrm>
            <a:custGeom>
              <a:avLst/>
              <a:gdLst/>
              <a:ahLst/>
              <a:cxnLst/>
              <a:rect l="l" t="t" r="r" b="b"/>
              <a:pathLst>
                <a:path w="6864350" h="4305935">
                  <a:moveTo>
                    <a:pt x="0" y="0"/>
                  </a:moveTo>
                  <a:lnTo>
                    <a:pt x="6863799" y="0"/>
                  </a:lnTo>
                  <a:lnTo>
                    <a:pt x="6863799" y="4305799"/>
                  </a:lnTo>
                  <a:lnTo>
                    <a:pt x="0" y="4305799"/>
                  </a:lnTo>
                  <a:lnTo>
                    <a:pt x="0" y="0"/>
                  </a:lnTo>
                  <a:close/>
                </a:path>
              </a:pathLst>
            </a:custGeom>
            <a:ln w="19049">
              <a:solidFill>
                <a:srgbClr val="595959"/>
              </a:solidFill>
            </a:ln>
          </p:spPr>
          <p:txBody>
            <a:bodyPr wrap="square" lIns="0" tIns="0" rIns="0" bIns="0" rtlCol="0"/>
            <a:lstStyle/>
            <a:p>
              <a:endParaRPr/>
            </a:p>
          </p:txBody>
        </p:sp>
      </p:grpSp>
      <p:sp>
        <p:nvSpPr>
          <p:cNvPr id="8" name="object 8"/>
          <p:cNvSpPr txBox="1">
            <a:spLocks noGrp="1"/>
          </p:cNvSpPr>
          <p:nvPr>
            <p:ph type="title"/>
          </p:nvPr>
        </p:nvSpPr>
        <p:spPr>
          <a:xfrm>
            <a:off x="377344" y="874233"/>
            <a:ext cx="4738370" cy="753110"/>
          </a:xfrm>
          <a:prstGeom prst="rect">
            <a:avLst/>
          </a:prstGeom>
        </p:spPr>
        <p:txBody>
          <a:bodyPr vert="horz" wrap="square" lIns="0" tIns="27940" rIns="0" bIns="0" rtlCol="0">
            <a:spAutoFit/>
          </a:bodyPr>
          <a:lstStyle/>
          <a:p>
            <a:pPr marL="608965" marR="5080" indent="-596900">
              <a:lnSpc>
                <a:spcPts val="2850"/>
              </a:lnSpc>
              <a:spcBef>
                <a:spcPts val="220"/>
              </a:spcBef>
            </a:pPr>
            <a:r>
              <a:rPr sz="2400" spc="-5" dirty="0">
                <a:solidFill>
                  <a:srgbClr val="595959"/>
                </a:solidFill>
                <a:latin typeface="Calibri"/>
                <a:cs typeface="Calibri"/>
              </a:rPr>
              <a:t>Finally, when </a:t>
            </a:r>
            <a:r>
              <a:rPr sz="2400" dirty="0">
                <a:solidFill>
                  <a:srgbClr val="595959"/>
                </a:solidFill>
                <a:latin typeface="Calibri"/>
                <a:cs typeface="Calibri"/>
              </a:rPr>
              <a:t>all </a:t>
            </a:r>
            <a:r>
              <a:rPr sz="2400" spc="-5" dirty="0">
                <a:solidFill>
                  <a:srgbClr val="595959"/>
                </a:solidFill>
                <a:latin typeface="Calibri"/>
                <a:cs typeface="Calibri"/>
              </a:rPr>
              <a:t>resources </a:t>
            </a:r>
            <a:r>
              <a:rPr sz="2400" dirty="0">
                <a:solidFill>
                  <a:srgbClr val="595959"/>
                </a:solidFill>
                <a:latin typeface="Calibri"/>
                <a:cs typeface="Calibri"/>
              </a:rPr>
              <a:t>are</a:t>
            </a:r>
            <a:r>
              <a:rPr sz="2400" spc="-95" dirty="0">
                <a:solidFill>
                  <a:srgbClr val="595959"/>
                </a:solidFill>
                <a:latin typeface="Calibri"/>
                <a:cs typeface="Calibri"/>
              </a:rPr>
              <a:t> </a:t>
            </a:r>
            <a:r>
              <a:rPr sz="2400" spc="-5" dirty="0">
                <a:solidFill>
                  <a:srgbClr val="595959"/>
                </a:solidFill>
                <a:latin typeface="Calibri"/>
                <a:cs typeface="Calibri"/>
              </a:rPr>
              <a:t>loaded,  we see the loaded web</a:t>
            </a:r>
            <a:r>
              <a:rPr sz="2400" spc="-35" dirty="0">
                <a:solidFill>
                  <a:srgbClr val="595959"/>
                </a:solidFill>
                <a:latin typeface="Calibri"/>
                <a:cs typeface="Calibri"/>
              </a:rPr>
              <a:t> </a:t>
            </a:r>
            <a:r>
              <a:rPr sz="2400" spc="-5" dirty="0">
                <a:solidFill>
                  <a:srgbClr val="595959"/>
                </a:solidFill>
                <a:latin typeface="Calibri"/>
                <a:cs typeface="Calibri"/>
              </a:rPr>
              <a:t>page</a:t>
            </a:r>
            <a:endParaRPr sz="2400">
              <a:latin typeface="Calibri"/>
              <a:cs typeface="Calibri"/>
            </a:endParaRPr>
          </a:p>
        </p:txBody>
      </p:sp>
      <p:sp>
        <p:nvSpPr>
          <p:cNvPr id="9" name="object 9"/>
          <p:cNvSpPr txBox="1"/>
          <p:nvPr/>
        </p:nvSpPr>
        <p:spPr>
          <a:xfrm>
            <a:off x="3352800" y="2078642"/>
            <a:ext cx="3268345" cy="209673"/>
          </a:xfrm>
          <a:prstGeom prst="rect">
            <a:avLst/>
          </a:prstGeom>
          <a:solidFill>
            <a:srgbClr val="FFFFFF"/>
          </a:solidFill>
        </p:spPr>
        <p:txBody>
          <a:bodyPr vert="horz" wrap="square" lIns="0" tIns="0" rIns="0" bIns="0" rtlCol="0">
            <a:spAutoFit/>
          </a:bodyPr>
          <a:lstStyle/>
          <a:p>
            <a:pPr>
              <a:lnSpc>
                <a:spcPts val="1695"/>
              </a:lnSpc>
            </a:pPr>
            <a:r>
              <a:rPr sz="1400" b="1" spc="-5" dirty="0">
                <a:latin typeface="Consolas"/>
                <a:cs typeface="Consolas"/>
                <a:hlinkClick r:id="rId5"/>
              </a:rPr>
              <a:t>http://</a:t>
            </a:r>
            <a:r>
              <a:rPr lang="en-US" sz="1400" b="1" spc="-5" dirty="0">
                <a:latin typeface="Consolas"/>
                <a:cs typeface="Consolas"/>
                <a:hlinkClick r:id="rId5"/>
              </a:rPr>
              <a:t>hiveacademy</a:t>
            </a:r>
            <a:r>
              <a:rPr sz="1400" b="1" spc="-5" dirty="0">
                <a:latin typeface="Consolas"/>
                <a:cs typeface="Consolas"/>
                <a:hlinkClick r:id="rId5"/>
              </a:rPr>
              <a:t>.</a:t>
            </a:r>
            <a:r>
              <a:rPr lang="en-US" sz="1400" b="1" spc="-5" dirty="0">
                <a:latin typeface="Consolas"/>
                <a:cs typeface="Consolas"/>
                <a:hlinkClick r:id="rId5"/>
              </a:rPr>
              <a:t>co</a:t>
            </a:r>
            <a:endParaRPr sz="1400" dirty="0">
              <a:latin typeface="Consolas"/>
              <a:cs typeface="Consolas"/>
            </a:endParaRPr>
          </a:p>
        </p:txBody>
      </p:sp>
      <p:pic>
        <p:nvPicPr>
          <p:cNvPr id="11" name="Picture 10">
            <a:extLst>
              <a:ext uri="{FF2B5EF4-FFF2-40B4-BE49-F238E27FC236}">
                <a16:creationId xmlns:a16="http://schemas.microsoft.com/office/drawing/2014/main" id="{1D3B95D3-5541-4F49-B050-5FC92955624B}"/>
              </a:ext>
            </a:extLst>
          </p:cNvPr>
          <p:cNvPicPr>
            <a:picLocks noChangeAspect="1"/>
          </p:cNvPicPr>
          <p:nvPr/>
        </p:nvPicPr>
        <p:blipFill rotWithShape="1">
          <a:blip r:embed="rId6"/>
          <a:srcRect t="7652" b="18982"/>
          <a:stretch/>
        </p:blipFill>
        <p:spPr>
          <a:xfrm>
            <a:off x="2072917" y="2353594"/>
            <a:ext cx="6764863" cy="3910255"/>
          </a:xfrm>
          <a:prstGeom prst="rect">
            <a:avLst/>
          </a:prstGeom>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24500" y="2272375"/>
            <a:ext cx="2710815" cy="1704975"/>
            <a:chOff x="6024500" y="2272375"/>
            <a:chExt cx="2710815" cy="1704975"/>
          </a:xfrm>
        </p:grpSpPr>
        <p:sp>
          <p:nvSpPr>
            <p:cNvPr id="3" name="object 3"/>
            <p:cNvSpPr/>
            <p:nvPr/>
          </p:nvSpPr>
          <p:spPr>
            <a:xfrm>
              <a:off x="6034025" y="2281900"/>
              <a:ext cx="2691299" cy="168552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24500" y="2272375"/>
              <a:ext cx="2710815" cy="1704975"/>
            </a:xfrm>
            <a:custGeom>
              <a:avLst/>
              <a:gdLst/>
              <a:ahLst/>
              <a:cxnLst/>
              <a:rect l="l" t="t" r="r" b="b"/>
              <a:pathLst>
                <a:path w="2710815" h="1704975">
                  <a:moveTo>
                    <a:pt x="0" y="0"/>
                  </a:moveTo>
                  <a:lnTo>
                    <a:pt x="2710349" y="0"/>
                  </a:lnTo>
                  <a:lnTo>
                    <a:pt x="2710349" y="1704575"/>
                  </a:lnTo>
                  <a:lnTo>
                    <a:pt x="0" y="1704575"/>
                  </a:lnTo>
                  <a:lnTo>
                    <a:pt x="0" y="0"/>
                  </a:lnTo>
                  <a:close/>
                </a:path>
              </a:pathLst>
            </a:custGeom>
            <a:ln w="19049">
              <a:solidFill>
                <a:srgbClr val="595959"/>
              </a:solidFill>
            </a:ln>
          </p:spPr>
          <p:txBody>
            <a:bodyPr wrap="square" lIns="0" tIns="0" rIns="0" bIns="0" rtlCol="0"/>
            <a:lstStyle/>
            <a:p>
              <a:endParaRPr/>
            </a:p>
          </p:txBody>
        </p:sp>
      </p:grpSp>
      <p:sp>
        <p:nvSpPr>
          <p:cNvPr id="6" name="object 6"/>
          <p:cNvSpPr/>
          <p:nvPr/>
        </p:nvSpPr>
        <p:spPr>
          <a:xfrm>
            <a:off x="538601" y="2384374"/>
            <a:ext cx="1354448" cy="135444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863915" y="2408162"/>
            <a:ext cx="1306897" cy="1306899"/>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273421" y="2764187"/>
            <a:ext cx="253365"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595959"/>
                </a:solidFill>
                <a:latin typeface="Calibri"/>
                <a:cs typeface="Calibri"/>
              </a:rPr>
              <a:t>+</a:t>
            </a:r>
            <a:endParaRPr sz="3600">
              <a:latin typeface="Calibri"/>
              <a:cs typeface="Calibri"/>
            </a:endParaRPr>
          </a:p>
        </p:txBody>
      </p:sp>
      <p:sp>
        <p:nvSpPr>
          <p:cNvPr id="9" name="object 9"/>
          <p:cNvSpPr txBox="1"/>
          <p:nvPr/>
        </p:nvSpPr>
        <p:spPr>
          <a:xfrm>
            <a:off x="4545088" y="2849295"/>
            <a:ext cx="118935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595959"/>
                </a:solidFill>
                <a:latin typeface="Calibri"/>
                <a:cs typeface="Calibri"/>
              </a:rPr>
              <a:t>produces</a:t>
            </a:r>
            <a:endParaRPr sz="2400">
              <a:latin typeface="Calibri"/>
              <a:cs typeface="Calibri"/>
            </a:endParaRPr>
          </a:p>
        </p:txBody>
      </p:sp>
      <p:sp>
        <p:nvSpPr>
          <p:cNvPr id="10" name="object 10"/>
          <p:cNvSpPr txBox="1"/>
          <p:nvPr/>
        </p:nvSpPr>
        <p:spPr>
          <a:xfrm>
            <a:off x="458315" y="3933043"/>
            <a:ext cx="1281430" cy="1128395"/>
          </a:xfrm>
          <a:prstGeom prst="rect">
            <a:avLst/>
          </a:prstGeom>
        </p:spPr>
        <p:txBody>
          <a:bodyPr vert="horz" wrap="square" lIns="0" tIns="10795" rIns="0" bIns="0" rtlCol="0">
            <a:spAutoFit/>
          </a:bodyPr>
          <a:lstStyle/>
          <a:p>
            <a:pPr marL="12065" marR="5080" algn="ctr">
              <a:lnSpc>
                <a:spcPct val="100699"/>
              </a:lnSpc>
              <a:spcBef>
                <a:spcPts val="85"/>
              </a:spcBef>
            </a:pPr>
            <a:r>
              <a:rPr sz="1800" spc="-5" dirty="0">
                <a:solidFill>
                  <a:srgbClr val="595959"/>
                </a:solidFill>
                <a:latin typeface="Calibri"/>
                <a:cs typeface="Calibri"/>
              </a:rPr>
              <a:t>Describes</a:t>
            </a:r>
            <a:r>
              <a:rPr sz="1800" spc="-95" dirty="0">
                <a:solidFill>
                  <a:srgbClr val="595959"/>
                </a:solidFill>
                <a:latin typeface="Calibri"/>
                <a:cs typeface="Calibri"/>
              </a:rPr>
              <a:t> </a:t>
            </a:r>
            <a:r>
              <a:rPr sz="1800" spc="-5" dirty="0">
                <a:solidFill>
                  <a:srgbClr val="595959"/>
                </a:solidFill>
                <a:latin typeface="Calibri"/>
                <a:cs typeface="Calibri"/>
              </a:rPr>
              <a:t>the  content </a:t>
            </a:r>
            <a:r>
              <a:rPr sz="1800" dirty="0">
                <a:solidFill>
                  <a:srgbClr val="595959"/>
                </a:solidFill>
                <a:latin typeface="Calibri"/>
                <a:cs typeface="Calibri"/>
              </a:rPr>
              <a:t>and  </a:t>
            </a:r>
            <a:r>
              <a:rPr sz="1800" spc="-5" dirty="0">
                <a:solidFill>
                  <a:srgbClr val="595959"/>
                </a:solidFill>
                <a:latin typeface="Calibri"/>
                <a:cs typeface="Calibri"/>
              </a:rPr>
              <a:t>structure of  the</a:t>
            </a:r>
            <a:r>
              <a:rPr sz="1800" spc="-25" dirty="0">
                <a:solidFill>
                  <a:srgbClr val="595959"/>
                </a:solidFill>
                <a:latin typeface="Calibri"/>
                <a:cs typeface="Calibri"/>
              </a:rPr>
              <a:t> </a:t>
            </a:r>
            <a:r>
              <a:rPr sz="1800" spc="-5" dirty="0">
                <a:solidFill>
                  <a:srgbClr val="595959"/>
                </a:solidFill>
                <a:latin typeface="Calibri"/>
                <a:cs typeface="Calibri"/>
              </a:rPr>
              <a:t>page</a:t>
            </a:r>
            <a:endParaRPr sz="1800">
              <a:latin typeface="Calibri"/>
              <a:cs typeface="Calibri"/>
            </a:endParaRPr>
          </a:p>
        </p:txBody>
      </p:sp>
      <p:sp>
        <p:nvSpPr>
          <p:cNvPr id="11" name="object 11"/>
          <p:cNvSpPr txBox="1"/>
          <p:nvPr/>
        </p:nvSpPr>
        <p:spPr>
          <a:xfrm>
            <a:off x="6100093" y="4378157"/>
            <a:ext cx="2540000" cy="1484630"/>
          </a:xfrm>
          <a:prstGeom prst="rect">
            <a:avLst/>
          </a:prstGeom>
        </p:spPr>
        <p:txBody>
          <a:bodyPr vert="horz" wrap="square" lIns="0" tIns="29845" rIns="0" bIns="0" rtlCol="0">
            <a:spAutoFit/>
          </a:bodyPr>
          <a:lstStyle/>
          <a:p>
            <a:pPr marL="12065" marR="5080" indent="5080" algn="ctr">
              <a:lnSpc>
                <a:spcPts val="3829"/>
              </a:lnSpc>
              <a:spcBef>
                <a:spcPts val="235"/>
              </a:spcBef>
            </a:pPr>
            <a:r>
              <a:rPr sz="3200" dirty="0">
                <a:solidFill>
                  <a:srgbClr val="595959"/>
                </a:solidFill>
                <a:latin typeface="Calibri"/>
                <a:cs typeface="Calibri"/>
              </a:rPr>
              <a:t>A </a:t>
            </a:r>
            <a:r>
              <a:rPr sz="3200" spc="-10" dirty="0">
                <a:solidFill>
                  <a:srgbClr val="595959"/>
                </a:solidFill>
                <a:latin typeface="Calibri"/>
                <a:cs typeface="Calibri"/>
              </a:rPr>
              <a:t>web </a:t>
            </a:r>
            <a:r>
              <a:rPr sz="3200" dirty="0">
                <a:solidFill>
                  <a:srgbClr val="595959"/>
                </a:solidFill>
                <a:latin typeface="Calibri"/>
                <a:cs typeface="Calibri"/>
              </a:rPr>
              <a:t>page</a:t>
            </a:r>
            <a:r>
              <a:rPr sz="3200" dirty="0">
                <a:solidFill>
                  <a:srgbClr val="595959"/>
                </a:solidFill>
                <a:latin typeface="Arial"/>
                <a:cs typeface="Arial"/>
              </a:rPr>
              <a:t>…  </a:t>
            </a:r>
            <a:r>
              <a:rPr sz="3200" spc="-10" dirty="0">
                <a:solidFill>
                  <a:srgbClr val="595959"/>
                </a:solidFill>
                <a:latin typeface="Calibri"/>
                <a:cs typeface="Calibri"/>
              </a:rPr>
              <a:t>that </a:t>
            </a:r>
            <a:r>
              <a:rPr sz="3200" spc="-5" dirty="0">
                <a:solidFill>
                  <a:srgbClr val="595959"/>
                </a:solidFill>
                <a:latin typeface="Calibri"/>
                <a:cs typeface="Calibri"/>
              </a:rPr>
              <a:t>doesn't</a:t>
            </a:r>
            <a:r>
              <a:rPr sz="3200" spc="-90" dirty="0">
                <a:solidFill>
                  <a:srgbClr val="595959"/>
                </a:solidFill>
                <a:latin typeface="Calibri"/>
                <a:cs typeface="Calibri"/>
              </a:rPr>
              <a:t> </a:t>
            </a:r>
            <a:r>
              <a:rPr sz="3200" spc="-5" dirty="0">
                <a:solidFill>
                  <a:srgbClr val="595959"/>
                </a:solidFill>
                <a:latin typeface="Calibri"/>
                <a:cs typeface="Calibri"/>
              </a:rPr>
              <a:t>do  </a:t>
            </a:r>
            <a:r>
              <a:rPr sz="3200" dirty="0">
                <a:solidFill>
                  <a:srgbClr val="595959"/>
                </a:solidFill>
                <a:latin typeface="Calibri"/>
                <a:cs typeface="Calibri"/>
              </a:rPr>
              <a:t>anything</a:t>
            </a:r>
            <a:endParaRPr sz="3200">
              <a:latin typeface="Calibri"/>
              <a:cs typeface="Calibri"/>
            </a:endParaRPr>
          </a:p>
        </p:txBody>
      </p:sp>
      <p:sp>
        <p:nvSpPr>
          <p:cNvPr id="12" name="object 12"/>
          <p:cNvSpPr txBox="1"/>
          <p:nvPr/>
        </p:nvSpPr>
        <p:spPr>
          <a:xfrm>
            <a:off x="3015290" y="3933043"/>
            <a:ext cx="12814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Calibri"/>
                <a:cs typeface="Calibri"/>
              </a:rPr>
              <a:t>Describes</a:t>
            </a:r>
            <a:r>
              <a:rPr sz="1800" spc="-75" dirty="0">
                <a:solidFill>
                  <a:srgbClr val="595959"/>
                </a:solidFill>
                <a:latin typeface="Calibri"/>
                <a:cs typeface="Calibri"/>
              </a:rPr>
              <a:t> </a:t>
            </a:r>
            <a:r>
              <a:rPr sz="1800" spc="-5" dirty="0">
                <a:solidFill>
                  <a:srgbClr val="595959"/>
                </a:solidFill>
                <a:latin typeface="Calibri"/>
                <a:cs typeface="Calibri"/>
              </a:rPr>
              <a:t>the</a:t>
            </a:r>
            <a:endParaRPr sz="1800">
              <a:latin typeface="Calibri"/>
              <a:cs typeface="Calibri"/>
            </a:endParaRPr>
          </a:p>
        </p:txBody>
      </p:sp>
      <p:sp>
        <p:nvSpPr>
          <p:cNvPr id="13" name="object 13"/>
          <p:cNvSpPr txBox="1"/>
          <p:nvPr/>
        </p:nvSpPr>
        <p:spPr>
          <a:xfrm>
            <a:off x="3097945" y="4209268"/>
            <a:ext cx="1118235" cy="852169"/>
          </a:xfrm>
          <a:prstGeom prst="rect">
            <a:avLst/>
          </a:prstGeom>
        </p:spPr>
        <p:txBody>
          <a:bodyPr vert="horz" wrap="square" lIns="0" tIns="10795" rIns="0" bIns="0" rtlCol="0">
            <a:spAutoFit/>
          </a:bodyPr>
          <a:lstStyle/>
          <a:p>
            <a:pPr marL="19050" marR="5080" indent="-6985" algn="just">
              <a:lnSpc>
                <a:spcPct val="100699"/>
              </a:lnSpc>
              <a:spcBef>
                <a:spcPts val="85"/>
              </a:spcBef>
            </a:pPr>
            <a:r>
              <a:rPr sz="1800" dirty="0">
                <a:solidFill>
                  <a:srgbClr val="595959"/>
                </a:solidFill>
                <a:latin typeface="Calibri"/>
                <a:cs typeface="Calibri"/>
              </a:rPr>
              <a:t>appearance  and </a:t>
            </a:r>
            <a:r>
              <a:rPr sz="1800" spc="-5" dirty="0">
                <a:solidFill>
                  <a:srgbClr val="595959"/>
                </a:solidFill>
                <a:latin typeface="Calibri"/>
                <a:cs typeface="Calibri"/>
              </a:rPr>
              <a:t>style</a:t>
            </a:r>
            <a:r>
              <a:rPr sz="1800" spc="-95" dirty="0">
                <a:solidFill>
                  <a:srgbClr val="595959"/>
                </a:solidFill>
                <a:latin typeface="Calibri"/>
                <a:cs typeface="Calibri"/>
              </a:rPr>
              <a:t> </a:t>
            </a:r>
            <a:r>
              <a:rPr sz="1800" spc="-5" dirty="0">
                <a:solidFill>
                  <a:srgbClr val="595959"/>
                </a:solidFill>
                <a:latin typeface="Calibri"/>
                <a:cs typeface="Calibri"/>
              </a:rPr>
              <a:t>of  the</a:t>
            </a:r>
            <a:r>
              <a:rPr sz="1800" spc="-20" dirty="0">
                <a:solidFill>
                  <a:srgbClr val="595959"/>
                </a:solidFill>
                <a:latin typeface="Calibri"/>
                <a:cs typeface="Calibri"/>
              </a:rPr>
              <a:t> </a:t>
            </a:r>
            <a:r>
              <a:rPr sz="1800" spc="-5" dirty="0">
                <a:solidFill>
                  <a:srgbClr val="595959"/>
                </a:solidFill>
                <a:latin typeface="Calibri"/>
                <a:cs typeface="Calibri"/>
              </a:rPr>
              <a:t>page</a:t>
            </a:r>
            <a:endParaRPr sz="1800">
              <a:latin typeface="Calibri"/>
              <a:cs typeface="Calibri"/>
            </a:endParaRPr>
          </a:p>
        </p:txBody>
      </p:sp>
      <p:pic>
        <p:nvPicPr>
          <p:cNvPr id="20" name="Picture 19">
            <a:extLst>
              <a:ext uri="{FF2B5EF4-FFF2-40B4-BE49-F238E27FC236}">
                <a16:creationId xmlns:a16="http://schemas.microsoft.com/office/drawing/2014/main" id="{DC99B1F1-6505-44B6-B999-68F8F9681324}"/>
              </a:ext>
            </a:extLst>
          </p:cNvPr>
          <p:cNvPicPr>
            <a:picLocks noChangeAspect="1"/>
          </p:cNvPicPr>
          <p:nvPr/>
        </p:nvPicPr>
        <p:blipFill rotWithShape="1">
          <a:blip r:embed="rId5"/>
          <a:srcRect t="7652" b="18982"/>
          <a:stretch/>
        </p:blipFill>
        <p:spPr>
          <a:xfrm>
            <a:off x="6055929" y="2444186"/>
            <a:ext cx="2669395" cy="1542975"/>
          </a:xfrm>
          <a:prstGeom prst="rect">
            <a:avLst/>
          </a:prstGeom>
        </p:spPr>
      </p:pic>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805170" cy="574040"/>
          </a:xfrm>
          <a:prstGeom prst="rect">
            <a:avLst/>
          </a:prstGeom>
        </p:spPr>
        <p:txBody>
          <a:bodyPr vert="horz" wrap="square" lIns="0" tIns="12700" rIns="0" bIns="0" rtlCol="0">
            <a:spAutoFit/>
          </a:bodyPr>
          <a:lstStyle/>
          <a:p>
            <a:pPr marL="12700">
              <a:lnSpc>
                <a:spcPct val="100000"/>
              </a:lnSpc>
              <a:spcBef>
                <a:spcPts val="100"/>
              </a:spcBef>
            </a:pPr>
            <a:r>
              <a:rPr sz="3600" spc="409" dirty="0">
                <a:latin typeface="Calibri"/>
                <a:cs typeface="Calibri"/>
              </a:rPr>
              <a:t>What </a:t>
            </a:r>
            <a:r>
              <a:rPr sz="3600" spc="265" dirty="0">
                <a:latin typeface="Calibri"/>
                <a:cs typeface="Calibri"/>
              </a:rPr>
              <a:t>we've </a:t>
            </a:r>
            <a:r>
              <a:rPr sz="3600" spc="335" dirty="0">
                <a:latin typeface="Calibri"/>
                <a:cs typeface="Calibri"/>
              </a:rPr>
              <a:t>learned</a:t>
            </a:r>
            <a:r>
              <a:rPr sz="3600" spc="-495" dirty="0">
                <a:latin typeface="Calibri"/>
                <a:cs typeface="Calibri"/>
              </a:rPr>
              <a:t> </a:t>
            </a:r>
            <a:r>
              <a:rPr sz="3600" spc="290" dirty="0">
                <a:latin typeface="Calibri"/>
                <a:cs typeface="Calibri"/>
              </a:rPr>
              <a:t>so </a:t>
            </a:r>
            <a:r>
              <a:rPr sz="3600" spc="204" dirty="0">
                <a:latin typeface="Calibri"/>
                <a:cs typeface="Calibri"/>
              </a:rPr>
              <a:t>far</a:t>
            </a:r>
            <a:endParaRPr sz="3600">
              <a:latin typeface="Calibri"/>
              <a:cs typeface="Calibri"/>
            </a:endParaRPr>
          </a:p>
        </p:txBody>
      </p:sp>
      <p:sp>
        <p:nvSpPr>
          <p:cNvPr id="3" name="object 3"/>
          <p:cNvSpPr txBox="1"/>
          <p:nvPr/>
        </p:nvSpPr>
        <p:spPr>
          <a:xfrm>
            <a:off x="855724" y="1567733"/>
            <a:ext cx="7242809" cy="46355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We've learned how to build web pages</a:t>
            </a:r>
            <a:r>
              <a:rPr sz="2400" spc="-20" dirty="0">
                <a:solidFill>
                  <a:srgbClr val="434343"/>
                </a:solidFill>
                <a:latin typeface="Calibri"/>
                <a:cs typeface="Calibri"/>
              </a:rPr>
              <a:t> </a:t>
            </a:r>
            <a:r>
              <a:rPr sz="2400" spc="-5" dirty="0">
                <a:solidFill>
                  <a:srgbClr val="434343"/>
                </a:solidFill>
                <a:latin typeface="Calibri"/>
                <a:cs typeface="Calibri"/>
              </a:rPr>
              <a:t>that: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Look the way we want them</a:t>
            </a:r>
            <a:r>
              <a:rPr sz="2400" spc="-15" dirty="0">
                <a:solidFill>
                  <a:srgbClr val="434343"/>
                </a:solidFill>
                <a:latin typeface="Calibri"/>
                <a:cs typeface="Calibri"/>
              </a:rPr>
              <a:t> </a:t>
            </a:r>
            <a:r>
              <a:rPr sz="2400" spc="-5" dirty="0">
                <a:solidFill>
                  <a:srgbClr val="434343"/>
                </a:solidFill>
                <a:latin typeface="Calibri"/>
                <a:cs typeface="Calibri"/>
              </a:rPr>
              <a:t>to</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Can link to other web</a:t>
            </a:r>
            <a:r>
              <a:rPr sz="2400" spc="-15" dirty="0">
                <a:solidFill>
                  <a:srgbClr val="434343"/>
                </a:solidFill>
                <a:latin typeface="Calibri"/>
                <a:cs typeface="Calibri"/>
              </a:rPr>
              <a:t> </a:t>
            </a:r>
            <a:r>
              <a:rPr sz="2400" spc="-5" dirty="0">
                <a:solidFill>
                  <a:srgbClr val="434343"/>
                </a:solidFill>
                <a:latin typeface="Calibri"/>
                <a:cs typeface="Calibri"/>
              </a:rPr>
              <a:t>pages</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Display differently on different screen</a:t>
            </a:r>
            <a:r>
              <a:rPr sz="2400" spc="-20" dirty="0">
                <a:solidFill>
                  <a:srgbClr val="434343"/>
                </a:solidFill>
                <a:latin typeface="Calibri"/>
                <a:cs typeface="Calibri"/>
              </a:rPr>
              <a:t> </a:t>
            </a:r>
            <a:r>
              <a:rPr sz="2400" spc="-5" dirty="0">
                <a:solidFill>
                  <a:srgbClr val="434343"/>
                </a:solidFill>
                <a:latin typeface="Calibri"/>
                <a:cs typeface="Calibri"/>
              </a:rPr>
              <a:t>sizes</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But we don't know how build web pages that </a:t>
            </a:r>
            <a:r>
              <a:rPr sz="2400" b="1" i="1" spc="-5" dirty="0">
                <a:solidFill>
                  <a:srgbClr val="434343"/>
                </a:solidFill>
                <a:latin typeface="Calibri"/>
                <a:cs typeface="Calibri"/>
              </a:rPr>
              <a:t>do</a:t>
            </a:r>
            <a:r>
              <a:rPr sz="2400" b="1" i="1" spc="45" dirty="0">
                <a:solidFill>
                  <a:srgbClr val="434343"/>
                </a:solidFill>
                <a:latin typeface="Calibri"/>
                <a:cs typeface="Calibri"/>
              </a:rPr>
              <a:t> </a:t>
            </a:r>
            <a:r>
              <a:rPr sz="2400" dirty="0">
                <a:solidFill>
                  <a:srgbClr val="434343"/>
                </a:solidFill>
                <a:latin typeface="Calibri"/>
                <a:cs typeface="Calibri"/>
              </a:rPr>
              <a:t>anything:</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Get user</a:t>
            </a:r>
            <a:r>
              <a:rPr sz="2400" spc="-10" dirty="0">
                <a:solidFill>
                  <a:srgbClr val="434343"/>
                </a:solidFill>
                <a:latin typeface="Calibri"/>
                <a:cs typeface="Calibri"/>
              </a:rPr>
              <a:t> </a:t>
            </a:r>
            <a:r>
              <a:rPr sz="2400" spc="-5" dirty="0">
                <a:solidFill>
                  <a:srgbClr val="434343"/>
                </a:solidFill>
                <a:latin typeface="Calibri"/>
                <a:cs typeface="Calibri"/>
              </a:rPr>
              <a:t>input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Save user</a:t>
            </a:r>
            <a:r>
              <a:rPr sz="2400" spc="-10" dirty="0">
                <a:solidFill>
                  <a:srgbClr val="434343"/>
                </a:solidFill>
                <a:latin typeface="Calibri"/>
                <a:cs typeface="Calibri"/>
              </a:rPr>
              <a:t> </a:t>
            </a:r>
            <a:r>
              <a:rPr sz="2400" spc="-5" dirty="0">
                <a:solidFill>
                  <a:srgbClr val="434343"/>
                </a:solidFill>
                <a:latin typeface="Calibri"/>
                <a:cs typeface="Calibri"/>
              </a:rPr>
              <a:t>input</a:t>
            </a:r>
            <a:endParaRPr sz="2400">
              <a:latin typeface="Calibri"/>
              <a:cs typeface="Calibri"/>
            </a:endParaRPr>
          </a:p>
          <a:p>
            <a:pPr marL="469900" marR="1882775"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Show </a:t>
            </a:r>
            <a:r>
              <a:rPr sz="2400" dirty="0">
                <a:solidFill>
                  <a:srgbClr val="434343"/>
                </a:solidFill>
                <a:latin typeface="Calibri"/>
                <a:cs typeface="Calibri"/>
              </a:rPr>
              <a:t>and </a:t>
            </a:r>
            <a:r>
              <a:rPr sz="2400" spc="-5" dirty="0">
                <a:solidFill>
                  <a:srgbClr val="434343"/>
                </a:solidFill>
                <a:latin typeface="Calibri"/>
                <a:cs typeface="Calibri"/>
              </a:rPr>
              <a:t>hide elements when the</a:t>
            </a:r>
            <a:r>
              <a:rPr sz="2400" spc="-85" dirty="0">
                <a:solidFill>
                  <a:srgbClr val="434343"/>
                </a:solidFill>
                <a:latin typeface="Calibri"/>
                <a:cs typeface="Calibri"/>
              </a:rPr>
              <a:t> </a:t>
            </a:r>
            <a:r>
              <a:rPr sz="2400" spc="-5" dirty="0">
                <a:solidFill>
                  <a:srgbClr val="434343"/>
                </a:solidFill>
                <a:latin typeface="Calibri"/>
                <a:cs typeface="Calibri"/>
              </a:rPr>
              <a:t>user  interacts with the</a:t>
            </a:r>
            <a:r>
              <a:rPr sz="2400" spc="-15" dirty="0">
                <a:solidFill>
                  <a:srgbClr val="434343"/>
                </a:solidFill>
                <a:latin typeface="Calibri"/>
                <a:cs typeface="Calibri"/>
              </a:rPr>
              <a:t> </a:t>
            </a:r>
            <a:r>
              <a:rPr sz="2400" spc="-5" dirty="0">
                <a:solidFill>
                  <a:srgbClr val="434343"/>
                </a:solidFill>
                <a:latin typeface="Calibri"/>
                <a:cs typeface="Calibri"/>
              </a:rPr>
              <a:t>page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etc.</a:t>
            </a:r>
            <a:endParaRPr sz="2400">
              <a:latin typeface="Calibri"/>
              <a:cs typeface="Calibri"/>
            </a:endParaRPr>
          </a:p>
        </p:txBody>
      </p:sp>
      <p:sp>
        <p:nvSpPr>
          <p:cNvPr id="4" name="object 4"/>
          <p:cNvSpPr/>
          <p:nvPr/>
        </p:nvSpPr>
        <p:spPr>
          <a:xfrm>
            <a:off x="6989600" y="1725150"/>
            <a:ext cx="1253349" cy="12533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989599" y="4630299"/>
            <a:ext cx="1456799" cy="14183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805170" cy="574040"/>
          </a:xfrm>
          <a:prstGeom prst="rect">
            <a:avLst/>
          </a:prstGeom>
        </p:spPr>
        <p:txBody>
          <a:bodyPr vert="horz" wrap="square" lIns="0" tIns="12700" rIns="0" bIns="0" rtlCol="0">
            <a:spAutoFit/>
          </a:bodyPr>
          <a:lstStyle/>
          <a:p>
            <a:pPr marL="12700">
              <a:lnSpc>
                <a:spcPct val="100000"/>
              </a:lnSpc>
              <a:spcBef>
                <a:spcPts val="100"/>
              </a:spcBef>
            </a:pPr>
            <a:r>
              <a:rPr sz="3600" spc="409" dirty="0">
                <a:latin typeface="Calibri"/>
                <a:cs typeface="Calibri"/>
              </a:rPr>
              <a:t>What </a:t>
            </a:r>
            <a:r>
              <a:rPr sz="3600" spc="265" dirty="0">
                <a:latin typeface="Calibri"/>
                <a:cs typeface="Calibri"/>
              </a:rPr>
              <a:t>we've </a:t>
            </a:r>
            <a:r>
              <a:rPr sz="3600" spc="335" dirty="0">
                <a:latin typeface="Calibri"/>
                <a:cs typeface="Calibri"/>
              </a:rPr>
              <a:t>learned</a:t>
            </a:r>
            <a:r>
              <a:rPr sz="3600" spc="-495" dirty="0">
                <a:latin typeface="Calibri"/>
                <a:cs typeface="Calibri"/>
              </a:rPr>
              <a:t> </a:t>
            </a:r>
            <a:r>
              <a:rPr sz="3600" spc="290" dirty="0">
                <a:latin typeface="Calibri"/>
                <a:cs typeface="Calibri"/>
              </a:rPr>
              <a:t>so </a:t>
            </a:r>
            <a:r>
              <a:rPr sz="3600" spc="204" dirty="0">
                <a:latin typeface="Calibri"/>
                <a:cs typeface="Calibri"/>
              </a:rPr>
              <a:t>far</a:t>
            </a:r>
            <a:endParaRPr sz="3600">
              <a:latin typeface="Calibri"/>
              <a:cs typeface="Calibri"/>
            </a:endParaRPr>
          </a:p>
        </p:txBody>
      </p:sp>
      <p:sp>
        <p:nvSpPr>
          <p:cNvPr id="3" name="object 3"/>
          <p:cNvSpPr txBox="1"/>
          <p:nvPr/>
        </p:nvSpPr>
        <p:spPr>
          <a:xfrm>
            <a:off x="855724" y="1567733"/>
            <a:ext cx="7242809" cy="42164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We've learned how to build web pages</a:t>
            </a:r>
            <a:r>
              <a:rPr sz="2400" spc="-20" dirty="0">
                <a:solidFill>
                  <a:srgbClr val="434343"/>
                </a:solidFill>
                <a:latin typeface="Calibri"/>
                <a:cs typeface="Calibri"/>
              </a:rPr>
              <a:t> </a:t>
            </a:r>
            <a:r>
              <a:rPr sz="2400" spc="-5" dirty="0">
                <a:solidFill>
                  <a:srgbClr val="434343"/>
                </a:solidFill>
                <a:latin typeface="Calibri"/>
                <a:cs typeface="Calibri"/>
              </a:rPr>
              <a:t>that: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Look the way we want them</a:t>
            </a:r>
            <a:r>
              <a:rPr sz="2400" spc="-15" dirty="0">
                <a:solidFill>
                  <a:srgbClr val="434343"/>
                </a:solidFill>
                <a:latin typeface="Calibri"/>
                <a:cs typeface="Calibri"/>
              </a:rPr>
              <a:t> </a:t>
            </a:r>
            <a:r>
              <a:rPr sz="2400" spc="-5" dirty="0">
                <a:solidFill>
                  <a:srgbClr val="434343"/>
                </a:solidFill>
                <a:latin typeface="Calibri"/>
                <a:cs typeface="Calibri"/>
              </a:rPr>
              <a:t>to</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Can link to other web</a:t>
            </a:r>
            <a:r>
              <a:rPr sz="2400" spc="-15" dirty="0">
                <a:solidFill>
                  <a:srgbClr val="434343"/>
                </a:solidFill>
                <a:latin typeface="Calibri"/>
                <a:cs typeface="Calibri"/>
              </a:rPr>
              <a:t> </a:t>
            </a:r>
            <a:r>
              <a:rPr sz="2400" spc="-5" dirty="0">
                <a:solidFill>
                  <a:srgbClr val="434343"/>
                </a:solidFill>
                <a:latin typeface="Calibri"/>
                <a:cs typeface="Calibri"/>
              </a:rPr>
              <a:t>pages</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Display differently on different screen</a:t>
            </a:r>
            <a:r>
              <a:rPr sz="2400" spc="-20" dirty="0">
                <a:solidFill>
                  <a:srgbClr val="434343"/>
                </a:solidFill>
                <a:latin typeface="Calibri"/>
                <a:cs typeface="Calibri"/>
              </a:rPr>
              <a:t> </a:t>
            </a:r>
            <a:r>
              <a:rPr sz="2400" spc="-5" dirty="0">
                <a:solidFill>
                  <a:srgbClr val="434343"/>
                </a:solidFill>
                <a:latin typeface="Calibri"/>
                <a:cs typeface="Calibri"/>
              </a:rPr>
              <a:t>sizes</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But we don't know how build web pages that </a:t>
            </a:r>
            <a:r>
              <a:rPr sz="2400" b="1" i="1" spc="-5" dirty="0">
                <a:solidFill>
                  <a:srgbClr val="434343"/>
                </a:solidFill>
                <a:latin typeface="Calibri"/>
                <a:cs typeface="Calibri"/>
              </a:rPr>
              <a:t>do</a:t>
            </a:r>
            <a:r>
              <a:rPr sz="2400" b="1" i="1" spc="45" dirty="0">
                <a:solidFill>
                  <a:srgbClr val="434343"/>
                </a:solidFill>
                <a:latin typeface="Calibri"/>
                <a:cs typeface="Calibri"/>
              </a:rPr>
              <a:t> </a:t>
            </a:r>
            <a:r>
              <a:rPr sz="2400" dirty="0">
                <a:solidFill>
                  <a:srgbClr val="434343"/>
                </a:solidFill>
                <a:latin typeface="Calibri"/>
                <a:cs typeface="Calibri"/>
              </a:rPr>
              <a:t>anything:</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Get user</a:t>
            </a:r>
            <a:r>
              <a:rPr sz="2400" spc="-10" dirty="0">
                <a:solidFill>
                  <a:srgbClr val="434343"/>
                </a:solidFill>
                <a:latin typeface="Calibri"/>
                <a:cs typeface="Calibri"/>
              </a:rPr>
              <a:t> </a:t>
            </a:r>
            <a:r>
              <a:rPr sz="2400" spc="-5" dirty="0">
                <a:solidFill>
                  <a:srgbClr val="434343"/>
                </a:solidFill>
                <a:latin typeface="Calibri"/>
                <a:cs typeface="Calibri"/>
              </a:rPr>
              <a:t>input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Save user</a:t>
            </a:r>
            <a:r>
              <a:rPr sz="2400" spc="-10" dirty="0">
                <a:solidFill>
                  <a:srgbClr val="434343"/>
                </a:solidFill>
                <a:latin typeface="Calibri"/>
                <a:cs typeface="Calibri"/>
              </a:rPr>
              <a:t> </a:t>
            </a:r>
            <a:r>
              <a:rPr sz="2400" spc="-5" dirty="0">
                <a:solidFill>
                  <a:srgbClr val="434343"/>
                </a:solidFill>
                <a:latin typeface="Calibri"/>
                <a:cs typeface="Calibri"/>
              </a:rPr>
              <a:t>input</a:t>
            </a:r>
            <a:endParaRPr sz="2400">
              <a:latin typeface="Calibri"/>
              <a:cs typeface="Calibri"/>
            </a:endParaRPr>
          </a:p>
          <a:p>
            <a:pPr marL="469900" marR="1882775"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Show </a:t>
            </a:r>
            <a:r>
              <a:rPr sz="2400" dirty="0">
                <a:solidFill>
                  <a:srgbClr val="434343"/>
                </a:solidFill>
                <a:latin typeface="Calibri"/>
                <a:cs typeface="Calibri"/>
              </a:rPr>
              <a:t>and </a:t>
            </a:r>
            <a:r>
              <a:rPr sz="2400" spc="-5" dirty="0">
                <a:solidFill>
                  <a:srgbClr val="434343"/>
                </a:solidFill>
                <a:latin typeface="Calibri"/>
                <a:cs typeface="Calibri"/>
              </a:rPr>
              <a:t>hide elements when the</a:t>
            </a:r>
            <a:r>
              <a:rPr sz="2400" spc="-85" dirty="0">
                <a:solidFill>
                  <a:srgbClr val="434343"/>
                </a:solidFill>
                <a:latin typeface="Calibri"/>
                <a:cs typeface="Calibri"/>
              </a:rPr>
              <a:t> </a:t>
            </a:r>
            <a:r>
              <a:rPr sz="2400" spc="-5" dirty="0">
                <a:solidFill>
                  <a:srgbClr val="434343"/>
                </a:solidFill>
                <a:latin typeface="Calibri"/>
                <a:cs typeface="Calibri"/>
              </a:rPr>
              <a:t>user  interacts with the</a:t>
            </a:r>
            <a:r>
              <a:rPr sz="2400" spc="-15" dirty="0">
                <a:solidFill>
                  <a:srgbClr val="434343"/>
                </a:solidFill>
                <a:latin typeface="Calibri"/>
                <a:cs typeface="Calibri"/>
              </a:rPr>
              <a:t> </a:t>
            </a:r>
            <a:r>
              <a:rPr sz="2400" spc="-5" dirty="0">
                <a:solidFill>
                  <a:srgbClr val="434343"/>
                </a:solidFill>
                <a:latin typeface="Calibri"/>
                <a:cs typeface="Calibri"/>
              </a:rPr>
              <a:t>page</a:t>
            </a:r>
            <a:endParaRPr sz="2400">
              <a:latin typeface="Calibri"/>
              <a:cs typeface="Calibri"/>
            </a:endParaRPr>
          </a:p>
        </p:txBody>
      </p:sp>
      <p:sp>
        <p:nvSpPr>
          <p:cNvPr id="4" name="object 4"/>
          <p:cNvSpPr txBox="1"/>
          <p:nvPr/>
        </p:nvSpPr>
        <p:spPr>
          <a:xfrm>
            <a:off x="1006592" y="5812073"/>
            <a:ext cx="791210" cy="391160"/>
          </a:xfrm>
          <a:prstGeom prst="rect">
            <a:avLst/>
          </a:prstGeom>
        </p:spPr>
        <p:txBody>
          <a:bodyPr vert="horz" wrap="square" lIns="0" tIns="12700" rIns="0" bIns="0" rtlCol="0">
            <a:spAutoFit/>
          </a:bodyPr>
          <a:lstStyle/>
          <a:p>
            <a:pPr marL="12700">
              <a:lnSpc>
                <a:spcPct val="100000"/>
              </a:lnSpc>
              <a:spcBef>
                <a:spcPts val="10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etc.</a:t>
            </a:r>
            <a:endParaRPr sz="2400">
              <a:latin typeface="Calibri"/>
              <a:cs typeface="Calibri"/>
            </a:endParaRPr>
          </a:p>
        </p:txBody>
      </p:sp>
      <p:sp>
        <p:nvSpPr>
          <p:cNvPr id="5" name="object 5"/>
          <p:cNvSpPr/>
          <p:nvPr/>
        </p:nvSpPr>
        <p:spPr>
          <a:xfrm>
            <a:off x="6989600" y="1725150"/>
            <a:ext cx="1253349" cy="1253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989599" y="4630299"/>
            <a:ext cx="1456799" cy="141839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2981170" y="5890287"/>
            <a:ext cx="3198495" cy="574040"/>
          </a:xfrm>
          <a:prstGeom prst="rect">
            <a:avLst/>
          </a:prstGeom>
        </p:spPr>
        <p:txBody>
          <a:bodyPr vert="horz" wrap="square" lIns="0" tIns="12700" rIns="0" bIns="0" rtlCol="0">
            <a:spAutoFit/>
          </a:bodyPr>
          <a:lstStyle/>
          <a:p>
            <a:pPr marL="12700">
              <a:lnSpc>
                <a:spcPct val="100000"/>
              </a:lnSpc>
              <a:spcBef>
                <a:spcPts val="100"/>
              </a:spcBef>
            </a:pPr>
            <a:r>
              <a:rPr sz="3600" b="1" spc="-10" dirty="0">
                <a:latin typeface="Calibri"/>
                <a:cs typeface="Calibri"/>
              </a:rPr>
              <a:t>Enter</a:t>
            </a:r>
            <a:r>
              <a:rPr sz="3600" b="1" spc="-85" dirty="0">
                <a:latin typeface="Calibri"/>
                <a:cs typeface="Calibri"/>
              </a:rPr>
              <a:t> </a:t>
            </a:r>
            <a:r>
              <a:rPr sz="3600" b="1" spc="-5" dirty="0">
                <a:latin typeface="Calibri"/>
                <a:cs typeface="Calibri"/>
              </a:rPr>
              <a:t>JavaScript!</a:t>
            </a:r>
            <a:endParaRPr sz="3600">
              <a:latin typeface="Calibri"/>
              <a:cs typeface="Calibri"/>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939918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4635500" cy="861694"/>
          </a:xfrm>
          <a:prstGeom prst="rect">
            <a:avLst/>
          </a:prstGeom>
        </p:spPr>
        <p:txBody>
          <a:bodyPr vert="horz" wrap="square" lIns="0" tIns="12700" rIns="0" bIns="0" rtlCol="0">
            <a:spAutoFit/>
          </a:bodyPr>
          <a:lstStyle/>
          <a:p>
            <a:pPr marL="12700">
              <a:lnSpc>
                <a:spcPct val="100000"/>
              </a:lnSpc>
              <a:spcBef>
                <a:spcPts val="100"/>
              </a:spcBef>
            </a:pPr>
            <a:r>
              <a:rPr spc="10" dirty="0"/>
              <a:t>Linking </a:t>
            </a:r>
            <a:r>
              <a:rPr spc="-165" dirty="0"/>
              <a:t>CSS </a:t>
            </a:r>
            <a:r>
              <a:rPr spc="45" dirty="0"/>
              <a:t>in</a:t>
            </a:r>
            <a:r>
              <a:rPr spc="-890" dirty="0"/>
              <a:t> </a:t>
            </a:r>
            <a:r>
              <a:rPr spc="50" dirty="0"/>
              <a:t>HTML</a:t>
            </a:r>
          </a:p>
          <a:p>
            <a:pPr marL="12700">
              <a:lnSpc>
                <a:spcPct val="100000"/>
              </a:lnSpc>
              <a:spcBef>
                <a:spcPts val="100"/>
              </a:spcBef>
            </a:pPr>
            <a:r>
              <a:rPr sz="1800" spc="-170" dirty="0"/>
              <a:t>(i.e. </a:t>
            </a:r>
            <a:r>
              <a:rPr sz="1800" spc="-25" dirty="0"/>
              <a:t>copy/paste</a:t>
            </a:r>
            <a:r>
              <a:rPr sz="1800" spc="-165" dirty="0"/>
              <a:t> </a:t>
            </a:r>
            <a:r>
              <a:rPr sz="1800" spc="-15" dirty="0"/>
              <a:t>boilerplate)</a:t>
            </a:r>
            <a:endParaRPr sz="1800"/>
          </a:p>
        </p:txBody>
      </p:sp>
      <p:sp>
        <p:nvSpPr>
          <p:cNvPr id="3" name="object 3"/>
          <p:cNvSpPr txBox="1"/>
          <p:nvPr/>
        </p:nvSpPr>
        <p:spPr>
          <a:xfrm>
            <a:off x="343324" y="1901725"/>
            <a:ext cx="8007350" cy="4085862"/>
          </a:xfrm>
          <a:prstGeom prst="rect">
            <a:avLst/>
          </a:prstGeom>
        </p:spPr>
        <p:txBody>
          <a:bodyPr vert="horz" wrap="square" lIns="0" tIns="12700" rIns="0" bIns="0" rtlCol="0">
            <a:spAutoFit/>
          </a:bodyPr>
          <a:lstStyle/>
          <a:p>
            <a:pPr marL="12700">
              <a:lnSpc>
                <a:spcPts val="2865"/>
              </a:lnSpc>
              <a:spcBef>
                <a:spcPts val="100"/>
              </a:spcBef>
              <a:tabLst>
                <a:tab pos="1683385" algn="l"/>
              </a:tabLst>
            </a:pPr>
            <a:r>
              <a:rPr sz="2400" spc="-204" dirty="0">
                <a:latin typeface="Arial"/>
                <a:cs typeface="Arial"/>
              </a:rPr>
              <a:t>&lt;!DOCTYPE	</a:t>
            </a:r>
            <a:r>
              <a:rPr sz="2400" spc="125" dirty="0">
                <a:latin typeface="Arial"/>
                <a:cs typeface="Arial"/>
              </a:rPr>
              <a:t>html&gt;</a:t>
            </a:r>
            <a:endParaRPr sz="2400" dirty="0">
              <a:latin typeface="Arial"/>
              <a:cs typeface="Arial"/>
            </a:endParaRPr>
          </a:p>
          <a:p>
            <a:pPr marL="12700">
              <a:lnSpc>
                <a:spcPts val="2850"/>
              </a:lnSpc>
            </a:pPr>
            <a:r>
              <a:rPr sz="2400" spc="90" dirty="0">
                <a:latin typeface="Arial"/>
                <a:cs typeface="Arial"/>
              </a:rPr>
              <a:t>&lt;html&gt;</a:t>
            </a:r>
            <a:endParaRPr sz="2400" dirty="0">
              <a:latin typeface="Arial"/>
              <a:cs typeface="Arial"/>
            </a:endParaRPr>
          </a:p>
          <a:p>
            <a:pPr marL="347345">
              <a:lnSpc>
                <a:spcPts val="2850"/>
              </a:lnSpc>
            </a:pPr>
            <a:r>
              <a:rPr sz="2400" spc="-45" dirty="0">
                <a:latin typeface="Arial"/>
                <a:cs typeface="Arial"/>
              </a:rPr>
              <a:t>&lt;head&gt;</a:t>
            </a:r>
            <a:endParaRPr sz="2400" dirty="0">
              <a:latin typeface="Arial"/>
              <a:cs typeface="Arial"/>
            </a:endParaRPr>
          </a:p>
          <a:p>
            <a:pPr marL="682625">
              <a:lnSpc>
                <a:spcPts val="2850"/>
              </a:lnSpc>
              <a:tabLst>
                <a:tab pos="2353945" algn="l"/>
              </a:tabLst>
            </a:pPr>
            <a:r>
              <a:rPr sz="2400" spc="215" dirty="0">
                <a:latin typeface="Arial"/>
                <a:cs typeface="Arial"/>
              </a:rPr>
              <a:t>&lt;title&gt;</a:t>
            </a:r>
            <a:r>
              <a:rPr lang="en-US" sz="2400" spc="215" dirty="0">
                <a:latin typeface="Arial"/>
                <a:cs typeface="Arial"/>
              </a:rPr>
              <a:t>Web Course</a:t>
            </a:r>
            <a:r>
              <a:rPr sz="2400" spc="245" dirty="0">
                <a:latin typeface="Arial"/>
                <a:cs typeface="Arial"/>
              </a:rPr>
              <a:t>&lt;/title&gt;</a:t>
            </a:r>
            <a:endParaRPr sz="2400" dirty="0">
              <a:latin typeface="Arial"/>
              <a:cs typeface="Arial"/>
            </a:endParaRPr>
          </a:p>
          <a:p>
            <a:pPr marL="681990">
              <a:lnSpc>
                <a:spcPts val="2850"/>
              </a:lnSpc>
              <a:tabLst>
                <a:tab pos="1684655" algn="l"/>
                <a:tab pos="4525010" algn="l"/>
                <a:tab pos="7659370" algn="l"/>
              </a:tabLst>
            </a:pPr>
            <a:r>
              <a:rPr sz="2400" spc="295" dirty="0">
                <a:solidFill>
                  <a:srgbClr val="1267F0"/>
                </a:solidFill>
                <a:latin typeface="Arial"/>
                <a:cs typeface="Arial"/>
              </a:rPr>
              <a:t>&lt;lin</a:t>
            </a:r>
            <a:r>
              <a:rPr sz="2400" spc="380" dirty="0">
                <a:solidFill>
                  <a:srgbClr val="1267F0"/>
                </a:solidFill>
                <a:latin typeface="Arial"/>
                <a:cs typeface="Arial"/>
              </a:rPr>
              <a:t>k</a:t>
            </a:r>
            <a:r>
              <a:rPr sz="2400" dirty="0">
                <a:solidFill>
                  <a:srgbClr val="1267F0"/>
                </a:solidFill>
                <a:latin typeface="Arial"/>
                <a:cs typeface="Arial"/>
              </a:rPr>
              <a:t>	</a:t>
            </a:r>
            <a:r>
              <a:rPr sz="2400" spc="280" dirty="0">
                <a:solidFill>
                  <a:srgbClr val="1267F0"/>
                </a:solidFill>
                <a:latin typeface="Arial"/>
                <a:cs typeface="Arial"/>
              </a:rPr>
              <a:t>rel="stylesheet</a:t>
            </a:r>
            <a:r>
              <a:rPr sz="2400" spc="229" dirty="0">
                <a:solidFill>
                  <a:srgbClr val="1267F0"/>
                </a:solidFill>
                <a:latin typeface="Arial"/>
                <a:cs typeface="Arial"/>
              </a:rPr>
              <a:t>"</a:t>
            </a:r>
            <a:r>
              <a:rPr sz="2400" dirty="0">
                <a:solidFill>
                  <a:srgbClr val="1267F0"/>
                </a:solidFill>
                <a:latin typeface="Arial"/>
                <a:cs typeface="Arial"/>
              </a:rPr>
              <a:t>	</a:t>
            </a:r>
            <a:r>
              <a:rPr sz="2400" spc="254" dirty="0">
                <a:solidFill>
                  <a:srgbClr val="1267F0"/>
                </a:solidFill>
                <a:latin typeface="Arial"/>
                <a:cs typeface="Arial"/>
              </a:rPr>
              <a:t>href=</a:t>
            </a:r>
            <a:r>
              <a:rPr sz="2400" spc="300" dirty="0">
                <a:solidFill>
                  <a:srgbClr val="1267F0"/>
                </a:solidFill>
                <a:latin typeface="Arial"/>
                <a:cs typeface="Arial"/>
              </a:rPr>
              <a:t>"</a:t>
            </a:r>
            <a:r>
              <a:rPr sz="2400" b="1" i="1" spc="-130" dirty="0">
                <a:latin typeface="Arial"/>
                <a:cs typeface="Arial"/>
              </a:rPr>
              <a:t>filename</a:t>
            </a:r>
            <a:r>
              <a:rPr sz="2400" b="1" spc="135" dirty="0">
                <a:latin typeface="Arial"/>
                <a:cs typeface="Arial"/>
              </a:rPr>
              <a:t>.cs</a:t>
            </a:r>
            <a:r>
              <a:rPr sz="2400" b="1" spc="175" dirty="0">
                <a:latin typeface="Arial"/>
                <a:cs typeface="Arial"/>
              </a:rPr>
              <a:t>s</a:t>
            </a:r>
            <a:r>
              <a:rPr sz="2400" spc="465" dirty="0">
                <a:solidFill>
                  <a:srgbClr val="1267F0"/>
                </a:solidFill>
                <a:latin typeface="Arial"/>
                <a:cs typeface="Arial"/>
              </a:rPr>
              <a:t>"</a:t>
            </a:r>
            <a:r>
              <a:rPr sz="2400" dirty="0">
                <a:solidFill>
                  <a:srgbClr val="1267F0"/>
                </a:solidFill>
                <a:latin typeface="Arial"/>
                <a:cs typeface="Arial"/>
              </a:rPr>
              <a:t>	</a:t>
            </a:r>
            <a:r>
              <a:rPr sz="2400" spc="280" dirty="0">
                <a:solidFill>
                  <a:srgbClr val="1267F0"/>
                </a:solidFill>
                <a:latin typeface="Arial"/>
                <a:cs typeface="Arial"/>
              </a:rPr>
              <a:t>/&gt;</a:t>
            </a:r>
            <a:endParaRPr sz="2400" dirty="0">
              <a:latin typeface="Arial"/>
              <a:cs typeface="Arial"/>
            </a:endParaRPr>
          </a:p>
          <a:p>
            <a:pPr marL="347345">
              <a:lnSpc>
                <a:spcPts val="2865"/>
              </a:lnSpc>
            </a:pPr>
            <a:r>
              <a:rPr sz="2400" spc="55" dirty="0">
                <a:latin typeface="Arial"/>
                <a:cs typeface="Arial"/>
              </a:rPr>
              <a:t>&lt;/head&gt;</a:t>
            </a:r>
            <a:endParaRPr sz="2400" dirty="0">
              <a:latin typeface="Arial"/>
              <a:cs typeface="Arial"/>
            </a:endParaRPr>
          </a:p>
          <a:p>
            <a:pPr>
              <a:lnSpc>
                <a:spcPct val="100000"/>
              </a:lnSpc>
            </a:pPr>
            <a:endParaRPr sz="2450" dirty="0">
              <a:latin typeface="Times New Roman"/>
              <a:cs typeface="Times New Roman"/>
            </a:endParaRPr>
          </a:p>
          <a:p>
            <a:pPr marL="347345">
              <a:lnSpc>
                <a:spcPts val="2865"/>
              </a:lnSpc>
            </a:pPr>
            <a:r>
              <a:rPr sz="2400" spc="-20" dirty="0">
                <a:latin typeface="Arial"/>
                <a:cs typeface="Arial"/>
              </a:rPr>
              <a:t>&lt;body&gt;</a:t>
            </a:r>
            <a:endParaRPr sz="2400" dirty="0">
              <a:latin typeface="Arial"/>
              <a:cs typeface="Arial"/>
            </a:endParaRPr>
          </a:p>
          <a:p>
            <a:pPr marL="425450">
              <a:lnSpc>
                <a:spcPts val="2850"/>
              </a:lnSpc>
            </a:pPr>
            <a:r>
              <a:rPr sz="2400" i="1" spc="-65" dirty="0">
                <a:latin typeface="Arial"/>
                <a:cs typeface="Arial"/>
              </a:rPr>
              <a:t>... </a:t>
            </a:r>
            <a:r>
              <a:rPr sz="2400" i="1" spc="-95" dirty="0">
                <a:latin typeface="Arial"/>
                <a:cs typeface="Arial"/>
              </a:rPr>
              <a:t>contents </a:t>
            </a:r>
            <a:r>
              <a:rPr sz="2400" i="1" spc="-25" dirty="0">
                <a:latin typeface="Arial"/>
                <a:cs typeface="Arial"/>
              </a:rPr>
              <a:t>of </a:t>
            </a:r>
            <a:r>
              <a:rPr sz="2400" i="1" spc="-55" dirty="0">
                <a:latin typeface="Arial"/>
                <a:cs typeface="Arial"/>
              </a:rPr>
              <a:t>the</a:t>
            </a:r>
            <a:r>
              <a:rPr sz="2400" i="1" spc="-335" dirty="0">
                <a:latin typeface="Arial"/>
                <a:cs typeface="Arial"/>
              </a:rPr>
              <a:t> </a:t>
            </a:r>
            <a:r>
              <a:rPr sz="2400" i="1" spc="-105" dirty="0">
                <a:latin typeface="Arial"/>
                <a:cs typeface="Arial"/>
              </a:rPr>
              <a:t>page...</a:t>
            </a:r>
            <a:endParaRPr sz="2400" dirty="0">
              <a:latin typeface="Arial"/>
              <a:cs typeface="Arial"/>
            </a:endParaRPr>
          </a:p>
          <a:p>
            <a:pPr marL="347345">
              <a:lnSpc>
                <a:spcPts val="2850"/>
              </a:lnSpc>
            </a:pPr>
            <a:r>
              <a:rPr sz="2400" spc="75" dirty="0">
                <a:latin typeface="Arial"/>
                <a:cs typeface="Arial"/>
              </a:rPr>
              <a:t>&lt;/body&gt;</a:t>
            </a:r>
            <a:endParaRPr sz="2400" dirty="0">
              <a:latin typeface="Arial"/>
              <a:cs typeface="Arial"/>
            </a:endParaRPr>
          </a:p>
          <a:p>
            <a:pPr marL="12700">
              <a:lnSpc>
                <a:spcPts val="2865"/>
              </a:lnSpc>
            </a:pPr>
            <a:r>
              <a:rPr sz="2400" spc="170" dirty="0">
                <a:latin typeface="Arial"/>
                <a:cs typeface="Arial"/>
              </a:rPr>
              <a:t>&lt;/html&gt;</a:t>
            </a:r>
            <a:endParaRPr sz="2400" dirty="0">
              <a:latin typeface="Arial"/>
              <a:cs typeface="Arial"/>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sz="4800" spc="490" dirty="0">
                <a:latin typeface="Calibri"/>
                <a:cs typeface="Calibri"/>
              </a:rPr>
              <a:t>JavaScript</a:t>
            </a:r>
            <a:endParaRPr sz="4800">
              <a:latin typeface="Calibri"/>
              <a:cs typeface="Calibri"/>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344420"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JavaScript</a:t>
            </a:r>
            <a:endParaRPr sz="3600">
              <a:latin typeface="Calibri"/>
              <a:cs typeface="Calibri"/>
            </a:endParaRPr>
          </a:p>
        </p:txBody>
      </p:sp>
      <p:sp>
        <p:nvSpPr>
          <p:cNvPr id="3" name="object 3"/>
          <p:cNvSpPr txBox="1"/>
          <p:nvPr/>
        </p:nvSpPr>
        <p:spPr>
          <a:xfrm>
            <a:off x="855724" y="1621082"/>
            <a:ext cx="5011420" cy="363918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JavaScript is </a:t>
            </a:r>
            <a:r>
              <a:rPr sz="2400" dirty="0">
                <a:solidFill>
                  <a:srgbClr val="434343"/>
                </a:solidFill>
                <a:latin typeface="Calibri"/>
                <a:cs typeface="Calibri"/>
              </a:rPr>
              <a:t>a </a:t>
            </a:r>
            <a:r>
              <a:rPr sz="2400" spc="-5" dirty="0">
                <a:solidFill>
                  <a:srgbClr val="434343"/>
                </a:solidFill>
                <a:latin typeface="Calibri"/>
                <a:cs typeface="Calibri"/>
              </a:rPr>
              <a:t>programming</a:t>
            </a:r>
            <a:r>
              <a:rPr sz="2400" spc="-55" dirty="0">
                <a:solidFill>
                  <a:srgbClr val="434343"/>
                </a:solidFill>
                <a:latin typeface="Calibri"/>
                <a:cs typeface="Calibri"/>
              </a:rPr>
              <a:t> </a:t>
            </a:r>
            <a:r>
              <a:rPr sz="2400" spc="-5" dirty="0">
                <a:solidFill>
                  <a:srgbClr val="434343"/>
                </a:solidFill>
                <a:latin typeface="Calibri"/>
                <a:cs typeface="Calibri"/>
              </a:rPr>
              <a:t>language.</a:t>
            </a:r>
            <a:endParaRPr sz="2400">
              <a:latin typeface="Calibri"/>
              <a:cs typeface="Calibri"/>
            </a:endParaRPr>
          </a:p>
          <a:p>
            <a:pPr>
              <a:lnSpc>
                <a:spcPct val="100000"/>
              </a:lnSpc>
            </a:pPr>
            <a:endParaRPr sz="2700">
              <a:latin typeface="Calibri"/>
              <a:cs typeface="Calibri"/>
            </a:endParaRPr>
          </a:p>
          <a:p>
            <a:pPr marL="12700" marR="26034">
              <a:lnSpc>
                <a:spcPct val="114599"/>
              </a:lnSpc>
            </a:pPr>
            <a:r>
              <a:rPr sz="2400" spc="-5" dirty="0">
                <a:solidFill>
                  <a:srgbClr val="434343"/>
                </a:solidFill>
                <a:latin typeface="Calibri"/>
                <a:cs typeface="Calibri"/>
              </a:rPr>
              <a:t>It is currently the only programming  language that your browser can execute  natively. </a:t>
            </a:r>
            <a:r>
              <a:rPr sz="1800" spc="-5" dirty="0">
                <a:solidFill>
                  <a:srgbClr val="434343"/>
                </a:solidFill>
                <a:latin typeface="Calibri"/>
                <a:cs typeface="Calibri"/>
              </a:rPr>
              <a:t>(There </a:t>
            </a:r>
            <a:r>
              <a:rPr sz="1800" dirty="0">
                <a:solidFill>
                  <a:srgbClr val="434343"/>
                </a:solidFill>
                <a:latin typeface="Calibri"/>
                <a:cs typeface="Calibri"/>
              </a:rPr>
              <a:t>are </a:t>
            </a:r>
            <a:r>
              <a:rPr sz="1800" u="heavy" spc="-5" dirty="0">
                <a:solidFill>
                  <a:srgbClr val="0097A7"/>
                </a:solidFill>
                <a:uFill>
                  <a:solidFill>
                    <a:srgbClr val="0097A7"/>
                  </a:solidFill>
                </a:uFill>
                <a:latin typeface="Calibri"/>
                <a:cs typeface="Calibri"/>
                <a:hlinkClick r:id="rId2"/>
              </a:rPr>
              <a:t>efforts</a:t>
            </a:r>
            <a:r>
              <a:rPr sz="1800" spc="-5" dirty="0">
                <a:solidFill>
                  <a:srgbClr val="0097A7"/>
                </a:solidFill>
                <a:latin typeface="Calibri"/>
                <a:cs typeface="Calibri"/>
                <a:hlinkClick r:id="rId2"/>
              </a:rPr>
              <a:t> </a:t>
            </a:r>
            <a:r>
              <a:rPr sz="1800" spc="-5" dirty="0">
                <a:solidFill>
                  <a:srgbClr val="434343"/>
                </a:solidFill>
                <a:latin typeface="Calibri"/>
                <a:cs typeface="Calibri"/>
              </a:rPr>
              <a:t>to change</a:t>
            </a:r>
            <a:r>
              <a:rPr sz="1800" spc="5" dirty="0">
                <a:solidFill>
                  <a:srgbClr val="434343"/>
                </a:solidFill>
                <a:latin typeface="Calibri"/>
                <a:cs typeface="Calibri"/>
              </a:rPr>
              <a:t> </a:t>
            </a:r>
            <a:r>
              <a:rPr sz="1800" spc="-5" dirty="0">
                <a:solidFill>
                  <a:srgbClr val="434343"/>
                </a:solidFill>
                <a:latin typeface="Calibri"/>
                <a:cs typeface="Calibri"/>
              </a:rPr>
              <a:t>that.)</a:t>
            </a:r>
            <a:endParaRPr sz="1800">
              <a:latin typeface="Calibri"/>
              <a:cs typeface="Calibri"/>
            </a:endParaRPr>
          </a:p>
          <a:p>
            <a:pPr>
              <a:lnSpc>
                <a:spcPct val="100000"/>
              </a:lnSpc>
              <a:spcBef>
                <a:spcPts val="35"/>
              </a:spcBef>
            </a:pPr>
            <a:endParaRPr sz="2000">
              <a:latin typeface="Calibri"/>
              <a:cs typeface="Calibri"/>
            </a:endParaRPr>
          </a:p>
          <a:p>
            <a:pPr marL="12700" marR="5080" algn="just">
              <a:lnSpc>
                <a:spcPct val="114599"/>
              </a:lnSpc>
            </a:pPr>
            <a:r>
              <a:rPr sz="2400" spc="-5" dirty="0">
                <a:solidFill>
                  <a:srgbClr val="434343"/>
                </a:solidFill>
                <a:latin typeface="Calibri"/>
                <a:cs typeface="Calibri"/>
              </a:rPr>
              <a:t>Therefore if you want to make your</a:t>
            </a:r>
            <a:r>
              <a:rPr sz="2400" spc="-70" dirty="0">
                <a:solidFill>
                  <a:srgbClr val="434343"/>
                </a:solidFill>
                <a:latin typeface="Calibri"/>
                <a:cs typeface="Calibri"/>
              </a:rPr>
              <a:t> </a:t>
            </a:r>
            <a:r>
              <a:rPr sz="2400" spc="-5" dirty="0">
                <a:solidFill>
                  <a:srgbClr val="434343"/>
                </a:solidFill>
                <a:latin typeface="Calibri"/>
                <a:cs typeface="Calibri"/>
              </a:rPr>
              <a:t>web  pages do stuff, you must use JavaScript:  There </a:t>
            </a:r>
            <a:r>
              <a:rPr sz="2400" dirty="0">
                <a:solidFill>
                  <a:srgbClr val="434343"/>
                </a:solidFill>
                <a:latin typeface="Calibri"/>
                <a:cs typeface="Calibri"/>
              </a:rPr>
              <a:t>are </a:t>
            </a:r>
            <a:r>
              <a:rPr sz="2400" spc="-5" dirty="0">
                <a:solidFill>
                  <a:srgbClr val="434343"/>
                </a:solidFill>
                <a:latin typeface="Calibri"/>
                <a:cs typeface="Calibri"/>
              </a:rPr>
              <a:t>no other</a:t>
            </a:r>
            <a:r>
              <a:rPr sz="2400" spc="-25" dirty="0">
                <a:solidFill>
                  <a:srgbClr val="434343"/>
                </a:solidFill>
                <a:latin typeface="Calibri"/>
                <a:cs typeface="Calibri"/>
              </a:rPr>
              <a:t> </a:t>
            </a:r>
            <a:r>
              <a:rPr sz="2400" spc="-5" dirty="0">
                <a:solidFill>
                  <a:srgbClr val="434343"/>
                </a:solidFill>
                <a:latin typeface="Calibri"/>
                <a:cs typeface="Calibri"/>
              </a:rPr>
              <a:t>options.</a:t>
            </a:r>
            <a:endParaRPr sz="2400">
              <a:latin typeface="Calibri"/>
              <a:cs typeface="Calibri"/>
            </a:endParaRPr>
          </a:p>
        </p:txBody>
      </p:sp>
      <p:sp>
        <p:nvSpPr>
          <p:cNvPr id="4" name="object 4"/>
          <p:cNvSpPr/>
          <p:nvPr/>
        </p:nvSpPr>
        <p:spPr>
          <a:xfrm>
            <a:off x="6210000" y="1685110"/>
            <a:ext cx="2629200" cy="26292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344420"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JavaScript</a:t>
            </a:r>
            <a:endParaRPr sz="3600">
              <a:latin typeface="Calibri"/>
              <a:cs typeface="Calibri"/>
            </a:endParaRPr>
          </a:p>
        </p:txBody>
      </p:sp>
      <p:sp>
        <p:nvSpPr>
          <p:cNvPr id="3" name="object 3"/>
          <p:cNvSpPr txBox="1"/>
          <p:nvPr/>
        </p:nvSpPr>
        <p:spPr>
          <a:xfrm>
            <a:off x="890984" y="1545898"/>
            <a:ext cx="7352030" cy="4552950"/>
          </a:xfrm>
          <a:prstGeom prst="rect">
            <a:avLst/>
          </a:prstGeom>
        </p:spPr>
        <p:txBody>
          <a:bodyPr vert="horz" wrap="square" lIns="0" tIns="87630" rIns="0" bIns="0" rtlCol="0">
            <a:spAutoFit/>
          </a:bodyPr>
          <a:lstStyle/>
          <a:p>
            <a:pPr marL="128270">
              <a:lnSpc>
                <a:spcPct val="100000"/>
              </a:lnSpc>
              <a:spcBef>
                <a:spcPts val="690"/>
              </a:spcBef>
              <a:tabLst>
                <a:tab pos="434340" algn="l"/>
              </a:tabLst>
            </a:pPr>
            <a:r>
              <a:rPr sz="2000" dirty="0">
                <a:solidFill>
                  <a:srgbClr val="434343"/>
                </a:solidFill>
                <a:latin typeface="Calibri"/>
                <a:cs typeface="Calibri"/>
              </a:rPr>
              <a:t>-	</a:t>
            </a:r>
            <a:r>
              <a:rPr sz="2400" spc="-5" dirty="0">
                <a:solidFill>
                  <a:srgbClr val="434343"/>
                </a:solidFill>
                <a:latin typeface="Calibri"/>
                <a:cs typeface="Calibri"/>
              </a:rPr>
              <a:t>Created in 1995 by Brendan</a:t>
            </a:r>
            <a:r>
              <a:rPr sz="2400" spc="-15" dirty="0">
                <a:solidFill>
                  <a:srgbClr val="434343"/>
                </a:solidFill>
                <a:latin typeface="Calibri"/>
                <a:cs typeface="Calibri"/>
              </a:rPr>
              <a:t> </a:t>
            </a:r>
            <a:r>
              <a:rPr sz="2400" spc="-5" dirty="0">
                <a:solidFill>
                  <a:srgbClr val="434343"/>
                </a:solidFill>
                <a:latin typeface="Calibri"/>
                <a:cs typeface="Calibri"/>
              </a:rPr>
              <a:t>Eich</a:t>
            </a:r>
            <a:endParaRPr sz="2400">
              <a:latin typeface="Calibri"/>
              <a:cs typeface="Calibri"/>
            </a:endParaRPr>
          </a:p>
          <a:p>
            <a:pPr marL="434340">
              <a:lnSpc>
                <a:spcPct val="100000"/>
              </a:lnSpc>
              <a:spcBef>
                <a:spcPts val="445"/>
              </a:spcBef>
            </a:pPr>
            <a:r>
              <a:rPr sz="1800" spc="-5" dirty="0">
                <a:solidFill>
                  <a:srgbClr val="434343"/>
                </a:solidFill>
                <a:latin typeface="Calibri"/>
                <a:cs typeface="Calibri"/>
              </a:rPr>
              <a:t>(co-founder of Mozilla; resigned 2014 </a:t>
            </a:r>
            <a:r>
              <a:rPr sz="1800" u="heavy" spc="-5" dirty="0">
                <a:solidFill>
                  <a:srgbClr val="0097A7"/>
                </a:solidFill>
                <a:uFill>
                  <a:solidFill>
                    <a:srgbClr val="0097A7"/>
                  </a:solidFill>
                </a:uFill>
                <a:latin typeface="Calibri"/>
                <a:cs typeface="Calibri"/>
                <a:hlinkClick r:id="rId2"/>
              </a:rPr>
              <a:t>due to his</a:t>
            </a:r>
            <a:r>
              <a:rPr sz="1800" u="heavy" spc="55" dirty="0">
                <a:solidFill>
                  <a:srgbClr val="0097A7"/>
                </a:solidFill>
                <a:uFill>
                  <a:solidFill>
                    <a:srgbClr val="0097A7"/>
                  </a:solidFill>
                </a:uFill>
                <a:latin typeface="Calibri"/>
                <a:cs typeface="Calibri"/>
                <a:hlinkClick r:id="rId2"/>
              </a:rPr>
              <a:t> </a:t>
            </a:r>
            <a:r>
              <a:rPr sz="1800" u="heavy" spc="-5" dirty="0">
                <a:solidFill>
                  <a:srgbClr val="0097A7"/>
                </a:solidFill>
                <a:uFill>
                  <a:solidFill>
                    <a:srgbClr val="0097A7"/>
                  </a:solidFill>
                </a:uFill>
                <a:latin typeface="Calibri"/>
                <a:cs typeface="Calibri"/>
                <a:hlinkClick r:id="rId2"/>
              </a:rPr>
              <a:t>homophobia</a:t>
            </a:r>
            <a:r>
              <a:rPr sz="1800" spc="-5" dirty="0">
                <a:solidFill>
                  <a:srgbClr val="434343"/>
                </a:solidFill>
                <a:latin typeface="Calibri"/>
                <a:cs typeface="Calibri"/>
              </a:rPr>
              <a:t>)</a:t>
            </a:r>
            <a:endParaRPr sz="1800">
              <a:latin typeface="Calibri"/>
              <a:cs typeface="Calibri"/>
            </a:endParaRPr>
          </a:p>
          <a:p>
            <a:pPr marL="128270">
              <a:lnSpc>
                <a:spcPct val="100000"/>
              </a:lnSpc>
              <a:spcBef>
                <a:spcPts val="290"/>
              </a:spcBef>
              <a:tabLst>
                <a:tab pos="434340" algn="l"/>
              </a:tabLst>
            </a:pPr>
            <a:r>
              <a:rPr sz="2000" dirty="0">
                <a:solidFill>
                  <a:srgbClr val="434343"/>
                </a:solidFill>
                <a:latin typeface="Calibri"/>
                <a:cs typeface="Calibri"/>
              </a:rPr>
              <a:t>-	</a:t>
            </a:r>
            <a:r>
              <a:rPr sz="2400" spc="-5" dirty="0">
                <a:solidFill>
                  <a:srgbClr val="434343"/>
                </a:solidFill>
                <a:latin typeface="Calibri"/>
                <a:cs typeface="Calibri"/>
              </a:rPr>
              <a:t>JavaScript has nothing to do with</a:t>
            </a:r>
            <a:r>
              <a:rPr sz="2400" spc="-20" dirty="0">
                <a:solidFill>
                  <a:srgbClr val="434343"/>
                </a:solidFill>
                <a:latin typeface="Calibri"/>
                <a:cs typeface="Calibri"/>
              </a:rPr>
              <a:t> </a:t>
            </a:r>
            <a:r>
              <a:rPr sz="2400" spc="-5" dirty="0">
                <a:solidFill>
                  <a:srgbClr val="434343"/>
                </a:solidFill>
                <a:latin typeface="Calibri"/>
                <a:cs typeface="Calibri"/>
              </a:rPr>
              <a:t>Java</a:t>
            </a:r>
            <a:endParaRPr sz="2400">
              <a:latin typeface="Calibri"/>
              <a:cs typeface="Calibri"/>
            </a:endParaRPr>
          </a:p>
          <a:p>
            <a:pPr marL="569595">
              <a:lnSpc>
                <a:spcPct val="100000"/>
              </a:lnSpc>
              <a:spcBef>
                <a:spcPts val="420"/>
              </a:spcBef>
              <a:tabLst>
                <a:tab pos="891540" algn="l"/>
              </a:tabLst>
            </a:pPr>
            <a:r>
              <a:rPr sz="2400" dirty="0">
                <a:solidFill>
                  <a:srgbClr val="434343"/>
                </a:solidFill>
                <a:latin typeface="Calibri"/>
                <a:cs typeface="Calibri"/>
              </a:rPr>
              <a:t>-	</a:t>
            </a:r>
            <a:r>
              <a:rPr sz="2400" spc="-5" dirty="0">
                <a:solidFill>
                  <a:srgbClr val="434343"/>
                </a:solidFill>
                <a:latin typeface="Calibri"/>
                <a:cs typeface="Calibri"/>
              </a:rPr>
              <a:t>Literally named that way for </a:t>
            </a:r>
            <a:r>
              <a:rPr sz="2400" u="heavy" spc="-5" dirty="0">
                <a:solidFill>
                  <a:srgbClr val="0097A7"/>
                </a:solidFill>
                <a:uFill>
                  <a:solidFill>
                    <a:srgbClr val="0097A7"/>
                  </a:solidFill>
                </a:uFill>
                <a:latin typeface="Calibri"/>
                <a:cs typeface="Calibri"/>
                <a:hlinkClick r:id="rId3"/>
              </a:rPr>
              <a:t>marketing</a:t>
            </a:r>
            <a:r>
              <a:rPr sz="2400" u="heavy" spc="30" dirty="0">
                <a:solidFill>
                  <a:srgbClr val="0097A7"/>
                </a:solidFill>
                <a:uFill>
                  <a:solidFill>
                    <a:srgbClr val="0097A7"/>
                  </a:solidFill>
                </a:uFill>
                <a:latin typeface="Calibri"/>
                <a:cs typeface="Calibri"/>
                <a:hlinkClick r:id="rId3"/>
              </a:rPr>
              <a:t> </a:t>
            </a:r>
            <a:r>
              <a:rPr sz="2400" u="heavy" spc="-5" dirty="0">
                <a:solidFill>
                  <a:srgbClr val="0097A7"/>
                </a:solidFill>
                <a:uFill>
                  <a:solidFill>
                    <a:srgbClr val="0097A7"/>
                  </a:solidFill>
                </a:uFill>
                <a:latin typeface="Calibri"/>
                <a:cs typeface="Calibri"/>
                <a:hlinkClick r:id="rId3"/>
              </a:rPr>
              <a:t>reasons</a:t>
            </a:r>
            <a:endParaRPr sz="2400">
              <a:latin typeface="Calibri"/>
              <a:cs typeface="Calibri"/>
            </a:endParaRPr>
          </a:p>
          <a:p>
            <a:pPr marL="112395">
              <a:lnSpc>
                <a:spcPct val="100000"/>
              </a:lnSpc>
              <a:spcBef>
                <a:spcPts val="420"/>
              </a:spcBef>
              <a:tabLst>
                <a:tab pos="434340" algn="l"/>
              </a:tabLst>
            </a:pPr>
            <a:r>
              <a:rPr sz="2400" dirty="0">
                <a:solidFill>
                  <a:srgbClr val="434343"/>
                </a:solidFill>
                <a:latin typeface="Calibri"/>
                <a:cs typeface="Calibri"/>
              </a:rPr>
              <a:t>-	</a:t>
            </a:r>
            <a:r>
              <a:rPr sz="2400" spc="-5" dirty="0">
                <a:solidFill>
                  <a:srgbClr val="434343"/>
                </a:solidFill>
                <a:latin typeface="Calibri"/>
                <a:cs typeface="Calibri"/>
              </a:rPr>
              <a:t>The first version was written in 10</a:t>
            </a:r>
            <a:r>
              <a:rPr sz="2400" spc="-20" dirty="0">
                <a:solidFill>
                  <a:srgbClr val="434343"/>
                </a:solidFill>
                <a:latin typeface="Calibri"/>
                <a:cs typeface="Calibri"/>
              </a:rPr>
              <a:t> </a:t>
            </a:r>
            <a:r>
              <a:rPr sz="2400" spc="-5" dirty="0">
                <a:solidFill>
                  <a:srgbClr val="434343"/>
                </a:solidFill>
                <a:latin typeface="Calibri"/>
                <a:cs typeface="Calibri"/>
              </a:rPr>
              <a:t>days</a:t>
            </a:r>
            <a:endParaRPr sz="2400">
              <a:latin typeface="Calibri"/>
              <a:cs typeface="Calibri"/>
            </a:endParaRPr>
          </a:p>
          <a:p>
            <a:pPr marL="434340" marR="182245" indent="-306705">
              <a:lnSpc>
                <a:spcPct val="114599"/>
              </a:lnSpc>
              <a:tabLst>
                <a:tab pos="434340" algn="l"/>
              </a:tabLst>
            </a:pPr>
            <a:r>
              <a:rPr sz="2000" dirty="0">
                <a:solidFill>
                  <a:srgbClr val="434343"/>
                </a:solidFill>
                <a:latin typeface="Calibri"/>
                <a:cs typeface="Calibri"/>
              </a:rPr>
              <a:t>-	</a:t>
            </a:r>
            <a:r>
              <a:rPr sz="2400" spc="-5" dirty="0">
                <a:solidFill>
                  <a:srgbClr val="434343"/>
                </a:solidFill>
                <a:latin typeface="Calibri"/>
                <a:cs typeface="Calibri"/>
              </a:rPr>
              <a:t>Several fundamental language decisions were made  because of company politics </a:t>
            </a:r>
            <a:r>
              <a:rPr sz="2400" dirty="0">
                <a:solidFill>
                  <a:srgbClr val="434343"/>
                </a:solidFill>
                <a:latin typeface="Calibri"/>
                <a:cs typeface="Calibri"/>
              </a:rPr>
              <a:t>and </a:t>
            </a:r>
            <a:r>
              <a:rPr sz="2400" spc="-5" dirty="0">
                <a:solidFill>
                  <a:srgbClr val="434343"/>
                </a:solidFill>
                <a:latin typeface="Calibri"/>
                <a:cs typeface="Calibri"/>
              </a:rPr>
              <a:t>not technical</a:t>
            </a:r>
            <a:r>
              <a:rPr sz="2400" spc="-80" dirty="0">
                <a:solidFill>
                  <a:srgbClr val="434343"/>
                </a:solidFill>
                <a:latin typeface="Calibri"/>
                <a:cs typeface="Calibri"/>
              </a:rPr>
              <a:t> </a:t>
            </a:r>
            <a:r>
              <a:rPr sz="2400" spc="-5" dirty="0">
                <a:solidFill>
                  <a:srgbClr val="434343"/>
                </a:solidFill>
                <a:latin typeface="Calibri"/>
                <a:cs typeface="Calibri"/>
              </a:rPr>
              <a:t>reasons</a:t>
            </a:r>
            <a:endParaRPr sz="2400">
              <a:latin typeface="Calibri"/>
              <a:cs typeface="Calibri"/>
            </a:endParaRPr>
          </a:p>
          <a:p>
            <a:pPr>
              <a:lnSpc>
                <a:spcPct val="100000"/>
              </a:lnSpc>
              <a:spcBef>
                <a:spcPts val="5"/>
              </a:spcBef>
            </a:pPr>
            <a:endParaRPr sz="2700">
              <a:latin typeface="Calibri"/>
              <a:cs typeface="Calibri"/>
            </a:endParaRPr>
          </a:p>
          <a:p>
            <a:pPr marL="12700" marR="5080" indent="-635" algn="ctr">
              <a:lnSpc>
                <a:spcPct val="114599"/>
              </a:lnSpc>
            </a:pPr>
            <a:r>
              <a:rPr sz="2400" i="1" spc="-5" dirty="0">
                <a:solidFill>
                  <a:srgbClr val="434343"/>
                </a:solidFill>
                <a:latin typeface="Calibri"/>
                <a:cs typeface="Calibri"/>
              </a:rPr>
              <a:t>"I was under marketing orders to make it look like Java but  not make it too big for its britches ... [it] needed to be </a:t>
            </a:r>
            <a:r>
              <a:rPr sz="2400" i="1" dirty="0">
                <a:solidFill>
                  <a:srgbClr val="434343"/>
                </a:solidFill>
                <a:latin typeface="Calibri"/>
                <a:cs typeface="Calibri"/>
              </a:rPr>
              <a:t>a </a:t>
            </a:r>
            <a:r>
              <a:rPr sz="2400" i="1" spc="-5" dirty="0">
                <a:solidFill>
                  <a:srgbClr val="434343"/>
                </a:solidFill>
                <a:latin typeface="Calibri"/>
                <a:cs typeface="Calibri"/>
              </a:rPr>
              <a:t>silly  little brother language."</a:t>
            </a:r>
            <a:r>
              <a:rPr sz="2400" i="1" spc="30"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4"/>
              </a:rPr>
              <a:t>source</a:t>
            </a:r>
            <a:r>
              <a:rPr sz="2400" spc="-5"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344420"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JavaScript</a:t>
            </a:r>
            <a:endParaRPr sz="3600">
              <a:latin typeface="Calibri"/>
              <a:cs typeface="Calibri"/>
            </a:endParaRPr>
          </a:p>
        </p:txBody>
      </p:sp>
      <p:sp>
        <p:nvSpPr>
          <p:cNvPr id="3" name="object 3"/>
          <p:cNvSpPr txBox="1"/>
          <p:nvPr/>
        </p:nvSpPr>
        <p:spPr>
          <a:xfrm>
            <a:off x="991009" y="1545898"/>
            <a:ext cx="7074534" cy="5026660"/>
          </a:xfrm>
          <a:prstGeom prst="rect">
            <a:avLst/>
          </a:prstGeom>
        </p:spPr>
        <p:txBody>
          <a:bodyPr vert="horz" wrap="square" lIns="0" tIns="87630" rIns="0" bIns="0" rtlCol="0">
            <a:spAutoFit/>
          </a:bodyPr>
          <a:lstStyle/>
          <a:p>
            <a:pPr marL="27940">
              <a:lnSpc>
                <a:spcPct val="100000"/>
              </a:lnSpc>
              <a:spcBef>
                <a:spcPts val="690"/>
              </a:spcBef>
              <a:tabLst>
                <a:tab pos="334010" algn="l"/>
              </a:tabLst>
            </a:pPr>
            <a:r>
              <a:rPr sz="2000" dirty="0">
                <a:solidFill>
                  <a:srgbClr val="434343"/>
                </a:solidFill>
                <a:latin typeface="Calibri"/>
                <a:cs typeface="Calibri"/>
              </a:rPr>
              <a:t>-	</a:t>
            </a:r>
            <a:r>
              <a:rPr sz="2400" spc="-5" dirty="0">
                <a:solidFill>
                  <a:srgbClr val="434343"/>
                </a:solidFill>
                <a:latin typeface="Calibri"/>
                <a:cs typeface="Calibri"/>
              </a:rPr>
              <a:t>Created in 1995 by Brendan</a:t>
            </a:r>
            <a:r>
              <a:rPr sz="2400" spc="-15" dirty="0">
                <a:solidFill>
                  <a:srgbClr val="434343"/>
                </a:solidFill>
                <a:latin typeface="Calibri"/>
                <a:cs typeface="Calibri"/>
              </a:rPr>
              <a:t> </a:t>
            </a:r>
            <a:r>
              <a:rPr sz="2400" spc="-5" dirty="0">
                <a:solidFill>
                  <a:srgbClr val="434343"/>
                </a:solidFill>
                <a:latin typeface="Calibri"/>
                <a:cs typeface="Calibri"/>
              </a:rPr>
              <a:t>Eich</a:t>
            </a:r>
            <a:endParaRPr sz="2400">
              <a:latin typeface="Calibri"/>
              <a:cs typeface="Calibri"/>
            </a:endParaRPr>
          </a:p>
          <a:p>
            <a:pPr marL="334010">
              <a:lnSpc>
                <a:spcPct val="100000"/>
              </a:lnSpc>
              <a:spcBef>
                <a:spcPts val="445"/>
              </a:spcBef>
            </a:pPr>
            <a:r>
              <a:rPr sz="1800" spc="-5" dirty="0">
                <a:solidFill>
                  <a:srgbClr val="434343"/>
                </a:solidFill>
                <a:latin typeface="Calibri"/>
                <a:cs typeface="Calibri"/>
              </a:rPr>
              <a:t>(co-founder of Mozilla; resigned 2014 </a:t>
            </a:r>
            <a:r>
              <a:rPr sz="1800" u="heavy" spc="-5" dirty="0">
                <a:solidFill>
                  <a:srgbClr val="0097A7"/>
                </a:solidFill>
                <a:uFill>
                  <a:solidFill>
                    <a:srgbClr val="0097A7"/>
                  </a:solidFill>
                </a:uFill>
                <a:latin typeface="Calibri"/>
                <a:cs typeface="Calibri"/>
                <a:hlinkClick r:id="rId2"/>
              </a:rPr>
              <a:t>due to his</a:t>
            </a:r>
            <a:r>
              <a:rPr sz="1800" u="heavy" spc="55" dirty="0">
                <a:solidFill>
                  <a:srgbClr val="0097A7"/>
                </a:solidFill>
                <a:uFill>
                  <a:solidFill>
                    <a:srgbClr val="0097A7"/>
                  </a:solidFill>
                </a:uFill>
                <a:latin typeface="Calibri"/>
                <a:cs typeface="Calibri"/>
                <a:hlinkClick r:id="rId2"/>
              </a:rPr>
              <a:t> </a:t>
            </a:r>
            <a:r>
              <a:rPr sz="1800" u="heavy" spc="-5" dirty="0">
                <a:solidFill>
                  <a:srgbClr val="0097A7"/>
                </a:solidFill>
                <a:uFill>
                  <a:solidFill>
                    <a:srgbClr val="0097A7"/>
                  </a:solidFill>
                </a:uFill>
                <a:latin typeface="Calibri"/>
                <a:cs typeface="Calibri"/>
                <a:hlinkClick r:id="rId2"/>
              </a:rPr>
              <a:t>homophobia</a:t>
            </a:r>
            <a:r>
              <a:rPr sz="1800" spc="-5" dirty="0">
                <a:solidFill>
                  <a:srgbClr val="434343"/>
                </a:solidFill>
                <a:latin typeface="Calibri"/>
                <a:cs typeface="Calibri"/>
              </a:rPr>
              <a:t>)</a:t>
            </a:r>
            <a:endParaRPr sz="1800">
              <a:latin typeface="Calibri"/>
              <a:cs typeface="Calibri"/>
            </a:endParaRPr>
          </a:p>
          <a:p>
            <a:pPr marL="27940">
              <a:lnSpc>
                <a:spcPct val="100000"/>
              </a:lnSpc>
              <a:spcBef>
                <a:spcPts val="290"/>
              </a:spcBef>
              <a:tabLst>
                <a:tab pos="334010" algn="l"/>
              </a:tabLst>
            </a:pPr>
            <a:r>
              <a:rPr sz="2000" dirty="0">
                <a:solidFill>
                  <a:srgbClr val="434343"/>
                </a:solidFill>
                <a:latin typeface="Calibri"/>
                <a:cs typeface="Calibri"/>
              </a:rPr>
              <a:t>-	</a:t>
            </a:r>
            <a:r>
              <a:rPr sz="2400" spc="-5" dirty="0">
                <a:solidFill>
                  <a:srgbClr val="434343"/>
                </a:solidFill>
                <a:latin typeface="Calibri"/>
                <a:cs typeface="Calibri"/>
              </a:rPr>
              <a:t>JavaScript has nothing to do with</a:t>
            </a:r>
            <a:r>
              <a:rPr sz="2400" spc="-20" dirty="0">
                <a:solidFill>
                  <a:srgbClr val="434343"/>
                </a:solidFill>
                <a:latin typeface="Calibri"/>
                <a:cs typeface="Calibri"/>
              </a:rPr>
              <a:t> </a:t>
            </a:r>
            <a:r>
              <a:rPr sz="2400" spc="-5" dirty="0">
                <a:solidFill>
                  <a:srgbClr val="434343"/>
                </a:solidFill>
                <a:latin typeface="Calibri"/>
                <a:cs typeface="Calibri"/>
              </a:rPr>
              <a:t>Java</a:t>
            </a:r>
            <a:endParaRPr sz="2400">
              <a:latin typeface="Calibri"/>
              <a:cs typeface="Calibri"/>
            </a:endParaRPr>
          </a:p>
          <a:p>
            <a:pPr marL="469900">
              <a:lnSpc>
                <a:spcPct val="100000"/>
              </a:lnSpc>
              <a:spcBef>
                <a:spcPts val="420"/>
              </a:spcBef>
              <a:tabLst>
                <a:tab pos="791210" algn="l"/>
              </a:tabLst>
            </a:pPr>
            <a:r>
              <a:rPr sz="2400" dirty="0">
                <a:solidFill>
                  <a:srgbClr val="434343"/>
                </a:solidFill>
                <a:latin typeface="Calibri"/>
                <a:cs typeface="Calibri"/>
              </a:rPr>
              <a:t>-	</a:t>
            </a:r>
            <a:r>
              <a:rPr sz="2400" spc="-5" dirty="0">
                <a:solidFill>
                  <a:srgbClr val="434343"/>
                </a:solidFill>
                <a:latin typeface="Calibri"/>
                <a:cs typeface="Calibri"/>
              </a:rPr>
              <a:t>Literally named that way for </a:t>
            </a:r>
            <a:r>
              <a:rPr sz="2400" u="heavy" spc="-5" dirty="0">
                <a:solidFill>
                  <a:srgbClr val="0097A7"/>
                </a:solidFill>
                <a:uFill>
                  <a:solidFill>
                    <a:srgbClr val="0097A7"/>
                  </a:solidFill>
                </a:uFill>
                <a:latin typeface="Calibri"/>
                <a:cs typeface="Calibri"/>
                <a:hlinkClick r:id="rId3"/>
              </a:rPr>
              <a:t>marketin</a:t>
            </a:r>
            <a:r>
              <a:rPr sz="2400" u="heavy" spc="-5" dirty="0">
                <a:solidFill>
                  <a:srgbClr val="0097A7"/>
                </a:solidFill>
                <a:uFill>
                  <a:solidFill>
                    <a:srgbClr val="0097A7"/>
                  </a:solidFill>
                </a:uFill>
                <a:latin typeface="Calibri"/>
                <a:cs typeface="Calibri"/>
              </a:rPr>
              <a:t>g</a:t>
            </a:r>
            <a:r>
              <a:rPr sz="2400" u="heavy" spc="25" dirty="0">
                <a:solidFill>
                  <a:srgbClr val="0097A7"/>
                </a:solidFill>
                <a:uFill>
                  <a:solidFill>
                    <a:srgbClr val="0097A7"/>
                  </a:solidFill>
                </a:uFill>
                <a:latin typeface="Calibri"/>
                <a:cs typeface="Calibri"/>
              </a:rPr>
              <a:t> </a:t>
            </a:r>
            <a:r>
              <a:rPr sz="2400" u="heavy" spc="-5" dirty="0">
                <a:solidFill>
                  <a:srgbClr val="0097A7"/>
                </a:solidFill>
                <a:uFill>
                  <a:solidFill>
                    <a:srgbClr val="0097A7"/>
                  </a:solidFill>
                </a:uFill>
                <a:latin typeface="Calibri"/>
                <a:cs typeface="Calibri"/>
                <a:hlinkClick r:id="rId3"/>
              </a:rPr>
              <a:t>reasons</a:t>
            </a:r>
            <a:endParaRPr sz="2400">
              <a:latin typeface="Calibri"/>
              <a:cs typeface="Calibri"/>
            </a:endParaRPr>
          </a:p>
          <a:p>
            <a:pPr marL="12700">
              <a:lnSpc>
                <a:spcPct val="100000"/>
              </a:lnSpc>
              <a:spcBef>
                <a:spcPts val="420"/>
              </a:spcBef>
              <a:tabLst>
                <a:tab pos="334010" algn="l"/>
              </a:tabLst>
            </a:pPr>
            <a:r>
              <a:rPr sz="2400" dirty="0">
                <a:solidFill>
                  <a:srgbClr val="434343"/>
                </a:solidFill>
                <a:latin typeface="Calibri"/>
                <a:cs typeface="Calibri"/>
              </a:rPr>
              <a:t>-	</a:t>
            </a:r>
            <a:r>
              <a:rPr sz="2400" spc="-5" dirty="0">
                <a:solidFill>
                  <a:srgbClr val="434343"/>
                </a:solidFill>
                <a:latin typeface="Calibri"/>
                <a:cs typeface="Calibri"/>
              </a:rPr>
              <a:t>The first version was written in 10</a:t>
            </a:r>
            <a:r>
              <a:rPr sz="2400" spc="-20" dirty="0">
                <a:solidFill>
                  <a:srgbClr val="434343"/>
                </a:solidFill>
                <a:latin typeface="Calibri"/>
                <a:cs typeface="Calibri"/>
              </a:rPr>
              <a:t> </a:t>
            </a:r>
            <a:r>
              <a:rPr sz="2400" spc="-5" dirty="0">
                <a:solidFill>
                  <a:srgbClr val="434343"/>
                </a:solidFill>
                <a:latin typeface="Calibri"/>
                <a:cs typeface="Calibri"/>
              </a:rPr>
              <a:t>days</a:t>
            </a:r>
            <a:endParaRPr sz="2400">
              <a:latin typeface="Calibri"/>
              <a:cs typeface="Calibri"/>
            </a:endParaRPr>
          </a:p>
          <a:p>
            <a:pPr marL="334010" marR="5080" indent="-306705">
              <a:lnSpc>
                <a:spcPct val="114599"/>
              </a:lnSpc>
              <a:tabLst>
                <a:tab pos="334010" algn="l"/>
              </a:tabLst>
            </a:pPr>
            <a:r>
              <a:rPr sz="2000" dirty="0">
                <a:solidFill>
                  <a:srgbClr val="434343"/>
                </a:solidFill>
                <a:latin typeface="Calibri"/>
                <a:cs typeface="Calibri"/>
              </a:rPr>
              <a:t>-	</a:t>
            </a:r>
            <a:r>
              <a:rPr sz="2400" spc="-5" dirty="0">
                <a:solidFill>
                  <a:srgbClr val="434343"/>
                </a:solidFill>
                <a:latin typeface="Calibri"/>
                <a:cs typeface="Calibri"/>
              </a:rPr>
              <a:t>Several fundamental language decisions were made  because of company politics </a:t>
            </a:r>
            <a:r>
              <a:rPr sz="2400" dirty="0">
                <a:solidFill>
                  <a:srgbClr val="434343"/>
                </a:solidFill>
                <a:latin typeface="Calibri"/>
                <a:cs typeface="Calibri"/>
              </a:rPr>
              <a:t>and </a:t>
            </a:r>
            <a:r>
              <a:rPr sz="2400" spc="-5" dirty="0">
                <a:solidFill>
                  <a:srgbClr val="434343"/>
                </a:solidFill>
                <a:latin typeface="Calibri"/>
                <a:cs typeface="Calibri"/>
              </a:rPr>
              <a:t>not technical</a:t>
            </a:r>
            <a:r>
              <a:rPr sz="2400" spc="-80" dirty="0">
                <a:solidFill>
                  <a:srgbClr val="434343"/>
                </a:solidFill>
                <a:latin typeface="Calibri"/>
                <a:cs typeface="Calibri"/>
              </a:rPr>
              <a:t> </a:t>
            </a:r>
            <a:r>
              <a:rPr sz="2400" spc="-5" dirty="0">
                <a:solidFill>
                  <a:srgbClr val="434343"/>
                </a:solidFill>
                <a:latin typeface="Calibri"/>
                <a:cs typeface="Calibri"/>
              </a:rPr>
              <a:t>reasons</a:t>
            </a:r>
            <a:endParaRPr sz="2400">
              <a:latin typeface="Calibri"/>
              <a:cs typeface="Calibri"/>
            </a:endParaRPr>
          </a:p>
          <a:p>
            <a:pPr>
              <a:lnSpc>
                <a:spcPct val="100000"/>
              </a:lnSpc>
              <a:spcBef>
                <a:spcPts val="55"/>
              </a:spcBef>
            </a:pPr>
            <a:endParaRPr sz="3000">
              <a:latin typeface="Calibri"/>
              <a:cs typeface="Calibri"/>
            </a:endParaRPr>
          </a:p>
          <a:p>
            <a:pPr marL="83185" algn="ctr">
              <a:lnSpc>
                <a:spcPct val="100000"/>
              </a:lnSpc>
              <a:spcBef>
                <a:spcPts val="5"/>
              </a:spcBef>
            </a:pPr>
            <a:r>
              <a:rPr sz="2400" spc="-5" dirty="0">
                <a:solidFill>
                  <a:srgbClr val="434343"/>
                </a:solidFill>
                <a:latin typeface="Calibri"/>
                <a:cs typeface="Calibri"/>
              </a:rPr>
              <a:t>In other</a:t>
            </a:r>
            <a:r>
              <a:rPr sz="2400" spc="-10" dirty="0">
                <a:solidFill>
                  <a:srgbClr val="434343"/>
                </a:solidFill>
                <a:latin typeface="Calibri"/>
                <a:cs typeface="Calibri"/>
              </a:rPr>
              <a:t> </a:t>
            </a:r>
            <a:r>
              <a:rPr sz="2400" spc="-5" dirty="0">
                <a:solidFill>
                  <a:srgbClr val="434343"/>
                </a:solidFill>
                <a:latin typeface="Calibri"/>
                <a:cs typeface="Calibri"/>
              </a:rPr>
              <a:t>words:</a:t>
            </a:r>
            <a:endParaRPr sz="2400">
              <a:latin typeface="Calibri"/>
              <a:cs typeface="Calibri"/>
            </a:endParaRPr>
          </a:p>
          <a:p>
            <a:pPr marL="492125" marR="396875" algn="ctr">
              <a:lnSpc>
                <a:spcPct val="100000"/>
              </a:lnSpc>
              <a:spcBef>
                <a:spcPts val="395"/>
              </a:spcBef>
            </a:pPr>
            <a:r>
              <a:rPr sz="3000" b="1" spc="-5" dirty="0">
                <a:solidFill>
                  <a:srgbClr val="434343"/>
                </a:solidFill>
                <a:latin typeface="Calibri"/>
                <a:cs typeface="Calibri"/>
              </a:rPr>
              <a:t>JavaScript is messy and full of</a:t>
            </a:r>
            <a:r>
              <a:rPr sz="3000" b="1" spc="-65" dirty="0">
                <a:solidFill>
                  <a:srgbClr val="434343"/>
                </a:solidFill>
                <a:latin typeface="Calibri"/>
                <a:cs typeface="Calibri"/>
              </a:rPr>
              <a:t> </a:t>
            </a:r>
            <a:r>
              <a:rPr sz="3000" b="1" spc="5" dirty="0">
                <a:solidFill>
                  <a:srgbClr val="434343"/>
                </a:solidFill>
                <a:latin typeface="Calibri"/>
                <a:cs typeface="Calibri"/>
              </a:rPr>
              <a:t>drama</a:t>
            </a:r>
            <a:r>
              <a:rPr sz="3000" b="1" spc="5" dirty="0">
                <a:solidFill>
                  <a:srgbClr val="434343"/>
                </a:solidFill>
                <a:latin typeface="Arial"/>
                <a:cs typeface="Arial"/>
              </a:rPr>
              <a:t>…  </a:t>
            </a:r>
            <a:r>
              <a:rPr sz="3000" b="1" spc="-5" dirty="0">
                <a:solidFill>
                  <a:srgbClr val="434343"/>
                </a:solidFill>
                <a:latin typeface="Calibri"/>
                <a:cs typeface="Calibri"/>
              </a:rPr>
              <a:t>and our only</a:t>
            </a:r>
            <a:r>
              <a:rPr sz="3000" b="1" spc="-20" dirty="0">
                <a:solidFill>
                  <a:srgbClr val="434343"/>
                </a:solidFill>
                <a:latin typeface="Calibri"/>
                <a:cs typeface="Calibri"/>
              </a:rPr>
              <a:t> </a:t>
            </a:r>
            <a:r>
              <a:rPr sz="3000" b="1" spc="-5" dirty="0">
                <a:solidFill>
                  <a:srgbClr val="434343"/>
                </a:solidFill>
                <a:latin typeface="Calibri"/>
                <a:cs typeface="Calibri"/>
              </a:rPr>
              <a:t>option.</a:t>
            </a:r>
            <a:endParaRPr sz="3000">
              <a:latin typeface="Calibri"/>
              <a:cs typeface="Calibri"/>
            </a:endParaRPr>
          </a:p>
          <a:p>
            <a:pPr marL="813435">
              <a:lnSpc>
                <a:spcPct val="100000"/>
              </a:lnSpc>
              <a:spcBef>
                <a:spcPts val="570"/>
              </a:spcBef>
            </a:pPr>
            <a:r>
              <a:rPr sz="1800" spc="-5" dirty="0">
                <a:solidFill>
                  <a:srgbClr val="434343"/>
                </a:solidFill>
                <a:latin typeface="Calibri"/>
                <a:cs typeface="Calibri"/>
              </a:rPr>
              <a:t>(though it's gotten much, much better in the last few</a:t>
            </a:r>
            <a:r>
              <a:rPr sz="1800" spc="-30" dirty="0">
                <a:solidFill>
                  <a:srgbClr val="434343"/>
                </a:solidFill>
                <a:latin typeface="Calibri"/>
                <a:cs typeface="Calibri"/>
              </a:rPr>
              <a:t> </a:t>
            </a:r>
            <a:r>
              <a:rPr sz="1800" spc="-5" dirty="0">
                <a:solidFill>
                  <a:srgbClr val="434343"/>
                </a:solidFill>
                <a:latin typeface="Calibri"/>
                <a:cs typeface="Calibri"/>
              </a:rPr>
              <a:t>years)</a:t>
            </a:r>
            <a:endParaRPr sz="1800">
              <a:latin typeface="Calibri"/>
              <a:cs typeface="Calibri"/>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306695"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Our JavaScript</a:t>
            </a:r>
            <a:r>
              <a:rPr sz="3600" spc="-170" dirty="0">
                <a:latin typeface="Calibri"/>
                <a:cs typeface="Calibri"/>
              </a:rPr>
              <a:t> </a:t>
            </a:r>
            <a:r>
              <a:rPr sz="3600" spc="330" dirty="0">
                <a:latin typeface="Calibri"/>
                <a:cs typeface="Calibri"/>
              </a:rPr>
              <a:t>Strategy</a:t>
            </a:r>
            <a:endParaRPr sz="3600">
              <a:latin typeface="Calibri"/>
              <a:cs typeface="Calibri"/>
            </a:endParaRPr>
          </a:p>
        </p:txBody>
      </p:sp>
      <p:sp>
        <p:nvSpPr>
          <p:cNvPr id="3" name="object 3"/>
          <p:cNvSpPr txBox="1"/>
          <p:nvPr/>
        </p:nvSpPr>
        <p:spPr>
          <a:xfrm>
            <a:off x="855724" y="1567742"/>
            <a:ext cx="6792595" cy="50546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This </a:t>
            </a:r>
            <a:r>
              <a:rPr lang="en-US" sz="2400" spc="-5" dirty="0">
                <a:solidFill>
                  <a:srgbClr val="434343"/>
                </a:solidFill>
                <a:latin typeface="Calibri"/>
                <a:cs typeface="Calibri"/>
              </a:rPr>
              <a:t>section</a:t>
            </a:r>
            <a:r>
              <a:rPr sz="2400" spc="-5" dirty="0">
                <a:solidFill>
                  <a:srgbClr val="434343"/>
                </a:solidFill>
                <a:latin typeface="Calibri"/>
                <a:cs typeface="Calibri"/>
              </a:rPr>
              <a:t>: "</a:t>
            </a:r>
            <a:r>
              <a:rPr sz="2400" b="1" spc="-5" dirty="0">
                <a:solidFill>
                  <a:srgbClr val="434343"/>
                </a:solidFill>
                <a:latin typeface="Calibri"/>
                <a:cs typeface="Calibri"/>
              </a:rPr>
              <a:t>Amateur</a:t>
            </a:r>
            <a:r>
              <a:rPr sz="2400" b="1" spc="-10" dirty="0">
                <a:solidFill>
                  <a:srgbClr val="434343"/>
                </a:solidFill>
                <a:latin typeface="Calibri"/>
                <a:cs typeface="Calibri"/>
              </a:rPr>
              <a:t> </a:t>
            </a:r>
            <a:r>
              <a:rPr sz="2400" b="1" spc="-5" dirty="0">
                <a:solidFill>
                  <a:srgbClr val="434343"/>
                </a:solidFill>
                <a:latin typeface="Calibri"/>
                <a:cs typeface="Calibri"/>
              </a:rPr>
              <a:t>JavaScript</a:t>
            </a:r>
            <a:r>
              <a:rPr sz="2400" spc="-5" dirty="0">
                <a:solidFill>
                  <a:srgbClr val="434343"/>
                </a:solidFill>
                <a:latin typeface="Calibri"/>
                <a:cs typeface="Calibri"/>
              </a:rPr>
              <a:t>"</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Simple, old-school</a:t>
            </a:r>
            <a:r>
              <a:rPr sz="2400" spc="-10" dirty="0">
                <a:solidFill>
                  <a:srgbClr val="434343"/>
                </a:solidFill>
                <a:latin typeface="Calibri"/>
                <a:cs typeface="Calibri"/>
              </a:rPr>
              <a:t> </a:t>
            </a:r>
            <a:r>
              <a:rPr sz="2400" spc="-5" dirty="0">
                <a:solidFill>
                  <a:srgbClr val="434343"/>
                </a:solidFill>
                <a:latin typeface="Calibri"/>
                <a:cs typeface="Calibri"/>
              </a:rPr>
              <a:t>JavaScript</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Mostly </a:t>
            </a:r>
            <a:r>
              <a:rPr sz="2400" b="1" i="1" spc="-5" dirty="0">
                <a:solidFill>
                  <a:srgbClr val="FF0000"/>
                </a:solidFill>
                <a:latin typeface="Calibri"/>
                <a:cs typeface="Calibri"/>
              </a:rPr>
              <a:t>not </a:t>
            </a:r>
            <a:r>
              <a:rPr sz="2400" spc="-5" dirty="0">
                <a:solidFill>
                  <a:srgbClr val="434343"/>
                </a:solidFill>
                <a:latin typeface="Calibri"/>
                <a:cs typeface="Calibri"/>
              </a:rPr>
              <a:t>best</a:t>
            </a:r>
            <a:r>
              <a:rPr sz="2400" spc="10" dirty="0">
                <a:solidFill>
                  <a:srgbClr val="434343"/>
                </a:solidFill>
                <a:latin typeface="Calibri"/>
                <a:cs typeface="Calibri"/>
              </a:rPr>
              <a:t> </a:t>
            </a:r>
            <a:r>
              <a:rPr sz="2400" spc="-5" dirty="0">
                <a:solidFill>
                  <a:srgbClr val="434343"/>
                </a:solidFill>
                <a:latin typeface="Calibri"/>
                <a:cs typeface="Calibri"/>
              </a:rPr>
              <a:t>practice</a:t>
            </a:r>
            <a:endParaRPr sz="2400" dirty="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Everything in global</a:t>
            </a:r>
            <a:r>
              <a:rPr sz="2400" spc="-15" dirty="0">
                <a:solidFill>
                  <a:srgbClr val="434343"/>
                </a:solidFill>
                <a:latin typeface="Calibri"/>
                <a:cs typeface="Calibri"/>
              </a:rPr>
              <a:t> </a:t>
            </a:r>
            <a:r>
              <a:rPr sz="2400" spc="-5" dirty="0">
                <a:solidFill>
                  <a:srgbClr val="434343"/>
                </a:solidFill>
                <a:latin typeface="Calibri"/>
                <a:cs typeface="Calibri"/>
              </a:rPr>
              <a:t>scope</a:t>
            </a:r>
            <a:endParaRPr sz="2400" dirty="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No classes </a:t>
            </a:r>
            <a:r>
              <a:rPr sz="2400" dirty="0">
                <a:solidFill>
                  <a:srgbClr val="434343"/>
                </a:solidFill>
                <a:latin typeface="Calibri"/>
                <a:cs typeface="Calibri"/>
              </a:rPr>
              <a:t>/</a:t>
            </a:r>
            <a:r>
              <a:rPr sz="2400" spc="-15" dirty="0">
                <a:solidFill>
                  <a:srgbClr val="434343"/>
                </a:solidFill>
                <a:latin typeface="Calibri"/>
                <a:cs typeface="Calibri"/>
              </a:rPr>
              <a:t> </a:t>
            </a:r>
            <a:r>
              <a:rPr sz="2400" spc="-5" dirty="0">
                <a:solidFill>
                  <a:srgbClr val="434343"/>
                </a:solidFill>
                <a:latin typeface="Calibri"/>
                <a:cs typeface="Calibri"/>
              </a:rPr>
              <a:t>modules</a:t>
            </a:r>
            <a:endParaRPr sz="2400" dirty="0">
              <a:latin typeface="Calibri"/>
              <a:cs typeface="Calibri"/>
            </a:endParaRPr>
          </a:p>
          <a:p>
            <a:pPr marL="927100" marR="5080" indent="-306705">
              <a:lnSpc>
                <a:spcPct val="114599"/>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Will result in </a:t>
            </a:r>
            <a:r>
              <a:rPr sz="2400" dirty="0">
                <a:solidFill>
                  <a:srgbClr val="434343"/>
                </a:solidFill>
                <a:latin typeface="Calibri"/>
                <a:cs typeface="Calibri"/>
              </a:rPr>
              <a:t>a </a:t>
            </a:r>
            <a:r>
              <a:rPr sz="2400" spc="-5" dirty="0">
                <a:solidFill>
                  <a:srgbClr val="434343"/>
                </a:solidFill>
                <a:latin typeface="Calibri"/>
                <a:cs typeface="Calibri"/>
              </a:rPr>
              <a:t>big mess if you code this way for  </a:t>
            </a:r>
            <a:r>
              <a:rPr sz="2400" dirty="0">
                <a:solidFill>
                  <a:srgbClr val="434343"/>
                </a:solidFill>
                <a:latin typeface="Calibri"/>
                <a:cs typeface="Calibri"/>
              </a:rPr>
              <a:t>anything </a:t>
            </a:r>
            <a:r>
              <a:rPr sz="2400" spc="-5" dirty="0">
                <a:solidFill>
                  <a:srgbClr val="434343"/>
                </a:solidFill>
                <a:latin typeface="Calibri"/>
                <a:cs typeface="Calibri"/>
              </a:rPr>
              <a:t>but very small</a:t>
            </a:r>
            <a:r>
              <a:rPr sz="2400" spc="-25" dirty="0">
                <a:solidFill>
                  <a:srgbClr val="434343"/>
                </a:solidFill>
                <a:latin typeface="Calibri"/>
                <a:cs typeface="Calibri"/>
              </a:rPr>
              <a:t> </a:t>
            </a:r>
            <a:r>
              <a:rPr sz="2400" spc="-5" dirty="0">
                <a:solidFill>
                  <a:srgbClr val="434343"/>
                </a:solidFill>
                <a:latin typeface="Calibri"/>
                <a:cs typeface="Calibri"/>
              </a:rPr>
              <a:t>projects</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(But easy to get</a:t>
            </a:r>
            <a:r>
              <a:rPr sz="2400" spc="-15" dirty="0">
                <a:solidFill>
                  <a:srgbClr val="434343"/>
                </a:solidFill>
                <a:latin typeface="Calibri"/>
                <a:cs typeface="Calibri"/>
              </a:rPr>
              <a:t> </a:t>
            </a:r>
            <a:r>
              <a:rPr sz="2400" spc="-5" dirty="0">
                <a:solidFill>
                  <a:srgbClr val="434343"/>
                </a:solidFill>
                <a:latin typeface="Calibri"/>
                <a:cs typeface="Calibri"/>
              </a:rPr>
              <a:t>started)</a:t>
            </a:r>
            <a:endParaRPr sz="2400" dirty="0">
              <a:latin typeface="Calibri"/>
              <a:cs typeface="Calibri"/>
            </a:endParaRPr>
          </a:p>
          <a:p>
            <a:pPr>
              <a:lnSpc>
                <a:spcPct val="100000"/>
              </a:lnSpc>
              <a:spcBef>
                <a:spcPts val="55"/>
              </a:spcBef>
            </a:pPr>
            <a:endParaRPr sz="3000" dirty="0">
              <a:latin typeface="Calibri"/>
              <a:cs typeface="Calibri"/>
            </a:endParaRPr>
          </a:p>
          <a:p>
            <a:pPr marL="12700">
              <a:lnSpc>
                <a:spcPct val="100000"/>
              </a:lnSpc>
            </a:pPr>
            <a:r>
              <a:rPr lang="en-US" sz="2400" spc="-5" dirty="0">
                <a:solidFill>
                  <a:srgbClr val="434343"/>
                </a:solidFill>
                <a:latin typeface="Calibri"/>
                <a:cs typeface="Calibri"/>
              </a:rPr>
              <a:t>Other</a:t>
            </a:r>
            <a:r>
              <a:rPr sz="2400" spc="-5" dirty="0">
                <a:solidFill>
                  <a:srgbClr val="434343"/>
                </a:solidFill>
                <a:latin typeface="Calibri"/>
                <a:cs typeface="Calibri"/>
              </a:rPr>
              <a:t> </a:t>
            </a:r>
            <a:r>
              <a:rPr lang="en-US" sz="2400" spc="-5" dirty="0">
                <a:solidFill>
                  <a:srgbClr val="434343"/>
                </a:solidFill>
                <a:latin typeface="Calibri"/>
                <a:cs typeface="Calibri"/>
              </a:rPr>
              <a:t>Sections</a:t>
            </a:r>
            <a:r>
              <a:rPr sz="2400" spc="-5" dirty="0">
                <a:solidFill>
                  <a:srgbClr val="434343"/>
                </a:solidFill>
                <a:latin typeface="Calibri"/>
                <a:cs typeface="Calibri"/>
              </a:rPr>
              <a:t>(?): Modern</a:t>
            </a:r>
            <a:r>
              <a:rPr sz="2400" spc="-15" dirty="0">
                <a:solidFill>
                  <a:srgbClr val="434343"/>
                </a:solidFill>
                <a:latin typeface="Calibri"/>
                <a:cs typeface="Calibri"/>
              </a:rPr>
              <a:t> </a:t>
            </a:r>
            <a:r>
              <a:rPr sz="2400" spc="-5" dirty="0">
                <a:solidFill>
                  <a:srgbClr val="434343"/>
                </a:solidFill>
                <a:latin typeface="Calibri"/>
                <a:cs typeface="Calibri"/>
              </a:rPr>
              <a:t>JavaScript</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More disciplined </a:t>
            </a:r>
            <a:r>
              <a:rPr sz="2400" dirty="0">
                <a:solidFill>
                  <a:srgbClr val="434343"/>
                </a:solidFill>
                <a:latin typeface="Calibri"/>
                <a:cs typeface="Calibri"/>
              </a:rPr>
              <a:t>and </a:t>
            </a:r>
            <a:r>
              <a:rPr sz="2400" spc="-5" dirty="0">
                <a:solidFill>
                  <a:srgbClr val="434343"/>
                </a:solidFill>
                <a:latin typeface="Calibri"/>
                <a:cs typeface="Calibri"/>
              </a:rPr>
              <a:t>based on best</a:t>
            </a:r>
            <a:r>
              <a:rPr sz="2400" spc="-40" dirty="0">
                <a:solidFill>
                  <a:srgbClr val="434343"/>
                </a:solidFill>
                <a:latin typeface="Calibri"/>
                <a:cs typeface="Calibri"/>
              </a:rPr>
              <a:t> </a:t>
            </a:r>
            <a:r>
              <a:rPr sz="2400" spc="-5" dirty="0">
                <a:solidFill>
                  <a:srgbClr val="434343"/>
                </a:solidFill>
                <a:latin typeface="Calibri"/>
                <a:cs typeface="Calibri"/>
              </a:rPr>
              <a:t>practices</a:t>
            </a:r>
            <a:endParaRPr sz="2400" dirty="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Even more</a:t>
            </a:r>
            <a:r>
              <a:rPr sz="2400" spc="-10" dirty="0">
                <a:solidFill>
                  <a:srgbClr val="434343"/>
                </a:solidFill>
                <a:latin typeface="Calibri"/>
                <a:cs typeface="Calibri"/>
              </a:rPr>
              <a:t> </a:t>
            </a:r>
            <a:r>
              <a:rPr sz="2400" spc="-5" dirty="0">
                <a:solidFill>
                  <a:srgbClr val="434343"/>
                </a:solidFill>
                <a:latin typeface="Calibri"/>
                <a:cs typeface="Calibri"/>
              </a:rPr>
              <a:t>"opinionated"</a:t>
            </a:r>
            <a:endParaRPr sz="2400" dirty="0">
              <a:latin typeface="Calibri"/>
              <a:cs typeface="Calibri"/>
            </a:endParaRPr>
          </a:p>
        </p:txBody>
      </p:sp>
      <p:sp>
        <p:nvSpPr>
          <p:cNvPr id="4" name="object 4"/>
          <p:cNvSpPr/>
          <p:nvPr/>
        </p:nvSpPr>
        <p:spPr>
          <a:xfrm>
            <a:off x="5711297" y="1650700"/>
            <a:ext cx="2436235" cy="198110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12872147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4350385" cy="1490345"/>
          </a:xfrm>
          <a:prstGeom prst="rect">
            <a:avLst/>
          </a:prstGeom>
        </p:spPr>
        <p:txBody>
          <a:bodyPr vert="horz" wrap="square" lIns="0" tIns="12700" rIns="0" bIns="0" rtlCol="0">
            <a:spAutoFit/>
          </a:bodyPr>
          <a:lstStyle/>
          <a:p>
            <a:pPr marL="12700">
              <a:lnSpc>
                <a:spcPct val="100000"/>
              </a:lnSpc>
              <a:spcBef>
                <a:spcPts val="100"/>
              </a:spcBef>
            </a:pPr>
            <a:r>
              <a:rPr sz="4800" spc="490" dirty="0">
                <a:latin typeface="Calibri"/>
                <a:cs typeface="Calibri"/>
              </a:rPr>
              <a:t>JavaScript</a:t>
            </a:r>
            <a:endParaRPr sz="4800">
              <a:latin typeface="Calibri"/>
              <a:cs typeface="Calibri"/>
            </a:endParaRPr>
          </a:p>
          <a:p>
            <a:pPr marL="12700">
              <a:lnSpc>
                <a:spcPct val="100000"/>
              </a:lnSpc>
              <a:spcBef>
                <a:spcPts val="15"/>
              </a:spcBef>
            </a:pPr>
            <a:r>
              <a:rPr sz="4800" spc="425" dirty="0">
                <a:latin typeface="Calibri"/>
                <a:cs typeface="Calibri"/>
              </a:rPr>
              <a:t>in </a:t>
            </a:r>
            <a:r>
              <a:rPr sz="4800" spc="465" dirty="0">
                <a:latin typeface="Calibri"/>
                <a:cs typeface="Calibri"/>
              </a:rPr>
              <a:t>the</a:t>
            </a:r>
            <a:r>
              <a:rPr sz="4800" spc="-140" dirty="0">
                <a:latin typeface="Calibri"/>
                <a:cs typeface="Calibri"/>
              </a:rPr>
              <a:t> </a:t>
            </a:r>
            <a:r>
              <a:rPr sz="4800" spc="430" dirty="0">
                <a:latin typeface="Calibri"/>
                <a:cs typeface="Calibri"/>
              </a:rPr>
              <a:t>browser</a:t>
            </a:r>
            <a:endParaRPr sz="4800">
              <a:latin typeface="Calibri"/>
              <a:cs typeface="Calibri"/>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320540" cy="574040"/>
          </a:xfrm>
          <a:prstGeom prst="rect">
            <a:avLst/>
          </a:prstGeom>
        </p:spPr>
        <p:txBody>
          <a:bodyPr vert="horz" wrap="square" lIns="0" tIns="12700" rIns="0" bIns="0" rtlCol="0">
            <a:spAutoFit/>
          </a:bodyPr>
          <a:lstStyle/>
          <a:p>
            <a:pPr marL="12700">
              <a:lnSpc>
                <a:spcPct val="100000"/>
              </a:lnSpc>
              <a:spcBef>
                <a:spcPts val="100"/>
              </a:spcBef>
            </a:pPr>
            <a:r>
              <a:rPr sz="3600" spc="450" dirty="0">
                <a:latin typeface="Calibri"/>
                <a:cs typeface="Calibri"/>
              </a:rPr>
              <a:t>Code </a:t>
            </a:r>
            <a:r>
              <a:rPr sz="3600" spc="320" dirty="0">
                <a:latin typeface="Calibri"/>
                <a:cs typeface="Calibri"/>
              </a:rPr>
              <a:t>in </a:t>
            </a:r>
            <a:r>
              <a:rPr sz="3600" spc="484" dirty="0">
                <a:latin typeface="Calibri"/>
                <a:cs typeface="Calibri"/>
              </a:rPr>
              <a:t>web</a:t>
            </a:r>
            <a:r>
              <a:rPr sz="3600" spc="-459" dirty="0">
                <a:latin typeface="Calibri"/>
                <a:cs typeface="Calibri"/>
              </a:rPr>
              <a:t> </a:t>
            </a:r>
            <a:r>
              <a:rPr sz="3600" spc="415" dirty="0">
                <a:latin typeface="Calibri"/>
                <a:cs typeface="Calibri"/>
              </a:rPr>
              <a:t>pages</a:t>
            </a:r>
            <a:endParaRPr sz="3600">
              <a:latin typeface="Calibri"/>
              <a:cs typeface="Calibri"/>
            </a:endParaRPr>
          </a:p>
        </p:txBody>
      </p:sp>
      <p:sp>
        <p:nvSpPr>
          <p:cNvPr id="3" name="object 3"/>
          <p:cNvSpPr txBox="1"/>
          <p:nvPr/>
        </p:nvSpPr>
        <p:spPr>
          <a:xfrm>
            <a:off x="855724" y="1567735"/>
            <a:ext cx="7269480" cy="50292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HTML can embed JavaScript files into the web page via</a:t>
            </a:r>
            <a:r>
              <a:rPr sz="2400" spc="-55" dirty="0">
                <a:solidFill>
                  <a:srgbClr val="434343"/>
                </a:solidFill>
                <a:latin typeface="Calibri"/>
                <a:cs typeface="Calibri"/>
              </a:rPr>
              <a:t> </a:t>
            </a:r>
            <a:r>
              <a:rPr sz="2400" spc="-5" dirty="0">
                <a:solidFill>
                  <a:srgbClr val="434343"/>
                </a:solidFill>
                <a:latin typeface="Calibri"/>
                <a:cs typeface="Calibri"/>
              </a:rPr>
              <a:t>the</a:t>
            </a:r>
            <a:endParaRPr sz="2400">
              <a:latin typeface="Calibri"/>
              <a:cs typeface="Calibri"/>
            </a:endParaRPr>
          </a:p>
          <a:p>
            <a:pPr marL="12700">
              <a:lnSpc>
                <a:spcPct val="100000"/>
              </a:lnSpc>
              <a:spcBef>
                <a:spcPts val="420"/>
              </a:spcBef>
            </a:pPr>
            <a:r>
              <a:rPr sz="2400" spc="-5" dirty="0">
                <a:solidFill>
                  <a:srgbClr val="434343"/>
                </a:solidFill>
                <a:latin typeface="Consolas"/>
                <a:cs typeface="Consolas"/>
              </a:rPr>
              <a:t>&lt;script&gt;</a:t>
            </a:r>
            <a:r>
              <a:rPr sz="2400" spc="-770" dirty="0">
                <a:solidFill>
                  <a:srgbClr val="434343"/>
                </a:solidFill>
                <a:latin typeface="Consolas"/>
                <a:cs typeface="Consolas"/>
              </a:rPr>
              <a:t> </a:t>
            </a:r>
            <a:r>
              <a:rPr sz="2400" spc="-5" dirty="0">
                <a:solidFill>
                  <a:srgbClr val="434343"/>
                </a:solidFill>
                <a:latin typeface="Calibri"/>
                <a:cs typeface="Calibri"/>
              </a:rPr>
              <a:t>tag.</a:t>
            </a:r>
            <a:endParaRPr sz="2400">
              <a:latin typeface="Calibri"/>
              <a:cs typeface="Calibri"/>
            </a:endParaRPr>
          </a:p>
          <a:p>
            <a:pPr>
              <a:lnSpc>
                <a:spcPct val="100000"/>
              </a:lnSpc>
              <a:spcBef>
                <a:spcPts val="20"/>
              </a:spcBef>
            </a:pPr>
            <a:endParaRPr sz="2150">
              <a:latin typeface="Calibri"/>
              <a:cs typeface="Calibri"/>
            </a:endParaRPr>
          </a:p>
          <a:p>
            <a:pPr marL="442595">
              <a:lnSpc>
                <a:spcPct val="100000"/>
              </a:lnSpc>
            </a:pPr>
            <a:r>
              <a:rPr sz="2000" spc="-5" dirty="0">
                <a:latin typeface="Consolas"/>
                <a:cs typeface="Consolas"/>
              </a:rPr>
              <a:t>&lt;!DOCTYPE</a:t>
            </a:r>
            <a:r>
              <a:rPr sz="2000" spc="-10" dirty="0">
                <a:latin typeface="Consolas"/>
                <a:cs typeface="Consolas"/>
              </a:rPr>
              <a:t> </a:t>
            </a:r>
            <a:r>
              <a:rPr sz="2000" spc="-5" dirty="0">
                <a:latin typeface="Consolas"/>
                <a:cs typeface="Consolas"/>
              </a:rPr>
              <a:t>html&gt;</a:t>
            </a:r>
            <a:endParaRPr sz="2000">
              <a:latin typeface="Consolas"/>
              <a:cs typeface="Consolas"/>
            </a:endParaRPr>
          </a:p>
          <a:p>
            <a:pPr marL="442595">
              <a:lnSpc>
                <a:spcPct val="100000"/>
              </a:lnSpc>
              <a:spcBef>
                <a:spcPts val="375"/>
              </a:spcBef>
            </a:pPr>
            <a:r>
              <a:rPr sz="2000" spc="-5" dirty="0">
                <a:latin typeface="Consolas"/>
                <a:cs typeface="Consolas"/>
              </a:rPr>
              <a:t>&lt;html&gt;</a:t>
            </a:r>
            <a:endParaRPr sz="2000">
              <a:latin typeface="Consolas"/>
              <a:cs typeface="Consolas"/>
            </a:endParaRPr>
          </a:p>
          <a:p>
            <a:pPr marL="721995">
              <a:lnSpc>
                <a:spcPct val="100000"/>
              </a:lnSpc>
              <a:spcBef>
                <a:spcPts val="375"/>
              </a:spcBef>
            </a:pPr>
            <a:r>
              <a:rPr sz="2000" spc="-5" dirty="0">
                <a:latin typeface="Consolas"/>
                <a:cs typeface="Consolas"/>
              </a:rPr>
              <a:t>&lt;head&gt;</a:t>
            </a:r>
            <a:endParaRPr sz="2000">
              <a:latin typeface="Consolas"/>
              <a:cs typeface="Consolas"/>
            </a:endParaRPr>
          </a:p>
          <a:p>
            <a:pPr marL="1001394">
              <a:lnSpc>
                <a:spcPct val="100000"/>
              </a:lnSpc>
              <a:spcBef>
                <a:spcPts val="375"/>
              </a:spcBef>
            </a:pPr>
            <a:r>
              <a:rPr sz="2000" spc="-5" dirty="0">
                <a:latin typeface="Consolas"/>
                <a:cs typeface="Consolas"/>
              </a:rPr>
              <a:t>&lt;title&gt;CS</a:t>
            </a:r>
            <a:r>
              <a:rPr sz="2000" spc="-10" dirty="0">
                <a:latin typeface="Consolas"/>
                <a:cs typeface="Consolas"/>
              </a:rPr>
              <a:t> </a:t>
            </a:r>
            <a:r>
              <a:rPr sz="2000" spc="-5" dirty="0">
                <a:latin typeface="Consolas"/>
                <a:cs typeface="Consolas"/>
              </a:rPr>
              <a:t>193X&lt;/title&gt;</a:t>
            </a:r>
            <a:endParaRPr sz="2000">
              <a:latin typeface="Consolas"/>
              <a:cs typeface="Consolas"/>
            </a:endParaRPr>
          </a:p>
          <a:p>
            <a:pPr marL="1001394">
              <a:lnSpc>
                <a:spcPct val="100000"/>
              </a:lnSpc>
              <a:spcBef>
                <a:spcPts val="375"/>
              </a:spcBef>
            </a:pPr>
            <a:r>
              <a:rPr sz="2000" spc="-5" dirty="0">
                <a:latin typeface="Consolas"/>
                <a:cs typeface="Consolas"/>
              </a:rPr>
              <a:t>&lt;link rel="stylesheet" href="style.css"</a:t>
            </a:r>
            <a:r>
              <a:rPr sz="2000" spc="-50" dirty="0">
                <a:latin typeface="Consolas"/>
                <a:cs typeface="Consolas"/>
              </a:rPr>
              <a:t> </a:t>
            </a:r>
            <a:r>
              <a:rPr sz="2000" spc="-5" dirty="0">
                <a:latin typeface="Consolas"/>
                <a:cs typeface="Consolas"/>
              </a:rPr>
              <a:t>/&gt;</a:t>
            </a:r>
            <a:endParaRPr sz="2000">
              <a:latin typeface="Consolas"/>
              <a:cs typeface="Consolas"/>
            </a:endParaRPr>
          </a:p>
          <a:p>
            <a:pPr marL="1001394">
              <a:lnSpc>
                <a:spcPct val="100000"/>
              </a:lnSpc>
              <a:spcBef>
                <a:spcPts val="375"/>
              </a:spcBef>
            </a:pPr>
            <a:r>
              <a:rPr sz="2000" b="1" spc="-5" dirty="0">
                <a:solidFill>
                  <a:srgbClr val="3368E7"/>
                </a:solidFill>
                <a:latin typeface="Consolas"/>
                <a:cs typeface="Consolas"/>
              </a:rPr>
              <a:t>&lt;script</a:t>
            </a:r>
            <a:r>
              <a:rPr sz="2000" b="1" spc="-10" dirty="0">
                <a:solidFill>
                  <a:srgbClr val="3368E7"/>
                </a:solidFill>
                <a:latin typeface="Consolas"/>
                <a:cs typeface="Consolas"/>
              </a:rPr>
              <a:t> </a:t>
            </a:r>
            <a:r>
              <a:rPr sz="2000" b="1" spc="-5" dirty="0">
                <a:solidFill>
                  <a:srgbClr val="3368E7"/>
                </a:solidFill>
                <a:latin typeface="Consolas"/>
                <a:cs typeface="Consolas"/>
              </a:rPr>
              <a:t>src="</a:t>
            </a:r>
            <a:r>
              <a:rPr sz="2000" b="1" i="1" spc="-5" dirty="0">
                <a:latin typeface="Calibri"/>
                <a:cs typeface="Calibri"/>
              </a:rPr>
              <a:t>filename.js</a:t>
            </a:r>
            <a:r>
              <a:rPr sz="2000" b="1" spc="-5" dirty="0">
                <a:solidFill>
                  <a:srgbClr val="3368E7"/>
                </a:solidFill>
                <a:latin typeface="Consolas"/>
                <a:cs typeface="Consolas"/>
              </a:rPr>
              <a:t>"&gt;&lt;/script&gt;</a:t>
            </a:r>
            <a:endParaRPr sz="2000">
              <a:latin typeface="Consolas"/>
              <a:cs typeface="Consolas"/>
            </a:endParaRPr>
          </a:p>
          <a:p>
            <a:pPr marL="721995">
              <a:lnSpc>
                <a:spcPct val="100000"/>
              </a:lnSpc>
              <a:spcBef>
                <a:spcPts val="375"/>
              </a:spcBef>
            </a:pPr>
            <a:r>
              <a:rPr sz="2000" spc="-5" dirty="0">
                <a:latin typeface="Consolas"/>
                <a:cs typeface="Consolas"/>
              </a:rPr>
              <a:t>&lt;/head&gt;</a:t>
            </a:r>
            <a:endParaRPr sz="2000">
              <a:latin typeface="Consolas"/>
              <a:cs typeface="Consolas"/>
            </a:endParaRPr>
          </a:p>
          <a:p>
            <a:pPr marL="721995">
              <a:lnSpc>
                <a:spcPct val="100000"/>
              </a:lnSpc>
              <a:spcBef>
                <a:spcPts val="375"/>
              </a:spcBef>
            </a:pPr>
            <a:r>
              <a:rPr sz="2000" spc="-5" dirty="0">
                <a:latin typeface="Consolas"/>
                <a:cs typeface="Consolas"/>
              </a:rPr>
              <a:t>&lt;body&gt;</a:t>
            </a:r>
            <a:endParaRPr sz="2000">
              <a:latin typeface="Consolas"/>
              <a:cs typeface="Consolas"/>
            </a:endParaRPr>
          </a:p>
          <a:p>
            <a:pPr marL="787400">
              <a:lnSpc>
                <a:spcPct val="100000"/>
              </a:lnSpc>
              <a:spcBef>
                <a:spcPts val="375"/>
              </a:spcBef>
            </a:pPr>
            <a:r>
              <a:rPr sz="2000" i="1" spc="-5" dirty="0">
                <a:latin typeface="Calibri"/>
                <a:cs typeface="Calibri"/>
              </a:rPr>
              <a:t>... contents of the</a:t>
            </a:r>
            <a:r>
              <a:rPr sz="2000" i="1" spc="-10" dirty="0">
                <a:latin typeface="Calibri"/>
                <a:cs typeface="Calibri"/>
              </a:rPr>
              <a:t> </a:t>
            </a:r>
            <a:r>
              <a:rPr sz="2000" i="1" spc="-5" dirty="0">
                <a:latin typeface="Calibri"/>
                <a:cs typeface="Calibri"/>
              </a:rPr>
              <a:t>page...</a:t>
            </a:r>
            <a:endParaRPr sz="2000">
              <a:latin typeface="Calibri"/>
              <a:cs typeface="Calibri"/>
            </a:endParaRPr>
          </a:p>
          <a:p>
            <a:pPr marL="721995">
              <a:lnSpc>
                <a:spcPct val="100000"/>
              </a:lnSpc>
              <a:spcBef>
                <a:spcPts val="375"/>
              </a:spcBef>
            </a:pPr>
            <a:r>
              <a:rPr sz="2000" spc="-5" dirty="0">
                <a:latin typeface="Consolas"/>
                <a:cs typeface="Consolas"/>
              </a:rPr>
              <a:t>&lt;/body&gt;</a:t>
            </a:r>
            <a:endParaRPr sz="2000">
              <a:latin typeface="Consolas"/>
              <a:cs typeface="Consolas"/>
            </a:endParaRPr>
          </a:p>
          <a:p>
            <a:pPr marL="442595">
              <a:lnSpc>
                <a:spcPct val="100000"/>
              </a:lnSpc>
              <a:spcBef>
                <a:spcPts val="375"/>
              </a:spcBef>
            </a:pPr>
            <a:r>
              <a:rPr sz="2000" spc="-5" dirty="0">
                <a:latin typeface="Consolas"/>
                <a:cs typeface="Consolas"/>
              </a:rPr>
              <a:t>&lt;/html&gt;</a:t>
            </a:r>
            <a:endParaRPr sz="2000">
              <a:latin typeface="Consolas"/>
              <a:cs typeface="Consolas"/>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787015" cy="574040"/>
          </a:xfrm>
          <a:prstGeom prst="rect">
            <a:avLst/>
          </a:prstGeom>
        </p:spPr>
        <p:txBody>
          <a:bodyPr vert="horz" wrap="square" lIns="0" tIns="12700" rIns="0" bIns="0" rtlCol="0">
            <a:spAutoFit/>
          </a:bodyPr>
          <a:lstStyle/>
          <a:p>
            <a:pPr marL="12700">
              <a:lnSpc>
                <a:spcPct val="100000"/>
              </a:lnSpc>
              <a:spcBef>
                <a:spcPts val="100"/>
              </a:spcBef>
            </a:pPr>
            <a:r>
              <a:rPr sz="3600" spc="-5" dirty="0"/>
              <a:t>console.log</a:t>
            </a:r>
            <a:endParaRPr sz="3600"/>
          </a:p>
        </p:txBody>
      </p:sp>
      <p:sp>
        <p:nvSpPr>
          <p:cNvPr id="3" name="object 3"/>
          <p:cNvSpPr txBox="1"/>
          <p:nvPr/>
        </p:nvSpPr>
        <p:spPr>
          <a:xfrm>
            <a:off x="855724" y="1567735"/>
            <a:ext cx="6180455" cy="1637664"/>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You can print log messages in JavaScript by</a:t>
            </a:r>
            <a:r>
              <a:rPr sz="2400" spc="-65" dirty="0">
                <a:solidFill>
                  <a:srgbClr val="434343"/>
                </a:solidFill>
                <a:latin typeface="Calibri"/>
                <a:cs typeface="Calibri"/>
              </a:rPr>
              <a:t> </a:t>
            </a:r>
            <a:r>
              <a:rPr sz="2400" spc="-5" dirty="0">
                <a:solidFill>
                  <a:srgbClr val="434343"/>
                </a:solidFill>
                <a:latin typeface="Calibri"/>
                <a:cs typeface="Calibri"/>
              </a:rPr>
              <a:t>calling</a:t>
            </a:r>
            <a:endParaRPr sz="2400">
              <a:latin typeface="Calibri"/>
              <a:cs typeface="Calibri"/>
            </a:endParaRPr>
          </a:p>
          <a:p>
            <a:pPr marL="12700">
              <a:lnSpc>
                <a:spcPct val="100000"/>
              </a:lnSpc>
              <a:spcBef>
                <a:spcPts val="420"/>
              </a:spcBef>
            </a:pPr>
            <a:r>
              <a:rPr sz="2400" spc="-5" dirty="0">
                <a:solidFill>
                  <a:srgbClr val="434343"/>
                </a:solidFill>
                <a:latin typeface="Consolas"/>
                <a:cs typeface="Consolas"/>
              </a:rPr>
              <a:t>console.log():</a:t>
            </a:r>
            <a:endParaRPr sz="2400">
              <a:latin typeface="Consolas"/>
              <a:cs typeface="Consolas"/>
            </a:endParaRPr>
          </a:p>
          <a:p>
            <a:pPr>
              <a:lnSpc>
                <a:spcPct val="100000"/>
              </a:lnSpc>
              <a:spcBef>
                <a:spcPts val="5"/>
              </a:spcBef>
            </a:pPr>
            <a:endParaRPr sz="3350">
              <a:latin typeface="Consolas"/>
              <a:cs typeface="Consolas"/>
            </a:endParaRPr>
          </a:p>
          <a:p>
            <a:pPr marL="130175">
              <a:lnSpc>
                <a:spcPct val="100000"/>
              </a:lnSpc>
              <a:spcBef>
                <a:spcPts val="5"/>
              </a:spcBef>
            </a:pPr>
            <a:r>
              <a:rPr sz="1800" b="1" spc="-5" dirty="0">
                <a:latin typeface="Calibri"/>
                <a:cs typeface="Calibri"/>
              </a:rPr>
              <a:t>script.js</a:t>
            </a:r>
            <a:endParaRPr sz="1800">
              <a:latin typeface="Calibri"/>
              <a:cs typeface="Calibri"/>
            </a:endParaRPr>
          </a:p>
        </p:txBody>
      </p:sp>
      <p:sp>
        <p:nvSpPr>
          <p:cNvPr id="4" name="object 4"/>
          <p:cNvSpPr txBox="1"/>
          <p:nvPr/>
        </p:nvSpPr>
        <p:spPr>
          <a:xfrm>
            <a:off x="874200" y="3289150"/>
            <a:ext cx="5260340" cy="659765"/>
          </a:xfrm>
          <a:prstGeom prst="rect">
            <a:avLst/>
          </a:prstGeom>
          <a:ln w="19049">
            <a:solidFill>
              <a:srgbClr val="000000"/>
            </a:solidFill>
          </a:ln>
        </p:spPr>
        <p:txBody>
          <a:bodyPr vert="horz" wrap="square" lIns="0" tIns="73660" rIns="0" bIns="0" rtlCol="0">
            <a:spAutoFit/>
          </a:bodyPr>
          <a:lstStyle/>
          <a:p>
            <a:pPr marL="85725">
              <a:lnSpc>
                <a:spcPct val="100000"/>
              </a:lnSpc>
              <a:spcBef>
                <a:spcPts val="580"/>
              </a:spcBef>
            </a:pPr>
            <a:r>
              <a:rPr sz="2400" spc="-5" dirty="0">
                <a:solidFill>
                  <a:srgbClr val="434343"/>
                </a:solidFill>
                <a:latin typeface="Consolas"/>
                <a:cs typeface="Consolas"/>
              </a:rPr>
              <a:t>console.log('Hello,</a:t>
            </a:r>
            <a:r>
              <a:rPr sz="2400" spc="-45" dirty="0">
                <a:solidFill>
                  <a:srgbClr val="434343"/>
                </a:solidFill>
                <a:latin typeface="Consolas"/>
                <a:cs typeface="Consolas"/>
              </a:rPr>
              <a:t> </a:t>
            </a:r>
            <a:r>
              <a:rPr sz="2400" spc="-5" dirty="0">
                <a:solidFill>
                  <a:srgbClr val="434343"/>
                </a:solidFill>
                <a:latin typeface="Consolas"/>
                <a:cs typeface="Consolas"/>
              </a:rPr>
              <a:t>world!');</a:t>
            </a:r>
            <a:endParaRPr sz="2400">
              <a:latin typeface="Consolas"/>
              <a:cs typeface="Consolas"/>
            </a:endParaRPr>
          </a:p>
        </p:txBody>
      </p:sp>
      <p:sp>
        <p:nvSpPr>
          <p:cNvPr id="5" name="object 5"/>
          <p:cNvSpPr txBox="1"/>
          <p:nvPr/>
        </p:nvSpPr>
        <p:spPr>
          <a:xfrm>
            <a:off x="855724" y="4768135"/>
            <a:ext cx="5779135" cy="8636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This JavaScript's equivalent of</a:t>
            </a:r>
            <a:r>
              <a:rPr sz="2400" spc="-20" dirty="0">
                <a:solidFill>
                  <a:srgbClr val="434343"/>
                </a:solidFill>
                <a:latin typeface="Calibri"/>
                <a:cs typeface="Calibri"/>
              </a:rPr>
              <a:t> </a:t>
            </a:r>
            <a:r>
              <a:rPr sz="2400" spc="-5" dirty="0">
                <a:solidFill>
                  <a:srgbClr val="434343"/>
                </a:solidFill>
                <a:latin typeface="Calibri"/>
                <a:cs typeface="Calibri"/>
              </a:rPr>
              <a:t>Java's</a:t>
            </a:r>
            <a:endParaRPr sz="2400">
              <a:latin typeface="Calibri"/>
              <a:cs typeface="Calibri"/>
            </a:endParaRPr>
          </a:p>
          <a:p>
            <a:pPr marL="12700">
              <a:lnSpc>
                <a:spcPct val="100000"/>
              </a:lnSpc>
              <a:spcBef>
                <a:spcPts val="420"/>
              </a:spcBef>
            </a:pPr>
            <a:r>
              <a:rPr sz="2400" spc="-5" dirty="0">
                <a:solidFill>
                  <a:srgbClr val="434343"/>
                </a:solidFill>
                <a:latin typeface="Consolas"/>
                <a:cs typeface="Consolas"/>
              </a:rPr>
              <a:t>System.out.println</a:t>
            </a:r>
            <a:r>
              <a:rPr sz="2400" spc="-5" dirty="0">
                <a:solidFill>
                  <a:srgbClr val="434343"/>
                </a:solidFill>
                <a:latin typeface="Calibri"/>
                <a:cs typeface="Calibri"/>
              </a:rPr>
              <a:t>, </a:t>
            </a:r>
            <a:r>
              <a:rPr sz="2400" spc="-5" dirty="0">
                <a:solidFill>
                  <a:srgbClr val="434343"/>
                </a:solidFill>
                <a:latin typeface="Consolas"/>
                <a:cs typeface="Consolas"/>
              </a:rPr>
              <a:t>print</a:t>
            </a:r>
            <a:r>
              <a:rPr sz="2400" spc="-5" dirty="0">
                <a:solidFill>
                  <a:srgbClr val="434343"/>
                </a:solidFill>
                <a:latin typeface="Calibri"/>
                <a:cs typeface="Calibri"/>
              </a:rPr>
              <a:t>, </a:t>
            </a:r>
            <a:r>
              <a:rPr sz="2400" spc="-5" dirty="0">
                <a:solidFill>
                  <a:srgbClr val="434343"/>
                </a:solidFill>
                <a:latin typeface="Consolas"/>
                <a:cs typeface="Consolas"/>
              </a:rPr>
              <a:t>printf</a:t>
            </a:r>
            <a:r>
              <a:rPr sz="2400" spc="-5" dirty="0">
                <a:solidFill>
                  <a:srgbClr val="434343"/>
                </a:solidFill>
                <a:latin typeface="Calibri"/>
                <a:cs typeface="Calibri"/>
              </a:rPr>
              <a:t>,</a:t>
            </a:r>
            <a:r>
              <a:rPr sz="2400" spc="-25" dirty="0">
                <a:solidFill>
                  <a:srgbClr val="434343"/>
                </a:solidFill>
                <a:latin typeface="Calibri"/>
                <a:cs typeface="Calibri"/>
              </a:rPr>
              <a:t> </a:t>
            </a:r>
            <a:r>
              <a:rPr sz="2400" spc="-5" dirty="0">
                <a:solidFill>
                  <a:srgbClr val="434343"/>
                </a:solidFill>
                <a:latin typeface="Calibri"/>
                <a:cs typeface="Calibri"/>
              </a:rPr>
              <a:t>etc.</a:t>
            </a:r>
            <a:endParaRPr sz="2400">
              <a:latin typeface="Calibri"/>
              <a:cs typeface="Calibri"/>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4999" y="3121886"/>
            <a:ext cx="7454265" cy="574040"/>
          </a:xfrm>
          <a:prstGeom prst="rect">
            <a:avLst/>
          </a:prstGeom>
        </p:spPr>
        <p:txBody>
          <a:bodyPr vert="horz" wrap="square" lIns="0" tIns="12700" rIns="0" bIns="0" rtlCol="0">
            <a:spAutoFit/>
          </a:bodyPr>
          <a:lstStyle/>
          <a:p>
            <a:pPr marL="12700">
              <a:lnSpc>
                <a:spcPct val="100000"/>
              </a:lnSpc>
              <a:spcBef>
                <a:spcPts val="100"/>
              </a:spcBef>
            </a:pPr>
            <a:r>
              <a:rPr sz="3600" spc="505" dirty="0">
                <a:latin typeface="Calibri"/>
                <a:cs typeface="Calibri"/>
              </a:rPr>
              <a:t>How</a:t>
            </a:r>
            <a:r>
              <a:rPr sz="3600" spc="120" dirty="0">
                <a:latin typeface="Calibri"/>
                <a:cs typeface="Calibri"/>
              </a:rPr>
              <a:t> </a:t>
            </a:r>
            <a:r>
              <a:rPr sz="3600" spc="365" dirty="0">
                <a:latin typeface="Calibri"/>
                <a:cs typeface="Calibri"/>
              </a:rPr>
              <a:t>does</a:t>
            </a:r>
            <a:r>
              <a:rPr sz="3600" spc="120" dirty="0">
                <a:latin typeface="Calibri"/>
                <a:cs typeface="Calibri"/>
              </a:rPr>
              <a:t> </a:t>
            </a:r>
            <a:r>
              <a:rPr sz="3600" spc="365" dirty="0">
                <a:latin typeface="Calibri"/>
                <a:cs typeface="Calibri"/>
              </a:rPr>
              <a:t>JavaScript</a:t>
            </a:r>
            <a:r>
              <a:rPr sz="3600" spc="120" dirty="0">
                <a:latin typeface="Calibri"/>
                <a:cs typeface="Calibri"/>
              </a:rPr>
              <a:t> </a:t>
            </a:r>
            <a:r>
              <a:rPr sz="3600" spc="380" dirty="0">
                <a:latin typeface="Calibri"/>
                <a:cs typeface="Calibri"/>
              </a:rPr>
              <a:t>get</a:t>
            </a:r>
            <a:r>
              <a:rPr sz="3600" spc="125" dirty="0">
                <a:latin typeface="Calibri"/>
                <a:cs typeface="Calibri"/>
              </a:rPr>
              <a:t> </a:t>
            </a:r>
            <a:r>
              <a:rPr sz="3600" spc="315" dirty="0">
                <a:latin typeface="Calibri"/>
                <a:cs typeface="Calibri"/>
              </a:rPr>
              <a:t>loaded?</a:t>
            </a:r>
            <a:endParaRPr sz="36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4635500" cy="861694"/>
          </a:xfrm>
          <a:prstGeom prst="rect">
            <a:avLst/>
          </a:prstGeom>
        </p:spPr>
        <p:txBody>
          <a:bodyPr vert="horz" wrap="square" lIns="0" tIns="12700" rIns="0" bIns="0" rtlCol="0">
            <a:spAutoFit/>
          </a:bodyPr>
          <a:lstStyle/>
          <a:p>
            <a:pPr marL="12700">
              <a:lnSpc>
                <a:spcPct val="100000"/>
              </a:lnSpc>
              <a:spcBef>
                <a:spcPts val="100"/>
              </a:spcBef>
            </a:pPr>
            <a:r>
              <a:rPr lang="en-US" spc="10" dirty="0"/>
              <a:t>Adding CSS directly</a:t>
            </a:r>
            <a:endParaRPr spc="50" dirty="0"/>
          </a:p>
          <a:p>
            <a:pPr marL="12700">
              <a:lnSpc>
                <a:spcPct val="100000"/>
              </a:lnSpc>
              <a:spcBef>
                <a:spcPts val="100"/>
              </a:spcBef>
            </a:pPr>
            <a:r>
              <a:rPr sz="1800" spc="-170" dirty="0"/>
              <a:t>(i.e. </a:t>
            </a:r>
            <a:r>
              <a:rPr sz="1800" spc="-25" dirty="0"/>
              <a:t>copy/paste</a:t>
            </a:r>
            <a:r>
              <a:rPr sz="1800" spc="-165" dirty="0"/>
              <a:t> </a:t>
            </a:r>
            <a:r>
              <a:rPr sz="1800" spc="-15" dirty="0"/>
              <a:t>boilerplate)</a:t>
            </a:r>
            <a:endParaRPr sz="1800" dirty="0"/>
          </a:p>
        </p:txBody>
      </p:sp>
      <p:sp>
        <p:nvSpPr>
          <p:cNvPr id="3" name="object 3"/>
          <p:cNvSpPr txBox="1"/>
          <p:nvPr/>
        </p:nvSpPr>
        <p:spPr>
          <a:xfrm>
            <a:off x="343324" y="1901725"/>
            <a:ext cx="8007350" cy="4457759"/>
          </a:xfrm>
          <a:prstGeom prst="rect">
            <a:avLst/>
          </a:prstGeom>
        </p:spPr>
        <p:txBody>
          <a:bodyPr vert="horz" wrap="square" lIns="0" tIns="12700" rIns="0" bIns="0" rtlCol="0">
            <a:spAutoFit/>
          </a:bodyPr>
          <a:lstStyle/>
          <a:p>
            <a:pPr marL="12700">
              <a:lnSpc>
                <a:spcPts val="2865"/>
              </a:lnSpc>
              <a:spcBef>
                <a:spcPts val="100"/>
              </a:spcBef>
              <a:tabLst>
                <a:tab pos="1683385" algn="l"/>
              </a:tabLst>
            </a:pPr>
            <a:r>
              <a:rPr sz="2400" spc="-204" dirty="0">
                <a:latin typeface="Arial"/>
                <a:cs typeface="Arial"/>
              </a:rPr>
              <a:t>&lt;!DOCTYPE	</a:t>
            </a:r>
            <a:r>
              <a:rPr sz="2400" spc="125" dirty="0">
                <a:latin typeface="Arial"/>
                <a:cs typeface="Arial"/>
              </a:rPr>
              <a:t>html&gt;</a:t>
            </a:r>
            <a:endParaRPr sz="2400" dirty="0">
              <a:latin typeface="Arial"/>
              <a:cs typeface="Arial"/>
            </a:endParaRPr>
          </a:p>
          <a:p>
            <a:pPr marL="12700">
              <a:lnSpc>
                <a:spcPts val="2850"/>
              </a:lnSpc>
            </a:pPr>
            <a:r>
              <a:rPr sz="2400" spc="90" dirty="0">
                <a:latin typeface="Arial"/>
                <a:cs typeface="Arial"/>
              </a:rPr>
              <a:t>&lt;html&gt;</a:t>
            </a:r>
            <a:endParaRPr sz="2400" dirty="0">
              <a:latin typeface="Arial"/>
              <a:cs typeface="Arial"/>
            </a:endParaRPr>
          </a:p>
          <a:p>
            <a:pPr marL="347345">
              <a:lnSpc>
                <a:spcPts val="2850"/>
              </a:lnSpc>
            </a:pPr>
            <a:r>
              <a:rPr sz="2400" spc="-45" dirty="0">
                <a:latin typeface="Arial"/>
                <a:cs typeface="Arial"/>
              </a:rPr>
              <a:t>&lt;head&gt;</a:t>
            </a:r>
            <a:endParaRPr sz="2400" dirty="0">
              <a:latin typeface="Arial"/>
              <a:cs typeface="Arial"/>
            </a:endParaRPr>
          </a:p>
          <a:p>
            <a:pPr marL="682625">
              <a:lnSpc>
                <a:spcPts val="2850"/>
              </a:lnSpc>
              <a:tabLst>
                <a:tab pos="2353945" algn="l"/>
              </a:tabLst>
            </a:pPr>
            <a:r>
              <a:rPr sz="2400" spc="215" dirty="0">
                <a:latin typeface="Arial"/>
                <a:cs typeface="Arial"/>
              </a:rPr>
              <a:t>&lt;title&gt;</a:t>
            </a:r>
            <a:r>
              <a:rPr lang="en-US" sz="2400" spc="215" dirty="0">
                <a:latin typeface="Arial"/>
                <a:cs typeface="Arial"/>
              </a:rPr>
              <a:t>Web Course</a:t>
            </a:r>
            <a:r>
              <a:rPr sz="2400" spc="245" dirty="0">
                <a:latin typeface="Arial"/>
                <a:cs typeface="Arial"/>
              </a:rPr>
              <a:t>&lt;/title&gt;</a:t>
            </a:r>
            <a:r>
              <a:rPr sz="2400" spc="55" dirty="0">
                <a:latin typeface="Arial"/>
                <a:cs typeface="Arial"/>
              </a:rPr>
              <a:t>&lt;/head&gt;</a:t>
            </a:r>
            <a:endParaRPr sz="2400" dirty="0">
              <a:latin typeface="Arial"/>
              <a:cs typeface="Arial"/>
            </a:endParaRPr>
          </a:p>
          <a:p>
            <a:pPr>
              <a:lnSpc>
                <a:spcPct val="100000"/>
              </a:lnSpc>
            </a:pPr>
            <a:r>
              <a:rPr lang="en-US" sz="2450" dirty="0">
                <a:latin typeface="Times New Roman"/>
                <a:cs typeface="Times New Roman"/>
              </a:rPr>
              <a:t>	</a:t>
            </a:r>
            <a:endParaRPr sz="2450" dirty="0">
              <a:latin typeface="Times New Roman"/>
              <a:cs typeface="Times New Roman"/>
            </a:endParaRPr>
          </a:p>
          <a:p>
            <a:pPr marL="347345">
              <a:lnSpc>
                <a:spcPts val="2865"/>
              </a:lnSpc>
            </a:pPr>
            <a:r>
              <a:rPr sz="2400" spc="-20" dirty="0">
                <a:latin typeface="Arial"/>
                <a:cs typeface="Arial"/>
              </a:rPr>
              <a:t>&lt;body&gt;</a:t>
            </a:r>
            <a:endParaRPr lang="en-US" sz="2400" spc="-20" dirty="0">
              <a:latin typeface="Arial"/>
              <a:cs typeface="Arial"/>
            </a:endParaRPr>
          </a:p>
          <a:p>
            <a:pPr marL="347345">
              <a:lnSpc>
                <a:spcPts val="2865"/>
              </a:lnSpc>
            </a:pPr>
            <a:r>
              <a:rPr lang="en-US" sz="2400" spc="-20" dirty="0">
                <a:solidFill>
                  <a:srgbClr val="00B0F0"/>
                </a:solidFill>
                <a:latin typeface="Arial"/>
                <a:cs typeface="Arial"/>
              </a:rPr>
              <a:t>&lt;style&gt;</a:t>
            </a:r>
          </a:p>
          <a:p>
            <a:pPr marL="347345">
              <a:lnSpc>
                <a:spcPts val="2865"/>
              </a:lnSpc>
            </a:pPr>
            <a:r>
              <a:rPr lang="en-US" sz="2400" spc="-20" dirty="0">
                <a:solidFill>
                  <a:srgbClr val="00B0F0"/>
                </a:solidFill>
                <a:latin typeface="Arial"/>
                <a:cs typeface="Arial"/>
              </a:rPr>
              <a:t>…styles goes here</a:t>
            </a:r>
          </a:p>
          <a:p>
            <a:pPr marL="347345">
              <a:lnSpc>
                <a:spcPts val="2865"/>
              </a:lnSpc>
            </a:pPr>
            <a:r>
              <a:rPr lang="en-US" sz="2400" spc="-20" dirty="0">
                <a:solidFill>
                  <a:srgbClr val="00B0F0"/>
                </a:solidFill>
                <a:latin typeface="Arial"/>
                <a:cs typeface="Arial"/>
              </a:rPr>
              <a:t>&lt;/style&gt;</a:t>
            </a:r>
            <a:endParaRPr sz="2400" dirty="0">
              <a:solidFill>
                <a:srgbClr val="00B0F0"/>
              </a:solidFill>
              <a:latin typeface="Arial"/>
              <a:cs typeface="Arial"/>
            </a:endParaRPr>
          </a:p>
          <a:p>
            <a:pPr marL="425450">
              <a:lnSpc>
                <a:spcPts val="2850"/>
              </a:lnSpc>
            </a:pPr>
            <a:r>
              <a:rPr sz="2400" i="1" spc="-65" dirty="0">
                <a:latin typeface="Arial"/>
                <a:cs typeface="Arial"/>
              </a:rPr>
              <a:t>... </a:t>
            </a:r>
            <a:r>
              <a:rPr sz="2400" i="1" spc="-95" dirty="0">
                <a:latin typeface="Arial"/>
                <a:cs typeface="Arial"/>
              </a:rPr>
              <a:t>contents </a:t>
            </a:r>
            <a:r>
              <a:rPr sz="2400" i="1" spc="-25" dirty="0">
                <a:latin typeface="Arial"/>
                <a:cs typeface="Arial"/>
              </a:rPr>
              <a:t>of </a:t>
            </a:r>
            <a:r>
              <a:rPr sz="2400" i="1" spc="-55" dirty="0">
                <a:latin typeface="Arial"/>
                <a:cs typeface="Arial"/>
              </a:rPr>
              <a:t>the</a:t>
            </a:r>
            <a:r>
              <a:rPr sz="2400" i="1" spc="-335" dirty="0">
                <a:latin typeface="Arial"/>
                <a:cs typeface="Arial"/>
              </a:rPr>
              <a:t> </a:t>
            </a:r>
            <a:r>
              <a:rPr sz="2400" i="1" spc="-105" dirty="0">
                <a:latin typeface="Arial"/>
                <a:cs typeface="Arial"/>
              </a:rPr>
              <a:t>page...</a:t>
            </a:r>
            <a:endParaRPr sz="2400" dirty="0">
              <a:latin typeface="Arial"/>
              <a:cs typeface="Arial"/>
            </a:endParaRPr>
          </a:p>
          <a:p>
            <a:pPr marL="347345">
              <a:lnSpc>
                <a:spcPts val="2850"/>
              </a:lnSpc>
            </a:pPr>
            <a:r>
              <a:rPr sz="2400" spc="75" dirty="0">
                <a:latin typeface="Arial"/>
                <a:cs typeface="Arial"/>
              </a:rPr>
              <a:t>&lt;/body&gt;</a:t>
            </a:r>
            <a:endParaRPr sz="2400" dirty="0">
              <a:latin typeface="Arial"/>
              <a:cs typeface="Arial"/>
            </a:endParaRPr>
          </a:p>
          <a:p>
            <a:pPr marL="12700">
              <a:lnSpc>
                <a:spcPts val="2865"/>
              </a:lnSpc>
            </a:pPr>
            <a:r>
              <a:rPr sz="2400" spc="170" dirty="0">
                <a:latin typeface="Arial"/>
                <a:cs typeface="Arial"/>
              </a:rPr>
              <a:t>&lt;/html&gt;</a:t>
            </a:r>
            <a:endParaRPr sz="2400" dirty="0">
              <a:latin typeface="Arial"/>
              <a:cs typeface="Arial"/>
            </a:endParaRPr>
          </a:p>
        </p:txBody>
      </p:sp>
    </p:spTree>
    <p:extLst>
      <p:ext uri="{BB962C8B-B14F-4D97-AF65-F5344CB8AC3E}">
        <p14:creationId xmlns:p14="http://schemas.microsoft.com/office/powerpoint/2010/main" val="1522649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sp>
        <p:nvSpPr>
          <p:cNvPr id="9" name="object 9"/>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556645" y="3452377"/>
            <a:ext cx="1014749" cy="1014749"/>
          </a:xfrm>
          <a:prstGeom prst="rect">
            <a:avLst/>
          </a:prstGeom>
          <a:blipFill>
            <a:blip r:embed="rId6"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457200" y="350296"/>
            <a:ext cx="4914266" cy="574040"/>
          </a:xfrm>
          <a:prstGeom prst="rect">
            <a:avLst/>
          </a:prstGeom>
        </p:spPr>
        <p:txBody>
          <a:bodyPr vert="horz" wrap="square" lIns="0" tIns="12700" rIns="0" bIns="0" rtlCol="0">
            <a:spAutoFit/>
          </a:bodyPr>
          <a:lstStyle/>
          <a:p>
            <a:pPr marL="12700">
              <a:lnSpc>
                <a:spcPct val="100000"/>
              </a:lnSpc>
              <a:spcBef>
                <a:spcPts val="100"/>
              </a:spcBef>
            </a:pPr>
            <a:r>
              <a:rPr spc="-5" dirty="0"/>
              <a:t>&lt;head&gt;</a:t>
            </a:r>
          </a:p>
        </p:txBody>
      </p:sp>
      <p:sp>
        <p:nvSpPr>
          <p:cNvPr id="12" name="object 12"/>
          <p:cNvSpPr txBox="1">
            <a:spLocks noGrp="1"/>
          </p:cNvSpPr>
          <p:nvPr>
            <p:ph type="body" idx="1"/>
          </p:nvPr>
        </p:nvSpPr>
        <p:spPr>
          <a:xfrm>
            <a:off x="533918" y="1108145"/>
            <a:ext cx="8301902" cy="1322798"/>
          </a:xfrm>
          <a:prstGeom prst="rect">
            <a:avLst/>
          </a:prstGeom>
        </p:spPr>
        <p:txBody>
          <a:bodyPr vert="horz" wrap="square" lIns="0" tIns="60325" rIns="0" bIns="0" rtlCol="0">
            <a:spAutoFit/>
          </a:bodyPr>
          <a:lstStyle/>
          <a:p>
            <a:pPr marL="292100">
              <a:lnSpc>
                <a:spcPct val="100000"/>
              </a:lnSpc>
              <a:spcBef>
                <a:spcPts val="475"/>
              </a:spcBef>
            </a:pPr>
            <a:r>
              <a:rPr sz="1800" spc="-5" dirty="0"/>
              <a:t>&lt;title&gt;</a:t>
            </a:r>
            <a:r>
              <a:rPr lang="en-US" sz="1800" spc="-5" dirty="0"/>
              <a:t>Web Dev</a:t>
            </a:r>
            <a:r>
              <a:rPr sz="1800" spc="-5" dirty="0"/>
              <a:t>&lt;/title&gt;</a:t>
            </a:r>
          </a:p>
          <a:p>
            <a:pPr marL="292100">
              <a:lnSpc>
                <a:spcPct val="100000"/>
              </a:lnSpc>
              <a:spcBef>
                <a:spcPts val="375"/>
              </a:spcBef>
            </a:pPr>
            <a:r>
              <a:rPr sz="1800" spc="-5" dirty="0"/>
              <a:t>&lt;link rel="stylesheet" href="style.css"</a:t>
            </a:r>
            <a:r>
              <a:rPr sz="1800" spc="-90" dirty="0"/>
              <a:t> </a:t>
            </a:r>
            <a:r>
              <a:rPr sz="1800" spc="-5" dirty="0"/>
              <a:t>/&gt;</a:t>
            </a:r>
          </a:p>
          <a:p>
            <a:pPr marL="292100">
              <a:lnSpc>
                <a:spcPct val="100000"/>
              </a:lnSpc>
              <a:spcBef>
                <a:spcPts val="375"/>
              </a:spcBef>
            </a:pPr>
            <a:r>
              <a:rPr sz="1800" b="1" spc="-5" dirty="0">
                <a:solidFill>
                  <a:srgbClr val="3368E7"/>
                </a:solidFill>
                <a:latin typeface="Consolas"/>
                <a:cs typeface="Consolas"/>
              </a:rPr>
              <a:t>&lt;script</a:t>
            </a:r>
            <a:r>
              <a:rPr sz="1800" b="1" spc="-15" dirty="0">
                <a:solidFill>
                  <a:srgbClr val="3368E7"/>
                </a:solidFill>
                <a:latin typeface="Consolas"/>
                <a:cs typeface="Consolas"/>
              </a:rPr>
              <a:t> </a:t>
            </a:r>
            <a:r>
              <a:rPr sz="1800" b="1" spc="-5" dirty="0">
                <a:solidFill>
                  <a:srgbClr val="3368E7"/>
                </a:solidFill>
                <a:latin typeface="Consolas"/>
                <a:cs typeface="Consolas"/>
              </a:rPr>
              <a:t>src="</a:t>
            </a:r>
            <a:r>
              <a:rPr sz="1800" b="1" spc="-5" dirty="0">
                <a:latin typeface="Consolas"/>
                <a:cs typeface="Consolas"/>
              </a:rPr>
              <a:t>script.js</a:t>
            </a:r>
            <a:r>
              <a:rPr sz="1800" b="1" spc="-5" dirty="0">
                <a:solidFill>
                  <a:srgbClr val="3368E7"/>
                </a:solidFill>
                <a:latin typeface="Consolas"/>
                <a:cs typeface="Consolas"/>
              </a:rPr>
              <a:t>"&gt;&lt;/script&gt;</a:t>
            </a:r>
          </a:p>
          <a:p>
            <a:pPr marL="12700">
              <a:lnSpc>
                <a:spcPct val="100000"/>
              </a:lnSpc>
              <a:spcBef>
                <a:spcPts val="375"/>
              </a:spcBef>
            </a:pPr>
            <a:r>
              <a:rPr sz="1800" spc="-5" dirty="0"/>
              <a:t>&lt;/head&gt;</a:t>
            </a:r>
          </a:p>
        </p:txBody>
      </p:sp>
      <p:grpSp>
        <p:nvGrpSpPr>
          <p:cNvPr id="13" name="object 13"/>
          <p:cNvGrpSpPr/>
          <p:nvPr/>
        </p:nvGrpSpPr>
        <p:grpSpPr>
          <a:xfrm>
            <a:off x="2990538" y="2418023"/>
            <a:ext cx="164465" cy="1053465"/>
            <a:chOff x="2990538" y="2418023"/>
            <a:chExt cx="164465" cy="1053465"/>
          </a:xfrm>
        </p:grpSpPr>
        <p:sp>
          <p:nvSpPr>
            <p:cNvPr id="14" name="object 14"/>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5" name="object 15"/>
            <p:cNvSpPr/>
            <p:nvPr/>
          </p:nvSpPr>
          <p:spPr>
            <a:xfrm>
              <a:off x="2990538" y="2418023"/>
              <a:ext cx="163955" cy="211627"/>
            </a:xfrm>
            <a:prstGeom prst="rect">
              <a:avLst/>
            </a:prstGeom>
            <a:blipFill>
              <a:blip r:embed="rId7" cstate="print"/>
              <a:stretch>
                <a:fillRect/>
              </a:stretch>
            </a:blipFill>
          </p:spPr>
          <p:txBody>
            <a:bodyPr wrap="square" lIns="0" tIns="0" rIns="0" bIns="0" rtlCol="0"/>
            <a:lstStyle/>
            <a:p>
              <a:endParaRPr/>
            </a:p>
          </p:txBody>
        </p:sp>
      </p:grpSp>
      <p:sp>
        <p:nvSpPr>
          <p:cNvPr id="16" name="object 16"/>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85200C"/>
          </a:solidFill>
        </p:spPr>
        <p:txBody>
          <a:bodyPr wrap="square" lIns="0" tIns="0" rIns="0" bIns="0" rtlCol="0"/>
          <a:lstStyle/>
          <a:p>
            <a:endParaRPr/>
          </a:p>
        </p:txBody>
      </p:sp>
      <p:sp>
        <p:nvSpPr>
          <p:cNvPr id="17" name="object 17"/>
          <p:cNvSpPr txBox="1"/>
          <p:nvPr/>
        </p:nvSpPr>
        <p:spPr>
          <a:xfrm>
            <a:off x="1217450" y="5186460"/>
            <a:ext cx="7030084"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595959"/>
                </a:solidFill>
                <a:latin typeface="Calibri"/>
                <a:cs typeface="Calibri"/>
              </a:rPr>
              <a:t>The browser is parsing the HTML file, </a:t>
            </a:r>
            <a:r>
              <a:rPr sz="2400" dirty="0">
                <a:solidFill>
                  <a:srgbClr val="595959"/>
                </a:solidFill>
                <a:latin typeface="Calibri"/>
                <a:cs typeface="Calibri"/>
              </a:rPr>
              <a:t>and </a:t>
            </a:r>
            <a:r>
              <a:rPr sz="2400" spc="-5" dirty="0">
                <a:solidFill>
                  <a:srgbClr val="595959"/>
                </a:solidFill>
                <a:latin typeface="Calibri"/>
                <a:cs typeface="Calibri"/>
              </a:rPr>
              <a:t>gets to </a:t>
            </a:r>
            <a:r>
              <a:rPr sz="2400" dirty="0">
                <a:solidFill>
                  <a:srgbClr val="595959"/>
                </a:solidFill>
                <a:latin typeface="Calibri"/>
                <a:cs typeface="Calibri"/>
              </a:rPr>
              <a:t>a </a:t>
            </a:r>
            <a:r>
              <a:rPr sz="2400" spc="-5" dirty="0">
                <a:solidFill>
                  <a:srgbClr val="595959"/>
                </a:solidFill>
                <a:latin typeface="Calibri"/>
                <a:cs typeface="Calibri"/>
              </a:rPr>
              <a:t>script  tag, so it knows it needs to get the script file </a:t>
            </a:r>
            <a:r>
              <a:rPr sz="2400" dirty="0">
                <a:solidFill>
                  <a:srgbClr val="595959"/>
                </a:solidFill>
                <a:latin typeface="Calibri"/>
                <a:cs typeface="Calibri"/>
              </a:rPr>
              <a:t>as</a:t>
            </a:r>
            <a:r>
              <a:rPr sz="2400" spc="-35" dirty="0">
                <a:solidFill>
                  <a:srgbClr val="595959"/>
                </a:solidFill>
                <a:latin typeface="Calibri"/>
                <a:cs typeface="Calibri"/>
              </a:rPr>
              <a:t> </a:t>
            </a:r>
            <a:r>
              <a:rPr sz="2400" spc="-5" dirty="0">
                <a:solidFill>
                  <a:srgbClr val="595959"/>
                </a:solidFill>
                <a:latin typeface="Calibri"/>
                <a:cs typeface="Calibri"/>
              </a:rPr>
              <a:t>well.</a:t>
            </a:r>
            <a:endParaRPr sz="2400">
              <a:latin typeface="Calibri"/>
              <a:cs typeface="Calibri"/>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sp>
        <p:nvSpPr>
          <p:cNvPr id="9" name="object 9"/>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556645" y="3452377"/>
            <a:ext cx="1014749" cy="1014749"/>
          </a:xfrm>
          <a:prstGeom prst="rect">
            <a:avLst/>
          </a:prstGeom>
          <a:blipFill>
            <a:blip r:embed="rId6" cstate="print"/>
            <a:stretch>
              <a:fillRect/>
            </a:stretch>
          </a:blipFill>
        </p:spPr>
        <p:txBody>
          <a:bodyPr wrap="square" lIns="0" tIns="0" rIns="0" bIns="0" rtlCol="0"/>
          <a:lstStyle/>
          <a:p>
            <a:endParaRPr/>
          </a:p>
        </p:txBody>
      </p:sp>
      <p:grpSp>
        <p:nvGrpSpPr>
          <p:cNvPr id="13" name="object 13"/>
          <p:cNvGrpSpPr/>
          <p:nvPr/>
        </p:nvGrpSpPr>
        <p:grpSpPr>
          <a:xfrm>
            <a:off x="2990538" y="2418023"/>
            <a:ext cx="164465" cy="1053465"/>
            <a:chOff x="2990538" y="2418023"/>
            <a:chExt cx="164465" cy="1053465"/>
          </a:xfrm>
        </p:grpSpPr>
        <p:sp>
          <p:nvSpPr>
            <p:cNvPr id="14" name="object 14"/>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5" name="object 15"/>
            <p:cNvSpPr/>
            <p:nvPr/>
          </p:nvSpPr>
          <p:spPr>
            <a:xfrm>
              <a:off x="2990538" y="2418023"/>
              <a:ext cx="163955" cy="211627"/>
            </a:xfrm>
            <a:prstGeom prst="rect">
              <a:avLst/>
            </a:prstGeom>
            <a:blipFill>
              <a:blip r:embed="rId7" cstate="print"/>
              <a:stretch>
                <a:fillRect/>
              </a:stretch>
            </a:blipFill>
          </p:spPr>
          <p:txBody>
            <a:bodyPr wrap="square" lIns="0" tIns="0" rIns="0" bIns="0" rtlCol="0"/>
            <a:lstStyle/>
            <a:p>
              <a:endParaRPr/>
            </a:p>
          </p:txBody>
        </p:sp>
      </p:grpSp>
      <p:grpSp>
        <p:nvGrpSpPr>
          <p:cNvPr id="16" name="object 16"/>
          <p:cNvGrpSpPr/>
          <p:nvPr/>
        </p:nvGrpSpPr>
        <p:grpSpPr>
          <a:xfrm>
            <a:off x="3999811" y="1553722"/>
            <a:ext cx="3237865" cy="1917700"/>
            <a:chOff x="3999811" y="1553722"/>
            <a:chExt cx="3237865" cy="1917700"/>
          </a:xfrm>
        </p:grpSpPr>
        <p:sp>
          <p:nvSpPr>
            <p:cNvPr id="17" name="object 17"/>
            <p:cNvSpPr/>
            <p:nvPr/>
          </p:nvSpPr>
          <p:spPr>
            <a:xfrm>
              <a:off x="5066462" y="2120495"/>
              <a:ext cx="1493520" cy="1205865"/>
            </a:xfrm>
            <a:custGeom>
              <a:avLst/>
              <a:gdLst/>
              <a:ahLst/>
              <a:cxnLst/>
              <a:rect l="l" t="t" r="r" b="b"/>
              <a:pathLst>
                <a:path w="1493520" h="1205864">
                  <a:moveTo>
                    <a:pt x="1285836" y="65014"/>
                  </a:moveTo>
                  <a:lnTo>
                    <a:pt x="1030866" y="65014"/>
                  </a:lnTo>
                  <a:lnTo>
                    <a:pt x="1066557" y="30304"/>
                  </a:lnTo>
                  <a:lnTo>
                    <a:pt x="1108843" y="8323"/>
                  </a:lnTo>
                  <a:lnTo>
                    <a:pt x="1155016" y="0"/>
                  </a:lnTo>
                  <a:lnTo>
                    <a:pt x="1202364" y="6262"/>
                  </a:lnTo>
                  <a:lnTo>
                    <a:pt x="1246198" y="26878"/>
                  </a:lnTo>
                  <a:lnTo>
                    <a:pt x="1282353" y="59470"/>
                  </a:lnTo>
                  <a:lnTo>
                    <a:pt x="1285836" y="65014"/>
                  </a:lnTo>
                  <a:close/>
                </a:path>
                <a:path w="1493520" h="1205864">
                  <a:moveTo>
                    <a:pt x="1302514" y="91565"/>
                  </a:moveTo>
                  <a:lnTo>
                    <a:pt x="776067" y="91565"/>
                  </a:lnTo>
                  <a:lnTo>
                    <a:pt x="797442" y="56453"/>
                  </a:lnTo>
                  <a:lnTo>
                    <a:pt x="825697" y="28797"/>
                  </a:lnTo>
                  <a:lnTo>
                    <a:pt x="859312" y="9742"/>
                  </a:lnTo>
                  <a:lnTo>
                    <a:pt x="896770" y="436"/>
                  </a:lnTo>
                  <a:lnTo>
                    <a:pt x="935149" y="1840"/>
                  </a:lnTo>
                  <a:lnTo>
                    <a:pt x="971416" y="13612"/>
                  </a:lnTo>
                  <a:lnTo>
                    <a:pt x="1003884" y="34941"/>
                  </a:lnTo>
                  <a:lnTo>
                    <a:pt x="1030866" y="65014"/>
                  </a:lnTo>
                  <a:lnTo>
                    <a:pt x="1285836" y="65014"/>
                  </a:lnTo>
                  <a:lnTo>
                    <a:pt x="1302514" y="91565"/>
                  </a:lnTo>
                  <a:close/>
                </a:path>
                <a:path w="1493520" h="1205864">
                  <a:moveTo>
                    <a:pt x="1320783" y="140969"/>
                  </a:moveTo>
                  <a:lnTo>
                    <a:pt x="484174" y="140969"/>
                  </a:lnTo>
                  <a:lnTo>
                    <a:pt x="508645" y="102019"/>
                  </a:lnTo>
                  <a:lnTo>
                    <a:pt x="540195" y="70743"/>
                  </a:lnTo>
                  <a:lnTo>
                    <a:pt x="577408" y="48246"/>
                  </a:lnTo>
                  <a:lnTo>
                    <a:pt x="618866" y="35637"/>
                  </a:lnTo>
                  <a:lnTo>
                    <a:pt x="661850" y="33954"/>
                  </a:lnTo>
                  <a:lnTo>
                    <a:pt x="703480" y="43106"/>
                  </a:lnTo>
                  <a:lnTo>
                    <a:pt x="742103" y="62506"/>
                  </a:lnTo>
                  <a:lnTo>
                    <a:pt x="776067" y="91565"/>
                  </a:lnTo>
                  <a:lnTo>
                    <a:pt x="1302514" y="91565"/>
                  </a:lnTo>
                  <a:lnTo>
                    <a:pt x="1308909" y="101744"/>
                  </a:lnTo>
                  <a:lnTo>
                    <a:pt x="1320783" y="140969"/>
                  </a:lnTo>
                  <a:close/>
                </a:path>
                <a:path w="1493520" h="1205864">
                  <a:moveTo>
                    <a:pt x="417723" y="1133352"/>
                  </a:moveTo>
                  <a:lnTo>
                    <a:pt x="365137" y="1124304"/>
                  </a:lnTo>
                  <a:lnTo>
                    <a:pt x="315226" y="1103913"/>
                  </a:lnTo>
                  <a:lnTo>
                    <a:pt x="270388" y="1073333"/>
                  </a:lnTo>
                  <a:lnTo>
                    <a:pt x="231876" y="1033617"/>
                  </a:lnTo>
                  <a:lnTo>
                    <a:pt x="200939" y="985824"/>
                  </a:lnTo>
                  <a:lnTo>
                    <a:pt x="154713" y="983938"/>
                  </a:lnTo>
                  <a:lnTo>
                    <a:pt x="112091" y="967266"/>
                  </a:lnTo>
                  <a:lnTo>
                    <a:pt x="75898" y="937474"/>
                  </a:lnTo>
                  <a:lnTo>
                    <a:pt x="48959" y="896226"/>
                  </a:lnTo>
                  <a:lnTo>
                    <a:pt x="34687" y="847961"/>
                  </a:lnTo>
                  <a:lnTo>
                    <a:pt x="34313" y="798327"/>
                  </a:lnTo>
                  <a:lnTo>
                    <a:pt x="47382" y="750807"/>
                  </a:lnTo>
                  <a:lnTo>
                    <a:pt x="73438" y="708882"/>
                  </a:lnTo>
                  <a:lnTo>
                    <a:pt x="36811" y="675577"/>
                  </a:lnTo>
                  <a:lnTo>
                    <a:pt x="11865" y="632405"/>
                  </a:lnTo>
                  <a:lnTo>
                    <a:pt x="0" y="582882"/>
                  </a:lnTo>
                  <a:lnTo>
                    <a:pt x="2610" y="530527"/>
                  </a:lnTo>
                  <a:lnTo>
                    <a:pt x="19845" y="481678"/>
                  </a:lnTo>
                  <a:lnTo>
                    <a:pt x="49195" y="442037"/>
                  </a:lnTo>
                  <a:lnTo>
                    <a:pt x="88072" y="414165"/>
                  </a:lnTo>
                  <a:lnTo>
                    <a:pt x="133886" y="400625"/>
                  </a:lnTo>
                  <a:lnTo>
                    <a:pt x="135142" y="396869"/>
                  </a:lnTo>
                  <a:lnTo>
                    <a:pt x="133344" y="348506"/>
                  </a:lnTo>
                  <a:lnTo>
                    <a:pt x="139668" y="301441"/>
                  </a:lnTo>
                  <a:lnTo>
                    <a:pt x="153649" y="256809"/>
                  </a:lnTo>
                  <a:lnTo>
                    <a:pt x="174821" y="215745"/>
                  </a:lnTo>
                  <a:lnTo>
                    <a:pt x="202720" y="179384"/>
                  </a:lnTo>
                  <a:lnTo>
                    <a:pt x="236879" y="148861"/>
                  </a:lnTo>
                  <a:lnTo>
                    <a:pt x="275636" y="125924"/>
                  </a:lnTo>
                  <a:lnTo>
                    <a:pt x="316886" y="111587"/>
                  </a:lnTo>
                  <a:lnTo>
                    <a:pt x="359496" y="105887"/>
                  </a:lnTo>
                  <a:lnTo>
                    <a:pt x="402335" y="108860"/>
                  </a:lnTo>
                  <a:lnTo>
                    <a:pt x="444272" y="120542"/>
                  </a:lnTo>
                  <a:lnTo>
                    <a:pt x="484174" y="140969"/>
                  </a:lnTo>
                  <a:lnTo>
                    <a:pt x="1320783" y="140969"/>
                  </a:lnTo>
                  <a:lnTo>
                    <a:pt x="1323943" y="151407"/>
                  </a:lnTo>
                  <a:lnTo>
                    <a:pt x="1360739" y="167289"/>
                  </a:lnTo>
                  <a:lnTo>
                    <a:pt x="1393276" y="191148"/>
                  </a:lnTo>
                  <a:lnTo>
                    <a:pt x="1420514" y="222033"/>
                  </a:lnTo>
                  <a:lnTo>
                    <a:pt x="1441418" y="258993"/>
                  </a:lnTo>
                  <a:lnTo>
                    <a:pt x="1454689" y="300016"/>
                  </a:lnTo>
                  <a:lnTo>
                    <a:pt x="1459704" y="342730"/>
                  </a:lnTo>
                  <a:lnTo>
                    <a:pt x="1456433" y="385649"/>
                  </a:lnTo>
                  <a:lnTo>
                    <a:pt x="1444844" y="427286"/>
                  </a:lnTo>
                  <a:lnTo>
                    <a:pt x="1470544" y="473409"/>
                  </a:lnTo>
                  <a:lnTo>
                    <a:pt x="1486718" y="523588"/>
                  </a:lnTo>
                  <a:lnTo>
                    <a:pt x="1493156" y="576092"/>
                  </a:lnTo>
                  <a:lnTo>
                    <a:pt x="1489643" y="629191"/>
                  </a:lnTo>
                  <a:lnTo>
                    <a:pt x="1475969" y="681152"/>
                  </a:lnTo>
                  <a:lnTo>
                    <a:pt x="1452730" y="728828"/>
                  </a:lnTo>
                  <a:lnTo>
                    <a:pt x="1421500" y="769507"/>
                  </a:lnTo>
                  <a:lnTo>
                    <a:pt x="1383531" y="802113"/>
                  </a:lnTo>
                  <a:lnTo>
                    <a:pt x="1340074" y="825572"/>
                  </a:lnTo>
                  <a:lnTo>
                    <a:pt x="1292383" y="838809"/>
                  </a:lnTo>
                  <a:lnTo>
                    <a:pt x="1287471" y="885491"/>
                  </a:lnTo>
                  <a:lnTo>
                    <a:pt x="1273922" y="929251"/>
                  </a:lnTo>
                  <a:lnTo>
                    <a:pt x="1252469" y="968739"/>
                  </a:lnTo>
                  <a:lnTo>
                    <a:pt x="1223845" y="1002608"/>
                  </a:lnTo>
                  <a:lnTo>
                    <a:pt x="1196849" y="1023318"/>
                  </a:lnTo>
                  <a:lnTo>
                    <a:pt x="986761" y="1023318"/>
                  </a:lnTo>
                  <a:lnTo>
                    <a:pt x="969888" y="1068681"/>
                  </a:lnTo>
                  <a:lnTo>
                    <a:pt x="956235" y="1091728"/>
                  </a:lnTo>
                  <a:lnTo>
                    <a:pt x="569672" y="1091728"/>
                  </a:lnTo>
                  <a:lnTo>
                    <a:pt x="521550" y="1116815"/>
                  </a:lnTo>
                  <a:lnTo>
                    <a:pt x="470380" y="1130773"/>
                  </a:lnTo>
                  <a:lnTo>
                    <a:pt x="417723" y="1133352"/>
                  </a:lnTo>
                  <a:close/>
                </a:path>
                <a:path w="1493520" h="1205864">
                  <a:moveTo>
                    <a:pt x="1087007" y="1056550"/>
                  </a:moveTo>
                  <a:lnTo>
                    <a:pt x="1035297" y="1047425"/>
                  </a:lnTo>
                  <a:lnTo>
                    <a:pt x="986761" y="1023318"/>
                  </a:lnTo>
                  <a:lnTo>
                    <a:pt x="1196849" y="1023318"/>
                  </a:lnTo>
                  <a:lnTo>
                    <a:pt x="1188782" y="1029507"/>
                  </a:lnTo>
                  <a:lnTo>
                    <a:pt x="1139099" y="1050606"/>
                  </a:lnTo>
                  <a:lnTo>
                    <a:pt x="1087007" y="1056550"/>
                  </a:lnTo>
                  <a:close/>
                </a:path>
                <a:path w="1493520" h="1205864">
                  <a:moveTo>
                    <a:pt x="753463" y="1205762"/>
                  </a:moveTo>
                  <a:lnTo>
                    <a:pt x="710191" y="1199176"/>
                  </a:lnTo>
                  <a:lnTo>
                    <a:pt x="669109" y="1183959"/>
                  </a:lnTo>
                  <a:lnTo>
                    <a:pt x="631285" y="1160631"/>
                  </a:lnTo>
                  <a:lnTo>
                    <a:pt x="597783" y="1129714"/>
                  </a:lnTo>
                  <a:lnTo>
                    <a:pt x="569672" y="1091728"/>
                  </a:lnTo>
                  <a:lnTo>
                    <a:pt x="956235" y="1091728"/>
                  </a:lnTo>
                  <a:lnTo>
                    <a:pt x="915962" y="1143470"/>
                  </a:lnTo>
                  <a:lnTo>
                    <a:pt x="880673" y="1171214"/>
                  </a:lnTo>
                  <a:lnTo>
                    <a:pt x="841011" y="1191403"/>
                  </a:lnTo>
                  <a:lnTo>
                    <a:pt x="797859" y="1203196"/>
                  </a:lnTo>
                  <a:lnTo>
                    <a:pt x="753463" y="1205762"/>
                  </a:lnTo>
                  <a:close/>
                </a:path>
              </a:pathLst>
            </a:custGeom>
            <a:solidFill>
              <a:srgbClr val="B4A7D6"/>
            </a:solidFill>
          </p:spPr>
          <p:txBody>
            <a:bodyPr wrap="square" lIns="0" tIns="0" rIns="0" bIns="0" rtlCol="0"/>
            <a:lstStyle/>
            <a:p>
              <a:endParaRPr/>
            </a:p>
          </p:txBody>
        </p:sp>
        <p:sp>
          <p:nvSpPr>
            <p:cNvPr id="18" name="object 18"/>
            <p:cNvSpPr/>
            <p:nvPr/>
          </p:nvSpPr>
          <p:spPr>
            <a:xfrm>
              <a:off x="4018861" y="2931015"/>
              <a:ext cx="922019" cy="521970"/>
            </a:xfrm>
            <a:custGeom>
              <a:avLst/>
              <a:gdLst/>
              <a:ahLst/>
              <a:cxnLst/>
              <a:rect l="l" t="t" r="r" b="b"/>
              <a:pathLst>
                <a:path w="922020" h="521970">
                  <a:moveTo>
                    <a:pt x="0" y="521361"/>
                  </a:moveTo>
                  <a:lnTo>
                    <a:pt x="921819" y="0"/>
                  </a:lnTo>
                </a:path>
              </a:pathLst>
            </a:custGeom>
            <a:ln w="38099">
              <a:solidFill>
                <a:srgbClr val="9900FF"/>
              </a:solidFill>
            </a:ln>
          </p:spPr>
          <p:txBody>
            <a:bodyPr wrap="square" lIns="0" tIns="0" rIns="0" bIns="0" rtlCol="0"/>
            <a:lstStyle/>
            <a:p>
              <a:endParaRPr/>
            </a:p>
          </p:txBody>
        </p:sp>
        <p:sp>
          <p:nvSpPr>
            <p:cNvPr id="19" name="object 19"/>
            <p:cNvSpPr/>
            <p:nvPr/>
          </p:nvSpPr>
          <p:spPr>
            <a:xfrm>
              <a:off x="4890651" y="2826846"/>
              <a:ext cx="219578" cy="177995"/>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6145761" y="1657890"/>
              <a:ext cx="922019" cy="521970"/>
            </a:xfrm>
            <a:custGeom>
              <a:avLst/>
              <a:gdLst/>
              <a:ahLst/>
              <a:cxnLst/>
              <a:rect l="l" t="t" r="r" b="b"/>
              <a:pathLst>
                <a:path w="922020" h="521969">
                  <a:moveTo>
                    <a:pt x="0" y="521361"/>
                  </a:moveTo>
                  <a:lnTo>
                    <a:pt x="921820" y="0"/>
                  </a:lnTo>
                </a:path>
              </a:pathLst>
            </a:custGeom>
            <a:ln w="38099">
              <a:solidFill>
                <a:srgbClr val="9900FF"/>
              </a:solidFill>
            </a:ln>
          </p:spPr>
          <p:txBody>
            <a:bodyPr wrap="square" lIns="0" tIns="0" rIns="0" bIns="0" rtlCol="0"/>
            <a:lstStyle/>
            <a:p>
              <a:endParaRPr/>
            </a:p>
          </p:txBody>
        </p:sp>
        <p:sp>
          <p:nvSpPr>
            <p:cNvPr id="21" name="object 21"/>
            <p:cNvSpPr/>
            <p:nvPr/>
          </p:nvSpPr>
          <p:spPr>
            <a:xfrm>
              <a:off x="7017551" y="1553722"/>
              <a:ext cx="219578" cy="177995"/>
            </a:xfrm>
            <a:prstGeom prst="rect">
              <a:avLst/>
            </a:prstGeom>
            <a:blipFill>
              <a:blip r:embed="rId9" cstate="print"/>
              <a:stretch>
                <a:fillRect/>
              </a:stretch>
            </a:blipFill>
          </p:spPr>
          <p:txBody>
            <a:bodyPr wrap="square" lIns="0" tIns="0" rIns="0" bIns="0" rtlCol="0"/>
            <a:lstStyle/>
            <a:p>
              <a:endParaRPr/>
            </a:p>
          </p:txBody>
        </p:sp>
      </p:grpSp>
      <p:sp>
        <p:nvSpPr>
          <p:cNvPr id="22" name="object 22"/>
          <p:cNvSpPr txBox="1"/>
          <p:nvPr/>
        </p:nvSpPr>
        <p:spPr>
          <a:xfrm>
            <a:off x="1217450" y="5186460"/>
            <a:ext cx="7258684"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595959"/>
                </a:solidFill>
                <a:latin typeface="Calibri"/>
                <a:cs typeface="Calibri"/>
              </a:rPr>
              <a:t>The browser makes </a:t>
            </a:r>
            <a:r>
              <a:rPr sz="2400" dirty="0">
                <a:solidFill>
                  <a:srgbClr val="595959"/>
                </a:solidFill>
                <a:latin typeface="Calibri"/>
                <a:cs typeface="Calibri"/>
              </a:rPr>
              <a:t>a </a:t>
            </a:r>
            <a:r>
              <a:rPr sz="2400" spc="-5" dirty="0">
                <a:solidFill>
                  <a:srgbClr val="595959"/>
                </a:solidFill>
                <a:latin typeface="Calibri"/>
                <a:cs typeface="Calibri"/>
              </a:rPr>
              <a:t>request to the server for the script.js  file, just like it would for </a:t>
            </a:r>
            <a:r>
              <a:rPr sz="2400" dirty="0">
                <a:solidFill>
                  <a:srgbClr val="595959"/>
                </a:solidFill>
                <a:latin typeface="Calibri"/>
                <a:cs typeface="Calibri"/>
              </a:rPr>
              <a:t>a </a:t>
            </a:r>
            <a:r>
              <a:rPr sz="2400" spc="-5" dirty="0">
                <a:solidFill>
                  <a:srgbClr val="595959"/>
                </a:solidFill>
                <a:latin typeface="Calibri"/>
                <a:cs typeface="Calibri"/>
              </a:rPr>
              <a:t>CSS file or </a:t>
            </a:r>
            <a:r>
              <a:rPr sz="2400" dirty="0">
                <a:solidFill>
                  <a:srgbClr val="595959"/>
                </a:solidFill>
                <a:latin typeface="Calibri"/>
                <a:cs typeface="Calibri"/>
              </a:rPr>
              <a:t>an</a:t>
            </a:r>
            <a:r>
              <a:rPr sz="2400" spc="-30" dirty="0">
                <a:solidFill>
                  <a:srgbClr val="595959"/>
                </a:solidFill>
                <a:latin typeface="Calibri"/>
                <a:cs typeface="Calibri"/>
              </a:rPr>
              <a:t> </a:t>
            </a:r>
            <a:r>
              <a:rPr sz="2400" spc="-5" dirty="0">
                <a:solidFill>
                  <a:srgbClr val="595959"/>
                </a:solidFill>
                <a:latin typeface="Calibri"/>
                <a:cs typeface="Calibri"/>
              </a:rPr>
              <a:t>image...</a:t>
            </a:r>
            <a:endParaRPr sz="2400">
              <a:latin typeface="Calibri"/>
              <a:cs typeface="Calibri"/>
            </a:endParaRPr>
          </a:p>
        </p:txBody>
      </p:sp>
      <p:sp>
        <p:nvSpPr>
          <p:cNvPr id="23" name="object 23"/>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666666"/>
          </a:solidFill>
        </p:spPr>
        <p:txBody>
          <a:bodyPr wrap="square" lIns="0" tIns="0" rIns="0" bIns="0" rtlCol="0"/>
          <a:lstStyle/>
          <a:p>
            <a:endParaRPr/>
          </a:p>
        </p:txBody>
      </p:sp>
      <p:sp>
        <p:nvSpPr>
          <p:cNvPr id="29" name="object 11">
            <a:extLst>
              <a:ext uri="{FF2B5EF4-FFF2-40B4-BE49-F238E27FC236}">
                <a16:creationId xmlns:a16="http://schemas.microsoft.com/office/drawing/2014/main" id="{183CBDF9-EC3D-4275-8521-312A0A242B32}"/>
              </a:ext>
            </a:extLst>
          </p:cNvPr>
          <p:cNvSpPr txBox="1">
            <a:spLocks noGrp="1"/>
          </p:cNvSpPr>
          <p:nvPr>
            <p:ph type="title"/>
          </p:nvPr>
        </p:nvSpPr>
        <p:spPr>
          <a:xfrm>
            <a:off x="457200" y="350296"/>
            <a:ext cx="4914266" cy="574040"/>
          </a:xfrm>
          <a:prstGeom prst="rect">
            <a:avLst/>
          </a:prstGeom>
        </p:spPr>
        <p:txBody>
          <a:bodyPr vert="horz" wrap="square" lIns="0" tIns="12700" rIns="0" bIns="0" rtlCol="0">
            <a:spAutoFit/>
          </a:bodyPr>
          <a:lstStyle/>
          <a:p>
            <a:pPr marL="12700">
              <a:lnSpc>
                <a:spcPct val="100000"/>
              </a:lnSpc>
              <a:spcBef>
                <a:spcPts val="100"/>
              </a:spcBef>
            </a:pPr>
            <a:r>
              <a:rPr spc="-5" dirty="0"/>
              <a:t>&lt;head&gt;</a:t>
            </a:r>
          </a:p>
        </p:txBody>
      </p:sp>
      <p:sp>
        <p:nvSpPr>
          <p:cNvPr id="27" name="object 12">
            <a:extLst>
              <a:ext uri="{FF2B5EF4-FFF2-40B4-BE49-F238E27FC236}">
                <a16:creationId xmlns:a16="http://schemas.microsoft.com/office/drawing/2014/main" id="{46462B7B-E8FE-4E41-9FFC-306299F97AFF}"/>
              </a:ext>
            </a:extLst>
          </p:cNvPr>
          <p:cNvSpPr txBox="1">
            <a:spLocks/>
          </p:cNvSpPr>
          <p:nvPr/>
        </p:nvSpPr>
        <p:spPr>
          <a:xfrm>
            <a:off x="533918" y="1108145"/>
            <a:ext cx="8301902" cy="1322798"/>
          </a:xfrm>
          <a:prstGeom prst="rect">
            <a:avLst/>
          </a:prstGeom>
        </p:spPr>
        <p:txBody>
          <a:bodyPr vert="horz" wrap="square" lIns="0" tIns="60325" rIns="0" bIns="0" rtlCol="0">
            <a:spAutoFit/>
          </a:bodyPr>
          <a:lstStyle>
            <a:lvl1pPr marL="0">
              <a:defRPr sz="3600" b="1" i="0">
                <a:solidFill>
                  <a:srgbClr val="00992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92100">
              <a:spcBef>
                <a:spcPts val="475"/>
              </a:spcBef>
            </a:pPr>
            <a:r>
              <a:rPr lang="en-US" sz="1800" kern="0" spc="-5"/>
              <a:t>&lt;title&gt;Web Dev&lt;/title&gt;</a:t>
            </a:r>
          </a:p>
          <a:p>
            <a:pPr marL="292100">
              <a:spcBef>
                <a:spcPts val="375"/>
              </a:spcBef>
            </a:pPr>
            <a:r>
              <a:rPr lang="en-US" sz="1800" kern="0" spc="-5"/>
              <a:t>&lt;link rel="stylesheet" href="style.css"</a:t>
            </a:r>
            <a:r>
              <a:rPr lang="en-US" sz="1800" kern="0" spc="-90"/>
              <a:t> </a:t>
            </a:r>
            <a:r>
              <a:rPr lang="en-US" sz="1800" kern="0" spc="-5"/>
              <a:t>/&gt;</a:t>
            </a:r>
          </a:p>
          <a:p>
            <a:pPr marL="292100">
              <a:spcBef>
                <a:spcPts val="375"/>
              </a:spcBef>
            </a:pPr>
            <a:r>
              <a:rPr lang="en-US" sz="1800" kern="0" spc="-5">
                <a:solidFill>
                  <a:srgbClr val="3368E7"/>
                </a:solidFill>
                <a:latin typeface="Consolas"/>
                <a:cs typeface="Consolas"/>
              </a:rPr>
              <a:t>&lt;script</a:t>
            </a:r>
            <a:r>
              <a:rPr lang="en-US" sz="1800" kern="0" spc="-15">
                <a:solidFill>
                  <a:srgbClr val="3368E7"/>
                </a:solidFill>
                <a:latin typeface="Consolas"/>
                <a:cs typeface="Consolas"/>
              </a:rPr>
              <a:t> </a:t>
            </a:r>
            <a:r>
              <a:rPr lang="en-US" sz="1800" kern="0" spc="-5">
                <a:solidFill>
                  <a:srgbClr val="3368E7"/>
                </a:solidFill>
                <a:latin typeface="Consolas"/>
                <a:cs typeface="Consolas"/>
              </a:rPr>
              <a:t>src="</a:t>
            </a:r>
            <a:r>
              <a:rPr lang="en-US" sz="1800" kern="0" spc="-5">
                <a:latin typeface="Consolas"/>
                <a:cs typeface="Consolas"/>
              </a:rPr>
              <a:t>script.js</a:t>
            </a:r>
            <a:r>
              <a:rPr lang="en-US" sz="1800" kern="0" spc="-5">
                <a:solidFill>
                  <a:srgbClr val="3368E7"/>
                </a:solidFill>
                <a:latin typeface="Consolas"/>
                <a:cs typeface="Consolas"/>
              </a:rPr>
              <a:t>"&gt;&lt;/script&gt;</a:t>
            </a:r>
          </a:p>
          <a:p>
            <a:pPr marL="12700">
              <a:spcBef>
                <a:spcPts val="375"/>
              </a:spcBef>
            </a:pPr>
            <a:r>
              <a:rPr lang="en-US" sz="1800" kern="0" spc="-5"/>
              <a:t>&lt;/head&gt;</a:t>
            </a:r>
            <a:endParaRPr lang="en-US" sz="1800" kern="0" spc="-5"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sp>
        <p:nvSpPr>
          <p:cNvPr id="9" name="object 9"/>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556645" y="3452377"/>
            <a:ext cx="1014749" cy="1014749"/>
          </a:xfrm>
          <a:prstGeom prst="rect">
            <a:avLst/>
          </a:prstGeom>
          <a:blipFill>
            <a:blip r:embed="rId6" cstate="print"/>
            <a:stretch>
              <a:fillRect/>
            </a:stretch>
          </a:blipFill>
        </p:spPr>
        <p:txBody>
          <a:bodyPr wrap="square" lIns="0" tIns="0" rIns="0" bIns="0" rtlCol="0"/>
          <a:lstStyle/>
          <a:p>
            <a:endParaRPr/>
          </a:p>
        </p:txBody>
      </p:sp>
      <p:grpSp>
        <p:nvGrpSpPr>
          <p:cNvPr id="13" name="object 13"/>
          <p:cNvGrpSpPr/>
          <p:nvPr/>
        </p:nvGrpSpPr>
        <p:grpSpPr>
          <a:xfrm>
            <a:off x="2990538" y="2418023"/>
            <a:ext cx="164465" cy="1053465"/>
            <a:chOff x="2990538" y="2418023"/>
            <a:chExt cx="164465" cy="1053465"/>
          </a:xfrm>
        </p:grpSpPr>
        <p:sp>
          <p:nvSpPr>
            <p:cNvPr id="14" name="object 14"/>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5" name="object 15"/>
            <p:cNvSpPr/>
            <p:nvPr/>
          </p:nvSpPr>
          <p:spPr>
            <a:xfrm>
              <a:off x="2990538" y="2418023"/>
              <a:ext cx="163955" cy="211627"/>
            </a:xfrm>
            <a:prstGeom prst="rect">
              <a:avLst/>
            </a:prstGeom>
            <a:blipFill>
              <a:blip r:embed="rId7" cstate="print"/>
              <a:stretch>
                <a:fillRect/>
              </a:stretch>
            </a:blipFill>
          </p:spPr>
          <p:txBody>
            <a:bodyPr wrap="square" lIns="0" tIns="0" rIns="0" bIns="0" rtlCol="0"/>
            <a:lstStyle/>
            <a:p>
              <a:endParaRPr/>
            </a:p>
          </p:txBody>
        </p:sp>
      </p:grpSp>
      <p:grpSp>
        <p:nvGrpSpPr>
          <p:cNvPr id="16" name="object 16"/>
          <p:cNvGrpSpPr/>
          <p:nvPr/>
        </p:nvGrpSpPr>
        <p:grpSpPr>
          <a:xfrm>
            <a:off x="3999811" y="1553722"/>
            <a:ext cx="3362325" cy="2317115"/>
            <a:chOff x="3999811" y="1553722"/>
            <a:chExt cx="3362325" cy="2317115"/>
          </a:xfrm>
        </p:grpSpPr>
        <p:sp>
          <p:nvSpPr>
            <p:cNvPr id="17" name="object 17"/>
            <p:cNvSpPr/>
            <p:nvPr/>
          </p:nvSpPr>
          <p:spPr>
            <a:xfrm>
              <a:off x="5066462" y="2120495"/>
              <a:ext cx="1493520" cy="1205865"/>
            </a:xfrm>
            <a:custGeom>
              <a:avLst/>
              <a:gdLst/>
              <a:ahLst/>
              <a:cxnLst/>
              <a:rect l="l" t="t" r="r" b="b"/>
              <a:pathLst>
                <a:path w="1493520" h="1205864">
                  <a:moveTo>
                    <a:pt x="1285836" y="65014"/>
                  </a:moveTo>
                  <a:lnTo>
                    <a:pt x="1030866" y="65014"/>
                  </a:lnTo>
                  <a:lnTo>
                    <a:pt x="1066557" y="30304"/>
                  </a:lnTo>
                  <a:lnTo>
                    <a:pt x="1108843" y="8323"/>
                  </a:lnTo>
                  <a:lnTo>
                    <a:pt x="1155016" y="0"/>
                  </a:lnTo>
                  <a:lnTo>
                    <a:pt x="1202364" y="6262"/>
                  </a:lnTo>
                  <a:lnTo>
                    <a:pt x="1246198" y="26878"/>
                  </a:lnTo>
                  <a:lnTo>
                    <a:pt x="1282353" y="59470"/>
                  </a:lnTo>
                  <a:lnTo>
                    <a:pt x="1285836" y="65014"/>
                  </a:lnTo>
                  <a:close/>
                </a:path>
                <a:path w="1493520" h="1205864">
                  <a:moveTo>
                    <a:pt x="1302514" y="91565"/>
                  </a:moveTo>
                  <a:lnTo>
                    <a:pt x="776067" y="91565"/>
                  </a:lnTo>
                  <a:lnTo>
                    <a:pt x="797442" y="56453"/>
                  </a:lnTo>
                  <a:lnTo>
                    <a:pt x="825697" y="28797"/>
                  </a:lnTo>
                  <a:lnTo>
                    <a:pt x="859312" y="9742"/>
                  </a:lnTo>
                  <a:lnTo>
                    <a:pt x="896770" y="436"/>
                  </a:lnTo>
                  <a:lnTo>
                    <a:pt x="935149" y="1840"/>
                  </a:lnTo>
                  <a:lnTo>
                    <a:pt x="971416" y="13612"/>
                  </a:lnTo>
                  <a:lnTo>
                    <a:pt x="1003884" y="34941"/>
                  </a:lnTo>
                  <a:lnTo>
                    <a:pt x="1030866" y="65014"/>
                  </a:lnTo>
                  <a:lnTo>
                    <a:pt x="1285836" y="65014"/>
                  </a:lnTo>
                  <a:lnTo>
                    <a:pt x="1302514" y="91565"/>
                  </a:lnTo>
                  <a:close/>
                </a:path>
                <a:path w="1493520" h="1205864">
                  <a:moveTo>
                    <a:pt x="1320783" y="140969"/>
                  </a:moveTo>
                  <a:lnTo>
                    <a:pt x="484174" y="140969"/>
                  </a:lnTo>
                  <a:lnTo>
                    <a:pt x="508645" y="102019"/>
                  </a:lnTo>
                  <a:lnTo>
                    <a:pt x="540195" y="70743"/>
                  </a:lnTo>
                  <a:lnTo>
                    <a:pt x="577408" y="48246"/>
                  </a:lnTo>
                  <a:lnTo>
                    <a:pt x="618866" y="35637"/>
                  </a:lnTo>
                  <a:lnTo>
                    <a:pt x="661850" y="33954"/>
                  </a:lnTo>
                  <a:lnTo>
                    <a:pt x="703480" y="43106"/>
                  </a:lnTo>
                  <a:lnTo>
                    <a:pt x="742103" y="62506"/>
                  </a:lnTo>
                  <a:lnTo>
                    <a:pt x="776067" y="91565"/>
                  </a:lnTo>
                  <a:lnTo>
                    <a:pt x="1302514" y="91565"/>
                  </a:lnTo>
                  <a:lnTo>
                    <a:pt x="1308909" y="101744"/>
                  </a:lnTo>
                  <a:lnTo>
                    <a:pt x="1320783" y="140969"/>
                  </a:lnTo>
                  <a:close/>
                </a:path>
                <a:path w="1493520" h="1205864">
                  <a:moveTo>
                    <a:pt x="417723" y="1133352"/>
                  </a:moveTo>
                  <a:lnTo>
                    <a:pt x="365137" y="1124304"/>
                  </a:lnTo>
                  <a:lnTo>
                    <a:pt x="315226" y="1103913"/>
                  </a:lnTo>
                  <a:lnTo>
                    <a:pt x="270388" y="1073333"/>
                  </a:lnTo>
                  <a:lnTo>
                    <a:pt x="231876" y="1033617"/>
                  </a:lnTo>
                  <a:lnTo>
                    <a:pt x="200939" y="985824"/>
                  </a:lnTo>
                  <a:lnTo>
                    <a:pt x="154713" y="983938"/>
                  </a:lnTo>
                  <a:lnTo>
                    <a:pt x="112091" y="967266"/>
                  </a:lnTo>
                  <a:lnTo>
                    <a:pt x="75898" y="937474"/>
                  </a:lnTo>
                  <a:lnTo>
                    <a:pt x="48959" y="896226"/>
                  </a:lnTo>
                  <a:lnTo>
                    <a:pt x="34687" y="847961"/>
                  </a:lnTo>
                  <a:lnTo>
                    <a:pt x="34313" y="798327"/>
                  </a:lnTo>
                  <a:lnTo>
                    <a:pt x="47382" y="750807"/>
                  </a:lnTo>
                  <a:lnTo>
                    <a:pt x="73438" y="708882"/>
                  </a:lnTo>
                  <a:lnTo>
                    <a:pt x="36811" y="675577"/>
                  </a:lnTo>
                  <a:lnTo>
                    <a:pt x="11865" y="632405"/>
                  </a:lnTo>
                  <a:lnTo>
                    <a:pt x="0" y="582882"/>
                  </a:lnTo>
                  <a:lnTo>
                    <a:pt x="2610" y="530527"/>
                  </a:lnTo>
                  <a:lnTo>
                    <a:pt x="19845" y="481678"/>
                  </a:lnTo>
                  <a:lnTo>
                    <a:pt x="49195" y="442037"/>
                  </a:lnTo>
                  <a:lnTo>
                    <a:pt x="88072" y="414165"/>
                  </a:lnTo>
                  <a:lnTo>
                    <a:pt x="133886" y="400625"/>
                  </a:lnTo>
                  <a:lnTo>
                    <a:pt x="135142" y="396869"/>
                  </a:lnTo>
                  <a:lnTo>
                    <a:pt x="133344" y="348506"/>
                  </a:lnTo>
                  <a:lnTo>
                    <a:pt x="139668" y="301441"/>
                  </a:lnTo>
                  <a:lnTo>
                    <a:pt x="153649" y="256809"/>
                  </a:lnTo>
                  <a:lnTo>
                    <a:pt x="174821" y="215745"/>
                  </a:lnTo>
                  <a:lnTo>
                    <a:pt x="202720" y="179384"/>
                  </a:lnTo>
                  <a:lnTo>
                    <a:pt x="236879" y="148861"/>
                  </a:lnTo>
                  <a:lnTo>
                    <a:pt x="275636" y="125924"/>
                  </a:lnTo>
                  <a:lnTo>
                    <a:pt x="316886" y="111587"/>
                  </a:lnTo>
                  <a:lnTo>
                    <a:pt x="359496" y="105887"/>
                  </a:lnTo>
                  <a:lnTo>
                    <a:pt x="402335" y="108860"/>
                  </a:lnTo>
                  <a:lnTo>
                    <a:pt x="444272" y="120542"/>
                  </a:lnTo>
                  <a:lnTo>
                    <a:pt x="484174" y="140969"/>
                  </a:lnTo>
                  <a:lnTo>
                    <a:pt x="1320783" y="140969"/>
                  </a:lnTo>
                  <a:lnTo>
                    <a:pt x="1323943" y="151407"/>
                  </a:lnTo>
                  <a:lnTo>
                    <a:pt x="1360739" y="167289"/>
                  </a:lnTo>
                  <a:lnTo>
                    <a:pt x="1393276" y="191148"/>
                  </a:lnTo>
                  <a:lnTo>
                    <a:pt x="1420514" y="222033"/>
                  </a:lnTo>
                  <a:lnTo>
                    <a:pt x="1441418" y="258993"/>
                  </a:lnTo>
                  <a:lnTo>
                    <a:pt x="1454689" y="300016"/>
                  </a:lnTo>
                  <a:lnTo>
                    <a:pt x="1459704" y="342730"/>
                  </a:lnTo>
                  <a:lnTo>
                    <a:pt x="1456433" y="385649"/>
                  </a:lnTo>
                  <a:lnTo>
                    <a:pt x="1444844" y="427286"/>
                  </a:lnTo>
                  <a:lnTo>
                    <a:pt x="1470544" y="473409"/>
                  </a:lnTo>
                  <a:lnTo>
                    <a:pt x="1486718" y="523588"/>
                  </a:lnTo>
                  <a:lnTo>
                    <a:pt x="1493156" y="576092"/>
                  </a:lnTo>
                  <a:lnTo>
                    <a:pt x="1489643" y="629191"/>
                  </a:lnTo>
                  <a:lnTo>
                    <a:pt x="1475969" y="681152"/>
                  </a:lnTo>
                  <a:lnTo>
                    <a:pt x="1452730" y="728828"/>
                  </a:lnTo>
                  <a:lnTo>
                    <a:pt x="1421500" y="769507"/>
                  </a:lnTo>
                  <a:lnTo>
                    <a:pt x="1383531" y="802113"/>
                  </a:lnTo>
                  <a:lnTo>
                    <a:pt x="1340074" y="825572"/>
                  </a:lnTo>
                  <a:lnTo>
                    <a:pt x="1292383" y="838809"/>
                  </a:lnTo>
                  <a:lnTo>
                    <a:pt x="1287471" y="885491"/>
                  </a:lnTo>
                  <a:lnTo>
                    <a:pt x="1273922" y="929251"/>
                  </a:lnTo>
                  <a:lnTo>
                    <a:pt x="1252469" y="968739"/>
                  </a:lnTo>
                  <a:lnTo>
                    <a:pt x="1223845" y="1002608"/>
                  </a:lnTo>
                  <a:lnTo>
                    <a:pt x="1196849" y="1023318"/>
                  </a:lnTo>
                  <a:lnTo>
                    <a:pt x="986761" y="1023318"/>
                  </a:lnTo>
                  <a:lnTo>
                    <a:pt x="969888" y="1068681"/>
                  </a:lnTo>
                  <a:lnTo>
                    <a:pt x="956235" y="1091728"/>
                  </a:lnTo>
                  <a:lnTo>
                    <a:pt x="569672" y="1091728"/>
                  </a:lnTo>
                  <a:lnTo>
                    <a:pt x="521550" y="1116815"/>
                  </a:lnTo>
                  <a:lnTo>
                    <a:pt x="470380" y="1130773"/>
                  </a:lnTo>
                  <a:lnTo>
                    <a:pt x="417723" y="1133352"/>
                  </a:lnTo>
                  <a:close/>
                </a:path>
                <a:path w="1493520" h="1205864">
                  <a:moveTo>
                    <a:pt x="1087007" y="1056550"/>
                  </a:moveTo>
                  <a:lnTo>
                    <a:pt x="1035297" y="1047425"/>
                  </a:lnTo>
                  <a:lnTo>
                    <a:pt x="986761" y="1023318"/>
                  </a:lnTo>
                  <a:lnTo>
                    <a:pt x="1196849" y="1023318"/>
                  </a:lnTo>
                  <a:lnTo>
                    <a:pt x="1188782" y="1029507"/>
                  </a:lnTo>
                  <a:lnTo>
                    <a:pt x="1139099" y="1050606"/>
                  </a:lnTo>
                  <a:lnTo>
                    <a:pt x="1087007" y="1056550"/>
                  </a:lnTo>
                  <a:close/>
                </a:path>
                <a:path w="1493520" h="1205864">
                  <a:moveTo>
                    <a:pt x="753463" y="1205762"/>
                  </a:moveTo>
                  <a:lnTo>
                    <a:pt x="710191" y="1199176"/>
                  </a:lnTo>
                  <a:lnTo>
                    <a:pt x="669109" y="1183959"/>
                  </a:lnTo>
                  <a:lnTo>
                    <a:pt x="631285" y="1160631"/>
                  </a:lnTo>
                  <a:lnTo>
                    <a:pt x="597783" y="1129714"/>
                  </a:lnTo>
                  <a:lnTo>
                    <a:pt x="569672" y="1091728"/>
                  </a:lnTo>
                  <a:lnTo>
                    <a:pt x="956235" y="1091728"/>
                  </a:lnTo>
                  <a:lnTo>
                    <a:pt x="915962" y="1143470"/>
                  </a:lnTo>
                  <a:lnTo>
                    <a:pt x="880673" y="1171214"/>
                  </a:lnTo>
                  <a:lnTo>
                    <a:pt x="841011" y="1191403"/>
                  </a:lnTo>
                  <a:lnTo>
                    <a:pt x="797859" y="1203196"/>
                  </a:lnTo>
                  <a:lnTo>
                    <a:pt x="753463" y="1205762"/>
                  </a:lnTo>
                  <a:close/>
                </a:path>
              </a:pathLst>
            </a:custGeom>
            <a:solidFill>
              <a:srgbClr val="B4A7D6"/>
            </a:solidFill>
          </p:spPr>
          <p:txBody>
            <a:bodyPr wrap="square" lIns="0" tIns="0" rIns="0" bIns="0" rtlCol="0"/>
            <a:lstStyle/>
            <a:p>
              <a:endParaRPr/>
            </a:p>
          </p:txBody>
        </p:sp>
        <p:sp>
          <p:nvSpPr>
            <p:cNvPr id="18" name="object 18"/>
            <p:cNvSpPr/>
            <p:nvPr/>
          </p:nvSpPr>
          <p:spPr>
            <a:xfrm>
              <a:off x="4018861" y="2931015"/>
              <a:ext cx="922019" cy="521970"/>
            </a:xfrm>
            <a:custGeom>
              <a:avLst/>
              <a:gdLst/>
              <a:ahLst/>
              <a:cxnLst/>
              <a:rect l="l" t="t" r="r" b="b"/>
              <a:pathLst>
                <a:path w="922020" h="521970">
                  <a:moveTo>
                    <a:pt x="0" y="521361"/>
                  </a:moveTo>
                  <a:lnTo>
                    <a:pt x="921819" y="0"/>
                  </a:lnTo>
                </a:path>
              </a:pathLst>
            </a:custGeom>
            <a:ln w="38099">
              <a:solidFill>
                <a:srgbClr val="9900FF"/>
              </a:solidFill>
            </a:ln>
          </p:spPr>
          <p:txBody>
            <a:bodyPr wrap="square" lIns="0" tIns="0" rIns="0" bIns="0" rtlCol="0"/>
            <a:lstStyle/>
            <a:p>
              <a:endParaRPr/>
            </a:p>
          </p:txBody>
        </p:sp>
        <p:sp>
          <p:nvSpPr>
            <p:cNvPr id="19" name="object 19"/>
            <p:cNvSpPr/>
            <p:nvPr/>
          </p:nvSpPr>
          <p:spPr>
            <a:xfrm>
              <a:off x="4890651" y="2826846"/>
              <a:ext cx="219578" cy="177995"/>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6145761" y="1657890"/>
              <a:ext cx="922019" cy="521970"/>
            </a:xfrm>
            <a:custGeom>
              <a:avLst/>
              <a:gdLst/>
              <a:ahLst/>
              <a:cxnLst/>
              <a:rect l="l" t="t" r="r" b="b"/>
              <a:pathLst>
                <a:path w="922020" h="521969">
                  <a:moveTo>
                    <a:pt x="0" y="521361"/>
                  </a:moveTo>
                  <a:lnTo>
                    <a:pt x="921820" y="0"/>
                  </a:lnTo>
                </a:path>
              </a:pathLst>
            </a:custGeom>
            <a:ln w="38099">
              <a:solidFill>
                <a:srgbClr val="9900FF"/>
              </a:solidFill>
            </a:ln>
          </p:spPr>
          <p:txBody>
            <a:bodyPr wrap="square" lIns="0" tIns="0" rIns="0" bIns="0" rtlCol="0"/>
            <a:lstStyle/>
            <a:p>
              <a:endParaRPr/>
            </a:p>
          </p:txBody>
        </p:sp>
        <p:sp>
          <p:nvSpPr>
            <p:cNvPr id="21" name="object 21"/>
            <p:cNvSpPr/>
            <p:nvPr/>
          </p:nvSpPr>
          <p:spPr>
            <a:xfrm>
              <a:off x="7017551" y="1553722"/>
              <a:ext cx="219578" cy="177995"/>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6420941" y="1850151"/>
              <a:ext cx="922019" cy="521970"/>
            </a:xfrm>
            <a:custGeom>
              <a:avLst/>
              <a:gdLst/>
              <a:ahLst/>
              <a:cxnLst/>
              <a:rect l="l" t="t" r="r" b="b"/>
              <a:pathLst>
                <a:path w="922020" h="521969">
                  <a:moveTo>
                    <a:pt x="921819" y="0"/>
                  </a:moveTo>
                  <a:lnTo>
                    <a:pt x="0" y="521361"/>
                  </a:lnTo>
                </a:path>
              </a:pathLst>
            </a:custGeom>
            <a:ln w="38099">
              <a:solidFill>
                <a:srgbClr val="9900FF"/>
              </a:solidFill>
            </a:ln>
          </p:spPr>
          <p:txBody>
            <a:bodyPr wrap="square" lIns="0" tIns="0" rIns="0" bIns="0" rtlCol="0"/>
            <a:lstStyle/>
            <a:p>
              <a:endParaRPr/>
            </a:p>
          </p:txBody>
        </p:sp>
        <p:sp>
          <p:nvSpPr>
            <p:cNvPr id="23" name="object 23"/>
            <p:cNvSpPr/>
            <p:nvPr/>
          </p:nvSpPr>
          <p:spPr>
            <a:xfrm>
              <a:off x="6251393" y="2297686"/>
              <a:ext cx="219578" cy="177995"/>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4294041" y="3123276"/>
              <a:ext cx="922019" cy="521970"/>
            </a:xfrm>
            <a:custGeom>
              <a:avLst/>
              <a:gdLst/>
              <a:ahLst/>
              <a:cxnLst/>
              <a:rect l="l" t="t" r="r" b="b"/>
              <a:pathLst>
                <a:path w="922020" h="521970">
                  <a:moveTo>
                    <a:pt x="921819" y="0"/>
                  </a:moveTo>
                  <a:lnTo>
                    <a:pt x="0" y="521361"/>
                  </a:lnTo>
                </a:path>
              </a:pathLst>
            </a:custGeom>
            <a:ln w="38099">
              <a:solidFill>
                <a:srgbClr val="9900FF"/>
              </a:solidFill>
            </a:ln>
          </p:spPr>
          <p:txBody>
            <a:bodyPr wrap="square" lIns="0" tIns="0" rIns="0" bIns="0" rtlCol="0"/>
            <a:lstStyle/>
            <a:p>
              <a:endParaRPr/>
            </a:p>
          </p:txBody>
        </p:sp>
        <p:sp>
          <p:nvSpPr>
            <p:cNvPr id="25" name="object 25"/>
            <p:cNvSpPr/>
            <p:nvPr/>
          </p:nvSpPr>
          <p:spPr>
            <a:xfrm>
              <a:off x="4124493" y="3570811"/>
              <a:ext cx="219578" cy="177995"/>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4841250" y="3331426"/>
              <a:ext cx="539349" cy="539349"/>
            </a:xfrm>
            <a:prstGeom prst="rect">
              <a:avLst/>
            </a:prstGeom>
            <a:blipFill>
              <a:blip r:embed="rId12" cstate="print"/>
              <a:stretch>
                <a:fillRect/>
              </a:stretch>
            </a:blipFill>
          </p:spPr>
          <p:txBody>
            <a:bodyPr wrap="square" lIns="0" tIns="0" rIns="0" bIns="0" rtlCol="0"/>
            <a:lstStyle/>
            <a:p>
              <a:endParaRPr/>
            </a:p>
          </p:txBody>
        </p:sp>
      </p:grpSp>
      <p:sp>
        <p:nvSpPr>
          <p:cNvPr id="27" name="object 27"/>
          <p:cNvSpPr txBox="1"/>
          <p:nvPr/>
        </p:nvSpPr>
        <p:spPr>
          <a:xfrm>
            <a:off x="1217450" y="5186460"/>
            <a:ext cx="723201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595959"/>
                </a:solidFill>
                <a:latin typeface="Calibri"/>
                <a:cs typeface="Calibri"/>
              </a:rPr>
              <a:t>And the server responds with the JavaScript file, just like it  would with </a:t>
            </a:r>
            <a:r>
              <a:rPr sz="2400" dirty="0">
                <a:solidFill>
                  <a:srgbClr val="595959"/>
                </a:solidFill>
                <a:latin typeface="Calibri"/>
                <a:cs typeface="Calibri"/>
              </a:rPr>
              <a:t>a </a:t>
            </a:r>
            <a:r>
              <a:rPr sz="2400" spc="-5" dirty="0">
                <a:solidFill>
                  <a:srgbClr val="595959"/>
                </a:solidFill>
                <a:latin typeface="Calibri"/>
                <a:cs typeface="Calibri"/>
              </a:rPr>
              <a:t>CSS file or </a:t>
            </a:r>
            <a:r>
              <a:rPr sz="2400" dirty="0">
                <a:solidFill>
                  <a:srgbClr val="595959"/>
                </a:solidFill>
                <a:latin typeface="Calibri"/>
                <a:cs typeface="Calibri"/>
              </a:rPr>
              <a:t>an</a:t>
            </a:r>
            <a:r>
              <a:rPr sz="2400" spc="-25" dirty="0">
                <a:solidFill>
                  <a:srgbClr val="595959"/>
                </a:solidFill>
                <a:latin typeface="Calibri"/>
                <a:cs typeface="Calibri"/>
              </a:rPr>
              <a:t> </a:t>
            </a:r>
            <a:r>
              <a:rPr sz="2400" spc="-5" dirty="0">
                <a:solidFill>
                  <a:srgbClr val="595959"/>
                </a:solidFill>
                <a:latin typeface="Calibri"/>
                <a:cs typeface="Calibri"/>
              </a:rPr>
              <a:t>image...</a:t>
            </a:r>
            <a:endParaRPr sz="2400">
              <a:latin typeface="Calibri"/>
              <a:cs typeface="Calibri"/>
            </a:endParaRPr>
          </a:p>
        </p:txBody>
      </p:sp>
      <p:sp>
        <p:nvSpPr>
          <p:cNvPr id="28" name="object 28"/>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666666"/>
          </a:solidFill>
        </p:spPr>
        <p:txBody>
          <a:bodyPr wrap="square" lIns="0" tIns="0" rIns="0" bIns="0" rtlCol="0"/>
          <a:lstStyle/>
          <a:p>
            <a:endParaRPr/>
          </a:p>
        </p:txBody>
      </p:sp>
      <p:sp>
        <p:nvSpPr>
          <p:cNvPr id="34" name="object 11">
            <a:extLst>
              <a:ext uri="{FF2B5EF4-FFF2-40B4-BE49-F238E27FC236}">
                <a16:creationId xmlns:a16="http://schemas.microsoft.com/office/drawing/2014/main" id="{C5592275-CB1E-4B3B-AC7C-28678065B9E5}"/>
              </a:ext>
            </a:extLst>
          </p:cNvPr>
          <p:cNvSpPr txBox="1">
            <a:spLocks noGrp="1"/>
          </p:cNvSpPr>
          <p:nvPr>
            <p:ph type="title"/>
          </p:nvPr>
        </p:nvSpPr>
        <p:spPr>
          <a:xfrm>
            <a:off x="457200" y="350296"/>
            <a:ext cx="4914266" cy="574040"/>
          </a:xfrm>
          <a:prstGeom prst="rect">
            <a:avLst/>
          </a:prstGeom>
        </p:spPr>
        <p:txBody>
          <a:bodyPr vert="horz" wrap="square" lIns="0" tIns="12700" rIns="0" bIns="0" rtlCol="0">
            <a:spAutoFit/>
          </a:bodyPr>
          <a:lstStyle/>
          <a:p>
            <a:pPr marL="12700">
              <a:lnSpc>
                <a:spcPct val="100000"/>
              </a:lnSpc>
              <a:spcBef>
                <a:spcPts val="100"/>
              </a:spcBef>
            </a:pPr>
            <a:r>
              <a:rPr spc="-5" dirty="0"/>
              <a:t>&lt;head&gt;</a:t>
            </a:r>
          </a:p>
        </p:txBody>
      </p:sp>
      <p:sp>
        <p:nvSpPr>
          <p:cNvPr id="32" name="object 12">
            <a:extLst>
              <a:ext uri="{FF2B5EF4-FFF2-40B4-BE49-F238E27FC236}">
                <a16:creationId xmlns:a16="http://schemas.microsoft.com/office/drawing/2014/main" id="{3B2D2AA7-3C60-4837-B7AD-B9FDE30B877B}"/>
              </a:ext>
            </a:extLst>
          </p:cNvPr>
          <p:cNvSpPr txBox="1">
            <a:spLocks/>
          </p:cNvSpPr>
          <p:nvPr/>
        </p:nvSpPr>
        <p:spPr>
          <a:xfrm>
            <a:off x="533918" y="1108145"/>
            <a:ext cx="8301902" cy="1322798"/>
          </a:xfrm>
          <a:prstGeom prst="rect">
            <a:avLst/>
          </a:prstGeom>
        </p:spPr>
        <p:txBody>
          <a:bodyPr vert="horz" wrap="square" lIns="0" tIns="60325" rIns="0" bIns="0" rtlCol="0">
            <a:spAutoFit/>
          </a:bodyPr>
          <a:lstStyle>
            <a:lvl1pPr marL="0">
              <a:defRPr sz="3600" b="1" i="0">
                <a:solidFill>
                  <a:srgbClr val="00992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92100">
              <a:spcBef>
                <a:spcPts val="475"/>
              </a:spcBef>
            </a:pPr>
            <a:r>
              <a:rPr lang="en-US" sz="1800" kern="0" spc="-5"/>
              <a:t>&lt;title&gt;Web Dev&lt;/title&gt;</a:t>
            </a:r>
          </a:p>
          <a:p>
            <a:pPr marL="292100">
              <a:spcBef>
                <a:spcPts val="375"/>
              </a:spcBef>
            </a:pPr>
            <a:r>
              <a:rPr lang="en-US" sz="1800" kern="0" spc="-5"/>
              <a:t>&lt;link rel="stylesheet" href="style.css"</a:t>
            </a:r>
            <a:r>
              <a:rPr lang="en-US" sz="1800" kern="0" spc="-90"/>
              <a:t> </a:t>
            </a:r>
            <a:r>
              <a:rPr lang="en-US" sz="1800" kern="0" spc="-5"/>
              <a:t>/&gt;</a:t>
            </a:r>
          </a:p>
          <a:p>
            <a:pPr marL="292100">
              <a:spcBef>
                <a:spcPts val="375"/>
              </a:spcBef>
            </a:pPr>
            <a:r>
              <a:rPr lang="en-US" sz="1800" kern="0" spc="-5">
                <a:solidFill>
                  <a:srgbClr val="3368E7"/>
                </a:solidFill>
                <a:latin typeface="Consolas"/>
                <a:cs typeface="Consolas"/>
              </a:rPr>
              <a:t>&lt;script</a:t>
            </a:r>
            <a:r>
              <a:rPr lang="en-US" sz="1800" kern="0" spc="-15">
                <a:solidFill>
                  <a:srgbClr val="3368E7"/>
                </a:solidFill>
                <a:latin typeface="Consolas"/>
                <a:cs typeface="Consolas"/>
              </a:rPr>
              <a:t> </a:t>
            </a:r>
            <a:r>
              <a:rPr lang="en-US" sz="1800" kern="0" spc="-5">
                <a:solidFill>
                  <a:srgbClr val="3368E7"/>
                </a:solidFill>
                <a:latin typeface="Consolas"/>
                <a:cs typeface="Consolas"/>
              </a:rPr>
              <a:t>src="</a:t>
            </a:r>
            <a:r>
              <a:rPr lang="en-US" sz="1800" kern="0" spc="-5">
                <a:latin typeface="Consolas"/>
                <a:cs typeface="Consolas"/>
              </a:rPr>
              <a:t>script.js</a:t>
            </a:r>
            <a:r>
              <a:rPr lang="en-US" sz="1800" kern="0" spc="-5">
                <a:solidFill>
                  <a:srgbClr val="3368E7"/>
                </a:solidFill>
                <a:latin typeface="Consolas"/>
                <a:cs typeface="Consolas"/>
              </a:rPr>
              <a:t>"&gt;&lt;/script&gt;</a:t>
            </a:r>
          </a:p>
          <a:p>
            <a:pPr marL="12700">
              <a:spcBef>
                <a:spcPts val="375"/>
              </a:spcBef>
            </a:pPr>
            <a:r>
              <a:rPr lang="en-US" sz="1800" kern="0" spc="-5"/>
              <a:t>&lt;/head&gt;</a:t>
            </a:r>
            <a:endParaRPr lang="en-US" sz="1800" kern="0" spc="-5"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sp>
          <p:nvSpPr>
            <p:cNvPr id="9" name="object 9"/>
            <p:cNvSpPr/>
            <p:nvPr/>
          </p:nvSpPr>
          <p:spPr>
            <a:xfrm>
              <a:off x="2556645" y="3452377"/>
              <a:ext cx="1014749" cy="1014749"/>
            </a:xfrm>
            <a:prstGeom prst="rect">
              <a:avLst/>
            </a:prstGeom>
            <a:blipFill>
              <a:blip r:embed="rId5" cstate="print"/>
              <a:stretch>
                <a:fillRect/>
              </a:stretch>
            </a:blipFill>
          </p:spPr>
          <p:txBody>
            <a:bodyPr wrap="square" lIns="0" tIns="0" rIns="0" bIns="0" rtlCol="0"/>
            <a:lstStyle/>
            <a:p>
              <a:endParaRPr/>
            </a:p>
          </p:txBody>
        </p:sp>
      </p:grpSp>
      <p:grpSp>
        <p:nvGrpSpPr>
          <p:cNvPr id="12" name="object 12"/>
          <p:cNvGrpSpPr/>
          <p:nvPr/>
        </p:nvGrpSpPr>
        <p:grpSpPr>
          <a:xfrm>
            <a:off x="2990538" y="2418023"/>
            <a:ext cx="164465" cy="1053465"/>
            <a:chOff x="2990538" y="2418023"/>
            <a:chExt cx="164465" cy="1053465"/>
          </a:xfrm>
        </p:grpSpPr>
        <p:sp>
          <p:nvSpPr>
            <p:cNvPr id="13" name="object 13"/>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4" name="object 14"/>
            <p:cNvSpPr/>
            <p:nvPr/>
          </p:nvSpPr>
          <p:spPr>
            <a:xfrm>
              <a:off x="2990538" y="2418023"/>
              <a:ext cx="163955" cy="211627"/>
            </a:xfrm>
            <a:prstGeom prst="rect">
              <a:avLst/>
            </a:prstGeom>
            <a:blipFill>
              <a:blip r:embed="rId6" cstate="print"/>
              <a:stretch>
                <a:fillRect/>
              </a:stretch>
            </a:blipFill>
          </p:spPr>
          <p:txBody>
            <a:bodyPr wrap="square" lIns="0" tIns="0" rIns="0" bIns="0" rtlCol="0"/>
            <a:lstStyle/>
            <a:p>
              <a:endParaRPr/>
            </a:p>
          </p:txBody>
        </p:sp>
      </p:grpSp>
      <p:sp>
        <p:nvSpPr>
          <p:cNvPr id="15" name="object 15"/>
          <p:cNvSpPr/>
          <p:nvPr/>
        </p:nvSpPr>
        <p:spPr>
          <a:xfrm>
            <a:off x="2799750" y="4571551"/>
            <a:ext cx="539349" cy="539349"/>
          </a:xfrm>
          <a:prstGeom prst="rect">
            <a:avLst/>
          </a:prstGeom>
          <a:blipFill>
            <a:blip r:embed="rId7" cstate="print"/>
            <a:stretch>
              <a:fillRect/>
            </a:stretch>
          </a:blipFill>
        </p:spPr>
        <p:txBody>
          <a:bodyPr wrap="square" lIns="0" tIns="0" rIns="0" bIns="0" rtlCol="0"/>
          <a:lstStyle/>
          <a:p>
            <a:endParaRPr/>
          </a:p>
        </p:txBody>
      </p:sp>
      <p:sp>
        <p:nvSpPr>
          <p:cNvPr id="16" name="object 16"/>
          <p:cNvSpPr txBox="1"/>
          <p:nvPr/>
        </p:nvSpPr>
        <p:spPr>
          <a:xfrm>
            <a:off x="1217450" y="5186471"/>
            <a:ext cx="6874509"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595959"/>
                </a:solidFill>
                <a:latin typeface="Calibri"/>
                <a:cs typeface="Calibri"/>
              </a:rPr>
              <a:t>Now </a:t>
            </a:r>
            <a:r>
              <a:rPr sz="2400" dirty="0">
                <a:solidFill>
                  <a:srgbClr val="595959"/>
                </a:solidFill>
                <a:latin typeface="Calibri"/>
                <a:cs typeface="Calibri"/>
              </a:rPr>
              <a:t>at </a:t>
            </a:r>
            <a:r>
              <a:rPr sz="2400" spc="-5" dirty="0">
                <a:solidFill>
                  <a:srgbClr val="595959"/>
                </a:solidFill>
                <a:latin typeface="Calibri"/>
                <a:cs typeface="Calibri"/>
              </a:rPr>
              <a:t>this point, the JavaScript file will execute  "</a:t>
            </a:r>
            <a:r>
              <a:rPr sz="2400" b="1" spc="-5" dirty="0">
                <a:solidFill>
                  <a:srgbClr val="595959"/>
                </a:solidFill>
                <a:latin typeface="Calibri"/>
                <a:cs typeface="Calibri"/>
              </a:rPr>
              <a:t>client-side</a:t>
            </a:r>
            <a:r>
              <a:rPr sz="2400" spc="-5" dirty="0">
                <a:solidFill>
                  <a:srgbClr val="595959"/>
                </a:solidFill>
                <a:latin typeface="Calibri"/>
                <a:cs typeface="Calibri"/>
              </a:rPr>
              <a:t>", or in the browser on the user's</a:t>
            </a:r>
            <a:r>
              <a:rPr sz="2400" spc="-45" dirty="0">
                <a:solidFill>
                  <a:srgbClr val="595959"/>
                </a:solidFill>
                <a:latin typeface="Calibri"/>
                <a:cs typeface="Calibri"/>
              </a:rPr>
              <a:t> </a:t>
            </a:r>
            <a:r>
              <a:rPr sz="2400" spc="-5" dirty="0">
                <a:solidFill>
                  <a:srgbClr val="595959"/>
                </a:solidFill>
                <a:latin typeface="Calibri"/>
                <a:cs typeface="Calibri"/>
              </a:rPr>
              <a:t>computer.</a:t>
            </a:r>
            <a:endParaRPr sz="2400" dirty="0">
              <a:latin typeface="Calibri"/>
              <a:cs typeface="Calibri"/>
            </a:endParaRPr>
          </a:p>
        </p:txBody>
      </p:sp>
      <p:sp>
        <p:nvSpPr>
          <p:cNvPr id="17" name="object 17"/>
          <p:cNvSpPr txBox="1"/>
          <p:nvPr/>
        </p:nvSpPr>
        <p:spPr>
          <a:xfrm>
            <a:off x="4775399" y="3331424"/>
            <a:ext cx="4069715" cy="659765"/>
          </a:xfrm>
          <a:prstGeom prst="rect">
            <a:avLst/>
          </a:prstGeom>
          <a:ln w="19049">
            <a:solidFill>
              <a:srgbClr val="000000"/>
            </a:solidFill>
          </a:ln>
        </p:spPr>
        <p:txBody>
          <a:bodyPr vert="horz" wrap="square" lIns="0" tIns="76200" rIns="0" bIns="0" rtlCol="0">
            <a:spAutoFit/>
          </a:bodyPr>
          <a:lstStyle/>
          <a:p>
            <a:pPr marL="85725">
              <a:lnSpc>
                <a:spcPct val="100000"/>
              </a:lnSpc>
              <a:spcBef>
                <a:spcPts val="600"/>
              </a:spcBef>
            </a:pPr>
            <a:r>
              <a:rPr sz="1800" spc="-5" dirty="0">
                <a:solidFill>
                  <a:srgbClr val="434343"/>
                </a:solidFill>
                <a:latin typeface="Consolas"/>
                <a:cs typeface="Consolas"/>
              </a:rPr>
              <a:t>console.log('Hello,</a:t>
            </a:r>
            <a:r>
              <a:rPr sz="1800" spc="-30" dirty="0">
                <a:solidFill>
                  <a:srgbClr val="434343"/>
                </a:solidFill>
                <a:latin typeface="Consolas"/>
                <a:cs typeface="Consolas"/>
              </a:rPr>
              <a:t> </a:t>
            </a:r>
            <a:r>
              <a:rPr sz="1800" spc="-5" dirty="0">
                <a:solidFill>
                  <a:srgbClr val="434343"/>
                </a:solidFill>
                <a:latin typeface="Consolas"/>
                <a:cs typeface="Consolas"/>
              </a:rPr>
              <a:t>world!');</a:t>
            </a:r>
            <a:endParaRPr sz="1800">
              <a:latin typeface="Consolas"/>
              <a:cs typeface="Consolas"/>
            </a:endParaRPr>
          </a:p>
        </p:txBody>
      </p:sp>
      <p:sp>
        <p:nvSpPr>
          <p:cNvPr id="18" name="object 18"/>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666666"/>
          </a:solidFill>
        </p:spPr>
        <p:txBody>
          <a:bodyPr wrap="square" lIns="0" tIns="0" rIns="0" bIns="0" rtlCol="0"/>
          <a:lstStyle/>
          <a:p>
            <a:endParaRPr/>
          </a:p>
        </p:txBody>
      </p:sp>
      <p:sp>
        <p:nvSpPr>
          <p:cNvPr id="19" name="object 19"/>
          <p:cNvSpPr/>
          <p:nvPr/>
        </p:nvSpPr>
        <p:spPr>
          <a:xfrm>
            <a:off x="4368600" y="3331424"/>
            <a:ext cx="407034" cy="361950"/>
          </a:xfrm>
          <a:custGeom>
            <a:avLst/>
            <a:gdLst/>
            <a:ahLst/>
            <a:cxnLst/>
            <a:rect l="l" t="t" r="r" b="b"/>
            <a:pathLst>
              <a:path w="407035"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85200C"/>
          </a:solidFill>
        </p:spPr>
        <p:txBody>
          <a:bodyPr wrap="square" lIns="0" tIns="0" rIns="0" bIns="0" rtlCol="0"/>
          <a:lstStyle/>
          <a:p>
            <a:endParaRPr/>
          </a:p>
        </p:txBody>
      </p:sp>
      <p:sp>
        <p:nvSpPr>
          <p:cNvPr id="22" name="object 12">
            <a:extLst>
              <a:ext uri="{FF2B5EF4-FFF2-40B4-BE49-F238E27FC236}">
                <a16:creationId xmlns:a16="http://schemas.microsoft.com/office/drawing/2014/main" id="{E9A68275-16B2-41B4-B81E-91C6D7040D9D}"/>
              </a:ext>
            </a:extLst>
          </p:cNvPr>
          <p:cNvSpPr txBox="1">
            <a:spLocks noGrp="1"/>
          </p:cNvSpPr>
          <p:nvPr>
            <p:ph type="body" idx="1"/>
          </p:nvPr>
        </p:nvSpPr>
        <p:spPr>
          <a:xfrm>
            <a:off x="539539" y="1400420"/>
            <a:ext cx="8301902" cy="1322798"/>
          </a:xfrm>
          <a:prstGeom prst="rect">
            <a:avLst/>
          </a:prstGeom>
        </p:spPr>
        <p:txBody>
          <a:bodyPr vert="horz" wrap="square" lIns="0" tIns="60325" rIns="0" bIns="0" rtlCol="0">
            <a:spAutoFit/>
          </a:bodyPr>
          <a:lstStyle/>
          <a:p>
            <a:pPr marL="292100">
              <a:lnSpc>
                <a:spcPct val="100000"/>
              </a:lnSpc>
              <a:spcBef>
                <a:spcPts val="475"/>
              </a:spcBef>
            </a:pPr>
            <a:r>
              <a:rPr sz="1800" spc="-5" dirty="0"/>
              <a:t>&lt;title&gt;</a:t>
            </a:r>
            <a:r>
              <a:rPr lang="en-US" sz="1800" spc="-5" dirty="0"/>
              <a:t>Web Dev</a:t>
            </a:r>
            <a:r>
              <a:rPr sz="1800" spc="-5" dirty="0"/>
              <a:t>&lt;/title&gt;</a:t>
            </a:r>
          </a:p>
          <a:p>
            <a:pPr marL="292100">
              <a:lnSpc>
                <a:spcPct val="100000"/>
              </a:lnSpc>
              <a:spcBef>
                <a:spcPts val="375"/>
              </a:spcBef>
            </a:pPr>
            <a:r>
              <a:rPr sz="1800" spc="-5" dirty="0"/>
              <a:t>&lt;link rel="stylesheet" href="style.css"</a:t>
            </a:r>
            <a:r>
              <a:rPr sz="1800" spc="-90" dirty="0"/>
              <a:t> </a:t>
            </a:r>
            <a:r>
              <a:rPr sz="1800" spc="-5" dirty="0"/>
              <a:t>/&gt;</a:t>
            </a:r>
          </a:p>
          <a:p>
            <a:pPr marL="292100">
              <a:lnSpc>
                <a:spcPct val="100000"/>
              </a:lnSpc>
              <a:spcBef>
                <a:spcPts val="375"/>
              </a:spcBef>
            </a:pPr>
            <a:r>
              <a:rPr sz="1800" b="1" spc="-5" dirty="0">
                <a:solidFill>
                  <a:srgbClr val="3368E7"/>
                </a:solidFill>
                <a:latin typeface="Consolas"/>
                <a:cs typeface="Consolas"/>
              </a:rPr>
              <a:t>&lt;script</a:t>
            </a:r>
            <a:r>
              <a:rPr sz="1800" b="1" spc="-15" dirty="0">
                <a:solidFill>
                  <a:srgbClr val="3368E7"/>
                </a:solidFill>
                <a:latin typeface="Consolas"/>
                <a:cs typeface="Consolas"/>
              </a:rPr>
              <a:t> </a:t>
            </a:r>
            <a:r>
              <a:rPr sz="1800" b="1" spc="-5" dirty="0">
                <a:solidFill>
                  <a:srgbClr val="3368E7"/>
                </a:solidFill>
                <a:latin typeface="Consolas"/>
                <a:cs typeface="Consolas"/>
              </a:rPr>
              <a:t>src="</a:t>
            </a:r>
            <a:r>
              <a:rPr sz="1800" b="1" spc="-5" dirty="0">
                <a:latin typeface="Consolas"/>
                <a:cs typeface="Consolas"/>
              </a:rPr>
              <a:t>script.js</a:t>
            </a:r>
            <a:r>
              <a:rPr sz="1800" b="1" spc="-5" dirty="0">
                <a:solidFill>
                  <a:srgbClr val="3368E7"/>
                </a:solidFill>
                <a:latin typeface="Consolas"/>
                <a:cs typeface="Consolas"/>
              </a:rPr>
              <a:t>"&gt;&lt;/script&gt;</a:t>
            </a:r>
          </a:p>
          <a:p>
            <a:pPr marL="12700">
              <a:lnSpc>
                <a:spcPct val="100000"/>
              </a:lnSpc>
              <a:spcBef>
                <a:spcPts val="375"/>
              </a:spcBef>
            </a:pPr>
            <a:r>
              <a:rPr sz="1800" spc="-5" dirty="0"/>
              <a:t>&lt;/head&gt;</a:t>
            </a:r>
          </a:p>
        </p:txBody>
      </p:sp>
      <p:sp>
        <p:nvSpPr>
          <p:cNvPr id="25" name="object 11">
            <a:extLst>
              <a:ext uri="{FF2B5EF4-FFF2-40B4-BE49-F238E27FC236}">
                <a16:creationId xmlns:a16="http://schemas.microsoft.com/office/drawing/2014/main" id="{C232B7A4-6745-4A08-B18F-50B2C58358C3}"/>
              </a:ext>
            </a:extLst>
          </p:cNvPr>
          <p:cNvSpPr txBox="1">
            <a:spLocks noGrp="1"/>
          </p:cNvSpPr>
          <p:nvPr>
            <p:ph type="title"/>
          </p:nvPr>
        </p:nvSpPr>
        <p:spPr>
          <a:xfrm>
            <a:off x="457200" y="350296"/>
            <a:ext cx="4914266" cy="574040"/>
          </a:xfrm>
          <a:prstGeom prst="rect">
            <a:avLst/>
          </a:prstGeom>
        </p:spPr>
        <p:txBody>
          <a:bodyPr vert="horz" wrap="square" lIns="0" tIns="12700" rIns="0" bIns="0" rtlCol="0">
            <a:spAutoFit/>
          </a:bodyPr>
          <a:lstStyle/>
          <a:p>
            <a:pPr marL="12700">
              <a:lnSpc>
                <a:spcPct val="100000"/>
              </a:lnSpc>
              <a:spcBef>
                <a:spcPts val="100"/>
              </a:spcBef>
            </a:pPr>
            <a:r>
              <a:rPr spc="-5" dirty="0"/>
              <a:t>&lt;head&gt;</a:t>
            </a: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693920"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JavaScript</a:t>
            </a:r>
            <a:r>
              <a:rPr sz="3600" spc="90" dirty="0">
                <a:latin typeface="Calibri"/>
                <a:cs typeface="Calibri"/>
              </a:rPr>
              <a:t> </a:t>
            </a:r>
            <a:r>
              <a:rPr sz="3600" spc="350" dirty="0">
                <a:latin typeface="Calibri"/>
                <a:cs typeface="Calibri"/>
              </a:rPr>
              <a:t>execution</a:t>
            </a:r>
            <a:endParaRPr sz="3600">
              <a:latin typeface="Calibri"/>
              <a:cs typeface="Calibri"/>
            </a:endParaRPr>
          </a:p>
        </p:txBody>
      </p:sp>
      <p:sp>
        <p:nvSpPr>
          <p:cNvPr id="3" name="object 3"/>
          <p:cNvSpPr txBox="1"/>
          <p:nvPr/>
        </p:nvSpPr>
        <p:spPr>
          <a:xfrm>
            <a:off x="855724" y="1567733"/>
            <a:ext cx="7005955" cy="318516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There is </a:t>
            </a:r>
            <a:r>
              <a:rPr sz="2400" b="1" spc="-5" dirty="0">
                <a:solidFill>
                  <a:srgbClr val="434343"/>
                </a:solidFill>
                <a:latin typeface="Calibri"/>
                <a:cs typeface="Calibri"/>
              </a:rPr>
              <a:t>no "main method"</a:t>
            </a:r>
            <a:endParaRPr sz="2400">
              <a:latin typeface="Calibri"/>
              <a:cs typeface="Calibri"/>
            </a:endParaRPr>
          </a:p>
          <a:p>
            <a:pPr marL="163195">
              <a:lnSpc>
                <a:spcPct val="100000"/>
              </a:lnSpc>
              <a:spcBef>
                <a:spcPts val="420"/>
              </a:spcBef>
              <a:tabLst>
                <a:tab pos="538480" algn="l"/>
              </a:tabLst>
            </a:pPr>
            <a:r>
              <a:rPr sz="2000" dirty="0">
                <a:solidFill>
                  <a:srgbClr val="434343"/>
                </a:solidFill>
                <a:latin typeface="Calibri"/>
                <a:cs typeface="Calibri"/>
              </a:rPr>
              <a:t>-	</a:t>
            </a:r>
            <a:r>
              <a:rPr sz="2400" spc="-5" dirty="0">
                <a:solidFill>
                  <a:srgbClr val="434343"/>
                </a:solidFill>
                <a:latin typeface="Calibri"/>
                <a:cs typeface="Calibri"/>
              </a:rPr>
              <a:t>The script file is executed from top to</a:t>
            </a:r>
            <a:r>
              <a:rPr sz="2400" spc="-30" dirty="0">
                <a:solidFill>
                  <a:srgbClr val="434343"/>
                </a:solidFill>
                <a:latin typeface="Calibri"/>
                <a:cs typeface="Calibri"/>
              </a:rPr>
              <a:t> </a:t>
            </a:r>
            <a:r>
              <a:rPr sz="2400" spc="-5" dirty="0">
                <a:solidFill>
                  <a:srgbClr val="434343"/>
                </a:solidFill>
                <a:latin typeface="Calibri"/>
                <a:cs typeface="Calibri"/>
              </a:rPr>
              <a:t>bottom.</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595959"/>
                </a:solidFill>
                <a:latin typeface="Calibri"/>
                <a:cs typeface="Calibri"/>
              </a:rPr>
              <a:t>There's </a:t>
            </a:r>
            <a:r>
              <a:rPr sz="2400" b="1" spc="-5" dirty="0">
                <a:solidFill>
                  <a:srgbClr val="595959"/>
                </a:solidFill>
                <a:latin typeface="Calibri"/>
                <a:cs typeface="Calibri"/>
              </a:rPr>
              <a:t>no compilation </a:t>
            </a:r>
            <a:r>
              <a:rPr sz="2400" spc="-5" dirty="0">
                <a:solidFill>
                  <a:srgbClr val="595959"/>
                </a:solidFill>
                <a:latin typeface="Calibri"/>
                <a:cs typeface="Calibri"/>
              </a:rPr>
              <a:t>by the</a:t>
            </a:r>
            <a:r>
              <a:rPr sz="2400" spc="20" dirty="0">
                <a:solidFill>
                  <a:srgbClr val="595959"/>
                </a:solidFill>
                <a:latin typeface="Calibri"/>
                <a:cs typeface="Calibri"/>
              </a:rPr>
              <a:t> </a:t>
            </a:r>
            <a:r>
              <a:rPr sz="2400" spc="-5" dirty="0">
                <a:solidFill>
                  <a:srgbClr val="595959"/>
                </a:solidFill>
                <a:latin typeface="Calibri"/>
                <a:cs typeface="Calibri"/>
              </a:rPr>
              <a:t>developer</a:t>
            </a:r>
            <a:endParaRPr sz="2400">
              <a:latin typeface="Calibri"/>
              <a:cs typeface="Calibri"/>
            </a:endParaRPr>
          </a:p>
          <a:p>
            <a:pPr marL="469900" marR="5080" indent="-306705">
              <a:lnSpc>
                <a:spcPct val="114599"/>
              </a:lnSpc>
              <a:tabLst>
                <a:tab pos="469265" algn="l"/>
              </a:tabLst>
            </a:pPr>
            <a:r>
              <a:rPr sz="2000" dirty="0">
                <a:solidFill>
                  <a:srgbClr val="434343"/>
                </a:solidFill>
                <a:latin typeface="Calibri"/>
                <a:cs typeface="Calibri"/>
              </a:rPr>
              <a:t>-	</a:t>
            </a:r>
            <a:r>
              <a:rPr sz="2400" spc="-5" dirty="0">
                <a:solidFill>
                  <a:srgbClr val="595959"/>
                </a:solidFill>
                <a:latin typeface="Calibri"/>
                <a:cs typeface="Calibri"/>
              </a:rPr>
              <a:t>JavaScript is compiled </a:t>
            </a:r>
            <a:r>
              <a:rPr sz="2400" dirty="0">
                <a:solidFill>
                  <a:srgbClr val="595959"/>
                </a:solidFill>
                <a:latin typeface="Calibri"/>
                <a:cs typeface="Calibri"/>
              </a:rPr>
              <a:t>and </a:t>
            </a:r>
            <a:r>
              <a:rPr sz="2400" spc="-5" dirty="0">
                <a:solidFill>
                  <a:srgbClr val="595959"/>
                </a:solidFill>
                <a:latin typeface="Calibri"/>
                <a:cs typeface="Calibri"/>
              </a:rPr>
              <a:t>executed on the fly by the  browser</a:t>
            </a:r>
            <a:endParaRPr sz="2400">
              <a:latin typeface="Calibri"/>
              <a:cs typeface="Calibri"/>
            </a:endParaRPr>
          </a:p>
          <a:p>
            <a:pPr marL="469900" marR="648335">
              <a:lnSpc>
                <a:spcPct val="114599"/>
              </a:lnSpc>
              <a:spcBef>
                <a:spcPts val="130"/>
              </a:spcBef>
            </a:pPr>
            <a:r>
              <a:rPr sz="1800" spc="-5" dirty="0">
                <a:solidFill>
                  <a:srgbClr val="595959"/>
                </a:solidFill>
                <a:latin typeface="Calibri"/>
                <a:cs typeface="Calibri"/>
              </a:rPr>
              <a:t>(Note that this is slightly different than being "interpreted": see  </a:t>
            </a:r>
            <a:r>
              <a:rPr sz="1800" u="heavy" spc="-5" dirty="0">
                <a:solidFill>
                  <a:srgbClr val="0097A7"/>
                </a:solidFill>
                <a:uFill>
                  <a:solidFill>
                    <a:srgbClr val="0097A7"/>
                  </a:solidFill>
                </a:uFill>
                <a:latin typeface="Calibri"/>
                <a:cs typeface="Calibri"/>
                <a:hlinkClick r:id="rId2"/>
              </a:rPr>
              <a:t>just-in-time (JIT)</a:t>
            </a:r>
            <a:r>
              <a:rPr sz="1800" u="heavy" spc="-10" dirty="0">
                <a:solidFill>
                  <a:srgbClr val="0097A7"/>
                </a:solidFill>
                <a:uFill>
                  <a:solidFill>
                    <a:srgbClr val="0097A7"/>
                  </a:solidFill>
                </a:uFill>
                <a:latin typeface="Calibri"/>
                <a:cs typeface="Calibri"/>
                <a:hlinkClick r:id="rId2"/>
              </a:rPr>
              <a:t> </a:t>
            </a:r>
            <a:r>
              <a:rPr sz="1800" u="heavy" spc="-5" dirty="0">
                <a:solidFill>
                  <a:srgbClr val="0097A7"/>
                </a:solidFill>
                <a:uFill>
                  <a:solidFill>
                    <a:srgbClr val="0097A7"/>
                  </a:solidFill>
                </a:uFill>
                <a:latin typeface="Calibri"/>
                <a:cs typeface="Calibri"/>
                <a:hlinkClick r:id="rId2"/>
              </a:rPr>
              <a:t>compilation</a:t>
            </a:r>
            <a:r>
              <a:rPr sz="1800" spc="-5" dirty="0">
                <a:solidFill>
                  <a:srgbClr val="595959"/>
                </a:solidFill>
                <a:latin typeface="Calibri"/>
                <a:cs typeface="Calibri"/>
                <a:hlinkClick r:id="rId2"/>
              </a:rPr>
              <a:t>)</a:t>
            </a:r>
            <a:endParaRPr sz="1800">
              <a:latin typeface="Calibri"/>
              <a:cs typeface="Calibri"/>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9850" y="5683549"/>
            <a:ext cx="5580380" cy="659765"/>
          </a:xfrm>
          <a:prstGeom prst="rect">
            <a:avLst/>
          </a:prstGeom>
          <a:ln w="19049">
            <a:solidFill>
              <a:srgbClr val="000000"/>
            </a:solidFill>
          </a:ln>
        </p:spPr>
        <p:txBody>
          <a:bodyPr vert="horz" wrap="square" lIns="0" tIns="73660" rIns="0" bIns="0" rtlCol="0">
            <a:spAutoFit/>
          </a:bodyPr>
          <a:lstStyle/>
          <a:p>
            <a:pPr marL="85725">
              <a:lnSpc>
                <a:spcPct val="100000"/>
              </a:lnSpc>
              <a:spcBef>
                <a:spcPts val="580"/>
              </a:spcBef>
            </a:pPr>
            <a:r>
              <a:rPr sz="2400" spc="-5" dirty="0">
                <a:solidFill>
                  <a:srgbClr val="434343"/>
                </a:solidFill>
                <a:latin typeface="Consolas"/>
                <a:cs typeface="Consolas"/>
              </a:rPr>
              <a:t>console.log('Hello,</a:t>
            </a:r>
            <a:r>
              <a:rPr sz="2400" spc="-30" dirty="0">
                <a:solidFill>
                  <a:srgbClr val="434343"/>
                </a:solidFill>
                <a:latin typeface="Consolas"/>
                <a:cs typeface="Consolas"/>
              </a:rPr>
              <a:t> </a:t>
            </a:r>
            <a:r>
              <a:rPr sz="2400" spc="-5" dirty="0">
                <a:solidFill>
                  <a:srgbClr val="434343"/>
                </a:solidFill>
                <a:latin typeface="Consolas"/>
                <a:cs typeface="Consolas"/>
              </a:rPr>
              <a:t>world!');</a:t>
            </a:r>
            <a:endParaRPr sz="2400">
              <a:latin typeface="Consolas"/>
              <a:cs typeface="Consolas"/>
            </a:endParaRPr>
          </a:p>
        </p:txBody>
      </p:sp>
      <p:sp>
        <p:nvSpPr>
          <p:cNvPr id="3" name="object 3"/>
          <p:cNvSpPr txBox="1"/>
          <p:nvPr/>
        </p:nvSpPr>
        <p:spPr>
          <a:xfrm>
            <a:off x="599850" y="720500"/>
            <a:ext cx="6635115" cy="4268470"/>
          </a:xfrm>
          <a:prstGeom prst="rect">
            <a:avLst/>
          </a:prstGeom>
          <a:ln w="19049">
            <a:solidFill>
              <a:srgbClr val="000000"/>
            </a:solidFill>
          </a:ln>
        </p:spPr>
        <p:txBody>
          <a:bodyPr vert="horz" wrap="square" lIns="0" tIns="73025" rIns="0" bIns="0" rtlCol="0">
            <a:spAutoFit/>
          </a:bodyPr>
          <a:lstStyle/>
          <a:p>
            <a:pPr marL="85725">
              <a:lnSpc>
                <a:spcPct val="100000"/>
              </a:lnSpc>
              <a:spcBef>
                <a:spcPts val="575"/>
              </a:spcBef>
            </a:pPr>
            <a:r>
              <a:rPr sz="2400" spc="-5" dirty="0">
                <a:solidFill>
                  <a:srgbClr val="434343"/>
                </a:solidFill>
                <a:latin typeface="Consolas"/>
                <a:cs typeface="Consolas"/>
              </a:rPr>
              <a:t>&lt;!DOCTYPE</a:t>
            </a:r>
            <a:r>
              <a:rPr sz="2400" spc="-15" dirty="0">
                <a:solidFill>
                  <a:srgbClr val="434343"/>
                </a:solidFill>
                <a:latin typeface="Consolas"/>
                <a:cs typeface="Consolas"/>
              </a:rPr>
              <a:t> </a:t>
            </a:r>
            <a:r>
              <a:rPr sz="2400" spc="-5" dirty="0">
                <a:solidFill>
                  <a:srgbClr val="434343"/>
                </a:solidFill>
                <a:latin typeface="Consolas"/>
                <a:cs typeface="Consolas"/>
              </a:rPr>
              <a:t>html&gt;</a:t>
            </a:r>
            <a:endParaRPr sz="2400">
              <a:latin typeface="Consolas"/>
              <a:cs typeface="Consolas"/>
            </a:endParaRPr>
          </a:p>
          <a:p>
            <a:pPr marL="85725">
              <a:lnSpc>
                <a:spcPct val="100000"/>
              </a:lnSpc>
              <a:spcBef>
                <a:spcPts val="420"/>
              </a:spcBef>
            </a:pPr>
            <a:r>
              <a:rPr sz="2400" spc="-5" dirty="0">
                <a:solidFill>
                  <a:srgbClr val="434343"/>
                </a:solidFill>
                <a:latin typeface="Consolas"/>
                <a:cs typeface="Consolas"/>
              </a:rPr>
              <a:t>&lt;html&gt;</a:t>
            </a:r>
            <a:endParaRPr sz="2400">
              <a:latin typeface="Consolas"/>
              <a:cs typeface="Consolas"/>
            </a:endParaRPr>
          </a:p>
          <a:p>
            <a:pPr marL="420370">
              <a:lnSpc>
                <a:spcPct val="100000"/>
              </a:lnSpc>
              <a:spcBef>
                <a:spcPts val="420"/>
              </a:spcBef>
            </a:pPr>
            <a:r>
              <a:rPr sz="2400" spc="-5" dirty="0">
                <a:solidFill>
                  <a:srgbClr val="434343"/>
                </a:solidFill>
                <a:latin typeface="Consolas"/>
                <a:cs typeface="Consolas"/>
              </a:rPr>
              <a:t>&lt;head&gt;</a:t>
            </a:r>
            <a:endParaRPr sz="2400">
              <a:latin typeface="Consolas"/>
              <a:cs typeface="Consolas"/>
            </a:endParaRPr>
          </a:p>
          <a:p>
            <a:pPr marL="755015">
              <a:lnSpc>
                <a:spcPct val="100000"/>
              </a:lnSpc>
              <a:spcBef>
                <a:spcPts val="420"/>
              </a:spcBef>
            </a:pPr>
            <a:r>
              <a:rPr sz="2400" spc="-5" dirty="0">
                <a:solidFill>
                  <a:srgbClr val="434343"/>
                </a:solidFill>
                <a:latin typeface="Consolas"/>
                <a:cs typeface="Consolas"/>
              </a:rPr>
              <a:t>&lt;meta</a:t>
            </a:r>
            <a:r>
              <a:rPr sz="2400" spc="-20" dirty="0">
                <a:solidFill>
                  <a:srgbClr val="434343"/>
                </a:solidFill>
                <a:latin typeface="Consolas"/>
                <a:cs typeface="Consolas"/>
              </a:rPr>
              <a:t> </a:t>
            </a:r>
            <a:r>
              <a:rPr sz="2400" spc="-5" dirty="0">
                <a:solidFill>
                  <a:srgbClr val="434343"/>
                </a:solidFill>
                <a:latin typeface="Consolas"/>
                <a:cs typeface="Consolas"/>
              </a:rPr>
              <a:t>charset="utf-8"&gt;</a:t>
            </a:r>
            <a:endParaRPr sz="2400">
              <a:latin typeface="Consolas"/>
              <a:cs typeface="Consolas"/>
            </a:endParaRPr>
          </a:p>
          <a:p>
            <a:pPr marL="755015">
              <a:lnSpc>
                <a:spcPct val="100000"/>
              </a:lnSpc>
              <a:spcBef>
                <a:spcPts val="420"/>
              </a:spcBef>
            </a:pPr>
            <a:r>
              <a:rPr sz="2400" spc="-5" dirty="0">
                <a:solidFill>
                  <a:srgbClr val="434343"/>
                </a:solidFill>
                <a:latin typeface="Consolas"/>
                <a:cs typeface="Consolas"/>
              </a:rPr>
              <a:t>&lt;title&gt;First JS</a:t>
            </a:r>
            <a:r>
              <a:rPr sz="2400" spc="-45" dirty="0">
                <a:solidFill>
                  <a:srgbClr val="434343"/>
                </a:solidFill>
                <a:latin typeface="Consolas"/>
                <a:cs typeface="Consolas"/>
              </a:rPr>
              <a:t> </a:t>
            </a:r>
            <a:r>
              <a:rPr sz="2400" spc="-5" dirty="0">
                <a:solidFill>
                  <a:srgbClr val="434343"/>
                </a:solidFill>
                <a:latin typeface="Consolas"/>
                <a:cs typeface="Consolas"/>
              </a:rPr>
              <a:t>Example&lt;/title&gt;</a:t>
            </a:r>
            <a:endParaRPr sz="2400">
              <a:latin typeface="Consolas"/>
              <a:cs typeface="Consolas"/>
            </a:endParaRPr>
          </a:p>
          <a:p>
            <a:pPr marL="755015">
              <a:lnSpc>
                <a:spcPct val="100000"/>
              </a:lnSpc>
              <a:spcBef>
                <a:spcPts val="420"/>
              </a:spcBef>
            </a:pPr>
            <a:r>
              <a:rPr sz="2400" spc="-5" dirty="0">
                <a:solidFill>
                  <a:srgbClr val="434343"/>
                </a:solidFill>
                <a:latin typeface="Consolas"/>
                <a:cs typeface="Consolas"/>
              </a:rPr>
              <a:t>&lt;script</a:t>
            </a:r>
            <a:r>
              <a:rPr sz="2400" spc="-40" dirty="0">
                <a:solidFill>
                  <a:srgbClr val="434343"/>
                </a:solidFill>
                <a:latin typeface="Consolas"/>
                <a:cs typeface="Consolas"/>
              </a:rPr>
              <a:t> </a:t>
            </a:r>
            <a:r>
              <a:rPr sz="2400" spc="-5" dirty="0">
                <a:solidFill>
                  <a:srgbClr val="434343"/>
                </a:solidFill>
                <a:latin typeface="Consolas"/>
                <a:cs typeface="Consolas"/>
              </a:rPr>
              <a:t>src="script.js"&gt;&lt;/script&gt;</a:t>
            </a:r>
            <a:endParaRPr sz="2400">
              <a:latin typeface="Consolas"/>
              <a:cs typeface="Consolas"/>
            </a:endParaRPr>
          </a:p>
          <a:p>
            <a:pPr marL="420370">
              <a:lnSpc>
                <a:spcPct val="100000"/>
              </a:lnSpc>
              <a:spcBef>
                <a:spcPts val="425"/>
              </a:spcBef>
            </a:pPr>
            <a:r>
              <a:rPr sz="2400" spc="-5" dirty="0">
                <a:solidFill>
                  <a:srgbClr val="434343"/>
                </a:solidFill>
                <a:latin typeface="Consolas"/>
                <a:cs typeface="Consolas"/>
              </a:rPr>
              <a:t>&lt;/head&gt;</a:t>
            </a:r>
            <a:endParaRPr sz="2400">
              <a:latin typeface="Consolas"/>
              <a:cs typeface="Consolas"/>
            </a:endParaRPr>
          </a:p>
          <a:p>
            <a:pPr marL="420370">
              <a:lnSpc>
                <a:spcPct val="100000"/>
              </a:lnSpc>
              <a:spcBef>
                <a:spcPts val="420"/>
              </a:spcBef>
            </a:pPr>
            <a:r>
              <a:rPr sz="2400" spc="-5" dirty="0">
                <a:solidFill>
                  <a:srgbClr val="434343"/>
                </a:solidFill>
                <a:latin typeface="Consolas"/>
                <a:cs typeface="Consolas"/>
              </a:rPr>
              <a:t>&lt;body&gt;</a:t>
            </a:r>
            <a:endParaRPr sz="2400">
              <a:latin typeface="Consolas"/>
              <a:cs typeface="Consolas"/>
            </a:endParaRPr>
          </a:p>
          <a:p>
            <a:pPr marL="420370">
              <a:lnSpc>
                <a:spcPct val="100000"/>
              </a:lnSpc>
              <a:spcBef>
                <a:spcPts val="420"/>
              </a:spcBef>
            </a:pPr>
            <a:r>
              <a:rPr sz="2400" spc="-5" dirty="0">
                <a:solidFill>
                  <a:srgbClr val="434343"/>
                </a:solidFill>
                <a:latin typeface="Consolas"/>
                <a:cs typeface="Consolas"/>
              </a:rPr>
              <a:t>&lt;/body&gt;</a:t>
            </a:r>
            <a:endParaRPr sz="2400">
              <a:latin typeface="Consolas"/>
              <a:cs typeface="Consolas"/>
            </a:endParaRPr>
          </a:p>
          <a:p>
            <a:pPr marL="85725">
              <a:lnSpc>
                <a:spcPct val="100000"/>
              </a:lnSpc>
              <a:spcBef>
                <a:spcPts val="420"/>
              </a:spcBef>
            </a:pPr>
            <a:r>
              <a:rPr sz="2400" spc="-5" dirty="0">
                <a:solidFill>
                  <a:srgbClr val="434343"/>
                </a:solidFill>
                <a:latin typeface="Consolas"/>
                <a:cs typeface="Consolas"/>
              </a:rPr>
              <a:t>&lt;/html&gt;</a:t>
            </a:r>
            <a:endParaRPr sz="2400">
              <a:latin typeface="Consolas"/>
              <a:cs typeface="Consolas"/>
            </a:endParaRPr>
          </a:p>
        </p:txBody>
      </p:sp>
      <p:sp>
        <p:nvSpPr>
          <p:cNvPr id="4" name="object 4"/>
          <p:cNvSpPr txBox="1"/>
          <p:nvPr/>
        </p:nvSpPr>
        <p:spPr>
          <a:xfrm>
            <a:off x="672875" y="5299755"/>
            <a:ext cx="76073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script.js</a:t>
            </a:r>
            <a:endParaRPr sz="1800">
              <a:latin typeface="Calibri"/>
              <a:cs typeface="Calibri"/>
            </a:endParaRPr>
          </a:p>
        </p:txBody>
      </p:sp>
      <p:sp>
        <p:nvSpPr>
          <p:cNvPr id="5" name="object 5"/>
          <p:cNvSpPr txBox="1">
            <a:spLocks noGrp="1"/>
          </p:cNvSpPr>
          <p:nvPr>
            <p:ph type="title"/>
          </p:nvPr>
        </p:nvSpPr>
        <p:spPr>
          <a:xfrm>
            <a:off x="748900" y="336705"/>
            <a:ext cx="112903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first-js.html</a:t>
            </a:r>
            <a:endParaRPr sz="1800">
              <a:latin typeface="Calibri"/>
              <a:cs typeface="Calibri"/>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16558" y="5620800"/>
            <a:ext cx="302196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595959"/>
                </a:solidFill>
                <a:latin typeface="Calibri"/>
                <a:cs typeface="Calibri"/>
              </a:rPr>
              <a:t>Hey, nothing</a:t>
            </a:r>
            <a:r>
              <a:rPr sz="2400" spc="-85" dirty="0">
                <a:solidFill>
                  <a:srgbClr val="595959"/>
                </a:solidFill>
                <a:latin typeface="Calibri"/>
                <a:cs typeface="Calibri"/>
              </a:rPr>
              <a:t> </a:t>
            </a:r>
            <a:r>
              <a:rPr sz="2400" spc="-5" dirty="0">
                <a:solidFill>
                  <a:srgbClr val="595959"/>
                </a:solidFill>
                <a:latin typeface="Calibri"/>
                <a:cs typeface="Calibri"/>
              </a:rPr>
              <a:t>happened!</a:t>
            </a:r>
            <a:endParaRPr sz="2400">
              <a:latin typeface="Calibri"/>
              <a:cs typeface="Calibri"/>
            </a:endParaRPr>
          </a:p>
        </p:txBody>
      </p:sp>
      <p:grpSp>
        <p:nvGrpSpPr>
          <p:cNvPr id="3" name="object 3"/>
          <p:cNvGrpSpPr/>
          <p:nvPr/>
        </p:nvGrpSpPr>
        <p:grpSpPr>
          <a:xfrm>
            <a:off x="1006924" y="498125"/>
            <a:ext cx="7130415" cy="4907915"/>
            <a:chOff x="1006924" y="498125"/>
            <a:chExt cx="7130415" cy="4907915"/>
          </a:xfrm>
        </p:grpSpPr>
        <p:sp>
          <p:nvSpPr>
            <p:cNvPr id="4" name="object 4"/>
            <p:cNvSpPr/>
            <p:nvPr/>
          </p:nvSpPr>
          <p:spPr>
            <a:xfrm>
              <a:off x="1045024" y="536225"/>
              <a:ext cx="7053950" cy="48312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25974" y="517175"/>
              <a:ext cx="7092315" cy="4869815"/>
            </a:xfrm>
            <a:custGeom>
              <a:avLst/>
              <a:gdLst/>
              <a:ahLst/>
              <a:cxnLst/>
              <a:rect l="l" t="t" r="r" b="b"/>
              <a:pathLst>
                <a:path w="7092315" h="4869815">
                  <a:moveTo>
                    <a:pt x="0" y="0"/>
                  </a:moveTo>
                  <a:lnTo>
                    <a:pt x="7092050" y="0"/>
                  </a:lnTo>
                  <a:lnTo>
                    <a:pt x="7092050" y="4869374"/>
                  </a:lnTo>
                  <a:lnTo>
                    <a:pt x="0" y="4869374"/>
                  </a:lnTo>
                  <a:lnTo>
                    <a:pt x="0" y="0"/>
                  </a:lnTo>
                  <a:close/>
                </a:path>
              </a:pathLst>
            </a:custGeom>
            <a:ln w="38099">
              <a:solidFill>
                <a:srgbClr val="595959"/>
              </a:solidFill>
            </a:ln>
          </p:spPr>
          <p:txBody>
            <a:bodyPr wrap="square" lIns="0" tIns="0" rIns="0" bIns="0" rtlCol="0"/>
            <a:lstStyle/>
            <a:p>
              <a:endParaRPr/>
            </a:p>
          </p:txBody>
        </p:sp>
      </p:grpSp>
      <p:sp>
        <p:nvSpPr>
          <p:cNvPr id="6" name="Rectangle 5">
            <a:extLst>
              <a:ext uri="{FF2B5EF4-FFF2-40B4-BE49-F238E27FC236}">
                <a16:creationId xmlns:a16="http://schemas.microsoft.com/office/drawing/2014/main" id="{96BF8F2D-611E-43CA-9F3B-68EA91BD78CB}"/>
              </a:ext>
            </a:extLst>
          </p:cNvPr>
          <p:cNvSpPr/>
          <p:nvPr/>
        </p:nvSpPr>
        <p:spPr>
          <a:xfrm>
            <a:off x="2514600" y="1066800"/>
            <a:ext cx="449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7349" y="325325"/>
            <a:ext cx="7889875" cy="5289550"/>
            <a:chOff x="627349" y="325325"/>
            <a:chExt cx="7889875" cy="5289550"/>
          </a:xfrm>
        </p:grpSpPr>
        <p:sp>
          <p:nvSpPr>
            <p:cNvPr id="3" name="object 3"/>
            <p:cNvSpPr/>
            <p:nvPr/>
          </p:nvSpPr>
          <p:spPr>
            <a:xfrm>
              <a:off x="665450" y="363425"/>
              <a:ext cx="7813098" cy="495783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6399" y="344375"/>
              <a:ext cx="7851775" cy="5251450"/>
            </a:xfrm>
            <a:custGeom>
              <a:avLst/>
              <a:gdLst/>
              <a:ahLst/>
              <a:cxnLst/>
              <a:rect l="l" t="t" r="r" b="b"/>
              <a:pathLst>
                <a:path w="7851775" h="5251450">
                  <a:moveTo>
                    <a:pt x="0" y="0"/>
                  </a:moveTo>
                  <a:lnTo>
                    <a:pt x="7851198" y="0"/>
                  </a:lnTo>
                  <a:lnTo>
                    <a:pt x="7851198" y="5250975"/>
                  </a:lnTo>
                  <a:lnTo>
                    <a:pt x="0" y="5250975"/>
                  </a:lnTo>
                  <a:lnTo>
                    <a:pt x="0" y="0"/>
                  </a:lnTo>
                  <a:close/>
                </a:path>
              </a:pathLst>
            </a:custGeom>
            <a:ln w="38099">
              <a:solidFill>
                <a:srgbClr val="595959"/>
              </a:solidFill>
            </a:ln>
          </p:spPr>
          <p:txBody>
            <a:bodyPr wrap="square" lIns="0" tIns="0" rIns="0" bIns="0" rtlCol="0"/>
            <a:lstStyle/>
            <a:p>
              <a:endParaRPr/>
            </a:p>
          </p:txBody>
        </p:sp>
      </p:grpSp>
      <p:sp>
        <p:nvSpPr>
          <p:cNvPr id="5" name="object 5"/>
          <p:cNvSpPr txBox="1"/>
          <p:nvPr/>
        </p:nvSpPr>
        <p:spPr>
          <a:xfrm>
            <a:off x="1080961" y="5620800"/>
            <a:ext cx="7071359"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595959"/>
                </a:solidFill>
                <a:latin typeface="Calibri"/>
                <a:cs typeface="Calibri"/>
              </a:rPr>
              <a:t>Right-click (or control-click on Mac) </a:t>
            </a:r>
            <a:r>
              <a:rPr sz="2400" dirty="0">
                <a:solidFill>
                  <a:srgbClr val="595959"/>
                </a:solidFill>
                <a:latin typeface="Calibri"/>
                <a:cs typeface="Calibri"/>
              </a:rPr>
              <a:t>and </a:t>
            </a:r>
            <a:r>
              <a:rPr sz="2400" spc="-5" dirty="0">
                <a:solidFill>
                  <a:srgbClr val="595959"/>
                </a:solidFill>
                <a:latin typeface="Calibri"/>
                <a:cs typeface="Calibri"/>
              </a:rPr>
              <a:t>choose</a:t>
            </a:r>
            <a:r>
              <a:rPr sz="2400" spc="-80" dirty="0">
                <a:solidFill>
                  <a:srgbClr val="595959"/>
                </a:solidFill>
                <a:latin typeface="Calibri"/>
                <a:cs typeface="Calibri"/>
              </a:rPr>
              <a:t> </a:t>
            </a:r>
            <a:r>
              <a:rPr sz="2400" spc="-5" dirty="0">
                <a:solidFill>
                  <a:srgbClr val="595959"/>
                </a:solidFill>
                <a:latin typeface="Calibri"/>
                <a:cs typeface="Calibri"/>
              </a:rPr>
              <a:t>"Inspect"</a:t>
            </a:r>
            <a:endParaRPr sz="2400">
              <a:latin typeface="Calibri"/>
              <a:cs typeface="Calibri"/>
            </a:endParaRPr>
          </a:p>
        </p:txBody>
      </p:sp>
      <p:sp>
        <p:nvSpPr>
          <p:cNvPr id="6" name="Rectangle 5">
            <a:extLst>
              <a:ext uri="{FF2B5EF4-FFF2-40B4-BE49-F238E27FC236}">
                <a16:creationId xmlns:a16="http://schemas.microsoft.com/office/drawing/2014/main" id="{0A1A1E4D-B18E-4761-AF84-42FEA71C82FC}"/>
              </a:ext>
            </a:extLst>
          </p:cNvPr>
          <p:cNvSpPr/>
          <p:nvPr/>
        </p:nvSpPr>
        <p:spPr>
          <a:xfrm>
            <a:off x="2743200" y="846040"/>
            <a:ext cx="449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49574" y="287587"/>
            <a:ext cx="7245350" cy="5740400"/>
            <a:chOff x="949574" y="287587"/>
            <a:chExt cx="7245350" cy="5740400"/>
          </a:xfrm>
        </p:grpSpPr>
        <p:sp>
          <p:nvSpPr>
            <p:cNvPr id="3" name="object 3"/>
            <p:cNvSpPr/>
            <p:nvPr/>
          </p:nvSpPr>
          <p:spPr>
            <a:xfrm>
              <a:off x="987674" y="325687"/>
              <a:ext cx="7168650" cy="56638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68624" y="306637"/>
              <a:ext cx="7207250" cy="5702300"/>
            </a:xfrm>
            <a:custGeom>
              <a:avLst/>
              <a:gdLst/>
              <a:ahLst/>
              <a:cxnLst/>
              <a:rect l="l" t="t" r="r" b="b"/>
              <a:pathLst>
                <a:path w="7207250" h="5702300">
                  <a:moveTo>
                    <a:pt x="0" y="0"/>
                  </a:moveTo>
                  <a:lnTo>
                    <a:pt x="7206750" y="0"/>
                  </a:lnTo>
                  <a:lnTo>
                    <a:pt x="7206750" y="5701976"/>
                  </a:lnTo>
                  <a:lnTo>
                    <a:pt x="0" y="5701976"/>
                  </a:lnTo>
                  <a:lnTo>
                    <a:pt x="0" y="0"/>
                  </a:lnTo>
                  <a:close/>
                </a:path>
              </a:pathLst>
            </a:custGeom>
            <a:ln w="38099">
              <a:solidFill>
                <a:srgbClr val="595959"/>
              </a:solidFill>
            </a:ln>
          </p:spPr>
          <p:txBody>
            <a:bodyPr wrap="square" lIns="0" tIns="0" rIns="0" bIns="0" rtlCol="0"/>
            <a:lstStyle/>
            <a:p>
              <a:endParaRPr/>
            </a:p>
          </p:txBody>
        </p:sp>
        <p:sp>
          <p:nvSpPr>
            <p:cNvPr id="5" name="object 5"/>
            <p:cNvSpPr/>
            <p:nvPr/>
          </p:nvSpPr>
          <p:spPr>
            <a:xfrm>
              <a:off x="2262974" y="2954224"/>
              <a:ext cx="588010" cy="407034"/>
            </a:xfrm>
            <a:custGeom>
              <a:avLst/>
              <a:gdLst/>
              <a:ahLst/>
              <a:cxnLst/>
              <a:rect l="l" t="t" r="r" b="b"/>
              <a:pathLst>
                <a:path w="588010" h="407035">
                  <a:moveTo>
                    <a:pt x="0" y="67801"/>
                  </a:moveTo>
                  <a:lnTo>
                    <a:pt x="5328" y="41410"/>
                  </a:lnTo>
                  <a:lnTo>
                    <a:pt x="19858" y="19858"/>
                  </a:lnTo>
                  <a:lnTo>
                    <a:pt x="41410" y="5328"/>
                  </a:lnTo>
                  <a:lnTo>
                    <a:pt x="67801" y="0"/>
                  </a:lnTo>
                  <a:lnTo>
                    <a:pt x="519898" y="0"/>
                  </a:lnTo>
                  <a:lnTo>
                    <a:pt x="557514" y="11391"/>
                  </a:lnTo>
                  <a:lnTo>
                    <a:pt x="582538" y="41854"/>
                  </a:lnTo>
                  <a:lnTo>
                    <a:pt x="587699" y="67801"/>
                  </a:lnTo>
                  <a:lnTo>
                    <a:pt x="587699" y="338998"/>
                  </a:lnTo>
                  <a:lnTo>
                    <a:pt x="582371" y="365390"/>
                  </a:lnTo>
                  <a:lnTo>
                    <a:pt x="567841" y="386941"/>
                  </a:lnTo>
                  <a:lnTo>
                    <a:pt x="546289" y="401471"/>
                  </a:lnTo>
                  <a:lnTo>
                    <a:pt x="519898" y="406799"/>
                  </a:lnTo>
                  <a:lnTo>
                    <a:pt x="67801" y="406799"/>
                  </a:lnTo>
                  <a:lnTo>
                    <a:pt x="41410" y="401471"/>
                  </a:lnTo>
                  <a:lnTo>
                    <a:pt x="19858" y="386941"/>
                  </a:lnTo>
                  <a:lnTo>
                    <a:pt x="5328" y="365390"/>
                  </a:lnTo>
                  <a:lnTo>
                    <a:pt x="0" y="338998"/>
                  </a:lnTo>
                  <a:lnTo>
                    <a:pt x="0" y="67801"/>
                  </a:lnTo>
                  <a:close/>
                </a:path>
              </a:pathLst>
            </a:custGeom>
            <a:ln w="38099">
              <a:solidFill>
                <a:srgbClr val="FF0000"/>
              </a:solidFill>
            </a:ln>
          </p:spPr>
          <p:txBody>
            <a:bodyPr wrap="square" lIns="0" tIns="0" rIns="0" bIns="0" rtlCol="0"/>
            <a:lstStyle/>
            <a:p>
              <a:endParaRPr/>
            </a:p>
          </p:txBody>
        </p:sp>
      </p:grpSp>
      <p:sp>
        <p:nvSpPr>
          <p:cNvPr id="6" name="object 6"/>
          <p:cNvSpPr txBox="1"/>
          <p:nvPr/>
        </p:nvSpPr>
        <p:spPr>
          <a:xfrm>
            <a:off x="3443608" y="6154200"/>
            <a:ext cx="236474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595959"/>
                </a:solidFill>
                <a:latin typeface="Calibri"/>
                <a:cs typeface="Calibri"/>
              </a:rPr>
              <a:t>Click "Console"</a:t>
            </a:r>
            <a:r>
              <a:rPr sz="2400" spc="-85" dirty="0">
                <a:solidFill>
                  <a:srgbClr val="595959"/>
                </a:solidFill>
                <a:latin typeface="Calibri"/>
                <a:cs typeface="Calibri"/>
              </a:rPr>
              <a:t> </a:t>
            </a:r>
            <a:r>
              <a:rPr sz="2400" spc="-5" dirty="0">
                <a:solidFill>
                  <a:srgbClr val="595959"/>
                </a:solidFill>
                <a:latin typeface="Calibri"/>
                <a:cs typeface="Calibri"/>
              </a:rPr>
              <a:t>tab</a:t>
            </a:r>
            <a:endParaRPr sz="2400">
              <a:latin typeface="Calibri"/>
              <a:cs typeface="Calibri"/>
            </a:endParaRPr>
          </a:p>
        </p:txBody>
      </p:sp>
      <p:sp>
        <p:nvSpPr>
          <p:cNvPr id="7" name="Rectangle 6">
            <a:extLst>
              <a:ext uri="{FF2B5EF4-FFF2-40B4-BE49-F238E27FC236}">
                <a16:creationId xmlns:a16="http://schemas.microsoft.com/office/drawing/2014/main" id="{0D6D81F8-9997-41B2-97B3-045F1573C54E}"/>
              </a:ext>
            </a:extLst>
          </p:cNvPr>
          <p:cNvSpPr/>
          <p:nvPr/>
        </p:nvSpPr>
        <p:spPr>
          <a:xfrm>
            <a:off x="2514600" y="760622"/>
            <a:ext cx="4724400" cy="176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0837" y="114300"/>
            <a:ext cx="8262620" cy="6629400"/>
            <a:chOff x="440837" y="114300"/>
            <a:chExt cx="8262620" cy="6629400"/>
          </a:xfrm>
        </p:grpSpPr>
        <p:sp>
          <p:nvSpPr>
            <p:cNvPr id="3" name="object 3"/>
            <p:cNvSpPr/>
            <p:nvPr/>
          </p:nvSpPr>
          <p:spPr>
            <a:xfrm>
              <a:off x="478937" y="152400"/>
              <a:ext cx="8186131" cy="65532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9887" y="133350"/>
              <a:ext cx="8224520" cy="6591300"/>
            </a:xfrm>
            <a:custGeom>
              <a:avLst/>
              <a:gdLst/>
              <a:ahLst/>
              <a:cxnLst/>
              <a:rect l="l" t="t" r="r" b="b"/>
              <a:pathLst>
                <a:path w="8224520" h="6591300">
                  <a:moveTo>
                    <a:pt x="0" y="0"/>
                  </a:moveTo>
                  <a:lnTo>
                    <a:pt x="8224231" y="0"/>
                  </a:lnTo>
                  <a:lnTo>
                    <a:pt x="8224231" y="6591302"/>
                  </a:lnTo>
                  <a:lnTo>
                    <a:pt x="0" y="6591302"/>
                  </a:lnTo>
                  <a:lnTo>
                    <a:pt x="0" y="0"/>
                  </a:lnTo>
                  <a:close/>
                </a:path>
              </a:pathLst>
            </a:custGeom>
            <a:ln w="38099">
              <a:solidFill>
                <a:srgbClr val="595959"/>
              </a:solidFill>
            </a:ln>
          </p:spPr>
          <p:txBody>
            <a:bodyPr wrap="square" lIns="0" tIns="0" rIns="0" bIns="0" rtlCol="0"/>
            <a:lstStyle/>
            <a:p>
              <a:endParaRPr/>
            </a:p>
          </p:txBody>
        </p:sp>
      </p:grpSp>
      <p:sp>
        <p:nvSpPr>
          <p:cNvPr id="5" name="Rectangle 4">
            <a:extLst>
              <a:ext uri="{FF2B5EF4-FFF2-40B4-BE49-F238E27FC236}">
                <a16:creationId xmlns:a16="http://schemas.microsoft.com/office/drawing/2014/main" id="{B11C4E0E-9662-44DC-8177-C4C21B506D94}"/>
              </a:ext>
            </a:extLst>
          </p:cNvPr>
          <p:cNvSpPr/>
          <p:nvPr/>
        </p:nvSpPr>
        <p:spPr>
          <a:xfrm>
            <a:off x="2286000" y="609600"/>
            <a:ext cx="5410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07626771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0849" y="715526"/>
            <a:ext cx="8262620" cy="3571875"/>
            <a:chOff x="440849" y="715526"/>
            <a:chExt cx="8262620" cy="3571875"/>
          </a:xfrm>
        </p:grpSpPr>
        <p:sp>
          <p:nvSpPr>
            <p:cNvPr id="3" name="object 3"/>
            <p:cNvSpPr/>
            <p:nvPr/>
          </p:nvSpPr>
          <p:spPr>
            <a:xfrm>
              <a:off x="478949" y="817954"/>
              <a:ext cx="8186124" cy="343082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9899" y="734576"/>
              <a:ext cx="8224520" cy="3533775"/>
            </a:xfrm>
            <a:custGeom>
              <a:avLst/>
              <a:gdLst/>
              <a:ahLst/>
              <a:cxnLst/>
              <a:rect l="l" t="t" r="r" b="b"/>
              <a:pathLst>
                <a:path w="8224520" h="3533775">
                  <a:moveTo>
                    <a:pt x="0" y="0"/>
                  </a:moveTo>
                  <a:lnTo>
                    <a:pt x="8224224" y="0"/>
                  </a:lnTo>
                  <a:lnTo>
                    <a:pt x="8224224" y="3533250"/>
                  </a:lnTo>
                  <a:lnTo>
                    <a:pt x="0" y="3533250"/>
                  </a:lnTo>
                  <a:lnTo>
                    <a:pt x="0" y="0"/>
                  </a:lnTo>
                  <a:close/>
                </a:path>
              </a:pathLst>
            </a:custGeom>
            <a:ln w="38099">
              <a:solidFill>
                <a:srgbClr val="595959"/>
              </a:solidFill>
            </a:ln>
          </p:spPr>
          <p:txBody>
            <a:bodyPr wrap="square" lIns="0" tIns="0" rIns="0" bIns="0" rtlCol="0"/>
            <a:lstStyle/>
            <a:p>
              <a:endParaRPr/>
            </a:p>
          </p:txBody>
        </p:sp>
      </p:grpSp>
      <p:sp>
        <p:nvSpPr>
          <p:cNvPr id="5" name="object 5"/>
          <p:cNvSpPr txBox="1"/>
          <p:nvPr/>
        </p:nvSpPr>
        <p:spPr>
          <a:xfrm>
            <a:off x="959071" y="4518235"/>
            <a:ext cx="7333615" cy="1828800"/>
          </a:xfrm>
          <a:prstGeom prst="rect">
            <a:avLst/>
          </a:prstGeom>
        </p:spPr>
        <p:txBody>
          <a:bodyPr vert="horz" wrap="square" lIns="0" tIns="12700" rIns="0" bIns="0" rtlCol="0">
            <a:spAutoFit/>
          </a:bodyPr>
          <a:lstStyle/>
          <a:p>
            <a:pPr marL="12065" marR="5080" algn="ctr">
              <a:lnSpc>
                <a:spcPct val="114599"/>
              </a:lnSpc>
              <a:spcBef>
                <a:spcPts val="100"/>
              </a:spcBef>
            </a:pPr>
            <a:r>
              <a:rPr sz="2400" spc="-5" dirty="0">
                <a:solidFill>
                  <a:srgbClr val="595959"/>
                </a:solidFill>
                <a:latin typeface="Calibri"/>
                <a:cs typeface="Calibri"/>
              </a:rPr>
              <a:t>The "Console" tab is </a:t>
            </a:r>
            <a:r>
              <a:rPr sz="2400" dirty="0">
                <a:solidFill>
                  <a:srgbClr val="595959"/>
                </a:solidFill>
                <a:latin typeface="Calibri"/>
                <a:cs typeface="Calibri"/>
              </a:rPr>
              <a:t>also a </a:t>
            </a:r>
            <a:r>
              <a:rPr sz="2400" u="heavy" spc="-5" dirty="0">
                <a:solidFill>
                  <a:srgbClr val="0097A7"/>
                </a:solidFill>
                <a:uFill>
                  <a:solidFill>
                    <a:srgbClr val="0097A7"/>
                  </a:solidFill>
                </a:uFill>
                <a:latin typeface="Calibri"/>
                <a:cs typeface="Calibri"/>
                <a:hlinkClick r:id="rId3"/>
              </a:rPr>
              <a:t>REPL</a:t>
            </a:r>
            <a:r>
              <a:rPr sz="2400" spc="-5" dirty="0">
                <a:solidFill>
                  <a:srgbClr val="595959"/>
                </a:solidFill>
                <a:latin typeface="Calibri"/>
                <a:cs typeface="Calibri"/>
              </a:rPr>
              <a:t>, or </a:t>
            </a:r>
            <a:r>
              <a:rPr sz="2400" dirty="0">
                <a:solidFill>
                  <a:srgbClr val="595959"/>
                </a:solidFill>
                <a:latin typeface="Calibri"/>
                <a:cs typeface="Calibri"/>
              </a:rPr>
              <a:t>an </a:t>
            </a:r>
            <a:r>
              <a:rPr sz="2400" spc="-5" dirty="0">
                <a:solidFill>
                  <a:srgbClr val="595959"/>
                </a:solidFill>
                <a:latin typeface="Calibri"/>
                <a:cs typeface="Calibri"/>
              </a:rPr>
              <a:t>interactive language  shell, so you can type in JavaScript expressions, etc. to test  out the</a:t>
            </a:r>
            <a:r>
              <a:rPr sz="2400" spc="-10" dirty="0">
                <a:solidFill>
                  <a:srgbClr val="595959"/>
                </a:solidFill>
                <a:latin typeface="Calibri"/>
                <a:cs typeface="Calibri"/>
              </a:rPr>
              <a:t> </a:t>
            </a:r>
            <a:r>
              <a:rPr sz="2400" spc="-5" dirty="0">
                <a:solidFill>
                  <a:srgbClr val="595959"/>
                </a:solidFill>
                <a:latin typeface="Calibri"/>
                <a:cs typeface="Calibri"/>
              </a:rPr>
              <a:t>language.</a:t>
            </a:r>
            <a:endParaRPr sz="2400">
              <a:latin typeface="Calibri"/>
              <a:cs typeface="Calibri"/>
            </a:endParaRPr>
          </a:p>
          <a:p>
            <a:pPr marR="1905" algn="ctr">
              <a:lnSpc>
                <a:spcPct val="100000"/>
              </a:lnSpc>
              <a:spcBef>
                <a:spcPts val="1420"/>
              </a:spcBef>
            </a:pPr>
            <a:r>
              <a:rPr sz="2400" spc="-5" dirty="0">
                <a:solidFill>
                  <a:srgbClr val="595959"/>
                </a:solidFill>
                <a:latin typeface="Calibri"/>
                <a:cs typeface="Calibri"/>
              </a:rPr>
              <a:t>We will be using this throughout the</a:t>
            </a:r>
            <a:r>
              <a:rPr sz="2400" spc="-30" dirty="0">
                <a:solidFill>
                  <a:srgbClr val="595959"/>
                </a:solidFill>
                <a:latin typeface="Calibri"/>
                <a:cs typeface="Calibri"/>
              </a:rPr>
              <a:t> </a:t>
            </a:r>
            <a:r>
              <a:rPr sz="2400" spc="-5" dirty="0">
                <a:solidFill>
                  <a:srgbClr val="595959"/>
                </a:solidFill>
                <a:latin typeface="Calibri"/>
                <a:cs typeface="Calibri"/>
              </a:rPr>
              <a:t>quarter!</a:t>
            </a:r>
            <a:endParaRPr sz="2400">
              <a:latin typeface="Calibri"/>
              <a:cs typeface="Calibri"/>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5431790" cy="748923"/>
          </a:xfrm>
          <a:prstGeom prst="rect">
            <a:avLst/>
          </a:prstGeom>
        </p:spPr>
        <p:txBody>
          <a:bodyPr vert="horz" wrap="square" lIns="0" tIns="10160" rIns="0" bIns="0" rtlCol="0">
            <a:spAutoFit/>
          </a:bodyPr>
          <a:lstStyle/>
          <a:p>
            <a:pPr marL="12700" marR="5080">
              <a:lnSpc>
                <a:spcPct val="100299"/>
              </a:lnSpc>
              <a:spcBef>
                <a:spcPts val="80"/>
              </a:spcBef>
            </a:pPr>
            <a:r>
              <a:rPr lang="en-US" sz="4800" spc="490" dirty="0">
                <a:latin typeface="Calibri"/>
                <a:cs typeface="Calibri"/>
              </a:rPr>
              <a:t>Demo</a:t>
            </a:r>
            <a:endParaRPr sz="4800" dirty="0">
              <a:latin typeface="Calibri"/>
              <a:cs typeface="Calibri"/>
            </a:endParaRPr>
          </a:p>
        </p:txBody>
      </p:sp>
    </p:spTree>
    <p:extLst>
      <p:ext uri="{BB962C8B-B14F-4D97-AF65-F5344CB8AC3E}">
        <p14:creationId xmlns:p14="http://schemas.microsoft.com/office/powerpoint/2010/main" val="65227676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5431790" cy="1490345"/>
          </a:xfrm>
          <a:prstGeom prst="rect">
            <a:avLst/>
          </a:prstGeom>
        </p:spPr>
        <p:txBody>
          <a:bodyPr vert="horz" wrap="square" lIns="0" tIns="10160" rIns="0" bIns="0" rtlCol="0">
            <a:spAutoFit/>
          </a:bodyPr>
          <a:lstStyle/>
          <a:p>
            <a:pPr marL="12700" marR="5080">
              <a:lnSpc>
                <a:spcPct val="100299"/>
              </a:lnSpc>
              <a:spcBef>
                <a:spcPts val="80"/>
              </a:spcBef>
            </a:pPr>
            <a:r>
              <a:rPr sz="4800" spc="490" dirty="0">
                <a:latin typeface="Calibri"/>
                <a:cs typeface="Calibri"/>
              </a:rPr>
              <a:t>JavaScript  </a:t>
            </a:r>
            <a:r>
              <a:rPr sz="4800" spc="565" dirty="0">
                <a:latin typeface="Calibri"/>
                <a:cs typeface="Calibri"/>
              </a:rPr>
              <a:t>language</a:t>
            </a:r>
            <a:r>
              <a:rPr sz="4800" spc="105" dirty="0">
                <a:latin typeface="Calibri"/>
                <a:cs typeface="Calibri"/>
              </a:rPr>
              <a:t> </a:t>
            </a:r>
            <a:r>
              <a:rPr sz="4800" spc="360" dirty="0">
                <a:latin typeface="Calibri"/>
                <a:cs typeface="Calibri"/>
              </a:rPr>
              <a:t>features</a:t>
            </a:r>
            <a:endParaRPr sz="4800">
              <a:latin typeface="Calibri"/>
              <a:cs typeface="Calibri"/>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488940" cy="574040"/>
          </a:xfrm>
          <a:prstGeom prst="rect">
            <a:avLst/>
          </a:prstGeom>
        </p:spPr>
        <p:txBody>
          <a:bodyPr vert="horz" wrap="square" lIns="0" tIns="12700" rIns="0" bIns="0" rtlCol="0">
            <a:spAutoFit/>
          </a:bodyPr>
          <a:lstStyle/>
          <a:p>
            <a:pPr marL="12700">
              <a:lnSpc>
                <a:spcPct val="100000"/>
              </a:lnSpc>
              <a:spcBef>
                <a:spcPts val="100"/>
              </a:spcBef>
            </a:pPr>
            <a:r>
              <a:rPr sz="3600" spc="250" dirty="0">
                <a:latin typeface="Calibri"/>
                <a:cs typeface="Calibri"/>
              </a:rPr>
              <a:t>Variables: </a:t>
            </a:r>
            <a:r>
              <a:rPr sz="3600" spc="-45" dirty="0"/>
              <a:t>var</a:t>
            </a:r>
            <a:r>
              <a:rPr sz="3600" spc="-45" dirty="0">
                <a:latin typeface="Calibri"/>
                <a:cs typeface="Calibri"/>
              </a:rPr>
              <a:t>, </a:t>
            </a:r>
            <a:r>
              <a:rPr sz="3600" spc="-45" dirty="0"/>
              <a:t>let</a:t>
            </a:r>
            <a:r>
              <a:rPr sz="3600" spc="-45" dirty="0">
                <a:latin typeface="Calibri"/>
                <a:cs typeface="Calibri"/>
              </a:rPr>
              <a:t>,</a:t>
            </a:r>
            <a:r>
              <a:rPr sz="3600" spc="105" dirty="0">
                <a:latin typeface="Calibri"/>
                <a:cs typeface="Calibri"/>
              </a:rPr>
              <a:t> </a:t>
            </a:r>
            <a:r>
              <a:rPr sz="3600" spc="-5" dirty="0"/>
              <a:t>const</a:t>
            </a:r>
            <a:endParaRPr sz="3600">
              <a:latin typeface="Calibri"/>
              <a:cs typeface="Calibri"/>
            </a:endParaRPr>
          </a:p>
        </p:txBody>
      </p:sp>
      <p:sp>
        <p:nvSpPr>
          <p:cNvPr id="3" name="object 3"/>
          <p:cNvSpPr txBox="1"/>
          <p:nvPr/>
        </p:nvSpPr>
        <p:spPr>
          <a:xfrm>
            <a:off x="855724" y="1621082"/>
            <a:ext cx="8006080" cy="4635821"/>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Declare </a:t>
            </a:r>
            <a:r>
              <a:rPr sz="2400" dirty="0">
                <a:solidFill>
                  <a:srgbClr val="434343"/>
                </a:solidFill>
                <a:latin typeface="Calibri"/>
                <a:cs typeface="Calibri"/>
              </a:rPr>
              <a:t>a </a:t>
            </a:r>
            <a:r>
              <a:rPr sz="2400" spc="-5" dirty="0">
                <a:solidFill>
                  <a:srgbClr val="434343"/>
                </a:solidFill>
                <a:latin typeface="Calibri"/>
                <a:cs typeface="Calibri"/>
              </a:rPr>
              <a:t>variable in JS with one of three</a:t>
            </a:r>
            <a:r>
              <a:rPr sz="2400" spc="-30" dirty="0">
                <a:solidFill>
                  <a:srgbClr val="434343"/>
                </a:solidFill>
                <a:latin typeface="Calibri"/>
                <a:cs typeface="Calibri"/>
              </a:rPr>
              <a:t> </a:t>
            </a:r>
            <a:r>
              <a:rPr sz="2400" spc="-5" dirty="0">
                <a:solidFill>
                  <a:srgbClr val="434343"/>
                </a:solidFill>
                <a:latin typeface="Calibri"/>
                <a:cs typeface="Calibri"/>
              </a:rPr>
              <a:t>keywords:</a:t>
            </a:r>
            <a:endParaRPr sz="2400" dirty="0">
              <a:latin typeface="Calibri"/>
              <a:cs typeface="Calibri"/>
            </a:endParaRPr>
          </a:p>
          <a:p>
            <a:pPr>
              <a:lnSpc>
                <a:spcPct val="100000"/>
              </a:lnSpc>
              <a:spcBef>
                <a:spcPts val="55"/>
              </a:spcBef>
            </a:pPr>
            <a:endParaRPr sz="3000" dirty="0">
              <a:latin typeface="Calibri"/>
              <a:cs typeface="Calibri"/>
            </a:endParaRPr>
          </a:p>
          <a:p>
            <a:pPr marL="469900">
              <a:lnSpc>
                <a:spcPct val="100000"/>
              </a:lnSpc>
              <a:spcBef>
                <a:spcPts val="420"/>
              </a:spcBef>
            </a:pPr>
            <a:r>
              <a:rPr sz="2400" b="1" spc="-5" dirty="0">
                <a:solidFill>
                  <a:srgbClr val="9900FF"/>
                </a:solidFill>
                <a:latin typeface="Consolas"/>
                <a:cs typeface="Consolas"/>
              </a:rPr>
              <a:t>var </a:t>
            </a:r>
            <a:r>
              <a:rPr sz="2400" dirty="0">
                <a:solidFill>
                  <a:srgbClr val="434343"/>
                </a:solidFill>
                <a:latin typeface="Consolas"/>
                <a:cs typeface="Consolas"/>
              </a:rPr>
              <a:t>x =</a:t>
            </a:r>
            <a:r>
              <a:rPr sz="2400" spc="-25" dirty="0">
                <a:solidFill>
                  <a:srgbClr val="434343"/>
                </a:solidFill>
                <a:latin typeface="Consolas"/>
                <a:cs typeface="Consolas"/>
              </a:rPr>
              <a:t> </a:t>
            </a:r>
            <a:r>
              <a:rPr sz="2400" spc="-5" dirty="0">
                <a:solidFill>
                  <a:srgbClr val="434343"/>
                </a:solidFill>
                <a:latin typeface="Consolas"/>
                <a:cs typeface="Consolas"/>
              </a:rPr>
              <a:t>15;</a:t>
            </a:r>
            <a:endParaRPr sz="2400" dirty="0">
              <a:latin typeface="Consolas"/>
              <a:cs typeface="Consolas"/>
            </a:endParaRPr>
          </a:p>
          <a:p>
            <a:pPr marL="469900">
              <a:lnSpc>
                <a:spcPct val="100000"/>
              </a:lnSpc>
              <a:spcBef>
                <a:spcPts val="420"/>
              </a:spcBef>
            </a:pPr>
            <a:endParaRPr lang="en-US" sz="2400" b="1" spc="-5" dirty="0">
              <a:solidFill>
                <a:srgbClr val="9900FF"/>
              </a:solidFill>
              <a:latin typeface="Consolas"/>
              <a:cs typeface="Consolas"/>
            </a:endParaRPr>
          </a:p>
          <a:p>
            <a:pPr marL="469900">
              <a:lnSpc>
                <a:spcPct val="100000"/>
              </a:lnSpc>
              <a:spcBef>
                <a:spcPts val="420"/>
              </a:spcBef>
            </a:pPr>
            <a:r>
              <a:rPr sz="2400" b="1" spc="-5" dirty="0">
                <a:solidFill>
                  <a:srgbClr val="9900FF"/>
                </a:solidFill>
                <a:latin typeface="Consolas"/>
                <a:cs typeface="Consolas"/>
              </a:rPr>
              <a:t>let </a:t>
            </a:r>
            <a:r>
              <a:rPr sz="2400" spc="-5" dirty="0">
                <a:solidFill>
                  <a:srgbClr val="434343"/>
                </a:solidFill>
                <a:latin typeface="Consolas"/>
                <a:cs typeface="Consolas"/>
              </a:rPr>
              <a:t>fruit </a:t>
            </a:r>
            <a:r>
              <a:rPr sz="2400" dirty="0">
                <a:solidFill>
                  <a:srgbClr val="434343"/>
                </a:solidFill>
                <a:latin typeface="Consolas"/>
                <a:cs typeface="Consolas"/>
              </a:rPr>
              <a:t>=</a:t>
            </a:r>
            <a:r>
              <a:rPr sz="2400" spc="-20" dirty="0">
                <a:solidFill>
                  <a:srgbClr val="434343"/>
                </a:solidFill>
                <a:latin typeface="Consolas"/>
                <a:cs typeface="Consolas"/>
              </a:rPr>
              <a:t> </a:t>
            </a:r>
            <a:r>
              <a:rPr sz="2400" spc="-5" dirty="0">
                <a:solidFill>
                  <a:srgbClr val="434343"/>
                </a:solidFill>
                <a:latin typeface="Consolas"/>
                <a:cs typeface="Consolas"/>
              </a:rPr>
              <a:t>'banana';</a:t>
            </a:r>
            <a:endParaRPr lang="en-US" sz="2400" spc="-5" dirty="0">
              <a:solidFill>
                <a:srgbClr val="434343"/>
              </a:solidFill>
              <a:latin typeface="Consolas"/>
              <a:cs typeface="Consolas"/>
            </a:endParaRPr>
          </a:p>
          <a:p>
            <a:pPr marL="469900">
              <a:lnSpc>
                <a:spcPct val="100000"/>
              </a:lnSpc>
              <a:spcBef>
                <a:spcPts val="420"/>
              </a:spcBef>
            </a:pPr>
            <a:endParaRPr sz="2400" dirty="0">
              <a:latin typeface="Consolas"/>
              <a:cs typeface="Consolas"/>
            </a:endParaRPr>
          </a:p>
          <a:p>
            <a:pPr marL="469900">
              <a:lnSpc>
                <a:spcPct val="100000"/>
              </a:lnSpc>
              <a:spcBef>
                <a:spcPts val="420"/>
              </a:spcBef>
            </a:pPr>
            <a:r>
              <a:rPr sz="2400" spc="-5" dirty="0">
                <a:solidFill>
                  <a:srgbClr val="37761C"/>
                </a:solidFill>
                <a:latin typeface="Consolas"/>
                <a:cs typeface="Consolas"/>
              </a:rPr>
              <a:t>// constant; cannot be</a:t>
            </a:r>
            <a:r>
              <a:rPr sz="2400" spc="-105" dirty="0">
                <a:solidFill>
                  <a:srgbClr val="37761C"/>
                </a:solidFill>
                <a:latin typeface="Consolas"/>
                <a:cs typeface="Consolas"/>
              </a:rPr>
              <a:t> </a:t>
            </a:r>
            <a:r>
              <a:rPr sz="2400" spc="-5" dirty="0">
                <a:solidFill>
                  <a:srgbClr val="37761C"/>
                </a:solidFill>
                <a:latin typeface="Consolas"/>
                <a:cs typeface="Consolas"/>
              </a:rPr>
              <a:t>reassigned</a:t>
            </a:r>
            <a:endParaRPr sz="2400" dirty="0">
              <a:latin typeface="Consolas"/>
              <a:cs typeface="Consolas"/>
            </a:endParaRPr>
          </a:p>
          <a:p>
            <a:pPr marL="469900">
              <a:lnSpc>
                <a:spcPct val="100000"/>
              </a:lnSpc>
              <a:spcBef>
                <a:spcPts val="420"/>
              </a:spcBef>
            </a:pPr>
            <a:r>
              <a:rPr sz="2400" b="1" spc="-5" dirty="0">
                <a:solidFill>
                  <a:srgbClr val="9900FF"/>
                </a:solidFill>
                <a:latin typeface="Consolas"/>
                <a:cs typeface="Consolas"/>
              </a:rPr>
              <a:t>const </a:t>
            </a:r>
            <a:r>
              <a:rPr sz="2400" spc="-5" dirty="0">
                <a:solidFill>
                  <a:srgbClr val="434343"/>
                </a:solidFill>
                <a:latin typeface="Consolas"/>
                <a:cs typeface="Consolas"/>
              </a:rPr>
              <a:t>isHungry </a:t>
            </a:r>
            <a:r>
              <a:rPr sz="2400" dirty="0">
                <a:solidFill>
                  <a:srgbClr val="434343"/>
                </a:solidFill>
                <a:latin typeface="Consolas"/>
                <a:cs typeface="Consolas"/>
              </a:rPr>
              <a:t>=</a:t>
            </a:r>
            <a:r>
              <a:rPr sz="2400" spc="-20" dirty="0">
                <a:solidFill>
                  <a:srgbClr val="434343"/>
                </a:solidFill>
                <a:latin typeface="Consolas"/>
                <a:cs typeface="Consolas"/>
              </a:rPr>
              <a:t> </a:t>
            </a:r>
            <a:r>
              <a:rPr sz="2400" spc="-5" dirty="0">
                <a:solidFill>
                  <a:srgbClr val="434343"/>
                </a:solidFill>
                <a:latin typeface="Consolas"/>
                <a:cs typeface="Consolas"/>
              </a:rPr>
              <a:t>true;</a:t>
            </a:r>
            <a:endParaRPr sz="2400" dirty="0">
              <a:latin typeface="Consolas"/>
              <a:cs typeface="Consolas"/>
            </a:endParaRPr>
          </a:p>
          <a:p>
            <a:pPr>
              <a:lnSpc>
                <a:spcPct val="100000"/>
              </a:lnSpc>
              <a:spcBef>
                <a:spcPts val="20"/>
              </a:spcBef>
            </a:pPr>
            <a:endParaRPr sz="2800" dirty="0">
              <a:latin typeface="Consolas"/>
              <a:cs typeface="Consolas"/>
            </a:endParaRPr>
          </a:p>
          <a:p>
            <a:pPr marL="12700" marR="291465">
              <a:lnSpc>
                <a:spcPct val="114599"/>
              </a:lnSpc>
            </a:pPr>
            <a:r>
              <a:rPr sz="2400" spc="-5" dirty="0">
                <a:solidFill>
                  <a:srgbClr val="434343"/>
                </a:solidFill>
                <a:latin typeface="Calibri"/>
                <a:cs typeface="Calibri"/>
              </a:rPr>
              <a:t>You do not declare the datatype of the variable before using it  ("</a:t>
            </a:r>
            <a:r>
              <a:rPr sz="2400" u="heavy" spc="-5" dirty="0">
                <a:solidFill>
                  <a:srgbClr val="0097A7"/>
                </a:solidFill>
                <a:uFill>
                  <a:solidFill>
                    <a:srgbClr val="0097A7"/>
                  </a:solidFill>
                </a:uFill>
                <a:latin typeface="Calibri"/>
                <a:cs typeface="Calibri"/>
                <a:hlinkClick r:id="rId2"/>
              </a:rPr>
              <a:t>dynamically</a:t>
            </a:r>
            <a:r>
              <a:rPr sz="2400" u="heavy" spc="-10" dirty="0">
                <a:solidFill>
                  <a:srgbClr val="0097A7"/>
                </a:solidFill>
                <a:uFill>
                  <a:solidFill>
                    <a:srgbClr val="0097A7"/>
                  </a:solidFill>
                </a:uFill>
                <a:latin typeface="Calibri"/>
                <a:cs typeface="Calibri"/>
                <a:hlinkClick r:id="rId2"/>
              </a:rPr>
              <a:t> </a:t>
            </a:r>
            <a:r>
              <a:rPr sz="2400" u="heavy" dirty="0">
                <a:solidFill>
                  <a:srgbClr val="0097A7"/>
                </a:solidFill>
                <a:uFill>
                  <a:solidFill>
                    <a:srgbClr val="0097A7"/>
                  </a:solidFill>
                </a:uFill>
                <a:latin typeface="Calibri"/>
                <a:cs typeface="Calibri"/>
                <a:hlinkClick r:id="rId2"/>
              </a:rPr>
              <a:t>typed</a:t>
            </a:r>
            <a:r>
              <a:rPr sz="2400" dirty="0">
                <a:solidFill>
                  <a:srgbClr val="434343"/>
                </a:solidFill>
                <a:latin typeface="Calibri"/>
                <a:cs typeface="Calibri"/>
              </a:rPr>
              <a:t>")</a:t>
            </a:r>
            <a:endParaRPr sz="2400" dirty="0">
              <a:latin typeface="Calibri"/>
              <a:cs typeface="Calibri"/>
            </a:endParaRPr>
          </a:p>
        </p:txBody>
      </p:sp>
    </p:spTree>
    <p:extLst>
      <p:ext uri="{BB962C8B-B14F-4D97-AF65-F5344CB8AC3E}">
        <p14:creationId xmlns:p14="http://schemas.microsoft.com/office/powerpoint/2010/main" val="381463356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309370" cy="574040"/>
          </a:xfrm>
          <a:prstGeom prst="rect">
            <a:avLst/>
          </a:prstGeom>
        </p:spPr>
        <p:txBody>
          <a:bodyPr vert="horz" wrap="square" lIns="0" tIns="12700" rIns="0" bIns="0" rtlCol="0">
            <a:spAutoFit/>
          </a:bodyPr>
          <a:lstStyle/>
          <a:p>
            <a:pPr marL="12700">
              <a:lnSpc>
                <a:spcPct val="100000"/>
              </a:lnSpc>
              <a:spcBef>
                <a:spcPts val="100"/>
              </a:spcBef>
            </a:pPr>
            <a:r>
              <a:rPr sz="3600" spc="325" dirty="0">
                <a:latin typeface="Calibri"/>
                <a:cs typeface="Calibri"/>
              </a:rPr>
              <a:t>Types</a:t>
            </a:r>
            <a:endParaRPr sz="3600">
              <a:latin typeface="Calibri"/>
              <a:cs typeface="Calibri"/>
            </a:endParaRPr>
          </a:p>
        </p:txBody>
      </p:sp>
      <p:sp>
        <p:nvSpPr>
          <p:cNvPr id="3" name="object 3"/>
          <p:cNvSpPr txBox="1"/>
          <p:nvPr/>
        </p:nvSpPr>
        <p:spPr>
          <a:xfrm>
            <a:off x="855724" y="1621082"/>
            <a:ext cx="7579995" cy="50012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JS </a:t>
            </a:r>
            <a:r>
              <a:rPr sz="2400" b="1" spc="-5" dirty="0">
                <a:solidFill>
                  <a:srgbClr val="434343"/>
                </a:solidFill>
                <a:latin typeface="Calibri"/>
                <a:cs typeface="Calibri"/>
              </a:rPr>
              <a:t>variables </a:t>
            </a:r>
            <a:r>
              <a:rPr sz="2400" spc="-5" dirty="0">
                <a:solidFill>
                  <a:srgbClr val="434343"/>
                </a:solidFill>
                <a:latin typeface="Calibri"/>
                <a:cs typeface="Calibri"/>
              </a:rPr>
              <a:t>do not have types, but the </a:t>
            </a:r>
            <a:r>
              <a:rPr sz="2400" b="1" spc="-5" dirty="0">
                <a:solidFill>
                  <a:srgbClr val="434343"/>
                </a:solidFill>
                <a:latin typeface="Calibri"/>
                <a:cs typeface="Calibri"/>
              </a:rPr>
              <a:t>values</a:t>
            </a:r>
            <a:r>
              <a:rPr sz="2400" b="1" spc="55" dirty="0">
                <a:solidFill>
                  <a:srgbClr val="434343"/>
                </a:solidFill>
                <a:latin typeface="Calibri"/>
                <a:cs typeface="Calibri"/>
              </a:rPr>
              <a:t> </a:t>
            </a:r>
            <a:r>
              <a:rPr sz="2400" spc="-5" dirty="0">
                <a:solidFill>
                  <a:srgbClr val="434343"/>
                </a:solidFill>
                <a:latin typeface="Calibri"/>
                <a:cs typeface="Calibri"/>
              </a:rPr>
              <a:t>do.</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There </a:t>
            </a:r>
            <a:r>
              <a:rPr sz="2400" dirty="0">
                <a:solidFill>
                  <a:srgbClr val="434343"/>
                </a:solidFill>
                <a:latin typeface="Calibri"/>
                <a:cs typeface="Calibri"/>
              </a:rPr>
              <a:t>are </a:t>
            </a:r>
            <a:r>
              <a:rPr sz="2400" spc="-5" dirty="0">
                <a:solidFill>
                  <a:srgbClr val="434343"/>
                </a:solidFill>
                <a:latin typeface="Calibri"/>
                <a:cs typeface="Calibri"/>
              </a:rPr>
              <a:t>six primitive types</a:t>
            </a:r>
            <a:r>
              <a:rPr sz="2400" spc="-20" dirty="0">
                <a:solidFill>
                  <a:srgbClr val="434343"/>
                </a:solidFill>
                <a:latin typeface="Calibri"/>
                <a:cs typeface="Calibri"/>
              </a:rPr>
              <a:t> </a:t>
            </a:r>
            <a:r>
              <a:rPr sz="2400" dirty="0">
                <a:solidFill>
                  <a:srgbClr val="434343"/>
                </a:solidFill>
                <a:latin typeface="Calibri"/>
                <a:cs typeface="Calibri"/>
              </a:rPr>
              <a:t>(</a:t>
            </a:r>
            <a:r>
              <a:rPr sz="2400" u="heavy" dirty="0">
                <a:solidFill>
                  <a:srgbClr val="0097A7"/>
                </a:solidFill>
                <a:uFill>
                  <a:solidFill>
                    <a:srgbClr val="0097A7"/>
                  </a:solidFill>
                </a:uFill>
                <a:latin typeface="Calibri"/>
                <a:cs typeface="Calibri"/>
                <a:hlinkClick r:id="rId2"/>
              </a:rPr>
              <a:t>mdn</a:t>
            </a:r>
            <a:r>
              <a:rPr sz="2400" dirty="0">
                <a:solidFill>
                  <a:srgbClr val="434343"/>
                </a:solidFill>
                <a:latin typeface="Calibri"/>
                <a:cs typeface="Calibri"/>
              </a:rPr>
              <a: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3"/>
              </a:rPr>
              <a:t>Boolean</a:t>
            </a:r>
            <a:r>
              <a:rPr sz="2400" spc="-5" dirty="0">
                <a:solidFill>
                  <a:srgbClr val="0097A7"/>
                </a:solidFill>
                <a:latin typeface="Calibri"/>
                <a:cs typeface="Calibri"/>
                <a:hlinkClick r:id="rId3"/>
              </a:rPr>
              <a:t> </a:t>
            </a:r>
            <a:r>
              <a:rPr sz="2400" dirty="0">
                <a:solidFill>
                  <a:srgbClr val="434343"/>
                </a:solidFill>
                <a:latin typeface="Calibri"/>
                <a:cs typeface="Calibri"/>
              </a:rPr>
              <a:t>: </a:t>
            </a:r>
            <a:r>
              <a:rPr sz="2400" spc="-5" dirty="0">
                <a:solidFill>
                  <a:srgbClr val="434343"/>
                </a:solidFill>
                <a:latin typeface="Consolas"/>
                <a:cs typeface="Consolas"/>
              </a:rPr>
              <a:t>true</a:t>
            </a:r>
            <a:r>
              <a:rPr sz="2400" spc="-765"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false</a:t>
            </a:r>
            <a:endParaRPr sz="2400">
              <a:latin typeface="Consolas"/>
              <a:cs typeface="Consolas"/>
            </a:endParaRPr>
          </a:p>
          <a:p>
            <a:pPr marL="163195">
              <a:lnSpc>
                <a:spcPct val="100000"/>
              </a:lnSpc>
              <a:spcBef>
                <a:spcPts val="420"/>
              </a:spcBef>
              <a:tabLst>
                <a:tab pos="469265" algn="l"/>
              </a:tabLst>
            </a:pPr>
            <a:r>
              <a:rPr sz="2000"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4"/>
              </a:rPr>
              <a:t>Number</a:t>
            </a:r>
            <a:r>
              <a:rPr sz="2400" spc="-5" dirty="0">
                <a:solidFill>
                  <a:srgbClr val="0097A7"/>
                </a:solidFill>
                <a:latin typeface="Calibri"/>
                <a:cs typeface="Calibri"/>
                <a:hlinkClick r:id="rId4"/>
              </a:rPr>
              <a:t> </a:t>
            </a:r>
            <a:r>
              <a:rPr sz="2400" dirty="0">
                <a:solidFill>
                  <a:srgbClr val="434343"/>
                </a:solidFill>
                <a:latin typeface="Calibri"/>
                <a:cs typeface="Calibri"/>
              </a:rPr>
              <a:t>: </a:t>
            </a:r>
            <a:r>
              <a:rPr sz="2400" spc="-5" dirty="0">
                <a:solidFill>
                  <a:srgbClr val="434343"/>
                </a:solidFill>
                <a:latin typeface="Calibri"/>
                <a:cs typeface="Calibri"/>
              </a:rPr>
              <a:t>everything is </a:t>
            </a:r>
            <a:r>
              <a:rPr sz="2400" dirty="0">
                <a:solidFill>
                  <a:srgbClr val="434343"/>
                </a:solidFill>
                <a:latin typeface="Calibri"/>
                <a:cs typeface="Calibri"/>
              </a:rPr>
              <a:t>a </a:t>
            </a:r>
            <a:r>
              <a:rPr sz="2400" spc="-5" dirty="0">
                <a:solidFill>
                  <a:srgbClr val="434343"/>
                </a:solidFill>
                <a:latin typeface="Calibri"/>
                <a:cs typeface="Calibri"/>
              </a:rPr>
              <a:t>double (no</a:t>
            </a:r>
            <a:r>
              <a:rPr sz="2400" spc="-25" dirty="0">
                <a:solidFill>
                  <a:srgbClr val="434343"/>
                </a:solidFill>
                <a:latin typeface="Calibri"/>
                <a:cs typeface="Calibri"/>
              </a:rPr>
              <a:t> </a:t>
            </a:r>
            <a:r>
              <a:rPr sz="2400" spc="-5" dirty="0">
                <a:solidFill>
                  <a:srgbClr val="434343"/>
                </a:solidFill>
                <a:latin typeface="Calibri"/>
                <a:cs typeface="Calibri"/>
              </a:rPr>
              <a:t>integers)</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5"/>
              </a:rPr>
              <a:t>String</a:t>
            </a:r>
            <a:r>
              <a:rPr sz="2400" spc="-5" dirty="0">
                <a:solidFill>
                  <a:srgbClr val="434343"/>
                </a:solidFill>
                <a:latin typeface="Calibri"/>
                <a:cs typeface="Calibri"/>
              </a:rPr>
              <a:t>: in </a:t>
            </a:r>
            <a:r>
              <a:rPr sz="2400" spc="-5" dirty="0">
                <a:solidFill>
                  <a:srgbClr val="434343"/>
                </a:solidFill>
                <a:latin typeface="Consolas"/>
                <a:cs typeface="Consolas"/>
              </a:rPr>
              <a:t>'single' </a:t>
            </a:r>
            <a:r>
              <a:rPr sz="2400" spc="-5" dirty="0">
                <a:solidFill>
                  <a:srgbClr val="434343"/>
                </a:solidFill>
                <a:latin typeface="Calibri"/>
                <a:cs typeface="Calibri"/>
              </a:rPr>
              <a:t>or</a:t>
            </a:r>
            <a:r>
              <a:rPr sz="2400" spc="25" dirty="0">
                <a:solidFill>
                  <a:srgbClr val="434343"/>
                </a:solidFill>
                <a:latin typeface="Calibri"/>
                <a:cs typeface="Calibri"/>
              </a:rPr>
              <a:t> </a:t>
            </a:r>
            <a:r>
              <a:rPr sz="2400" spc="-5" dirty="0">
                <a:solidFill>
                  <a:srgbClr val="434343"/>
                </a:solidFill>
                <a:latin typeface="Consolas"/>
                <a:cs typeface="Consolas"/>
              </a:rPr>
              <a:t>"double-quotes"</a:t>
            </a:r>
            <a:endParaRPr sz="2400">
              <a:latin typeface="Consolas"/>
              <a:cs typeface="Consolas"/>
            </a:endParaRPr>
          </a:p>
          <a:p>
            <a:pPr marL="163195">
              <a:lnSpc>
                <a:spcPct val="100000"/>
              </a:lnSpc>
              <a:spcBef>
                <a:spcPts val="420"/>
              </a:spcBef>
              <a:tabLst>
                <a:tab pos="469265" algn="l"/>
              </a:tabLst>
            </a:pPr>
            <a:r>
              <a:rPr sz="2000"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6"/>
              </a:rPr>
              <a:t>Symbol</a:t>
            </a:r>
            <a:r>
              <a:rPr sz="2400" spc="-5" dirty="0">
                <a:solidFill>
                  <a:srgbClr val="434343"/>
                </a:solidFill>
                <a:latin typeface="Calibri"/>
                <a:cs typeface="Calibri"/>
              </a:rPr>
              <a:t>: </a:t>
            </a:r>
            <a:r>
              <a:rPr sz="2400" i="1" spc="-5" dirty="0">
                <a:solidFill>
                  <a:srgbClr val="434343"/>
                </a:solidFill>
                <a:latin typeface="Calibri"/>
                <a:cs typeface="Calibri"/>
              </a:rPr>
              <a:t>(skipping this today)</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7"/>
              </a:rPr>
              <a:t>Null</a:t>
            </a:r>
            <a:r>
              <a:rPr sz="2400" spc="-5" dirty="0">
                <a:solidFill>
                  <a:srgbClr val="434343"/>
                </a:solidFill>
                <a:latin typeface="Calibri"/>
                <a:cs typeface="Calibri"/>
              </a:rPr>
              <a:t>: </a:t>
            </a:r>
            <a:r>
              <a:rPr sz="2400" spc="-5" dirty="0">
                <a:solidFill>
                  <a:srgbClr val="434343"/>
                </a:solidFill>
                <a:latin typeface="Consolas"/>
                <a:cs typeface="Consolas"/>
              </a:rPr>
              <a:t>null</a:t>
            </a:r>
            <a:r>
              <a:rPr sz="2400" spc="-5" dirty="0">
                <a:solidFill>
                  <a:srgbClr val="434343"/>
                </a:solidFill>
                <a:latin typeface="Calibri"/>
                <a:cs typeface="Calibri"/>
              </a:rPr>
              <a:t>: </a:t>
            </a:r>
            <a:r>
              <a:rPr sz="2400" dirty="0">
                <a:solidFill>
                  <a:srgbClr val="434343"/>
                </a:solidFill>
                <a:latin typeface="Calibri"/>
                <a:cs typeface="Calibri"/>
              </a:rPr>
              <a:t>a </a:t>
            </a:r>
            <a:r>
              <a:rPr sz="2400" spc="-5" dirty="0">
                <a:solidFill>
                  <a:srgbClr val="434343"/>
                </a:solidFill>
                <a:latin typeface="Calibri"/>
                <a:cs typeface="Calibri"/>
              </a:rPr>
              <a:t>value meaning "this has no</a:t>
            </a:r>
            <a:r>
              <a:rPr sz="2400" spc="-25" dirty="0">
                <a:solidFill>
                  <a:srgbClr val="434343"/>
                </a:solidFill>
                <a:latin typeface="Calibri"/>
                <a:cs typeface="Calibri"/>
              </a:rPr>
              <a:t> </a:t>
            </a:r>
            <a:r>
              <a:rPr sz="2400" spc="-5" dirty="0">
                <a:solidFill>
                  <a:srgbClr val="434343"/>
                </a:solidFill>
                <a:latin typeface="Calibri"/>
                <a:cs typeface="Calibri"/>
              </a:rPr>
              <a:t>value"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8"/>
              </a:rPr>
              <a:t>Undefined</a:t>
            </a:r>
            <a:r>
              <a:rPr sz="2400" spc="-5" dirty="0">
                <a:solidFill>
                  <a:srgbClr val="434343"/>
                </a:solidFill>
                <a:latin typeface="Calibri"/>
                <a:cs typeface="Calibri"/>
              </a:rPr>
              <a:t>: the value of </a:t>
            </a:r>
            <a:r>
              <a:rPr sz="2400" dirty="0">
                <a:solidFill>
                  <a:srgbClr val="434343"/>
                </a:solidFill>
                <a:latin typeface="Calibri"/>
                <a:cs typeface="Calibri"/>
              </a:rPr>
              <a:t>a </a:t>
            </a:r>
            <a:r>
              <a:rPr sz="2400" spc="-5" dirty="0">
                <a:solidFill>
                  <a:srgbClr val="434343"/>
                </a:solidFill>
                <a:latin typeface="Calibri"/>
                <a:cs typeface="Calibri"/>
              </a:rPr>
              <a:t>variable with no value</a:t>
            </a:r>
            <a:r>
              <a:rPr sz="2400" spc="-55" dirty="0">
                <a:solidFill>
                  <a:srgbClr val="434343"/>
                </a:solidFill>
                <a:latin typeface="Calibri"/>
                <a:cs typeface="Calibri"/>
              </a:rPr>
              <a:t> </a:t>
            </a:r>
            <a:r>
              <a:rPr sz="2400" dirty="0">
                <a:solidFill>
                  <a:srgbClr val="434343"/>
                </a:solidFill>
                <a:latin typeface="Calibri"/>
                <a:cs typeface="Calibri"/>
              </a:rPr>
              <a:t>assigned</a:t>
            </a:r>
            <a:endParaRPr sz="2400">
              <a:latin typeface="Calibri"/>
              <a:cs typeface="Calibri"/>
            </a:endParaRPr>
          </a:p>
          <a:p>
            <a:pPr>
              <a:lnSpc>
                <a:spcPct val="100000"/>
              </a:lnSpc>
              <a:spcBef>
                <a:spcPts val="5"/>
              </a:spcBef>
            </a:pPr>
            <a:endParaRPr sz="2700">
              <a:latin typeface="Calibri"/>
              <a:cs typeface="Calibri"/>
            </a:endParaRPr>
          </a:p>
          <a:p>
            <a:pPr marL="12700" marR="5080">
              <a:lnSpc>
                <a:spcPct val="114599"/>
              </a:lnSpc>
            </a:pPr>
            <a:r>
              <a:rPr sz="2400" spc="-5" dirty="0">
                <a:solidFill>
                  <a:srgbClr val="434343"/>
                </a:solidFill>
                <a:latin typeface="Calibri"/>
                <a:cs typeface="Calibri"/>
              </a:rPr>
              <a:t>There </a:t>
            </a:r>
            <a:r>
              <a:rPr sz="2400" dirty="0">
                <a:solidFill>
                  <a:srgbClr val="434343"/>
                </a:solidFill>
                <a:latin typeface="Calibri"/>
                <a:cs typeface="Calibri"/>
              </a:rPr>
              <a:t>are also </a:t>
            </a:r>
            <a:r>
              <a:rPr sz="2400" u="heavy" spc="-5" dirty="0">
                <a:solidFill>
                  <a:srgbClr val="0097A7"/>
                </a:solidFill>
                <a:uFill>
                  <a:solidFill>
                    <a:srgbClr val="0097A7"/>
                  </a:solidFill>
                </a:uFill>
                <a:latin typeface="Calibri"/>
                <a:cs typeface="Calibri"/>
                <a:hlinkClick r:id="rId2"/>
              </a:rPr>
              <a:t>Object</a:t>
            </a:r>
            <a:r>
              <a:rPr sz="2400" spc="-5" dirty="0">
                <a:solidFill>
                  <a:srgbClr val="0097A7"/>
                </a:solidFill>
                <a:latin typeface="Calibri"/>
                <a:cs typeface="Calibri"/>
                <a:hlinkClick r:id="rId2"/>
              </a:rPr>
              <a:t> </a:t>
            </a:r>
            <a:r>
              <a:rPr sz="2400" spc="-5" dirty="0">
                <a:solidFill>
                  <a:srgbClr val="434343"/>
                </a:solidFill>
                <a:latin typeface="Calibri"/>
                <a:cs typeface="Calibri"/>
              </a:rPr>
              <a:t>types, including Array, Date, String (the  object wrapper for the primitive type),</a:t>
            </a:r>
            <a:r>
              <a:rPr sz="2400" spc="-20" dirty="0">
                <a:solidFill>
                  <a:srgbClr val="434343"/>
                </a:solidFill>
                <a:latin typeface="Calibri"/>
                <a:cs typeface="Calibri"/>
              </a:rPr>
              <a:t> </a:t>
            </a:r>
            <a:r>
              <a:rPr sz="2400" spc="-5" dirty="0">
                <a:solidFill>
                  <a:srgbClr val="434343"/>
                </a:solidFill>
                <a:latin typeface="Calibri"/>
                <a:cs typeface="Calibri"/>
              </a:rPr>
              <a:t>etc.</a:t>
            </a:r>
            <a:endParaRPr sz="2400">
              <a:latin typeface="Calibri"/>
              <a:cs typeface="Calibri"/>
            </a:endParaRPr>
          </a:p>
        </p:txBody>
      </p:sp>
    </p:spTree>
    <p:extLst>
      <p:ext uri="{BB962C8B-B14F-4D97-AF65-F5344CB8AC3E}">
        <p14:creationId xmlns:p14="http://schemas.microsoft.com/office/powerpoint/2010/main" val="33101202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91753484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126615" cy="574040"/>
          </a:xfrm>
          <a:prstGeom prst="rect">
            <a:avLst/>
          </a:prstGeom>
        </p:spPr>
        <p:txBody>
          <a:bodyPr vert="horz" wrap="square" lIns="0" tIns="12700" rIns="0" bIns="0" rtlCol="0">
            <a:spAutoFit/>
          </a:bodyPr>
          <a:lstStyle/>
          <a:p>
            <a:pPr marL="12700">
              <a:lnSpc>
                <a:spcPct val="100000"/>
              </a:lnSpc>
              <a:spcBef>
                <a:spcPts val="100"/>
              </a:spcBef>
            </a:pPr>
            <a:r>
              <a:rPr sz="3600" spc="440" dirty="0">
                <a:latin typeface="Calibri"/>
                <a:cs typeface="Calibri"/>
              </a:rPr>
              <a:t>Numbers</a:t>
            </a:r>
            <a:endParaRPr sz="3600">
              <a:latin typeface="Calibri"/>
              <a:cs typeface="Calibri"/>
            </a:endParaRPr>
          </a:p>
        </p:txBody>
      </p:sp>
      <p:sp>
        <p:nvSpPr>
          <p:cNvPr id="3" name="object 3"/>
          <p:cNvSpPr txBox="1"/>
          <p:nvPr/>
        </p:nvSpPr>
        <p:spPr>
          <a:xfrm>
            <a:off x="855125" y="1462253"/>
            <a:ext cx="7075170" cy="2311400"/>
          </a:xfrm>
          <a:prstGeom prst="rect">
            <a:avLst/>
          </a:prstGeom>
        </p:spPr>
        <p:txBody>
          <a:bodyPr vert="horz" wrap="square" lIns="0" tIns="12700" rIns="0" bIns="0" rtlCol="0">
            <a:spAutoFit/>
          </a:bodyPr>
          <a:lstStyle/>
          <a:p>
            <a:pPr marL="12700" marR="3683000">
              <a:lnSpc>
                <a:spcPct val="113599"/>
              </a:lnSpc>
              <a:spcBef>
                <a:spcPts val="100"/>
              </a:spcBef>
            </a:pPr>
            <a:r>
              <a:rPr sz="2200" spc="-5" dirty="0">
                <a:solidFill>
                  <a:srgbClr val="434343"/>
                </a:solidFill>
                <a:latin typeface="Consolas"/>
                <a:cs typeface="Consolas"/>
              </a:rPr>
              <a:t>const homework </a:t>
            </a:r>
            <a:r>
              <a:rPr sz="2200" dirty="0">
                <a:solidFill>
                  <a:srgbClr val="434343"/>
                </a:solidFill>
                <a:latin typeface="Consolas"/>
                <a:cs typeface="Consolas"/>
              </a:rPr>
              <a:t>=</a:t>
            </a:r>
            <a:r>
              <a:rPr sz="2200" spc="-110" dirty="0">
                <a:solidFill>
                  <a:srgbClr val="434343"/>
                </a:solidFill>
                <a:latin typeface="Consolas"/>
                <a:cs typeface="Consolas"/>
              </a:rPr>
              <a:t> </a:t>
            </a:r>
            <a:r>
              <a:rPr sz="2200" spc="-5" dirty="0">
                <a:solidFill>
                  <a:srgbClr val="434343"/>
                </a:solidFill>
                <a:latin typeface="Consolas"/>
                <a:cs typeface="Consolas"/>
              </a:rPr>
              <a:t>0.45;  const midterm </a:t>
            </a:r>
            <a:r>
              <a:rPr sz="2200" dirty="0">
                <a:solidFill>
                  <a:srgbClr val="434343"/>
                </a:solidFill>
                <a:latin typeface="Consolas"/>
                <a:cs typeface="Consolas"/>
              </a:rPr>
              <a:t>= </a:t>
            </a:r>
            <a:r>
              <a:rPr sz="2200" spc="-5" dirty="0">
                <a:solidFill>
                  <a:srgbClr val="434343"/>
                </a:solidFill>
                <a:latin typeface="Consolas"/>
                <a:cs typeface="Consolas"/>
              </a:rPr>
              <a:t>0.2;  const final </a:t>
            </a:r>
            <a:r>
              <a:rPr sz="2200" dirty="0">
                <a:solidFill>
                  <a:srgbClr val="434343"/>
                </a:solidFill>
                <a:latin typeface="Consolas"/>
                <a:cs typeface="Consolas"/>
              </a:rPr>
              <a:t>= </a:t>
            </a:r>
            <a:r>
              <a:rPr sz="2200" spc="-5" dirty="0">
                <a:solidFill>
                  <a:srgbClr val="434343"/>
                </a:solidFill>
                <a:latin typeface="Consolas"/>
                <a:cs typeface="Consolas"/>
              </a:rPr>
              <a:t>0.35;  const score</a:t>
            </a:r>
            <a:r>
              <a:rPr sz="2200" spc="-35" dirty="0">
                <a:solidFill>
                  <a:srgbClr val="434343"/>
                </a:solidFill>
                <a:latin typeface="Consolas"/>
                <a:cs typeface="Consolas"/>
              </a:rPr>
              <a:t> </a:t>
            </a:r>
            <a:r>
              <a:rPr sz="2200" dirty="0">
                <a:solidFill>
                  <a:srgbClr val="434343"/>
                </a:solidFill>
                <a:latin typeface="Consolas"/>
                <a:cs typeface="Consolas"/>
              </a:rPr>
              <a:t>=</a:t>
            </a:r>
            <a:endParaRPr sz="2200">
              <a:latin typeface="Consolas"/>
              <a:cs typeface="Consolas"/>
            </a:endParaRPr>
          </a:p>
          <a:p>
            <a:pPr marL="12700" marR="5080" indent="613410">
              <a:lnSpc>
                <a:spcPct val="113599"/>
              </a:lnSpc>
              <a:tabLst>
                <a:tab pos="3698240" algn="l"/>
              </a:tabLst>
            </a:pPr>
            <a:r>
              <a:rPr sz="2200" spc="-5" dirty="0">
                <a:solidFill>
                  <a:srgbClr val="434343"/>
                </a:solidFill>
                <a:latin typeface="Consolas"/>
                <a:cs typeface="Consolas"/>
              </a:rPr>
              <a:t>homework </a:t>
            </a:r>
            <a:r>
              <a:rPr sz="2200" dirty="0">
                <a:solidFill>
                  <a:srgbClr val="434343"/>
                </a:solidFill>
                <a:latin typeface="Consolas"/>
                <a:cs typeface="Consolas"/>
              </a:rPr>
              <a:t>* </a:t>
            </a:r>
            <a:r>
              <a:rPr sz="2200" spc="-5" dirty="0">
                <a:solidFill>
                  <a:srgbClr val="434343"/>
                </a:solidFill>
                <a:latin typeface="Consolas"/>
                <a:cs typeface="Consolas"/>
              </a:rPr>
              <a:t>87 </a:t>
            </a:r>
            <a:r>
              <a:rPr sz="2200" dirty="0">
                <a:solidFill>
                  <a:srgbClr val="434343"/>
                </a:solidFill>
                <a:latin typeface="Consolas"/>
                <a:cs typeface="Consolas"/>
              </a:rPr>
              <a:t>+ </a:t>
            </a:r>
            <a:r>
              <a:rPr sz="2200" spc="-5" dirty="0">
                <a:solidFill>
                  <a:srgbClr val="434343"/>
                </a:solidFill>
                <a:latin typeface="Consolas"/>
                <a:cs typeface="Consolas"/>
              </a:rPr>
              <a:t>midterm </a:t>
            </a:r>
            <a:r>
              <a:rPr sz="2200" dirty="0">
                <a:solidFill>
                  <a:srgbClr val="434343"/>
                </a:solidFill>
                <a:latin typeface="Consolas"/>
                <a:cs typeface="Consolas"/>
              </a:rPr>
              <a:t>* </a:t>
            </a:r>
            <a:r>
              <a:rPr sz="2200" spc="-5" dirty="0">
                <a:solidFill>
                  <a:srgbClr val="434343"/>
                </a:solidFill>
                <a:latin typeface="Consolas"/>
                <a:cs typeface="Consolas"/>
              </a:rPr>
              <a:t>90 </a:t>
            </a:r>
            <a:r>
              <a:rPr sz="2200" dirty="0">
                <a:solidFill>
                  <a:srgbClr val="434343"/>
                </a:solidFill>
                <a:latin typeface="Consolas"/>
                <a:cs typeface="Consolas"/>
              </a:rPr>
              <a:t>+ </a:t>
            </a:r>
            <a:r>
              <a:rPr sz="2200" spc="-5" dirty="0">
                <a:solidFill>
                  <a:srgbClr val="434343"/>
                </a:solidFill>
                <a:latin typeface="Consolas"/>
                <a:cs typeface="Consolas"/>
              </a:rPr>
              <a:t>final </a:t>
            </a:r>
            <a:r>
              <a:rPr sz="2200" dirty="0">
                <a:solidFill>
                  <a:srgbClr val="434343"/>
                </a:solidFill>
                <a:latin typeface="Consolas"/>
                <a:cs typeface="Consolas"/>
              </a:rPr>
              <a:t>*</a:t>
            </a:r>
            <a:r>
              <a:rPr sz="2200" spc="-150" dirty="0">
                <a:solidFill>
                  <a:srgbClr val="434343"/>
                </a:solidFill>
                <a:latin typeface="Consolas"/>
                <a:cs typeface="Consolas"/>
              </a:rPr>
              <a:t> </a:t>
            </a:r>
            <a:r>
              <a:rPr sz="2200" spc="-5" dirty="0">
                <a:solidFill>
                  <a:srgbClr val="434343"/>
                </a:solidFill>
                <a:latin typeface="Consolas"/>
                <a:cs typeface="Consolas"/>
              </a:rPr>
              <a:t>95;  console.log(score);	</a:t>
            </a:r>
            <a:r>
              <a:rPr sz="2200" b="1" spc="-5" dirty="0">
                <a:solidFill>
                  <a:srgbClr val="37761C"/>
                </a:solidFill>
                <a:latin typeface="Consolas"/>
                <a:cs typeface="Consolas"/>
              </a:rPr>
              <a:t>//</a:t>
            </a:r>
            <a:r>
              <a:rPr sz="2200" b="1" spc="-20" dirty="0">
                <a:solidFill>
                  <a:srgbClr val="37761C"/>
                </a:solidFill>
                <a:latin typeface="Consolas"/>
                <a:cs typeface="Consolas"/>
              </a:rPr>
              <a:t> </a:t>
            </a:r>
            <a:r>
              <a:rPr sz="2200" b="1" spc="-5" dirty="0">
                <a:solidFill>
                  <a:srgbClr val="37761C"/>
                </a:solidFill>
                <a:latin typeface="Consolas"/>
                <a:cs typeface="Consolas"/>
              </a:rPr>
              <a:t>90.4</a:t>
            </a:r>
            <a:endParaRPr sz="2200">
              <a:latin typeface="Consolas"/>
              <a:cs typeface="Consolas"/>
            </a:endParaRPr>
          </a:p>
        </p:txBody>
      </p:sp>
    </p:spTree>
    <p:extLst>
      <p:ext uri="{BB962C8B-B14F-4D97-AF65-F5344CB8AC3E}">
        <p14:creationId xmlns:p14="http://schemas.microsoft.com/office/powerpoint/2010/main" val="27282007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126615" cy="574040"/>
          </a:xfrm>
          <a:prstGeom prst="rect">
            <a:avLst/>
          </a:prstGeom>
        </p:spPr>
        <p:txBody>
          <a:bodyPr vert="horz" wrap="square" lIns="0" tIns="12700" rIns="0" bIns="0" rtlCol="0">
            <a:spAutoFit/>
          </a:bodyPr>
          <a:lstStyle/>
          <a:p>
            <a:pPr marL="12700">
              <a:lnSpc>
                <a:spcPct val="100000"/>
              </a:lnSpc>
              <a:spcBef>
                <a:spcPts val="100"/>
              </a:spcBef>
            </a:pPr>
            <a:r>
              <a:rPr sz="3600" spc="440" dirty="0">
                <a:latin typeface="Calibri"/>
                <a:cs typeface="Calibri"/>
              </a:rPr>
              <a:t>Numbers</a:t>
            </a:r>
            <a:endParaRPr sz="3600">
              <a:latin typeface="Calibri"/>
              <a:cs typeface="Calibri"/>
            </a:endParaRPr>
          </a:p>
        </p:txBody>
      </p:sp>
      <p:sp>
        <p:nvSpPr>
          <p:cNvPr id="3" name="object 3"/>
          <p:cNvSpPr txBox="1"/>
          <p:nvPr/>
        </p:nvSpPr>
        <p:spPr>
          <a:xfrm>
            <a:off x="691142" y="1462253"/>
            <a:ext cx="7882255" cy="2557110"/>
          </a:xfrm>
          <a:prstGeom prst="rect">
            <a:avLst/>
          </a:prstGeom>
        </p:spPr>
        <p:txBody>
          <a:bodyPr vert="horz" wrap="square" lIns="0" tIns="12700" rIns="0" bIns="0" rtlCol="0">
            <a:spAutoFit/>
          </a:bodyPr>
          <a:lstStyle/>
          <a:p>
            <a:pPr>
              <a:lnSpc>
                <a:spcPct val="100000"/>
              </a:lnSpc>
              <a:spcBef>
                <a:spcPts val="5"/>
              </a:spcBef>
            </a:pPr>
            <a:endParaRPr sz="3200" dirty="0">
              <a:latin typeface="Consolas"/>
              <a:cs typeface="Consolas"/>
            </a:endParaRPr>
          </a:p>
          <a:p>
            <a:pPr marL="12700">
              <a:lnSpc>
                <a:spcPct val="100000"/>
              </a:lnSpc>
              <a:spcBef>
                <a:spcPts val="5"/>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All numbers </a:t>
            </a:r>
            <a:r>
              <a:rPr sz="2400" dirty="0">
                <a:solidFill>
                  <a:srgbClr val="434343"/>
                </a:solidFill>
                <a:latin typeface="Calibri"/>
                <a:cs typeface="Calibri"/>
              </a:rPr>
              <a:t>are </a:t>
            </a:r>
            <a:r>
              <a:rPr sz="2400" spc="-5" dirty="0">
                <a:solidFill>
                  <a:srgbClr val="434343"/>
                </a:solidFill>
                <a:latin typeface="Calibri"/>
                <a:cs typeface="Calibri"/>
              </a:rPr>
              <a:t>floating point real numbers. No integer</a:t>
            </a:r>
            <a:r>
              <a:rPr sz="2400" spc="-70" dirty="0">
                <a:solidFill>
                  <a:srgbClr val="434343"/>
                </a:solidFill>
                <a:latin typeface="Calibri"/>
                <a:cs typeface="Calibri"/>
              </a:rPr>
              <a:t> </a:t>
            </a:r>
            <a:r>
              <a:rPr sz="2400" spc="-5" dirty="0">
                <a:solidFill>
                  <a:srgbClr val="434343"/>
                </a:solidFill>
                <a:latin typeface="Calibri"/>
                <a:cs typeface="Calibri"/>
              </a:rPr>
              <a:t>type.</a:t>
            </a:r>
            <a:endParaRPr sz="2400" dirty="0">
              <a:latin typeface="Calibri"/>
              <a:cs typeface="Calibri"/>
            </a:endParaRPr>
          </a:p>
          <a:p>
            <a:pPr marL="12700">
              <a:lnSpc>
                <a:spcPct val="100000"/>
              </a:lnSpc>
              <a:spcBef>
                <a:spcPts val="42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Operators </a:t>
            </a:r>
            <a:r>
              <a:rPr sz="2400" dirty="0">
                <a:solidFill>
                  <a:srgbClr val="434343"/>
                </a:solidFill>
                <a:latin typeface="Calibri"/>
                <a:cs typeface="Calibri"/>
              </a:rPr>
              <a:t>are </a:t>
            </a:r>
            <a:r>
              <a:rPr sz="2400" spc="-5" dirty="0">
                <a:solidFill>
                  <a:srgbClr val="434343"/>
                </a:solidFill>
                <a:latin typeface="Calibri"/>
                <a:cs typeface="Calibri"/>
              </a:rPr>
              <a:t>like Java or</a:t>
            </a:r>
            <a:r>
              <a:rPr sz="2400" spc="-20" dirty="0">
                <a:solidFill>
                  <a:srgbClr val="434343"/>
                </a:solidFill>
                <a:latin typeface="Calibri"/>
                <a:cs typeface="Calibri"/>
              </a:rPr>
              <a:t> </a:t>
            </a:r>
            <a:r>
              <a:rPr sz="2400" spc="-5" dirty="0">
                <a:solidFill>
                  <a:srgbClr val="434343"/>
                </a:solidFill>
                <a:latin typeface="Calibri"/>
                <a:cs typeface="Calibri"/>
              </a:rPr>
              <a:t>C++.</a:t>
            </a:r>
            <a:endParaRPr sz="2400" dirty="0">
              <a:latin typeface="Calibri"/>
              <a:cs typeface="Calibri"/>
            </a:endParaRPr>
          </a:p>
          <a:p>
            <a:pPr marL="12700">
              <a:lnSpc>
                <a:spcPct val="100000"/>
              </a:lnSpc>
              <a:spcBef>
                <a:spcPts val="42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Precedence like Java or</a:t>
            </a:r>
            <a:r>
              <a:rPr sz="2400" spc="-10" dirty="0">
                <a:solidFill>
                  <a:srgbClr val="434343"/>
                </a:solidFill>
                <a:latin typeface="Calibri"/>
                <a:cs typeface="Calibri"/>
              </a:rPr>
              <a:t> </a:t>
            </a:r>
            <a:r>
              <a:rPr sz="2400" spc="-5" dirty="0">
                <a:solidFill>
                  <a:srgbClr val="434343"/>
                </a:solidFill>
                <a:latin typeface="Calibri"/>
                <a:cs typeface="Calibri"/>
              </a:rPr>
              <a:t>C++.</a:t>
            </a:r>
            <a:endParaRPr sz="2400" dirty="0">
              <a:latin typeface="Calibri"/>
              <a:cs typeface="Calibri"/>
            </a:endParaRPr>
          </a:p>
          <a:p>
            <a:pPr marL="12700">
              <a:lnSpc>
                <a:spcPct val="100000"/>
              </a:lnSpc>
              <a:spcBef>
                <a:spcPts val="420"/>
              </a:spcBef>
              <a:tabLst>
                <a:tab pos="318770" algn="l"/>
              </a:tabLst>
            </a:pPr>
            <a:r>
              <a:rPr sz="2000" dirty="0">
                <a:solidFill>
                  <a:srgbClr val="434343"/>
                </a:solidFill>
                <a:latin typeface="Calibri"/>
                <a:cs typeface="Calibri"/>
              </a:rPr>
              <a:t>-	</a:t>
            </a:r>
            <a:r>
              <a:rPr sz="2400" dirty="0">
                <a:solidFill>
                  <a:srgbClr val="434343"/>
                </a:solidFill>
                <a:latin typeface="Calibri"/>
                <a:cs typeface="Calibri"/>
              </a:rPr>
              <a:t>A </a:t>
            </a:r>
            <a:r>
              <a:rPr sz="2400" spc="-5" dirty="0">
                <a:solidFill>
                  <a:srgbClr val="434343"/>
                </a:solidFill>
                <a:latin typeface="Calibri"/>
                <a:cs typeface="Calibri"/>
              </a:rPr>
              <a:t>few special values: </a:t>
            </a:r>
            <a:r>
              <a:rPr sz="2400" u="heavy" spc="-5" dirty="0">
                <a:solidFill>
                  <a:srgbClr val="0097A7"/>
                </a:solidFill>
                <a:uFill>
                  <a:solidFill>
                    <a:srgbClr val="0097A7"/>
                  </a:solidFill>
                </a:uFill>
                <a:latin typeface="Calibri"/>
                <a:cs typeface="Calibri"/>
                <a:hlinkClick r:id="rId2"/>
              </a:rPr>
              <a:t>NaN</a:t>
            </a:r>
            <a:r>
              <a:rPr sz="2400" spc="-5" dirty="0">
                <a:solidFill>
                  <a:srgbClr val="0097A7"/>
                </a:solidFill>
                <a:latin typeface="Calibri"/>
                <a:cs typeface="Calibri"/>
                <a:hlinkClick r:id="rId2"/>
              </a:rPr>
              <a:t> </a:t>
            </a:r>
            <a:r>
              <a:rPr sz="2400" spc="-5" dirty="0">
                <a:solidFill>
                  <a:srgbClr val="434343"/>
                </a:solidFill>
                <a:latin typeface="Calibri"/>
                <a:cs typeface="Calibri"/>
              </a:rPr>
              <a:t>(not-a-number), +Infinity,</a:t>
            </a:r>
            <a:r>
              <a:rPr sz="2400" spc="-30" dirty="0">
                <a:solidFill>
                  <a:srgbClr val="434343"/>
                </a:solidFill>
                <a:latin typeface="Calibri"/>
                <a:cs typeface="Calibri"/>
              </a:rPr>
              <a:t> </a:t>
            </a:r>
            <a:r>
              <a:rPr sz="2400" spc="-5" dirty="0">
                <a:solidFill>
                  <a:srgbClr val="434343"/>
                </a:solidFill>
                <a:latin typeface="Calibri"/>
                <a:cs typeface="Calibri"/>
              </a:rPr>
              <a:t>-Infinity</a:t>
            </a:r>
            <a:endParaRPr sz="2400" dirty="0">
              <a:latin typeface="Calibri"/>
              <a:cs typeface="Calibri"/>
            </a:endParaRPr>
          </a:p>
          <a:p>
            <a:pPr marL="12700">
              <a:lnSpc>
                <a:spcPct val="100000"/>
              </a:lnSpc>
              <a:spcBef>
                <a:spcPts val="42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There's </a:t>
            </a:r>
            <a:r>
              <a:rPr sz="2400" dirty="0">
                <a:solidFill>
                  <a:srgbClr val="434343"/>
                </a:solidFill>
                <a:latin typeface="Calibri"/>
                <a:cs typeface="Calibri"/>
              </a:rPr>
              <a:t>a </a:t>
            </a:r>
            <a:r>
              <a:rPr sz="2400" u="heavy" spc="-5" dirty="0">
                <a:solidFill>
                  <a:srgbClr val="0097A7"/>
                </a:solidFill>
                <a:uFill>
                  <a:solidFill>
                    <a:srgbClr val="0097A7"/>
                  </a:solidFill>
                </a:uFill>
                <a:latin typeface="Calibri"/>
                <a:cs typeface="Calibri"/>
                <a:hlinkClick r:id="rId3"/>
              </a:rPr>
              <a:t>Math</a:t>
            </a:r>
            <a:r>
              <a:rPr sz="2400" spc="-5" dirty="0">
                <a:solidFill>
                  <a:srgbClr val="0097A7"/>
                </a:solidFill>
                <a:latin typeface="Calibri"/>
                <a:cs typeface="Calibri"/>
                <a:hlinkClick r:id="rId3"/>
              </a:rPr>
              <a:t> </a:t>
            </a:r>
            <a:r>
              <a:rPr sz="2400" spc="-5" dirty="0">
                <a:solidFill>
                  <a:srgbClr val="434343"/>
                </a:solidFill>
                <a:latin typeface="Calibri"/>
                <a:cs typeface="Calibri"/>
              </a:rPr>
              <a:t>class: </a:t>
            </a:r>
            <a:r>
              <a:rPr sz="2400" spc="-5" dirty="0">
                <a:solidFill>
                  <a:srgbClr val="434343"/>
                </a:solidFill>
                <a:latin typeface="Consolas"/>
                <a:cs typeface="Consolas"/>
              </a:rPr>
              <a:t>Math.floor</a:t>
            </a:r>
            <a:r>
              <a:rPr sz="2400" spc="-5" dirty="0">
                <a:solidFill>
                  <a:srgbClr val="434343"/>
                </a:solidFill>
                <a:latin typeface="Calibri"/>
                <a:cs typeface="Calibri"/>
              </a:rPr>
              <a:t>, </a:t>
            </a:r>
            <a:r>
              <a:rPr sz="2400" spc="-5" dirty="0">
                <a:solidFill>
                  <a:srgbClr val="434343"/>
                </a:solidFill>
                <a:latin typeface="Consolas"/>
                <a:cs typeface="Consolas"/>
              </a:rPr>
              <a:t>Math.ceil</a:t>
            </a:r>
            <a:r>
              <a:rPr sz="2400" spc="-5" dirty="0">
                <a:solidFill>
                  <a:srgbClr val="434343"/>
                </a:solidFill>
                <a:latin typeface="Calibri"/>
                <a:cs typeface="Calibri"/>
              </a:rPr>
              <a:t>,</a:t>
            </a:r>
            <a:r>
              <a:rPr sz="2400" spc="30" dirty="0">
                <a:solidFill>
                  <a:srgbClr val="434343"/>
                </a:solidFill>
                <a:latin typeface="Calibri"/>
                <a:cs typeface="Calibri"/>
              </a:rPr>
              <a:t> </a:t>
            </a:r>
            <a:r>
              <a:rPr sz="2400" spc="-5" dirty="0">
                <a:solidFill>
                  <a:srgbClr val="434343"/>
                </a:solidFill>
                <a:latin typeface="Calibri"/>
                <a:cs typeface="Calibri"/>
              </a:rPr>
              <a:t>etc.</a:t>
            </a:r>
            <a:endParaRPr sz="2400" dirty="0">
              <a:latin typeface="Calibri"/>
              <a:cs typeface="Calibri"/>
            </a:endParaRPr>
          </a:p>
        </p:txBody>
      </p:sp>
    </p:spTree>
    <p:extLst>
      <p:ext uri="{BB962C8B-B14F-4D97-AF65-F5344CB8AC3E}">
        <p14:creationId xmlns:p14="http://schemas.microsoft.com/office/powerpoint/2010/main" val="107478783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128232669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591945" cy="574040"/>
          </a:xfrm>
          <a:prstGeom prst="rect">
            <a:avLst/>
          </a:prstGeom>
        </p:spPr>
        <p:txBody>
          <a:bodyPr vert="horz" wrap="square" lIns="0" tIns="12700" rIns="0" bIns="0" rtlCol="0">
            <a:spAutoFit/>
          </a:bodyPr>
          <a:lstStyle/>
          <a:p>
            <a:pPr marL="12700">
              <a:lnSpc>
                <a:spcPct val="100000"/>
              </a:lnSpc>
              <a:spcBef>
                <a:spcPts val="100"/>
              </a:spcBef>
            </a:pPr>
            <a:r>
              <a:rPr sz="3600" spc="340" dirty="0">
                <a:latin typeface="Calibri"/>
                <a:cs typeface="Calibri"/>
              </a:rPr>
              <a:t>Strings</a:t>
            </a:r>
            <a:endParaRPr sz="3600">
              <a:latin typeface="Calibri"/>
              <a:cs typeface="Calibri"/>
            </a:endParaRPr>
          </a:p>
        </p:txBody>
      </p:sp>
      <p:sp>
        <p:nvSpPr>
          <p:cNvPr id="3" name="object 3"/>
          <p:cNvSpPr txBox="1"/>
          <p:nvPr/>
        </p:nvSpPr>
        <p:spPr>
          <a:xfrm>
            <a:off x="855125" y="1682218"/>
            <a:ext cx="5208270" cy="1701800"/>
          </a:xfrm>
          <a:prstGeom prst="rect">
            <a:avLst/>
          </a:prstGeom>
        </p:spPr>
        <p:txBody>
          <a:bodyPr vert="horz" wrap="square" lIns="0" tIns="12700" rIns="0" bIns="0" rtlCol="0">
            <a:spAutoFit/>
          </a:bodyPr>
          <a:lstStyle/>
          <a:p>
            <a:pPr marL="12700" marR="2177415">
              <a:lnSpc>
                <a:spcPct val="114599"/>
              </a:lnSpc>
              <a:spcBef>
                <a:spcPts val="100"/>
              </a:spcBef>
            </a:pPr>
            <a:r>
              <a:rPr sz="2400" spc="-5" dirty="0">
                <a:solidFill>
                  <a:srgbClr val="434343"/>
                </a:solidFill>
                <a:latin typeface="Consolas"/>
                <a:cs typeface="Consolas"/>
              </a:rPr>
              <a:t>let snack </a:t>
            </a:r>
            <a:r>
              <a:rPr sz="2400" dirty="0">
                <a:solidFill>
                  <a:srgbClr val="434343"/>
                </a:solidFill>
                <a:latin typeface="Consolas"/>
                <a:cs typeface="Consolas"/>
              </a:rPr>
              <a:t>=</a:t>
            </a:r>
            <a:r>
              <a:rPr sz="2400" spc="-110" dirty="0">
                <a:solidFill>
                  <a:srgbClr val="434343"/>
                </a:solidFill>
                <a:latin typeface="Consolas"/>
                <a:cs typeface="Consolas"/>
              </a:rPr>
              <a:t> </a:t>
            </a:r>
            <a:r>
              <a:rPr sz="2400" spc="-5" dirty="0">
                <a:solidFill>
                  <a:srgbClr val="434343"/>
                </a:solidFill>
                <a:latin typeface="Consolas"/>
                <a:cs typeface="Consolas"/>
              </a:rPr>
              <a:t>'coo';  snack +=</a:t>
            </a:r>
            <a:r>
              <a:rPr sz="2400" spc="-60" dirty="0">
                <a:solidFill>
                  <a:srgbClr val="434343"/>
                </a:solidFill>
                <a:latin typeface="Consolas"/>
                <a:cs typeface="Consolas"/>
              </a:rPr>
              <a:t> </a:t>
            </a:r>
            <a:r>
              <a:rPr sz="2400" spc="-5" dirty="0">
                <a:solidFill>
                  <a:srgbClr val="434343"/>
                </a:solidFill>
                <a:latin typeface="Consolas"/>
                <a:cs typeface="Consolas"/>
              </a:rPr>
              <a:t>'kies';</a:t>
            </a:r>
            <a:endParaRPr sz="2400">
              <a:latin typeface="Consolas"/>
              <a:cs typeface="Consolas"/>
            </a:endParaRPr>
          </a:p>
          <a:p>
            <a:pPr marL="12700" marR="5080">
              <a:lnSpc>
                <a:spcPct val="114599"/>
              </a:lnSpc>
            </a:pPr>
            <a:r>
              <a:rPr sz="2400" spc="-5" dirty="0">
                <a:solidFill>
                  <a:srgbClr val="434343"/>
                </a:solidFill>
                <a:latin typeface="Consolas"/>
                <a:cs typeface="Consolas"/>
              </a:rPr>
              <a:t>snack </a:t>
            </a:r>
            <a:r>
              <a:rPr sz="2400" dirty="0">
                <a:solidFill>
                  <a:srgbClr val="434343"/>
                </a:solidFill>
                <a:latin typeface="Consolas"/>
                <a:cs typeface="Consolas"/>
              </a:rPr>
              <a:t>= </a:t>
            </a:r>
            <a:r>
              <a:rPr sz="2400" spc="-5" dirty="0">
                <a:solidFill>
                  <a:srgbClr val="434343"/>
                </a:solidFill>
                <a:latin typeface="Consolas"/>
                <a:cs typeface="Consolas"/>
              </a:rPr>
              <a:t>snack.toUpperCase();  console.log("I want </a:t>
            </a:r>
            <a:r>
              <a:rPr sz="2400" dirty="0">
                <a:solidFill>
                  <a:srgbClr val="434343"/>
                </a:solidFill>
                <a:latin typeface="Consolas"/>
                <a:cs typeface="Consolas"/>
              </a:rPr>
              <a:t>" +</a:t>
            </a:r>
            <a:r>
              <a:rPr sz="2400" spc="-120" dirty="0">
                <a:solidFill>
                  <a:srgbClr val="434343"/>
                </a:solidFill>
                <a:latin typeface="Consolas"/>
                <a:cs typeface="Consolas"/>
              </a:rPr>
              <a:t> </a:t>
            </a:r>
            <a:r>
              <a:rPr sz="2400" spc="-5" dirty="0">
                <a:solidFill>
                  <a:srgbClr val="434343"/>
                </a:solidFill>
                <a:latin typeface="Consolas"/>
                <a:cs typeface="Consolas"/>
              </a:rPr>
              <a:t>snack);</a:t>
            </a:r>
            <a:endParaRPr sz="2400">
              <a:latin typeface="Consolas"/>
              <a:cs typeface="Consolas"/>
            </a:endParaRPr>
          </a:p>
        </p:txBody>
      </p:sp>
    </p:spTree>
    <p:extLst>
      <p:ext uri="{BB962C8B-B14F-4D97-AF65-F5344CB8AC3E}">
        <p14:creationId xmlns:p14="http://schemas.microsoft.com/office/powerpoint/2010/main" val="3238230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5075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5 –</a:t>
            </a:r>
            <a:br>
              <a:rPr lang="en-US" sz="4800" spc="-70" dirty="0"/>
            </a:br>
            <a:r>
              <a:rPr lang="en-US" sz="4800" spc="-70" dirty="0"/>
              <a:t>CSS Properties</a:t>
            </a:r>
            <a:endParaRPr sz="4800" dirty="0"/>
          </a:p>
        </p:txBody>
      </p:sp>
    </p:spTree>
    <p:extLst>
      <p:ext uri="{BB962C8B-B14F-4D97-AF65-F5344CB8AC3E}">
        <p14:creationId xmlns:p14="http://schemas.microsoft.com/office/powerpoint/2010/main" val="65733091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591945" cy="574040"/>
          </a:xfrm>
          <a:prstGeom prst="rect">
            <a:avLst/>
          </a:prstGeom>
        </p:spPr>
        <p:txBody>
          <a:bodyPr vert="horz" wrap="square" lIns="0" tIns="12700" rIns="0" bIns="0" rtlCol="0">
            <a:spAutoFit/>
          </a:bodyPr>
          <a:lstStyle/>
          <a:p>
            <a:pPr marL="12700">
              <a:lnSpc>
                <a:spcPct val="100000"/>
              </a:lnSpc>
              <a:spcBef>
                <a:spcPts val="100"/>
              </a:spcBef>
            </a:pPr>
            <a:r>
              <a:rPr sz="3600" spc="340" dirty="0">
                <a:latin typeface="Calibri"/>
                <a:cs typeface="Calibri"/>
              </a:rPr>
              <a:t>Strings</a:t>
            </a:r>
            <a:endParaRPr sz="3600">
              <a:latin typeface="Calibri"/>
              <a:cs typeface="Calibri"/>
            </a:endParaRPr>
          </a:p>
        </p:txBody>
      </p:sp>
      <p:sp>
        <p:nvSpPr>
          <p:cNvPr id="3" name="object 3"/>
          <p:cNvSpPr txBox="1"/>
          <p:nvPr/>
        </p:nvSpPr>
        <p:spPr>
          <a:xfrm>
            <a:off x="675559" y="1682218"/>
            <a:ext cx="7996555" cy="2664832"/>
          </a:xfrm>
          <a:prstGeom prst="rect">
            <a:avLst/>
          </a:prstGeom>
        </p:spPr>
        <p:txBody>
          <a:bodyPr vert="horz" wrap="square" lIns="0" tIns="12700" rIns="0" bIns="0" rtlCol="0">
            <a:spAutoFit/>
          </a:bodyPr>
          <a:lstStyle/>
          <a:p>
            <a:pPr>
              <a:lnSpc>
                <a:spcPct val="100000"/>
              </a:lnSpc>
              <a:spcBef>
                <a:spcPts val="5"/>
              </a:spcBef>
            </a:pPr>
            <a:endParaRPr sz="1850" dirty="0">
              <a:latin typeface="Consolas"/>
              <a:cs typeface="Consolas"/>
            </a:endParaRPr>
          </a:p>
          <a:p>
            <a:pPr marL="27940">
              <a:lnSpc>
                <a:spcPct val="100000"/>
              </a:lnSpc>
              <a:tabLst>
                <a:tab pos="334010" algn="l"/>
              </a:tabLst>
            </a:pPr>
            <a:r>
              <a:rPr sz="2000" dirty="0">
                <a:solidFill>
                  <a:srgbClr val="434343"/>
                </a:solidFill>
                <a:latin typeface="Calibri"/>
                <a:cs typeface="Calibri"/>
              </a:rPr>
              <a:t>-	</a:t>
            </a:r>
            <a:r>
              <a:rPr sz="2400" spc="-5" dirty="0">
                <a:solidFill>
                  <a:srgbClr val="434343"/>
                </a:solidFill>
                <a:latin typeface="Calibri"/>
                <a:cs typeface="Calibri"/>
              </a:rPr>
              <a:t>Can be defined with single or double</a:t>
            </a:r>
            <a:r>
              <a:rPr sz="2400" spc="-20" dirty="0">
                <a:solidFill>
                  <a:srgbClr val="434343"/>
                </a:solidFill>
                <a:latin typeface="Calibri"/>
                <a:cs typeface="Calibri"/>
              </a:rPr>
              <a:t> </a:t>
            </a:r>
            <a:r>
              <a:rPr sz="2400" spc="-5" dirty="0">
                <a:solidFill>
                  <a:srgbClr val="434343"/>
                </a:solidFill>
                <a:latin typeface="Calibri"/>
                <a:cs typeface="Calibri"/>
              </a:rPr>
              <a:t>quotes</a:t>
            </a:r>
            <a:endParaRPr sz="2400" dirty="0">
              <a:latin typeface="Calibri"/>
              <a:cs typeface="Calibri"/>
            </a:endParaRPr>
          </a:p>
          <a:p>
            <a:pPr marL="492759">
              <a:lnSpc>
                <a:spcPct val="100000"/>
              </a:lnSpc>
              <a:spcBef>
                <a:spcPts val="445"/>
              </a:spcBef>
              <a:tabLst>
                <a:tab pos="791210" algn="l"/>
              </a:tabLst>
            </a:pPr>
            <a:r>
              <a:rPr sz="1800" dirty="0">
                <a:solidFill>
                  <a:srgbClr val="434343"/>
                </a:solidFill>
                <a:latin typeface="Calibri"/>
                <a:cs typeface="Calibri"/>
              </a:rPr>
              <a:t>-	</a:t>
            </a:r>
            <a:r>
              <a:rPr sz="1800" spc="-5" dirty="0">
                <a:solidFill>
                  <a:srgbClr val="434343"/>
                </a:solidFill>
                <a:latin typeface="Calibri"/>
                <a:cs typeface="Calibri"/>
              </a:rPr>
              <a:t>Many </a:t>
            </a:r>
            <a:r>
              <a:rPr sz="1800" u="heavy" spc="-5" dirty="0">
                <a:solidFill>
                  <a:srgbClr val="0097A7"/>
                </a:solidFill>
                <a:uFill>
                  <a:solidFill>
                    <a:srgbClr val="0097A7"/>
                  </a:solidFill>
                </a:uFill>
                <a:latin typeface="Calibri"/>
                <a:cs typeface="Calibri"/>
                <a:hlinkClick r:id="rId2"/>
              </a:rPr>
              <a:t>style</a:t>
            </a:r>
            <a:r>
              <a:rPr sz="1800" spc="-5" dirty="0">
                <a:solidFill>
                  <a:srgbClr val="0097A7"/>
                </a:solidFill>
                <a:latin typeface="Calibri"/>
                <a:cs typeface="Calibri"/>
                <a:hlinkClick r:id="rId2"/>
              </a:rPr>
              <a:t> </a:t>
            </a:r>
            <a:r>
              <a:rPr sz="1800" u="heavy" spc="-5" dirty="0">
                <a:solidFill>
                  <a:srgbClr val="0097A7"/>
                </a:solidFill>
                <a:uFill>
                  <a:solidFill>
                    <a:srgbClr val="0097A7"/>
                  </a:solidFill>
                </a:uFill>
                <a:latin typeface="Calibri"/>
                <a:cs typeface="Calibri"/>
                <a:hlinkClick r:id="rId3"/>
              </a:rPr>
              <a:t>guides</a:t>
            </a:r>
            <a:r>
              <a:rPr sz="1800" spc="-5" dirty="0">
                <a:solidFill>
                  <a:srgbClr val="0097A7"/>
                </a:solidFill>
                <a:latin typeface="Calibri"/>
                <a:cs typeface="Calibri"/>
                <a:hlinkClick r:id="rId3"/>
              </a:rPr>
              <a:t> </a:t>
            </a:r>
            <a:r>
              <a:rPr sz="1800" spc="-5" dirty="0">
                <a:solidFill>
                  <a:srgbClr val="434343"/>
                </a:solidFill>
                <a:latin typeface="Calibri"/>
                <a:cs typeface="Calibri"/>
              </a:rPr>
              <a:t>prefer single-quote, but there is no functionality</a:t>
            </a:r>
            <a:r>
              <a:rPr sz="1800" spc="-25" dirty="0">
                <a:solidFill>
                  <a:srgbClr val="434343"/>
                </a:solidFill>
                <a:latin typeface="Calibri"/>
                <a:cs typeface="Calibri"/>
              </a:rPr>
              <a:t> </a:t>
            </a:r>
            <a:r>
              <a:rPr sz="1800" spc="-5" dirty="0">
                <a:solidFill>
                  <a:srgbClr val="434343"/>
                </a:solidFill>
                <a:latin typeface="Calibri"/>
                <a:cs typeface="Calibri"/>
              </a:rPr>
              <a:t>difference</a:t>
            </a:r>
            <a:endParaRPr sz="1800" dirty="0">
              <a:latin typeface="Calibri"/>
              <a:cs typeface="Calibri"/>
            </a:endParaRPr>
          </a:p>
          <a:p>
            <a:pPr marL="12700">
              <a:lnSpc>
                <a:spcPct val="100000"/>
              </a:lnSpc>
              <a:spcBef>
                <a:spcPts val="290"/>
              </a:spcBef>
              <a:tabLst>
                <a:tab pos="334010" algn="l"/>
              </a:tabLst>
            </a:pPr>
            <a:r>
              <a:rPr sz="2400" dirty="0">
                <a:solidFill>
                  <a:srgbClr val="434343"/>
                </a:solidFill>
                <a:latin typeface="Calibri"/>
                <a:cs typeface="Calibri"/>
              </a:rPr>
              <a:t>-	</a:t>
            </a:r>
            <a:r>
              <a:rPr sz="2400" spc="-5" dirty="0">
                <a:solidFill>
                  <a:srgbClr val="434343"/>
                </a:solidFill>
                <a:latin typeface="Calibri"/>
                <a:cs typeface="Calibri"/>
              </a:rPr>
              <a:t>Immutable</a:t>
            </a:r>
            <a:endParaRPr sz="2400" dirty="0">
              <a:latin typeface="Calibri"/>
              <a:cs typeface="Calibri"/>
            </a:endParaRPr>
          </a:p>
          <a:p>
            <a:pPr marL="27940">
              <a:lnSpc>
                <a:spcPct val="100000"/>
              </a:lnSpc>
              <a:spcBef>
                <a:spcPts val="420"/>
              </a:spcBef>
              <a:tabLst>
                <a:tab pos="334010" algn="l"/>
              </a:tabLst>
            </a:pPr>
            <a:r>
              <a:rPr sz="2000" dirty="0">
                <a:solidFill>
                  <a:srgbClr val="434343"/>
                </a:solidFill>
                <a:latin typeface="Calibri"/>
                <a:cs typeface="Calibri"/>
              </a:rPr>
              <a:t>-	</a:t>
            </a:r>
            <a:r>
              <a:rPr sz="2400" spc="-5" dirty="0">
                <a:solidFill>
                  <a:srgbClr val="434343"/>
                </a:solidFill>
                <a:latin typeface="Calibri"/>
                <a:cs typeface="Calibri"/>
              </a:rPr>
              <a:t>No </a:t>
            </a:r>
            <a:r>
              <a:rPr sz="2400" spc="-5" dirty="0">
                <a:solidFill>
                  <a:srgbClr val="434343"/>
                </a:solidFill>
                <a:latin typeface="Consolas"/>
                <a:cs typeface="Consolas"/>
              </a:rPr>
              <a:t>char</a:t>
            </a:r>
            <a:r>
              <a:rPr sz="2400" spc="-790" dirty="0">
                <a:solidFill>
                  <a:srgbClr val="434343"/>
                </a:solidFill>
                <a:latin typeface="Consolas"/>
                <a:cs typeface="Consolas"/>
              </a:rPr>
              <a:t> </a:t>
            </a:r>
            <a:r>
              <a:rPr sz="2400" spc="-5" dirty="0">
                <a:solidFill>
                  <a:srgbClr val="434343"/>
                </a:solidFill>
                <a:latin typeface="Calibri"/>
                <a:cs typeface="Calibri"/>
              </a:rPr>
              <a:t>type: letters </a:t>
            </a:r>
            <a:r>
              <a:rPr sz="2400" dirty="0">
                <a:solidFill>
                  <a:srgbClr val="434343"/>
                </a:solidFill>
                <a:latin typeface="Calibri"/>
                <a:cs typeface="Calibri"/>
              </a:rPr>
              <a:t>are </a:t>
            </a:r>
            <a:r>
              <a:rPr sz="2400" spc="-5" dirty="0">
                <a:solidFill>
                  <a:srgbClr val="434343"/>
                </a:solidFill>
                <a:latin typeface="Calibri"/>
                <a:cs typeface="Calibri"/>
              </a:rPr>
              <a:t>strings of length one</a:t>
            </a:r>
            <a:endParaRPr sz="2400" dirty="0">
              <a:latin typeface="Calibri"/>
              <a:cs typeface="Calibri"/>
            </a:endParaRPr>
          </a:p>
          <a:p>
            <a:pPr marL="27940">
              <a:lnSpc>
                <a:spcPct val="100000"/>
              </a:lnSpc>
              <a:spcBef>
                <a:spcPts val="420"/>
              </a:spcBef>
              <a:tabLst>
                <a:tab pos="334010" algn="l"/>
              </a:tabLst>
            </a:pPr>
            <a:r>
              <a:rPr sz="2000" dirty="0">
                <a:solidFill>
                  <a:srgbClr val="434343"/>
                </a:solidFill>
                <a:latin typeface="Calibri"/>
                <a:cs typeface="Calibri"/>
              </a:rPr>
              <a:t>-	</a:t>
            </a:r>
            <a:r>
              <a:rPr sz="2400" spc="-5" dirty="0">
                <a:solidFill>
                  <a:srgbClr val="434343"/>
                </a:solidFill>
                <a:latin typeface="Calibri"/>
                <a:cs typeface="Calibri"/>
              </a:rPr>
              <a:t>Can use plus for</a:t>
            </a:r>
            <a:r>
              <a:rPr sz="2400" spc="-15" dirty="0">
                <a:solidFill>
                  <a:srgbClr val="434343"/>
                </a:solidFill>
                <a:latin typeface="Calibri"/>
                <a:cs typeface="Calibri"/>
              </a:rPr>
              <a:t> </a:t>
            </a:r>
            <a:r>
              <a:rPr sz="2400" spc="-5" dirty="0">
                <a:solidFill>
                  <a:srgbClr val="434343"/>
                </a:solidFill>
                <a:latin typeface="Calibri"/>
                <a:cs typeface="Calibri"/>
              </a:rPr>
              <a:t>concatenation</a:t>
            </a:r>
            <a:endParaRPr sz="2400" dirty="0">
              <a:latin typeface="Calibri"/>
              <a:cs typeface="Calibri"/>
            </a:endParaRPr>
          </a:p>
          <a:p>
            <a:pPr marL="27940">
              <a:lnSpc>
                <a:spcPct val="100000"/>
              </a:lnSpc>
              <a:spcBef>
                <a:spcPts val="420"/>
              </a:spcBef>
              <a:tabLst>
                <a:tab pos="334010" algn="l"/>
              </a:tabLst>
            </a:pPr>
            <a:r>
              <a:rPr sz="2000" dirty="0">
                <a:solidFill>
                  <a:srgbClr val="434343"/>
                </a:solidFill>
                <a:latin typeface="Calibri"/>
                <a:cs typeface="Calibri"/>
              </a:rPr>
              <a:t>-	</a:t>
            </a:r>
            <a:r>
              <a:rPr sz="2400" spc="-5" dirty="0">
                <a:solidFill>
                  <a:srgbClr val="434343"/>
                </a:solidFill>
                <a:latin typeface="Calibri"/>
                <a:cs typeface="Calibri"/>
              </a:rPr>
              <a:t>Can check size via </a:t>
            </a:r>
            <a:r>
              <a:rPr sz="2400" spc="-5" dirty="0">
                <a:solidFill>
                  <a:srgbClr val="434343"/>
                </a:solidFill>
                <a:latin typeface="Consolas"/>
                <a:cs typeface="Consolas"/>
              </a:rPr>
              <a:t>length</a:t>
            </a:r>
            <a:r>
              <a:rPr sz="2400" spc="-755" dirty="0">
                <a:solidFill>
                  <a:srgbClr val="434343"/>
                </a:solidFill>
                <a:latin typeface="Consolas"/>
                <a:cs typeface="Consolas"/>
              </a:rPr>
              <a:t> </a:t>
            </a:r>
            <a:r>
              <a:rPr sz="2400" spc="-5" dirty="0">
                <a:solidFill>
                  <a:srgbClr val="434343"/>
                </a:solidFill>
                <a:latin typeface="Calibri"/>
                <a:cs typeface="Calibri"/>
              </a:rPr>
              <a:t>property (not function)</a:t>
            </a:r>
            <a:endParaRPr sz="2400" dirty="0">
              <a:latin typeface="Calibri"/>
              <a:cs typeface="Calibri"/>
            </a:endParaRPr>
          </a:p>
        </p:txBody>
      </p:sp>
    </p:spTree>
    <p:extLst>
      <p:ext uri="{BB962C8B-B14F-4D97-AF65-F5344CB8AC3E}">
        <p14:creationId xmlns:p14="http://schemas.microsoft.com/office/powerpoint/2010/main" val="183050672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290339134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885314" cy="574040"/>
          </a:xfrm>
          <a:prstGeom prst="rect">
            <a:avLst/>
          </a:prstGeom>
        </p:spPr>
        <p:txBody>
          <a:bodyPr vert="horz" wrap="square" lIns="0" tIns="12700" rIns="0" bIns="0" rtlCol="0">
            <a:spAutoFit/>
          </a:bodyPr>
          <a:lstStyle/>
          <a:p>
            <a:pPr marL="12700">
              <a:lnSpc>
                <a:spcPct val="100000"/>
              </a:lnSpc>
              <a:spcBef>
                <a:spcPts val="100"/>
              </a:spcBef>
            </a:pPr>
            <a:r>
              <a:rPr sz="3600" spc="375" dirty="0">
                <a:latin typeface="Calibri"/>
                <a:cs typeface="Calibri"/>
              </a:rPr>
              <a:t>Boolean</a:t>
            </a:r>
            <a:endParaRPr sz="3600">
              <a:latin typeface="Calibri"/>
              <a:cs typeface="Calibri"/>
            </a:endParaRPr>
          </a:p>
        </p:txBody>
      </p:sp>
      <p:sp>
        <p:nvSpPr>
          <p:cNvPr id="3" name="object 3"/>
          <p:cNvSpPr txBox="1"/>
          <p:nvPr/>
        </p:nvSpPr>
        <p:spPr>
          <a:xfrm>
            <a:off x="675559" y="1570017"/>
            <a:ext cx="7495540" cy="4211955"/>
          </a:xfrm>
          <a:prstGeom prst="rect">
            <a:avLst/>
          </a:prstGeom>
        </p:spPr>
        <p:txBody>
          <a:bodyPr vert="horz" wrap="square" lIns="0" tIns="66040" rIns="0" bIns="0" rtlCol="0">
            <a:spAutoFit/>
          </a:bodyPr>
          <a:lstStyle/>
          <a:p>
            <a:pPr marL="12700">
              <a:lnSpc>
                <a:spcPct val="100000"/>
              </a:lnSpc>
              <a:spcBef>
                <a:spcPts val="520"/>
              </a:spcBef>
              <a:tabLst>
                <a:tab pos="334010" algn="l"/>
              </a:tabLst>
            </a:pPr>
            <a:r>
              <a:rPr sz="2400" dirty="0">
                <a:solidFill>
                  <a:srgbClr val="434343"/>
                </a:solidFill>
                <a:latin typeface="Calibri"/>
                <a:cs typeface="Calibri"/>
              </a:rPr>
              <a:t>-	</a:t>
            </a:r>
            <a:r>
              <a:rPr sz="2400" spc="-5" dirty="0">
                <a:solidFill>
                  <a:srgbClr val="434343"/>
                </a:solidFill>
                <a:latin typeface="Calibri"/>
                <a:cs typeface="Calibri"/>
              </a:rPr>
              <a:t>There </a:t>
            </a:r>
            <a:r>
              <a:rPr sz="2400" dirty="0">
                <a:solidFill>
                  <a:srgbClr val="434343"/>
                </a:solidFill>
                <a:latin typeface="Calibri"/>
                <a:cs typeface="Calibri"/>
              </a:rPr>
              <a:t>are </a:t>
            </a:r>
            <a:r>
              <a:rPr sz="2400" spc="-5" dirty="0">
                <a:solidFill>
                  <a:srgbClr val="434343"/>
                </a:solidFill>
                <a:latin typeface="Calibri"/>
                <a:cs typeface="Calibri"/>
              </a:rPr>
              <a:t>two literal values for boolean: </a:t>
            </a:r>
            <a:r>
              <a:rPr sz="2400" spc="-5" dirty="0">
                <a:solidFill>
                  <a:srgbClr val="434343"/>
                </a:solidFill>
                <a:latin typeface="Consolas"/>
                <a:cs typeface="Consolas"/>
              </a:rPr>
              <a:t>true</a:t>
            </a:r>
            <a:r>
              <a:rPr sz="2400" spc="-770"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false</a:t>
            </a:r>
            <a:endParaRPr sz="2400">
              <a:latin typeface="Consolas"/>
              <a:cs typeface="Consolas"/>
            </a:endParaRPr>
          </a:p>
          <a:p>
            <a:pPr marL="334010">
              <a:lnSpc>
                <a:spcPct val="100000"/>
              </a:lnSpc>
              <a:spcBef>
                <a:spcPts val="420"/>
              </a:spcBef>
            </a:pPr>
            <a:r>
              <a:rPr sz="2400" spc="-5" dirty="0">
                <a:solidFill>
                  <a:srgbClr val="434343"/>
                </a:solidFill>
                <a:latin typeface="Calibri"/>
                <a:cs typeface="Calibri"/>
              </a:rPr>
              <a:t>that behave </a:t>
            </a:r>
            <a:r>
              <a:rPr sz="2400" dirty="0">
                <a:solidFill>
                  <a:srgbClr val="434343"/>
                </a:solidFill>
                <a:latin typeface="Calibri"/>
                <a:cs typeface="Calibri"/>
              </a:rPr>
              <a:t>as </a:t>
            </a:r>
            <a:r>
              <a:rPr sz="2400" spc="-5" dirty="0">
                <a:solidFill>
                  <a:srgbClr val="434343"/>
                </a:solidFill>
                <a:latin typeface="Calibri"/>
                <a:cs typeface="Calibri"/>
              </a:rPr>
              <a:t>you would</a:t>
            </a:r>
            <a:r>
              <a:rPr sz="2400" spc="-20" dirty="0">
                <a:solidFill>
                  <a:srgbClr val="434343"/>
                </a:solidFill>
                <a:latin typeface="Calibri"/>
                <a:cs typeface="Calibri"/>
              </a:rPr>
              <a:t> </a:t>
            </a:r>
            <a:r>
              <a:rPr sz="2400" spc="-5" dirty="0">
                <a:solidFill>
                  <a:srgbClr val="434343"/>
                </a:solidFill>
                <a:latin typeface="Calibri"/>
                <a:cs typeface="Calibri"/>
              </a:rPr>
              <a:t>expect</a:t>
            </a:r>
            <a:endParaRPr sz="2400">
              <a:latin typeface="Calibri"/>
              <a:cs typeface="Calibri"/>
            </a:endParaRPr>
          </a:p>
          <a:p>
            <a:pPr marL="27940">
              <a:lnSpc>
                <a:spcPct val="100000"/>
              </a:lnSpc>
              <a:spcBef>
                <a:spcPts val="420"/>
              </a:spcBef>
              <a:tabLst>
                <a:tab pos="334010" algn="l"/>
              </a:tabLst>
            </a:pPr>
            <a:r>
              <a:rPr sz="2000" dirty="0">
                <a:solidFill>
                  <a:srgbClr val="434343"/>
                </a:solidFill>
                <a:latin typeface="Calibri"/>
                <a:cs typeface="Calibri"/>
              </a:rPr>
              <a:t>-	</a:t>
            </a:r>
            <a:r>
              <a:rPr sz="2400" spc="-5" dirty="0">
                <a:solidFill>
                  <a:srgbClr val="434343"/>
                </a:solidFill>
                <a:latin typeface="Calibri"/>
                <a:cs typeface="Calibri"/>
              </a:rPr>
              <a:t>Can use the usual boolean operators: </a:t>
            </a:r>
            <a:r>
              <a:rPr sz="2400" spc="-5" dirty="0">
                <a:solidFill>
                  <a:srgbClr val="434343"/>
                </a:solidFill>
                <a:latin typeface="Consolas"/>
                <a:cs typeface="Consolas"/>
              </a:rPr>
              <a:t>&amp;&amp; ||</a:t>
            </a:r>
            <a:r>
              <a:rPr sz="2400" spc="25"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a:lnSpc>
                <a:spcPct val="100000"/>
              </a:lnSpc>
              <a:spcBef>
                <a:spcPts val="50"/>
              </a:spcBef>
            </a:pPr>
            <a:endParaRPr sz="3100">
              <a:latin typeface="Consolas"/>
              <a:cs typeface="Consolas"/>
            </a:endParaRPr>
          </a:p>
          <a:p>
            <a:pPr marL="192405">
              <a:lnSpc>
                <a:spcPct val="100000"/>
              </a:lnSpc>
            </a:pPr>
            <a:r>
              <a:rPr sz="2400" spc="-5" dirty="0">
                <a:solidFill>
                  <a:srgbClr val="434343"/>
                </a:solidFill>
                <a:latin typeface="Consolas"/>
                <a:cs typeface="Consolas"/>
              </a:rPr>
              <a:t>let isHungry </a:t>
            </a:r>
            <a:r>
              <a:rPr sz="2400" dirty="0">
                <a:solidFill>
                  <a:srgbClr val="434343"/>
                </a:solidFill>
                <a:latin typeface="Consolas"/>
                <a:cs typeface="Consolas"/>
              </a:rPr>
              <a:t>=</a:t>
            </a:r>
            <a:r>
              <a:rPr sz="2400" spc="-35" dirty="0">
                <a:solidFill>
                  <a:srgbClr val="434343"/>
                </a:solidFill>
                <a:latin typeface="Consolas"/>
                <a:cs typeface="Consolas"/>
              </a:rPr>
              <a:t> </a:t>
            </a:r>
            <a:r>
              <a:rPr sz="2400" spc="-5" dirty="0">
                <a:solidFill>
                  <a:srgbClr val="434343"/>
                </a:solidFill>
                <a:latin typeface="Consolas"/>
                <a:cs typeface="Consolas"/>
              </a:rPr>
              <a:t>true;</a:t>
            </a:r>
            <a:endParaRPr sz="2400">
              <a:latin typeface="Consolas"/>
              <a:cs typeface="Consolas"/>
            </a:endParaRPr>
          </a:p>
          <a:p>
            <a:pPr marL="192405">
              <a:lnSpc>
                <a:spcPct val="100000"/>
              </a:lnSpc>
              <a:spcBef>
                <a:spcPts val="420"/>
              </a:spcBef>
            </a:pPr>
            <a:r>
              <a:rPr sz="2400" spc="-5" dirty="0">
                <a:solidFill>
                  <a:srgbClr val="434343"/>
                </a:solidFill>
                <a:latin typeface="Consolas"/>
                <a:cs typeface="Consolas"/>
              </a:rPr>
              <a:t>let isTeenager </a:t>
            </a:r>
            <a:r>
              <a:rPr sz="2400" dirty="0">
                <a:solidFill>
                  <a:srgbClr val="434343"/>
                </a:solidFill>
                <a:latin typeface="Consolas"/>
                <a:cs typeface="Consolas"/>
              </a:rPr>
              <a:t>= </a:t>
            </a:r>
            <a:r>
              <a:rPr sz="2400" spc="-5" dirty="0">
                <a:solidFill>
                  <a:srgbClr val="434343"/>
                </a:solidFill>
                <a:latin typeface="Consolas"/>
                <a:cs typeface="Consolas"/>
              </a:rPr>
              <a:t>age </a:t>
            </a:r>
            <a:r>
              <a:rPr sz="2400" dirty="0">
                <a:solidFill>
                  <a:srgbClr val="434343"/>
                </a:solidFill>
                <a:latin typeface="Consolas"/>
                <a:cs typeface="Consolas"/>
              </a:rPr>
              <a:t>&gt; </a:t>
            </a:r>
            <a:r>
              <a:rPr sz="2400" spc="-5" dirty="0">
                <a:solidFill>
                  <a:srgbClr val="434343"/>
                </a:solidFill>
                <a:latin typeface="Consolas"/>
                <a:cs typeface="Consolas"/>
              </a:rPr>
              <a:t>12 &amp;&amp; age </a:t>
            </a:r>
            <a:r>
              <a:rPr sz="2400" dirty="0">
                <a:solidFill>
                  <a:srgbClr val="434343"/>
                </a:solidFill>
                <a:latin typeface="Consolas"/>
                <a:cs typeface="Consolas"/>
              </a:rPr>
              <a:t>&lt;</a:t>
            </a:r>
            <a:r>
              <a:rPr sz="2400" spc="-105" dirty="0">
                <a:solidFill>
                  <a:srgbClr val="434343"/>
                </a:solidFill>
                <a:latin typeface="Consolas"/>
                <a:cs typeface="Consolas"/>
              </a:rPr>
              <a:t> </a:t>
            </a:r>
            <a:r>
              <a:rPr sz="2400" spc="-5" dirty="0">
                <a:solidFill>
                  <a:srgbClr val="434343"/>
                </a:solidFill>
                <a:latin typeface="Consolas"/>
                <a:cs typeface="Consolas"/>
              </a:rPr>
              <a:t>20;</a:t>
            </a:r>
            <a:endParaRPr sz="2400">
              <a:latin typeface="Consolas"/>
              <a:cs typeface="Consolas"/>
            </a:endParaRPr>
          </a:p>
          <a:p>
            <a:pPr>
              <a:lnSpc>
                <a:spcPct val="100000"/>
              </a:lnSpc>
              <a:spcBef>
                <a:spcPts val="20"/>
              </a:spcBef>
            </a:pPr>
            <a:endParaRPr sz="2800">
              <a:latin typeface="Consolas"/>
              <a:cs typeface="Consolas"/>
            </a:endParaRPr>
          </a:p>
          <a:p>
            <a:pPr marL="527050" marR="2447290" indent="-335280">
              <a:lnSpc>
                <a:spcPct val="114599"/>
              </a:lnSpc>
            </a:pPr>
            <a:r>
              <a:rPr sz="2400" spc="-5" dirty="0">
                <a:solidFill>
                  <a:srgbClr val="434343"/>
                </a:solidFill>
                <a:latin typeface="Consolas"/>
                <a:cs typeface="Consolas"/>
              </a:rPr>
              <a:t>if (isHungry &amp;&amp; isTeenager)</a:t>
            </a:r>
            <a:r>
              <a:rPr sz="2400" spc="-105" dirty="0">
                <a:solidFill>
                  <a:srgbClr val="434343"/>
                </a:solidFill>
                <a:latin typeface="Consolas"/>
                <a:cs typeface="Consolas"/>
              </a:rPr>
              <a:t> </a:t>
            </a:r>
            <a:r>
              <a:rPr sz="2400" dirty="0">
                <a:solidFill>
                  <a:srgbClr val="434343"/>
                </a:solidFill>
                <a:latin typeface="Consolas"/>
                <a:cs typeface="Consolas"/>
              </a:rPr>
              <a:t>{  </a:t>
            </a:r>
            <a:r>
              <a:rPr sz="2400" spc="-5" dirty="0">
                <a:solidFill>
                  <a:srgbClr val="434343"/>
                </a:solidFill>
                <a:latin typeface="Consolas"/>
                <a:cs typeface="Consolas"/>
              </a:rPr>
              <a:t>pizza++;</a:t>
            </a:r>
            <a:endParaRPr sz="2400">
              <a:latin typeface="Consolas"/>
              <a:cs typeface="Consolas"/>
            </a:endParaRPr>
          </a:p>
          <a:p>
            <a:pPr marL="192405">
              <a:lnSpc>
                <a:spcPct val="100000"/>
              </a:lnSpc>
              <a:spcBef>
                <a:spcPts val="420"/>
              </a:spcBef>
            </a:pPr>
            <a:r>
              <a:rPr sz="2400" dirty="0">
                <a:solidFill>
                  <a:srgbClr val="434343"/>
                </a:solidFill>
                <a:latin typeface="Consolas"/>
                <a:cs typeface="Consolas"/>
              </a:rPr>
              <a:t>}</a:t>
            </a:r>
            <a:endParaRPr sz="2400">
              <a:latin typeface="Consolas"/>
              <a:cs typeface="Consolas"/>
            </a:endParaRPr>
          </a:p>
        </p:txBody>
      </p:sp>
    </p:spTree>
    <p:extLst>
      <p:ext uri="{BB962C8B-B14F-4D97-AF65-F5344CB8AC3E}">
        <p14:creationId xmlns:p14="http://schemas.microsoft.com/office/powerpoint/2010/main" val="1927938105"/>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885314" cy="574040"/>
          </a:xfrm>
          <a:prstGeom prst="rect">
            <a:avLst/>
          </a:prstGeom>
        </p:spPr>
        <p:txBody>
          <a:bodyPr vert="horz" wrap="square" lIns="0" tIns="12700" rIns="0" bIns="0" rtlCol="0">
            <a:spAutoFit/>
          </a:bodyPr>
          <a:lstStyle/>
          <a:p>
            <a:pPr marL="12700">
              <a:lnSpc>
                <a:spcPct val="100000"/>
              </a:lnSpc>
              <a:spcBef>
                <a:spcPts val="100"/>
              </a:spcBef>
            </a:pPr>
            <a:r>
              <a:rPr sz="3600" spc="375" dirty="0">
                <a:latin typeface="Calibri"/>
                <a:cs typeface="Calibri"/>
              </a:rPr>
              <a:t>Boolean</a:t>
            </a:r>
            <a:endParaRPr sz="3600">
              <a:latin typeface="Calibri"/>
              <a:cs typeface="Calibri"/>
            </a:endParaRPr>
          </a:p>
        </p:txBody>
      </p:sp>
      <p:sp>
        <p:nvSpPr>
          <p:cNvPr id="3" name="object 3"/>
          <p:cNvSpPr txBox="1"/>
          <p:nvPr/>
        </p:nvSpPr>
        <p:spPr>
          <a:xfrm>
            <a:off x="691142" y="1722417"/>
            <a:ext cx="7939405" cy="3378200"/>
          </a:xfrm>
          <a:prstGeom prst="rect">
            <a:avLst/>
          </a:prstGeom>
        </p:spPr>
        <p:txBody>
          <a:bodyPr vert="horz" wrap="square" lIns="0" tIns="12700" rIns="0" bIns="0" rtlCol="0">
            <a:spAutoFit/>
          </a:bodyPr>
          <a:lstStyle/>
          <a:p>
            <a:pPr marL="318770" marR="5080" indent="-306705">
              <a:lnSpc>
                <a:spcPct val="114599"/>
              </a:lnSpc>
              <a:spcBef>
                <a:spcPts val="10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Non-boolean values can be used in control statements, which  get converted to their "truthy" or "falsy"</a:t>
            </a:r>
            <a:r>
              <a:rPr sz="2400" spc="-20" dirty="0">
                <a:solidFill>
                  <a:srgbClr val="434343"/>
                </a:solidFill>
                <a:latin typeface="Calibri"/>
                <a:cs typeface="Calibri"/>
              </a:rPr>
              <a:t> </a:t>
            </a:r>
            <a:r>
              <a:rPr sz="2400" spc="-5" dirty="0">
                <a:solidFill>
                  <a:srgbClr val="434343"/>
                </a:solidFill>
                <a:latin typeface="Calibri"/>
                <a:cs typeface="Calibri"/>
              </a:rPr>
              <a:t>value:</a:t>
            </a:r>
            <a:endParaRPr sz="2400">
              <a:latin typeface="Calibri"/>
              <a:cs typeface="Calibri"/>
            </a:endParaRPr>
          </a:p>
          <a:p>
            <a:pPr marL="469900">
              <a:lnSpc>
                <a:spcPct val="100000"/>
              </a:lnSpc>
              <a:spcBef>
                <a:spcPts val="420"/>
              </a:spcBef>
              <a:tabLst>
                <a:tab pos="775970" algn="l"/>
              </a:tabLst>
            </a:pPr>
            <a:r>
              <a:rPr sz="2000" dirty="0">
                <a:solidFill>
                  <a:srgbClr val="434343"/>
                </a:solidFill>
                <a:latin typeface="Calibri"/>
                <a:cs typeface="Calibri"/>
              </a:rPr>
              <a:t>-	</a:t>
            </a:r>
            <a:r>
              <a:rPr sz="2400" spc="-5" dirty="0">
                <a:solidFill>
                  <a:srgbClr val="434343"/>
                </a:solidFill>
                <a:latin typeface="Consolas"/>
                <a:cs typeface="Consolas"/>
              </a:rPr>
              <a:t>null</a:t>
            </a:r>
            <a:r>
              <a:rPr sz="2400" spc="-5" dirty="0">
                <a:solidFill>
                  <a:srgbClr val="434343"/>
                </a:solidFill>
                <a:latin typeface="Calibri"/>
                <a:cs typeface="Calibri"/>
              </a:rPr>
              <a:t>, </a:t>
            </a:r>
            <a:r>
              <a:rPr sz="2400" spc="-5" dirty="0">
                <a:solidFill>
                  <a:srgbClr val="434343"/>
                </a:solidFill>
                <a:latin typeface="Consolas"/>
                <a:cs typeface="Consolas"/>
              </a:rPr>
              <a:t>undefined</a:t>
            </a:r>
            <a:r>
              <a:rPr sz="2400" spc="-5" dirty="0">
                <a:solidFill>
                  <a:srgbClr val="434343"/>
                </a:solidFill>
                <a:latin typeface="Calibri"/>
                <a:cs typeface="Calibri"/>
              </a:rPr>
              <a:t>, </a:t>
            </a:r>
            <a:r>
              <a:rPr sz="2400" dirty="0">
                <a:solidFill>
                  <a:srgbClr val="434343"/>
                </a:solidFill>
                <a:latin typeface="Consolas"/>
                <a:cs typeface="Consolas"/>
              </a:rPr>
              <a:t>0</a:t>
            </a:r>
            <a:r>
              <a:rPr sz="2400" dirty="0">
                <a:solidFill>
                  <a:srgbClr val="434343"/>
                </a:solidFill>
                <a:latin typeface="Calibri"/>
                <a:cs typeface="Calibri"/>
              </a:rPr>
              <a:t>, </a:t>
            </a:r>
            <a:r>
              <a:rPr sz="2400" spc="-5" dirty="0">
                <a:solidFill>
                  <a:srgbClr val="434343"/>
                </a:solidFill>
                <a:latin typeface="Consolas"/>
                <a:cs typeface="Consolas"/>
              </a:rPr>
              <a:t>NaN</a:t>
            </a:r>
            <a:r>
              <a:rPr sz="2400" spc="-5" dirty="0">
                <a:solidFill>
                  <a:srgbClr val="434343"/>
                </a:solidFill>
                <a:latin typeface="Calibri"/>
                <a:cs typeface="Calibri"/>
              </a:rPr>
              <a:t>, </a:t>
            </a:r>
            <a:r>
              <a:rPr sz="2400" spc="-5" dirty="0">
                <a:solidFill>
                  <a:srgbClr val="434343"/>
                </a:solidFill>
                <a:latin typeface="Consolas"/>
                <a:cs typeface="Consolas"/>
              </a:rPr>
              <a:t>''</a:t>
            </a:r>
            <a:r>
              <a:rPr sz="2400" spc="-5" dirty="0">
                <a:solidFill>
                  <a:srgbClr val="434343"/>
                </a:solidFill>
                <a:latin typeface="Calibri"/>
                <a:cs typeface="Calibri"/>
              </a:rPr>
              <a:t>, </a:t>
            </a:r>
            <a:r>
              <a:rPr sz="2400" spc="-5" dirty="0">
                <a:solidFill>
                  <a:srgbClr val="434343"/>
                </a:solidFill>
                <a:latin typeface="Consolas"/>
                <a:cs typeface="Consolas"/>
              </a:rPr>
              <a:t>""</a:t>
            </a:r>
            <a:r>
              <a:rPr sz="2400" spc="-745" dirty="0">
                <a:solidFill>
                  <a:srgbClr val="434343"/>
                </a:solidFill>
                <a:latin typeface="Consolas"/>
                <a:cs typeface="Consolas"/>
              </a:rPr>
              <a:t> </a:t>
            </a:r>
            <a:r>
              <a:rPr sz="2400" spc="-5" dirty="0">
                <a:solidFill>
                  <a:srgbClr val="434343"/>
                </a:solidFill>
                <a:latin typeface="Calibri"/>
                <a:cs typeface="Calibri"/>
              </a:rPr>
              <a:t>evaluate to </a:t>
            </a:r>
            <a:r>
              <a:rPr sz="2400" spc="-5" dirty="0">
                <a:solidFill>
                  <a:srgbClr val="434343"/>
                </a:solidFill>
                <a:latin typeface="Consolas"/>
                <a:cs typeface="Consolas"/>
              </a:rPr>
              <a:t>false</a:t>
            </a:r>
            <a:endParaRPr sz="2400">
              <a:latin typeface="Consolas"/>
              <a:cs typeface="Consolas"/>
            </a:endParaRPr>
          </a:p>
          <a:p>
            <a:pPr marL="469900">
              <a:lnSpc>
                <a:spcPct val="100000"/>
              </a:lnSpc>
              <a:spcBef>
                <a:spcPts val="420"/>
              </a:spcBef>
              <a:tabLst>
                <a:tab pos="775970" algn="l"/>
              </a:tabLst>
            </a:pPr>
            <a:r>
              <a:rPr sz="2000" dirty="0">
                <a:solidFill>
                  <a:srgbClr val="434343"/>
                </a:solidFill>
                <a:latin typeface="Calibri"/>
                <a:cs typeface="Calibri"/>
              </a:rPr>
              <a:t>-	</a:t>
            </a:r>
            <a:r>
              <a:rPr sz="2400" spc="-5" dirty="0">
                <a:solidFill>
                  <a:srgbClr val="434343"/>
                </a:solidFill>
                <a:latin typeface="Calibri"/>
                <a:cs typeface="Calibri"/>
              </a:rPr>
              <a:t>Everything else evaluates to</a:t>
            </a:r>
            <a:r>
              <a:rPr sz="2400" spc="40" dirty="0">
                <a:solidFill>
                  <a:srgbClr val="434343"/>
                </a:solidFill>
                <a:latin typeface="Calibri"/>
                <a:cs typeface="Calibri"/>
              </a:rPr>
              <a:t> </a:t>
            </a:r>
            <a:r>
              <a:rPr sz="2400" spc="-5" dirty="0">
                <a:solidFill>
                  <a:srgbClr val="434343"/>
                </a:solidFill>
                <a:latin typeface="Consolas"/>
                <a:cs typeface="Consolas"/>
              </a:rPr>
              <a:t>true</a:t>
            </a:r>
            <a:endParaRPr sz="2400">
              <a:latin typeface="Consolas"/>
              <a:cs typeface="Consolas"/>
            </a:endParaRPr>
          </a:p>
          <a:p>
            <a:pPr>
              <a:lnSpc>
                <a:spcPct val="100000"/>
              </a:lnSpc>
              <a:spcBef>
                <a:spcPts val="30"/>
              </a:spcBef>
            </a:pPr>
            <a:endParaRPr sz="3150">
              <a:latin typeface="Consolas"/>
              <a:cs typeface="Consolas"/>
            </a:endParaRPr>
          </a:p>
          <a:p>
            <a:pPr marL="318770">
              <a:lnSpc>
                <a:spcPct val="100000"/>
              </a:lnSpc>
            </a:pPr>
            <a:r>
              <a:rPr sz="2400" spc="-5" dirty="0">
                <a:solidFill>
                  <a:srgbClr val="434343"/>
                </a:solidFill>
                <a:latin typeface="Consolas"/>
                <a:cs typeface="Consolas"/>
              </a:rPr>
              <a:t>if (username)</a:t>
            </a:r>
            <a:r>
              <a:rPr sz="2400" spc="-25"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653415">
              <a:lnSpc>
                <a:spcPct val="100000"/>
              </a:lnSpc>
              <a:spcBef>
                <a:spcPts val="420"/>
              </a:spcBef>
            </a:pPr>
            <a:r>
              <a:rPr sz="2400" spc="-5" dirty="0">
                <a:solidFill>
                  <a:srgbClr val="434343"/>
                </a:solidFill>
                <a:latin typeface="Consolas"/>
                <a:cs typeface="Consolas"/>
              </a:rPr>
              <a:t>// username is</a:t>
            </a:r>
            <a:r>
              <a:rPr sz="2400" spc="-35" dirty="0">
                <a:solidFill>
                  <a:srgbClr val="434343"/>
                </a:solidFill>
                <a:latin typeface="Consolas"/>
                <a:cs typeface="Consolas"/>
              </a:rPr>
              <a:t> </a:t>
            </a:r>
            <a:r>
              <a:rPr sz="2400" spc="-5" dirty="0">
                <a:solidFill>
                  <a:srgbClr val="434343"/>
                </a:solidFill>
                <a:latin typeface="Consolas"/>
                <a:cs typeface="Consolas"/>
              </a:rPr>
              <a:t>defined</a:t>
            </a:r>
            <a:endParaRPr sz="2400">
              <a:latin typeface="Consolas"/>
              <a:cs typeface="Consolas"/>
            </a:endParaRPr>
          </a:p>
          <a:p>
            <a:pPr marL="363220">
              <a:lnSpc>
                <a:spcPct val="100000"/>
              </a:lnSpc>
              <a:spcBef>
                <a:spcPts val="420"/>
              </a:spcBef>
            </a:pPr>
            <a:r>
              <a:rPr sz="2400" dirty="0">
                <a:solidFill>
                  <a:srgbClr val="434343"/>
                </a:solidFill>
                <a:latin typeface="Consolas"/>
                <a:cs typeface="Consolas"/>
              </a:rPr>
              <a:t>}</a:t>
            </a:r>
            <a:endParaRPr sz="2400">
              <a:latin typeface="Consolas"/>
              <a:cs typeface="Consolas"/>
            </a:endParaRPr>
          </a:p>
        </p:txBody>
      </p:sp>
    </p:spTree>
    <p:extLst>
      <p:ext uri="{BB962C8B-B14F-4D97-AF65-F5344CB8AC3E}">
        <p14:creationId xmlns:p14="http://schemas.microsoft.com/office/powerpoint/2010/main" val="330291423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1016991568"/>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869439" cy="574040"/>
          </a:xfrm>
          <a:prstGeom prst="rect">
            <a:avLst/>
          </a:prstGeom>
        </p:spPr>
        <p:txBody>
          <a:bodyPr vert="horz" wrap="square" lIns="0" tIns="12700" rIns="0" bIns="0" rtlCol="0">
            <a:spAutoFit/>
          </a:bodyPr>
          <a:lstStyle/>
          <a:p>
            <a:pPr marL="12700">
              <a:lnSpc>
                <a:spcPct val="100000"/>
              </a:lnSpc>
              <a:spcBef>
                <a:spcPts val="100"/>
              </a:spcBef>
            </a:pPr>
            <a:r>
              <a:rPr sz="3600" spc="345" dirty="0">
                <a:latin typeface="Calibri"/>
                <a:cs typeface="Calibri"/>
              </a:rPr>
              <a:t>Equality</a:t>
            </a:r>
            <a:endParaRPr sz="3600">
              <a:latin typeface="Calibri"/>
              <a:cs typeface="Calibri"/>
            </a:endParaRPr>
          </a:p>
        </p:txBody>
      </p:sp>
      <p:sp>
        <p:nvSpPr>
          <p:cNvPr id="3" name="object 3"/>
          <p:cNvSpPr txBox="1"/>
          <p:nvPr/>
        </p:nvSpPr>
        <p:spPr>
          <a:xfrm>
            <a:off x="855724" y="1567744"/>
            <a:ext cx="6907530" cy="863600"/>
          </a:xfrm>
          <a:prstGeom prst="rect">
            <a:avLst/>
          </a:prstGeom>
        </p:spPr>
        <p:txBody>
          <a:bodyPr vert="horz" wrap="square" lIns="0" tIns="12700" rIns="0" bIns="0" rtlCol="0">
            <a:spAutoFit/>
          </a:bodyPr>
          <a:lstStyle/>
          <a:p>
            <a:pPr marL="12700" marR="5080">
              <a:lnSpc>
                <a:spcPct val="114599"/>
              </a:lnSpc>
              <a:spcBef>
                <a:spcPts val="100"/>
              </a:spcBef>
            </a:pPr>
            <a:r>
              <a:rPr sz="2400" b="1" spc="-5" dirty="0">
                <a:solidFill>
                  <a:srgbClr val="434343"/>
                </a:solidFill>
                <a:latin typeface="Calibri"/>
                <a:cs typeface="Calibri"/>
              </a:rPr>
              <a:t>JavaScript's </a:t>
            </a:r>
            <a:r>
              <a:rPr sz="2400" b="1" spc="-5" dirty="0">
                <a:solidFill>
                  <a:srgbClr val="434343"/>
                </a:solidFill>
                <a:latin typeface="Consolas"/>
                <a:cs typeface="Consolas"/>
              </a:rPr>
              <a:t>==</a:t>
            </a:r>
            <a:r>
              <a:rPr sz="2400" b="1" spc="-785" dirty="0">
                <a:solidFill>
                  <a:srgbClr val="434343"/>
                </a:solidFill>
                <a:latin typeface="Consolas"/>
                <a:cs typeface="Consolas"/>
              </a:rPr>
              <a:t> </a:t>
            </a:r>
            <a:r>
              <a:rPr sz="2400" b="1" spc="-5" dirty="0">
                <a:solidFill>
                  <a:srgbClr val="434343"/>
                </a:solidFill>
                <a:latin typeface="Calibri"/>
                <a:cs typeface="Calibri"/>
              </a:rPr>
              <a:t>and</a:t>
            </a:r>
            <a:r>
              <a:rPr sz="2400" b="1" dirty="0">
                <a:solidFill>
                  <a:srgbClr val="434343"/>
                </a:solidFill>
                <a:latin typeface="Calibri"/>
                <a:cs typeface="Calibri"/>
              </a:rPr>
              <a:t> </a:t>
            </a:r>
            <a:r>
              <a:rPr sz="2400" b="1" spc="-5" dirty="0">
                <a:solidFill>
                  <a:srgbClr val="434343"/>
                </a:solidFill>
                <a:latin typeface="Consolas"/>
                <a:cs typeface="Consolas"/>
              </a:rPr>
              <a:t>!=</a:t>
            </a:r>
            <a:r>
              <a:rPr sz="2400" b="1" spc="-785" dirty="0">
                <a:solidFill>
                  <a:srgbClr val="434343"/>
                </a:solidFill>
                <a:latin typeface="Consolas"/>
                <a:cs typeface="Consolas"/>
              </a:rPr>
              <a:t> </a:t>
            </a:r>
            <a:r>
              <a:rPr sz="2400" b="1" spc="-5" dirty="0">
                <a:solidFill>
                  <a:srgbClr val="434343"/>
                </a:solidFill>
                <a:latin typeface="Calibri"/>
                <a:cs typeface="Calibri"/>
              </a:rPr>
              <a:t>are</a:t>
            </a:r>
            <a:r>
              <a:rPr sz="2400" b="1" spc="-10" dirty="0">
                <a:solidFill>
                  <a:srgbClr val="434343"/>
                </a:solidFill>
                <a:latin typeface="Calibri"/>
                <a:cs typeface="Calibri"/>
              </a:rPr>
              <a:t> </a:t>
            </a:r>
            <a:r>
              <a:rPr sz="2400" b="1" spc="-5" dirty="0">
                <a:solidFill>
                  <a:srgbClr val="434343"/>
                </a:solidFill>
                <a:latin typeface="Calibri"/>
                <a:cs typeface="Calibri"/>
              </a:rPr>
              <a:t>basically</a:t>
            </a:r>
            <a:r>
              <a:rPr sz="2400" b="1" spc="-10" dirty="0">
                <a:solidFill>
                  <a:srgbClr val="434343"/>
                </a:solidFill>
                <a:latin typeface="Calibri"/>
                <a:cs typeface="Calibri"/>
              </a:rPr>
              <a:t> </a:t>
            </a:r>
            <a:r>
              <a:rPr sz="2400" b="1" dirty="0">
                <a:solidFill>
                  <a:srgbClr val="434343"/>
                </a:solidFill>
                <a:latin typeface="Calibri"/>
                <a:cs typeface="Calibri"/>
              </a:rPr>
              <a:t>broken</a:t>
            </a:r>
            <a:r>
              <a:rPr sz="2400" dirty="0">
                <a:solidFill>
                  <a:srgbClr val="434343"/>
                </a:solidFill>
                <a:latin typeface="Calibri"/>
                <a:cs typeface="Calibri"/>
              </a:rPr>
              <a:t>:</a:t>
            </a:r>
            <a:r>
              <a:rPr sz="2400" spc="-10" dirty="0">
                <a:solidFill>
                  <a:srgbClr val="434343"/>
                </a:solidFill>
                <a:latin typeface="Calibri"/>
                <a:cs typeface="Calibri"/>
              </a:rPr>
              <a:t> </a:t>
            </a:r>
            <a:r>
              <a:rPr sz="2400" spc="-5" dirty="0">
                <a:solidFill>
                  <a:srgbClr val="434343"/>
                </a:solidFill>
                <a:latin typeface="Calibri"/>
                <a:cs typeface="Calibri"/>
              </a:rPr>
              <a:t>they</a:t>
            </a:r>
            <a:r>
              <a:rPr sz="2400" spc="-10" dirty="0">
                <a:solidFill>
                  <a:srgbClr val="434343"/>
                </a:solidFill>
                <a:latin typeface="Calibri"/>
                <a:cs typeface="Calibri"/>
              </a:rPr>
              <a:t> </a:t>
            </a:r>
            <a:r>
              <a:rPr sz="2400" spc="-5" dirty="0">
                <a:solidFill>
                  <a:srgbClr val="434343"/>
                </a:solidFill>
                <a:latin typeface="Calibri"/>
                <a:cs typeface="Calibri"/>
              </a:rPr>
              <a:t>do</a:t>
            </a:r>
            <a:r>
              <a:rPr sz="2400" spc="-10" dirty="0">
                <a:solidFill>
                  <a:srgbClr val="434343"/>
                </a:solidFill>
                <a:latin typeface="Calibri"/>
                <a:cs typeface="Calibri"/>
              </a:rPr>
              <a:t> </a:t>
            </a:r>
            <a:r>
              <a:rPr sz="2400" dirty="0">
                <a:solidFill>
                  <a:srgbClr val="434343"/>
                </a:solidFill>
                <a:latin typeface="Calibri"/>
                <a:cs typeface="Calibri"/>
              </a:rPr>
              <a:t>an  </a:t>
            </a:r>
            <a:r>
              <a:rPr sz="2400" spc="-5" dirty="0">
                <a:solidFill>
                  <a:srgbClr val="434343"/>
                </a:solidFill>
                <a:latin typeface="Calibri"/>
                <a:cs typeface="Calibri"/>
              </a:rPr>
              <a:t>implicit type conversion before the</a:t>
            </a:r>
            <a:r>
              <a:rPr sz="2400" spc="-25" dirty="0">
                <a:solidFill>
                  <a:srgbClr val="434343"/>
                </a:solidFill>
                <a:latin typeface="Calibri"/>
                <a:cs typeface="Calibri"/>
              </a:rPr>
              <a:t> </a:t>
            </a:r>
            <a:r>
              <a:rPr sz="2400" spc="-5" dirty="0">
                <a:solidFill>
                  <a:srgbClr val="434343"/>
                </a:solidFill>
                <a:latin typeface="Calibri"/>
                <a:cs typeface="Calibri"/>
              </a:rPr>
              <a:t>comparison.</a:t>
            </a:r>
            <a:endParaRPr sz="2400">
              <a:latin typeface="Calibri"/>
              <a:cs typeface="Calibri"/>
            </a:endParaRPr>
          </a:p>
        </p:txBody>
      </p:sp>
      <p:sp>
        <p:nvSpPr>
          <p:cNvPr id="4" name="object 4"/>
          <p:cNvSpPr txBox="1"/>
          <p:nvPr/>
        </p:nvSpPr>
        <p:spPr>
          <a:xfrm>
            <a:off x="3233139" y="2832791"/>
            <a:ext cx="1279525" cy="1082675"/>
          </a:xfrm>
          <a:prstGeom prst="rect">
            <a:avLst/>
          </a:prstGeom>
        </p:spPr>
        <p:txBody>
          <a:bodyPr vert="horz" wrap="square" lIns="0" tIns="60325" rIns="0" bIns="0" rtlCol="0">
            <a:spAutoFit/>
          </a:bodyPr>
          <a:lstStyle/>
          <a:p>
            <a:pPr marL="12700">
              <a:lnSpc>
                <a:spcPct val="100000"/>
              </a:lnSpc>
              <a:spcBef>
                <a:spcPts val="475"/>
              </a:spcBef>
            </a:pPr>
            <a:r>
              <a:rPr sz="2000" spc="-5" dirty="0">
                <a:solidFill>
                  <a:srgbClr val="434343"/>
                </a:solidFill>
                <a:latin typeface="Consolas"/>
                <a:cs typeface="Consolas"/>
              </a:rPr>
              <a:t>'' ==</a:t>
            </a:r>
            <a:r>
              <a:rPr sz="2000" spc="-95" dirty="0">
                <a:solidFill>
                  <a:srgbClr val="434343"/>
                </a:solidFill>
                <a:latin typeface="Consolas"/>
                <a:cs typeface="Consolas"/>
              </a:rPr>
              <a:t> </a:t>
            </a:r>
            <a:r>
              <a:rPr sz="2000" spc="-5" dirty="0">
                <a:solidFill>
                  <a:srgbClr val="434343"/>
                </a:solidFill>
                <a:latin typeface="Consolas"/>
                <a:cs typeface="Consolas"/>
              </a:rPr>
              <a:t>'0'</a:t>
            </a:r>
            <a:endParaRPr sz="2000">
              <a:latin typeface="Consolas"/>
              <a:cs typeface="Consolas"/>
            </a:endParaRPr>
          </a:p>
          <a:p>
            <a:pPr marL="221615">
              <a:lnSpc>
                <a:spcPct val="100000"/>
              </a:lnSpc>
              <a:spcBef>
                <a:spcPts val="375"/>
              </a:spcBef>
            </a:pPr>
            <a:r>
              <a:rPr sz="2000" spc="-5" dirty="0">
                <a:solidFill>
                  <a:srgbClr val="434343"/>
                </a:solidFill>
                <a:latin typeface="Consolas"/>
                <a:cs typeface="Consolas"/>
              </a:rPr>
              <a:t>'' ==</a:t>
            </a:r>
            <a:r>
              <a:rPr sz="2000" spc="-75" dirty="0">
                <a:solidFill>
                  <a:srgbClr val="434343"/>
                </a:solidFill>
                <a:latin typeface="Consolas"/>
                <a:cs typeface="Consolas"/>
              </a:rPr>
              <a:t> </a:t>
            </a:r>
            <a:r>
              <a:rPr sz="2000" dirty="0">
                <a:solidFill>
                  <a:srgbClr val="434343"/>
                </a:solidFill>
                <a:latin typeface="Consolas"/>
                <a:cs typeface="Consolas"/>
              </a:rPr>
              <a:t>0</a:t>
            </a:r>
            <a:endParaRPr sz="2000">
              <a:latin typeface="Consolas"/>
              <a:cs typeface="Consolas"/>
            </a:endParaRPr>
          </a:p>
          <a:p>
            <a:pPr marL="151765">
              <a:lnSpc>
                <a:spcPct val="100000"/>
              </a:lnSpc>
              <a:spcBef>
                <a:spcPts val="375"/>
              </a:spcBef>
            </a:pPr>
            <a:r>
              <a:rPr sz="2000" dirty="0">
                <a:solidFill>
                  <a:srgbClr val="434343"/>
                </a:solidFill>
                <a:latin typeface="Consolas"/>
                <a:cs typeface="Consolas"/>
              </a:rPr>
              <a:t>0 </a:t>
            </a:r>
            <a:r>
              <a:rPr sz="2000" spc="-5" dirty="0">
                <a:solidFill>
                  <a:srgbClr val="434343"/>
                </a:solidFill>
                <a:latin typeface="Consolas"/>
                <a:cs typeface="Consolas"/>
              </a:rPr>
              <a:t>==</a:t>
            </a:r>
            <a:r>
              <a:rPr sz="2000" spc="-105" dirty="0">
                <a:solidFill>
                  <a:srgbClr val="434343"/>
                </a:solidFill>
                <a:latin typeface="Consolas"/>
                <a:cs typeface="Consolas"/>
              </a:rPr>
              <a:t> </a:t>
            </a:r>
            <a:r>
              <a:rPr sz="2000" spc="-5" dirty="0">
                <a:solidFill>
                  <a:srgbClr val="434343"/>
                </a:solidFill>
                <a:latin typeface="Consolas"/>
                <a:cs typeface="Consolas"/>
              </a:rPr>
              <a:t>'0'</a:t>
            </a:r>
            <a:endParaRPr sz="2000">
              <a:latin typeface="Consolas"/>
              <a:cs typeface="Consolas"/>
            </a:endParaRPr>
          </a:p>
        </p:txBody>
      </p:sp>
      <p:sp>
        <p:nvSpPr>
          <p:cNvPr id="5" name="object 5"/>
          <p:cNvSpPr txBox="1"/>
          <p:nvPr/>
        </p:nvSpPr>
        <p:spPr>
          <a:xfrm>
            <a:off x="4696525" y="2832791"/>
            <a:ext cx="1209675" cy="1082675"/>
          </a:xfrm>
          <a:prstGeom prst="rect">
            <a:avLst/>
          </a:prstGeom>
        </p:spPr>
        <p:txBody>
          <a:bodyPr vert="horz" wrap="square" lIns="0" tIns="60325" rIns="0" bIns="0" rtlCol="0">
            <a:spAutoFit/>
          </a:bodyPr>
          <a:lstStyle/>
          <a:p>
            <a:pPr marL="81280">
              <a:lnSpc>
                <a:spcPct val="100000"/>
              </a:lnSpc>
              <a:spcBef>
                <a:spcPts val="475"/>
              </a:spcBef>
            </a:pPr>
            <a:r>
              <a:rPr sz="2000" spc="-5" dirty="0">
                <a:solidFill>
                  <a:srgbClr val="434343"/>
                </a:solidFill>
                <a:latin typeface="Consolas"/>
                <a:cs typeface="Consolas"/>
              </a:rPr>
              <a:t>//</a:t>
            </a:r>
            <a:r>
              <a:rPr sz="2000" spc="-95" dirty="0">
                <a:solidFill>
                  <a:srgbClr val="434343"/>
                </a:solidFill>
                <a:latin typeface="Consolas"/>
                <a:cs typeface="Consolas"/>
              </a:rPr>
              <a:t> </a:t>
            </a:r>
            <a:r>
              <a:rPr sz="2000" spc="-5" dirty="0">
                <a:solidFill>
                  <a:srgbClr val="434343"/>
                </a:solidFill>
                <a:latin typeface="Consolas"/>
                <a:cs typeface="Consolas"/>
              </a:rPr>
              <a:t>false</a:t>
            </a:r>
            <a:endParaRPr sz="2000">
              <a:latin typeface="Consolas"/>
              <a:cs typeface="Consolas"/>
            </a:endParaRPr>
          </a:p>
          <a:p>
            <a:pPr marL="12700">
              <a:lnSpc>
                <a:spcPct val="100000"/>
              </a:lnSpc>
              <a:spcBef>
                <a:spcPts val="375"/>
              </a:spcBef>
            </a:pPr>
            <a:r>
              <a:rPr sz="2000" spc="-5" dirty="0">
                <a:solidFill>
                  <a:srgbClr val="434343"/>
                </a:solidFill>
                <a:latin typeface="Consolas"/>
                <a:cs typeface="Consolas"/>
              </a:rPr>
              <a:t>//</a:t>
            </a:r>
            <a:r>
              <a:rPr sz="2000" spc="-45" dirty="0">
                <a:solidFill>
                  <a:srgbClr val="434343"/>
                </a:solidFill>
                <a:latin typeface="Consolas"/>
                <a:cs typeface="Consolas"/>
              </a:rPr>
              <a:t> </a:t>
            </a:r>
            <a:r>
              <a:rPr sz="2000" spc="-5" dirty="0">
                <a:solidFill>
                  <a:srgbClr val="434343"/>
                </a:solidFill>
                <a:latin typeface="Consolas"/>
                <a:cs typeface="Consolas"/>
              </a:rPr>
              <a:t>true</a:t>
            </a:r>
            <a:endParaRPr sz="2000">
              <a:latin typeface="Consolas"/>
              <a:cs typeface="Consolas"/>
            </a:endParaRPr>
          </a:p>
          <a:p>
            <a:pPr marL="81915">
              <a:lnSpc>
                <a:spcPct val="100000"/>
              </a:lnSpc>
              <a:spcBef>
                <a:spcPts val="375"/>
              </a:spcBef>
            </a:pPr>
            <a:r>
              <a:rPr sz="2000" spc="-5" dirty="0">
                <a:solidFill>
                  <a:srgbClr val="434343"/>
                </a:solidFill>
                <a:latin typeface="Consolas"/>
                <a:cs typeface="Consolas"/>
              </a:rPr>
              <a:t>//</a:t>
            </a:r>
            <a:r>
              <a:rPr sz="2000" spc="-55" dirty="0">
                <a:solidFill>
                  <a:srgbClr val="434343"/>
                </a:solidFill>
                <a:latin typeface="Consolas"/>
                <a:cs typeface="Consolas"/>
              </a:rPr>
              <a:t> </a:t>
            </a:r>
            <a:r>
              <a:rPr sz="2000" spc="-5" dirty="0">
                <a:solidFill>
                  <a:srgbClr val="434343"/>
                </a:solidFill>
                <a:latin typeface="Consolas"/>
                <a:cs typeface="Consolas"/>
              </a:rPr>
              <a:t>true</a:t>
            </a:r>
            <a:endParaRPr sz="2000">
              <a:latin typeface="Consolas"/>
              <a:cs typeface="Consolas"/>
            </a:endParaRPr>
          </a:p>
        </p:txBody>
      </p:sp>
      <p:sp>
        <p:nvSpPr>
          <p:cNvPr id="6" name="object 6"/>
          <p:cNvSpPr txBox="1"/>
          <p:nvPr/>
        </p:nvSpPr>
        <p:spPr>
          <a:xfrm>
            <a:off x="3391941" y="3890066"/>
            <a:ext cx="1488440" cy="730250"/>
          </a:xfrm>
          <a:prstGeom prst="rect">
            <a:avLst/>
          </a:prstGeom>
        </p:spPr>
        <p:txBody>
          <a:bodyPr vert="horz" wrap="square" lIns="0" tIns="12700" rIns="0" bIns="0" rtlCol="0">
            <a:spAutoFit/>
          </a:bodyPr>
          <a:lstStyle/>
          <a:p>
            <a:pPr marL="81915" marR="5080" indent="-69850">
              <a:lnSpc>
                <a:spcPct val="115599"/>
              </a:lnSpc>
              <a:spcBef>
                <a:spcPts val="100"/>
              </a:spcBef>
            </a:pPr>
            <a:r>
              <a:rPr sz="2000" spc="-5" dirty="0">
                <a:solidFill>
                  <a:srgbClr val="434343"/>
                </a:solidFill>
                <a:latin typeface="Consolas"/>
                <a:cs typeface="Consolas"/>
              </a:rPr>
              <a:t>NaN == NaN  [''] ==</a:t>
            </a:r>
            <a:r>
              <a:rPr sz="2000" spc="-95" dirty="0">
                <a:solidFill>
                  <a:srgbClr val="434343"/>
                </a:solidFill>
                <a:latin typeface="Consolas"/>
                <a:cs typeface="Consolas"/>
              </a:rPr>
              <a:t> </a:t>
            </a:r>
            <a:r>
              <a:rPr sz="2000" spc="-5" dirty="0">
                <a:solidFill>
                  <a:srgbClr val="434343"/>
                </a:solidFill>
                <a:latin typeface="Consolas"/>
                <a:cs typeface="Consolas"/>
              </a:rPr>
              <a:t>''</a:t>
            </a:r>
            <a:endParaRPr sz="2000">
              <a:latin typeface="Consolas"/>
              <a:cs typeface="Consolas"/>
            </a:endParaRPr>
          </a:p>
        </p:txBody>
      </p:sp>
      <p:sp>
        <p:nvSpPr>
          <p:cNvPr id="7" name="object 7"/>
          <p:cNvSpPr txBox="1"/>
          <p:nvPr/>
        </p:nvSpPr>
        <p:spPr>
          <a:xfrm>
            <a:off x="5063658" y="3890066"/>
            <a:ext cx="1139825" cy="730250"/>
          </a:xfrm>
          <a:prstGeom prst="rect">
            <a:avLst/>
          </a:prstGeom>
        </p:spPr>
        <p:txBody>
          <a:bodyPr vert="horz" wrap="square" lIns="0" tIns="60325" rIns="0" bIns="0" rtlCol="0">
            <a:spAutoFit/>
          </a:bodyPr>
          <a:lstStyle/>
          <a:p>
            <a:pPr marL="12700">
              <a:lnSpc>
                <a:spcPct val="100000"/>
              </a:lnSpc>
              <a:spcBef>
                <a:spcPts val="475"/>
              </a:spcBef>
            </a:pPr>
            <a:r>
              <a:rPr sz="2000" spc="-5" dirty="0">
                <a:solidFill>
                  <a:srgbClr val="434343"/>
                </a:solidFill>
                <a:latin typeface="Consolas"/>
                <a:cs typeface="Consolas"/>
              </a:rPr>
              <a:t>//</a:t>
            </a:r>
            <a:r>
              <a:rPr sz="2000" spc="-95" dirty="0">
                <a:solidFill>
                  <a:srgbClr val="434343"/>
                </a:solidFill>
                <a:latin typeface="Consolas"/>
                <a:cs typeface="Consolas"/>
              </a:rPr>
              <a:t> </a:t>
            </a:r>
            <a:r>
              <a:rPr sz="2000" spc="-5" dirty="0">
                <a:solidFill>
                  <a:srgbClr val="434343"/>
                </a:solidFill>
                <a:latin typeface="Consolas"/>
                <a:cs typeface="Consolas"/>
              </a:rPr>
              <a:t>false</a:t>
            </a:r>
            <a:endParaRPr sz="2000">
              <a:latin typeface="Consolas"/>
              <a:cs typeface="Consolas"/>
            </a:endParaRPr>
          </a:p>
          <a:p>
            <a:pPr marL="81915">
              <a:lnSpc>
                <a:spcPct val="100000"/>
              </a:lnSpc>
              <a:spcBef>
                <a:spcPts val="375"/>
              </a:spcBef>
            </a:pPr>
            <a:r>
              <a:rPr sz="2000" spc="-5" dirty="0">
                <a:solidFill>
                  <a:srgbClr val="434343"/>
                </a:solidFill>
                <a:latin typeface="Consolas"/>
                <a:cs typeface="Consolas"/>
              </a:rPr>
              <a:t>//</a:t>
            </a:r>
            <a:r>
              <a:rPr sz="2000" spc="-65" dirty="0">
                <a:solidFill>
                  <a:srgbClr val="434343"/>
                </a:solidFill>
                <a:latin typeface="Consolas"/>
                <a:cs typeface="Consolas"/>
              </a:rPr>
              <a:t> </a:t>
            </a:r>
            <a:r>
              <a:rPr sz="2000" spc="-5" dirty="0">
                <a:solidFill>
                  <a:srgbClr val="434343"/>
                </a:solidFill>
                <a:latin typeface="Consolas"/>
                <a:cs typeface="Consolas"/>
              </a:rPr>
              <a:t>true</a:t>
            </a:r>
            <a:endParaRPr sz="2000">
              <a:latin typeface="Consolas"/>
              <a:cs typeface="Consolas"/>
            </a:endParaRPr>
          </a:p>
        </p:txBody>
      </p:sp>
      <p:sp>
        <p:nvSpPr>
          <p:cNvPr id="8" name="object 8"/>
          <p:cNvSpPr txBox="1"/>
          <p:nvPr/>
        </p:nvSpPr>
        <p:spPr>
          <a:xfrm>
            <a:off x="2833558" y="4594916"/>
            <a:ext cx="3926204" cy="1082675"/>
          </a:xfrm>
          <a:prstGeom prst="rect">
            <a:avLst/>
          </a:prstGeom>
        </p:spPr>
        <p:txBody>
          <a:bodyPr vert="horz" wrap="square" lIns="0" tIns="12700" rIns="0" bIns="0" rtlCol="0">
            <a:spAutoFit/>
          </a:bodyPr>
          <a:lstStyle/>
          <a:p>
            <a:pPr marL="12065" marR="5080" algn="ctr">
              <a:lnSpc>
                <a:spcPct val="115599"/>
              </a:lnSpc>
              <a:spcBef>
                <a:spcPts val="100"/>
              </a:spcBef>
              <a:tabLst>
                <a:tab pos="2101850" algn="l"/>
                <a:tab pos="2658745" algn="l"/>
                <a:tab pos="2797810" algn="l"/>
              </a:tabLst>
            </a:pPr>
            <a:r>
              <a:rPr sz="2000" spc="-5" dirty="0">
                <a:solidFill>
                  <a:srgbClr val="434343"/>
                </a:solidFill>
                <a:latin typeface="Consolas"/>
                <a:cs typeface="Consolas"/>
              </a:rPr>
              <a:t>false</a:t>
            </a:r>
            <a:r>
              <a:rPr sz="2000" dirty="0">
                <a:solidFill>
                  <a:srgbClr val="434343"/>
                </a:solidFill>
                <a:latin typeface="Consolas"/>
                <a:cs typeface="Consolas"/>
              </a:rPr>
              <a:t> </a:t>
            </a:r>
            <a:r>
              <a:rPr sz="2000" spc="-5" dirty="0">
                <a:solidFill>
                  <a:srgbClr val="434343"/>
                </a:solidFill>
                <a:latin typeface="Consolas"/>
                <a:cs typeface="Consolas"/>
              </a:rPr>
              <a:t>== undefined		//</a:t>
            </a:r>
            <a:r>
              <a:rPr sz="2000" spc="-95" dirty="0">
                <a:solidFill>
                  <a:srgbClr val="434343"/>
                </a:solidFill>
                <a:latin typeface="Consolas"/>
                <a:cs typeface="Consolas"/>
              </a:rPr>
              <a:t> </a:t>
            </a:r>
            <a:r>
              <a:rPr sz="2000" spc="-5" dirty="0">
                <a:solidFill>
                  <a:srgbClr val="434343"/>
                </a:solidFill>
                <a:latin typeface="Consolas"/>
                <a:cs typeface="Consolas"/>
              </a:rPr>
              <a:t>false  false ==</a:t>
            </a:r>
            <a:r>
              <a:rPr sz="2000" dirty="0">
                <a:solidFill>
                  <a:srgbClr val="434343"/>
                </a:solidFill>
                <a:latin typeface="Consolas"/>
                <a:cs typeface="Consolas"/>
              </a:rPr>
              <a:t> </a:t>
            </a:r>
            <a:r>
              <a:rPr sz="2000" spc="-5" dirty="0">
                <a:solidFill>
                  <a:srgbClr val="434343"/>
                </a:solidFill>
                <a:latin typeface="Consolas"/>
                <a:cs typeface="Consolas"/>
              </a:rPr>
              <a:t>null	// false  null ==</a:t>
            </a:r>
            <a:r>
              <a:rPr sz="2000" dirty="0">
                <a:solidFill>
                  <a:srgbClr val="434343"/>
                </a:solidFill>
                <a:latin typeface="Consolas"/>
                <a:cs typeface="Consolas"/>
              </a:rPr>
              <a:t> </a:t>
            </a:r>
            <a:r>
              <a:rPr sz="2000" spc="-5" dirty="0">
                <a:solidFill>
                  <a:srgbClr val="434343"/>
                </a:solidFill>
                <a:latin typeface="Consolas"/>
                <a:cs typeface="Consolas"/>
              </a:rPr>
              <a:t>undefined	//</a:t>
            </a:r>
            <a:r>
              <a:rPr sz="2000" spc="-50" dirty="0">
                <a:solidFill>
                  <a:srgbClr val="434343"/>
                </a:solidFill>
                <a:latin typeface="Consolas"/>
                <a:cs typeface="Consolas"/>
              </a:rPr>
              <a:t> </a:t>
            </a:r>
            <a:r>
              <a:rPr sz="2000" spc="-5" dirty="0">
                <a:solidFill>
                  <a:srgbClr val="434343"/>
                </a:solidFill>
                <a:latin typeface="Consolas"/>
                <a:cs typeface="Consolas"/>
              </a:rPr>
              <a:t>true</a:t>
            </a:r>
            <a:endParaRPr sz="2000">
              <a:latin typeface="Consolas"/>
              <a:cs typeface="Consolas"/>
            </a:endParaRPr>
          </a:p>
        </p:txBody>
      </p:sp>
    </p:spTree>
    <p:extLst>
      <p:ext uri="{BB962C8B-B14F-4D97-AF65-F5344CB8AC3E}">
        <p14:creationId xmlns:p14="http://schemas.microsoft.com/office/powerpoint/2010/main" val="28755846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869439" cy="574040"/>
          </a:xfrm>
          <a:prstGeom prst="rect">
            <a:avLst/>
          </a:prstGeom>
        </p:spPr>
        <p:txBody>
          <a:bodyPr vert="horz" wrap="square" lIns="0" tIns="12700" rIns="0" bIns="0" rtlCol="0">
            <a:spAutoFit/>
          </a:bodyPr>
          <a:lstStyle/>
          <a:p>
            <a:pPr marL="12700">
              <a:lnSpc>
                <a:spcPct val="100000"/>
              </a:lnSpc>
              <a:spcBef>
                <a:spcPts val="100"/>
              </a:spcBef>
            </a:pPr>
            <a:r>
              <a:rPr sz="3600" spc="345" dirty="0">
                <a:latin typeface="Calibri"/>
                <a:cs typeface="Calibri"/>
              </a:rPr>
              <a:t>Equality</a:t>
            </a:r>
            <a:endParaRPr sz="3600">
              <a:latin typeface="Calibri"/>
              <a:cs typeface="Calibri"/>
            </a:endParaRPr>
          </a:p>
        </p:txBody>
      </p:sp>
      <p:sp>
        <p:nvSpPr>
          <p:cNvPr id="3" name="object 3"/>
          <p:cNvSpPr txBox="1"/>
          <p:nvPr/>
        </p:nvSpPr>
        <p:spPr>
          <a:xfrm>
            <a:off x="855724" y="1567744"/>
            <a:ext cx="7282180" cy="863600"/>
          </a:xfrm>
          <a:prstGeom prst="rect">
            <a:avLst/>
          </a:prstGeom>
        </p:spPr>
        <p:txBody>
          <a:bodyPr vert="horz" wrap="square" lIns="0" tIns="12700" rIns="0" bIns="0" rtlCol="0">
            <a:spAutoFit/>
          </a:bodyPr>
          <a:lstStyle/>
          <a:p>
            <a:pPr marL="12700" marR="5080">
              <a:lnSpc>
                <a:spcPct val="114599"/>
              </a:lnSpc>
              <a:spcBef>
                <a:spcPts val="100"/>
              </a:spcBef>
              <a:tabLst>
                <a:tab pos="5217795" algn="l"/>
              </a:tabLst>
            </a:pPr>
            <a:r>
              <a:rPr sz="2400" spc="-5" dirty="0">
                <a:solidFill>
                  <a:srgbClr val="434343"/>
                </a:solidFill>
                <a:latin typeface="Calibri"/>
                <a:cs typeface="Calibri"/>
              </a:rPr>
              <a:t>Instead</a:t>
            </a:r>
            <a:r>
              <a:rPr sz="2400" spc="-15" dirty="0">
                <a:solidFill>
                  <a:srgbClr val="434343"/>
                </a:solidFill>
                <a:latin typeface="Calibri"/>
                <a:cs typeface="Calibri"/>
              </a:rPr>
              <a:t> </a:t>
            </a:r>
            <a:r>
              <a:rPr sz="2400" spc="-5" dirty="0">
                <a:solidFill>
                  <a:srgbClr val="434343"/>
                </a:solidFill>
                <a:latin typeface="Calibri"/>
                <a:cs typeface="Calibri"/>
              </a:rPr>
              <a:t>of</a:t>
            </a:r>
            <a:r>
              <a:rPr sz="2400" spc="-10" dirty="0">
                <a:solidFill>
                  <a:srgbClr val="434343"/>
                </a:solidFill>
                <a:latin typeface="Calibri"/>
                <a:cs typeface="Calibri"/>
              </a:rPr>
              <a:t> </a:t>
            </a:r>
            <a:r>
              <a:rPr sz="2400" spc="-5" dirty="0">
                <a:solidFill>
                  <a:srgbClr val="434343"/>
                </a:solidFill>
                <a:latin typeface="Calibri"/>
                <a:cs typeface="Calibri"/>
              </a:rPr>
              <a:t>fixing</a:t>
            </a:r>
            <a:r>
              <a:rPr sz="2400" spc="30" dirty="0">
                <a:solidFill>
                  <a:srgbClr val="434343"/>
                </a:solidFill>
                <a:latin typeface="Calibri"/>
                <a:cs typeface="Calibri"/>
              </a:rPr>
              <a:t> </a:t>
            </a:r>
            <a:r>
              <a:rPr sz="2400" spc="-5" dirty="0">
                <a:solidFill>
                  <a:srgbClr val="434343"/>
                </a:solidFill>
                <a:latin typeface="Consolas"/>
                <a:cs typeface="Consolas"/>
              </a:rPr>
              <a:t>==</a:t>
            </a:r>
            <a:r>
              <a:rPr sz="2400" spc="-785" dirty="0">
                <a:solidFill>
                  <a:srgbClr val="434343"/>
                </a:solidFill>
                <a:latin typeface="Consolas"/>
                <a:cs typeface="Consolas"/>
              </a:rPr>
              <a:t> </a:t>
            </a:r>
            <a:r>
              <a:rPr sz="2400" dirty="0">
                <a:solidFill>
                  <a:srgbClr val="434343"/>
                </a:solidFill>
                <a:latin typeface="Calibri"/>
                <a:cs typeface="Calibri"/>
              </a:rPr>
              <a:t>and</a:t>
            </a:r>
            <a:r>
              <a:rPr sz="2400" spc="-5" dirty="0">
                <a:solidFill>
                  <a:srgbClr val="434343"/>
                </a:solidFill>
                <a:latin typeface="Calibri"/>
                <a:cs typeface="Calibri"/>
              </a:rPr>
              <a:t> </a:t>
            </a:r>
            <a:r>
              <a:rPr sz="2400" spc="-5" dirty="0">
                <a:solidFill>
                  <a:srgbClr val="434343"/>
                </a:solidFill>
                <a:latin typeface="Consolas"/>
                <a:cs typeface="Consolas"/>
              </a:rPr>
              <a:t>!=</a:t>
            </a:r>
            <a:r>
              <a:rPr sz="2400" spc="-790" dirty="0">
                <a:solidFill>
                  <a:srgbClr val="434343"/>
                </a:solidFill>
                <a:latin typeface="Consolas"/>
                <a:cs typeface="Consolas"/>
              </a:rPr>
              <a:t> </a:t>
            </a:r>
            <a:r>
              <a:rPr sz="2400" dirty="0">
                <a:solidFill>
                  <a:srgbClr val="434343"/>
                </a:solidFill>
                <a:latin typeface="Calibri"/>
                <a:cs typeface="Calibri"/>
              </a:rPr>
              <a:t>,</a:t>
            </a:r>
            <a:r>
              <a:rPr sz="2400" spc="-10" dirty="0">
                <a:solidFill>
                  <a:srgbClr val="434343"/>
                </a:solidFill>
                <a:latin typeface="Calibri"/>
                <a:cs typeface="Calibri"/>
              </a:rPr>
              <a:t> </a:t>
            </a:r>
            <a:r>
              <a:rPr sz="2400" spc="-5" dirty="0">
                <a:solidFill>
                  <a:srgbClr val="434343"/>
                </a:solidFill>
                <a:latin typeface="Calibri"/>
                <a:cs typeface="Calibri"/>
              </a:rPr>
              <a:t>the</a:t>
            </a:r>
            <a:r>
              <a:rPr sz="2400" spc="-10" dirty="0">
                <a:solidFill>
                  <a:srgbClr val="434343"/>
                </a:solidFill>
                <a:latin typeface="Calibri"/>
                <a:cs typeface="Calibri"/>
              </a:rPr>
              <a:t> </a:t>
            </a:r>
            <a:r>
              <a:rPr sz="2400" spc="-5" dirty="0">
                <a:solidFill>
                  <a:srgbClr val="434343"/>
                </a:solidFill>
                <a:latin typeface="Calibri"/>
                <a:cs typeface="Calibri"/>
              </a:rPr>
              <a:t>ECMAScript</a:t>
            </a:r>
            <a:r>
              <a:rPr sz="2400" spc="-10" dirty="0">
                <a:solidFill>
                  <a:srgbClr val="434343"/>
                </a:solidFill>
                <a:latin typeface="Calibri"/>
                <a:cs typeface="Calibri"/>
              </a:rPr>
              <a:t> </a:t>
            </a:r>
            <a:r>
              <a:rPr sz="2400" spc="-5" dirty="0">
                <a:solidFill>
                  <a:srgbClr val="434343"/>
                </a:solidFill>
                <a:latin typeface="Calibri"/>
                <a:cs typeface="Calibri"/>
              </a:rPr>
              <a:t>standard</a:t>
            </a:r>
            <a:r>
              <a:rPr sz="2400" spc="-10" dirty="0">
                <a:solidFill>
                  <a:srgbClr val="434343"/>
                </a:solidFill>
                <a:latin typeface="Calibri"/>
                <a:cs typeface="Calibri"/>
              </a:rPr>
              <a:t> </a:t>
            </a:r>
            <a:r>
              <a:rPr sz="2400" spc="-5" dirty="0">
                <a:solidFill>
                  <a:srgbClr val="434343"/>
                </a:solidFill>
                <a:latin typeface="Calibri"/>
                <a:cs typeface="Calibri"/>
              </a:rPr>
              <a:t>kept  the existing behavior but </a:t>
            </a:r>
            <a:r>
              <a:rPr sz="2400" dirty="0">
                <a:solidFill>
                  <a:srgbClr val="434343"/>
                </a:solidFill>
                <a:latin typeface="Calibri"/>
                <a:cs typeface="Calibri"/>
              </a:rPr>
              <a:t>added</a:t>
            </a:r>
            <a:r>
              <a:rPr sz="2400" spc="65" dirty="0">
                <a:solidFill>
                  <a:srgbClr val="434343"/>
                </a:solidFill>
                <a:latin typeface="Calibri"/>
                <a:cs typeface="Calibri"/>
              </a:rPr>
              <a:t> </a:t>
            </a:r>
            <a:r>
              <a:rPr sz="2400" spc="-5" dirty="0">
                <a:solidFill>
                  <a:srgbClr val="434343"/>
                </a:solidFill>
                <a:latin typeface="Consolas"/>
                <a:cs typeface="Consolas"/>
              </a:rPr>
              <a:t>===</a:t>
            </a:r>
            <a:r>
              <a:rPr sz="2400" spc="-770"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a:t>
            </a:r>
            <a:endParaRPr sz="2400">
              <a:latin typeface="Consolas"/>
              <a:cs typeface="Consolas"/>
            </a:endParaRPr>
          </a:p>
        </p:txBody>
      </p:sp>
      <p:sp>
        <p:nvSpPr>
          <p:cNvPr id="4" name="object 4"/>
          <p:cNvSpPr txBox="1"/>
          <p:nvPr/>
        </p:nvSpPr>
        <p:spPr>
          <a:xfrm>
            <a:off x="3163341" y="2832791"/>
            <a:ext cx="1418590" cy="1082675"/>
          </a:xfrm>
          <a:prstGeom prst="rect">
            <a:avLst/>
          </a:prstGeom>
        </p:spPr>
        <p:txBody>
          <a:bodyPr vert="horz" wrap="square" lIns="0" tIns="60325" rIns="0" bIns="0" rtlCol="0">
            <a:spAutoFit/>
          </a:bodyPr>
          <a:lstStyle/>
          <a:p>
            <a:pPr algn="ctr">
              <a:lnSpc>
                <a:spcPct val="100000"/>
              </a:lnSpc>
              <a:spcBef>
                <a:spcPts val="475"/>
              </a:spcBef>
            </a:pPr>
            <a:r>
              <a:rPr sz="2000" spc="-5" dirty="0">
                <a:solidFill>
                  <a:srgbClr val="434343"/>
                </a:solidFill>
                <a:latin typeface="Consolas"/>
                <a:cs typeface="Consolas"/>
              </a:rPr>
              <a:t>'' ===</a:t>
            </a:r>
            <a:r>
              <a:rPr sz="2000" spc="-95" dirty="0">
                <a:solidFill>
                  <a:srgbClr val="434343"/>
                </a:solidFill>
                <a:latin typeface="Consolas"/>
                <a:cs typeface="Consolas"/>
              </a:rPr>
              <a:t> </a:t>
            </a:r>
            <a:r>
              <a:rPr sz="2000" spc="-5" dirty="0">
                <a:solidFill>
                  <a:srgbClr val="434343"/>
                </a:solidFill>
                <a:latin typeface="Consolas"/>
                <a:cs typeface="Consolas"/>
              </a:rPr>
              <a:t>'0'</a:t>
            </a:r>
            <a:endParaRPr sz="2000">
              <a:latin typeface="Consolas"/>
              <a:cs typeface="Consolas"/>
            </a:endParaRPr>
          </a:p>
          <a:p>
            <a:pPr marL="635" algn="ctr">
              <a:lnSpc>
                <a:spcPct val="100000"/>
              </a:lnSpc>
              <a:spcBef>
                <a:spcPts val="375"/>
              </a:spcBef>
            </a:pPr>
            <a:r>
              <a:rPr sz="2000" spc="-5" dirty="0">
                <a:solidFill>
                  <a:srgbClr val="434343"/>
                </a:solidFill>
                <a:latin typeface="Consolas"/>
                <a:cs typeface="Consolas"/>
              </a:rPr>
              <a:t>'' ===</a:t>
            </a:r>
            <a:r>
              <a:rPr sz="2000" spc="-65" dirty="0">
                <a:solidFill>
                  <a:srgbClr val="434343"/>
                </a:solidFill>
                <a:latin typeface="Consolas"/>
                <a:cs typeface="Consolas"/>
              </a:rPr>
              <a:t> </a:t>
            </a:r>
            <a:r>
              <a:rPr sz="2000" dirty="0">
                <a:solidFill>
                  <a:srgbClr val="434343"/>
                </a:solidFill>
                <a:latin typeface="Consolas"/>
                <a:cs typeface="Consolas"/>
              </a:rPr>
              <a:t>0</a:t>
            </a:r>
            <a:endParaRPr sz="2000">
              <a:latin typeface="Consolas"/>
              <a:cs typeface="Consolas"/>
            </a:endParaRPr>
          </a:p>
          <a:p>
            <a:pPr algn="ctr">
              <a:lnSpc>
                <a:spcPct val="100000"/>
              </a:lnSpc>
              <a:spcBef>
                <a:spcPts val="375"/>
              </a:spcBef>
            </a:pPr>
            <a:r>
              <a:rPr sz="2000" dirty="0">
                <a:solidFill>
                  <a:srgbClr val="434343"/>
                </a:solidFill>
                <a:latin typeface="Consolas"/>
                <a:cs typeface="Consolas"/>
              </a:rPr>
              <a:t>0 </a:t>
            </a:r>
            <a:r>
              <a:rPr sz="2000" spc="-5" dirty="0">
                <a:solidFill>
                  <a:srgbClr val="434343"/>
                </a:solidFill>
                <a:latin typeface="Consolas"/>
                <a:cs typeface="Consolas"/>
              </a:rPr>
              <a:t>===</a:t>
            </a:r>
            <a:r>
              <a:rPr sz="2000" spc="-85" dirty="0">
                <a:solidFill>
                  <a:srgbClr val="434343"/>
                </a:solidFill>
                <a:latin typeface="Consolas"/>
                <a:cs typeface="Consolas"/>
              </a:rPr>
              <a:t> </a:t>
            </a:r>
            <a:r>
              <a:rPr sz="2000" spc="-5" dirty="0">
                <a:solidFill>
                  <a:srgbClr val="434343"/>
                </a:solidFill>
                <a:latin typeface="Consolas"/>
                <a:cs typeface="Consolas"/>
              </a:rPr>
              <a:t>'0'</a:t>
            </a:r>
            <a:endParaRPr sz="2000">
              <a:latin typeface="Consolas"/>
              <a:cs typeface="Consolas"/>
            </a:endParaRPr>
          </a:p>
        </p:txBody>
      </p:sp>
      <p:sp>
        <p:nvSpPr>
          <p:cNvPr id="5" name="object 5"/>
          <p:cNvSpPr txBox="1"/>
          <p:nvPr/>
        </p:nvSpPr>
        <p:spPr>
          <a:xfrm>
            <a:off x="4696171" y="2832791"/>
            <a:ext cx="1279525" cy="1082675"/>
          </a:xfrm>
          <a:prstGeom prst="rect">
            <a:avLst/>
          </a:prstGeom>
        </p:spPr>
        <p:txBody>
          <a:bodyPr vert="horz" wrap="square" lIns="0" tIns="60325" rIns="0" bIns="0" rtlCol="0">
            <a:spAutoFit/>
          </a:bodyPr>
          <a:lstStyle/>
          <a:p>
            <a:pPr marL="151130">
              <a:lnSpc>
                <a:spcPct val="100000"/>
              </a:lnSpc>
              <a:spcBef>
                <a:spcPts val="475"/>
              </a:spcBef>
            </a:pPr>
            <a:r>
              <a:rPr sz="2000" spc="-5" dirty="0">
                <a:solidFill>
                  <a:srgbClr val="434343"/>
                </a:solidFill>
                <a:latin typeface="Consolas"/>
                <a:cs typeface="Consolas"/>
              </a:rPr>
              <a:t>//</a:t>
            </a:r>
            <a:r>
              <a:rPr sz="2000" spc="-95" dirty="0">
                <a:solidFill>
                  <a:srgbClr val="434343"/>
                </a:solidFill>
                <a:latin typeface="Consolas"/>
                <a:cs typeface="Consolas"/>
              </a:rPr>
              <a:t> </a:t>
            </a:r>
            <a:r>
              <a:rPr sz="2000" spc="-5" dirty="0">
                <a:solidFill>
                  <a:srgbClr val="434343"/>
                </a:solidFill>
                <a:latin typeface="Consolas"/>
                <a:cs typeface="Consolas"/>
              </a:rPr>
              <a:t>false</a:t>
            </a:r>
            <a:endParaRPr sz="2000">
              <a:latin typeface="Consolas"/>
              <a:cs typeface="Consolas"/>
            </a:endParaRPr>
          </a:p>
          <a:p>
            <a:pPr marL="12700">
              <a:lnSpc>
                <a:spcPct val="100000"/>
              </a:lnSpc>
              <a:spcBef>
                <a:spcPts val="375"/>
              </a:spcBef>
            </a:pPr>
            <a:r>
              <a:rPr sz="2000" spc="-5" dirty="0">
                <a:solidFill>
                  <a:srgbClr val="434343"/>
                </a:solidFill>
                <a:latin typeface="Consolas"/>
                <a:cs typeface="Consolas"/>
              </a:rPr>
              <a:t>//</a:t>
            </a:r>
            <a:r>
              <a:rPr sz="2000" spc="-55" dirty="0">
                <a:solidFill>
                  <a:srgbClr val="434343"/>
                </a:solidFill>
                <a:latin typeface="Consolas"/>
                <a:cs typeface="Consolas"/>
              </a:rPr>
              <a:t> </a:t>
            </a:r>
            <a:r>
              <a:rPr sz="2000" spc="-5" dirty="0">
                <a:solidFill>
                  <a:srgbClr val="434343"/>
                </a:solidFill>
                <a:latin typeface="Consolas"/>
                <a:cs typeface="Consolas"/>
              </a:rPr>
              <a:t>false</a:t>
            </a:r>
            <a:endParaRPr sz="2000">
              <a:latin typeface="Consolas"/>
              <a:cs typeface="Consolas"/>
            </a:endParaRPr>
          </a:p>
          <a:p>
            <a:pPr marL="81915">
              <a:lnSpc>
                <a:spcPct val="100000"/>
              </a:lnSpc>
              <a:spcBef>
                <a:spcPts val="375"/>
              </a:spcBef>
            </a:pPr>
            <a:r>
              <a:rPr sz="2000" spc="-5" dirty="0">
                <a:solidFill>
                  <a:srgbClr val="434343"/>
                </a:solidFill>
                <a:latin typeface="Consolas"/>
                <a:cs typeface="Consolas"/>
              </a:rPr>
              <a:t>//</a:t>
            </a:r>
            <a:r>
              <a:rPr sz="2000" spc="-65" dirty="0">
                <a:solidFill>
                  <a:srgbClr val="434343"/>
                </a:solidFill>
                <a:latin typeface="Consolas"/>
                <a:cs typeface="Consolas"/>
              </a:rPr>
              <a:t> </a:t>
            </a:r>
            <a:r>
              <a:rPr sz="2000" spc="-5" dirty="0">
                <a:solidFill>
                  <a:srgbClr val="434343"/>
                </a:solidFill>
                <a:latin typeface="Consolas"/>
                <a:cs typeface="Consolas"/>
              </a:rPr>
              <a:t>false</a:t>
            </a:r>
            <a:endParaRPr sz="2000">
              <a:latin typeface="Consolas"/>
              <a:cs typeface="Consolas"/>
            </a:endParaRPr>
          </a:p>
        </p:txBody>
      </p:sp>
      <p:sp>
        <p:nvSpPr>
          <p:cNvPr id="6" name="object 6"/>
          <p:cNvSpPr txBox="1"/>
          <p:nvPr/>
        </p:nvSpPr>
        <p:spPr>
          <a:xfrm>
            <a:off x="2414770" y="3890066"/>
            <a:ext cx="4761230" cy="1082675"/>
          </a:xfrm>
          <a:prstGeom prst="rect">
            <a:avLst/>
          </a:prstGeom>
        </p:spPr>
        <p:txBody>
          <a:bodyPr vert="horz" wrap="square" lIns="0" tIns="12700" rIns="0" bIns="0" rtlCol="0">
            <a:spAutoFit/>
          </a:bodyPr>
          <a:lstStyle/>
          <a:p>
            <a:pPr marL="12700" marR="5080" algn="ctr">
              <a:lnSpc>
                <a:spcPct val="115599"/>
              </a:lnSpc>
              <a:spcBef>
                <a:spcPts val="100"/>
              </a:spcBef>
              <a:tabLst>
                <a:tab pos="1684020" algn="l"/>
                <a:tab pos="1823085" algn="l"/>
              </a:tabLst>
            </a:pPr>
            <a:r>
              <a:rPr sz="2000" spc="-5" dirty="0" err="1">
                <a:solidFill>
                  <a:srgbClr val="434343"/>
                </a:solidFill>
                <a:latin typeface="Consolas"/>
                <a:cs typeface="Consolas"/>
              </a:rPr>
              <a:t>NaN</a:t>
            </a:r>
            <a:r>
              <a:rPr sz="2000" spc="-5" dirty="0">
                <a:solidFill>
                  <a:srgbClr val="434343"/>
                </a:solidFill>
                <a:latin typeface="Consolas"/>
                <a:cs typeface="Consolas"/>
              </a:rPr>
              <a:t> =</a:t>
            </a:r>
            <a:r>
              <a:rPr lang="en-US" sz="2000" spc="-5" dirty="0">
                <a:solidFill>
                  <a:srgbClr val="434343"/>
                </a:solidFill>
                <a:latin typeface="Consolas"/>
                <a:cs typeface="Consolas"/>
              </a:rPr>
              <a:t>=</a:t>
            </a:r>
            <a:r>
              <a:rPr sz="2000" spc="-5" dirty="0">
                <a:solidFill>
                  <a:srgbClr val="434343"/>
                </a:solidFill>
                <a:latin typeface="Consolas"/>
                <a:cs typeface="Consolas"/>
              </a:rPr>
              <a:t>=</a:t>
            </a:r>
            <a:r>
              <a:rPr sz="2000" dirty="0">
                <a:solidFill>
                  <a:srgbClr val="434343"/>
                </a:solidFill>
                <a:latin typeface="Consolas"/>
                <a:cs typeface="Consolas"/>
              </a:rPr>
              <a:t> </a:t>
            </a:r>
            <a:r>
              <a:rPr sz="2000" spc="-5" dirty="0">
                <a:solidFill>
                  <a:srgbClr val="434343"/>
                </a:solidFill>
                <a:latin typeface="Consolas"/>
                <a:cs typeface="Consolas"/>
              </a:rPr>
              <a:t>NaN	// still weirdly</a:t>
            </a:r>
            <a:r>
              <a:rPr sz="2000" spc="-85" dirty="0">
                <a:solidFill>
                  <a:srgbClr val="434343"/>
                </a:solidFill>
                <a:latin typeface="Consolas"/>
                <a:cs typeface="Consolas"/>
              </a:rPr>
              <a:t> </a:t>
            </a:r>
            <a:r>
              <a:rPr sz="2000" spc="-5" dirty="0">
                <a:solidFill>
                  <a:srgbClr val="434343"/>
                </a:solidFill>
                <a:latin typeface="Consolas"/>
                <a:cs typeface="Consolas"/>
              </a:rPr>
              <a:t>false  ['']</a:t>
            </a:r>
            <a:r>
              <a:rPr sz="2000" dirty="0">
                <a:solidFill>
                  <a:srgbClr val="434343"/>
                </a:solidFill>
                <a:latin typeface="Consolas"/>
                <a:cs typeface="Consolas"/>
              </a:rPr>
              <a:t> </a:t>
            </a:r>
            <a:r>
              <a:rPr sz="2000" spc="-5" dirty="0">
                <a:solidFill>
                  <a:srgbClr val="434343"/>
                </a:solidFill>
                <a:latin typeface="Consolas"/>
                <a:cs typeface="Consolas"/>
              </a:rPr>
              <a:t>===</a:t>
            </a:r>
            <a:r>
              <a:rPr sz="2000" dirty="0">
                <a:solidFill>
                  <a:srgbClr val="434343"/>
                </a:solidFill>
                <a:latin typeface="Consolas"/>
                <a:cs typeface="Consolas"/>
              </a:rPr>
              <a:t> </a:t>
            </a:r>
            <a:r>
              <a:rPr sz="2000" spc="-5" dirty="0">
                <a:solidFill>
                  <a:srgbClr val="434343"/>
                </a:solidFill>
                <a:latin typeface="Consolas"/>
                <a:cs typeface="Consolas"/>
              </a:rPr>
              <a:t>''		//</a:t>
            </a:r>
            <a:r>
              <a:rPr sz="2000" spc="-20" dirty="0">
                <a:solidFill>
                  <a:srgbClr val="434343"/>
                </a:solidFill>
                <a:latin typeface="Consolas"/>
                <a:cs typeface="Consolas"/>
              </a:rPr>
              <a:t> </a:t>
            </a:r>
            <a:r>
              <a:rPr sz="2000" spc="-5" dirty="0">
                <a:solidFill>
                  <a:srgbClr val="434343"/>
                </a:solidFill>
                <a:latin typeface="Consolas"/>
                <a:cs typeface="Consolas"/>
              </a:rPr>
              <a:t>false</a:t>
            </a:r>
            <a:endParaRPr sz="2000" dirty="0">
              <a:latin typeface="Consolas"/>
              <a:cs typeface="Consolas"/>
            </a:endParaRPr>
          </a:p>
          <a:p>
            <a:pPr marL="1905" algn="ctr">
              <a:lnSpc>
                <a:spcPct val="100000"/>
              </a:lnSpc>
              <a:spcBef>
                <a:spcPts val="375"/>
              </a:spcBef>
              <a:tabLst>
                <a:tab pos="2926715" algn="l"/>
              </a:tabLst>
            </a:pPr>
            <a:r>
              <a:rPr sz="2000" spc="-5" dirty="0">
                <a:solidFill>
                  <a:srgbClr val="434343"/>
                </a:solidFill>
                <a:latin typeface="Consolas"/>
                <a:cs typeface="Consolas"/>
              </a:rPr>
              <a:t>false ===</a:t>
            </a:r>
            <a:r>
              <a:rPr sz="2000" dirty="0">
                <a:solidFill>
                  <a:srgbClr val="434343"/>
                </a:solidFill>
                <a:latin typeface="Consolas"/>
                <a:cs typeface="Consolas"/>
              </a:rPr>
              <a:t> </a:t>
            </a:r>
            <a:r>
              <a:rPr sz="2000" spc="-5" dirty="0">
                <a:solidFill>
                  <a:srgbClr val="434343"/>
                </a:solidFill>
                <a:latin typeface="Consolas"/>
                <a:cs typeface="Consolas"/>
              </a:rPr>
              <a:t>undefined	//</a:t>
            </a:r>
            <a:r>
              <a:rPr sz="2000" spc="-30" dirty="0">
                <a:solidFill>
                  <a:srgbClr val="434343"/>
                </a:solidFill>
                <a:latin typeface="Consolas"/>
                <a:cs typeface="Consolas"/>
              </a:rPr>
              <a:t> </a:t>
            </a:r>
            <a:r>
              <a:rPr sz="2000" spc="-5" dirty="0">
                <a:solidFill>
                  <a:srgbClr val="434343"/>
                </a:solidFill>
                <a:latin typeface="Consolas"/>
                <a:cs typeface="Consolas"/>
              </a:rPr>
              <a:t>false</a:t>
            </a:r>
            <a:endParaRPr sz="2000" dirty="0">
              <a:latin typeface="Consolas"/>
              <a:cs typeface="Consolas"/>
            </a:endParaRPr>
          </a:p>
        </p:txBody>
      </p:sp>
      <p:sp>
        <p:nvSpPr>
          <p:cNvPr id="7" name="object 7"/>
          <p:cNvSpPr txBox="1"/>
          <p:nvPr/>
        </p:nvSpPr>
        <p:spPr>
          <a:xfrm>
            <a:off x="2833558" y="4947341"/>
            <a:ext cx="2532380" cy="730250"/>
          </a:xfrm>
          <a:prstGeom prst="rect">
            <a:avLst/>
          </a:prstGeom>
        </p:spPr>
        <p:txBody>
          <a:bodyPr vert="horz" wrap="square" lIns="0" tIns="12700" rIns="0" bIns="0" rtlCol="0">
            <a:spAutoFit/>
          </a:bodyPr>
          <a:lstStyle/>
          <a:p>
            <a:pPr marL="12700" marR="5080" indent="278765">
              <a:lnSpc>
                <a:spcPct val="115599"/>
              </a:lnSpc>
              <a:spcBef>
                <a:spcPts val="100"/>
              </a:spcBef>
            </a:pPr>
            <a:r>
              <a:rPr sz="2000" spc="-5" dirty="0">
                <a:solidFill>
                  <a:srgbClr val="434343"/>
                </a:solidFill>
                <a:latin typeface="Consolas"/>
                <a:cs typeface="Consolas"/>
              </a:rPr>
              <a:t>false === null  null ===</a:t>
            </a:r>
            <a:r>
              <a:rPr sz="2000" spc="-95" dirty="0">
                <a:solidFill>
                  <a:srgbClr val="434343"/>
                </a:solidFill>
                <a:latin typeface="Consolas"/>
                <a:cs typeface="Consolas"/>
              </a:rPr>
              <a:t> </a:t>
            </a:r>
            <a:r>
              <a:rPr sz="2000" spc="-5" dirty="0">
                <a:solidFill>
                  <a:srgbClr val="434343"/>
                </a:solidFill>
                <a:latin typeface="Consolas"/>
                <a:cs typeface="Consolas"/>
              </a:rPr>
              <a:t>undefined</a:t>
            </a:r>
            <a:endParaRPr sz="2000">
              <a:latin typeface="Consolas"/>
              <a:cs typeface="Consolas"/>
            </a:endParaRPr>
          </a:p>
        </p:txBody>
      </p:sp>
      <p:sp>
        <p:nvSpPr>
          <p:cNvPr id="8" name="object 8"/>
          <p:cNvSpPr txBox="1"/>
          <p:nvPr/>
        </p:nvSpPr>
        <p:spPr>
          <a:xfrm>
            <a:off x="5341433" y="4947341"/>
            <a:ext cx="1418590" cy="730250"/>
          </a:xfrm>
          <a:prstGeom prst="rect">
            <a:avLst/>
          </a:prstGeom>
        </p:spPr>
        <p:txBody>
          <a:bodyPr vert="horz" wrap="square" lIns="0" tIns="60325" rIns="0" bIns="0" rtlCol="0">
            <a:spAutoFit/>
          </a:bodyPr>
          <a:lstStyle/>
          <a:p>
            <a:pPr marL="12700">
              <a:lnSpc>
                <a:spcPct val="100000"/>
              </a:lnSpc>
              <a:spcBef>
                <a:spcPts val="475"/>
              </a:spcBef>
            </a:pPr>
            <a:r>
              <a:rPr sz="2000" spc="-5" dirty="0">
                <a:solidFill>
                  <a:srgbClr val="434343"/>
                </a:solidFill>
                <a:latin typeface="Consolas"/>
                <a:cs typeface="Consolas"/>
              </a:rPr>
              <a:t>//</a:t>
            </a:r>
            <a:r>
              <a:rPr sz="2000" spc="-40" dirty="0">
                <a:solidFill>
                  <a:srgbClr val="434343"/>
                </a:solidFill>
                <a:latin typeface="Consolas"/>
                <a:cs typeface="Consolas"/>
              </a:rPr>
              <a:t> </a:t>
            </a:r>
            <a:r>
              <a:rPr sz="2000" spc="-5" dirty="0">
                <a:solidFill>
                  <a:srgbClr val="434343"/>
                </a:solidFill>
                <a:latin typeface="Consolas"/>
                <a:cs typeface="Consolas"/>
              </a:rPr>
              <a:t>false</a:t>
            </a:r>
            <a:endParaRPr sz="2000">
              <a:latin typeface="Consolas"/>
              <a:cs typeface="Consolas"/>
            </a:endParaRPr>
          </a:p>
          <a:p>
            <a:pPr marL="290195">
              <a:lnSpc>
                <a:spcPct val="100000"/>
              </a:lnSpc>
              <a:spcBef>
                <a:spcPts val="375"/>
              </a:spcBef>
            </a:pPr>
            <a:r>
              <a:rPr sz="2000" spc="-5" dirty="0">
                <a:solidFill>
                  <a:srgbClr val="434343"/>
                </a:solidFill>
                <a:latin typeface="Consolas"/>
                <a:cs typeface="Consolas"/>
              </a:rPr>
              <a:t>//</a:t>
            </a:r>
            <a:r>
              <a:rPr sz="2000" spc="-95" dirty="0">
                <a:solidFill>
                  <a:srgbClr val="434343"/>
                </a:solidFill>
                <a:latin typeface="Consolas"/>
                <a:cs typeface="Consolas"/>
              </a:rPr>
              <a:t> </a:t>
            </a:r>
            <a:r>
              <a:rPr sz="2000" spc="-5" dirty="0">
                <a:solidFill>
                  <a:srgbClr val="434343"/>
                </a:solidFill>
                <a:latin typeface="Consolas"/>
                <a:cs typeface="Consolas"/>
              </a:rPr>
              <a:t>false</a:t>
            </a:r>
            <a:endParaRPr sz="2000">
              <a:latin typeface="Consolas"/>
              <a:cs typeface="Consolas"/>
            </a:endParaRPr>
          </a:p>
        </p:txBody>
      </p:sp>
      <p:sp>
        <p:nvSpPr>
          <p:cNvPr id="9" name="object 9"/>
          <p:cNvSpPr txBox="1"/>
          <p:nvPr/>
        </p:nvSpPr>
        <p:spPr>
          <a:xfrm>
            <a:off x="1504677" y="6116884"/>
            <a:ext cx="61347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434343"/>
                </a:solidFill>
                <a:latin typeface="Calibri"/>
                <a:cs typeface="Calibri"/>
              </a:rPr>
              <a:t>Always</a:t>
            </a:r>
            <a:r>
              <a:rPr sz="2400" b="1" spc="-10" dirty="0">
                <a:solidFill>
                  <a:srgbClr val="434343"/>
                </a:solidFill>
                <a:latin typeface="Calibri"/>
                <a:cs typeface="Calibri"/>
              </a:rPr>
              <a:t> </a:t>
            </a:r>
            <a:r>
              <a:rPr sz="2400" b="1" spc="-5" dirty="0">
                <a:solidFill>
                  <a:srgbClr val="434343"/>
                </a:solidFill>
                <a:latin typeface="Calibri"/>
                <a:cs typeface="Calibri"/>
              </a:rPr>
              <a:t>use</a:t>
            </a:r>
            <a:r>
              <a:rPr sz="2400" b="1" spc="25" dirty="0">
                <a:solidFill>
                  <a:srgbClr val="434343"/>
                </a:solidFill>
                <a:latin typeface="Calibri"/>
                <a:cs typeface="Calibri"/>
              </a:rPr>
              <a:t> </a:t>
            </a:r>
            <a:r>
              <a:rPr sz="2400" b="1" spc="-5" dirty="0">
                <a:solidFill>
                  <a:srgbClr val="434343"/>
                </a:solidFill>
                <a:latin typeface="Consolas"/>
                <a:cs typeface="Consolas"/>
              </a:rPr>
              <a:t>===</a:t>
            </a:r>
            <a:r>
              <a:rPr sz="2400" b="1" spc="-780" dirty="0">
                <a:solidFill>
                  <a:srgbClr val="434343"/>
                </a:solidFill>
                <a:latin typeface="Consolas"/>
                <a:cs typeface="Consolas"/>
              </a:rPr>
              <a:t> </a:t>
            </a:r>
            <a:r>
              <a:rPr sz="2400" b="1" spc="-5" dirty="0">
                <a:solidFill>
                  <a:srgbClr val="434343"/>
                </a:solidFill>
                <a:latin typeface="Calibri"/>
                <a:cs typeface="Calibri"/>
              </a:rPr>
              <a:t>and</a:t>
            </a:r>
            <a:r>
              <a:rPr sz="2400" b="1" dirty="0">
                <a:solidFill>
                  <a:srgbClr val="434343"/>
                </a:solidFill>
                <a:latin typeface="Calibri"/>
                <a:cs typeface="Calibri"/>
              </a:rPr>
              <a:t> </a:t>
            </a:r>
            <a:r>
              <a:rPr sz="2400" b="1" spc="-5" dirty="0">
                <a:solidFill>
                  <a:srgbClr val="434343"/>
                </a:solidFill>
                <a:latin typeface="Consolas"/>
                <a:cs typeface="Consolas"/>
              </a:rPr>
              <a:t>!==</a:t>
            </a:r>
            <a:r>
              <a:rPr sz="2400" b="1" spc="-245" dirty="0">
                <a:solidFill>
                  <a:srgbClr val="434343"/>
                </a:solidFill>
                <a:latin typeface="Consolas"/>
                <a:cs typeface="Consolas"/>
              </a:rPr>
              <a:t> </a:t>
            </a:r>
            <a:r>
              <a:rPr sz="2400" b="1" spc="-5" dirty="0">
                <a:solidFill>
                  <a:srgbClr val="434343"/>
                </a:solidFill>
                <a:latin typeface="Calibri"/>
                <a:cs typeface="Calibri"/>
              </a:rPr>
              <a:t>and</a:t>
            </a:r>
            <a:r>
              <a:rPr sz="2400" b="1" spc="-10" dirty="0">
                <a:solidFill>
                  <a:srgbClr val="434343"/>
                </a:solidFill>
                <a:latin typeface="Calibri"/>
                <a:cs typeface="Calibri"/>
              </a:rPr>
              <a:t> </a:t>
            </a:r>
            <a:r>
              <a:rPr sz="2400" b="1" spc="-5" dirty="0">
                <a:solidFill>
                  <a:srgbClr val="434343"/>
                </a:solidFill>
                <a:latin typeface="Calibri"/>
                <a:cs typeface="Calibri"/>
              </a:rPr>
              <a:t>don't</a:t>
            </a:r>
            <a:r>
              <a:rPr sz="2400" b="1" spc="-10" dirty="0">
                <a:solidFill>
                  <a:srgbClr val="434343"/>
                </a:solidFill>
                <a:latin typeface="Calibri"/>
                <a:cs typeface="Calibri"/>
              </a:rPr>
              <a:t> </a:t>
            </a:r>
            <a:r>
              <a:rPr sz="2400" b="1" spc="-5" dirty="0">
                <a:solidFill>
                  <a:srgbClr val="434343"/>
                </a:solidFill>
                <a:latin typeface="Calibri"/>
                <a:cs typeface="Calibri"/>
              </a:rPr>
              <a:t>use</a:t>
            </a:r>
            <a:r>
              <a:rPr sz="2400" b="1" spc="30" dirty="0">
                <a:solidFill>
                  <a:srgbClr val="434343"/>
                </a:solidFill>
                <a:latin typeface="Calibri"/>
                <a:cs typeface="Calibri"/>
              </a:rPr>
              <a:t> </a:t>
            </a:r>
            <a:r>
              <a:rPr sz="2400" b="1" spc="-5" dirty="0">
                <a:solidFill>
                  <a:srgbClr val="434343"/>
                </a:solidFill>
                <a:latin typeface="Consolas"/>
                <a:cs typeface="Consolas"/>
              </a:rPr>
              <a:t>==</a:t>
            </a:r>
            <a:r>
              <a:rPr sz="2400" b="1" spc="-785" dirty="0">
                <a:solidFill>
                  <a:srgbClr val="434343"/>
                </a:solidFill>
                <a:latin typeface="Consolas"/>
                <a:cs typeface="Consolas"/>
              </a:rPr>
              <a:t> </a:t>
            </a:r>
            <a:r>
              <a:rPr sz="2400" b="1" spc="-5" dirty="0">
                <a:solidFill>
                  <a:srgbClr val="434343"/>
                </a:solidFill>
                <a:latin typeface="Calibri"/>
                <a:cs typeface="Calibri"/>
              </a:rPr>
              <a:t>or </a:t>
            </a:r>
            <a:r>
              <a:rPr sz="2400" b="1" spc="-5" dirty="0">
                <a:solidFill>
                  <a:srgbClr val="434343"/>
                </a:solidFill>
                <a:latin typeface="Consolas"/>
                <a:cs typeface="Consolas"/>
              </a:rPr>
              <a:t>!=</a:t>
            </a:r>
            <a:endParaRPr sz="2400">
              <a:latin typeface="Consolas"/>
              <a:cs typeface="Consolas"/>
            </a:endParaRPr>
          </a:p>
        </p:txBody>
      </p:sp>
    </p:spTree>
    <p:extLst>
      <p:ext uri="{BB962C8B-B14F-4D97-AF65-F5344CB8AC3E}">
        <p14:creationId xmlns:p14="http://schemas.microsoft.com/office/powerpoint/2010/main" val="38568653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139639654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455795" cy="574040"/>
          </a:xfrm>
          <a:prstGeom prst="rect">
            <a:avLst/>
          </a:prstGeom>
        </p:spPr>
        <p:txBody>
          <a:bodyPr vert="horz" wrap="square" lIns="0" tIns="12700" rIns="0" bIns="0" rtlCol="0">
            <a:spAutoFit/>
          </a:bodyPr>
          <a:lstStyle/>
          <a:p>
            <a:pPr marL="12700">
              <a:lnSpc>
                <a:spcPct val="100000"/>
              </a:lnSpc>
              <a:spcBef>
                <a:spcPts val="100"/>
              </a:spcBef>
            </a:pPr>
            <a:r>
              <a:rPr sz="3600" spc="340" dirty="0">
                <a:latin typeface="Calibri"/>
                <a:cs typeface="Calibri"/>
              </a:rPr>
              <a:t>Null </a:t>
            </a:r>
            <a:r>
              <a:rPr sz="3600" spc="465" dirty="0">
                <a:latin typeface="Calibri"/>
                <a:cs typeface="Calibri"/>
              </a:rPr>
              <a:t>and</a:t>
            </a:r>
            <a:r>
              <a:rPr sz="3600" spc="-130" dirty="0">
                <a:latin typeface="Calibri"/>
                <a:cs typeface="Calibri"/>
              </a:rPr>
              <a:t> </a:t>
            </a:r>
            <a:r>
              <a:rPr sz="3600" spc="380" dirty="0">
                <a:latin typeface="Calibri"/>
                <a:cs typeface="Calibri"/>
              </a:rPr>
              <a:t>Undefined</a:t>
            </a:r>
            <a:endParaRPr sz="3600">
              <a:latin typeface="Calibri"/>
              <a:cs typeface="Calibri"/>
            </a:endParaRPr>
          </a:p>
        </p:txBody>
      </p:sp>
      <p:sp>
        <p:nvSpPr>
          <p:cNvPr id="3" name="object 3"/>
          <p:cNvSpPr txBox="1"/>
          <p:nvPr/>
        </p:nvSpPr>
        <p:spPr>
          <a:xfrm>
            <a:off x="855724" y="1440739"/>
            <a:ext cx="7352030" cy="2371725"/>
          </a:xfrm>
          <a:prstGeom prst="rect">
            <a:avLst/>
          </a:prstGeom>
        </p:spPr>
        <p:txBody>
          <a:bodyPr vert="horz" wrap="square" lIns="0" tIns="193040" rIns="0" bIns="0" rtlCol="0">
            <a:spAutoFit/>
          </a:bodyPr>
          <a:lstStyle/>
          <a:p>
            <a:pPr marL="12700">
              <a:lnSpc>
                <a:spcPct val="100000"/>
              </a:lnSpc>
              <a:spcBef>
                <a:spcPts val="1520"/>
              </a:spcBef>
            </a:pPr>
            <a:r>
              <a:rPr sz="2400" spc="-5" dirty="0">
                <a:solidFill>
                  <a:srgbClr val="434343"/>
                </a:solidFill>
                <a:latin typeface="Calibri"/>
                <a:cs typeface="Calibri"/>
              </a:rPr>
              <a:t>What's the</a:t>
            </a:r>
            <a:r>
              <a:rPr sz="2400" spc="-10" dirty="0">
                <a:solidFill>
                  <a:srgbClr val="434343"/>
                </a:solidFill>
                <a:latin typeface="Calibri"/>
                <a:cs typeface="Calibri"/>
              </a:rPr>
              <a:t> </a:t>
            </a:r>
            <a:r>
              <a:rPr sz="2400" spc="-5" dirty="0">
                <a:solidFill>
                  <a:srgbClr val="434343"/>
                </a:solidFill>
                <a:latin typeface="Calibri"/>
                <a:cs typeface="Calibri"/>
              </a:rPr>
              <a:t>difference?</a:t>
            </a:r>
            <a:endParaRPr sz="2400">
              <a:latin typeface="Calibri"/>
              <a:cs typeface="Calibri"/>
            </a:endParaRPr>
          </a:p>
          <a:p>
            <a:pPr marL="469900" marR="439420" indent="-306705">
              <a:lnSpc>
                <a:spcPct val="113700"/>
              </a:lnSpc>
              <a:spcBef>
                <a:spcPts val="1025"/>
              </a:spcBef>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null</a:t>
            </a:r>
            <a:r>
              <a:rPr sz="2400" spc="-860" dirty="0">
                <a:solidFill>
                  <a:srgbClr val="434343"/>
                </a:solidFill>
                <a:latin typeface="Consolas"/>
                <a:cs typeface="Consolas"/>
              </a:rPr>
              <a:t> </a:t>
            </a:r>
            <a:r>
              <a:rPr sz="2400" spc="-5" dirty="0">
                <a:solidFill>
                  <a:srgbClr val="434343"/>
                </a:solidFill>
                <a:latin typeface="Calibri"/>
                <a:cs typeface="Calibri"/>
              </a:rPr>
              <a:t>is </a:t>
            </a:r>
            <a:r>
              <a:rPr sz="2400" dirty="0">
                <a:solidFill>
                  <a:srgbClr val="434343"/>
                </a:solidFill>
                <a:latin typeface="Calibri"/>
                <a:cs typeface="Calibri"/>
              </a:rPr>
              <a:t>a </a:t>
            </a:r>
            <a:r>
              <a:rPr sz="2400" spc="-5" dirty="0">
                <a:solidFill>
                  <a:srgbClr val="434343"/>
                </a:solidFill>
                <a:latin typeface="Calibri"/>
                <a:cs typeface="Calibri"/>
              </a:rPr>
              <a:t>value representing the </a:t>
            </a:r>
            <a:r>
              <a:rPr sz="2400" dirty="0">
                <a:solidFill>
                  <a:srgbClr val="434343"/>
                </a:solidFill>
                <a:latin typeface="Calibri"/>
                <a:cs typeface="Calibri"/>
              </a:rPr>
              <a:t>absence </a:t>
            </a:r>
            <a:r>
              <a:rPr sz="2400" spc="-5" dirty="0">
                <a:solidFill>
                  <a:srgbClr val="434343"/>
                </a:solidFill>
                <a:latin typeface="Calibri"/>
                <a:cs typeface="Calibri"/>
              </a:rPr>
              <a:t>of </a:t>
            </a:r>
            <a:r>
              <a:rPr sz="2400" dirty="0">
                <a:solidFill>
                  <a:srgbClr val="434343"/>
                </a:solidFill>
                <a:latin typeface="Calibri"/>
                <a:cs typeface="Calibri"/>
              </a:rPr>
              <a:t>a </a:t>
            </a:r>
            <a:r>
              <a:rPr sz="2400" spc="-5" dirty="0">
                <a:solidFill>
                  <a:srgbClr val="434343"/>
                </a:solidFill>
                <a:latin typeface="Calibri"/>
                <a:cs typeface="Calibri"/>
              </a:rPr>
              <a:t>value,  similar to null in Java </a:t>
            </a:r>
            <a:r>
              <a:rPr sz="2400" dirty="0">
                <a:solidFill>
                  <a:srgbClr val="434343"/>
                </a:solidFill>
                <a:latin typeface="Calibri"/>
                <a:cs typeface="Calibri"/>
              </a:rPr>
              <a:t>and </a:t>
            </a:r>
            <a:r>
              <a:rPr sz="2400" spc="-5" dirty="0">
                <a:solidFill>
                  <a:srgbClr val="434343"/>
                </a:solidFill>
                <a:latin typeface="Calibri"/>
                <a:cs typeface="Calibri"/>
              </a:rPr>
              <a:t>nullptr in</a:t>
            </a:r>
            <a:r>
              <a:rPr sz="2400" spc="-30" dirty="0">
                <a:solidFill>
                  <a:srgbClr val="434343"/>
                </a:solidFill>
                <a:latin typeface="Calibri"/>
                <a:cs typeface="Calibri"/>
              </a:rPr>
              <a:t> </a:t>
            </a:r>
            <a:r>
              <a:rPr sz="2400" spc="-5" dirty="0">
                <a:solidFill>
                  <a:srgbClr val="434343"/>
                </a:solidFill>
                <a:latin typeface="Calibri"/>
                <a:cs typeface="Calibri"/>
              </a:rPr>
              <a:t>C++.</a:t>
            </a:r>
            <a:endParaRPr sz="2400">
              <a:latin typeface="Calibri"/>
              <a:cs typeface="Calibri"/>
            </a:endParaRPr>
          </a:p>
          <a:p>
            <a:pPr marL="469900" marR="5080"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undefined</a:t>
            </a:r>
            <a:r>
              <a:rPr sz="2400" spc="-825" dirty="0">
                <a:solidFill>
                  <a:srgbClr val="434343"/>
                </a:solidFill>
                <a:latin typeface="Consolas"/>
                <a:cs typeface="Consolas"/>
              </a:rPr>
              <a:t> </a:t>
            </a:r>
            <a:r>
              <a:rPr sz="2400" spc="-5" dirty="0">
                <a:solidFill>
                  <a:srgbClr val="434343"/>
                </a:solidFill>
                <a:latin typeface="Calibri"/>
                <a:cs typeface="Calibri"/>
              </a:rPr>
              <a:t>is the value given to </a:t>
            </a:r>
            <a:r>
              <a:rPr sz="2400" dirty="0">
                <a:solidFill>
                  <a:srgbClr val="434343"/>
                </a:solidFill>
                <a:latin typeface="Calibri"/>
                <a:cs typeface="Calibri"/>
              </a:rPr>
              <a:t>a </a:t>
            </a:r>
            <a:r>
              <a:rPr sz="2400" spc="-5" dirty="0">
                <a:solidFill>
                  <a:srgbClr val="434343"/>
                </a:solidFill>
                <a:latin typeface="Calibri"/>
                <a:cs typeface="Calibri"/>
              </a:rPr>
              <a:t>variable that has not  been </a:t>
            </a:r>
            <a:r>
              <a:rPr sz="2400" dirty="0">
                <a:solidFill>
                  <a:srgbClr val="434343"/>
                </a:solidFill>
                <a:latin typeface="Calibri"/>
                <a:cs typeface="Calibri"/>
              </a:rPr>
              <a:t>a</a:t>
            </a:r>
            <a:r>
              <a:rPr sz="2400" spc="-10" dirty="0">
                <a:solidFill>
                  <a:srgbClr val="434343"/>
                </a:solidFill>
                <a:latin typeface="Calibri"/>
                <a:cs typeface="Calibri"/>
              </a:rPr>
              <a:t> </a:t>
            </a:r>
            <a:r>
              <a:rPr sz="2400" spc="-5" dirty="0">
                <a:solidFill>
                  <a:srgbClr val="434343"/>
                </a:solidFill>
                <a:latin typeface="Calibri"/>
                <a:cs typeface="Calibri"/>
              </a:rPr>
              <a:t>value.</a:t>
            </a:r>
            <a:endParaRPr sz="2400">
              <a:latin typeface="Calibri"/>
              <a:cs typeface="Calibri"/>
            </a:endParaRPr>
          </a:p>
        </p:txBody>
      </p:sp>
      <p:grpSp>
        <p:nvGrpSpPr>
          <p:cNvPr id="4" name="object 4"/>
          <p:cNvGrpSpPr/>
          <p:nvPr/>
        </p:nvGrpSpPr>
        <p:grpSpPr>
          <a:xfrm>
            <a:off x="4076200" y="4479649"/>
            <a:ext cx="3040380" cy="1705610"/>
            <a:chOff x="4076200" y="4479649"/>
            <a:chExt cx="3040380" cy="1705610"/>
          </a:xfrm>
        </p:grpSpPr>
        <p:sp>
          <p:nvSpPr>
            <p:cNvPr id="5" name="object 5"/>
            <p:cNvSpPr/>
            <p:nvPr/>
          </p:nvSpPr>
          <p:spPr>
            <a:xfrm>
              <a:off x="4104775" y="4571017"/>
              <a:ext cx="2982674" cy="157768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090487" y="4493936"/>
              <a:ext cx="3011805" cy="1677035"/>
            </a:xfrm>
            <a:custGeom>
              <a:avLst/>
              <a:gdLst/>
              <a:ahLst/>
              <a:cxnLst/>
              <a:rect l="l" t="t" r="r" b="b"/>
              <a:pathLst>
                <a:path w="3011804" h="1677035">
                  <a:moveTo>
                    <a:pt x="0" y="0"/>
                  </a:moveTo>
                  <a:lnTo>
                    <a:pt x="3011249" y="0"/>
                  </a:lnTo>
                  <a:lnTo>
                    <a:pt x="3011249" y="1676900"/>
                  </a:lnTo>
                  <a:lnTo>
                    <a:pt x="0" y="1676900"/>
                  </a:lnTo>
                  <a:lnTo>
                    <a:pt x="0" y="0"/>
                  </a:lnTo>
                  <a:close/>
                </a:path>
              </a:pathLst>
            </a:custGeom>
            <a:ln w="28574">
              <a:solidFill>
                <a:srgbClr val="595959"/>
              </a:solidFill>
            </a:ln>
          </p:spPr>
          <p:txBody>
            <a:bodyPr wrap="square" lIns="0" tIns="0" rIns="0" bIns="0" rtlCol="0"/>
            <a:lstStyle/>
            <a:p>
              <a:endParaRPr/>
            </a:p>
          </p:txBody>
        </p:sp>
      </p:grpSp>
      <p:grpSp>
        <p:nvGrpSpPr>
          <p:cNvPr id="7" name="object 7"/>
          <p:cNvGrpSpPr/>
          <p:nvPr/>
        </p:nvGrpSpPr>
        <p:grpSpPr>
          <a:xfrm>
            <a:off x="1348074" y="4479648"/>
            <a:ext cx="2362200" cy="1341755"/>
            <a:chOff x="1348074" y="4479648"/>
            <a:chExt cx="2362200" cy="1341755"/>
          </a:xfrm>
        </p:grpSpPr>
        <p:sp>
          <p:nvSpPr>
            <p:cNvPr id="8" name="object 8"/>
            <p:cNvSpPr/>
            <p:nvPr/>
          </p:nvSpPr>
          <p:spPr>
            <a:xfrm>
              <a:off x="1376650" y="4508223"/>
              <a:ext cx="2216277" cy="11585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362362" y="4493936"/>
              <a:ext cx="2333625" cy="1313180"/>
            </a:xfrm>
            <a:custGeom>
              <a:avLst/>
              <a:gdLst/>
              <a:ahLst/>
              <a:cxnLst/>
              <a:rect l="l" t="t" r="r" b="b"/>
              <a:pathLst>
                <a:path w="2333625" h="1313179">
                  <a:moveTo>
                    <a:pt x="0" y="0"/>
                  </a:moveTo>
                  <a:lnTo>
                    <a:pt x="2332999" y="0"/>
                  </a:lnTo>
                  <a:lnTo>
                    <a:pt x="2332999" y="1312999"/>
                  </a:lnTo>
                  <a:lnTo>
                    <a:pt x="0" y="1312999"/>
                  </a:lnTo>
                  <a:lnTo>
                    <a:pt x="0" y="0"/>
                  </a:lnTo>
                  <a:close/>
                </a:path>
              </a:pathLst>
            </a:custGeom>
            <a:ln w="28574">
              <a:solidFill>
                <a:srgbClr val="595959"/>
              </a:solidFill>
            </a:ln>
          </p:spPr>
          <p:txBody>
            <a:bodyPr wrap="square" lIns="0" tIns="0" rIns="0" bIns="0" rtlCol="0"/>
            <a:lstStyle/>
            <a:p>
              <a:endParaRPr/>
            </a:p>
          </p:txBody>
        </p:sp>
      </p:grpSp>
    </p:spTree>
    <p:extLst>
      <p:ext uri="{BB962C8B-B14F-4D97-AF65-F5344CB8AC3E}">
        <p14:creationId xmlns:p14="http://schemas.microsoft.com/office/powerpoint/2010/main" val="141784516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455795" cy="574040"/>
          </a:xfrm>
          <a:prstGeom prst="rect">
            <a:avLst/>
          </a:prstGeom>
        </p:spPr>
        <p:txBody>
          <a:bodyPr vert="horz" wrap="square" lIns="0" tIns="12700" rIns="0" bIns="0" rtlCol="0">
            <a:spAutoFit/>
          </a:bodyPr>
          <a:lstStyle/>
          <a:p>
            <a:pPr marL="12700">
              <a:lnSpc>
                <a:spcPct val="100000"/>
              </a:lnSpc>
              <a:spcBef>
                <a:spcPts val="100"/>
              </a:spcBef>
            </a:pPr>
            <a:r>
              <a:rPr sz="3600" spc="340" dirty="0">
                <a:latin typeface="Calibri"/>
                <a:cs typeface="Calibri"/>
              </a:rPr>
              <a:t>Null </a:t>
            </a:r>
            <a:r>
              <a:rPr sz="3600" spc="465" dirty="0">
                <a:latin typeface="Calibri"/>
                <a:cs typeface="Calibri"/>
              </a:rPr>
              <a:t>and</a:t>
            </a:r>
            <a:r>
              <a:rPr sz="3600" spc="-130" dirty="0">
                <a:latin typeface="Calibri"/>
                <a:cs typeface="Calibri"/>
              </a:rPr>
              <a:t> </a:t>
            </a:r>
            <a:r>
              <a:rPr sz="3600" spc="380" dirty="0">
                <a:latin typeface="Calibri"/>
                <a:cs typeface="Calibri"/>
              </a:rPr>
              <a:t>Undefined</a:t>
            </a:r>
            <a:endParaRPr sz="3600">
              <a:latin typeface="Calibri"/>
              <a:cs typeface="Calibri"/>
            </a:endParaRPr>
          </a:p>
        </p:txBody>
      </p:sp>
      <p:sp>
        <p:nvSpPr>
          <p:cNvPr id="3" name="object 3"/>
          <p:cNvSpPr txBox="1"/>
          <p:nvPr/>
        </p:nvSpPr>
        <p:spPr>
          <a:xfrm>
            <a:off x="855724" y="1440743"/>
            <a:ext cx="7352030" cy="3209925"/>
          </a:xfrm>
          <a:prstGeom prst="rect">
            <a:avLst/>
          </a:prstGeom>
        </p:spPr>
        <p:txBody>
          <a:bodyPr vert="horz" wrap="square" lIns="0" tIns="193040" rIns="0" bIns="0" rtlCol="0">
            <a:spAutoFit/>
          </a:bodyPr>
          <a:lstStyle/>
          <a:p>
            <a:pPr marL="12700">
              <a:lnSpc>
                <a:spcPct val="100000"/>
              </a:lnSpc>
              <a:spcBef>
                <a:spcPts val="1520"/>
              </a:spcBef>
            </a:pPr>
            <a:r>
              <a:rPr sz="2400" spc="-5" dirty="0">
                <a:solidFill>
                  <a:srgbClr val="434343"/>
                </a:solidFill>
                <a:latin typeface="Calibri"/>
                <a:cs typeface="Calibri"/>
              </a:rPr>
              <a:t>What's the</a:t>
            </a:r>
            <a:r>
              <a:rPr sz="2400" spc="-10" dirty="0">
                <a:solidFill>
                  <a:srgbClr val="434343"/>
                </a:solidFill>
                <a:latin typeface="Calibri"/>
                <a:cs typeface="Calibri"/>
              </a:rPr>
              <a:t> </a:t>
            </a:r>
            <a:r>
              <a:rPr sz="2400" spc="-5" dirty="0">
                <a:solidFill>
                  <a:srgbClr val="434343"/>
                </a:solidFill>
                <a:latin typeface="Calibri"/>
                <a:cs typeface="Calibri"/>
              </a:rPr>
              <a:t>difference?</a:t>
            </a:r>
            <a:endParaRPr sz="2400">
              <a:latin typeface="Calibri"/>
              <a:cs typeface="Calibri"/>
            </a:endParaRPr>
          </a:p>
          <a:p>
            <a:pPr marL="469900" marR="439420" indent="-306705">
              <a:lnSpc>
                <a:spcPct val="113700"/>
              </a:lnSpc>
              <a:spcBef>
                <a:spcPts val="1025"/>
              </a:spcBef>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null</a:t>
            </a:r>
            <a:r>
              <a:rPr sz="2400" spc="-860" dirty="0">
                <a:solidFill>
                  <a:srgbClr val="434343"/>
                </a:solidFill>
                <a:latin typeface="Consolas"/>
                <a:cs typeface="Consolas"/>
              </a:rPr>
              <a:t> </a:t>
            </a:r>
            <a:r>
              <a:rPr sz="2400" spc="-5" dirty="0">
                <a:solidFill>
                  <a:srgbClr val="434343"/>
                </a:solidFill>
                <a:latin typeface="Calibri"/>
                <a:cs typeface="Calibri"/>
              </a:rPr>
              <a:t>is </a:t>
            </a:r>
            <a:r>
              <a:rPr sz="2400" dirty="0">
                <a:solidFill>
                  <a:srgbClr val="434343"/>
                </a:solidFill>
                <a:latin typeface="Calibri"/>
                <a:cs typeface="Calibri"/>
              </a:rPr>
              <a:t>a </a:t>
            </a:r>
            <a:r>
              <a:rPr sz="2400" spc="-5" dirty="0">
                <a:solidFill>
                  <a:srgbClr val="434343"/>
                </a:solidFill>
                <a:latin typeface="Calibri"/>
                <a:cs typeface="Calibri"/>
              </a:rPr>
              <a:t>value representing the </a:t>
            </a:r>
            <a:r>
              <a:rPr sz="2400" dirty="0">
                <a:solidFill>
                  <a:srgbClr val="434343"/>
                </a:solidFill>
                <a:latin typeface="Calibri"/>
                <a:cs typeface="Calibri"/>
              </a:rPr>
              <a:t>absence </a:t>
            </a:r>
            <a:r>
              <a:rPr sz="2400" spc="-5" dirty="0">
                <a:solidFill>
                  <a:srgbClr val="434343"/>
                </a:solidFill>
                <a:latin typeface="Calibri"/>
                <a:cs typeface="Calibri"/>
              </a:rPr>
              <a:t>of </a:t>
            </a:r>
            <a:r>
              <a:rPr sz="2400" dirty="0">
                <a:solidFill>
                  <a:srgbClr val="434343"/>
                </a:solidFill>
                <a:latin typeface="Calibri"/>
                <a:cs typeface="Calibri"/>
              </a:rPr>
              <a:t>a </a:t>
            </a:r>
            <a:r>
              <a:rPr sz="2400" spc="-5" dirty="0">
                <a:solidFill>
                  <a:srgbClr val="434343"/>
                </a:solidFill>
                <a:latin typeface="Calibri"/>
                <a:cs typeface="Calibri"/>
              </a:rPr>
              <a:t>value,  similar to null in Java </a:t>
            </a:r>
            <a:r>
              <a:rPr sz="2400" dirty="0">
                <a:solidFill>
                  <a:srgbClr val="434343"/>
                </a:solidFill>
                <a:latin typeface="Calibri"/>
                <a:cs typeface="Calibri"/>
              </a:rPr>
              <a:t>and </a:t>
            </a:r>
            <a:r>
              <a:rPr sz="2400" spc="-5" dirty="0">
                <a:solidFill>
                  <a:srgbClr val="434343"/>
                </a:solidFill>
                <a:latin typeface="Calibri"/>
                <a:cs typeface="Calibri"/>
              </a:rPr>
              <a:t>nullptr in</a:t>
            </a:r>
            <a:r>
              <a:rPr sz="2400" spc="-30" dirty="0">
                <a:solidFill>
                  <a:srgbClr val="434343"/>
                </a:solidFill>
                <a:latin typeface="Calibri"/>
                <a:cs typeface="Calibri"/>
              </a:rPr>
              <a:t> </a:t>
            </a:r>
            <a:r>
              <a:rPr sz="2400" spc="-5" dirty="0">
                <a:solidFill>
                  <a:srgbClr val="434343"/>
                </a:solidFill>
                <a:latin typeface="Calibri"/>
                <a:cs typeface="Calibri"/>
              </a:rPr>
              <a:t>C++.</a:t>
            </a:r>
            <a:endParaRPr sz="2400">
              <a:latin typeface="Calibri"/>
              <a:cs typeface="Calibri"/>
            </a:endParaRPr>
          </a:p>
          <a:p>
            <a:pPr marL="469900" marR="5080"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onsolas"/>
                <a:cs typeface="Consolas"/>
              </a:rPr>
              <a:t>undefined</a:t>
            </a:r>
            <a:r>
              <a:rPr sz="2400" spc="-825" dirty="0">
                <a:solidFill>
                  <a:srgbClr val="434343"/>
                </a:solidFill>
                <a:latin typeface="Consolas"/>
                <a:cs typeface="Consolas"/>
              </a:rPr>
              <a:t> </a:t>
            </a:r>
            <a:r>
              <a:rPr sz="2400" spc="-5" dirty="0">
                <a:solidFill>
                  <a:srgbClr val="434343"/>
                </a:solidFill>
                <a:latin typeface="Calibri"/>
                <a:cs typeface="Calibri"/>
              </a:rPr>
              <a:t>is the value given to </a:t>
            </a:r>
            <a:r>
              <a:rPr sz="2400" dirty="0">
                <a:solidFill>
                  <a:srgbClr val="434343"/>
                </a:solidFill>
                <a:latin typeface="Calibri"/>
                <a:cs typeface="Calibri"/>
              </a:rPr>
              <a:t>a </a:t>
            </a:r>
            <a:r>
              <a:rPr sz="2400" spc="-5" dirty="0">
                <a:solidFill>
                  <a:srgbClr val="434343"/>
                </a:solidFill>
                <a:latin typeface="Calibri"/>
                <a:cs typeface="Calibri"/>
              </a:rPr>
              <a:t>variable that has not  been </a:t>
            </a:r>
            <a:r>
              <a:rPr sz="2400" dirty="0">
                <a:solidFill>
                  <a:srgbClr val="434343"/>
                </a:solidFill>
                <a:latin typeface="Calibri"/>
                <a:cs typeface="Calibri"/>
              </a:rPr>
              <a:t>a</a:t>
            </a:r>
            <a:r>
              <a:rPr sz="2400" spc="-10" dirty="0">
                <a:solidFill>
                  <a:srgbClr val="434343"/>
                </a:solidFill>
                <a:latin typeface="Calibri"/>
                <a:cs typeface="Calibri"/>
              </a:rPr>
              <a:t> </a:t>
            </a:r>
            <a:r>
              <a:rPr sz="2400" spc="-5" dirty="0">
                <a:solidFill>
                  <a:srgbClr val="434343"/>
                </a:solidFill>
                <a:latin typeface="Calibri"/>
                <a:cs typeface="Calibri"/>
              </a:rPr>
              <a:t>value.</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dirty="0">
                <a:solidFill>
                  <a:srgbClr val="434343"/>
                </a:solidFill>
                <a:latin typeface="Arial"/>
                <a:cs typeface="Arial"/>
              </a:rPr>
              <a:t>… </a:t>
            </a:r>
            <a:r>
              <a:rPr sz="2400" spc="-5" dirty="0">
                <a:solidFill>
                  <a:srgbClr val="434343"/>
                </a:solidFill>
                <a:latin typeface="Calibri"/>
                <a:cs typeface="Calibri"/>
              </a:rPr>
              <a:t>however, you can </a:t>
            </a:r>
            <a:r>
              <a:rPr sz="2400" dirty="0">
                <a:solidFill>
                  <a:srgbClr val="434343"/>
                </a:solidFill>
                <a:latin typeface="Calibri"/>
                <a:cs typeface="Calibri"/>
              </a:rPr>
              <a:t>also </a:t>
            </a:r>
            <a:r>
              <a:rPr sz="2400" spc="-5" dirty="0">
                <a:solidFill>
                  <a:srgbClr val="434343"/>
                </a:solidFill>
                <a:latin typeface="Calibri"/>
                <a:cs typeface="Calibri"/>
              </a:rPr>
              <a:t>set </a:t>
            </a:r>
            <a:r>
              <a:rPr sz="2400" dirty="0">
                <a:solidFill>
                  <a:srgbClr val="434343"/>
                </a:solidFill>
                <a:latin typeface="Calibri"/>
                <a:cs typeface="Calibri"/>
              </a:rPr>
              <a:t>a </a:t>
            </a:r>
            <a:r>
              <a:rPr sz="2400" spc="-5" dirty="0">
                <a:solidFill>
                  <a:srgbClr val="434343"/>
                </a:solidFill>
                <a:latin typeface="Calibri"/>
                <a:cs typeface="Calibri"/>
              </a:rPr>
              <a:t>variable's value</a:t>
            </a:r>
            <a:r>
              <a:rPr sz="2400" spc="-185" dirty="0">
                <a:solidFill>
                  <a:srgbClr val="434343"/>
                </a:solidFill>
                <a:latin typeface="Calibri"/>
                <a:cs typeface="Calibri"/>
              </a:rPr>
              <a:t> </a:t>
            </a:r>
            <a:r>
              <a:rPr sz="2400" spc="-5" dirty="0">
                <a:solidFill>
                  <a:srgbClr val="434343"/>
                </a:solidFill>
                <a:latin typeface="Calibri"/>
                <a:cs typeface="Calibri"/>
              </a:rPr>
              <a:t>to</a:t>
            </a:r>
            <a:endParaRPr sz="2400">
              <a:latin typeface="Calibri"/>
              <a:cs typeface="Calibri"/>
            </a:endParaRPr>
          </a:p>
          <a:p>
            <a:pPr marL="927100">
              <a:lnSpc>
                <a:spcPct val="100000"/>
              </a:lnSpc>
              <a:spcBef>
                <a:spcPts val="420"/>
              </a:spcBef>
            </a:pPr>
            <a:r>
              <a:rPr sz="2400" spc="-5" dirty="0">
                <a:solidFill>
                  <a:srgbClr val="434343"/>
                </a:solidFill>
                <a:latin typeface="Consolas"/>
                <a:cs typeface="Consolas"/>
              </a:rPr>
              <a:t>undefined</a:t>
            </a:r>
            <a:endParaRPr sz="2400">
              <a:latin typeface="Consolas"/>
              <a:cs typeface="Consolas"/>
            </a:endParaRPr>
          </a:p>
        </p:txBody>
      </p:sp>
      <p:grpSp>
        <p:nvGrpSpPr>
          <p:cNvPr id="4" name="object 4"/>
          <p:cNvGrpSpPr/>
          <p:nvPr/>
        </p:nvGrpSpPr>
        <p:grpSpPr>
          <a:xfrm>
            <a:off x="1231350" y="4935699"/>
            <a:ext cx="3481070" cy="1567815"/>
            <a:chOff x="1231350" y="4935699"/>
            <a:chExt cx="3481070" cy="1567815"/>
          </a:xfrm>
        </p:grpSpPr>
        <p:sp>
          <p:nvSpPr>
            <p:cNvPr id="5" name="object 5"/>
            <p:cNvSpPr/>
            <p:nvPr/>
          </p:nvSpPr>
          <p:spPr>
            <a:xfrm>
              <a:off x="1269450" y="4973799"/>
              <a:ext cx="3193789" cy="149142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250400" y="4954749"/>
              <a:ext cx="3442970" cy="1529715"/>
            </a:xfrm>
            <a:custGeom>
              <a:avLst/>
              <a:gdLst/>
              <a:ahLst/>
              <a:cxnLst/>
              <a:rect l="l" t="t" r="r" b="b"/>
              <a:pathLst>
                <a:path w="3442970" h="1529714">
                  <a:moveTo>
                    <a:pt x="0" y="0"/>
                  </a:moveTo>
                  <a:lnTo>
                    <a:pt x="3442799" y="0"/>
                  </a:lnTo>
                  <a:lnTo>
                    <a:pt x="3442799" y="1529524"/>
                  </a:lnTo>
                  <a:lnTo>
                    <a:pt x="0" y="1529524"/>
                  </a:lnTo>
                  <a:lnTo>
                    <a:pt x="0" y="0"/>
                  </a:lnTo>
                  <a:close/>
                </a:path>
              </a:pathLst>
            </a:custGeom>
            <a:ln w="38099">
              <a:solidFill>
                <a:srgbClr val="595959"/>
              </a:solidFill>
            </a:ln>
          </p:spPr>
          <p:txBody>
            <a:bodyPr wrap="square" lIns="0" tIns="0" rIns="0" bIns="0" rtlCol="0"/>
            <a:lstStyle/>
            <a:p>
              <a:endParaRPr/>
            </a:p>
          </p:txBody>
        </p:sp>
      </p:grpSp>
      <p:grpSp>
        <p:nvGrpSpPr>
          <p:cNvPr id="7" name="object 7"/>
          <p:cNvGrpSpPr/>
          <p:nvPr/>
        </p:nvGrpSpPr>
        <p:grpSpPr>
          <a:xfrm>
            <a:off x="5072674" y="4866774"/>
            <a:ext cx="3040380" cy="1705610"/>
            <a:chOff x="5072674" y="4866774"/>
            <a:chExt cx="3040380" cy="1705610"/>
          </a:xfrm>
        </p:grpSpPr>
        <p:sp>
          <p:nvSpPr>
            <p:cNvPr id="8" name="object 8"/>
            <p:cNvSpPr/>
            <p:nvPr/>
          </p:nvSpPr>
          <p:spPr>
            <a:xfrm>
              <a:off x="5101250" y="4958142"/>
              <a:ext cx="2982674" cy="1577682"/>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086962" y="4881061"/>
              <a:ext cx="3011805" cy="1677035"/>
            </a:xfrm>
            <a:custGeom>
              <a:avLst/>
              <a:gdLst/>
              <a:ahLst/>
              <a:cxnLst/>
              <a:rect l="l" t="t" r="r" b="b"/>
              <a:pathLst>
                <a:path w="3011804" h="1677034">
                  <a:moveTo>
                    <a:pt x="0" y="0"/>
                  </a:moveTo>
                  <a:lnTo>
                    <a:pt x="3011249" y="0"/>
                  </a:lnTo>
                  <a:lnTo>
                    <a:pt x="3011249" y="1676899"/>
                  </a:lnTo>
                  <a:lnTo>
                    <a:pt x="0" y="1676899"/>
                  </a:lnTo>
                  <a:lnTo>
                    <a:pt x="0" y="0"/>
                  </a:lnTo>
                  <a:close/>
                </a:path>
              </a:pathLst>
            </a:custGeom>
            <a:ln w="28574">
              <a:solidFill>
                <a:srgbClr val="595959"/>
              </a:solidFill>
            </a:ln>
          </p:spPr>
          <p:txBody>
            <a:bodyPr wrap="square" lIns="0" tIns="0" rIns="0" bIns="0" rtlCol="0"/>
            <a:lstStyle/>
            <a:p>
              <a:endParaRPr/>
            </a:p>
          </p:txBody>
        </p:sp>
      </p:grpSp>
      <p:sp>
        <p:nvSpPr>
          <p:cNvPr id="10" name="object 10"/>
          <p:cNvSpPr/>
          <p:nvPr/>
        </p:nvSpPr>
        <p:spPr>
          <a:xfrm>
            <a:off x="3377075" y="4335586"/>
            <a:ext cx="291674" cy="29167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42728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4767580" cy="574040"/>
          </a:xfrm>
          <a:prstGeom prst="rect">
            <a:avLst/>
          </a:prstGeom>
        </p:spPr>
        <p:txBody>
          <a:bodyPr vert="horz" wrap="square" lIns="0" tIns="12700" rIns="0" bIns="0" rtlCol="0">
            <a:spAutoFit/>
          </a:bodyPr>
          <a:lstStyle/>
          <a:p>
            <a:pPr marL="12700">
              <a:lnSpc>
                <a:spcPct val="100000"/>
              </a:lnSpc>
              <a:spcBef>
                <a:spcPts val="100"/>
              </a:spcBef>
            </a:pPr>
            <a:r>
              <a:rPr spc="5" dirty="0"/>
              <a:t>Some </a:t>
            </a:r>
            <a:r>
              <a:rPr spc="-165" dirty="0"/>
              <a:t>CSS</a:t>
            </a:r>
            <a:r>
              <a:rPr spc="-720" dirty="0"/>
              <a:t> </a:t>
            </a:r>
            <a:r>
              <a:rPr spc="-15" dirty="0"/>
              <a:t>properties</a:t>
            </a:r>
          </a:p>
        </p:txBody>
      </p:sp>
      <p:graphicFrame>
        <p:nvGraphicFramePr>
          <p:cNvPr id="3" name="object 3"/>
          <p:cNvGraphicFramePr>
            <a:graphicFrameLocks noGrp="1"/>
          </p:cNvGraphicFramePr>
          <p:nvPr/>
        </p:nvGraphicFramePr>
        <p:xfrm>
          <a:off x="625523" y="2243133"/>
          <a:ext cx="7600950" cy="2720975"/>
        </p:xfrm>
        <a:graphic>
          <a:graphicData uri="http://schemas.openxmlformats.org/drawingml/2006/table">
            <a:tbl>
              <a:tblPr firstRow="1" bandRow="1">
                <a:tableStyleId>{2D5ABB26-0587-4C30-8999-92F81FD0307C}</a:tableStyleId>
              </a:tblPr>
              <a:tblGrid>
                <a:gridCol w="3190240">
                  <a:extLst>
                    <a:ext uri="{9D8B030D-6E8A-4147-A177-3AD203B41FA5}">
                      <a16:colId xmlns:a16="http://schemas.microsoft.com/office/drawing/2014/main" val="20000"/>
                    </a:ext>
                  </a:extLst>
                </a:gridCol>
                <a:gridCol w="4410710">
                  <a:extLst>
                    <a:ext uri="{9D8B030D-6E8A-4147-A177-3AD203B41FA5}">
                      <a16:colId xmlns:a16="http://schemas.microsoft.com/office/drawing/2014/main" val="20001"/>
                    </a:ext>
                  </a:extLst>
                </a:gridCol>
              </a:tblGrid>
              <a:tr h="544195">
                <a:tc>
                  <a:txBody>
                    <a:bodyPr/>
                    <a:lstStyle/>
                    <a:p>
                      <a:pPr marL="90170">
                        <a:lnSpc>
                          <a:spcPct val="100000"/>
                        </a:lnSpc>
                        <a:spcBef>
                          <a:spcPts val="620"/>
                        </a:spcBef>
                      </a:pPr>
                      <a:r>
                        <a:rPr sz="2400" spc="-100" dirty="0">
                          <a:latin typeface="Arial"/>
                          <a:cs typeface="Arial"/>
                        </a:rPr>
                        <a:t>Font </a:t>
                      </a:r>
                      <a:r>
                        <a:rPr sz="2400" spc="-120" dirty="0">
                          <a:latin typeface="Arial"/>
                          <a:cs typeface="Arial"/>
                        </a:rPr>
                        <a:t>face</a:t>
                      </a:r>
                      <a:r>
                        <a:rPr sz="2400" spc="-170" dirty="0">
                          <a:latin typeface="Arial"/>
                          <a:cs typeface="Arial"/>
                        </a:rPr>
                        <a:t> </a:t>
                      </a:r>
                      <a:r>
                        <a:rPr sz="2400" spc="-75" dirty="0">
                          <a:latin typeface="Arial"/>
                          <a:cs typeface="Arial"/>
                        </a:rPr>
                        <a:t>(</a:t>
                      </a:r>
                      <a:r>
                        <a:rPr sz="2400" u="heavy" spc="-75" dirty="0">
                          <a:solidFill>
                            <a:srgbClr val="1267F0"/>
                          </a:solidFill>
                          <a:uFill>
                            <a:solidFill>
                              <a:srgbClr val="1267F0"/>
                            </a:solidFill>
                          </a:uFill>
                          <a:latin typeface="Arial"/>
                          <a:cs typeface="Arial"/>
                          <a:hlinkClick r:id="rId2"/>
                        </a:rPr>
                        <a:t>mdn</a:t>
                      </a:r>
                      <a:r>
                        <a:rPr sz="2400" spc="-75" dirty="0">
                          <a:latin typeface="Arial"/>
                          <a:cs typeface="Arial"/>
                        </a:rPr>
                        <a:t>)</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0170">
                        <a:lnSpc>
                          <a:spcPct val="100000"/>
                        </a:lnSpc>
                        <a:spcBef>
                          <a:spcPts val="620"/>
                        </a:spcBef>
                        <a:tabLst>
                          <a:tab pos="2268220" algn="l"/>
                        </a:tabLst>
                      </a:pPr>
                      <a:r>
                        <a:rPr sz="2400" b="1" spc="225" dirty="0">
                          <a:solidFill>
                            <a:srgbClr val="333336"/>
                          </a:solidFill>
                          <a:latin typeface="Arial"/>
                          <a:cs typeface="Arial"/>
                        </a:rPr>
                        <a:t>font-family:	</a:t>
                      </a:r>
                      <a:r>
                        <a:rPr sz="2400" spc="250" dirty="0">
                          <a:solidFill>
                            <a:srgbClr val="333336"/>
                          </a:solidFill>
                          <a:latin typeface="Arial"/>
                          <a:cs typeface="Arial"/>
                        </a:rPr>
                        <a:t>Helvetica</a:t>
                      </a:r>
                      <a:r>
                        <a:rPr sz="2400" b="1" spc="250" dirty="0">
                          <a:solidFill>
                            <a:srgbClr val="333336"/>
                          </a:solidFill>
                          <a:latin typeface="Arial"/>
                          <a:cs typeface="Arial"/>
                        </a:rPr>
                        <a:t>;</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44195">
                <a:tc>
                  <a:txBody>
                    <a:bodyPr/>
                    <a:lstStyle/>
                    <a:p>
                      <a:pPr marL="90170">
                        <a:lnSpc>
                          <a:spcPct val="100000"/>
                        </a:lnSpc>
                        <a:spcBef>
                          <a:spcPts val="620"/>
                        </a:spcBef>
                      </a:pPr>
                      <a:r>
                        <a:rPr sz="2400" spc="-100" dirty="0">
                          <a:latin typeface="Arial"/>
                          <a:cs typeface="Arial"/>
                        </a:rPr>
                        <a:t>Font </a:t>
                      </a:r>
                      <a:r>
                        <a:rPr sz="2400" spc="-60" dirty="0">
                          <a:latin typeface="Arial"/>
                          <a:cs typeface="Arial"/>
                        </a:rPr>
                        <a:t>color</a:t>
                      </a:r>
                      <a:r>
                        <a:rPr sz="2400" spc="-170" dirty="0">
                          <a:latin typeface="Arial"/>
                          <a:cs typeface="Arial"/>
                        </a:rPr>
                        <a:t> </a:t>
                      </a:r>
                      <a:r>
                        <a:rPr sz="2400" spc="-75" dirty="0">
                          <a:latin typeface="Arial"/>
                          <a:cs typeface="Arial"/>
                        </a:rPr>
                        <a:t>(</a:t>
                      </a:r>
                      <a:r>
                        <a:rPr sz="2400" u="heavy" spc="-75" dirty="0">
                          <a:solidFill>
                            <a:srgbClr val="1267F0"/>
                          </a:solidFill>
                          <a:uFill>
                            <a:solidFill>
                              <a:srgbClr val="1267F0"/>
                            </a:solidFill>
                          </a:uFill>
                          <a:latin typeface="Arial"/>
                          <a:cs typeface="Arial"/>
                          <a:hlinkClick r:id="rId3"/>
                        </a:rPr>
                        <a:t>mdn</a:t>
                      </a:r>
                      <a:r>
                        <a:rPr sz="2400" spc="-75" dirty="0">
                          <a:latin typeface="Arial"/>
                          <a:cs typeface="Arial"/>
                        </a:rPr>
                        <a:t>)</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0170">
                        <a:lnSpc>
                          <a:spcPct val="100000"/>
                        </a:lnSpc>
                        <a:spcBef>
                          <a:spcPts val="620"/>
                        </a:spcBef>
                        <a:tabLst>
                          <a:tab pos="1263015" algn="l"/>
                        </a:tabLst>
                      </a:pPr>
                      <a:r>
                        <a:rPr sz="2400" b="1" spc="200" dirty="0">
                          <a:solidFill>
                            <a:srgbClr val="333336"/>
                          </a:solidFill>
                          <a:latin typeface="Arial"/>
                          <a:cs typeface="Arial"/>
                        </a:rPr>
                        <a:t>color:	</a:t>
                      </a:r>
                      <a:r>
                        <a:rPr sz="2400" spc="220" dirty="0">
                          <a:solidFill>
                            <a:srgbClr val="333336"/>
                          </a:solidFill>
                          <a:latin typeface="Arial"/>
                          <a:cs typeface="Arial"/>
                        </a:rPr>
                        <a:t>gray</a:t>
                      </a:r>
                      <a:r>
                        <a:rPr sz="2400" b="1" spc="220" dirty="0">
                          <a:solidFill>
                            <a:srgbClr val="333336"/>
                          </a:solidFill>
                          <a:latin typeface="Arial"/>
                          <a:cs typeface="Arial"/>
                        </a:rPr>
                        <a:t>;</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44195">
                <a:tc>
                  <a:txBody>
                    <a:bodyPr/>
                    <a:lstStyle/>
                    <a:p>
                      <a:pPr marL="90170">
                        <a:lnSpc>
                          <a:spcPct val="100000"/>
                        </a:lnSpc>
                        <a:spcBef>
                          <a:spcPts val="620"/>
                        </a:spcBef>
                      </a:pPr>
                      <a:r>
                        <a:rPr sz="2400" spc="-130" dirty="0">
                          <a:solidFill>
                            <a:srgbClr val="333336"/>
                          </a:solidFill>
                          <a:latin typeface="Arial"/>
                          <a:cs typeface="Arial"/>
                        </a:rPr>
                        <a:t>Background </a:t>
                      </a:r>
                      <a:r>
                        <a:rPr sz="2400" spc="-60" dirty="0">
                          <a:solidFill>
                            <a:srgbClr val="333336"/>
                          </a:solidFill>
                          <a:latin typeface="Arial"/>
                          <a:cs typeface="Arial"/>
                        </a:rPr>
                        <a:t>color</a:t>
                      </a:r>
                      <a:r>
                        <a:rPr sz="2400" spc="-165" dirty="0">
                          <a:solidFill>
                            <a:srgbClr val="333336"/>
                          </a:solidFill>
                          <a:latin typeface="Arial"/>
                          <a:cs typeface="Arial"/>
                        </a:rPr>
                        <a:t> </a:t>
                      </a:r>
                      <a:r>
                        <a:rPr sz="2400" spc="-65" dirty="0">
                          <a:solidFill>
                            <a:srgbClr val="333336"/>
                          </a:solidFill>
                          <a:latin typeface="Arial"/>
                          <a:cs typeface="Arial"/>
                        </a:rPr>
                        <a:t>(</a:t>
                      </a:r>
                      <a:r>
                        <a:rPr sz="2400" u="heavy" spc="-65" dirty="0">
                          <a:solidFill>
                            <a:srgbClr val="1267F0"/>
                          </a:solidFill>
                          <a:uFill>
                            <a:solidFill>
                              <a:srgbClr val="1267F0"/>
                            </a:solidFill>
                          </a:uFill>
                          <a:latin typeface="Arial"/>
                          <a:cs typeface="Arial"/>
                          <a:hlinkClick r:id="rId4"/>
                        </a:rPr>
                        <a:t>mdn</a:t>
                      </a:r>
                      <a:r>
                        <a:rPr sz="2400" spc="-65" dirty="0">
                          <a:solidFill>
                            <a:srgbClr val="333336"/>
                          </a:solidFill>
                          <a:latin typeface="Arial"/>
                          <a:cs typeface="Arial"/>
                        </a:rPr>
                        <a:t>)</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0170">
                        <a:lnSpc>
                          <a:spcPct val="100000"/>
                        </a:lnSpc>
                        <a:spcBef>
                          <a:spcPts val="620"/>
                        </a:spcBef>
                        <a:tabLst>
                          <a:tab pos="3106420" algn="l"/>
                        </a:tabLst>
                      </a:pPr>
                      <a:r>
                        <a:rPr sz="2400" b="1" spc="65" dirty="0">
                          <a:solidFill>
                            <a:srgbClr val="333336"/>
                          </a:solidFill>
                          <a:latin typeface="Arial"/>
                          <a:cs typeface="Arial"/>
                        </a:rPr>
                        <a:t>background-color:	</a:t>
                      </a:r>
                      <a:r>
                        <a:rPr sz="2400" spc="250" dirty="0">
                          <a:solidFill>
                            <a:srgbClr val="333336"/>
                          </a:solidFill>
                          <a:latin typeface="Arial"/>
                          <a:cs typeface="Arial"/>
                        </a:rPr>
                        <a:t>red</a:t>
                      </a:r>
                      <a:r>
                        <a:rPr sz="2400" b="1" spc="250" dirty="0">
                          <a:solidFill>
                            <a:srgbClr val="333336"/>
                          </a:solidFill>
                          <a:latin typeface="Arial"/>
                          <a:cs typeface="Arial"/>
                        </a:rPr>
                        <a:t>;</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44195">
                <a:tc>
                  <a:txBody>
                    <a:bodyPr/>
                    <a:lstStyle/>
                    <a:p>
                      <a:pPr marL="90170">
                        <a:lnSpc>
                          <a:spcPct val="100000"/>
                        </a:lnSpc>
                        <a:spcBef>
                          <a:spcPts val="620"/>
                        </a:spcBef>
                      </a:pPr>
                      <a:r>
                        <a:rPr sz="2400" spc="-90" dirty="0">
                          <a:solidFill>
                            <a:srgbClr val="333336"/>
                          </a:solidFill>
                          <a:latin typeface="Arial"/>
                          <a:cs typeface="Arial"/>
                        </a:rPr>
                        <a:t>Border</a:t>
                      </a:r>
                      <a:r>
                        <a:rPr sz="2400" spc="-135" dirty="0">
                          <a:solidFill>
                            <a:srgbClr val="333336"/>
                          </a:solidFill>
                          <a:latin typeface="Arial"/>
                          <a:cs typeface="Arial"/>
                        </a:rPr>
                        <a:t> </a:t>
                      </a:r>
                      <a:r>
                        <a:rPr sz="2400" spc="-75" dirty="0">
                          <a:solidFill>
                            <a:srgbClr val="333336"/>
                          </a:solidFill>
                          <a:latin typeface="Arial"/>
                          <a:cs typeface="Arial"/>
                        </a:rPr>
                        <a:t>(</a:t>
                      </a:r>
                      <a:r>
                        <a:rPr sz="2400" u="heavy" spc="-75" dirty="0">
                          <a:solidFill>
                            <a:srgbClr val="1267F0"/>
                          </a:solidFill>
                          <a:uFill>
                            <a:solidFill>
                              <a:srgbClr val="1267F0"/>
                            </a:solidFill>
                          </a:uFill>
                          <a:latin typeface="Arial"/>
                          <a:cs typeface="Arial"/>
                          <a:hlinkClick r:id="rId5"/>
                        </a:rPr>
                        <a:t>mdn</a:t>
                      </a:r>
                      <a:r>
                        <a:rPr sz="2400" spc="-75" dirty="0">
                          <a:solidFill>
                            <a:srgbClr val="333336"/>
                          </a:solidFill>
                          <a:latin typeface="Arial"/>
                          <a:cs typeface="Arial"/>
                        </a:rPr>
                        <a:t>)</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0170">
                        <a:lnSpc>
                          <a:spcPct val="100000"/>
                        </a:lnSpc>
                        <a:spcBef>
                          <a:spcPts val="620"/>
                        </a:spcBef>
                        <a:tabLst>
                          <a:tab pos="1430655" algn="l"/>
                          <a:tab pos="2099310" algn="l"/>
                          <a:tab pos="3101975" algn="l"/>
                        </a:tabLst>
                      </a:pPr>
                      <a:r>
                        <a:rPr sz="2400" b="1" spc="114" dirty="0">
                          <a:solidFill>
                            <a:srgbClr val="333336"/>
                          </a:solidFill>
                          <a:latin typeface="Arial"/>
                          <a:cs typeface="Arial"/>
                        </a:rPr>
                        <a:t>border:	</a:t>
                      </a:r>
                      <a:r>
                        <a:rPr sz="2400" spc="25" dirty="0">
                          <a:solidFill>
                            <a:srgbClr val="333336"/>
                          </a:solidFill>
                          <a:latin typeface="Arial"/>
                          <a:cs typeface="Arial"/>
                        </a:rPr>
                        <a:t>3px	</a:t>
                      </a:r>
                      <a:r>
                        <a:rPr sz="2400" spc="325" dirty="0">
                          <a:solidFill>
                            <a:srgbClr val="333336"/>
                          </a:solidFill>
                          <a:latin typeface="Arial"/>
                          <a:cs typeface="Arial"/>
                        </a:rPr>
                        <a:t>solid	</a:t>
                      </a:r>
                      <a:r>
                        <a:rPr sz="2400" spc="165" dirty="0">
                          <a:solidFill>
                            <a:srgbClr val="333336"/>
                          </a:solidFill>
                          <a:latin typeface="Arial"/>
                          <a:cs typeface="Arial"/>
                        </a:rPr>
                        <a:t>green</a:t>
                      </a:r>
                      <a:r>
                        <a:rPr sz="2400" b="1" spc="165" dirty="0">
                          <a:solidFill>
                            <a:srgbClr val="333336"/>
                          </a:solidFill>
                          <a:latin typeface="Arial"/>
                          <a:cs typeface="Arial"/>
                        </a:rPr>
                        <a:t>;</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44195">
                <a:tc>
                  <a:txBody>
                    <a:bodyPr/>
                    <a:lstStyle/>
                    <a:p>
                      <a:pPr marL="90170">
                        <a:lnSpc>
                          <a:spcPct val="100000"/>
                        </a:lnSpc>
                        <a:spcBef>
                          <a:spcPts val="620"/>
                        </a:spcBef>
                      </a:pPr>
                      <a:r>
                        <a:rPr sz="2400" spc="-120" dirty="0">
                          <a:solidFill>
                            <a:srgbClr val="333336"/>
                          </a:solidFill>
                          <a:latin typeface="Arial"/>
                          <a:cs typeface="Arial"/>
                        </a:rPr>
                        <a:t>Text </a:t>
                      </a:r>
                      <a:r>
                        <a:rPr sz="2400" spc="-70" dirty="0">
                          <a:solidFill>
                            <a:srgbClr val="333336"/>
                          </a:solidFill>
                          <a:latin typeface="Arial"/>
                          <a:cs typeface="Arial"/>
                        </a:rPr>
                        <a:t>alignment</a:t>
                      </a:r>
                      <a:r>
                        <a:rPr sz="2400" spc="-145" dirty="0">
                          <a:solidFill>
                            <a:srgbClr val="333336"/>
                          </a:solidFill>
                          <a:latin typeface="Arial"/>
                          <a:cs typeface="Arial"/>
                        </a:rPr>
                        <a:t> </a:t>
                      </a:r>
                      <a:r>
                        <a:rPr sz="2400" spc="-80" dirty="0">
                          <a:solidFill>
                            <a:srgbClr val="333336"/>
                          </a:solidFill>
                          <a:latin typeface="Arial"/>
                          <a:cs typeface="Arial"/>
                        </a:rPr>
                        <a:t>(</a:t>
                      </a:r>
                      <a:r>
                        <a:rPr sz="2400" u="heavy" spc="-80" dirty="0">
                          <a:solidFill>
                            <a:srgbClr val="1267F0"/>
                          </a:solidFill>
                          <a:uFill>
                            <a:solidFill>
                              <a:srgbClr val="1267F0"/>
                            </a:solidFill>
                          </a:uFill>
                          <a:latin typeface="Arial"/>
                          <a:cs typeface="Arial"/>
                          <a:hlinkClick r:id="rId6"/>
                        </a:rPr>
                        <a:t>mdn</a:t>
                      </a:r>
                      <a:r>
                        <a:rPr sz="2400" spc="-80" dirty="0">
                          <a:solidFill>
                            <a:srgbClr val="333336"/>
                          </a:solidFill>
                          <a:latin typeface="Arial"/>
                          <a:cs typeface="Arial"/>
                        </a:rPr>
                        <a:t>)</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90170">
                        <a:lnSpc>
                          <a:spcPct val="100000"/>
                        </a:lnSpc>
                        <a:spcBef>
                          <a:spcPts val="620"/>
                        </a:spcBef>
                        <a:tabLst>
                          <a:tab pos="2101215" algn="l"/>
                        </a:tabLst>
                      </a:pPr>
                      <a:r>
                        <a:rPr sz="2400" b="1" spc="270" dirty="0">
                          <a:solidFill>
                            <a:srgbClr val="333336"/>
                          </a:solidFill>
                          <a:latin typeface="Arial"/>
                          <a:cs typeface="Arial"/>
                        </a:rPr>
                        <a:t>text-align:	</a:t>
                      </a:r>
                      <a:r>
                        <a:rPr sz="2400" spc="265" dirty="0">
                          <a:solidFill>
                            <a:srgbClr val="333336"/>
                          </a:solidFill>
                          <a:latin typeface="Arial"/>
                          <a:cs typeface="Arial"/>
                        </a:rPr>
                        <a:t>center;</a:t>
                      </a:r>
                      <a:endParaRPr sz="2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
        <p:nvSpPr>
          <p:cNvPr id="4" name="object 4"/>
          <p:cNvSpPr txBox="1"/>
          <p:nvPr/>
        </p:nvSpPr>
        <p:spPr>
          <a:xfrm>
            <a:off x="686198" y="5225328"/>
            <a:ext cx="7476490" cy="1387475"/>
          </a:xfrm>
          <a:prstGeom prst="rect">
            <a:avLst/>
          </a:prstGeom>
        </p:spPr>
        <p:txBody>
          <a:bodyPr vert="horz" wrap="square" lIns="0" tIns="12700" rIns="0" bIns="0" rtlCol="0">
            <a:spAutoFit/>
          </a:bodyPr>
          <a:lstStyle/>
          <a:p>
            <a:pPr marL="12700" marR="5080">
              <a:lnSpc>
                <a:spcPct val="115599"/>
              </a:lnSpc>
              <a:spcBef>
                <a:spcPts val="100"/>
              </a:spcBef>
            </a:pPr>
            <a:r>
              <a:rPr sz="2000" spc="-105" dirty="0">
                <a:latin typeface="Arial"/>
                <a:cs typeface="Arial"/>
              </a:rPr>
              <a:t>Aside: </a:t>
            </a:r>
            <a:r>
              <a:rPr sz="2000" u="heavy" spc="-55" dirty="0">
                <a:solidFill>
                  <a:srgbClr val="1267F0"/>
                </a:solidFill>
                <a:uFill>
                  <a:solidFill>
                    <a:srgbClr val="1267F0"/>
                  </a:solidFill>
                </a:uFill>
                <a:latin typeface="Arial"/>
                <a:cs typeface="Arial"/>
                <a:hlinkClick r:id="rId7"/>
              </a:rPr>
              <a:t>Mozilla </a:t>
            </a:r>
            <a:r>
              <a:rPr sz="2000" u="heavy" spc="-90" dirty="0">
                <a:solidFill>
                  <a:srgbClr val="1267F0"/>
                </a:solidFill>
                <a:uFill>
                  <a:solidFill>
                    <a:srgbClr val="1267F0"/>
                  </a:solidFill>
                </a:uFill>
                <a:latin typeface="Arial"/>
                <a:cs typeface="Arial"/>
                <a:hlinkClick r:id="rId7"/>
              </a:rPr>
              <a:t>Developer </a:t>
            </a:r>
            <a:r>
              <a:rPr sz="2000" u="heavy" spc="-50" dirty="0">
                <a:solidFill>
                  <a:srgbClr val="1267F0"/>
                </a:solidFill>
                <a:uFill>
                  <a:solidFill>
                    <a:srgbClr val="1267F0"/>
                  </a:solidFill>
                </a:uFill>
                <a:latin typeface="Arial"/>
                <a:cs typeface="Arial"/>
                <a:hlinkClick r:id="rId7"/>
              </a:rPr>
              <a:t>Network</a:t>
            </a:r>
            <a:r>
              <a:rPr sz="2000" spc="-50" dirty="0">
                <a:solidFill>
                  <a:srgbClr val="1267F0"/>
                </a:solidFill>
                <a:latin typeface="Arial"/>
                <a:cs typeface="Arial"/>
                <a:hlinkClick r:id="rId7"/>
              </a:rPr>
              <a:t> </a:t>
            </a:r>
            <a:r>
              <a:rPr sz="2000" spc="-95" dirty="0">
                <a:latin typeface="Arial"/>
                <a:cs typeface="Arial"/>
              </a:rPr>
              <a:t>(MDN) </a:t>
            </a:r>
            <a:r>
              <a:rPr sz="2000" spc="-105" dirty="0">
                <a:latin typeface="Arial"/>
                <a:cs typeface="Arial"/>
              </a:rPr>
              <a:t>is </a:t>
            </a:r>
            <a:r>
              <a:rPr sz="2000" spc="-25" dirty="0">
                <a:latin typeface="Arial"/>
                <a:cs typeface="Arial"/>
              </a:rPr>
              <a:t>the </a:t>
            </a:r>
            <a:r>
              <a:rPr sz="2000" spc="-75" dirty="0">
                <a:latin typeface="Arial"/>
                <a:cs typeface="Arial"/>
              </a:rPr>
              <a:t>best </a:t>
            </a:r>
            <a:r>
              <a:rPr sz="2000" spc="-70" dirty="0">
                <a:latin typeface="Arial"/>
                <a:cs typeface="Arial"/>
              </a:rPr>
              <a:t>reference </a:t>
            </a:r>
            <a:r>
              <a:rPr sz="2000" spc="5" dirty="0">
                <a:latin typeface="Arial"/>
                <a:cs typeface="Arial"/>
              </a:rPr>
              <a:t>for</a:t>
            </a:r>
            <a:r>
              <a:rPr sz="2000" spc="-300" dirty="0">
                <a:latin typeface="Arial"/>
                <a:cs typeface="Arial"/>
              </a:rPr>
              <a:t> </a:t>
            </a:r>
            <a:r>
              <a:rPr sz="2000" spc="-175" dirty="0">
                <a:latin typeface="Arial"/>
                <a:cs typeface="Arial"/>
              </a:rPr>
              <a:t>HTML  </a:t>
            </a:r>
            <a:r>
              <a:rPr sz="2000" spc="-80" dirty="0">
                <a:latin typeface="Arial"/>
                <a:cs typeface="Arial"/>
              </a:rPr>
              <a:t>elements </a:t>
            </a:r>
            <a:r>
              <a:rPr sz="2000" spc="-95" dirty="0">
                <a:latin typeface="Arial"/>
                <a:cs typeface="Arial"/>
              </a:rPr>
              <a:t>and </a:t>
            </a:r>
            <a:r>
              <a:rPr sz="2000" spc="-409" dirty="0">
                <a:latin typeface="Arial"/>
                <a:cs typeface="Arial"/>
              </a:rPr>
              <a:t>CSS</a:t>
            </a:r>
            <a:r>
              <a:rPr sz="2000" spc="-295" dirty="0">
                <a:latin typeface="Arial"/>
                <a:cs typeface="Arial"/>
              </a:rPr>
              <a:t> </a:t>
            </a:r>
            <a:r>
              <a:rPr sz="2000" spc="-50" dirty="0">
                <a:latin typeface="Arial"/>
                <a:cs typeface="Arial"/>
              </a:rPr>
              <a:t>properties</a:t>
            </a:r>
            <a:endParaRPr sz="2000">
              <a:latin typeface="Arial"/>
              <a:cs typeface="Arial"/>
            </a:endParaRPr>
          </a:p>
          <a:p>
            <a:pPr marL="469265" marR="876300" indent="-306705">
              <a:lnSpc>
                <a:spcPct val="100000"/>
              </a:lnSpc>
              <a:spcBef>
                <a:spcPts val="375"/>
              </a:spcBef>
              <a:tabLst>
                <a:tab pos="469265" algn="l"/>
              </a:tabLst>
            </a:pPr>
            <a:r>
              <a:rPr sz="2000" spc="-55" dirty="0">
                <a:latin typeface="Arial"/>
                <a:cs typeface="Arial"/>
              </a:rPr>
              <a:t>-	</a:t>
            </a:r>
            <a:r>
              <a:rPr sz="2000" spc="-150" dirty="0">
                <a:latin typeface="Arial"/>
                <a:cs typeface="Arial"/>
              </a:rPr>
              <a:t>The </a:t>
            </a:r>
            <a:r>
              <a:rPr sz="2000" spc="-70" dirty="0">
                <a:latin typeface="Arial"/>
                <a:cs typeface="Arial"/>
              </a:rPr>
              <a:t>actual </a:t>
            </a:r>
            <a:r>
              <a:rPr sz="2000" spc="-110" dirty="0">
                <a:latin typeface="Arial"/>
                <a:cs typeface="Arial"/>
              </a:rPr>
              <a:t>W3 </a:t>
            </a:r>
            <a:r>
              <a:rPr sz="2000" spc="-145" dirty="0">
                <a:latin typeface="Arial"/>
                <a:cs typeface="Arial"/>
              </a:rPr>
              <a:t>spec </a:t>
            </a:r>
            <a:r>
              <a:rPr sz="2000" spc="-105" dirty="0">
                <a:latin typeface="Arial"/>
                <a:cs typeface="Arial"/>
              </a:rPr>
              <a:t>is </a:t>
            </a:r>
            <a:r>
              <a:rPr sz="2000" spc="-75" dirty="0">
                <a:latin typeface="Arial"/>
                <a:cs typeface="Arial"/>
              </a:rPr>
              <a:t>very </a:t>
            </a:r>
            <a:r>
              <a:rPr sz="2000" spc="-70" dirty="0">
                <a:latin typeface="Arial"/>
                <a:cs typeface="Arial"/>
              </a:rPr>
              <a:t>hard </a:t>
            </a:r>
            <a:r>
              <a:rPr sz="2000" spc="25" dirty="0">
                <a:latin typeface="Arial"/>
                <a:cs typeface="Arial"/>
              </a:rPr>
              <a:t>to </a:t>
            </a:r>
            <a:r>
              <a:rPr sz="2000" spc="-80" dirty="0">
                <a:latin typeface="Arial"/>
                <a:cs typeface="Arial"/>
              </a:rPr>
              <a:t>read </a:t>
            </a:r>
            <a:r>
              <a:rPr sz="2000" spc="-65" dirty="0">
                <a:latin typeface="Arial"/>
                <a:cs typeface="Arial"/>
              </a:rPr>
              <a:t>(meant </a:t>
            </a:r>
            <a:r>
              <a:rPr sz="2000" spc="5" dirty="0">
                <a:latin typeface="Arial"/>
                <a:cs typeface="Arial"/>
              </a:rPr>
              <a:t>for</a:t>
            </a:r>
            <a:r>
              <a:rPr sz="2000" spc="-315" dirty="0">
                <a:latin typeface="Arial"/>
                <a:cs typeface="Arial"/>
              </a:rPr>
              <a:t> </a:t>
            </a:r>
            <a:r>
              <a:rPr sz="2000" spc="-65" dirty="0">
                <a:latin typeface="Arial"/>
                <a:cs typeface="Arial"/>
              </a:rPr>
              <a:t>browser  </a:t>
            </a:r>
            <a:r>
              <a:rPr sz="2000" spc="-85" dirty="0">
                <a:latin typeface="Arial"/>
                <a:cs typeface="Arial"/>
              </a:rPr>
              <a:t>developers, </a:t>
            </a:r>
            <a:r>
              <a:rPr sz="2000" spc="-5" dirty="0">
                <a:latin typeface="Arial"/>
                <a:cs typeface="Arial"/>
              </a:rPr>
              <a:t>not </a:t>
            </a:r>
            <a:r>
              <a:rPr sz="2000" spc="-70" dirty="0">
                <a:latin typeface="Arial"/>
                <a:cs typeface="Arial"/>
              </a:rPr>
              <a:t>web</a:t>
            </a:r>
            <a:r>
              <a:rPr sz="2000" spc="-245" dirty="0">
                <a:latin typeface="Arial"/>
                <a:cs typeface="Arial"/>
              </a:rPr>
              <a:t> </a:t>
            </a:r>
            <a:r>
              <a:rPr sz="2000" spc="-85" dirty="0">
                <a:latin typeface="Arial"/>
                <a:cs typeface="Arial"/>
              </a:rPr>
              <a:t>developers)</a:t>
            </a:r>
            <a:endParaRPr sz="2000">
              <a:latin typeface="Arial"/>
              <a:cs typeface="Arial"/>
            </a:endParaRPr>
          </a:p>
        </p:txBody>
      </p:sp>
      <p:sp>
        <p:nvSpPr>
          <p:cNvPr id="5" name="object 5"/>
          <p:cNvSpPr txBox="1"/>
          <p:nvPr/>
        </p:nvSpPr>
        <p:spPr>
          <a:xfrm>
            <a:off x="669173" y="1579029"/>
            <a:ext cx="6310630" cy="391160"/>
          </a:xfrm>
          <a:prstGeom prst="rect">
            <a:avLst/>
          </a:prstGeom>
        </p:spPr>
        <p:txBody>
          <a:bodyPr vert="horz" wrap="square" lIns="0" tIns="12700" rIns="0" bIns="0" rtlCol="0">
            <a:spAutoFit/>
          </a:bodyPr>
          <a:lstStyle/>
          <a:p>
            <a:pPr marL="12700">
              <a:lnSpc>
                <a:spcPct val="100000"/>
              </a:lnSpc>
              <a:spcBef>
                <a:spcPts val="100"/>
              </a:spcBef>
            </a:pPr>
            <a:r>
              <a:rPr sz="2400" spc="-130" dirty="0">
                <a:latin typeface="Arial"/>
                <a:cs typeface="Arial"/>
              </a:rPr>
              <a:t>There </a:t>
            </a:r>
            <a:r>
              <a:rPr sz="2400" spc="-100" dirty="0">
                <a:latin typeface="Arial"/>
                <a:cs typeface="Arial"/>
              </a:rPr>
              <a:t>are </a:t>
            </a:r>
            <a:r>
              <a:rPr sz="2400" spc="-80" dirty="0">
                <a:latin typeface="Arial"/>
                <a:cs typeface="Arial"/>
              </a:rPr>
              <a:t>over </a:t>
            </a:r>
            <a:r>
              <a:rPr sz="2400" u="heavy" spc="-125" dirty="0">
                <a:solidFill>
                  <a:srgbClr val="0097A7"/>
                </a:solidFill>
                <a:uFill>
                  <a:solidFill>
                    <a:srgbClr val="0097A7"/>
                  </a:solidFill>
                </a:uFill>
                <a:latin typeface="Arial"/>
                <a:cs typeface="Arial"/>
                <a:hlinkClick r:id="rId8"/>
              </a:rPr>
              <a:t>500 </a:t>
            </a:r>
            <a:r>
              <a:rPr sz="2400" u="heavy" spc="-490" dirty="0">
                <a:solidFill>
                  <a:srgbClr val="0097A7"/>
                </a:solidFill>
                <a:uFill>
                  <a:solidFill>
                    <a:srgbClr val="0097A7"/>
                  </a:solidFill>
                </a:uFill>
                <a:latin typeface="Arial"/>
                <a:cs typeface="Arial"/>
                <a:hlinkClick r:id="rId8"/>
              </a:rPr>
              <a:t>CSS </a:t>
            </a:r>
            <a:r>
              <a:rPr sz="2400" u="heavy" spc="-40" dirty="0">
                <a:solidFill>
                  <a:srgbClr val="0097A7"/>
                </a:solidFill>
                <a:uFill>
                  <a:solidFill>
                    <a:srgbClr val="0097A7"/>
                  </a:solidFill>
                </a:uFill>
                <a:latin typeface="Arial"/>
                <a:cs typeface="Arial"/>
                <a:hlinkClick r:id="rId8"/>
              </a:rPr>
              <a:t>properties</a:t>
            </a:r>
            <a:r>
              <a:rPr sz="2400" spc="-40" dirty="0">
                <a:latin typeface="Arial"/>
                <a:cs typeface="Arial"/>
              </a:rPr>
              <a:t>! </a:t>
            </a:r>
            <a:r>
              <a:rPr sz="2400" spc="-125" dirty="0">
                <a:latin typeface="Arial"/>
                <a:cs typeface="Arial"/>
              </a:rPr>
              <a:t>Here </a:t>
            </a:r>
            <a:r>
              <a:rPr sz="2400" spc="-100" dirty="0">
                <a:latin typeface="Arial"/>
                <a:cs typeface="Arial"/>
              </a:rPr>
              <a:t>are </a:t>
            </a:r>
            <a:r>
              <a:rPr sz="2400" spc="-190" dirty="0">
                <a:latin typeface="Arial"/>
                <a:cs typeface="Arial"/>
              </a:rPr>
              <a:t>a</a:t>
            </a:r>
            <a:r>
              <a:rPr sz="2400" spc="-315" dirty="0">
                <a:latin typeface="Arial"/>
                <a:cs typeface="Arial"/>
              </a:rPr>
              <a:t> </a:t>
            </a:r>
            <a:r>
              <a:rPr sz="2400" spc="-35" dirty="0">
                <a:latin typeface="Arial"/>
                <a:cs typeface="Arial"/>
              </a:rPr>
              <a:t>few:</a:t>
            </a:r>
            <a:endParaRPr sz="2400">
              <a:latin typeface="Arial"/>
              <a:cs typeface="Arial"/>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5227925" cy="1490152"/>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Style &amp;&amp; Control Structures</a:t>
            </a:r>
            <a:endParaRPr sz="4800" dirty="0">
              <a:latin typeface="Calibri"/>
              <a:cs typeface="Calibri"/>
            </a:endParaRPr>
          </a:p>
        </p:txBody>
      </p:sp>
    </p:spTree>
    <p:extLst>
      <p:ext uri="{BB962C8B-B14F-4D97-AF65-F5344CB8AC3E}">
        <p14:creationId xmlns:p14="http://schemas.microsoft.com/office/powerpoint/2010/main" val="423537161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921500" cy="574040"/>
          </a:xfrm>
          <a:prstGeom prst="rect">
            <a:avLst/>
          </a:prstGeom>
        </p:spPr>
        <p:txBody>
          <a:bodyPr vert="horz" wrap="square" lIns="0" tIns="12700" rIns="0" bIns="0" rtlCol="0">
            <a:spAutoFit/>
          </a:bodyPr>
          <a:lstStyle/>
          <a:p>
            <a:pPr marL="12700">
              <a:lnSpc>
                <a:spcPct val="100000"/>
              </a:lnSpc>
              <a:spcBef>
                <a:spcPts val="100"/>
              </a:spcBef>
            </a:pPr>
            <a:r>
              <a:rPr sz="3600" spc="530" dirty="0">
                <a:latin typeface="Calibri"/>
                <a:cs typeface="Calibri"/>
              </a:rPr>
              <a:t>Same </a:t>
            </a:r>
            <a:r>
              <a:rPr sz="3600" spc="305" dirty="0">
                <a:latin typeface="Calibri"/>
                <a:cs typeface="Calibri"/>
              </a:rPr>
              <a:t>as </a:t>
            </a:r>
            <a:r>
              <a:rPr sz="3600" spc="229" dirty="0">
                <a:latin typeface="Calibri"/>
                <a:cs typeface="Calibri"/>
              </a:rPr>
              <a:t>Java/C++/C-style</a:t>
            </a:r>
            <a:r>
              <a:rPr sz="3600" spc="-490" dirty="0">
                <a:latin typeface="Calibri"/>
                <a:cs typeface="Calibri"/>
              </a:rPr>
              <a:t> </a:t>
            </a:r>
            <a:r>
              <a:rPr sz="3600" spc="375" dirty="0">
                <a:latin typeface="Calibri"/>
                <a:cs typeface="Calibri"/>
              </a:rPr>
              <a:t>langs</a:t>
            </a:r>
            <a:endParaRPr sz="3600">
              <a:latin typeface="Calibri"/>
              <a:cs typeface="Calibri"/>
            </a:endParaRPr>
          </a:p>
        </p:txBody>
      </p:sp>
      <p:sp>
        <p:nvSpPr>
          <p:cNvPr id="3" name="object 3"/>
          <p:cNvSpPr txBox="1"/>
          <p:nvPr/>
        </p:nvSpPr>
        <p:spPr>
          <a:xfrm>
            <a:off x="855724" y="1567733"/>
            <a:ext cx="6149975" cy="1405513"/>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for-loops:</a:t>
            </a:r>
            <a:endParaRPr sz="2400" dirty="0">
              <a:latin typeface="Calibri"/>
              <a:cs typeface="Calibri"/>
            </a:endParaRPr>
          </a:p>
          <a:p>
            <a:pPr marL="469900">
              <a:lnSpc>
                <a:spcPct val="100000"/>
              </a:lnSpc>
              <a:spcBef>
                <a:spcPts val="420"/>
              </a:spcBef>
              <a:tabLst>
                <a:tab pos="5969000" algn="l"/>
              </a:tabLst>
            </a:pPr>
            <a:r>
              <a:rPr sz="2400" spc="-5" dirty="0">
                <a:solidFill>
                  <a:srgbClr val="434343"/>
                </a:solidFill>
                <a:latin typeface="Consolas"/>
                <a:cs typeface="Consolas"/>
              </a:rPr>
              <a:t>fo</a:t>
            </a:r>
            <a:r>
              <a:rPr sz="2400" dirty="0">
                <a:solidFill>
                  <a:srgbClr val="434343"/>
                </a:solidFill>
                <a:latin typeface="Consolas"/>
                <a:cs typeface="Consolas"/>
              </a:rPr>
              <a:t>r</a:t>
            </a:r>
            <a:r>
              <a:rPr sz="2400" spc="-10" dirty="0">
                <a:solidFill>
                  <a:srgbClr val="434343"/>
                </a:solidFill>
                <a:latin typeface="Consolas"/>
                <a:cs typeface="Consolas"/>
              </a:rPr>
              <a:t> </a:t>
            </a:r>
            <a:r>
              <a:rPr sz="2400" spc="-5" dirty="0">
                <a:solidFill>
                  <a:srgbClr val="434343"/>
                </a:solidFill>
                <a:latin typeface="Consolas"/>
                <a:cs typeface="Consolas"/>
              </a:rPr>
              <a:t>(le</a:t>
            </a:r>
            <a:r>
              <a:rPr sz="2400" dirty="0">
                <a:solidFill>
                  <a:srgbClr val="434343"/>
                </a:solidFill>
                <a:latin typeface="Consolas"/>
                <a:cs typeface="Consolas"/>
              </a:rPr>
              <a:t>t</a:t>
            </a:r>
            <a:r>
              <a:rPr sz="2400" spc="-10" dirty="0">
                <a:solidFill>
                  <a:srgbClr val="434343"/>
                </a:solidFill>
                <a:latin typeface="Consolas"/>
                <a:cs typeface="Consolas"/>
              </a:rPr>
              <a:t> </a:t>
            </a:r>
            <a:r>
              <a:rPr sz="2400" dirty="0">
                <a:solidFill>
                  <a:srgbClr val="434343"/>
                </a:solidFill>
                <a:latin typeface="Consolas"/>
                <a:cs typeface="Consolas"/>
              </a:rPr>
              <a:t>i</a:t>
            </a:r>
            <a:r>
              <a:rPr sz="2400" spc="-10" dirty="0">
                <a:solidFill>
                  <a:srgbClr val="434343"/>
                </a:solidFill>
                <a:latin typeface="Consolas"/>
                <a:cs typeface="Consolas"/>
              </a:rPr>
              <a:t> </a:t>
            </a:r>
            <a:r>
              <a:rPr sz="2400" dirty="0">
                <a:solidFill>
                  <a:srgbClr val="434343"/>
                </a:solidFill>
                <a:latin typeface="Consolas"/>
                <a:cs typeface="Consolas"/>
              </a:rPr>
              <a:t>=</a:t>
            </a:r>
            <a:r>
              <a:rPr sz="2400" spc="-10" dirty="0">
                <a:solidFill>
                  <a:srgbClr val="434343"/>
                </a:solidFill>
                <a:latin typeface="Consolas"/>
                <a:cs typeface="Consolas"/>
              </a:rPr>
              <a:t> </a:t>
            </a:r>
            <a:r>
              <a:rPr sz="2400" spc="-5" dirty="0">
                <a:solidFill>
                  <a:srgbClr val="434343"/>
                </a:solidFill>
                <a:latin typeface="Consolas"/>
                <a:cs typeface="Consolas"/>
              </a:rPr>
              <a:t>0</a:t>
            </a:r>
            <a:r>
              <a:rPr sz="2400" dirty="0">
                <a:solidFill>
                  <a:srgbClr val="434343"/>
                </a:solidFill>
                <a:latin typeface="Consolas"/>
                <a:cs typeface="Consolas"/>
              </a:rPr>
              <a:t>;</a:t>
            </a:r>
            <a:r>
              <a:rPr sz="2400" spc="-10" dirty="0">
                <a:solidFill>
                  <a:srgbClr val="434343"/>
                </a:solidFill>
                <a:latin typeface="Consolas"/>
                <a:cs typeface="Consolas"/>
              </a:rPr>
              <a:t> </a:t>
            </a:r>
            <a:r>
              <a:rPr sz="2400" dirty="0">
                <a:solidFill>
                  <a:srgbClr val="434343"/>
                </a:solidFill>
                <a:latin typeface="Consolas"/>
                <a:cs typeface="Consolas"/>
              </a:rPr>
              <a:t>i</a:t>
            </a:r>
            <a:r>
              <a:rPr sz="2400" spc="-10" dirty="0">
                <a:solidFill>
                  <a:srgbClr val="434343"/>
                </a:solidFill>
                <a:latin typeface="Consolas"/>
                <a:cs typeface="Consolas"/>
              </a:rPr>
              <a:t> </a:t>
            </a:r>
            <a:r>
              <a:rPr sz="2400" dirty="0">
                <a:solidFill>
                  <a:srgbClr val="434343"/>
                </a:solidFill>
                <a:latin typeface="Consolas"/>
                <a:cs typeface="Consolas"/>
              </a:rPr>
              <a:t>&lt;</a:t>
            </a:r>
            <a:r>
              <a:rPr sz="2400" spc="-10" dirty="0">
                <a:solidFill>
                  <a:srgbClr val="434343"/>
                </a:solidFill>
                <a:latin typeface="Consolas"/>
                <a:cs typeface="Consolas"/>
              </a:rPr>
              <a:t> </a:t>
            </a:r>
            <a:r>
              <a:rPr sz="2400" spc="-5" dirty="0">
                <a:solidFill>
                  <a:srgbClr val="434343"/>
                </a:solidFill>
                <a:latin typeface="Consolas"/>
                <a:cs typeface="Consolas"/>
              </a:rPr>
              <a:t>5</a:t>
            </a:r>
            <a:r>
              <a:rPr sz="2400" dirty="0">
                <a:solidFill>
                  <a:srgbClr val="434343"/>
                </a:solidFill>
                <a:latin typeface="Consolas"/>
                <a:cs typeface="Consolas"/>
              </a:rPr>
              <a:t>;</a:t>
            </a:r>
            <a:r>
              <a:rPr sz="2400" spc="-10" dirty="0">
                <a:solidFill>
                  <a:srgbClr val="434343"/>
                </a:solidFill>
                <a:latin typeface="Consolas"/>
                <a:cs typeface="Consolas"/>
              </a:rPr>
              <a:t> </a:t>
            </a:r>
            <a:r>
              <a:rPr sz="2400" spc="-5" dirty="0">
                <a:solidFill>
                  <a:srgbClr val="434343"/>
                </a:solidFill>
                <a:latin typeface="Consolas"/>
                <a:cs typeface="Consolas"/>
              </a:rPr>
              <a:t>i++</a:t>
            </a:r>
            <a:r>
              <a:rPr sz="2400" dirty="0">
                <a:solidFill>
                  <a:srgbClr val="434343"/>
                </a:solidFill>
                <a:latin typeface="Consolas"/>
                <a:cs typeface="Consolas"/>
              </a:rPr>
              <a:t>)</a:t>
            </a:r>
            <a:r>
              <a:rPr sz="2400" spc="-10" dirty="0">
                <a:solidFill>
                  <a:srgbClr val="434343"/>
                </a:solidFill>
                <a:latin typeface="Consolas"/>
                <a:cs typeface="Consolas"/>
              </a:rPr>
              <a:t> </a:t>
            </a:r>
            <a:r>
              <a:rPr sz="2400" dirty="0">
                <a:solidFill>
                  <a:srgbClr val="434343"/>
                </a:solidFill>
                <a:latin typeface="Consolas"/>
                <a:cs typeface="Consolas"/>
              </a:rPr>
              <a:t>{</a:t>
            </a:r>
            <a:r>
              <a:rPr sz="2400" spc="90" dirty="0">
                <a:solidFill>
                  <a:srgbClr val="434343"/>
                </a:solidFill>
                <a:latin typeface="Consolas"/>
                <a:cs typeface="Consolas"/>
              </a:rPr>
              <a:t> </a:t>
            </a:r>
            <a:r>
              <a:rPr sz="2400" dirty="0">
                <a:solidFill>
                  <a:srgbClr val="434343"/>
                </a:solidFill>
                <a:latin typeface="Arial"/>
                <a:cs typeface="Arial"/>
              </a:rPr>
              <a:t>…	</a:t>
            </a:r>
            <a:r>
              <a:rPr sz="2400" dirty="0">
                <a:solidFill>
                  <a:srgbClr val="434343"/>
                </a:solidFill>
                <a:latin typeface="Consolas"/>
                <a:cs typeface="Consolas"/>
              </a:rPr>
              <a:t>}</a:t>
            </a:r>
            <a:endParaRPr sz="2400" dirty="0">
              <a:latin typeface="Consolas"/>
              <a:cs typeface="Consolas"/>
            </a:endParaRPr>
          </a:p>
          <a:p>
            <a:pPr marL="12700">
              <a:lnSpc>
                <a:spcPct val="100000"/>
              </a:lnSpc>
              <a:spcBef>
                <a:spcPts val="1420"/>
              </a:spcBef>
            </a:pPr>
            <a:endParaRPr lang="en-US" sz="2400" spc="-5" dirty="0">
              <a:solidFill>
                <a:srgbClr val="434343"/>
              </a:solidFill>
              <a:latin typeface="Calibri"/>
              <a:cs typeface="Calibri"/>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921500" cy="574040"/>
          </a:xfrm>
          <a:prstGeom prst="rect">
            <a:avLst/>
          </a:prstGeom>
        </p:spPr>
        <p:txBody>
          <a:bodyPr vert="horz" wrap="square" lIns="0" tIns="12700" rIns="0" bIns="0" rtlCol="0">
            <a:spAutoFit/>
          </a:bodyPr>
          <a:lstStyle/>
          <a:p>
            <a:pPr marL="12700">
              <a:lnSpc>
                <a:spcPct val="100000"/>
              </a:lnSpc>
              <a:spcBef>
                <a:spcPts val="100"/>
              </a:spcBef>
            </a:pPr>
            <a:r>
              <a:rPr sz="3600" spc="530" dirty="0">
                <a:latin typeface="Calibri"/>
                <a:cs typeface="Calibri"/>
              </a:rPr>
              <a:t>Same </a:t>
            </a:r>
            <a:r>
              <a:rPr sz="3600" spc="305" dirty="0">
                <a:latin typeface="Calibri"/>
                <a:cs typeface="Calibri"/>
              </a:rPr>
              <a:t>as </a:t>
            </a:r>
            <a:r>
              <a:rPr sz="3600" spc="229" dirty="0">
                <a:latin typeface="Calibri"/>
                <a:cs typeface="Calibri"/>
              </a:rPr>
              <a:t>Java/C++/C-style</a:t>
            </a:r>
            <a:r>
              <a:rPr sz="3600" spc="-490" dirty="0">
                <a:latin typeface="Calibri"/>
                <a:cs typeface="Calibri"/>
              </a:rPr>
              <a:t> </a:t>
            </a:r>
            <a:r>
              <a:rPr sz="3600" spc="375" dirty="0">
                <a:latin typeface="Calibri"/>
                <a:cs typeface="Calibri"/>
              </a:rPr>
              <a:t>langs</a:t>
            </a:r>
            <a:endParaRPr sz="3600">
              <a:latin typeface="Calibri"/>
              <a:cs typeface="Calibri"/>
            </a:endParaRPr>
          </a:p>
        </p:txBody>
      </p:sp>
      <p:sp>
        <p:nvSpPr>
          <p:cNvPr id="3" name="object 3"/>
          <p:cNvSpPr txBox="1"/>
          <p:nvPr/>
        </p:nvSpPr>
        <p:spPr>
          <a:xfrm>
            <a:off x="855724" y="1567733"/>
            <a:ext cx="6149975" cy="1405513"/>
          </a:xfrm>
          <a:prstGeom prst="rect">
            <a:avLst/>
          </a:prstGeom>
        </p:spPr>
        <p:txBody>
          <a:bodyPr vert="horz" wrap="square" lIns="0" tIns="66040" rIns="0" bIns="0" rtlCol="0">
            <a:spAutoFit/>
          </a:bodyPr>
          <a:lstStyle/>
          <a:p>
            <a:pPr marL="12700">
              <a:lnSpc>
                <a:spcPct val="100000"/>
              </a:lnSpc>
              <a:spcBef>
                <a:spcPts val="1420"/>
              </a:spcBef>
            </a:pPr>
            <a:r>
              <a:rPr sz="2400" spc="-5" dirty="0">
                <a:solidFill>
                  <a:srgbClr val="434343"/>
                </a:solidFill>
                <a:latin typeface="Calibri"/>
                <a:cs typeface="Calibri"/>
              </a:rPr>
              <a:t>while-loops:</a:t>
            </a:r>
            <a:endParaRPr sz="2400" dirty="0">
              <a:latin typeface="Calibri"/>
              <a:cs typeface="Calibri"/>
            </a:endParaRPr>
          </a:p>
          <a:p>
            <a:pPr marL="469900">
              <a:lnSpc>
                <a:spcPct val="100000"/>
              </a:lnSpc>
              <a:spcBef>
                <a:spcPts val="395"/>
              </a:spcBef>
              <a:tabLst>
                <a:tab pos="4628515" algn="l"/>
              </a:tabLst>
            </a:pPr>
            <a:r>
              <a:rPr sz="2400" spc="-5" dirty="0">
                <a:solidFill>
                  <a:srgbClr val="434343"/>
                </a:solidFill>
                <a:latin typeface="Consolas"/>
                <a:cs typeface="Consolas"/>
              </a:rPr>
              <a:t>while (notFinished)</a:t>
            </a:r>
            <a:r>
              <a:rPr sz="2400" spc="-15" dirty="0">
                <a:solidFill>
                  <a:srgbClr val="434343"/>
                </a:solidFill>
                <a:latin typeface="Consolas"/>
                <a:cs typeface="Consolas"/>
              </a:rPr>
              <a:t> </a:t>
            </a:r>
            <a:r>
              <a:rPr sz="2400" dirty="0">
                <a:solidFill>
                  <a:srgbClr val="434343"/>
                </a:solidFill>
                <a:latin typeface="Consolas"/>
                <a:cs typeface="Consolas"/>
              </a:rPr>
              <a:t>{</a:t>
            </a:r>
            <a:r>
              <a:rPr sz="2400" spc="75" dirty="0">
                <a:solidFill>
                  <a:srgbClr val="434343"/>
                </a:solidFill>
                <a:latin typeface="Consolas"/>
                <a:cs typeface="Consolas"/>
              </a:rPr>
              <a:t> </a:t>
            </a:r>
            <a:r>
              <a:rPr sz="2400" dirty="0">
                <a:solidFill>
                  <a:srgbClr val="434343"/>
                </a:solidFill>
                <a:latin typeface="Arial"/>
                <a:cs typeface="Arial"/>
              </a:rPr>
              <a:t>…	</a:t>
            </a:r>
            <a:r>
              <a:rPr sz="2400" dirty="0">
                <a:solidFill>
                  <a:srgbClr val="434343"/>
                </a:solidFill>
                <a:latin typeface="Consolas"/>
                <a:cs typeface="Consolas"/>
              </a:rPr>
              <a:t>}</a:t>
            </a:r>
            <a:endParaRPr sz="2400" dirty="0">
              <a:latin typeface="Consolas"/>
              <a:cs typeface="Consolas"/>
            </a:endParaRPr>
          </a:p>
          <a:p>
            <a:pPr marL="12700">
              <a:lnSpc>
                <a:spcPct val="100000"/>
              </a:lnSpc>
              <a:spcBef>
                <a:spcPts val="1420"/>
              </a:spcBef>
            </a:pPr>
            <a:endParaRPr lang="en-US" sz="2400" spc="-5" dirty="0">
              <a:solidFill>
                <a:srgbClr val="434343"/>
              </a:solidFill>
              <a:latin typeface="Calibri"/>
              <a:cs typeface="Calibri"/>
            </a:endParaRPr>
          </a:p>
        </p:txBody>
      </p:sp>
    </p:spTree>
    <p:extLst>
      <p:ext uri="{BB962C8B-B14F-4D97-AF65-F5344CB8AC3E}">
        <p14:creationId xmlns:p14="http://schemas.microsoft.com/office/powerpoint/2010/main" val="390825233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921500" cy="574040"/>
          </a:xfrm>
          <a:prstGeom prst="rect">
            <a:avLst/>
          </a:prstGeom>
        </p:spPr>
        <p:txBody>
          <a:bodyPr vert="horz" wrap="square" lIns="0" tIns="12700" rIns="0" bIns="0" rtlCol="0">
            <a:spAutoFit/>
          </a:bodyPr>
          <a:lstStyle/>
          <a:p>
            <a:pPr marL="12700">
              <a:lnSpc>
                <a:spcPct val="100000"/>
              </a:lnSpc>
              <a:spcBef>
                <a:spcPts val="100"/>
              </a:spcBef>
            </a:pPr>
            <a:r>
              <a:rPr sz="3600" spc="530" dirty="0">
                <a:latin typeface="Calibri"/>
                <a:cs typeface="Calibri"/>
              </a:rPr>
              <a:t>Same </a:t>
            </a:r>
            <a:r>
              <a:rPr sz="3600" spc="305" dirty="0">
                <a:latin typeface="Calibri"/>
                <a:cs typeface="Calibri"/>
              </a:rPr>
              <a:t>as </a:t>
            </a:r>
            <a:r>
              <a:rPr sz="3600" spc="229" dirty="0">
                <a:latin typeface="Calibri"/>
                <a:cs typeface="Calibri"/>
              </a:rPr>
              <a:t>Java/C++/C-style</a:t>
            </a:r>
            <a:r>
              <a:rPr sz="3600" spc="-490" dirty="0">
                <a:latin typeface="Calibri"/>
                <a:cs typeface="Calibri"/>
              </a:rPr>
              <a:t> </a:t>
            </a:r>
            <a:r>
              <a:rPr sz="3600" spc="375" dirty="0">
                <a:latin typeface="Calibri"/>
                <a:cs typeface="Calibri"/>
              </a:rPr>
              <a:t>langs</a:t>
            </a:r>
            <a:endParaRPr sz="3600">
              <a:latin typeface="Calibri"/>
              <a:cs typeface="Calibri"/>
            </a:endParaRPr>
          </a:p>
        </p:txBody>
      </p:sp>
      <p:sp>
        <p:nvSpPr>
          <p:cNvPr id="3" name="object 3"/>
          <p:cNvSpPr txBox="1"/>
          <p:nvPr/>
        </p:nvSpPr>
        <p:spPr>
          <a:xfrm>
            <a:off x="855724" y="1567733"/>
            <a:ext cx="6149975" cy="856645"/>
          </a:xfrm>
          <a:prstGeom prst="rect">
            <a:avLst/>
          </a:prstGeom>
        </p:spPr>
        <p:txBody>
          <a:bodyPr vert="horz" wrap="square" lIns="0" tIns="66040" rIns="0" bIns="0" rtlCol="0">
            <a:spAutoFit/>
          </a:bodyPr>
          <a:lstStyle/>
          <a:p>
            <a:pPr marL="12700">
              <a:lnSpc>
                <a:spcPct val="100000"/>
              </a:lnSpc>
              <a:spcBef>
                <a:spcPts val="1420"/>
              </a:spcBef>
            </a:pPr>
            <a:r>
              <a:rPr sz="2400" spc="-5" dirty="0">
                <a:solidFill>
                  <a:srgbClr val="434343"/>
                </a:solidFill>
                <a:latin typeface="Calibri"/>
                <a:cs typeface="Calibri"/>
              </a:rPr>
              <a:t>comments:</a:t>
            </a:r>
            <a:endParaRPr sz="2400" dirty="0">
              <a:latin typeface="Calibri"/>
              <a:cs typeface="Calibri"/>
            </a:endParaRPr>
          </a:p>
          <a:p>
            <a:pPr marL="469900">
              <a:lnSpc>
                <a:spcPct val="100000"/>
              </a:lnSpc>
              <a:spcBef>
                <a:spcPts val="395"/>
              </a:spcBef>
              <a:tabLst>
                <a:tab pos="2747010" algn="l"/>
              </a:tabLst>
            </a:pPr>
            <a:r>
              <a:rPr sz="2400" spc="-5" dirty="0">
                <a:solidFill>
                  <a:srgbClr val="434343"/>
                </a:solidFill>
                <a:latin typeface="Consolas"/>
                <a:cs typeface="Consolas"/>
              </a:rPr>
              <a:t>//</a:t>
            </a:r>
            <a:r>
              <a:rPr sz="2400" spc="-10" dirty="0">
                <a:solidFill>
                  <a:srgbClr val="434343"/>
                </a:solidFill>
                <a:latin typeface="Consolas"/>
                <a:cs typeface="Consolas"/>
              </a:rPr>
              <a:t> </a:t>
            </a:r>
            <a:r>
              <a:rPr sz="2400" spc="-5" dirty="0">
                <a:solidFill>
                  <a:srgbClr val="434343"/>
                </a:solidFill>
                <a:latin typeface="Consolas"/>
                <a:cs typeface="Consolas"/>
              </a:rPr>
              <a:t>comment</a:t>
            </a:r>
            <a:r>
              <a:rPr sz="2400" spc="40" dirty="0">
                <a:solidFill>
                  <a:srgbClr val="434343"/>
                </a:solidFill>
                <a:latin typeface="Consolas"/>
                <a:cs typeface="Consolas"/>
              </a:rPr>
              <a:t> </a:t>
            </a:r>
            <a:r>
              <a:rPr sz="2400" spc="-5" dirty="0">
                <a:solidFill>
                  <a:srgbClr val="434343"/>
                </a:solidFill>
                <a:latin typeface="Calibri"/>
                <a:cs typeface="Calibri"/>
              </a:rPr>
              <a:t>or	</a:t>
            </a:r>
            <a:r>
              <a:rPr sz="2400" spc="-5" dirty="0">
                <a:solidFill>
                  <a:srgbClr val="434343"/>
                </a:solidFill>
                <a:latin typeface="Consolas"/>
                <a:cs typeface="Consolas"/>
              </a:rPr>
              <a:t>/* comment</a:t>
            </a:r>
            <a:r>
              <a:rPr sz="2400" spc="-35" dirty="0">
                <a:solidFill>
                  <a:srgbClr val="434343"/>
                </a:solidFill>
                <a:latin typeface="Consolas"/>
                <a:cs typeface="Consolas"/>
              </a:rPr>
              <a:t> </a:t>
            </a:r>
            <a:r>
              <a:rPr sz="2400" spc="-5" dirty="0">
                <a:solidFill>
                  <a:srgbClr val="434343"/>
                </a:solidFill>
                <a:latin typeface="Consolas"/>
                <a:cs typeface="Consolas"/>
              </a:rPr>
              <a:t>*/</a:t>
            </a:r>
            <a:endParaRPr sz="2400" dirty="0">
              <a:latin typeface="Consolas"/>
              <a:cs typeface="Consolas"/>
            </a:endParaRPr>
          </a:p>
        </p:txBody>
      </p:sp>
    </p:spTree>
    <p:extLst>
      <p:ext uri="{BB962C8B-B14F-4D97-AF65-F5344CB8AC3E}">
        <p14:creationId xmlns:p14="http://schemas.microsoft.com/office/powerpoint/2010/main" val="273733702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921500" cy="574040"/>
          </a:xfrm>
          <a:prstGeom prst="rect">
            <a:avLst/>
          </a:prstGeom>
        </p:spPr>
        <p:txBody>
          <a:bodyPr vert="horz" wrap="square" lIns="0" tIns="12700" rIns="0" bIns="0" rtlCol="0">
            <a:spAutoFit/>
          </a:bodyPr>
          <a:lstStyle/>
          <a:p>
            <a:pPr marL="12700">
              <a:lnSpc>
                <a:spcPct val="100000"/>
              </a:lnSpc>
              <a:spcBef>
                <a:spcPts val="100"/>
              </a:spcBef>
            </a:pPr>
            <a:r>
              <a:rPr sz="3600" spc="530" dirty="0">
                <a:latin typeface="Calibri"/>
                <a:cs typeface="Calibri"/>
              </a:rPr>
              <a:t>Same </a:t>
            </a:r>
            <a:r>
              <a:rPr sz="3600" spc="305" dirty="0">
                <a:latin typeface="Calibri"/>
                <a:cs typeface="Calibri"/>
              </a:rPr>
              <a:t>as </a:t>
            </a:r>
            <a:r>
              <a:rPr sz="3600" spc="229" dirty="0">
                <a:latin typeface="Calibri"/>
                <a:cs typeface="Calibri"/>
              </a:rPr>
              <a:t>Java/C++/C-style</a:t>
            </a:r>
            <a:r>
              <a:rPr sz="3600" spc="-490" dirty="0">
                <a:latin typeface="Calibri"/>
                <a:cs typeface="Calibri"/>
              </a:rPr>
              <a:t> </a:t>
            </a:r>
            <a:r>
              <a:rPr sz="3600" spc="375" dirty="0">
                <a:latin typeface="Calibri"/>
                <a:cs typeface="Calibri"/>
              </a:rPr>
              <a:t>langs</a:t>
            </a:r>
            <a:endParaRPr sz="3600">
              <a:latin typeface="Calibri"/>
              <a:cs typeface="Calibri"/>
            </a:endParaRPr>
          </a:p>
        </p:txBody>
      </p:sp>
      <p:sp>
        <p:nvSpPr>
          <p:cNvPr id="3" name="object 3"/>
          <p:cNvSpPr txBox="1"/>
          <p:nvPr/>
        </p:nvSpPr>
        <p:spPr>
          <a:xfrm>
            <a:off x="855724" y="1567733"/>
            <a:ext cx="6149975" cy="2231380"/>
          </a:xfrm>
          <a:prstGeom prst="rect">
            <a:avLst/>
          </a:prstGeom>
        </p:spPr>
        <p:txBody>
          <a:bodyPr vert="horz" wrap="square" lIns="0" tIns="66040" rIns="0" bIns="0" rtlCol="0">
            <a:spAutoFit/>
          </a:bodyPr>
          <a:lstStyle/>
          <a:p>
            <a:pPr marL="12700">
              <a:lnSpc>
                <a:spcPct val="100000"/>
              </a:lnSpc>
              <a:spcBef>
                <a:spcPts val="1420"/>
              </a:spcBef>
            </a:pPr>
            <a:r>
              <a:rPr lang="en-US" sz="2400" spc="-5" dirty="0">
                <a:solidFill>
                  <a:srgbClr val="434343"/>
                </a:solidFill>
                <a:latin typeface="Calibri"/>
                <a:cs typeface="Calibri"/>
              </a:rPr>
              <a:t>conditionals (if</a:t>
            </a:r>
            <a:r>
              <a:rPr lang="en-US" sz="2400" spc="-10" dirty="0">
                <a:solidFill>
                  <a:srgbClr val="434343"/>
                </a:solidFill>
                <a:latin typeface="Calibri"/>
                <a:cs typeface="Calibri"/>
              </a:rPr>
              <a:t> </a:t>
            </a:r>
            <a:r>
              <a:rPr lang="en-US" sz="2400" spc="-5" dirty="0">
                <a:solidFill>
                  <a:srgbClr val="434343"/>
                </a:solidFill>
                <a:latin typeface="Calibri"/>
                <a:cs typeface="Calibri"/>
              </a:rPr>
              <a:t>statements):</a:t>
            </a:r>
            <a:endParaRPr lang="en-US" sz="2400" dirty="0">
              <a:latin typeface="Calibri"/>
              <a:cs typeface="Calibri"/>
            </a:endParaRPr>
          </a:p>
          <a:p>
            <a:pPr marL="469900">
              <a:lnSpc>
                <a:spcPct val="100000"/>
              </a:lnSpc>
              <a:spcBef>
                <a:spcPts val="409"/>
              </a:spcBef>
            </a:pPr>
            <a:r>
              <a:rPr lang="en-US" sz="2000" spc="-5" dirty="0">
                <a:solidFill>
                  <a:srgbClr val="434343"/>
                </a:solidFill>
                <a:latin typeface="Consolas"/>
                <a:cs typeface="Consolas"/>
              </a:rPr>
              <a:t>if (...)</a:t>
            </a:r>
            <a:r>
              <a:rPr lang="en-US" sz="2000" spc="-15" dirty="0">
                <a:solidFill>
                  <a:srgbClr val="434343"/>
                </a:solidFill>
                <a:latin typeface="Consolas"/>
                <a:cs typeface="Consolas"/>
              </a:rPr>
              <a:t> </a:t>
            </a:r>
            <a:r>
              <a:rPr lang="en-US" sz="2000" dirty="0">
                <a:solidFill>
                  <a:srgbClr val="434343"/>
                </a:solidFill>
                <a:latin typeface="Consolas"/>
                <a:cs typeface="Consolas"/>
              </a:rPr>
              <a:t>{</a:t>
            </a:r>
            <a:endParaRPr lang="en-US" sz="2000" dirty="0">
              <a:latin typeface="Consolas"/>
              <a:cs typeface="Consolas"/>
            </a:endParaRPr>
          </a:p>
          <a:p>
            <a:pPr marL="709930">
              <a:lnSpc>
                <a:spcPct val="100000"/>
              </a:lnSpc>
              <a:spcBef>
                <a:spcPts val="375"/>
              </a:spcBef>
            </a:pPr>
            <a:r>
              <a:rPr lang="en-US" sz="2000" spc="-5" dirty="0">
                <a:solidFill>
                  <a:srgbClr val="434343"/>
                </a:solidFill>
                <a:latin typeface="Consolas"/>
                <a:cs typeface="Consolas"/>
              </a:rPr>
              <a:t>...</a:t>
            </a:r>
            <a:endParaRPr lang="en-US" sz="2000" dirty="0">
              <a:latin typeface="Consolas"/>
              <a:cs typeface="Consolas"/>
            </a:endParaRPr>
          </a:p>
          <a:p>
            <a:pPr marL="430530">
              <a:lnSpc>
                <a:spcPct val="100000"/>
              </a:lnSpc>
              <a:spcBef>
                <a:spcPts val="375"/>
              </a:spcBef>
            </a:pPr>
            <a:r>
              <a:rPr lang="en-US" sz="2000" dirty="0">
                <a:solidFill>
                  <a:srgbClr val="434343"/>
                </a:solidFill>
                <a:latin typeface="Consolas"/>
                <a:cs typeface="Consolas"/>
              </a:rPr>
              <a:t>} </a:t>
            </a:r>
            <a:r>
              <a:rPr lang="en-US" sz="2000" spc="-5" dirty="0">
                <a:solidFill>
                  <a:srgbClr val="434343"/>
                </a:solidFill>
                <a:latin typeface="Consolas"/>
                <a:cs typeface="Consolas"/>
              </a:rPr>
              <a:t>else</a:t>
            </a:r>
            <a:r>
              <a:rPr lang="en-US" sz="2000" spc="-20" dirty="0">
                <a:solidFill>
                  <a:srgbClr val="434343"/>
                </a:solidFill>
                <a:latin typeface="Consolas"/>
                <a:cs typeface="Consolas"/>
              </a:rPr>
              <a:t> </a:t>
            </a:r>
            <a:r>
              <a:rPr lang="en-US" sz="2000" dirty="0">
                <a:solidFill>
                  <a:srgbClr val="434343"/>
                </a:solidFill>
                <a:latin typeface="Consolas"/>
                <a:cs typeface="Consolas"/>
              </a:rPr>
              <a:t>{</a:t>
            </a:r>
            <a:endParaRPr lang="en-US" sz="2000" dirty="0">
              <a:latin typeface="Consolas"/>
              <a:cs typeface="Consolas"/>
            </a:endParaRPr>
          </a:p>
          <a:p>
            <a:pPr marL="709930">
              <a:lnSpc>
                <a:spcPct val="100000"/>
              </a:lnSpc>
              <a:spcBef>
                <a:spcPts val="375"/>
              </a:spcBef>
            </a:pPr>
            <a:r>
              <a:rPr lang="en-US" sz="2000" spc="-5" dirty="0">
                <a:solidFill>
                  <a:srgbClr val="434343"/>
                </a:solidFill>
                <a:latin typeface="Consolas"/>
                <a:cs typeface="Consolas"/>
              </a:rPr>
              <a:t>...</a:t>
            </a:r>
            <a:endParaRPr lang="en-US" sz="2000" dirty="0">
              <a:latin typeface="Consolas"/>
              <a:cs typeface="Consolas"/>
            </a:endParaRPr>
          </a:p>
          <a:p>
            <a:pPr marL="430530">
              <a:lnSpc>
                <a:spcPct val="100000"/>
              </a:lnSpc>
              <a:spcBef>
                <a:spcPts val="375"/>
              </a:spcBef>
            </a:pPr>
            <a:r>
              <a:rPr lang="en-US" sz="2000" dirty="0">
                <a:solidFill>
                  <a:srgbClr val="434343"/>
                </a:solidFill>
                <a:latin typeface="Consolas"/>
                <a:cs typeface="Consolas"/>
              </a:rPr>
              <a:t>}</a:t>
            </a:r>
            <a:endParaRPr lang="en-US" sz="2000" dirty="0">
              <a:latin typeface="Consolas"/>
              <a:cs typeface="Consolas"/>
            </a:endParaRPr>
          </a:p>
        </p:txBody>
      </p:sp>
    </p:spTree>
    <p:extLst>
      <p:ext uri="{BB962C8B-B14F-4D97-AF65-F5344CB8AC3E}">
        <p14:creationId xmlns:p14="http://schemas.microsoft.com/office/powerpoint/2010/main" val="12529495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5227925" cy="2228815"/>
          </a:xfrm>
          <a:prstGeom prst="rect">
            <a:avLst/>
          </a:prstGeom>
        </p:spPr>
        <p:txBody>
          <a:bodyPr vert="horz" wrap="square" lIns="0" tIns="12700" rIns="0" bIns="0" rtlCol="0">
            <a:spAutoFit/>
          </a:bodyPr>
          <a:lstStyle/>
          <a:p>
            <a:pPr marL="12700">
              <a:lnSpc>
                <a:spcPct val="100000"/>
              </a:lnSpc>
              <a:spcBef>
                <a:spcPts val="100"/>
              </a:spcBef>
            </a:pPr>
            <a:r>
              <a:rPr lang="en-US" sz="4800" spc="490">
                <a:latin typeface="Calibri"/>
                <a:cs typeface="Calibri"/>
              </a:rPr>
              <a:t>Tomorrow Demo </a:t>
            </a:r>
            <a:r>
              <a:rPr lang="en-US" sz="4800" spc="490" dirty="0">
                <a:latin typeface="Calibri"/>
                <a:cs typeface="Calibri"/>
              </a:rPr>
              <a:t>– Bigger Number Game</a:t>
            </a:r>
            <a:endParaRPr sz="4800" dirty="0">
              <a:latin typeface="Calibri"/>
              <a:cs typeface="Calibri"/>
            </a:endParaRPr>
          </a:p>
        </p:txBody>
      </p:sp>
    </p:spTree>
    <p:extLst>
      <p:ext uri="{BB962C8B-B14F-4D97-AF65-F5344CB8AC3E}">
        <p14:creationId xmlns:p14="http://schemas.microsoft.com/office/powerpoint/2010/main" val="61499121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242820" cy="574040"/>
          </a:xfrm>
          <a:prstGeom prst="rect">
            <a:avLst/>
          </a:prstGeom>
        </p:spPr>
        <p:txBody>
          <a:bodyPr vert="horz" wrap="square" lIns="0" tIns="12700" rIns="0" bIns="0" rtlCol="0">
            <a:spAutoFit/>
          </a:bodyPr>
          <a:lstStyle/>
          <a:p>
            <a:pPr marL="12700">
              <a:lnSpc>
                <a:spcPct val="100000"/>
              </a:lnSpc>
              <a:spcBef>
                <a:spcPts val="100"/>
              </a:spcBef>
            </a:pPr>
            <a:r>
              <a:rPr sz="3600" spc="360" dirty="0">
                <a:latin typeface="Calibri"/>
                <a:cs typeface="Calibri"/>
              </a:rPr>
              <a:t>Functions</a:t>
            </a:r>
            <a:endParaRPr sz="3600">
              <a:latin typeface="Calibri"/>
              <a:cs typeface="Calibri"/>
            </a:endParaRPr>
          </a:p>
        </p:txBody>
      </p:sp>
      <p:sp>
        <p:nvSpPr>
          <p:cNvPr id="3" name="object 3"/>
          <p:cNvSpPr txBox="1"/>
          <p:nvPr/>
        </p:nvSpPr>
        <p:spPr>
          <a:xfrm>
            <a:off x="855724" y="1567733"/>
            <a:ext cx="6477000" cy="38862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One way of defining </a:t>
            </a:r>
            <a:r>
              <a:rPr sz="2400" dirty="0">
                <a:solidFill>
                  <a:srgbClr val="434343"/>
                </a:solidFill>
                <a:latin typeface="Calibri"/>
                <a:cs typeface="Calibri"/>
              </a:rPr>
              <a:t>a </a:t>
            </a:r>
            <a:r>
              <a:rPr sz="2400" spc="-5" dirty="0">
                <a:solidFill>
                  <a:srgbClr val="434343"/>
                </a:solidFill>
                <a:latin typeface="Calibri"/>
                <a:cs typeface="Calibri"/>
              </a:rPr>
              <a:t>JavaScript function is with the  following</a:t>
            </a:r>
            <a:r>
              <a:rPr sz="2400" spc="-10" dirty="0">
                <a:solidFill>
                  <a:srgbClr val="434343"/>
                </a:solidFill>
                <a:latin typeface="Calibri"/>
                <a:cs typeface="Calibri"/>
              </a:rPr>
              <a:t> </a:t>
            </a:r>
            <a:r>
              <a:rPr sz="2400" spc="-5" dirty="0">
                <a:solidFill>
                  <a:srgbClr val="434343"/>
                </a:solidFill>
                <a:latin typeface="Calibri"/>
                <a:cs typeface="Calibri"/>
              </a:rPr>
              <a:t>syntax:</a:t>
            </a:r>
            <a:endParaRPr sz="2400">
              <a:latin typeface="Calibri"/>
              <a:cs typeface="Calibri"/>
            </a:endParaRPr>
          </a:p>
          <a:p>
            <a:pPr>
              <a:lnSpc>
                <a:spcPct val="100000"/>
              </a:lnSpc>
              <a:spcBef>
                <a:spcPts val="55"/>
              </a:spcBef>
            </a:pPr>
            <a:endParaRPr sz="2550">
              <a:latin typeface="Calibri"/>
              <a:cs typeface="Calibri"/>
            </a:endParaRPr>
          </a:p>
          <a:p>
            <a:pPr marL="184785" marR="2904490" indent="-172720">
              <a:lnSpc>
                <a:spcPct val="114599"/>
              </a:lnSpc>
            </a:pPr>
            <a:r>
              <a:rPr sz="3000" spc="-5" dirty="0">
                <a:solidFill>
                  <a:srgbClr val="434343"/>
                </a:solidFill>
                <a:latin typeface="Consolas"/>
                <a:cs typeface="Consolas"/>
              </a:rPr>
              <a:t>function name()</a:t>
            </a:r>
            <a:r>
              <a:rPr sz="3000" spc="-105" dirty="0">
                <a:solidFill>
                  <a:srgbClr val="434343"/>
                </a:solidFill>
                <a:latin typeface="Consolas"/>
                <a:cs typeface="Consolas"/>
              </a:rPr>
              <a:t> </a:t>
            </a:r>
            <a:r>
              <a:rPr sz="3000" dirty="0">
                <a:solidFill>
                  <a:srgbClr val="434343"/>
                </a:solidFill>
                <a:latin typeface="Consolas"/>
                <a:cs typeface="Consolas"/>
              </a:rPr>
              <a:t>{  </a:t>
            </a:r>
            <a:r>
              <a:rPr sz="3000" b="1" i="1" spc="-5" dirty="0">
                <a:solidFill>
                  <a:srgbClr val="434343"/>
                </a:solidFill>
                <a:latin typeface="Calibri"/>
                <a:cs typeface="Calibri"/>
              </a:rPr>
              <a:t>statement</a:t>
            </a:r>
            <a:r>
              <a:rPr sz="3000" spc="-5" dirty="0">
                <a:solidFill>
                  <a:srgbClr val="434343"/>
                </a:solidFill>
                <a:latin typeface="Consolas"/>
                <a:cs typeface="Consolas"/>
              </a:rPr>
              <a:t>;  </a:t>
            </a:r>
            <a:r>
              <a:rPr sz="3000" b="1" i="1" spc="-5" dirty="0">
                <a:solidFill>
                  <a:srgbClr val="434343"/>
                </a:solidFill>
                <a:latin typeface="Calibri"/>
                <a:cs typeface="Calibri"/>
              </a:rPr>
              <a:t>statement</a:t>
            </a:r>
            <a:r>
              <a:rPr sz="3000" spc="-5" dirty="0">
                <a:solidFill>
                  <a:srgbClr val="434343"/>
                </a:solidFill>
                <a:latin typeface="Consolas"/>
                <a:cs typeface="Consolas"/>
              </a:rPr>
              <a:t>;</a:t>
            </a:r>
            <a:endParaRPr sz="3000">
              <a:latin typeface="Consolas"/>
              <a:cs typeface="Consolas"/>
            </a:endParaRPr>
          </a:p>
          <a:p>
            <a:pPr marL="221615">
              <a:lnSpc>
                <a:spcPct val="100000"/>
              </a:lnSpc>
              <a:spcBef>
                <a:spcPts val="525"/>
              </a:spcBef>
            </a:pPr>
            <a:r>
              <a:rPr sz="3000" spc="-5" dirty="0">
                <a:solidFill>
                  <a:srgbClr val="434343"/>
                </a:solidFill>
                <a:latin typeface="Consolas"/>
                <a:cs typeface="Consolas"/>
              </a:rPr>
              <a:t>...</a:t>
            </a:r>
            <a:endParaRPr sz="3000">
              <a:latin typeface="Consolas"/>
              <a:cs typeface="Consolas"/>
            </a:endParaRPr>
          </a:p>
          <a:p>
            <a:pPr marL="12700">
              <a:lnSpc>
                <a:spcPct val="100000"/>
              </a:lnSpc>
              <a:spcBef>
                <a:spcPts val="525"/>
              </a:spcBef>
            </a:pPr>
            <a:r>
              <a:rPr sz="3000" dirty="0">
                <a:solidFill>
                  <a:srgbClr val="434343"/>
                </a:solidFill>
                <a:latin typeface="Consolas"/>
                <a:cs typeface="Consolas"/>
              </a:rPr>
              <a:t>}</a:t>
            </a:r>
            <a:endParaRPr sz="3000">
              <a:latin typeface="Consolas"/>
              <a:cs typeface="Consolas"/>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992799" y="3781379"/>
            <a:ext cx="4008754" cy="2312670"/>
            <a:chOff x="4992799" y="3781379"/>
            <a:chExt cx="4008754" cy="2312670"/>
          </a:xfrm>
        </p:grpSpPr>
        <p:sp>
          <p:nvSpPr>
            <p:cNvPr id="3" name="object 3"/>
            <p:cNvSpPr/>
            <p:nvPr/>
          </p:nvSpPr>
          <p:spPr>
            <a:xfrm>
              <a:off x="5030900" y="3861875"/>
              <a:ext cx="3932249" cy="211980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11849" y="3800429"/>
              <a:ext cx="3970654" cy="2274570"/>
            </a:xfrm>
            <a:custGeom>
              <a:avLst/>
              <a:gdLst/>
              <a:ahLst/>
              <a:cxnLst/>
              <a:rect l="l" t="t" r="r" b="b"/>
              <a:pathLst>
                <a:path w="3970654" h="2274570">
                  <a:moveTo>
                    <a:pt x="0" y="0"/>
                  </a:moveTo>
                  <a:lnTo>
                    <a:pt x="3970349" y="0"/>
                  </a:lnTo>
                  <a:lnTo>
                    <a:pt x="3970349" y="2274499"/>
                  </a:lnTo>
                  <a:lnTo>
                    <a:pt x="0" y="2274499"/>
                  </a:lnTo>
                  <a:lnTo>
                    <a:pt x="0" y="0"/>
                  </a:lnTo>
                  <a:close/>
                </a:path>
              </a:pathLst>
            </a:custGeom>
            <a:ln w="38099">
              <a:solidFill>
                <a:srgbClr val="595959"/>
              </a:solidFill>
            </a:ln>
          </p:spPr>
          <p:txBody>
            <a:bodyPr wrap="square" lIns="0" tIns="0" rIns="0" bIns="0" rtlCol="0"/>
            <a:lstStyle/>
            <a:p>
              <a:endParaRPr/>
            </a:p>
          </p:txBody>
        </p:sp>
      </p:grpSp>
      <p:sp>
        <p:nvSpPr>
          <p:cNvPr id="5" name="object 5"/>
          <p:cNvSpPr txBox="1"/>
          <p:nvPr/>
        </p:nvSpPr>
        <p:spPr>
          <a:xfrm>
            <a:off x="6177358" y="6118740"/>
            <a:ext cx="1638300" cy="33020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595959"/>
                </a:solidFill>
                <a:latin typeface="Calibri"/>
                <a:cs typeface="Calibri"/>
              </a:rPr>
              <a:t>Console</a:t>
            </a:r>
            <a:r>
              <a:rPr sz="2000" b="1" spc="-80" dirty="0">
                <a:solidFill>
                  <a:srgbClr val="595959"/>
                </a:solidFill>
                <a:latin typeface="Calibri"/>
                <a:cs typeface="Calibri"/>
              </a:rPr>
              <a:t> </a:t>
            </a:r>
            <a:r>
              <a:rPr sz="2000" b="1" spc="-5" dirty="0">
                <a:solidFill>
                  <a:srgbClr val="595959"/>
                </a:solidFill>
                <a:latin typeface="Calibri"/>
                <a:cs typeface="Calibri"/>
              </a:rPr>
              <a:t>output</a:t>
            </a:r>
            <a:endParaRPr sz="2000">
              <a:latin typeface="Calibri"/>
              <a:cs typeface="Calibri"/>
            </a:endParaRPr>
          </a:p>
        </p:txBody>
      </p:sp>
      <p:sp>
        <p:nvSpPr>
          <p:cNvPr id="6" name="object 6"/>
          <p:cNvSpPr txBox="1"/>
          <p:nvPr/>
        </p:nvSpPr>
        <p:spPr>
          <a:xfrm>
            <a:off x="434050" y="569675"/>
            <a:ext cx="7012305" cy="3032760"/>
          </a:xfrm>
          <a:prstGeom prst="rect">
            <a:avLst/>
          </a:prstGeom>
          <a:ln w="19049">
            <a:solidFill>
              <a:srgbClr val="000000"/>
            </a:solidFill>
          </a:ln>
        </p:spPr>
        <p:txBody>
          <a:bodyPr vert="horz" wrap="square" lIns="0" tIns="19685" rIns="0" bIns="0" rtlCol="0">
            <a:spAutoFit/>
          </a:bodyPr>
          <a:lstStyle/>
          <a:p>
            <a:pPr marL="420370" marR="397510" indent="-335280">
              <a:lnSpc>
                <a:spcPct val="114599"/>
              </a:lnSpc>
              <a:spcBef>
                <a:spcPts val="155"/>
              </a:spcBef>
            </a:pPr>
            <a:r>
              <a:rPr sz="2400" spc="-5" dirty="0">
                <a:solidFill>
                  <a:srgbClr val="434343"/>
                </a:solidFill>
                <a:latin typeface="Consolas"/>
                <a:cs typeface="Consolas"/>
              </a:rPr>
              <a:t>function hello() </a:t>
            </a:r>
            <a:r>
              <a:rPr sz="2400" dirty="0">
                <a:solidFill>
                  <a:srgbClr val="434343"/>
                </a:solidFill>
                <a:latin typeface="Consolas"/>
                <a:cs typeface="Consolas"/>
              </a:rPr>
              <a:t>{  </a:t>
            </a:r>
            <a:r>
              <a:rPr sz="2400" spc="-5" dirty="0">
                <a:solidFill>
                  <a:srgbClr val="434343"/>
                </a:solidFill>
                <a:latin typeface="Consolas"/>
                <a:cs typeface="Consolas"/>
              </a:rPr>
              <a:t>console.log('Hello!');  console.log('Welcome to</a:t>
            </a:r>
            <a:r>
              <a:rPr sz="2400" spc="-105" dirty="0">
                <a:solidFill>
                  <a:srgbClr val="434343"/>
                </a:solidFill>
                <a:latin typeface="Consolas"/>
                <a:cs typeface="Consolas"/>
              </a:rPr>
              <a:t> </a:t>
            </a:r>
            <a:r>
              <a:rPr sz="2400" spc="-5" dirty="0">
                <a:solidFill>
                  <a:srgbClr val="434343"/>
                </a:solidFill>
                <a:latin typeface="Consolas"/>
                <a:cs typeface="Consolas"/>
              </a:rPr>
              <a:t>JavaScript');</a:t>
            </a:r>
            <a:endParaRPr sz="2400">
              <a:latin typeface="Consolas"/>
              <a:cs typeface="Consolas"/>
            </a:endParaRPr>
          </a:p>
          <a:p>
            <a:pPr marL="85725">
              <a:lnSpc>
                <a:spcPct val="100000"/>
              </a:lnSpc>
              <a:spcBef>
                <a:spcPts val="420"/>
              </a:spcBef>
            </a:pPr>
            <a:r>
              <a:rPr sz="2400" dirty="0">
                <a:solidFill>
                  <a:srgbClr val="434343"/>
                </a:solidFill>
                <a:latin typeface="Consolas"/>
                <a:cs typeface="Consolas"/>
              </a:rPr>
              <a:t>}</a:t>
            </a:r>
            <a:endParaRPr sz="2400">
              <a:latin typeface="Consolas"/>
              <a:cs typeface="Consolas"/>
            </a:endParaRPr>
          </a:p>
          <a:p>
            <a:pPr>
              <a:lnSpc>
                <a:spcPct val="100000"/>
              </a:lnSpc>
              <a:spcBef>
                <a:spcPts val="35"/>
              </a:spcBef>
            </a:pPr>
            <a:endParaRPr sz="3150">
              <a:latin typeface="Consolas"/>
              <a:cs typeface="Consolas"/>
            </a:endParaRPr>
          </a:p>
          <a:p>
            <a:pPr marL="85725">
              <a:lnSpc>
                <a:spcPct val="100000"/>
              </a:lnSpc>
            </a:pPr>
            <a:r>
              <a:rPr sz="2400" spc="-5" dirty="0">
                <a:solidFill>
                  <a:srgbClr val="434343"/>
                </a:solidFill>
                <a:latin typeface="Consolas"/>
                <a:cs typeface="Consolas"/>
              </a:rPr>
              <a:t>hello();</a:t>
            </a:r>
            <a:endParaRPr sz="2400">
              <a:latin typeface="Consolas"/>
              <a:cs typeface="Consolas"/>
            </a:endParaRPr>
          </a:p>
          <a:p>
            <a:pPr marL="85725">
              <a:lnSpc>
                <a:spcPct val="100000"/>
              </a:lnSpc>
              <a:spcBef>
                <a:spcPts val="420"/>
              </a:spcBef>
            </a:pPr>
            <a:r>
              <a:rPr sz="2400" spc="-5" dirty="0">
                <a:solidFill>
                  <a:srgbClr val="434343"/>
                </a:solidFill>
                <a:latin typeface="Consolas"/>
                <a:cs typeface="Consolas"/>
              </a:rPr>
              <a:t>hello();</a:t>
            </a:r>
            <a:endParaRPr sz="2400">
              <a:latin typeface="Consolas"/>
              <a:cs typeface="Consolas"/>
            </a:endParaRPr>
          </a:p>
        </p:txBody>
      </p:sp>
      <p:sp>
        <p:nvSpPr>
          <p:cNvPr id="7" name="object 7"/>
          <p:cNvSpPr txBox="1"/>
          <p:nvPr/>
        </p:nvSpPr>
        <p:spPr>
          <a:xfrm>
            <a:off x="507075" y="185880"/>
            <a:ext cx="76073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script.js</a:t>
            </a:r>
            <a:endParaRPr sz="1800">
              <a:latin typeface="Calibri"/>
              <a:cs typeface="Calibri"/>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992799" y="3781379"/>
            <a:ext cx="4008754" cy="2312670"/>
            <a:chOff x="4992799" y="3781379"/>
            <a:chExt cx="4008754" cy="2312670"/>
          </a:xfrm>
        </p:grpSpPr>
        <p:sp>
          <p:nvSpPr>
            <p:cNvPr id="3" name="object 3"/>
            <p:cNvSpPr/>
            <p:nvPr/>
          </p:nvSpPr>
          <p:spPr>
            <a:xfrm>
              <a:off x="5030900" y="3861875"/>
              <a:ext cx="3932249" cy="211980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11849" y="3800429"/>
              <a:ext cx="3970654" cy="2274570"/>
            </a:xfrm>
            <a:custGeom>
              <a:avLst/>
              <a:gdLst/>
              <a:ahLst/>
              <a:cxnLst/>
              <a:rect l="l" t="t" r="r" b="b"/>
              <a:pathLst>
                <a:path w="3970654" h="2274570">
                  <a:moveTo>
                    <a:pt x="0" y="0"/>
                  </a:moveTo>
                  <a:lnTo>
                    <a:pt x="3970349" y="0"/>
                  </a:lnTo>
                  <a:lnTo>
                    <a:pt x="3970349" y="2274499"/>
                  </a:lnTo>
                  <a:lnTo>
                    <a:pt x="0" y="2274499"/>
                  </a:lnTo>
                  <a:lnTo>
                    <a:pt x="0" y="0"/>
                  </a:lnTo>
                  <a:close/>
                </a:path>
              </a:pathLst>
            </a:custGeom>
            <a:ln w="38099">
              <a:solidFill>
                <a:srgbClr val="595959"/>
              </a:solidFill>
            </a:ln>
          </p:spPr>
          <p:txBody>
            <a:bodyPr wrap="square" lIns="0" tIns="0" rIns="0" bIns="0" rtlCol="0"/>
            <a:lstStyle/>
            <a:p>
              <a:endParaRPr/>
            </a:p>
          </p:txBody>
        </p:sp>
      </p:grpSp>
      <p:sp>
        <p:nvSpPr>
          <p:cNvPr id="5" name="object 5"/>
          <p:cNvSpPr txBox="1"/>
          <p:nvPr/>
        </p:nvSpPr>
        <p:spPr>
          <a:xfrm>
            <a:off x="6177358" y="6118740"/>
            <a:ext cx="1638300" cy="33020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595959"/>
                </a:solidFill>
                <a:latin typeface="Calibri"/>
                <a:cs typeface="Calibri"/>
              </a:rPr>
              <a:t>Console</a:t>
            </a:r>
            <a:r>
              <a:rPr sz="2000" b="1" spc="-80" dirty="0">
                <a:solidFill>
                  <a:srgbClr val="595959"/>
                </a:solidFill>
                <a:latin typeface="Calibri"/>
                <a:cs typeface="Calibri"/>
              </a:rPr>
              <a:t> </a:t>
            </a:r>
            <a:r>
              <a:rPr sz="2000" b="1" spc="-5" dirty="0">
                <a:solidFill>
                  <a:srgbClr val="595959"/>
                </a:solidFill>
                <a:latin typeface="Calibri"/>
                <a:cs typeface="Calibri"/>
              </a:rPr>
              <a:t>output</a:t>
            </a:r>
            <a:endParaRPr sz="2000">
              <a:latin typeface="Calibri"/>
              <a:cs typeface="Calibri"/>
            </a:endParaRPr>
          </a:p>
        </p:txBody>
      </p:sp>
      <p:sp>
        <p:nvSpPr>
          <p:cNvPr id="6" name="object 6"/>
          <p:cNvSpPr/>
          <p:nvPr/>
        </p:nvSpPr>
        <p:spPr>
          <a:xfrm>
            <a:off x="2043775" y="721640"/>
            <a:ext cx="3016885" cy="357505"/>
          </a:xfrm>
          <a:custGeom>
            <a:avLst/>
            <a:gdLst/>
            <a:ahLst/>
            <a:cxnLst/>
            <a:rect l="l" t="t" r="r" b="b"/>
            <a:pathLst>
              <a:path w="3016885" h="357505">
                <a:moveTo>
                  <a:pt x="3016448" y="356889"/>
                </a:moveTo>
                <a:lnTo>
                  <a:pt x="0" y="356889"/>
                </a:lnTo>
                <a:lnTo>
                  <a:pt x="0" y="0"/>
                </a:lnTo>
                <a:lnTo>
                  <a:pt x="3016448" y="0"/>
                </a:lnTo>
                <a:lnTo>
                  <a:pt x="3016448" y="356889"/>
                </a:lnTo>
                <a:close/>
              </a:path>
            </a:pathLst>
          </a:custGeom>
          <a:solidFill>
            <a:srgbClr val="FFF1CC"/>
          </a:solidFill>
        </p:spPr>
        <p:txBody>
          <a:bodyPr wrap="square" lIns="0" tIns="0" rIns="0" bIns="0" rtlCol="0"/>
          <a:lstStyle/>
          <a:p>
            <a:endParaRPr/>
          </a:p>
        </p:txBody>
      </p:sp>
      <p:sp>
        <p:nvSpPr>
          <p:cNvPr id="7" name="object 7"/>
          <p:cNvSpPr/>
          <p:nvPr/>
        </p:nvSpPr>
        <p:spPr>
          <a:xfrm>
            <a:off x="2043775" y="1140740"/>
            <a:ext cx="4022090" cy="357505"/>
          </a:xfrm>
          <a:custGeom>
            <a:avLst/>
            <a:gdLst/>
            <a:ahLst/>
            <a:cxnLst/>
            <a:rect l="l" t="t" r="r" b="b"/>
            <a:pathLst>
              <a:path w="4022090" h="357505">
                <a:moveTo>
                  <a:pt x="4021931" y="356889"/>
                </a:moveTo>
                <a:lnTo>
                  <a:pt x="0" y="356889"/>
                </a:lnTo>
                <a:lnTo>
                  <a:pt x="0" y="0"/>
                </a:lnTo>
                <a:lnTo>
                  <a:pt x="4021931" y="0"/>
                </a:lnTo>
                <a:lnTo>
                  <a:pt x="4021931" y="356889"/>
                </a:lnTo>
                <a:close/>
              </a:path>
            </a:pathLst>
          </a:custGeom>
          <a:solidFill>
            <a:srgbClr val="FFF1CC"/>
          </a:solidFill>
        </p:spPr>
        <p:txBody>
          <a:bodyPr wrap="square" lIns="0" tIns="0" rIns="0" bIns="0" rtlCol="0"/>
          <a:lstStyle/>
          <a:p>
            <a:endParaRPr/>
          </a:p>
        </p:txBody>
      </p:sp>
      <p:sp>
        <p:nvSpPr>
          <p:cNvPr id="8" name="object 8"/>
          <p:cNvSpPr/>
          <p:nvPr/>
        </p:nvSpPr>
        <p:spPr>
          <a:xfrm>
            <a:off x="2043775" y="1559840"/>
            <a:ext cx="6536055" cy="357505"/>
          </a:xfrm>
          <a:custGeom>
            <a:avLst/>
            <a:gdLst/>
            <a:ahLst/>
            <a:cxnLst/>
            <a:rect l="l" t="t" r="r" b="b"/>
            <a:pathLst>
              <a:path w="6536055" h="357505">
                <a:moveTo>
                  <a:pt x="6535638" y="356889"/>
                </a:moveTo>
                <a:lnTo>
                  <a:pt x="0" y="356889"/>
                </a:lnTo>
                <a:lnTo>
                  <a:pt x="0" y="0"/>
                </a:lnTo>
                <a:lnTo>
                  <a:pt x="6535638" y="0"/>
                </a:lnTo>
                <a:lnTo>
                  <a:pt x="6535638" y="356889"/>
                </a:lnTo>
                <a:close/>
              </a:path>
            </a:pathLst>
          </a:custGeom>
          <a:solidFill>
            <a:srgbClr val="FFF1CC"/>
          </a:solidFill>
        </p:spPr>
        <p:txBody>
          <a:bodyPr wrap="square" lIns="0" tIns="0" rIns="0" bIns="0" rtlCol="0"/>
          <a:lstStyle/>
          <a:p>
            <a:endParaRPr/>
          </a:p>
        </p:txBody>
      </p:sp>
      <p:sp>
        <p:nvSpPr>
          <p:cNvPr id="9" name="object 9"/>
          <p:cNvSpPr/>
          <p:nvPr/>
        </p:nvSpPr>
        <p:spPr>
          <a:xfrm>
            <a:off x="2043775" y="1978940"/>
            <a:ext cx="167640" cy="357505"/>
          </a:xfrm>
          <a:custGeom>
            <a:avLst/>
            <a:gdLst/>
            <a:ahLst/>
            <a:cxnLst/>
            <a:rect l="l" t="t" r="r" b="b"/>
            <a:pathLst>
              <a:path w="167639" h="357505">
                <a:moveTo>
                  <a:pt x="167580" y="356889"/>
                </a:moveTo>
                <a:lnTo>
                  <a:pt x="0" y="356889"/>
                </a:lnTo>
                <a:lnTo>
                  <a:pt x="0" y="0"/>
                </a:lnTo>
                <a:lnTo>
                  <a:pt x="167580" y="0"/>
                </a:lnTo>
                <a:lnTo>
                  <a:pt x="167580" y="356889"/>
                </a:lnTo>
                <a:close/>
              </a:path>
            </a:pathLst>
          </a:custGeom>
          <a:solidFill>
            <a:srgbClr val="FFF1CC"/>
          </a:solidFill>
        </p:spPr>
        <p:txBody>
          <a:bodyPr wrap="square" lIns="0" tIns="0" rIns="0" bIns="0" rtlCol="0"/>
          <a:lstStyle/>
          <a:p>
            <a:endParaRPr/>
          </a:p>
        </p:txBody>
      </p:sp>
      <p:sp>
        <p:nvSpPr>
          <p:cNvPr id="10" name="object 10"/>
          <p:cNvSpPr txBox="1"/>
          <p:nvPr/>
        </p:nvSpPr>
        <p:spPr>
          <a:xfrm>
            <a:off x="1958050" y="569675"/>
            <a:ext cx="7012305" cy="3032760"/>
          </a:xfrm>
          <a:prstGeom prst="rect">
            <a:avLst/>
          </a:prstGeom>
          <a:ln w="19049">
            <a:solidFill>
              <a:srgbClr val="000000"/>
            </a:solidFill>
          </a:ln>
        </p:spPr>
        <p:txBody>
          <a:bodyPr vert="horz" wrap="square" lIns="0" tIns="19685" rIns="0" bIns="0" rtlCol="0">
            <a:spAutoFit/>
          </a:bodyPr>
          <a:lstStyle/>
          <a:p>
            <a:pPr marL="420370" marR="397510" indent="-335280">
              <a:lnSpc>
                <a:spcPct val="114599"/>
              </a:lnSpc>
              <a:spcBef>
                <a:spcPts val="155"/>
              </a:spcBef>
            </a:pPr>
            <a:r>
              <a:rPr sz="2400" spc="-5" dirty="0">
                <a:solidFill>
                  <a:srgbClr val="434343"/>
                </a:solidFill>
                <a:latin typeface="Consolas"/>
                <a:cs typeface="Consolas"/>
              </a:rPr>
              <a:t>function hello() </a:t>
            </a:r>
            <a:r>
              <a:rPr sz="2400" dirty="0">
                <a:solidFill>
                  <a:srgbClr val="434343"/>
                </a:solidFill>
                <a:latin typeface="Consolas"/>
                <a:cs typeface="Consolas"/>
              </a:rPr>
              <a:t>{  </a:t>
            </a:r>
            <a:r>
              <a:rPr sz="2400" spc="-5" dirty="0">
                <a:solidFill>
                  <a:srgbClr val="434343"/>
                </a:solidFill>
                <a:latin typeface="Consolas"/>
                <a:cs typeface="Consolas"/>
              </a:rPr>
              <a:t>console.log('Hello!');  console.log('Welcome to</a:t>
            </a:r>
            <a:r>
              <a:rPr sz="2400" spc="-105" dirty="0">
                <a:solidFill>
                  <a:srgbClr val="434343"/>
                </a:solidFill>
                <a:latin typeface="Consolas"/>
                <a:cs typeface="Consolas"/>
              </a:rPr>
              <a:t> </a:t>
            </a:r>
            <a:r>
              <a:rPr sz="2400" spc="-5" dirty="0">
                <a:solidFill>
                  <a:srgbClr val="434343"/>
                </a:solidFill>
                <a:latin typeface="Consolas"/>
                <a:cs typeface="Consolas"/>
              </a:rPr>
              <a:t>JavaScript');</a:t>
            </a:r>
            <a:endParaRPr sz="2400" dirty="0">
              <a:latin typeface="Consolas"/>
              <a:cs typeface="Consolas"/>
            </a:endParaRPr>
          </a:p>
          <a:p>
            <a:pPr marL="85725">
              <a:lnSpc>
                <a:spcPct val="100000"/>
              </a:lnSpc>
              <a:spcBef>
                <a:spcPts val="420"/>
              </a:spcBef>
            </a:pPr>
            <a:r>
              <a:rPr sz="2400" dirty="0">
                <a:solidFill>
                  <a:srgbClr val="434343"/>
                </a:solidFill>
                <a:latin typeface="Consolas"/>
                <a:cs typeface="Consolas"/>
              </a:rPr>
              <a:t>}</a:t>
            </a:r>
            <a:endParaRPr sz="2400" dirty="0">
              <a:latin typeface="Consolas"/>
              <a:cs typeface="Consolas"/>
            </a:endParaRPr>
          </a:p>
          <a:p>
            <a:pPr>
              <a:lnSpc>
                <a:spcPct val="100000"/>
              </a:lnSpc>
              <a:spcBef>
                <a:spcPts val="35"/>
              </a:spcBef>
            </a:pPr>
            <a:endParaRPr sz="3150" dirty="0">
              <a:latin typeface="Consolas"/>
              <a:cs typeface="Consolas"/>
            </a:endParaRPr>
          </a:p>
          <a:p>
            <a:pPr marL="85725">
              <a:lnSpc>
                <a:spcPct val="100000"/>
              </a:lnSpc>
            </a:pPr>
            <a:r>
              <a:rPr sz="2400" spc="-5" dirty="0">
                <a:solidFill>
                  <a:srgbClr val="434343"/>
                </a:solidFill>
                <a:latin typeface="Consolas"/>
                <a:cs typeface="Consolas"/>
              </a:rPr>
              <a:t>hello();</a:t>
            </a:r>
            <a:endParaRPr sz="2400" dirty="0">
              <a:latin typeface="Consolas"/>
              <a:cs typeface="Consolas"/>
            </a:endParaRPr>
          </a:p>
          <a:p>
            <a:pPr marL="85725">
              <a:lnSpc>
                <a:spcPct val="100000"/>
              </a:lnSpc>
              <a:spcBef>
                <a:spcPts val="420"/>
              </a:spcBef>
            </a:pPr>
            <a:r>
              <a:rPr sz="2400" spc="-5" dirty="0">
                <a:solidFill>
                  <a:srgbClr val="434343"/>
                </a:solidFill>
                <a:latin typeface="Consolas"/>
                <a:cs typeface="Consolas"/>
              </a:rPr>
              <a:t>hello();</a:t>
            </a:r>
            <a:endParaRPr sz="2400" dirty="0">
              <a:latin typeface="Consolas"/>
              <a:cs typeface="Consolas"/>
            </a:endParaRPr>
          </a:p>
        </p:txBody>
      </p:sp>
      <p:sp>
        <p:nvSpPr>
          <p:cNvPr id="11" name="object 11"/>
          <p:cNvSpPr txBox="1"/>
          <p:nvPr/>
        </p:nvSpPr>
        <p:spPr>
          <a:xfrm>
            <a:off x="2107275" y="185880"/>
            <a:ext cx="76073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script.js</a:t>
            </a:r>
            <a:endParaRPr sz="1800">
              <a:latin typeface="Calibri"/>
              <a:cs typeface="Calibri"/>
            </a:endParaRPr>
          </a:p>
        </p:txBody>
      </p:sp>
      <p:sp>
        <p:nvSpPr>
          <p:cNvPr id="12" name="object 12"/>
          <p:cNvSpPr txBox="1"/>
          <p:nvPr/>
        </p:nvSpPr>
        <p:spPr>
          <a:xfrm>
            <a:off x="659800" y="3890543"/>
            <a:ext cx="3510915" cy="2540000"/>
          </a:xfrm>
          <a:prstGeom prst="rect">
            <a:avLst/>
          </a:prstGeom>
        </p:spPr>
        <p:txBody>
          <a:bodyPr vert="horz" wrap="square" lIns="0" tIns="12700" rIns="0" bIns="0" rtlCol="0">
            <a:spAutoFit/>
          </a:bodyPr>
          <a:lstStyle/>
          <a:p>
            <a:pPr marL="12700" marR="5080" algn="just">
              <a:lnSpc>
                <a:spcPct val="114599"/>
              </a:lnSpc>
              <a:spcBef>
                <a:spcPts val="100"/>
              </a:spcBef>
            </a:pPr>
            <a:r>
              <a:rPr sz="2400" spc="-5" dirty="0">
                <a:solidFill>
                  <a:srgbClr val="595959"/>
                </a:solidFill>
                <a:latin typeface="Calibri"/>
                <a:cs typeface="Calibri"/>
              </a:rPr>
              <a:t>The browser "executes" the  function definition first, but  that just creates the </a:t>
            </a:r>
            <a:r>
              <a:rPr sz="2400" spc="-5" dirty="0">
                <a:solidFill>
                  <a:srgbClr val="595959"/>
                </a:solidFill>
                <a:latin typeface="Consolas"/>
                <a:cs typeface="Consolas"/>
              </a:rPr>
              <a:t>hello  </a:t>
            </a:r>
            <a:r>
              <a:rPr sz="2400" spc="-5" dirty="0">
                <a:solidFill>
                  <a:srgbClr val="595959"/>
                </a:solidFill>
                <a:latin typeface="Calibri"/>
                <a:cs typeface="Calibri"/>
              </a:rPr>
              <a:t>function (and it doesn't run  the </a:t>
            </a:r>
            <a:r>
              <a:rPr sz="2400" spc="-5" dirty="0">
                <a:solidFill>
                  <a:srgbClr val="595959"/>
                </a:solidFill>
                <a:latin typeface="Consolas"/>
                <a:cs typeface="Consolas"/>
              </a:rPr>
              <a:t>hello</a:t>
            </a:r>
            <a:r>
              <a:rPr sz="2400" spc="-840" dirty="0">
                <a:solidFill>
                  <a:srgbClr val="595959"/>
                </a:solidFill>
                <a:latin typeface="Consolas"/>
                <a:cs typeface="Consolas"/>
              </a:rPr>
              <a:t> </a:t>
            </a:r>
            <a:r>
              <a:rPr sz="2400" spc="-5" dirty="0">
                <a:solidFill>
                  <a:srgbClr val="595959"/>
                </a:solidFill>
                <a:latin typeface="Calibri"/>
                <a:cs typeface="Calibri"/>
              </a:rPr>
              <a:t>function), similar  to </a:t>
            </a:r>
            <a:r>
              <a:rPr sz="2400" dirty="0">
                <a:solidFill>
                  <a:srgbClr val="595959"/>
                </a:solidFill>
                <a:latin typeface="Calibri"/>
                <a:cs typeface="Calibri"/>
              </a:rPr>
              <a:t>a </a:t>
            </a:r>
            <a:r>
              <a:rPr sz="2400" spc="-5" dirty="0">
                <a:solidFill>
                  <a:srgbClr val="595959"/>
                </a:solidFill>
                <a:latin typeface="Calibri"/>
                <a:cs typeface="Calibri"/>
              </a:rPr>
              <a:t>variable</a:t>
            </a:r>
            <a:r>
              <a:rPr sz="2400" spc="-40" dirty="0">
                <a:solidFill>
                  <a:srgbClr val="595959"/>
                </a:solidFill>
                <a:latin typeface="Calibri"/>
                <a:cs typeface="Calibri"/>
              </a:rPr>
              <a:t> </a:t>
            </a:r>
            <a:r>
              <a:rPr sz="2400" spc="-5" dirty="0">
                <a:solidFill>
                  <a:srgbClr val="595959"/>
                </a:solidFill>
                <a:latin typeface="Calibri"/>
                <a:cs typeface="Calibri"/>
              </a:rPr>
              <a:t>declaration.</a:t>
            </a:r>
            <a:endParaRPr sz="2400">
              <a:latin typeface="Calibri"/>
              <a:cs typeface="Calibri"/>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7449" y="569675"/>
            <a:ext cx="7012305" cy="3032760"/>
          </a:xfrm>
          <a:prstGeom prst="rect">
            <a:avLst/>
          </a:prstGeom>
          <a:ln w="19049">
            <a:solidFill>
              <a:srgbClr val="000000"/>
            </a:solidFill>
          </a:ln>
        </p:spPr>
        <p:txBody>
          <a:bodyPr vert="horz" wrap="square" lIns="0" tIns="73660" rIns="0" bIns="0" rtlCol="0">
            <a:spAutoFit/>
          </a:bodyPr>
          <a:lstStyle/>
          <a:p>
            <a:pPr marL="85725">
              <a:lnSpc>
                <a:spcPct val="100000"/>
              </a:lnSpc>
              <a:spcBef>
                <a:spcPts val="580"/>
              </a:spcBef>
            </a:pPr>
            <a:r>
              <a:rPr sz="2400" spc="-5" dirty="0">
                <a:solidFill>
                  <a:srgbClr val="434343"/>
                </a:solidFill>
                <a:latin typeface="Consolas"/>
                <a:cs typeface="Consolas"/>
              </a:rPr>
              <a:t>hello();</a:t>
            </a:r>
            <a:endParaRPr sz="2400">
              <a:latin typeface="Consolas"/>
              <a:cs typeface="Consolas"/>
            </a:endParaRPr>
          </a:p>
          <a:p>
            <a:pPr marL="85725">
              <a:lnSpc>
                <a:spcPct val="100000"/>
              </a:lnSpc>
              <a:spcBef>
                <a:spcPts val="420"/>
              </a:spcBef>
            </a:pPr>
            <a:r>
              <a:rPr sz="2400" spc="-5" dirty="0">
                <a:solidFill>
                  <a:srgbClr val="434343"/>
                </a:solidFill>
                <a:latin typeface="Consolas"/>
                <a:cs typeface="Consolas"/>
              </a:rPr>
              <a:t>hello();</a:t>
            </a:r>
            <a:endParaRPr sz="2400">
              <a:latin typeface="Consolas"/>
              <a:cs typeface="Consolas"/>
            </a:endParaRPr>
          </a:p>
          <a:p>
            <a:pPr>
              <a:lnSpc>
                <a:spcPct val="100000"/>
              </a:lnSpc>
              <a:spcBef>
                <a:spcPts val="20"/>
              </a:spcBef>
            </a:pPr>
            <a:endParaRPr sz="2800">
              <a:latin typeface="Consolas"/>
              <a:cs typeface="Consolas"/>
            </a:endParaRPr>
          </a:p>
          <a:p>
            <a:pPr marL="420370" marR="397510" indent="-335280">
              <a:lnSpc>
                <a:spcPct val="114599"/>
              </a:lnSpc>
            </a:pPr>
            <a:r>
              <a:rPr sz="2400" spc="-5" dirty="0">
                <a:solidFill>
                  <a:srgbClr val="434343"/>
                </a:solidFill>
                <a:latin typeface="Consolas"/>
                <a:cs typeface="Consolas"/>
              </a:rPr>
              <a:t>function hello() </a:t>
            </a:r>
            <a:r>
              <a:rPr sz="2400" dirty="0">
                <a:solidFill>
                  <a:srgbClr val="434343"/>
                </a:solidFill>
                <a:latin typeface="Consolas"/>
                <a:cs typeface="Consolas"/>
              </a:rPr>
              <a:t>{  </a:t>
            </a:r>
            <a:r>
              <a:rPr sz="2400" spc="-5" dirty="0">
                <a:solidFill>
                  <a:srgbClr val="434343"/>
                </a:solidFill>
                <a:latin typeface="Consolas"/>
                <a:cs typeface="Consolas"/>
              </a:rPr>
              <a:t>console.log('Hello!');  console.log('Welcome to</a:t>
            </a:r>
            <a:r>
              <a:rPr sz="2400" spc="-105" dirty="0">
                <a:solidFill>
                  <a:srgbClr val="434343"/>
                </a:solidFill>
                <a:latin typeface="Consolas"/>
                <a:cs typeface="Consolas"/>
              </a:rPr>
              <a:t> </a:t>
            </a:r>
            <a:r>
              <a:rPr sz="2400" spc="-5" dirty="0">
                <a:solidFill>
                  <a:srgbClr val="434343"/>
                </a:solidFill>
                <a:latin typeface="Consolas"/>
                <a:cs typeface="Consolas"/>
              </a:rPr>
              <a:t>JavaScript');</a:t>
            </a:r>
            <a:endParaRPr sz="2400">
              <a:latin typeface="Consolas"/>
              <a:cs typeface="Consolas"/>
            </a:endParaRPr>
          </a:p>
          <a:p>
            <a:pPr marL="85725">
              <a:lnSpc>
                <a:spcPct val="100000"/>
              </a:lnSpc>
              <a:spcBef>
                <a:spcPts val="420"/>
              </a:spcBef>
            </a:pPr>
            <a:r>
              <a:rPr sz="2400" dirty="0">
                <a:solidFill>
                  <a:srgbClr val="434343"/>
                </a:solidFill>
                <a:latin typeface="Consolas"/>
                <a:cs typeface="Consolas"/>
              </a:rPr>
              <a:t>}</a:t>
            </a:r>
            <a:endParaRPr sz="2400">
              <a:latin typeface="Consolas"/>
              <a:cs typeface="Consolas"/>
            </a:endParaRPr>
          </a:p>
        </p:txBody>
      </p:sp>
      <p:sp>
        <p:nvSpPr>
          <p:cNvPr id="3" name="object 3"/>
          <p:cNvSpPr txBox="1">
            <a:spLocks noGrp="1"/>
          </p:cNvSpPr>
          <p:nvPr>
            <p:ph type="title"/>
          </p:nvPr>
        </p:nvSpPr>
        <p:spPr>
          <a:xfrm>
            <a:off x="1040475" y="185880"/>
            <a:ext cx="76073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script.js</a:t>
            </a:r>
            <a:endParaRPr sz="1800">
              <a:latin typeface="Calibri"/>
              <a:cs typeface="Calibri"/>
            </a:endParaRPr>
          </a:p>
        </p:txBody>
      </p:sp>
      <p:sp>
        <p:nvSpPr>
          <p:cNvPr id="4" name="object 4"/>
          <p:cNvSpPr txBox="1"/>
          <p:nvPr/>
        </p:nvSpPr>
        <p:spPr>
          <a:xfrm>
            <a:off x="3367559" y="4135675"/>
            <a:ext cx="240665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1368F1"/>
                </a:solidFill>
                <a:latin typeface="Calibri"/>
                <a:cs typeface="Calibri"/>
              </a:rPr>
              <a:t>Q: Does this</a:t>
            </a:r>
            <a:r>
              <a:rPr sz="2400" b="1" spc="-85" dirty="0">
                <a:solidFill>
                  <a:srgbClr val="1368F1"/>
                </a:solidFill>
                <a:latin typeface="Calibri"/>
                <a:cs typeface="Calibri"/>
              </a:rPr>
              <a:t> </a:t>
            </a:r>
            <a:r>
              <a:rPr sz="2400" b="1" spc="-5" dirty="0">
                <a:solidFill>
                  <a:srgbClr val="1368F1"/>
                </a:solidFill>
                <a:latin typeface="Calibri"/>
                <a:cs typeface="Calibri"/>
              </a:rPr>
              <a:t>work?</a:t>
            </a:r>
            <a:endParaRPr sz="24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7071995" cy="574040"/>
          </a:xfrm>
          <a:prstGeom prst="rect">
            <a:avLst/>
          </a:prstGeom>
        </p:spPr>
        <p:txBody>
          <a:bodyPr vert="horz" wrap="square" lIns="0" tIns="12700" rIns="0" bIns="0" rtlCol="0">
            <a:spAutoFit/>
          </a:bodyPr>
          <a:lstStyle/>
          <a:p>
            <a:pPr marL="12700">
              <a:lnSpc>
                <a:spcPct val="100000"/>
              </a:lnSpc>
              <a:spcBef>
                <a:spcPts val="100"/>
              </a:spcBef>
            </a:pPr>
            <a:r>
              <a:rPr spc="90" dirty="0"/>
              <a:t>Main</a:t>
            </a:r>
            <a:r>
              <a:rPr spc="-330" dirty="0"/>
              <a:t> </a:t>
            </a:r>
            <a:r>
              <a:rPr spc="-95" dirty="0"/>
              <a:t>ways</a:t>
            </a:r>
            <a:r>
              <a:rPr spc="-325" dirty="0"/>
              <a:t> </a:t>
            </a:r>
            <a:r>
              <a:rPr spc="30" dirty="0"/>
              <a:t>to</a:t>
            </a:r>
            <a:r>
              <a:rPr spc="-325" dirty="0"/>
              <a:t> </a:t>
            </a:r>
            <a:r>
              <a:rPr spc="30" dirty="0"/>
              <a:t>define</a:t>
            </a:r>
            <a:r>
              <a:rPr spc="-325" dirty="0"/>
              <a:t> </a:t>
            </a:r>
            <a:r>
              <a:rPr u="heavy" spc="-165" dirty="0">
                <a:solidFill>
                  <a:srgbClr val="0097A7"/>
                </a:solidFill>
                <a:uFill>
                  <a:solidFill>
                    <a:srgbClr val="0097A7"/>
                  </a:solidFill>
                </a:uFill>
                <a:hlinkClick r:id="rId2"/>
              </a:rPr>
              <a:t>CSS</a:t>
            </a:r>
            <a:r>
              <a:rPr u="heavy" spc="-325" dirty="0">
                <a:solidFill>
                  <a:srgbClr val="0097A7"/>
                </a:solidFill>
                <a:uFill>
                  <a:solidFill>
                    <a:srgbClr val="0097A7"/>
                  </a:solidFill>
                </a:uFill>
                <a:hlinkClick r:id="rId2"/>
              </a:rPr>
              <a:t> </a:t>
            </a:r>
            <a:r>
              <a:rPr u="heavy" spc="-145" dirty="0">
                <a:solidFill>
                  <a:srgbClr val="0097A7"/>
                </a:solidFill>
                <a:uFill>
                  <a:solidFill>
                    <a:srgbClr val="0097A7"/>
                  </a:solidFill>
                </a:uFill>
                <a:hlinkClick r:id="rId2"/>
              </a:rPr>
              <a:t>colors</a:t>
            </a:r>
            <a:r>
              <a:rPr spc="-145" dirty="0"/>
              <a:t>:</a:t>
            </a:r>
          </a:p>
        </p:txBody>
      </p:sp>
      <p:sp>
        <p:nvSpPr>
          <p:cNvPr id="3" name="object 3"/>
          <p:cNvSpPr txBox="1"/>
          <p:nvPr/>
        </p:nvSpPr>
        <p:spPr>
          <a:xfrm>
            <a:off x="620198" y="1650259"/>
            <a:ext cx="3906520" cy="912494"/>
          </a:xfrm>
          <a:prstGeom prst="rect">
            <a:avLst/>
          </a:prstGeom>
          <a:solidFill>
            <a:srgbClr val="EDEDED">
              <a:alpha val="54618"/>
            </a:srgbClr>
          </a:solidFill>
        </p:spPr>
        <p:txBody>
          <a:bodyPr vert="horz" wrap="square" lIns="0" tIns="73660" rIns="0" bIns="0" rtlCol="0">
            <a:spAutoFit/>
          </a:bodyPr>
          <a:lstStyle/>
          <a:p>
            <a:pPr marL="85725">
              <a:lnSpc>
                <a:spcPct val="100000"/>
              </a:lnSpc>
              <a:spcBef>
                <a:spcPts val="580"/>
              </a:spcBef>
            </a:pPr>
            <a:r>
              <a:rPr sz="2400" b="1" spc="-125" dirty="0">
                <a:solidFill>
                  <a:srgbClr val="424242"/>
                </a:solidFill>
                <a:latin typeface="Arial"/>
                <a:cs typeface="Arial"/>
              </a:rPr>
              <a:t>140 </a:t>
            </a:r>
            <a:r>
              <a:rPr sz="2400" b="1" spc="-135" dirty="0">
                <a:solidFill>
                  <a:srgbClr val="424242"/>
                </a:solidFill>
                <a:latin typeface="Arial"/>
                <a:cs typeface="Arial"/>
              </a:rPr>
              <a:t>predefined </a:t>
            </a:r>
            <a:r>
              <a:rPr sz="2400" b="1" spc="-210" dirty="0">
                <a:solidFill>
                  <a:srgbClr val="424242"/>
                </a:solidFill>
                <a:latin typeface="Arial"/>
                <a:cs typeface="Arial"/>
              </a:rPr>
              <a:t>names</a:t>
            </a:r>
            <a:r>
              <a:rPr sz="2400" b="1" spc="-150" dirty="0">
                <a:solidFill>
                  <a:srgbClr val="424242"/>
                </a:solidFill>
                <a:latin typeface="Arial"/>
                <a:cs typeface="Arial"/>
              </a:rPr>
              <a:t> </a:t>
            </a:r>
            <a:r>
              <a:rPr sz="2400" b="1" spc="-95" dirty="0">
                <a:solidFill>
                  <a:srgbClr val="424242"/>
                </a:solidFill>
                <a:latin typeface="Arial"/>
                <a:cs typeface="Arial"/>
              </a:rPr>
              <a:t>(</a:t>
            </a:r>
            <a:r>
              <a:rPr sz="2400" b="1" u="heavy" spc="-95" dirty="0">
                <a:solidFill>
                  <a:srgbClr val="0097A7"/>
                </a:solidFill>
                <a:uFill>
                  <a:solidFill>
                    <a:srgbClr val="0097A7"/>
                  </a:solidFill>
                </a:uFill>
                <a:latin typeface="Arial"/>
                <a:cs typeface="Arial"/>
                <a:hlinkClick r:id="rId3"/>
              </a:rPr>
              <a:t>list</a:t>
            </a:r>
            <a:r>
              <a:rPr sz="2400" b="1" spc="-95" dirty="0">
                <a:solidFill>
                  <a:srgbClr val="424242"/>
                </a:solidFill>
                <a:latin typeface="Arial"/>
                <a:cs typeface="Arial"/>
              </a:rPr>
              <a:t>)</a:t>
            </a:r>
            <a:endParaRPr sz="2400">
              <a:latin typeface="Arial"/>
              <a:cs typeface="Arial"/>
            </a:endParaRPr>
          </a:p>
          <a:p>
            <a:pPr marL="85725">
              <a:lnSpc>
                <a:spcPct val="100000"/>
              </a:lnSpc>
              <a:spcBef>
                <a:spcPts val="415"/>
              </a:spcBef>
              <a:tabLst>
                <a:tab pos="1255395" algn="l"/>
              </a:tabLst>
            </a:pPr>
            <a:r>
              <a:rPr sz="2400" spc="335" dirty="0">
                <a:solidFill>
                  <a:srgbClr val="424242"/>
                </a:solidFill>
                <a:latin typeface="Arial"/>
                <a:cs typeface="Arial"/>
              </a:rPr>
              <a:t>color:	</a:t>
            </a:r>
            <a:r>
              <a:rPr sz="2400" spc="265" dirty="0">
                <a:solidFill>
                  <a:srgbClr val="424242"/>
                </a:solidFill>
                <a:latin typeface="Arial"/>
                <a:cs typeface="Arial"/>
              </a:rPr>
              <a:t>black;</a:t>
            </a:r>
            <a:endParaRPr sz="2400">
              <a:latin typeface="Arial"/>
              <a:cs typeface="Arial"/>
            </a:endParaRPr>
          </a:p>
        </p:txBody>
      </p:sp>
      <p:sp>
        <p:nvSpPr>
          <p:cNvPr id="4" name="object 4"/>
          <p:cNvSpPr txBox="1"/>
          <p:nvPr/>
        </p:nvSpPr>
        <p:spPr>
          <a:xfrm>
            <a:off x="5375339" y="1913071"/>
            <a:ext cx="3208655" cy="2195195"/>
          </a:xfrm>
          <a:prstGeom prst="rect">
            <a:avLst/>
          </a:prstGeom>
          <a:solidFill>
            <a:srgbClr val="EDEDED">
              <a:alpha val="54618"/>
            </a:srgbClr>
          </a:solidFill>
        </p:spPr>
        <p:txBody>
          <a:bodyPr vert="horz" wrap="square" lIns="0" tIns="200660" rIns="0" bIns="0" rtlCol="0">
            <a:spAutoFit/>
          </a:bodyPr>
          <a:lstStyle/>
          <a:p>
            <a:pPr marL="85090">
              <a:lnSpc>
                <a:spcPct val="100000"/>
              </a:lnSpc>
              <a:spcBef>
                <a:spcPts val="1580"/>
              </a:spcBef>
            </a:pPr>
            <a:r>
              <a:rPr sz="2400" b="1" u="heavy" spc="-200" dirty="0">
                <a:solidFill>
                  <a:srgbClr val="0097A7"/>
                </a:solidFill>
                <a:uFill>
                  <a:solidFill>
                    <a:srgbClr val="0097A7"/>
                  </a:solidFill>
                </a:uFill>
                <a:latin typeface="Arial"/>
                <a:cs typeface="Arial"/>
                <a:hlinkClick r:id="rId4"/>
              </a:rPr>
              <a:t>Hex</a:t>
            </a:r>
            <a:r>
              <a:rPr sz="2400" b="1" u="heavy" spc="-135" dirty="0">
                <a:solidFill>
                  <a:srgbClr val="0097A7"/>
                </a:solidFill>
                <a:uFill>
                  <a:solidFill>
                    <a:srgbClr val="0097A7"/>
                  </a:solidFill>
                </a:uFill>
                <a:latin typeface="Arial"/>
                <a:cs typeface="Arial"/>
                <a:hlinkClick r:id="rId4"/>
              </a:rPr>
              <a:t> </a:t>
            </a:r>
            <a:r>
              <a:rPr sz="2400" b="1" u="heavy" spc="-190" dirty="0">
                <a:solidFill>
                  <a:srgbClr val="0097A7"/>
                </a:solidFill>
                <a:uFill>
                  <a:solidFill>
                    <a:srgbClr val="0097A7"/>
                  </a:solidFill>
                </a:uFill>
                <a:latin typeface="Arial"/>
                <a:cs typeface="Arial"/>
                <a:hlinkClick r:id="rId4"/>
              </a:rPr>
              <a:t>values</a:t>
            </a:r>
            <a:endParaRPr sz="2400">
              <a:latin typeface="Arial"/>
              <a:cs typeface="Arial"/>
            </a:endParaRPr>
          </a:p>
          <a:p>
            <a:pPr marL="85090" marR="266065">
              <a:lnSpc>
                <a:spcPts val="3300"/>
              </a:lnSpc>
              <a:spcBef>
                <a:spcPts val="155"/>
              </a:spcBef>
              <a:tabLst>
                <a:tab pos="1255395" algn="l"/>
              </a:tabLst>
            </a:pPr>
            <a:r>
              <a:rPr sz="2400" spc="335" dirty="0">
                <a:solidFill>
                  <a:srgbClr val="424242"/>
                </a:solidFill>
                <a:latin typeface="Arial"/>
                <a:cs typeface="Arial"/>
              </a:rPr>
              <a:t>color:	</a:t>
            </a:r>
            <a:r>
              <a:rPr sz="2400" spc="229" dirty="0">
                <a:solidFill>
                  <a:srgbClr val="424242"/>
                </a:solidFill>
                <a:latin typeface="Arial"/>
                <a:cs typeface="Arial"/>
              </a:rPr>
              <a:t>#00ff00;  </a:t>
            </a:r>
            <a:r>
              <a:rPr sz="2400" spc="335" dirty="0">
                <a:solidFill>
                  <a:srgbClr val="424242"/>
                </a:solidFill>
                <a:latin typeface="Arial"/>
                <a:cs typeface="Arial"/>
              </a:rPr>
              <a:t>color:	</a:t>
            </a:r>
            <a:r>
              <a:rPr sz="2400" spc="245" dirty="0">
                <a:solidFill>
                  <a:srgbClr val="424242"/>
                </a:solidFill>
                <a:latin typeface="Arial"/>
                <a:cs typeface="Arial"/>
              </a:rPr>
              <a:t>#0f0;  </a:t>
            </a:r>
            <a:r>
              <a:rPr sz="2400" spc="355" dirty="0">
                <a:solidFill>
                  <a:srgbClr val="424242"/>
                </a:solidFill>
                <a:latin typeface="Arial"/>
                <a:cs typeface="Arial"/>
              </a:rPr>
              <a:t>color</a:t>
            </a:r>
            <a:r>
              <a:rPr sz="2400" spc="229" dirty="0">
                <a:solidFill>
                  <a:srgbClr val="424242"/>
                </a:solidFill>
                <a:latin typeface="Arial"/>
                <a:cs typeface="Arial"/>
              </a:rPr>
              <a:t>:</a:t>
            </a:r>
            <a:r>
              <a:rPr sz="2400" dirty="0">
                <a:solidFill>
                  <a:srgbClr val="424242"/>
                </a:solidFill>
                <a:latin typeface="Arial"/>
                <a:cs typeface="Arial"/>
              </a:rPr>
              <a:t>	</a:t>
            </a:r>
            <a:r>
              <a:rPr sz="2400" spc="165" dirty="0">
                <a:solidFill>
                  <a:srgbClr val="424242"/>
                </a:solidFill>
                <a:latin typeface="Arial"/>
                <a:cs typeface="Arial"/>
              </a:rPr>
              <a:t>#00ff0</a:t>
            </a:r>
            <a:r>
              <a:rPr sz="2400" spc="235" dirty="0">
                <a:solidFill>
                  <a:srgbClr val="424242"/>
                </a:solidFill>
                <a:latin typeface="Arial"/>
                <a:cs typeface="Arial"/>
              </a:rPr>
              <a:t>0</a:t>
            </a:r>
            <a:r>
              <a:rPr sz="2400" b="1" spc="-25" dirty="0">
                <a:solidFill>
                  <a:srgbClr val="424242"/>
                </a:solidFill>
                <a:latin typeface="Arial"/>
                <a:cs typeface="Arial"/>
              </a:rPr>
              <a:t>8</a:t>
            </a:r>
            <a:r>
              <a:rPr sz="2400" b="1" spc="-20" dirty="0">
                <a:solidFill>
                  <a:srgbClr val="424242"/>
                </a:solidFill>
                <a:latin typeface="Arial"/>
                <a:cs typeface="Arial"/>
              </a:rPr>
              <a:t>0</a:t>
            </a:r>
            <a:r>
              <a:rPr sz="2400" spc="650" dirty="0">
                <a:solidFill>
                  <a:srgbClr val="424242"/>
                </a:solidFill>
                <a:latin typeface="Arial"/>
                <a:cs typeface="Arial"/>
              </a:rPr>
              <a:t>;</a:t>
            </a:r>
            <a:endParaRPr sz="2400">
              <a:latin typeface="Arial"/>
              <a:cs typeface="Arial"/>
            </a:endParaRPr>
          </a:p>
        </p:txBody>
      </p:sp>
      <p:sp>
        <p:nvSpPr>
          <p:cNvPr id="5" name="object 5"/>
          <p:cNvSpPr txBox="1"/>
          <p:nvPr/>
        </p:nvSpPr>
        <p:spPr>
          <a:xfrm>
            <a:off x="214599" y="2802744"/>
            <a:ext cx="4869815" cy="1789430"/>
          </a:xfrm>
          <a:prstGeom prst="rect">
            <a:avLst/>
          </a:prstGeom>
          <a:solidFill>
            <a:srgbClr val="EDEDED">
              <a:alpha val="54618"/>
            </a:srgbClr>
          </a:solidFill>
        </p:spPr>
        <p:txBody>
          <a:bodyPr vert="horz" wrap="square" lIns="0" tIns="194945" rIns="0" bIns="0" rtlCol="0">
            <a:spAutoFit/>
          </a:bodyPr>
          <a:lstStyle/>
          <a:p>
            <a:pPr marL="85090">
              <a:lnSpc>
                <a:spcPct val="100000"/>
              </a:lnSpc>
              <a:spcBef>
                <a:spcPts val="1535"/>
              </a:spcBef>
            </a:pPr>
            <a:r>
              <a:rPr sz="2400" b="1" u="heavy" spc="220" dirty="0">
                <a:solidFill>
                  <a:srgbClr val="0097A7"/>
                </a:solidFill>
                <a:uFill>
                  <a:solidFill>
                    <a:srgbClr val="0097A7"/>
                  </a:solidFill>
                </a:uFill>
                <a:latin typeface="Arial"/>
                <a:cs typeface="Arial"/>
                <a:hlinkClick r:id="rId5"/>
              </a:rPr>
              <a:t>rgb()</a:t>
            </a:r>
            <a:r>
              <a:rPr sz="2400" b="1" spc="220" dirty="0">
                <a:solidFill>
                  <a:srgbClr val="0097A7"/>
                </a:solidFill>
                <a:latin typeface="Arial"/>
                <a:cs typeface="Arial"/>
                <a:hlinkClick r:id="rId5"/>
              </a:rPr>
              <a:t> </a:t>
            </a:r>
            <a:r>
              <a:rPr sz="2400" b="1" spc="-175" dirty="0">
                <a:solidFill>
                  <a:srgbClr val="424242"/>
                </a:solidFill>
                <a:latin typeface="Arial"/>
                <a:cs typeface="Arial"/>
              </a:rPr>
              <a:t>and</a:t>
            </a:r>
            <a:r>
              <a:rPr sz="2400" b="1" spc="-459" dirty="0">
                <a:solidFill>
                  <a:srgbClr val="424242"/>
                </a:solidFill>
                <a:latin typeface="Arial"/>
                <a:cs typeface="Arial"/>
              </a:rPr>
              <a:t> </a:t>
            </a:r>
            <a:r>
              <a:rPr sz="2400" b="1" u="heavy" spc="180" dirty="0">
                <a:solidFill>
                  <a:srgbClr val="0097A7"/>
                </a:solidFill>
                <a:uFill>
                  <a:solidFill>
                    <a:srgbClr val="0097A7"/>
                  </a:solidFill>
                </a:uFill>
                <a:latin typeface="Arial"/>
                <a:cs typeface="Arial"/>
                <a:hlinkClick r:id="rId6"/>
              </a:rPr>
              <a:t>rgba()</a:t>
            </a:r>
            <a:endParaRPr sz="2400">
              <a:latin typeface="Arial"/>
              <a:cs typeface="Arial"/>
            </a:endParaRPr>
          </a:p>
          <a:p>
            <a:pPr marL="85090">
              <a:lnSpc>
                <a:spcPct val="100000"/>
              </a:lnSpc>
              <a:spcBef>
                <a:spcPts val="395"/>
              </a:spcBef>
              <a:tabLst>
                <a:tab pos="1255395" algn="l"/>
                <a:tab pos="2592070" algn="l"/>
                <a:tab pos="3260725" algn="l"/>
              </a:tabLst>
            </a:pPr>
            <a:r>
              <a:rPr sz="2400" spc="335" dirty="0">
                <a:solidFill>
                  <a:srgbClr val="424242"/>
                </a:solidFill>
                <a:latin typeface="Arial"/>
                <a:cs typeface="Arial"/>
              </a:rPr>
              <a:t>color:	</a:t>
            </a:r>
            <a:r>
              <a:rPr sz="2400" spc="225" dirty="0">
                <a:solidFill>
                  <a:srgbClr val="424242"/>
                </a:solidFill>
                <a:latin typeface="Arial"/>
                <a:cs typeface="Arial"/>
              </a:rPr>
              <a:t>rgb(34,	</a:t>
            </a:r>
            <a:r>
              <a:rPr sz="2400" spc="200" dirty="0">
                <a:solidFill>
                  <a:srgbClr val="424242"/>
                </a:solidFill>
                <a:latin typeface="Arial"/>
                <a:cs typeface="Arial"/>
              </a:rPr>
              <a:t>12,	</a:t>
            </a:r>
            <a:r>
              <a:rPr sz="2400" spc="280" dirty="0">
                <a:solidFill>
                  <a:srgbClr val="424242"/>
                </a:solidFill>
                <a:latin typeface="Arial"/>
                <a:cs typeface="Arial"/>
              </a:rPr>
              <a:t>64);</a:t>
            </a:r>
            <a:endParaRPr sz="2400">
              <a:latin typeface="Arial"/>
              <a:cs typeface="Arial"/>
            </a:endParaRPr>
          </a:p>
          <a:p>
            <a:pPr marL="85090">
              <a:lnSpc>
                <a:spcPct val="100000"/>
              </a:lnSpc>
              <a:spcBef>
                <a:spcPts val="420"/>
              </a:spcBef>
              <a:tabLst>
                <a:tab pos="1255395" algn="l"/>
                <a:tab pos="2592070" algn="l"/>
                <a:tab pos="3093720" algn="l"/>
                <a:tab pos="3595370" algn="l"/>
              </a:tabLst>
            </a:pPr>
            <a:r>
              <a:rPr sz="2400" spc="335" dirty="0">
                <a:solidFill>
                  <a:srgbClr val="424242"/>
                </a:solidFill>
                <a:latin typeface="Arial"/>
                <a:cs typeface="Arial"/>
              </a:rPr>
              <a:t>color:	</a:t>
            </a:r>
            <a:r>
              <a:rPr sz="2400" spc="225" dirty="0">
                <a:solidFill>
                  <a:srgbClr val="424242"/>
                </a:solidFill>
                <a:latin typeface="Arial"/>
                <a:cs typeface="Arial"/>
              </a:rPr>
              <a:t>rgba(0,	</a:t>
            </a:r>
            <a:r>
              <a:rPr sz="2400" spc="315" dirty="0">
                <a:solidFill>
                  <a:srgbClr val="424242"/>
                </a:solidFill>
                <a:latin typeface="Arial"/>
                <a:cs typeface="Arial"/>
              </a:rPr>
              <a:t>0,	0,	</a:t>
            </a:r>
            <a:r>
              <a:rPr sz="2400" spc="350" dirty="0">
                <a:solidFill>
                  <a:srgbClr val="424242"/>
                </a:solidFill>
                <a:latin typeface="Arial"/>
                <a:cs typeface="Arial"/>
              </a:rPr>
              <a:t>0.5);</a:t>
            </a:r>
            <a:endParaRPr sz="2400">
              <a:latin typeface="Arial"/>
              <a:cs typeface="Arial"/>
            </a:endParaRPr>
          </a:p>
        </p:txBody>
      </p:sp>
      <p:sp>
        <p:nvSpPr>
          <p:cNvPr id="6" name="object 6"/>
          <p:cNvSpPr txBox="1"/>
          <p:nvPr/>
        </p:nvSpPr>
        <p:spPr>
          <a:xfrm>
            <a:off x="541358" y="4816751"/>
            <a:ext cx="7880984" cy="1838960"/>
          </a:xfrm>
          <a:prstGeom prst="rect">
            <a:avLst/>
          </a:prstGeom>
        </p:spPr>
        <p:txBody>
          <a:bodyPr vert="horz" wrap="square" lIns="0" tIns="12700" rIns="0" bIns="0" rtlCol="0">
            <a:spAutoFit/>
          </a:bodyPr>
          <a:lstStyle/>
          <a:p>
            <a:pPr marL="334010" indent="-321310">
              <a:lnSpc>
                <a:spcPts val="2865"/>
              </a:lnSpc>
              <a:spcBef>
                <a:spcPts val="100"/>
              </a:spcBef>
              <a:buChar char="-"/>
              <a:tabLst>
                <a:tab pos="334010" algn="l"/>
                <a:tab pos="334645" algn="l"/>
              </a:tabLst>
            </a:pPr>
            <a:r>
              <a:rPr sz="2400" spc="-175" dirty="0">
                <a:latin typeface="Arial"/>
                <a:cs typeface="Arial"/>
              </a:rPr>
              <a:t>The </a:t>
            </a:r>
            <a:r>
              <a:rPr sz="2400" spc="5" dirty="0">
                <a:latin typeface="Arial"/>
                <a:cs typeface="Arial"/>
              </a:rPr>
              <a:t>"a" </a:t>
            </a:r>
            <a:r>
              <a:rPr sz="2400" spc="-125" dirty="0">
                <a:latin typeface="Arial"/>
                <a:cs typeface="Arial"/>
              </a:rPr>
              <a:t>stands </a:t>
            </a:r>
            <a:r>
              <a:rPr sz="2400" spc="5" dirty="0">
                <a:latin typeface="Arial"/>
                <a:cs typeface="Arial"/>
              </a:rPr>
              <a:t>for </a:t>
            </a:r>
            <a:r>
              <a:rPr sz="2400" b="1" spc="-155" dirty="0">
                <a:latin typeface="Arial"/>
                <a:cs typeface="Arial"/>
              </a:rPr>
              <a:t>alpha </a:t>
            </a:r>
            <a:r>
              <a:rPr sz="2400" b="1" spc="-180" dirty="0">
                <a:latin typeface="Arial"/>
                <a:cs typeface="Arial"/>
              </a:rPr>
              <a:t>channel </a:t>
            </a:r>
            <a:r>
              <a:rPr sz="2400" spc="-114" dirty="0">
                <a:latin typeface="Arial"/>
                <a:cs typeface="Arial"/>
              </a:rPr>
              <a:t>and </a:t>
            </a:r>
            <a:r>
              <a:rPr sz="2400" spc="-125" dirty="0">
                <a:latin typeface="Arial"/>
                <a:cs typeface="Arial"/>
              </a:rPr>
              <a:t>is </a:t>
            </a:r>
            <a:r>
              <a:rPr sz="2400" spc="-190" dirty="0">
                <a:latin typeface="Arial"/>
                <a:cs typeface="Arial"/>
              </a:rPr>
              <a:t>a </a:t>
            </a:r>
            <a:r>
              <a:rPr sz="2400" b="1" spc="-175" dirty="0">
                <a:latin typeface="Arial"/>
                <a:cs typeface="Arial"/>
              </a:rPr>
              <a:t>transparency</a:t>
            </a:r>
            <a:r>
              <a:rPr sz="2400" b="1" spc="-125" dirty="0">
                <a:latin typeface="Arial"/>
                <a:cs typeface="Arial"/>
              </a:rPr>
              <a:t> </a:t>
            </a:r>
            <a:r>
              <a:rPr sz="2400" spc="-105" dirty="0">
                <a:latin typeface="Arial"/>
                <a:cs typeface="Arial"/>
              </a:rPr>
              <a:t>value</a:t>
            </a:r>
            <a:endParaRPr sz="2400">
              <a:latin typeface="Arial"/>
              <a:cs typeface="Arial"/>
            </a:endParaRPr>
          </a:p>
          <a:p>
            <a:pPr marL="334010" indent="-321310">
              <a:lnSpc>
                <a:spcPts val="2850"/>
              </a:lnSpc>
              <a:buChar char="-"/>
              <a:tabLst>
                <a:tab pos="334010" algn="l"/>
                <a:tab pos="334645" algn="l"/>
              </a:tabLst>
            </a:pPr>
            <a:r>
              <a:rPr sz="2400" spc="-110" dirty="0">
                <a:latin typeface="Arial"/>
                <a:cs typeface="Arial"/>
              </a:rPr>
              <a:t>Generally </a:t>
            </a:r>
            <a:r>
              <a:rPr sz="2400" spc="-40" dirty="0">
                <a:latin typeface="Arial"/>
                <a:cs typeface="Arial"/>
              </a:rPr>
              <a:t>prefer </a:t>
            </a:r>
            <a:r>
              <a:rPr sz="2400" spc="-70" dirty="0">
                <a:latin typeface="Arial"/>
                <a:cs typeface="Arial"/>
              </a:rPr>
              <a:t>more </a:t>
            </a:r>
            <a:r>
              <a:rPr sz="2400" spc="-80" dirty="0">
                <a:latin typeface="Arial"/>
                <a:cs typeface="Arial"/>
              </a:rPr>
              <a:t>descriptive over</a:t>
            </a:r>
            <a:r>
              <a:rPr sz="2400" spc="-355" dirty="0">
                <a:latin typeface="Arial"/>
                <a:cs typeface="Arial"/>
              </a:rPr>
              <a:t> </a:t>
            </a:r>
            <a:r>
              <a:rPr sz="2400" spc="-140" dirty="0">
                <a:latin typeface="Arial"/>
                <a:cs typeface="Arial"/>
              </a:rPr>
              <a:t>less:</a:t>
            </a:r>
            <a:endParaRPr sz="2400">
              <a:latin typeface="Arial"/>
              <a:cs typeface="Arial"/>
            </a:endParaRPr>
          </a:p>
          <a:p>
            <a:pPr marL="791210" lvl="1" indent="-459740">
              <a:lnSpc>
                <a:spcPts val="2850"/>
              </a:lnSpc>
              <a:buAutoNum type="arabicPeriod"/>
              <a:tabLst>
                <a:tab pos="791210" algn="l"/>
                <a:tab pos="791845" algn="l"/>
              </a:tabLst>
            </a:pPr>
            <a:r>
              <a:rPr sz="2400" spc="-95" dirty="0">
                <a:latin typeface="Arial"/>
                <a:cs typeface="Arial"/>
              </a:rPr>
              <a:t>Predefined</a:t>
            </a:r>
            <a:r>
              <a:rPr sz="2400" spc="-135" dirty="0">
                <a:latin typeface="Arial"/>
                <a:cs typeface="Arial"/>
              </a:rPr>
              <a:t> </a:t>
            </a:r>
            <a:r>
              <a:rPr sz="2400" spc="-130" dirty="0">
                <a:latin typeface="Arial"/>
                <a:cs typeface="Arial"/>
              </a:rPr>
              <a:t>name</a:t>
            </a:r>
            <a:endParaRPr sz="2400">
              <a:latin typeface="Arial"/>
              <a:cs typeface="Arial"/>
            </a:endParaRPr>
          </a:p>
          <a:p>
            <a:pPr marL="791210" lvl="1" indent="-459740">
              <a:lnSpc>
                <a:spcPts val="2850"/>
              </a:lnSpc>
              <a:buAutoNum type="arabicPeriod"/>
              <a:tabLst>
                <a:tab pos="791210" algn="l"/>
                <a:tab pos="791845" algn="l"/>
              </a:tabLst>
            </a:pPr>
            <a:r>
              <a:rPr sz="2400" spc="160" dirty="0">
                <a:latin typeface="Arial"/>
                <a:cs typeface="Arial"/>
              </a:rPr>
              <a:t>rgb </a:t>
            </a:r>
            <a:r>
              <a:rPr sz="2400" spc="260" dirty="0">
                <a:latin typeface="Arial"/>
                <a:cs typeface="Arial"/>
              </a:rPr>
              <a:t>/</a:t>
            </a:r>
            <a:r>
              <a:rPr sz="2400" spc="-415" dirty="0">
                <a:latin typeface="Arial"/>
                <a:cs typeface="Arial"/>
              </a:rPr>
              <a:t> </a:t>
            </a:r>
            <a:r>
              <a:rPr sz="2400" spc="110" dirty="0">
                <a:latin typeface="Arial"/>
                <a:cs typeface="Arial"/>
              </a:rPr>
              <a:t>rgba</a:t>
            </a:r>
            <a:endParaRPr sz="2400">
              <a:latin typeface="Arial"/>
              <a:cs typeface="Arial"/>
            </a:endParaRPr>
          </a:p>
          <a:p>
            <a:pPr marL="791210" lvl="1" indent="-459740">
              <a:lnSpc>
                <a:spcPts val="2865"/>
              </a:lnSpc>
              <a:buAutoNum type="arabicPeriod"/>
              <a:tabLst>
                <a:tab pos="791210" algn="l"/>
                <a:tab pos="791845" algn="l"/>
              </a:tabLst>
            </a:pPr>
            <a:r>
              <a:rPr sz="2400" spc="-185" dirty="0">
                <a:latin typeface="Arial"/>
                <a:cs typeface="Arial"/>
              </a:rPr>
              <a:t>Hex</a:t>
            </a:r>
            <a:endParaRPr sz="2400">
              <a:latin typeface="Arial"/>
              <a:cs typeface="Arial"/>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850" y="569675"/>
            <a:ext cx="7012305" cy="3032760"/>
          </a:xfrm>
          <a:prstGeom prst="rect">
            <a:avLst/>
          </a:prstGeom>
          <a:ln w="19049">
            <a:solidFill>
              <a:srgbClr val="000000"/>
            </a:solidFill>
          </a:ln>
        </p:spPr>
        <p:txBody>
          <a:bodyPr vert="horz" wrap="square" lIns="0" tIns="73660" rIns="0" bIns="0" rtlCol="0">
            <a:spAutoFit/>
          </a:bodyPr>
          <a:lstStyle/>
          <a:p>
            <a:pPr marL="85725">
              <a:lnSpc>
                <a:spcPct val="100000"/>
              </a:lnSpc>
              <a:spcBef>
                <a:spcPts val="580"/>
              </a:spcBef>
            </a:pPr>
            <a:r>
              <a:rPr sz="2400" spc="-5" dirty="0">
                <a:solidFill>
                  <a:srgbClr val="434343"/>
                </a:solidFill>
                <a:latin typeface="Consolas"/>
                <a:cs typeface="Consolas"/>
              </a:rPr>
              <a:t>hello();</a:t>
            </a:r>
            <a:endParaRPr sz="2400">
              <a:latin typeface="Consolas"/>
              <a:cs typeface="Consolas"/>
            </a:endParaRPr>
          </a:p>
          <a:p>
            <a:pPr marL="85725">
              <a:lnSpc>
                <a:spcPct val="100000"/>
              </a:lnSpc>
              <a:spcBef>
                <a:spcPts val="420"/>
              </a:spcBef>
            </a:pPr>
            <a:r>
              <a:rPr sz="2400" spc="-5" dirty="0">
                <a:solidFill>
                  <a:srgbClr val="434343"/>
                </a:solidFill>
                <a:latin typeface="Consolas"/>
                <a:cs typeface="Consolas"/>
              </a:rPr>
              <a:t>hello();</a:t>
            </a:r>
            <a:endParaRPr sz="2400">
              <a:latin typeface="Consolas"/>
              <a:cs typeface="Consolas"/>
            </a:endParaRPr>
          </a:p>
          <a:p>
            <a:pPr>
              <a:lnSpc>
                <a:spcPct val="100000"/>
              </a:lnSpc>
              <a:spcBef>
                <a:spcPts val="20"/>
              </a:spcBef>
            </a:pPr>
            <a:endParaRPr sz="2800">
              <a:latin typeface="Consolas"/>
              <a:cs typeface="Consolas"/>
            </a:endParaRPr>
          </a:p>
          <a:p>
            <a:pPr marL="420370" marR="397510" indent="-335280">
              <a:lnSpc>
                <a:spcPct val="114599"/>
              </a:lnSpc>
            </a:pPr>
            <a:r>
              <a:rPr sz="2400" spc="-5" dirty="0">
                <a:solidFill>
                  <a:srgbClr val="434343"/>
                </a:solidFill>
                <a:latin typeface="Consolas"/>
                <a:cs typeface="Consolas"/>
              </a:rPr>
              <a:t>function hello() </a:t>
            </a:r>
            <a:r>
              <a:rPr sz="2400" dirty="0">
                <a:solidFill>
                  <a:srgbClr val="434343"/>
                </a:solidFill>
                <a:latin typeface="Consolas"/>
                <a:cs typeface="Consolas"/>
              </a:rPr>
              <a:t>{  </a:t>
            </a:r>
            <a:r>
              <a:rPr sz="2400" spc="-5" dirty="0">
                <a:solidFill>
                  <a:srgbClr val="434343"/>
                </a:solidFill>
                <a:latin typeface="Consolas"/>
                <a:cs typeface="Consolas"/>
              </a:rPr>
              <a:t>console.log('Hello!');  console.log('Welcome to</a:t>
            </a:r>
            <a:r>
              <a:rPr sz="2400" spc="-105" dirty="0">
                <a:solidFill>
                  <a:srgbClr val="434343"/>
                </a:solidFill>
                <a:latin typeface="Consolas"/>
                <a:cs typeface="Consolas"/>
              </a:rPr>
              <a:t> </a:t>
            </a:r>
            <a:r>
              <a:rPr sz="2400" spc="-5" dirty="0">
                <a:solidFill>
                  <a:srgbClr val="434343"/>
                </a:solidFill>
                <a:latin typeface="Consolas"/>
                <a:cs typeface="Consolas"/>
              </a:rPr>
              <a:t>JavaScript');</a:t>
            </a:r>
            <a:endParaRPr sz="2400">
              <a:latin typeface="Consolas"/>
              <a:cs typeface="Consolas"/>
            </a:endParaRPr>
          </a:p>
          <a:p>
            <a:pPr marL="85725">
              <a:lnSpc>
                <a:spcPct val="100000"/>
              </a:lnSpc>
              <a:spcBef>
                <a:spcPts val="420"/>
              </a:spcBef>
            </a:pPr>
            <a:r>
              <a:rPr sz="2400" dirty="0">
                <a:solidFill>
                  <a:srgbClr val="434343"/>
                </a:solidFill>
                <a:latin typeface="Consolas"/>
                <a:cs typeface="Consolas"/>
              </a:rPr>
              <a:t>}</a:t>
            </a:r>
            <a:endParaRPr sz="2400">
              <a:latin typeface="Consolas"/>
              <a:cs typeface="Consolas"/>
            </a:endParaRPr>
          </a:p>
        </p:txBody>
      </p:sp>
      <p:sp>
        <p:nvSpPr>
          <p:cNvPr id="3" name="object 3"/>
          <p:cNvSpPr txBox="1"/>
          <p:nvPr/>
        </p:nvSpPr>
        <p:spPr>
          <a:xfrm>
            <a:off x="430875" y="185880"/>
            <a:ext cx="76073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script.js</a:t>
            </a:r>
            <a:endParaRPr sz="1800">
              <a:latin typeface="Calibri"/>
              <a:cs typeface="Calibri"/>
            </a:endParaRPr>
          </a:p>
        </p:txBody>
      </p:sp>
      <p:sp>
        <p:nvSpPr>
          <p:cNvPr id="4" name="object 4"/>
          <p:cNvSpPr txBox="1"/>
          <p:nvPr/>
        </p:nvSpPr>
        <p:spPr>
          <a:xfrm>
            <a:off x="430875" y="3699617"/>
            <a:ext cx="4348480" cy="2959100"/>
          </a:xfrm>
          <a:prstGeom prst="rect">
            <a:avLst/>
          </a:prstGeom>
        </p:spPr>
        <p:txBody>
          <a:bodyPr vert="horz" wrap="square" lIns="0" tIns="12700" rIns="0" bIns="0" rtlCol="0">
            <a:spAutoFit/>
          </a:bodyPr>
          <a:lstStyle/>
          <a:p>
            <a:pPr marL="12700" marR="5080">
              <a:lnSpc>
                <a:spcPct val="114599"/>
              </a:lnSpc>
              <a:spcBef>
                <a:spcPts val="100"/>
              </a:spcBef>
            </a:pPr>
            <a:r>
              <a:rPr sz="2400" b="1" spc="-5" dirty="0">
                <a:solidFill>
                  <a:srgbClr val="1368F1"/>
                </a:solidFill>
                <a:latin typeface="Calibri"/>
                <a:cs typeface="Calibri"/>
              </a:rPr>
              <a:t>A: Yes, for this particular syntax.  </a:t>
            </a:r>
            <a:r>
              <a:rPr sz="2400" spc="-5" dirty="0">
                <a:latin typeface="Calibri"/>
                <a:cs typeface="Calibri"/>
              </a:rPr>
              <a:t>This works because function  declarations </a:t>
            </a:r>
            <a:r>
              <a:rPr sz="2400" dirty="0">
                <a:latin typeface="Calibri"/>
                <a:cs typeface="Calibri"/>
              </a:rPr>
              <a:t>are </a:t>
            </a:r>
            <a:r>
              <a:rPr sz="2400" spc="-5" dirty="0">
                <a:latin typeface="Calibri"/>
                <a:cs typeface="Calibri"/>
              </a:rPr>
              <a:t>"</a:t>
            </a:r>
            <a:r>
              <a:rPr sz="2400" b="1" spc="-5" dirty="0">
                <a:latin typeface="Calibri"/>
                <a:cs typeface="Calibri"/>
              </a:rPr>
              <a:t>hoisted</a:t>
            </a:r>
            <a:r>
              <a:rPr sz="2400" spc="-5" dirty="0">
                <a:latin typeface="Calibri"/>
                <a:cs typeface="Calibri"/>
              </a:rPr>
              <a:t>" (</a:t>
            </a:r>
            <a:r>
              <a:rPr sz="2400" u="heavy" spc="-5" dirty="0">
                <a:solidFill>
                  <a:srgbClr val="0097A7"/>
                </a:solidFill>
                <a:uFill>
                  <a:solidFill>
                    <a:srgbClr val="0097A7"/>
                  </a:solidFill>
                </a:uFill>
                <a:latin typeface="Calibri"/>
                <a:cs typeface="Calibri"/>
                <a:hlinkClick r:id="rId2"/>
              </a:rPr>
              <a:t>mdn</a:t>
            </a:r>
            <a:r>
              <a:rPr sz="2400" spc="-5" dirty="0">
                <a:latin typeface="Calibri"/>
                <a:cs typeface="Calibri"/>
              </a:rPr>
              <a:t>).  You can think of it </a:t>
            </a:r>
            <a:r>
              <a:rPr sz="2400" dirty="0">
                <a:latin typeface="Calibri"/>
                <a:cs typeface="Calibri"/>
              </a:rPr>
              <a:t>as </a:t>
            </a:r>
            <a:r>
              <a:rPr sz="2400" spc="-5" dirty="0">
                <a:latin typeface="Calibri"/>
                <a:cs typeface="Calibri"/>
              </a:rPr>
              <a:t>if the  definition gets moved to the top</a:t>
            </a:r>
            <a:r>
              <a:rPr sz="2400" spc="-75" dirty="0">
                <a:latin typeface="Calibri"/>
                <a:cs typeface="Calibri"/>
              </a:rPr>
              <a:t> </a:t>
            </a:r>
            <a:r>
              <a:rPr sz="2400" spc="-5" dirty="0">
                <a:latin typeface="Calibri"/>
                <a:cs typeface="Calibri"/>
              </a:rPr>
              <a:t>of  the scope in which it's</a:t>
            </a:r>
            <a:r>
              <a:rPr sz="2400" spc="-35" dirty="0">
                <a:latin typeface="Calibri"/>
                <a:cs typeface="Calibri"/>
              </a:rPr>
              <a:t> </a:t>
            </a:r>
            <a:r>
              <a:rPr sz="2400" spc="-5" dirty="0">
                <a:latin typeface="Calibri"/>
                <a:cs typeface="Calibri"/>
              </a:rPr>
              <a:t>defined</a:t>
            </a:r>
            <a:endParaRPr sz="2400">
              <a:latin typeface="Calibri"/>
              <a:cs typeface="Calibri"/>
            </a:endParaRPr>
          </a:p>
          <a:p>
            <a:pPr marL="12700">
              <a:lnSpc>
                <a:spcPct val="100000"/>
              </a:lnSpc>
              <a:spcBef>
                <a:spcPts val="420"/>
              </a:spcBef>
            </a:pPr>
            <a:r>
              <a:rPr sz="1800" spc="-5" dirty="0">
                <a:latin typeface="Calibri"/>
                <a:cs typeface="Calibri"/>
              </a:rPr>
              <a:t>(though that's not what </a:t>
            </a:r>
            <a:r>
              <a:rPr sz="1800" dirty="0">
                <a:latin typeface="Calibri"/>
                <a:cs typeface="Calibri"/>
              </a:rPr>
              <a:t>actually</a:t>
            </a:r>
            <a:r>
              <a:rPr sz="1800" spc="-35" dirty="0">
                <a:latin typeface="Calibri"/>
                <a:cs typeface="Calibri"/>
              </a:rPr>
              <a:t> </a:t>
            </a:r>
            <a:r>
              <a:rPr sz="1800" dirty="0">
                <a:latin typeface="Calibri"/>
                <a:cs typeface="Calibri"/>
              </a:rPr>
              <a:t>happens)</a:t>
            </a:r>
            <a:r>
              <a:rPr sz="2400" dirty="0">
                <a:latin typeface="Calibri"/>
                <a:cs typeface="Calibri"/>
              </a:rPr>
              <a:t>.</a:t>
            </a:r>
            <a:endParaRPr sz="2400">
              <a:latin typeface="Calibri"/>
              <a:cs typeface="Calibri"/>
            </a:endParaRPr>
          </a:p>
        </p:txBody>
      </p:sp>
      <p:grpSp>
        <p:nvGrpSpPr>
          <p:cNvPr id="5" name="object 5"/>
          <p:cNvGrpSpPr/>
          <p:nvPr/>
        </p:nvGrpSpPr>
        <p:grpSpPr>
          <a:xfrm>
            <a:off x="4992799" y="3781379"/>
            <a:ext cx="4008754" cy="2312670"/>
            <a:chOff x="4992799" y="3781379"/>
            <a:chExt cx="4008754" cy="2312670"/>
          </a:xfrm>
        </p:grpSpPr>
        <p:sp>
          <p:nvSpPr>
            <p:cNvPr id="6" name="object 6"/>
            <p:cNvSpPr/>
            <p:nvPr/>
          </p:nvSpPr>
          <p:spPr>
            <a:xfrm>
              <a:off x="5030900" y="3861875"/>
              <a:ext cx="3932249" cy="211980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011849" y="3800429"/>
              <a:ext cx="3970654" cy="2274570"/>
            </a:xfrm>
            <a:custGeom>
              <a:avLst/>
              <a:gdLst/>
              <a:ahLst/>
              <a:cxnLst/>
              <a:rect l="l" t="t" r="r" b="b"/>
              <a:pathLst>
                <a:path w="3970654" h="2274570">
                  <a:moveTo>
                    <a:pt x="0" y="0"/>
                  </a:moveTo>
                  <a:lnTo>
                    <a:pt x="3970349" y="0"/>
                  </a:lnTo>
                  <a:lnTo>
                    <a:pt x="3970349" y="2274499"/>
                  </a:lnTo>
                  <a:lnTo>
                    <a:pt x="0" y="2274499"/>
                  </a:lnTo>
                  <a:lnTo>
                    <a:pt x="0" y="0"/>
                  </a:lnTo>
                  <a:close/>
                </a:path>
              </a:pathLst>
            </a:custGeom>
            <a:ln w="38099">
              <a:solidFill>
                <a:srgbClr val="595959"/>
              </a:solidFill>
            </a:ln>
          </p:spPr>
          <p:txBody>
            <a:bodyPr wrap="square" lIns="0" tIns="0" rIns="0" bIns="0" rtlCol="0"/>
            <a:lstStyle/>
            <a:p>
              <a:endParaRPr/>
            </a:p>
          </p:txBody>
        </p:sp>
      </p:grpSp>
      <p:sp>
        <p:nvSpPr>
          <p:cNvPr id="8" name="object 8"/>
          <p:cNvSpPr txBox="1"/>
          <p:nvPr/>
        </p:nvSpPr>
        <p:spPr>
          <a:xfrm>
            <a:off x="6177358" y="6118740"/>
            <a:ext cx="1638300" cy="33020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595959"/>
                </a:solidFill>
                <a:latin typeface="Calibri"/>
                <a:cs typeface="Calibri"/>
              </a:rPr>
              <a:t>Console</a:t>
            </a:r>
            <a:r>
              <a:rPr sz="2000" b="1" spc="-80" dirty="0">
                <a:solidFill>
                  <a:srgbClr val="595959"/>
                </a:solidFill>
                <a:latin typeface="Calibri"/>
                <a:cs typeface="Calibri"/>
              </a:rPr>
              <a:t> </a:t>
            </a:r>
            <a:r>
              <a:rPr sz="2000" b="1" spc="-5" dirty="0">
                <a:solidFill>
                  <a:srgbClr val="595959"/>
                </a:solidFill>
                <a:latin typeface="Calibri"/>
                <a:cs typeface="Calibri"/>
              </a:rPr>
              <a:t>output</a:t>
            </a:r>
            <a:endParaRPr sz="2000">
              <a:latin typeface="Calibri"/>
              <a:cs typeface="Calibri"/>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850" y="569675"/>
            <a:ext cx="7012305" cy="3032760"/>
          </a:xfrm>
          <a:prstGeom prst="rect">
            <a:avLst/>
          </a:prstGeom>
          <a:ln w="19049">
            <a:solidFill>
              <a:srgbClr val="000000"/>
            </a:solidFill>
          </a:ln>
        </p:spPr>
        <p:txBody>
          <a:bodyPr vert="horz" wrap="square" lIns="0" tIns="73660" rIns="0" bIns="0" rtlCol="0">
            <a:spAutoFit/>
          </a:bodyPr>
          <a:lstStyle/>
          <a:p>
            <a:pPr marL="85725">
              <a:lnSpc>
                <a:spcPct val="100000"/>
              </a:lnSpc>
              <a:spcBef>
                <a:spcPts val="580"/>
              </a:spcBef>
            </a:pPr>
            <a:r>
              <a:rPr sz="2400" spc="-5" dirty="0">
                <a:solidFill>
                  <a:srgbClr val="434343"/>
                </a:solidFill>
                <a:latin typeface="Consolas"/>
                <a:cs typeface="Consolas"/>
              </a:rPr>
              <a:t>hello();</a:t>
            </a:r>
            <a:endParaRPr sz="2400">
              <a:latin typeface="Consolas"/>
              <a:cs typeface="Consolas"/>
            </a:endParaRPr>
          </a:p>
          <a:p>
            <a:pPr marL="85725">
              <a:lnSpc>
                <a:spcPct val="100000"/>
              </a:lnSpc>
              <a:spcBef>
                <a:spcPts val="420"/>
              </a:spcBef>
            </a:pPr>
            <a:r>
              <a:rPr sz="2400" spc="-5" dirty="0">
                <a:solidFill>
                  <a:srgbClr val="434343"/>
                </a:solidFill>
                <a:latin typeface="Consolas"/>
                <a:cs typeface="Consolas"/>
              </a:rPr>
              <a:t>hello();</a:t>
            </a:r>
            <a:endParaRPr sz="2400">
              <a:latin typeface="Consolas"/>
              <a:cs typeface="Consolas"/>
            </a:endParaRPr>
          </a:p>
          <a:p>
            <a:pPr>
              <a:lnSpc>
                <a:spcPct val="100000"/>
              </a:lnSpc>
              <a:spcBef>
                <a:spcPts val="20"/>
              </a:spcBef>
            </a:pPr>
            <a:endParaRPr sz="2800">
              <a:latin typeface="Consolas"/>
              <a:cs typeface="Consolas"/>
            </a:endParaRPr>
          </a:p>
          <a:p>
            <a:pPr marL="420370" marR="397510" indent="-335280">
              <a:lnSpc>
                <a:spcPct val="114599"/>
              </a:lnSpc>
            </a:pPr>
            <a:r>
              <a:rPr sz="2400" spc="-5" dirty="0">
                <a:solidFill>
                  <a:srgbClr val="434343"/>
                </a:solidFill>
                <a:latin typeface="Consolas"/>
                <a:cs typeface="Consolas"/>
              </a:rPr>
              <a:t>function hello() </a:t>
            </a:r>
            <a:r>
              <a:rPr sz="2400" dirty="0">
                <a:solidFill>
                  <a:srgbClr val="434343"/>
                </a:solidFill>
                <a:latin typeface="Consolas"/>
                <a:cs typeface="Consolas"/>
              </a:rPr>
              <a:t>{  </a:t>
            </a:r>
            <a:r>
              <a:rPr sz="2400" spc="-5" dirty="0">
                <a:solidFill>
                  <a:srgbClr val="434343"/>
                </a:solidFill>
                <a:latin typeface="Consolas"/>
                <a:cs typeface="Consolas"/>
              </a:rPr>
              <a:t>console.log('Hello!');  console.log('Welcome to</a:t>
            </a:r>
            <a:r>
              <a:rPr sz="2400" spc="-105" dirty="0">
                <a:solidFill>
                  <a:srgbClr val="434343"/>
                </a:solidFill>
                <a:latin typeface="Consolas"/>
                <a:cs typeface="Consolas"/>
              </a:rPr>
              <a:t> </a:t>
            </a:r>
            <a:r>
              <a:rPr sz="2400" spc="-5" dirty="0">
                <a:solidFill>
                  <a:srgbClr val="434343"/>
                </a:solidFill>
                <a:latin typeface="Consolas"/>
                <a:cs typeface="Consolas"/>
              </a:rPr>
              <a:t>JavaScript');</a:t>
            </a:r>
            <a:endParaRPr sz="2400">
              <a:latin typeface="Consolas"/>
              <a:cs typeface="Consolas"/>
            </a:endParaRPr>
          </a:p>
          <a:p>
            <a:pPr marL="85725">
              <a:lnSpc>
                <a:spcPct val="100000"/>
              </a:lnSpc>
              <a:spcBef>
                <a:spcPts val="420"/>
              </a:spcBef>
            </a:pPr>
            <a:r>
              <a:rPr sz="2400" dirty="0">
                <a:solidFill>
                  <a:srgbClr val="434343"/>
                </a:solidFill>
                <a:latin typeface="Consolas"/>
                <a:cs typeface="Consolas"/>
              </a:rPr>
              <a:t>}</a:t>
            </a:r>
            <a:endParaRPr sz="2400">
              <a:latin typeface="Consolas"/>
              <a:cs typeface="Consolas"/>
            </a:endParaRPr>
          </a:p>
        </p:txBody>
      </p:sp>
      <p:sp>
        <p:nvSpPr>
          <p:cNvPr id="3" name="object 3"/>
          <p:cNvSpPr txBox="1"/>
          <p:nvPr/>
        </p:nvSpPr>
        <p:spPr>
          <a:xfrm>
            <a:off x="430875" y="185880"/>
            <a:ext cx="76073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script.js</a:t>
            </a:r>
            <a:endParaRPr sz="1800">
              <a:latin typeface="Calibri"/>
              <a:cs typeface="Calibri"/>
            </a:endParaRPr>
          </a:p>
        </p:txBody>
      </p:sp>
      <p:sp>
        <p:nvSpPr>
          <p:cNvPr id="4" name="object 4"/>
          <p:cNvSpPr txBox="1"/>
          <p:nvPr/>
        </p:nvSpPr>
        <p:spPr>
          <a:xfrm>
            <a:off x="430875" y="3752957"/>
            <a:ext cx="109601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Caveats:</a:t>
            </a:r>
            <a:endParaRPr sz="2400">
              <a:latin typeface="Calibri"/>
              <a:cs typeface="Calibri"/>
            </a:endParaRPr>
          </a:p>
        </p:txBody>
      </p:sp>
      <p:sp>
        <p:nvSpPr>
          <p:cNvPr id="5" name="object 5"/>
          <p:cNvSpPr txBox="1"/>
          <p:nvPr/>
        </p:nvSpPr>
        <p:spPr>
          <a:xfrm>
            <a:off x="581742" y="4126465"/>
            <a:ext cx="3788410" cy="2139950"/>
          </a:xfrm>
          <a:prstGeom prst="rect">
            <a:avLst/>
          </a:prstGeom>
        </p:spPr>
        <p:txBody>
          <a:bodyPr vert="horz" wrap="square" lIns="0" tIns="12700" rIns="0" bIns="0" rtlCol="0">
            <a:spAutoFit/>
          </a:bodyPr>
          <a:lstStyle/>
          <a:p>
            <a:pPr marL="318770" marR="5080" indent="-306705">
              <a:lnSpc>
                <a:spcPct val="115599"/>
              </a:lnSpc>
              <a:spcBef>
                <a:spcPts val="100"/>
              </a:spcBef>
              <a:tabLst>
                <a:tab pos="318770" algn="l"/>
              </a:tabLst>
            </a:pPr>
            <a:r>
              <a:rPr sz="2000" dirty="0">
                <a:latin typeface="Calibri"/>
                <a:cs typeface="Calibri"/>
              </a:rPr>
              <a:t>-	</a:t>
            </a:r>
            <a:r>
              <a:rPr sz="2000" spc="-5" dirty="0">
                <a:latin typeface="Calibri"/>
                <a:cs typeface="Calibri"/>
              </a:rPr>
              <a:t>There </a:t>
            </a:r>
            <a:r>
              <a:rPr sz="2000" dirty="0">
                <a:latin typeface="Calibri"/>
                <a:cs typeface="Calibri"/>
              </a:rPr>
              <a:t>are </a:t>
            </a:r>
            <a:r>
              <a:rPr sz="2000" spc="-5" dirty="0">
                <a:latin typeface="Calibri"/>
                <a:cs typeface="Calibri"/>
              </a:rPr>
              <a:t>other ways to define  functions that do not get hoisted;  we'll visit this once we graduate  from Amateur</a:t>
            </a:r>
            <a:r>
              <a:rPr sz="2000" spc="-15" dirty="0">
                <a:latin typeface="Calibri"/>
                <a:cs typeface="Calibri"/>
              </a:rPr>
              <a:t> </a:t>
            </a:r>
            <a:r>
              <a:rPr sz="2000" spc="-5" dirty="0">
                <a:latin typeface="Calibri"/>
                <a:cs typeface="Calibri"/>
              </a:rPr>
              <a:t>JS</a:t>
            </a:r>
            <a:endParaRPr sz="2000">
              <a:latin typeface="Calibri"/>
              <a:cs typeface="Calibri"/>
            </a:endParaRPr>
          </a:p>
          <a:p>
            <a:pPr marL="318770" marR="173355" indent="-306705">
              <a:lnSpc>
                <a:spcPct val="115599"/>
              </a:lnSpc>
              <a:tabLst>
                <a:tab pos="318770" algn="l"/>
              </a:tabLst>
            </a:pPr>
            <a:r>
              <a:rPr sz="2000" dirty="0">
                <a:latin typeface="Calibri"/>
                <a:cs typeface="Calibri"/>
              </a:rPr>
              <a:t>-	</a:t>
            </a:r>
            <a:r>
              <a:rPr sz="2000" spc="-5" dirty="0">
                <a:latin typeface="Calibri"/>
                <a:cs typeface="Calibri"/>
              </a:rPr>
              <a:t>Try not to rely on hoisting when  coding. </a:t>
            </a:r>
            <a:r>
              <a:rPr sz="2000" u="heavy" spc="-5" dirty="0">
                <a:solidFill>
                  <a:srgbClr val="0097A7"/>
                </a:solidFill>
                <a:uFill>
                  <a:solidFill>
                    <a:srgbClr val="0097A7"/>
                  </a:solidFill>
                </a:uFill>
                <a:latin typeface="Calibri"/>
                <a:cs typeface="Calibri"/>
                <a:hlinkClick r:id="rId2"/>
              </a:rPr>
              <a:t>It gets</a:t>
            </a:r>
            <a:r>
              <a:rPr sz="2000" u="heavy" spc="5" dirty="0">
                <a:solidFill>
                  <a:srgbClr val="0097A7"/>
                </a:solidFill>
                <a:uFill>
                  <a:solidFill>
                    <a:srgbClr val="0097A7"/>
                  </a:solidFill>
                </a:uFill>
                <a:latin typeface="Calibri"/>
                <a:cs typeface="Calibri"/>
                <a:hlinkClick r:id="rId2"/>
              </a:rPr>
              <a:t> </a:t>
            </a:r>
            <a:r>
              <a:rPr sz="2000" u="heavy" dirty="0">
                <a:solidFill>
                  <a:srgbClr val="0097A7"/>
                </a:solidFill>
                <a:uFill>
                  <a:solidFill>
                    <a:srgbClr val="0097A7"/>
                  </a:solidFill>
                </a:uFill>
                <a:latin typeface="Calibri"/>
                <a:cs typeface="Calibri"/>
                <a:hlinkClick r:id="rId2"/>
              </a:rPr>
              <a:t>bad</a:t>
            </a:r>
            <a:r>
              <a:rPr sz="2000" dirty="0">
                <a:latin typeface="Calibri"/>
                <a:cs typeface="Calibri"/>
              </a:rPr>
              <a:t>.</a:t>
            </a:r>
            <a:endParaRPr sz="2000">
              <a:latin typeface="Calibri"/>
              <a:cs typeface="Calibri"/>
            </a:endParaRPr>
          </a:p>
        </p:txBody>
      </p:sp>
      <p:grpSp>
        <p:nvGrpSpPr>
          <p:cNvPr id="6" name="object 6"/>
          <p:cNvGrpSpPr/>
          <p:nvPr/>
        </p:nvGrpSpPr>
        <p:grpSpPr>
          <a:xfrm>
            <a:off x="4992799" y="3781379"/>
            <a:ext cx="4008754" cy="2312670"/>
            <a:chOff x="4992799" y="3781379"/>
            <a:chExt cx="4008754" cy="2312670"/>
          </a:xfrm>
        </p:grpSpPr>
        <p:sp>
          <p:nvSpPr>
            <p:cNvPr id="7" name="object 7"/>
            <p:cNvSpPr/>
            <p:nvPr/>
          </p:nvSpPr>
          <p:spPr>
            <a:xfrm>
              <a:off x="5030900" y="3861875"/>
              <a:ext cx="3932249" cy="211980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011849" y="3800429"/>
              <a:ext cx="3970654" cy="2274570"/>
            </a:xfrm>
            <a:custGeom>
              <a:avLst/>
              <a:gdLst/>
              <a:ahLst/>
              <a:cxnLst/>
              <a:rect l="l" t="t" r="r" b="b"/>
              <a:pathLst>
                <a:path w="3970654" h="2274570">
                  <a:moveTo>
                    <a:pt x="0" y="0"/>
                  </a:moveTo>
                  <a:lnTo>
                    <a:pt x="3970349" y="0"/>
                  </a:lnTo>
                  <a:lnTo>
                    <a:pt x="3970349" y="2274499"/>
                  </a:lnTo>
                  <a:lnTo>
                    <a:pt x="0" y="2274499"/>
                  </a:lnTo>
                  <a:lnTo>
                    <a:pt x="0" y="0"/>
                  </a:lnTo>
                  <a:close/>
                </a:path>
              </a:pathLst>
            </a:custGeom>
            <a:ln w="38099">
              <a:solidFill>
                <a:srgbClr val="595959"/>
              </a:solidFill>
            </a:ln>
          </p:spPr>
          <p:txBody>
            <a:bodyPr wrap="square" lIns="0" tIns="0" rIns="0" bIns="0" rtlCol="0"/>
            <a:lstStyle/>
            <a:p>
              <a:endParaRPr/>
            </a:p>
          </p:txBody>
        </p:sp>
      </p:grpSp>
      <p:sp>
        <p:nvSpPr>
          <p:cNvPr id="9" name="object 9"/>
          <p:cNvSpPr txBox="1"/>
          <p:nvPr/>
        </p:nvSpPr>
        <p:spPr>
          <a:xfrm>
            <a:off x="6177358" y="6118740"/>
            <a:ext cx="1638300" cy="33020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595959"/>
                </a:solidFill>
                <a:latin typeface="Calibri"/>
                <a:cs typeface="Calibri"/>
              </a:rPr>
              <a:t>Console</a:t>
            </a:r>
            <a:r>
              <a:rPr sz="2000" b="1" spc="-80" dirty="0">
                <a:solidFill>
                  <a:srgbClr val="595959"/>
                </a:solidFill>
                <a:latin typeface="Calibri"/>
                <a:cs typeface="Calibri"/>
              </a:rPr>
              <a:t> </a:t>
            </a:r>
            <a:r>
              <a:rPr sz="2000" b="1" spc="-5" dirty="0">
                <a:solidFill>
                  <a:srgbClr val="595959"/>
                </a:solidFill>
                <a:latin typeface="Calibri"/>
                <a:cs typeface="Calibri"/>
              </a:rPr>
              <a:t>output</a:t>
            </a:r>
            <a:endParaRPr sz="2000">
              <a:latin typeface="Calibri"/>
              <a:cs typeface="Calibri"/>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205971189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749800" cy="574040"/>
          </a:xfrm>
          <a:prstGeom prst="rect">
            <a:avLst/>
          </a:prstGeom>
        </p:spPr>
        <p:txBody>
          <a:bodyPr vert="horz" wrap="square" lIns="0" tIns="12700" rIns="0" bIns="0" rtlCol="0">
            <a:spAutoFit/>
          </a:bodyPr>
          <a:lstStyle/>
          <a:p>
            <a:pPr marL="12700">
              <a:lnSpc>
                <a:spcPct val="100000"/>
              </a:lnSpc>
              <a:spcBef>
                <a:spcPts val="100"/>
              </a:spcBef>
            </a:pPr>
            <a:r>
              <a:rPr sz="3600" spc="375" dirty="0">
                <a:latin typeface="Calibri"/>
                <a:cs typeface="Calibri"/>
              </a:rPr>
              <a:t>Function</a:t>
            </a:r>
            <a:r>
              <a:rPr sz="3600" spc="75" dirty="0">
                <a:latin typeface="Calibri"/>
                <a:cs typeface="Calibri"/>
              </a:rPr>
              <a:t> </a:t>
            </a:r>
            <a:r>
              <a:rPr sz="3600" spc="350" dirty="0">
                <a:latin typeface="Calibri"/>
                <a:cs typeface="Calibri"/>
              </a:rPr>
              <a:t>parameters</a:t>
            </a:r>
            <a:endParaRPr sz="3600">
              <a:latin typeface="Calibri"/>
              <a:cs typeface="Calibri"/>
            </a:endParaRPr>
          </a:p>
        </p:txBody>
      </p:sp>
      <p:sp>
        <p:nvSpPr>
          <p:cNvPr id="3" name="object 3"/>
          <p:cNvSpPr txBox="1"/>
          <p:nvPr/>
        </p:nvSpPr>
        <p:spPr>
          <a:xfrm>
            <a:off x="855724" y="1567742"/>
            <a:ext cx="6977380" cy="3378200"/>
          </a:xfrm>
          <a:prstGeom prst="rect">
            <a:avLst/>
          </a:prstGeom>
        </p:spPr>
        <p:txBody>
          <a:bodyPr vert="horz" wrap="square" lIns="0" tIns="12700" rIns="0" bIns="0" rtlCol="0">
            <a:spAutoFit/>
          </a:bodyPr>
          <a:lstStyle/>
          <a:p>
            <a:pPr marL="347345" marR="421640" indent="-335280">
              <a:lnSpc>
                <a:spcPct val="114599"/>
              </a:lnSpc>
              <a:spcBef>
                <a:spcPts val="100"/>
              </a:spcBef>
              <a:tabLst>
                <a:tab pos="5207635" algn="l"/>
              </a:tabLst>
            </a:pPr>
            <a:r>
              <a:rPr sz="2400" spc="-5" dirty="0">
                <a:solidFill>
                  <a:srgbClr val="434343"/>
                </a:solidFill>
                <a:latin typeface="Consolas"/>
                <a:cs typeface="Consolas"/>
              </a:rPr>
              <a:t>function</a:t>
            </a:r>
            <a:r>
              <a:rPr sz="2400" spc="30" dirty="0">
                <a:solidFill>
                  <a:srgbClr val="434343"/>
                </a:solidFill>
                <a:latin typeface="Consolas"/>
                <a:cs typeface="Consolas"/>
              </a:rPr>
              <a:t> </a:t>
            </a:r>
            <a:r>
              <a:rPr sz="2400" spc="-5" dirty="0">
                <a:solidFill>
                  <a:srgbClr val="434343"/>
                </a:solidFill>
                <a:latin typeface="Consolas"/>
                <a:cs typeface="Consolas"/>
              </a:rPr>
              <a:t>printMessage(</a:t>
            </a:r>
            <a:r>
              <a:rPr sz="2400" b="1" spc="-5" dirty="0">
                <a:solidFill>
                  <a:srgbClr val="9900FF"/>
                </a:solidFill>
                <a:latin typeface="Consolas"/>
                <a:cs typeface="Consolas"/>
              </a:rPr>
              <a:t>message</a:t>
            </a:r>
            <a:r>
              <a:rPr sz="2400" b="1" spc="-5" dirty="0">
                <a:solidFill>
                  <a:srgbClr val="434343"/>
                </a:solidFill>
                <a:latin typeface="Consolas"/>
                <a:cs typeface="Consolas"/>
              </a:rPr>
              <a:t>,	</a:t>
            </a:r>
            <a:r>
              <a:rPr sz="2400" b="1" spc="-5" dirty="0">
                <a:solidFill>
                  <a:srgbClr val="9900FF"/>
                </a:solidFill>
                <a:latin typeface="Consolas"/>
                <a:cs typeface="Consolas"/>
              </a:rPr>
              <a:t>times</a:t>
            </a:r>
            <a:r>
              <a:rPr sz="2400" spc="-5" dirty="0">
                <a:solidFill>
                  <a:srgbClr val="434343"/>
                </a:solidFill>
                <a:latin typeface="Consolas"/>
                <a:cs typeface="Consolas"/>
              </a:rPr>
              <a:t>)</a:t>
            </a:r>
            <a:r>
              <a:rPr sz="2400" spc="-95" dirty="0">
                <a:solidFill>
                  <a:srgbClr val="434343"/>
                </a:solidFill>
                <a:latin typeface="Consolas"/>
                <a:cs typeface="Consolas"/>
              </a:rPr>
              <a:t> </a:t>
            </a:r>
            <a:r>
              <a:rPr sz="2400" dirty="0">
                <a:solidFill>
                  <a:srgbClr val="434343"/>
                </a:solidFill>
                <a:latin typeface="Consolas"/>
                <a:cs typeface="Consolas"/>
              </a:rPr>
              <a:t>{  </a:t>
            </a:r>
            <a:r>
              <a:rPr sz="2400" spc="-5" dirty="0">
                <a:solidFill>
                  <a:srgbClr val="434343"/>
                </a:solidFill>
                <a:latin typeface="Consolas"/>
                <a:cs typeface="Consolas"/>
              </a:rPr>
              <a:t>for (var </a:t>
            </a:r>
            <a:r>
              <a:rPr sz="2400" dirty="0">
                <a:solidFill>
                  <a:srgbClr val="434343"/>
                </a:solidFill>
                <a:latin typeface="Consolas"/>
                <a:cs typeface="Consolas"/>
              </a:rPr>
              <a:t>i = </a:t>
            </a:r>
            <a:r>
              <a:rPr sz="2400" spc="-5" dirty="0">
                <a:solidFill>
                  <a:srgbClr val="434343"/>
                </a:solidFill>
                <a:latin typeface="Consolas"/>
                <a:cs typeface="Consolas"/>
              </a:rPr>
              <a:t>0; </a:t>
            </a:r>
            <a:r>
              <a:rPr sz="2400" dirty="0">
                <a:solidFill>
                  <a:srgbClr val="434343"/>
                </a:solidFill>
                <a:latin typeface="Consolas"/>
                <a:cs typeface="Consolas"/>
              </a:rPr>
              <a:t>i &lt; </a:t>
            </a:r>
            <a:r>
              <a:rPr sz="2400" b="1" spc="-5" dirty="0">
                <a:solidFill>
                  <a:srgbClr val="9900FF"/>
                </a:solidFill>
                <a:latin typeface="Consolas"/>
                <a:cs typeface="Consolas"/>
              </a:rPr>
              <a:t>times</a:t>
            </a:r>
            <a:r>
              <a:rPr sz="2400" spc="-5" dirty="0">
                <a:solidFill>
                  <a:srgbClr val="434343"/>
                </a:solidFill>
                <a:latin typeface="Consolas"/>
                <a:cs typeface="Consolas"/>
              </a:rPr>
              <a:t>; i++)</a:t>
            </a:r>
            <a:r>
              <a:rPr sz="2400" spc="-45"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681990">
              <a:lnSpc>
                <a:spcPct val="100000"/>
              </a:lnSpc>
              <a:spcBef>
                <a:spcPts val="420"/>
              </a:spcBef>
            </a:pPr>
            <a:r>
              <a:rPr sz="2400" spc="-5" dirty="0">
                <a:solidFill>
                  <a:srgbClr val="434343"/>
                </a:solidFill>
                <a:latin typeface="Consolas"/>
                <a:cs typeface="Consolas"/>
              </a:rPr>
              <a:t>console.log(</a:t>
            </a:r>
            <a:r>
              <a:rPr sz="2400" b="1" spc="-5" dirty="0">
                <a:solidFill>
                  <a:srgbClr val="9900FF"/>
                </a:solidFill>
                <a:latin typeface="Consolas"/>
                <a:cs typeface="Consolas"/>
              </a:rPr>
              <a:t>message</a:t>
            </a:r>
            <a:r>
              <a:rPr sz="2400" spc="-5" dirty="0">
                <a:solidFill>
                  <a:srgbClr val="434343"/>
                </a:solidFill>
                <a:latin typeface="Consolas"/>
                <a:cs typeface="Consolas"/>
              </a:rPr>
              <a:t>);</a:t>
            </a:r>
            <a:endParaRPr sz="2400">
              <a:latin typeface="Consolas"/>
              <a:cs typeface="Consolas"/>
            </a:endParaRPr>
          </a:p>
          <a:p>
            <a:pPr marL="347345">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12700">
              <a:lnSpc>
                <a:spcPct val="100000"/>
              </a:lnSpc>
              <a:spcBef>
                <a:spcPts val="420"/>
              </a:spcBef>
            </a:pPr>
            <a:r>
              <a:rPr sz="2400" dirty="0">
                <a:solidFill>
                  <a:srgbClr val="434343"/>
                </a:solidFill>
                <a:latin typeface="Consolas"/>
                <a:cs typeface="Consolas"/>
              </a:rPr>
              <a:t>}</a:t>
            </a:r>
            <a:endParaRPr sz="2400">
              <a:latin typeface="Consolas"/>
              <a:cs typeface="Consolas"/>
            </a:endParaRPr>
          </a:p>
          <a:p>
            <a:pPr>
              <a:lnSpc>
                <a:spcPct val="100000"/>
              </a:lnSpc>
              <a:spcBef>
                <a:spcPts val="30"/>
              </a:spcBef>
            </a:pPr>
            <a:endParaRPr sz="3150">
              <a:latin typeface="Consolas"/>
              <a:cs typeface="Consolas"/>
            </a:endParaRPr>
          </a:p>
          <a:p>
            <a:pPr marL="12700">
              <a:lnSpc>
                <a:spcPct val="100000"/>
              </a:lnSpc>
            </a:pPr>
            <a:r>
              <a:rPr sz="2400" spc="-5" dirty="0">
                <a:solidFill>
                  <a:srgbClr val="434343"/>
                </a:solidFill>
                <a:latin typeface="Calibri"/>
                <a:cs typeface="Calibri"/>
              </a:rPr>
              <a:t>Function parameters </a:t>
            </a:r>
            <a:r>
              <a:rPr sz="2400" dirty="0">
                <a:solidFill>
                  <a:srgbClr val="434343"/>
                </a:solidFill>
                <a:latin typeface="Calibri"/>
                <a:cs typeface="Calibri"/>
              </a:rPr>
              <a:t>are </a:t>
            </a:r>
            <a:r>
              <a:rPr sz="2400" b="1" spc="-5" dirty="0">
                <a:solidFill>
                  <a:srgbClr val="434343"/>
                </a:solidFill>
                <a:latin typeface="Calibri"/>
                <a:cs typeface="Calibri"/>
              </a:rPr>
              <a:t>not </a:t>
            </a:r>
            <a:r>
              <a:rPr sz="2400" spc="-5" dirty="0">
                <a:solidFill>
                  <a:srgbClr val="434343"/>
                </a:solidFill>
                <a:latin typeface="Calibri"/>
                <a:cs typeface="Calibri"/>
              </a:rPr>
              <a:t>declared with </a:t>
            </a:r>
            <a:r>
              <a:rPr sz="2400" spc="-5" dirty="0">
                <a:solidFill>
                  <a:srgbClr val="434343"/>
                </a:solidFill>
                <a:latin typeface="Consolas"/>
                <a:cs typeface="Consolas"/>
              </a:rPr>
              <a:t>var</a:t>
            </a:r>
            <a:r>
              <a:rPr sz="2400" spc="-5" dirty="0">
                <a:solidFill>
                  <a:srgbClr val="434343"/>
                </a:solidFill>
                <a:latin typeface="Calibri"/>
                <a:cs typeface="Calibri"/>
              </a:rPr>
              <a:t>, </a:t>
            </a:r>
            <a:r>
              <a:rPr sz="2400" spc="-5" dirty="0">
                <a:solidFill>
                  <a:srgbClr val="434343"/>
                </a:solidFill>
                <a:latin typeface="Consolas"/>
                <a:cs typeface="Consolas"/>
              </a:rPr>
              <a:t>let</a:t>
            </a:r>
            <a:r>
              <a:rPr sz="2400" spc="-5" dirty="0">
                <a:solidFill>
                  <a:srgbClr val="434343"/>
                </a:solidFill>
                <a:latin typeface="Calibri"/>
                <a:cs typeface="Calibri"/>
              </a:rPr>
              <a:t>,</a:t>
            </a:r>
            <a:r>
              <a:rPr sz="2400" spc="15" dirty="0">
                <a:solidFill>
                  <a:srgbClr val="434343"/>
                </a:solidFill>
                <a:latin typeface="Calibri"/>
                <a:cs typeface="Calibri"/>
              </a:rPr>
              <a:t> </a:t>
            </a:r>
            <a:r>
              <a:rPr sz="2400" spc="-5" dirty="0">
                <a:solidFill>
                  <a:srgbClr val="434343"/>
                </a:solidFill>
                <a:latin typeface="Calibri"/>
                <a:cs typeface="Calibri"/>
              </a:rPr>
              <a:t>or</a:t>
            </a:r>
            <a:endParaRPr sz="2400">
              <a:latin typeface="Calibri"/>
              <a:cs typeface="Calibri"/>
            </a:endParaRPr>
          </a:p>
          <a:p>
            <a:pPr marL="12700">
              <a:lnSpc>
                <a:spcPct val="100000"/>
              </a:lnSpc>
              <a:spcBef>
                <a:spcPts val="420"/>
              </a:spcBef>
            </a:pPr>
            <a:r>
              <a:rPr sz="2400" spc="-5" dirty="0">
                <a:solidFill>
                  <a:srgbClr val="434343"/>
                </a:solidFill>
                <a:latin typeface="Consolas"/>
                <a:cs typeface="Consolas"/>
              </a:rPr>
              <a:t>const</a:t>
            </a:r>
            <a:endParaRPr sz="2400">
              <a:latin typeface="Consolas"/>
              <a:cs typeface="Consolas"/>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290695"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Understanding</a:t>
            </a:r>
            <a:r>
              <a:rPr sz="3600" spc="60" dirty="0">
                <a:latin typeface="Calibri"/>
                <a:cs typeface="Calibri"/>
              </a:rPr>
              <a:t> </a:t>
            </a:r>
            <a:r>
              <a:rPr sz="3600" spc="-5" dirty="0"/>
              <a:t>var</a:t>
            </a:r>
            <a:endParaRPr sz="3600">
              <a:latin typeface="Calibri"/>
              <a:cs typeface="Calibri"/>
            </a:endParaRPr>
          </a:p>
        </p:txBody>
      </p:sp>
      <p:sp>
        <p:nvSpPr>
          <p:cNvPr id="3" name="object 3"/>
          <p:cNvSpPr txBox="1"/>
          <p:nvPr/>
        </p:nvSpPr>
        <p:spPr>
          <a:xfrm>
            <a:off x="855724" y="1567740"/>
            <a:ext cx="6543675" cy="4549140"/>
          </a:xfrm>
          <a:prstGeom prst="rect">
            <a:avLst/>
          </a:prstGeom>
        </p:spPr>
        <p:txBody>
          <a:bodyPr vert="horz" wrap="square" lIns="0" tIns="12700" rIns="0" bIns="0" rtlCol="0">
            <a:spAutoFit/>
          </a:bodyPr>
          <a:lstStyle/>
          <a:p>
            <a:pPr marL="347345" marR="5080" indent="-335280">
              <a:lnSpc>
                <a:spcPct val="114599"/>
              </a:lnSpc>
              <a:spcBef>
                <a:spcPts val="100"/>
              </a:spcBef>
            </a:pPr>
            <a:r>
              <a:rPr sz="2400" spc="-5" dirty="0">
                <a:solidFill>
                  <a:srgbClr val="434343"/>
                </a:solidFill>
                <a:latin typeface="Consolas"/>
                <a:cs typeface="Consolas"/>
              </a:rPr>
              <a:t>function printMessage(message, times)</a:t>
            </a:r>
            <a:r>
              <a:rPr sz="2400" spc="-105" dirty="0">
                <a:solidFill>
                  <a:srgbClr val="434343"/>
                </a:solidFill>
                <a:latin typeface="Consolas"/>
                <a:cs typeface="Consolas"/>
              </a:rPr>
              <a:t> </a:t>
            </a:r>
            <a:r>
              <a:rPr sz="2400" dirty="0">
                <a:solidFill>
                  <a:srgbClr val="434343"/>
                </a:solidFill>
                <a:latin typeface="Consolas"/>
                <a:cs typeface="Consolas"/>
              </a:rPr>
              <a:t>{  </a:t>
            </a:r>
            <a:r>
              <a:rPr sz="2400" spc="-5" dirty="0">
                <a:solidFill>
                  <a:srgbClr val="434343"/>
                </a:solidFill>
                <a:latin typeface="Consolas"/>
                <a:cs typeface="Consolas"/>
              </a:rPr>
              <a:t>for </a:t>
            </a:r>
            <a:r>
              <a:rPr sz="2400" dirty="0">
                <a:solidFill>
                  <a:srgbClr val="434343"/>
                </a:solidFill>
                <a:latin typeface="Consolas"/>
                <a:cs typeface="Consolas"/>
              </a:rPr>
              <a:t>(</a:t>
            </a:r>
            <a:r>
              <a:rPr sz="2400" dirty="0">
                <a:solidFill>
                  <a:srgbClr val="9900FF"/>
                </a:solidFill>
                <a:latin typeface="Consolas"/>
                <a:cs typeface="Consolas"/>
              </a:rPr>
              <a:t>var </a:t>
            </a:r>
            <a:r>
              <a:rPr sz="2400" dirty="0">
                <a:solidFill>
                  <a:srgbClr val="434343"/>
                </a:solidFill>
                <a:latin typeface="Consolas"/>
                <a:cs typeface="Consolas"/>
              </a:rPr>
              <a:t>i = </a:t>
            </a:r>
            <a:r>
              <a:rPr sz="2400" spc="-5" dirty="0">
                <a:solidFill>
                  <a:srgbClr val="434343"/>
                </a:solidFill>
                <a:latin typeface="Consolas"/>
                <a:cs typeface="Consolas"/>
              </a:rPr>
              <a:t>0; </a:t>
            </a:r>
            <a:r>
              <a:rPr sz="2400" dirty="0">
                <a:solidFill>
                  <a:srgbClr val="434343"/>
                </a:solidFill>
                <a:latin typeface="Consolas"/>
                <a:cs typeface="Consolas"/>
              </a:rPr>
              <a:t>i &lt; </a:t>
            </a:r>
            <a:r>
              <a:rPr sz="2400" spc="-5" dirty="0">
                <a:solidFill>
                  <a:srgbClr val="434343"/>
                </a:solidFill>
                <a:latin typeface="Consolas"/>
                <a:cs typeface="Consolas"/>
              </a:rPr>
              <a:t>times; i++)</a:t>
            </a:r>
            <a:r>
              <a:rPr sz="2400" spc="-120"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681990">
              <a:lnSpc>
                <a:spcPct val="100000"/>
              </a:lnSpc>
              <a:spcBef>
                <a:spcPts val="420"/>
              </a:spcBef>
            </a:pPr>
            <a:r>
              <a:rPr sz="2400" spc="-5" dirty="0">
                <a:solidFill>
                  <a:srgbClr val="434343"/>
                </a:solidFill>
                <a:latin typeface="Consolas"/>
                <a:cs typeface="Consolas"/>
              </a:rPr>
              <a:t>console.log(message);</a:t>
            </a:r>
            <a:endParaRPr sz="2400">
              <a:latin typeface="Consolas"/>
              <a:cs typeface="Consolas"/>
            </a:endParaRPr>
          </a:p>
          <a:p>
            <a:pPr marL="347345">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347345">
              <a:lnSpc>
                <a:spcPct val="100000"/>
              </a:lnSpc>
              <a:spcBef>
                <a:spcPts val="420"/>
              </a:spcBef>
            </a:pPr>
            <a:r>
              <a:rPr sz="2400" b="1" spc="-5" dirty="0">
                <a:solidFill>
                  <a:srgbClr val="1368F1"/>
                </a:solidFill>
                <a:latin typeface="Consolas"/>
                <a:cs typeface="Consolas"/>
              </a:rPr>
              <a:t>console.log('Value of </a:t>
            </a:r>
            <a:r>
              <a:rPr sz="2400" b="1" dirty="0">
                <a:solidFill>
                  <a:srgbClr val="1368F1"/>
                </a:solidFill>
                <a:latin typeface="Consolas"/>
                <a:cs typeface="Consolas"/>
              </a:rPr>
              <a:t>i </a:t>
            </a:r>
            <a:r>
              <a:rPr sz="2400" b="1" spc="-5" dirty="0">
                <a:solidFill>
                  <a:srgbClr val="1368F1"/>
                </a:solidFill>
                <a:latin typeface="Consolas"/>
                <a:cs typeface="Consolas"/>
              </a:rPr>
              <a:t>is </a:t>
            </a:r>
            <a:r>
              <a:rPr sz="2400" b="1" dirty="0">
                <a:solidFill>
                  <a:srgbClr val="1368F1"/>
                </a:solidFill>
                <a:latin typeface="Consolas"/>
                <a:cs typeface="Consolas"/>
              </a:rPr>
              <a:t>' +</a:t>
            </a:r>
            <a:r>
              <a:rPr sz="2400" b="1" spc="-105" dirty="0">
                <a:solidFill>
                  <a:srgbClr val="1368F1"/>
                </a:solidFill>
                <a:latin typeface="Consolas"/>
                <a:cs typeface="Consolas"/>
              </a:rPr>
              <a:t> </a:t>
            </a:r>
            <a:r>
              <a:rPr sz="2400" b="1" spc="-5" dirty="0">
                <a:solidFill>
                  <a:srgbClr val="1368F1"/>
                </a:solidFill>
                <a:latin typeface="Consolas"/>
                <a:cs typeface="Consolas"/>
              </a:rPr>
              <a:t>i);</a:t>
            </a:r>
            <a:endParaRPr sz="2400">
              <a:latin typeface="Consolas"/>
              <a:cs typeface="Consolas"/>
            </a:endParaRPr>
          </a:p>
          <a:p>
            <a:pPr marL="12700">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12700">
              <a:lnSpc>
                <a:spcPct val="100000"/>
              </a:lnSpc>
              <a:spcBef>
                <a:spcPts val="420"/>
              </a:spcBef>
            </a:pPr>
            <a:r>
              <a:rPr sz="2400" spc="-5" dirty="0">
                <a:solidFill>
                  <a:srgbClr val="434343"/>
                </a:solidFill>
                <a:latin typeface="Consolas"/>
                <a:cs typeface="Consolas"/>
              </a:rPr>
              <a:t>printMessage('hello',</a:t>
            </a:r>
            <a:r>
              <a:rPr sz="2400" spc="-20" dirty="0">
                <a:solidFill>
                  <a:srgbClr val="434343"/>
                </a:solidFill>
                <a:latin typeface="Consolas"/>
                <a:cs typeface="Consolas"/>
              </a:rPr>
              <a:t> </a:t>
            </a:r>
            <a:r>
              <a:rPr sz="2400" spc="-5" dirty="0">
                <a:solidFill>
                  <a:srgbClr val="434343"/>
                </a:solidFill>
                <a:latin typeface="Consolas"/>
                <a:cs typeface="Consolas"/>
              </a:rPr>
              <a:t>3);</a:t>
            </a:r>
            <a:endParaRPr sz="2400">
              <a:latin typeface="Consolas"/>
              <a:cs typeface="Consolas"/>
            </a:endParaRPr>
          </a:p>
          <a:p>
            <a:pPr>
              <a:lnSpc>
                <a:spcPct val="100000"/>
              </a:lnSpc>
            </a:pPr>
            <a:endParaRPr sz="2400">
              <a:latin typeface="Consolas"/>
              <a:cs typeface="Consolas"/>
            </a:endParaRPr>
          </a:p>
          <a:p>
            <a:pPr>
              <a:lnSpc>
                <a:spcPct val="100000"/>
              </a:lnSpc>
              <a:spcBef>
                <a:spcPts val="5"/>
              </a:spcBef>
            </a:pPr>
            <a:endParaRPr sz="2650">
              <a:latin typeface="Consolas"/>
              <a:cs typeface="Consolas"/>
            </a:endParaRPr>
          </a:p>
          <a:p>
            <a:pPr marL="2431415" marR="287655" indent="-1257300">
              <a:lnSpc>
                <a:spcPct val="114599"/>
              </a:lnSpc>
            </a:pPr>
            <a:r>
              <a:rPr sz="2400" b="1" spc="-5" dirty="0">
                <a:solidFill>
                  <a:srgbClr val="1368F1"/>
                </a:solidFill>
                <a:latin typeface="Calibri"/>
                <a:cs typeface="Calibri"/>
              </a:rPr>
              <a:t>Q: What happens if we try to print "i" at  the end of the</a:t>
            </a:r>
            <a:r>
              <a:rPr sz="2400" b="1" spc="-20" dirty="0">
                <a:solidFill>
                  <a:srgbClr val="1368F1"/>
                </a:solidFill>
                <a:latin typeface="Calibri"/>
                <a:cs typeface="Calibri"/>
              </a:rPr>
              <a:t> </a:t>
            </a:r>
            <a:r>
              <a:rPr sz="2400" b="1" spc="-5" dirty="0">
                <a:solidFill>
                  <a:srgbClr val="1368F1"/>
                </a:solidFill>
                <a:latin typeface="Calibri"/>
                <a:cs typeface="Calibri"/>
              </a:rPr>
              <a:t>loop?</a:t>
            </a:r>
            <a:endParaRPr sz="2400">
              <a:latin typeface="Calibri"/>
              <a:cs typeface="Calibri"/>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290695"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Understanding</a:t>
            </a:r>
            <a:r>
              <a:rPr sz="3600" spc="60" dirty="0">
                <a:latin typeface="Calibri"/>
                <a:cs typeface="Calibri"/>
              </a:rPr>
              <a:t> </a:t>
            </a:r>
            <a:r>
              <a:rPr sz="3600" spc="-5" dirty="0"/>
              <a:t>var</a:t>
            </a:r>
            <a:endParaRPr sz="3600">
              <a:latin typeface="Calibri"/>
              <a:cs typeface="Calibri"/>
            </a:endParaRPr>
          </a:p>
        </p:txBody>
      </p:sp>
      <p:grpSp>
        <p:nvGrpSpPr>
          <p:cNvPr id="3" name="object 3"/>
          <p:cNvGrpSpPr/>
          <p:nvPr/>
        </p:nvGrpSpPr>
        <p:grpSpPr>
          <a:xfrm>
            <a:off x="744599" y="4907496"/>
            <a:ext cx="3695700" cy="1524000"/>
            <a:chOff x="744599" y="4907496"/>
            <a:chExt cx="3695700" cy="1524000"/>
          </a:xfrm>
        </p:grpSpPr>
        <p:sp>
          <p:nvSpPr>
            <p:cNvPr id="4" name="object 4"/>
            <p:cNvSpPr/>
            <p:nvPr/>
          </p:nvSpPr>
          <p:spPr>
            <a:xfrm>
              <a:off x="782700" y="4945597"/>
              <a:ext cx="3619499" cy="10763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3649" y="4926546"/>
              <a:ext cx="3657600" cy="1485900"/>
            </a:xfrm>
            <a:custGeom>
              <a:avLst/>
              <a:gdLst/>
              <a:ahLst/>
              <a:cxnLst/>
              <a:rect l="l" t="t" r="r" b="b"/>
              <a:pathLst>
                <a:path w="3657600" h="1485900">
                  <a:moveTo>
                    <a:pt x="0" y="0"/>
                  </a:moveTo>
                  <a:lnTo>
                    <a:pt x="3657599" y="0"/>
                  </a:lnTo>
                  <a:lnTo>
                    <a:pt x="3657599" y="1485899"/>
                  </a:lnTo>
                  <a:lnTo>
                    <a:pt x="0" y="1485899"/>
                  </a:lnTo>
                  <a:lnTo>
                    <a:pt x="0" y="0"/>
                  </a:lnTo>
                  <a:close/>
                </a:path>
              </a:pathLst>
            </a:custGeom>
            <a:ln w="38099">
              <a:solidFill>
                <a:srgbClr val="595959"/>
              </a:solidFill>
            </a:ln>
          </p:spPr>
          <p:txBody>
            <a:bodyPr wrap="square" lIns="0" tIns="0" rIns="0" bIns="0" rtlCol="0"/>
            <a:lstStyle/>
            <a:p>
              <a:endParaRPr/>
            </a:p>
          </p:txBody>
        </p:sp>
      </p:grpSp>
      <p:sp>
        <p:nvSpPr>
          <p:cNvPr id="6" name="object 6"/>
          <p:cNvSpPr txBox="1"/>
          <p:nvPr/>
        </p:nvSpPr>
        <p:spPr>
          <a:xfrm>
            <a:off x="855724" y="1567740"/>
            <a:ext cx="7752715" cy="5005705"/>
          </a:xfrm>
          <a:prstGeom prst="rect">
            <a:avLst/>
          </a:prstGeom>
        </p:spPr>
        <p:txBody>
          <a:bodyPr vert="horz" wrap="square" lIns="0" tIns="12700" rIns="0" bIns="0" rtlCol="0">
            <a:spAutoFit/>
          </a:bodyPr>
          <a:lstStyle/>
          <a:p>
            <a:pPr marL="347345" marR="1214120" indent="-335280">
              <a:lnSpc>
                <a:spcPct val="114599"/>
              </a:lnSpc>
              <a:spcBef>
                <a:spcPts val="100"/>
              </a:spcBef>
            </a:pPr>
            <a:r>
              <a:rPr sz="2400" spc="-5" dirty="0">
                <a:solidFill>
                  <a:srgbClr val="434343"/>
                </a:solidFill>
                <a:latin typeface="Consolas"/>
                <a:cs typeface="Consolas"/>
              </a:rPr>
              <a:t>function printMessage(message, times)</a:t>
            </a:r>
            <a:r>
              <a:rPr sz="2400" spc="-105" dirty="0">
                <a:solidFill>
                  <a:srgbClr val="434343"/>
                </a:solidFill>
                <a:latin typeface="Consolas"/>
                <a:cs typeface="Consolas"/>
              </a:rPr>
              <a:t> </a:t>
            </a:r>
            <a:r>
              <a:rPr sz="2400" dirty="0">
                <a:solidFill>
                  <a:srgbClr val="434343"/>
                </a:solidFill>
                <a:latin typeface="Consolas"/>
                <a:cs typeface="Consolas"/>
              </a:rPr>
              <a:t>{  </a:t>
            </a:r>
            <a:r>
              <a:rPr sz="2400" spc="-5" dirty="0">
                <a:solidFill>
                  <a:srgbClr val="434343"/>
                </a:solidFill>
                <a:latin typeface="Consolas"/>
                <a:cs typeface="Consolas"/>
              </a:rPr>
              <a:t>for </a:t>
            </a:r>
            <a:r>
              <a:rPr sz="2400" dirty="0">
                <a:solidFill>
                  <a:srgbClr val="434343"/>
                </a:solidFill>
                <a:latin typeface="Consolas"/>
                <a:cs typeface="Consolas"/>
              </a:rPr>
              <a:t>(</a:t>
            </a:r>
            <a:r>
              <a:rPr sz="2400" dirty="0">
                <a:solidFill>
                  <a:srgbClr val="9900FF"/>
                </a:solidFill>
                <a:latin typeface="Consolas"/>
                <a:cs typeface="Consolas"/>
              </a:rPr>
              <a:t>var </a:t>
            </a:r>
            <a:r>
              <a:rPr sz="2400" dirty="0">
                <a:solidFill>
                  <a:srgbClr val="434343"/>
                </a:solidFill>
                <a:latin typeface="Consolas"/>
                <a:cs typeface="Consolas"/>
              </a:rPr>
              <a:t>i = </a:t>
            </a:r>
            <a:r>
              <a:rPr sz="2400" spc="-5" dirty="0">
                <a:solidFill>
                  <a:srgbClr val="434343"/>
                </a:solidFill>
                <a:latin typeface="Consolas"/>
                <a:cs typeface="Consolas"/>
              </a:rPr>
              <a:t>0; </a:t>
            </a:r>
            <a:r>
              <a:rPr sz="2400" dirty="0">
                <a:solidFill>
                  <a:srgbClr val="434343"/>
                </a:solidFill>
                <a:latin typeface="Consolas"/>
                <a:cs typeface="Consolas"/>
              </a:rPr>
              <a:t>i &lt; </a:t>
            </a:r>
            <a:r>
              <a:rPr sz="2400" spc="-5" dirty="0">
                <a:solidFill>
                  <a:srgbClr val="434343"/>
                </a:solidFill>
                <a:latin typeface="Consolas"/>
                <a:cs typeface="Consolas"/>
              </a:rPr>
              <a:t>times; i++)</a:t>
            </a:r>
            <a:r>
              <a:rPr sz="2400" spc="-120"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681990">
              <a:lnSpc>
                <a:spcPct val="100000"/>
              </a:lnSpc>
              <a:spcBef>
                <a:spcPts val="420"/>
              </a:spcBef>
            </a:pPr>
            <a:r>
              <a:rPr sz="2400" spc="-5" dirty="0">
                <a:solidFill>
                  <a:srgbClr val="434343"/>
                </a:solidFill>
                <a:latin typeface="Consolas"/>
                <a:cs typeface="Consolas"/>
              </a:rPr>
              <a:t>console.log(message);</a:t>
            </a:r>
            <a:endParaRPr sz="2400">
              <a:latin typeface="Consolas"/>
              <a:cs typeface="Consolas"/>
            </a:endParaRPr>
          </a:p>
          <a:p>
            <a:pPr marL="347345">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347345">
              <a:lnSpc>
                <a:spcPct val="100000"/>
              </a:lnSpc>
              <a:spcBef>
                <a:spcPts val="420"/>
              </a:spcBef>
            </a:pPr>
            <a:r>
              <a:rPr sz="2400" b="1" spc="-5" dirty="0">
                <a:solidFill>
                  <a:srgbClr val="1368F1"/>
                </a:solidFill>
                <a:latin typeface="Consolas"/>
                <a:cs typeface="Consolas"/>
              </a:rPr>
              <a:t>console.log('Value of </a:t>
            </a:r>
            <a:r>
              <a:rPr sz="2400" b="1" dirty="0">
                <a:solidFill>
                  <a:srgbClr val="1368F1"/>
                </a:solidFill>
                <a:latin typeface="Consolas"/>
                <a:cs typeface="Consolas"/>
              </a:rPr>
              <a:t>i </a:t>
            </a:r>
            <a:r>
              <a:rPr sz="2400" b="1" spc="-5" dirty="0">
                <a:solidFill>
                  <a:srgbClr val="1368F1"/>
                </a:solidFill>
                <a:latin typeface="Consolas"/>
                <a:cs typeface="Consolas"/>
              </a:rPr>
              <a:t>is </a:t>
            </a:r>
            <a:r>
              <a:rPr sz="2400" b="1" dirty="0">
                <a:solidFill>
                  <a:srgbClr val="1368F1"/>
                </a:solidFill>
                <a:latin typeface="Consolas"/>
                <a:cs typeface="Consolas"/>
              </a:rPr>
              <a:t>' +</a:t>
            </a:r>
            <a:r>
              <a:rPr sz="2400" b="1" spc="-80" dirty="0">
                <a:solidFill>
                  <a:srgbClr val="1368F1"/>
                </a:solidFill>
                <a:latin typeface="Consolas"/>
                <a:cs typeface="Consolas"/>
              </a:rPr>
              <a:t> </a:t>
            </a:r>
            <a:r>
              <a:rPr sz="2400" b="1" spc="-5" dirty="0">
                <a:solidFill>
                  <a:srgbClr val="1368F1"/>
                </a:solidFill>
                <a:latin typeface="Consolas"/>
                <a:cs typeface="Consolas"/>
              </a:rPr>
              <a:t>i);</a:t>
            </a:r>
            <a:endParaRPr sz="2400">
              <a:latin typeface="Consolas"/>
              <a:cs typeface="Consolas"/>
            </a:endParaRPr>
          </a:p>
          <a:p>
            <a:pPr marL="12700">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12700">
              <a:lnSpc>
                <a:spcPct val="100000"/>
              </a:lnSpc>
              <a:spcBef>
                <a:spcPts val="420"/>
              </a:spcBef>
            </a:pPr>
            <a:r>
              <a:rPr sz="2400" spc="-5" dirty="0">
                <a:solidFill>
                  <a:srgbClr val="434343"/>
                </a:solidFill>
                <a:latin typeface="Consolas"/>
                <a:cs typeface="Consolas"/>
              </a:rPr>
              <a:t>printMessage('hello',</a:t>
            </a:r>
            <a:r>
              <a:rPr sz="2400" spc="-15" dirty="0">
                <a:solidFill>
                  <a:srgbClr val="434343"/>
                </a:solidFill>
                <a:latin typeface="Consolas"/>
                <a:cs typeface="Consolas"/>
              </a:rPr>
              <a:t> </a:t>
            </a:r>
            <a:r>
              <a:rPr sz="2400" spc="-5" dirty="0">
                <a:solidFill>
                  <a:srgbClr val="434343"/>
                </a:solidFill>
                <a:latin typeface="Consolas"/>
                <a:cs typeface="Consolas"/>
              </a:rPr>
              <a:t>3);</a:t>
            </a:r>
            <a:endParaRPr sz="2400">
              <a:latin typeface="Consolas"/>
              <a:cs typeface="Consolas"/>
            </a:endParaRPr>
          </a:p>
          <a:p>
            <a:pPr>
              <a:lnSpc>
                <a:spcPct val="100000"/>
              </a:lnSpc>
              <a:spcBef>
                <a:spcPts val="40"/>
              </a:spcBef>
            </a:pPr>
            <a:endParaRPr sz="2450">
              <a:latin typeface="Consolas"/>
              <a:cs typeface="Consolas"/>
            </a:endParaRPr>
          </a:p>
          <a:p>
            <a:pPr marL="3855720" marR="5080">
              <a:lnSpc>
                <a:spcPct val="114599"/>
              </a:lnSpc>
              <a:spcBef>
                <a:spcPts val="5"/>
              </a:spcBef>
            </a:pPr>
            <a:r>
              <a:rPr sz="2400" spc="-5" dirty="0">
                <a:solidFill>
                  <a:srgbClr val="434343"/>
                </a:solidFill>
                <a:latin typeface="Calibri"/>
                <a:cs typeface="Calibri"/>
              </a:rPr>
              <a:t>The value of "i" is readable  outside of the for-loop because  variables declared with </a:t>
            </a:r>
            <a:r>
              <a:rPr sz="2400" spc="-5" dirty="0">
                <a:solidFill>
                  <a:srgbClr val="434343"/>
                </a:solidFill>
                <a:latin typeface="Consolas"/>
                <a:cs typeface="Consolas"/>
              </a:rPr>
              <a:t>var  </a:t>
            </a:r>
            <a:r>
              <a:rPr sz="2400" spc="-5" dirty="0">
                <a:solidFill>
                  <a:srgbClr val="434343"/>
                </a:solidFill>
                <a:latin typeface="Calibri"/>
                <a:cs typeface="Calibri"/>
              </a:rPr>
              <a:t>have function</a:t>
            </a:r>
            <a:r>
              <a:rPr sz="2400" spc="-15" dirty="0">
                <a:solidFill>
                  <a:srgbClr val="434343"/>
                </a:solidFill>
                <a:latin typeface="Calibri"/>
                <a:cs typeface="Calibri"/>
              </a:rPr>
              <a:t> </a:t>
            </a:r>
            <a:r>
              <a:rPr sz="2400" spc="-5" dirty="0">
                <a:solidFill>
                  <a:srgbClr val="434343"/>
                </a:solidFill>
                <a:latin typeface="Calibri"/>
                <a:cs typeface="Calibri"/>
              </a:rPr>
              <a:t>scope.</a:t>
            </a:r>
            <a:endParaRPr sz="2400">
              <a:latin typeface="Calibri"/>
              <a:cs typeface="Calibri"/>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406390" cy="574040"/>
          </a:xfrm>
          <a:prstGeom prst="rect">
            <a:avLst/>
          </a:prstGeom>
        </p:spPr>
        <p:txBody>
          <a:bodyPr vert="horz" wrap="square" lIns="0" tIns="12700" rIns="0" bIns="0" rtlCol="0">
            <a:spAutoFit/>
          </a:bodyPr>
          <a:lstStyle/>
          <a:p>
            <a:pPr marL="12700">
              <a:lnSpc>
                <a:spcPct val="100000"/>
              </a:lnSpc>
              <a:spcBef>
                <a:spcPts val="100"/>
              </a:spcBef>
            </a:pPr>
            <a:r>
              <a:rPr sz="3600" spc="375" dirty="0">
                <a:latin typeface="Calibri"/>
                <a:cs typeface="Calibri"/>
              </a:rPr>
              <a:t>Function </a:t>
            </a:r>
            <a:r>
              <a:rPr sz="3600" spc="390" dirty="0">
                <a:latin typeface="Calibri"/>
                <a:cs typeface="Calibri"/>
              </a:rPr>
              <a:t>scope </a:t>
            </a:r>
            <a:r>
              <a:rPr sz="3600" spc="365" dirty="0">
                <a:latin typeface="Calibri"/>
                <a:cs typeface="Calibri"/>
              </a:rPr>
              <a:t>with</a:t>
            </a:r>
            <a:r>
              <a:rPr sz="3600" spc="-445" dirty="0">
                <a:latin typeface="Calibri"/>
                <a:cs typeface="Calibri"/>
              </a:rPr>
              <a:t> </a:t>
            </a:r>
            <a:r>
              <a:rPr sz="3600" spc="229" dirty="0">
                <a:latin typeface="Calibri"/>
                <a:cs typeface="Calibri"/>
              </a:rPr>
              <a:t>var</a:t>
            </a:r>
            <a:endParaRPr sz="3600">
              <a:latin typeface="Calibri"/>
              <a:cs typeface="Calibri"/>
            </a:endParaRPr>
          </a:p>
        </p:txBody>
      </p:sp>
      <p:graphicFrame>
        <p:nvGraphicFramePr>
          <p:cNvPr id="3" name="object 3"/>
          <p:cNvGraphicFramePr>
            <a:graphicFrameLocks noGrp="1"/>
          </p:cNvGraphicFramePr>
          <p:nvPr/>
        </p:nvGraphicFramePr>
        <p:xfrm>
          <a:off x="455675" y="1701175"/>
          <a:ext cx="1875788" cy="958849"/>
        </p:xfrm>
        <a:graphic>
          <a:graphicData uri="http://schemas.openxmlformats.org/drawingml/2006/table">
            <a:tbl>
              <a:tblPr firstRow="1" bandRow="1">
                <a:tableStyleId>{2D5ABB26-0587-4C30-8999-92F81FD0307C}</a:tableStyleId>
              </a:tblPr>
              <a:tblGrid>
                <a:gridCol w="798195">
                  <a:extLst>
                    <a:ext uri="{9D8B030D-6E8A-4147-A177-3AD203B41FA5}">
                      <a16:colId xmlns:a16="http://schemas.microsoft.com/office/drawing/2014/main" val="20000"/>
                    </a:ext>
                  </a:extLst>
                </a:gridCol>
                <a:gridCol w="278764">
                  <a:extLst>
                    <a:ext uri="{9D8B030D-6E8A-4147-A177-3AD203B41FA5}">
                      <a16:colId xmlns:a16="http://schemas.microsoft.com/office/drawing/2014/main" val="20001"/>
                    </a:ext>
                  </a:extLst>
                </a:gridCol>
                <a:gridCol w="798829">
                  <a:extLst>
                    <a:ext uri="{9D8B030D-6E8A-4147-A177-3AD203B41FA5}">
                      <a16:colId xmlns:a16="http://schemas.microsoft.com/office/drawing/2014/main" val="20002"/>
                    </a:ext>
                  </a:extLst>
                </a:gridCol>
              </a:tblGrid>
              <a:tr h="303212">
                <a:tc>
                  <a:txBody>
                    <a:bodyPr/>
                    <a:lstStyle/>
                    <a:p>
                      <a:pPr marR="62230" algn="r">
                        <a:lnSpc>
                          <a:spcPts val="1885"/>
                        </a:lnSpc>
                      </a:pPr>
                      <a:r>
                        <a:rPr sz="2000" spc="-5" dirty="0">
                          <a:solidFill>
                            <a:srgbClr val="434343"/>
                          </a:solidFill>
                          <a:latin typeface="Consolas"/>
                          <a:cs typeface="Consolas"/>
                        </a:rPr>
                        <a:t>var</a:t>
                      </a:r>
                      <a:r>
                        <a:rPr sz="2000" spc="-100" dirty="0">
                          <a:solidFill>
                            <a:srgbClr val="434343"/>
                          </a:solidFill>
                          <a:latin typeface="Consolas"/>
                          <a:cs typeface="Consolas"/>
                        </a:rPr>
                        <a:t> </a:t>
                      </a:r>
                      <a:r>
                        <a:rPr sz="2000" dirty="0">
                          <a:solidFill>
                            <a:srgbClr val="434343"/>
                          </a:solidFill>
                          <a:latin typeface="Consolas"/>
                          <a:cs typeface="Consolas"/>
                        </a:rPr>
                        <a:t>x</a:t>
                      </a:r>
                      <a:endParaRPr sz="2000">
                        <a:latin typeface="Consolas"/>
                        <a:cs typeface="Consolas"/>
                      </a:endParaRPr>
                    </a:p>
                  </a:txBody>
                  <a:tcPr marL="0" marR="0" marT="0" marB="0"/>
                </a:tc>
                <a:tc>
                  <a:txBody>
                    <a:bodyPr/>
                    <a:lstStyle/>
                    <a:p>
                      <a:pPr algn="ctr">
                        <a:lnSpc>
                          <a:spcPts val="1885"/>
                        </a:lnSpc>
                      </a:pPr>
                      <a:r>
                        <a:rPr sz="2000" dirty="0">
                          <a:solidFill>
                            <a:srgbClr val="434343"/>
                          </a:solidFill>
                          <a:latin typeface="Consolas"/>
                          <a:cs typeface="Consolas"/>
                        </a:rPr>
                        <a:t>=</a:t>
                      </a:r>
                      <a:endParaRPr sz="2000">
                        <a:latin typeface="Consolas"/>
                        <a:cs typeface="Consolas"/>
                      </a:endParaRPr>
                    </a:p>
                  </a:txBody>
                  <a:tcPr marL="0" marR="0" marT="0" marB="0"/>
                </a:tc>
                <a:tc>
                  <a:txBody>
                    <a:bodyPr/>
                    <a:lstStyle/>
                    <a:p>
                      <a:pPr marL="68580">
                        <a:lnSpc>
                          <a:spcPts val="1885"/>
                        </a:lnSpc>
                      </a:pPr>
                      <a:r>
                        <a:rPr sz="2000" spc="-5" dirty="0">
                          <a:solidFill>
                            <a:srgbClr val="434343"/>
                          </a:solidFill>
                          <a:latin typeface="Consolas"/>
                          <a:cs typeface="Consolas"/>
                        </a:rPr>
                        <a:t>10;</a:t>
                      </a:r>
                      <a:endParaRPr sz="2000">
                        <a:latin typeface="Consolas"/>
                        <a:cs typeface="Consolas"/>
                      </a:endParaRPr>
                    </a:p>
                  </a:txBody>
                  <a:tcPr marL="0" marR="0" marT="0" marB="0"/>
                </a:tc>
                <a:extLst>
                  <a:ext uri="{0D108BD9-81ED-4DB2-BD59-A6C34878D82A}">
                    <a16:rowId xmlns:a16="http://schemas.microsoft.com/office/drawing/2014/main" val="10000"/>
                  </a:ext>
                </a:extLst>
              </a:tr>
              <a:tr h="352425">
                <a:tc>
                  <a:txBody>
                    <a:bodyPr/>
                    <a:lstStyle/>
                    <a:p>
                      <a:pPr marR="62230" algn="r">
                        <a:lnSpc>
                          <a:spcPts val="2275"/>
                        </a:lnSpc>
                      </a:pPr>
                      <a:r>
                        <a:rPr sz="2000" spc="-5" dirty="0">
                          <a:solidFill>
                            <a:srgbClr val="434343"/>
                          </a:solidFill>
                          <a:latin typeface="Consolas"/>
                          <a:cs typeface="Consolas"/>
                        </a:rPr>
                        <a:t>if</a:t>
                      </a:r>
                      <a:r>
                        <a:rPr sz="2000" spc="-100" dirty="0">
                          <a:solidFill>
                            <a:srgbClr val="434343"/>
                          </a:solidFill>
                          <a:latin typeface="Consolas"/>
                          <a:cs typeface="Consolas"/>
                        </a:rPr>
                        <a:t> </a:t>
                      </a:r>
                      <a:r>
                        <a:rPr sz="2000" spc="-5" dirty="0">
                          <a:solidFill>
                            <a:srgbClr val="434343"/>
                          </a:solidFill>
                          <a:latin typeface="Consolas"/>
                          <a:cs typeface="Consolas"/>
                        </a:rPr>
                        <a:t>(x</a:t>
                      </a:r>
                      <a:endParaRPr sz="2000">
                        <a:latin typeface="Consolas"/>
                        <a:cs typeface="Consolas"/>
                      </a:endParaRPr>
                    </a:p>
                  </a:txBody>
                  <a:tcPr marL="0" marR="0" marT="0" marB="0"/>
                </a:tc>
                <a:tc>
                  <a:txBody>
                    <a:bodyPr/>
                    <a:lstStyle/>
                    <a:p>
                      <a:pPr algn="ctr">
                        <a:lnSpc>
                          <a:spcPts val="2275"/>
                        </a:lnSpc>
                      </a:pPr>
                      <a:r>
                        <a:rPr sz="2000" dirty="0">
                          <a:solidFill>
                            <a:srgbClr val="434343"/>
                          </a:solidFill>
                          <a:latin typeface="Consolas"/>
                          <a:cs typeface="Consolas"/>
                        </a:rPr>
                        <a:t>&gt;</a:t>
                      </a:r>
                      <a:endParaRPr sz="2000">
                        <a:latin typeface="Consolas"/>
                        <a:cs typeface="Consolas"/>
                      </a:endParaRPr>
                    </a:p>
                  </a:txBody>
                  <a:tcPr marL="0" marR="0" marT="0" marB="0"/>
                </a:tc>
                <a:tc>
                  <a:txBody>
                    <a:bodyPr/>
                    <a:lstStyle/>
                    <a:p>
                      <a:pPr marL="68580">
                        <a:lnSpc>
                          <a:spcPts val="2275"/>
                        </a:lnSpc>
                      </a:pPr>
                      <a:r>
                        <a:rPr sz="2000" spc="-5" dirty="0">
                          <a:solidFill>
                            <a:srgbClr val="434343"/>
                          </a:solidFill>
                          <a:latin typeface="Consolas"/>
                          <a:cs typeface="Consolas"/>
                        </a:rPr>
                        <a:t>0)</a:t>
                      </a:r>
                      <a:r>
                        <a:rPr sz="2000" spc="-50" dirty="0">
                          <a:solidFill>
                            <a:srgbClr val="434343"/>
                          </a:solidFill>
                          <a:latin typeface="Consolas"/>
                          <a:cs typeface="Consolas"/>
                        </a:rPr>
                        <a:t> </a:t>
                      </a:r>
                      <a:r>
                        <a:rPr sz="2000" dirty="0">
                          <a:solidFill>
                            <a:srgbClr val="434343"/>
                          </a:solidFill>
                          <a:latin typeface="Consolas"/>
                          <a:cs typeface="Consolas"/>
                        </a:rPr>
                        <a:t>{</a:t>
                      </a:r>
                      <a:endParaRPr sz="2000">
                        <a:latin typeface="Consolas"/>
                        <a:cs typeface="Consolas"/>
                      </a:endParaRPr>
                    </a:p>
                  </a:txBody>
                  <a:tcPr marL="0" marR="0" marT="0" marB="0"/>
                </a:tc>
                <a:extLst>
                  <a:ext uri="{0D108BD9-81ED-4DB2-BD59-A6C34878D82A}">
                    <a16:rowId xmlns:a16="http://schemas.microsoft.com/office/drawing/2014/main" val="10001"/>
                  </a:ext>
                </a:extLst>
              </a:tr>
              <a:tr h="303212">
                <a:tc>
                  <a:txBody>
                    <a:bodyPr/>
                    <a:lstStyle/>
                    <a:p>
                      <a:pPr marR="60960" algn="r">
                        <a:lnSpc>
                          <a:spcPts val="2275"/>
                        </a:lnSpc>
                      </a:pPr>
                      <a:r>
                        <a:rPr sz="2000" spc="-5" dirty="0">
                          <a:solidFill>
                            <a:srgbClr val="9900FF"/>
                          </a:solidFill>
                          <a:latin typeface="Consolas"/>
                          <a:cs typeface="Consolas"/>
                        </a:rPr>
                        <a:t>var</a:t>
                      </a:r>
                      <a:endParaRPr sz="2000">
                        <a:latin typeface="Consolas"/>
                        <a:cs typeface="Consolas"/>
                      </a:endParaRPr>
                    </a:p>
                  </a:txBody>
                  <a:tcPr marL="0" marR="0" marT="0" marB="0"/>
                </a:tc>
                <a:tc>
                  <a:txBody>
                    <a:bodyPr/>
                    <a:lstStyle/>
                    <a:p>
                      <a:pPr marL="1905" algn="ctr">
                        <a:lnSpc>
                          <a:spcPts val="2275"/>
                        </a:lnSpc>
                      </a:pPr>
                      <a:r>
                        <a:rPr sz="2000" dirty="0">
                          <a:solidFill>
                            <a:srgbClr val="434343"/>
                          </a:solidFill>
                          <a:latin typeface="Consolas"/>
                          <a:cs typeface="Consolas"/>
                        </a:rPr>
                        <a:t>y</a:t>
                      </a:r>
                      <a:endParaRPr sz="2000">
                        <a:latin typeface="Consolas"/>
                        <a:cs typeface="Consolas"/>
                      </a:endParaRPr>
                    </a:p>
                  </a:txBody>
                  <a:tcPr marL="0" marR="0" marT="0" marB="0"/>
                </a:tc>
                <a:tc>
                  <a:txBody>
                    <a:bodyPr/>
                    <a:lstStyle/>
                    <a:p>
                      <a:pPr marL="69850">
                        <a:lnSpc>
                          <a:spcPts val="2275"/>
                        </a:lnSpc>
                      </a:pPr>
                      <a:r>
                        <a:rPr sz="2000" dirty="0">
                          <a:solidFill>
                            <a:srgbClr val="434343"/>
                          </a:solidFill>
                          <a:latin typeface="Consolas"/>
                          <a:cs typeface="Consolas"/>
                        </a:rPr>
                        <a:t>=</a:t>
                      </a:r>
                      <a:r>
                        <a:rPr sz="2000" spc="-90" dirty="0">
                          <a:solidFill>
                            <a:srgbClr val="434343"/>
                          </a:solidFill>
                          <a:latin typeface="Consolas"/>
                          <a:cs typeface="Consolas"/>
                        </a:rPr>
                        <a:t> </a:t>
                      </a:r>
                      <a:r>
                        <a:rPr sz="2000" spc="-5" dirty="0">
                          <a:solidFill>
                            <a:srgbClr val="434343"/>
                          </a:solidFill>
                          <a:latin typeface="Consolas"/>
                          <a:cs typeface="Consolas"/>
                        </a:rPr>
                        <a:t>10;</a:t>
                      </a:r>
                      <a:endParaRPr sz="20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grpSp>
        <p:nvGrpSpPr>
          <p:cNvPr id="4" name="object 4"/>
          <p:cNvGrpSpPr/>
          <p:nvPr/>
        </p:nvGrpSpPr>
        <p:grpSpPr>
          <a:xfrm>
            <a:off x="5609999" y="2173525"/>
            <a:ext cx="3295650" cy="1162050"/>
            <a:chOff x="5609999" y="2173525"/>
            <a:chExt cx="3295650" cy="1162050"/>
          </a:xfrm>
        </p:grpSpPr>
        <p:sp>
          <p:nvSpPr>
            <p:cNvPr id="5" name="object 5"/>
            <p:cNvSpPr/>
            <p:nvPr/>
          </p:nvSpPr>
          <p:spPr>
            <a:xfrm>
              <a:off x="5648100" y="2221150"/>
              <a:ext cx="3219449" cy="7619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629049" y="2192575"/>
              <a:ext cx="3257550" cy="1123950"/>
            </a:xfrm>
            <a:custGeom>
              <a:avLst/>
              <a:gdLst/>
              <a:ahLst/>
              <a:cxnLst/>
              <a:rect l="l" t="t" r="r" b="b"/>
              <a:pathLst>
                <a:path w="3257550" h="1123950">
                  <a:moveTo>
                    <a:pt x="0" y="0"/>
                  </a:moveTo>
                  <a:lnTo>
                    <a:pt x="3257549" y="0"/>
                  </a:lnTo>
                  <a:lnTo>
                    <a:pt x="3257549" y="1123949"/>
                  </a:lnTo>
                  <a:lnTo>
                    <a:pt x="0" y="1123949"/>
                  </a:lnTo>
                  <a:lnTo>
                    <a:pt x="0" y="0"/>
                  </a:lnTo>
                  <a:close/>
                </a:path>
              </a:pathLst>
            </a:custGeom>
            <a:ln w="38099">
              <a:solidFill>
                <a:srgbClr val="595959"/>
              </a:solidFill>
            </a:ln>
          </p:spPr>
          <p:txBody>
            <a:bodyPr wrap="square" lIns="0" tIns="0" rIns="0" bIns="0" rtlCol="0"/>
            <a:lstStyle/>
            <a:p>
              <a:endParaRPr/>
            </a:p>
          </p:txBody>
        </p:sp>
      </p:grpSp>
      <p:sp>
        <p:nvSpPr>
          <p:cNvPr id="7" name="object 7"/>
          <p:cNvSpPr txBox="1"/>
          <p:nvPr/>
        </p:nvSpPr>
        <p:spPr>
          <a:xfrm>
            <a:off x="474725" y="2632764"/>
            <a:ext cx="7560945" cy="3903345"/>
          </a:xfrm>
          <a:prstGeom prst="rect">
            <a:avLst/>
          </a:prstGeom>
        </p:spPr>
        <p:txBody>
          <a:bodyPr vert="horz" wrap="square" lIns="0" tIns="60325" rIns="0" bIns="0" rtlCol="0">
            <a:spAutoFit/>
          </a:bodyPr>
          <a:lstStyle/>
          <a:p>
            <a:pPr marL="12700">
              <a:lnSpc>
                <a:spcPct val="100000"/>
              </a:lnSpc>
              <a:spcBef>
                <a:spcPts val="475"/>
              </a:spcBef>
            </a:pPr>
            <a:r>
              <a:rPr sz="2000" dirty="0">
                <a:solidFill>
                  <a:srgbClr val="434343"/>
                </a:solidFill>
                <a:latin typeface="Consolas"/>
                <a:cs typeface="Consolas"/>
              </a:rPr>
              <a:t>}</a:t>
            </a:r>
            <a:endParaRPr sz="2000">
              <a:latin typeface="Consolas"/>
              <a:cs typeface="Consolas"/>
            </a:endParaRPr>
          </a:p>
          <a:p>
            <a:pPr marL="12700">
              <a:lnSpc>
                <a:spcPct val="100000"/>
              </a:lnSpc>
              <a:spcBef>
                <a:spcPts val="375"/>
              </a:spcBef>
            </a:pPr>
            <a:r>
              <a:rPr sz="2000" b="1" spc="-5" dirty="0">
                <a:solidFill>
                  <a:srgbClr val="1368F1"/>
                </a:solidFill>
                <a:latin typeface="Consolas"/>
                <a:cs typeface="Consolas"/>
              </a:rPr>
              <a:t>console.log('Value of </a:t>
            </a:r>
            <a:r>
              <a:rPr sz="2000" b="1" dirty="0">
                <a:solidFill>
                  <a:srgbClr val="1368F1"/>
                </a:solidFill>
                <a:latin typeface="Consolas"/>
                <a:cs typeface="Consolas"/>
              </a:rPr>
              <a:t>y </a:t>
            </a:r>
            <a:r>
              <a:rPr sz="2000" b="1" spc="-5" dirty="0">
                <a:solidFill>
                  <a:srgbClr val="1368F1"/>
                </a:solidFill>
                <a:latin typeface="Consolas"/>
                <a:cs typeface="Consolas"/>
              </a:rPr>
              <a:t>is </a:t>
            </a:r>
            <a:r>
              <a:rPr sz="2000" b="1" dirty="0">
                <a:solidFill>
                  <a:srgbClr val="1368F1"/>
                </a:solidFill>
                <a:latin typeface="Consolas"/>
                <a:cs typeface="Consolas"/>
              </a:rPr>
              <a:t>' +</a:t>
            </a:r>
            <a:r>
              <a:rPr sz="2000" b="1" spc="-35" dirty="0">
                <a:solidFill>
                  <a:srgbClr val="1368F1"/>
                </a:solidFill>
                <a:latin typeface="Consolas"/>
                <a:cs typeface="Consolas"/>
              </a:rPr>
              <a:t> </a:t>
            </a:r>
            <a:r>
              <a:rPr sz="2000" b="1" spc="-5" dirty="0">
                <a:solidFill>
                  <a:srgbClr val="1368F1"/>
                </a:solidFill>
                <a:latin typeface="Consolas"/>
                <a:cs typeface="Consolas"/>
              </a:rPr>
              <a:t>y);</a:t>
            </a:r>
            <a:endParaRPr sz="2000">
              <a:latin typeface="Consolas"/>
              <a:cs typeface="Consolas"/>
            </a:endParaRPr>
          </a:p>
          <a:p>
            <a:pPr>
              <a:lnSpc>
                <a:spcPct val="100000"/>
              </a:lnSpc>
            </a:pPr>
            <a:endParaRPr sz="2000">
              <a:latin typeface="Consolas"/>
              <a:cs typeface="Consolas"/>
            </a:endParaRPr>
          </a:p>
          <a:p>
            <a:pPr>
              <a:lnSpc>
                <a:spcPct val="100000"/>
              </a:lnSpc>
              <a:spcBef>
                <a:spcPts val="45"/>
              </a:spcBef>
            </a:pPr>
            <a:endParaRPr sz="1550">
              <a:latin typeface="Consolas"/>
              <a:cs typeface="Consolas"/>
            </a:endParaRPr>
          </a:p>
          <a:p>
            <a:pPr marL="850265" marR="5080" indent="-306705">
              <a:lnSpc>
                <a:spcPct val="114599"/>
              </a:lnSpc>
              <a:tabLst>
                <a:tab pos="850265" algn="l"/>
              </a:tabLst>
            </a:pPr>
            <a:r>
              <a:rPr sz="2000" dirty="0">
                <a:solidFill>
                  <a:srgbClr val="434343"/>
                </a:solidFill>
                <a:latin typeface="Calibri"/>
                <a:cs typeface="Calibri"/>
              </a:rPr>
              <a:t>-	</a:t>
            </a:r>
            <a:r>
              <a:rPr sz="2400" spc="-5" dirty="0">
                <a:solidFill>
                  <a:srgbClr val="434343"/>
                </a:solidFill>
                <a:latin typeface="Calibri"/>
                <a:cs typeface="Calibri"/>
              </a:rPr>
              <a:t>Variables declared with </a:t>
            </a:r>
            <a:r>
              <a:rPr sz="2400" spc="5" dirty="0">
                <a:solidFill>
                  <a:srgbClr val="434343"/>
                </a:solidFill>
                <a:latin typeface="Calibri"/>
                <a:cs typeface="Calibri"/>
              </a:rPr>
              <a:t>"</a:t>
            </a:r>
            <a:r>
              <a:rPr sz="2400" spc="5" dirty="0">
                <a:solidFill>
                  <a:srgbClr val="434343"/>
                </a:solidFill>
                <a:latin typeface="Consolas"/>
                <a:cs typeface="Consolas"/>
              </a:rPr>
              <a:t>var</a:t>
            </a:r>
            <a:r>
              <a:rPr sz="2400" spc="5" dirty="0">
                <a:solidFill>
                  <a:srgbClr val="434343"/>
                </a:solidFill>
                <a:latin typeface="Calibri"/>
                <a:cs typeface="Calibri"/>
              </a:rPr>
              <a:t>" </a:t>
            </a:r>
            <a:r>
              <a:rPr sz="2400" spc="-5" dirty="0">
                <a:solidFill>
                  <a:srgbClr val="434343"/>
                </a:solidFill>
                <a:latin typeface="Calibri"/>
                <a:cs typeface="Calibri"/>
              </a:rPr>
              <a:t>have function-level  scope </a:t>
            </a:r>
            <a:r>
              <a:rPr sz="2400" dirty="0">
                <a:solidFill>
                  <a:srgbClr val="434343"/>
                </a:solidFill>
                <a:latin typeface="Calibri"/>
                <a:cs typeface="Calibri"/>
              </a:rPr>
              <a:t>and </a:t>
            </a:r>
            <a:r>
              <a:rPr sz="2400" spc="-5" dirty="0">
                <a:solidFill>
                  <a:srgbClr val="434343"/>
                </a:solidFill>
                <a:latin typeface="Calibri"/>
                <a:cs typeface="Calibri"/>
              </a:rPr>
              <a:t>do not go out of scope </a:t>
            </a:r>
            <a:r>
              <a:rPr sz="2400" dirty="0">
                <a:solidFill>
                  <a:srgbClr val="434343"/>
                </a:solidFill>
                <a:latin typeface="Calibri"/>
                <a:cs typeface="Calibri"/>
              </a:rPr>
              <a:t>at </a:t>
            </a:r>
            <a:r>
              <a:rPr sz="2400" spc="-5" dirty="0">
                <a:solidFill>
                  <a:srgbClr val="434343"/>
                </a:solidFill>
                <a:latin typeface="Calibri"/>
                <a:cs typeface="Calibri"/>
              </a:rPr>
              <a:t>the end of blocks;  only </a:t>
            </a:r>
            <a:r>
              <a:rPr sz="2400" dirty="0">
                <a:solidFill>
                  <a:srgbClr val="434343"/>
                </a:solidFill>
                <a:latin typeface="Calibri"/>
                <a:cs typeface="Calibri"/>
              </a:rPr>
              <a:t>at </a:t>
            </a:r>
            <a:r>
              <a:rPr sz="2400" spc="-5" dirty="0">
                <a:solidFill>
                  <a:srgbClr val="434343"/>
                </a:solidFill>
                <a:latin typeface="Calibri"/>
                <a:cs typeface="Calibri"/>
              </a:rPr>
              <a:t>the end of</a:t>
            </a:r>
            <a:r>
              <a:rPr sz="2400" spc="-20" dirty="0">
                <a:solidFill>
                  <a:srgbClr val="434343"/>
                </a:solidFill>
                <a:latin typeface="Calibri"/>
                <a:cs typeface="Calibri"/>
              </a:rPr>
              <a:t> </a:t>
            </a:r>
            <a:r>
              <a:rPr sz="2400" spc="-5" dirty="0">
                <a:solidFill>
                  <a:srgbClr val="434343"/>
                </a:solidFill>
                <a:latin typeface="Calibri"/>
                <a:cs typeface="Calibri"/>
              </a:rPr>
              <a:t>functions</a:t>
            </a:r>
            <a:endParaRPr sz="2400">
              <a:latin typeface="Calibri"/>
              <a:cs typeface="Calibri"/>
            </a:endParaRPr>
          </a:p>
          <a:p>
            <a:pPr marL="850265" marR="26034" indent="-306705" algn="just">
              <a:lnSpc>
                <a:spcPct val="114100"/>
              </a:lnSpc>
              <a:spcBef>
                <a:spcPts val="1015"/>
              </a:spcBef>
            </a:pPr>
            <a:r>
              <a:rPr sz="2000" dirty="0">
                <a:solidFill>
                  <a:srgbClr val="434343"/>
                </a:solidFill>
                <a:latin typeface="Calibri"/>
                <a:cs typeface="Calibri"/>
              </a:rPr>
              <a:t>- </a:t>
            </a:r>
            <a:r>
              <a:rPr sz="2400" spc="-5" dirty="0">
                <a:solidFill>
                  <a:srgbClr val="434343"/>
                </a:solidFill>
                <a:latin typeface="Calibri"/>
                <a:cs typeface="Calibri"/>
              </a:rPr>
              <a:t>Therefore you can refer to the same variable </a:t>
            </a:r>
            <a:r>
              <a:rPr sz="2400" dirty="0">
                <a:solidFill>
                  <a:srgbClr val="434343"/>
                </a:solidFill>
                <a:latin typeface="Calibri"/>
                <a:cs typeface="Calibri"/>
              </a:rPr>
              <a:t>after </a:t>
            </a:r>
            <a:r>
              <a:rPr sz="2400" spc="-5" dirty="0">
                <a:solidFill>
                  <a:srgbClr val="434343"/>
                </a:solidFill>
                <a:latin typeface="Calibri"/>
                <a:cs typeface="Calibri"/>
              </a:rPr>
              <a:t>the  block has ended (e.g. </a:t>
            </a:r>
            <a:r>
              <a:rPr sz="2400" dirty="0">
                <a:solidFill>
                  <a:srgbClr val="434343"/>
                </a:solidFill>
                <a:latin typeface="Calibri"/>
                <a:cs typeface="Calibri"/>
              </a:rPr>
              <a:t>after </a:t>
            </a:r>
            <a:r>
              <a:rPr sz="2400" spc="-5" dirty="0">
                <a:solidFill>
                  <a:srgbClr val="434343"/>
                </a:solidFill>
                <a:latin typeface="Calibri"/>
                <a:cs typeface="Calibri"/>
              </a:rPr>
              <a:t>the loop or if-statement in  which they </a:t>
            </a:r>
            <a:r>
              <a:rPr sz="2400" dirty="0">
                <a:solidFill>
                  <a:srgbClr val="434343"/>
                </a:solidFill>
                <a:latin typeface="Calibri"/>
                <a:cs typeface="Calibri"/>
              </a:rPr>
              <a:t>are</a:t>
            </a:r>
            <a:r>
              <a:rPr sz="2400" spc="-10" dirty="0">
                <a:solidFill>
                  <a:srgbClr val="434343"/>
                </a:solidFill>
                <a:latin typeface="Calibri"/>
                <a:cs typeface="Calibri"/>
              </a:rPr>
              <a:t> </a:t>
            </a:r>
            <a:r>
              <a:rPr sz="2400" spc="-5" dirty="0">
                <a:solidFill>
                  <a:srgbClr val="434343"/>
                </a:solidFill>
                <a:latin typeface="Calibri"/>
                <a:cs typeface="Calibri"/>
              </a:rPr>
              <a:t>declared)</a:t>
            </a:r>
            <a:endParaRPr sz="2400">
              <a:latin typeface="Calibri"/>
              <a:cs typeface="Calibri"/>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406390" cy="574040"/>
          </a:xfrm>
          <a:prstGeom prst="rect">
            <a:avLst/>
          </a:prstGeom>
        </p:spPr>
        <p:txBody>
          <a:bodyPr vert="horz" wrap="square" lIns="0" tIns="12700" rIns="0" bIns="0" rtlCol="0">
            <a:spAutoFit/>
          </a:bodyPr>
          <a:lstStyle/>
          <a:p>
            <a:pPr marL="12700">
              <a:lnSpc>
                <a:spcPct val="100000"/>
              </a:lnSpc>
              <a:spcBef>
                <a:spcPts val="100"/>
              </a:spcBef>
            </a:pPr>
            <a:r>
              <a:rPr sz="3600" spc="375" dirty="0">
                <a:latin typeface="Calibri"/>
                <a:cs typeface="Calibri"/>
              </a:rPr>
              <a:t>Function </a:t>
            </a:r>
            <a:r>
              <a:rPr sz="3600" spc="390" dirty="0">
                <a:latin typeface="Calibri"/>
                <a:cs typeface="Calibri"/>
              </a:rPr>
              <a:t>scope </a:t>
            </a:r>
            <a:r>
              <a:rPr sz="3600" spc="365" dirty="0">
                <a:latin typeface="Calibri"/>
                <a:cs typeface="Calibri"/>
              </a:rPr>
              <a:t>with</a:t>
            </a:r>
            <a:r>
              <a:rPr sz="3600" spc="-445" dirty="0">
                <a:latin typeface="Calibri"/>
                <a:cs typeface="Calibri"/>
              </a:rPr>
              <a:t> </a:t>
            </a:r>
            <a:r>
              <a:rPr sz="3600" spc="229" dirty="0">
                <a:latin typeface="Calibri"/>
                <a:cs typeface="Calibri"/>
              </a:rPr>
              <a:t>var</a:t>
            </a:r>
            <a:endParaRPr sz="3600">
              <a:latin typeface="Calibri"/>
              <a:cs typeface="Calibri"/>
            </a:endParaRPr>
          </a:p>
        </p:txBody>
      </p:sp>
      <p:sp>
        <p:nvSpPr>
          <p:cNvPr id="3" name="object 3"/>
          <p:cNvSpPr txBox="1"/>
          <p:nvPr/>
        </p:nvSpPr>
        <p:spPr>
          <a:xfrm>
            <a:off x="855724" y="5373493"/>
            <a:ext cx="7119620" cy="857250"/>
          </a:xfrm>
          <a:prstGeom prst="rect">
            <a:avLst/>
          </a:prstGeom>
        </p:spPr>
        <p:txBody>
          <a:bodyPr vert="horz" wrap="square" lIns="0" tIns="12700" rIns="0" bIns="0" rtlCol="0">
            <a:spAutoFit/>
          </a:bodyPr>
          <a:lstStyle/>
          <a:p>
            <a:pPr marL="12700" marR="5080">
              <a:lnSpc>
                <a:spcPct val="113700"/>
              </a:lnSpc>
              <a:spcBef>
                <a:spcPts val="100"/>
              </a:spcBef>
            </a:pPr>
            <a:r>
              <a:rPr sz="2400" spc="-5" dirty="0">
                <a:solidFill>
                  <a:srgbClr val="434343"/>
                </a:solidFill>
                <a:latin typeface="Calibri"/>
                <a:cs typeface="Calibri"/>
              </a:rPr>
              <a:t>But you can't refer to </a:t>
            </a:r>
            <a:r>
              <a:rPr sz="2400" dirty="0">
                <a:solidFill>
                  <a:srgbClr val="434343"/>
                </a:solidFill>
                <a:latin typeface="Calibri"/>
                <a:cs typeface="Calibri"/>
              </a:rPr>
              <a:t>a </a:t>
            </a:r>
            <a:r>
              <a:rPr sz="2400" spc="-5" dirty="0">
                <a:solidFill>
                  <a:srgbClr val="434343"/>
                </a:solidFill>
                <a:latin typeface="Calibri"/>
                <a:cs typeface="Calibri"/>
              </a:rPr>
              <a:t>variable outside of the function in  which it's</a:t>
            </a:r>
            <a:r>
              <a:rPr sz="2400" spc="-10" dirty="0">
                <a:solidFill>
                  <a:srgbClr val="434343"/>
                </a:solidFill>
                <a:latin typeface="Calibri"/>
                <a:cs typeface="Calibri"/>
              </a:rPr>
              <a:t> </a:t>
            </a:r>
            <a:r>
              <a:rPr sz="2400" spc="-5" dirty="0">
                <a:solidFill>
                  <a:srgbClr val="434343"/>
                </a:solidFill>
                <a:latin typeface="Calibri"/>
                <a:cs typeface="Calibri"/>
              </a:rPr>
              <a:t>declared.</a:t>
            </a:r>
            <a:endParaRPr sz="2400">
              <a:latin typeface="Calibri"/>
              <a:cs typeface="Calibri"/>
            </a:endParaRPr>
          </a:p>
        </p:txBody>
      </p:sp>
      <p:grpSp>
        <p:nvGrpSpPr>
          <p:cNvPr id="4" name="object 4"/>
          <p:cNvGrpSpPr/>
          <p:nvPr/>
        </p:nvGrpSpPr>
        <p:grpSpPr>
          <a:xfrm>
            <a:off x="682899" y="4068624"/>
            <a:ext cx="7219950" cy="1205865"/>
            <a:chOff x="682899" y="4068624"/>
            <a:chExt cx="7219950" cy="1205865"/>
          </a:xfrm>
        </p:grpSpPr>
        <p:sp>
          <p:nvSpPr>
            <p:cNvPr id="5" name="object 5"/>
            <p:cNvSpPr/>
            <p:nvPr/>
          </p:nvSpPr>
          <p:spPr>
            <a:xfrm>
              <a:off x="721000" y="4106725"/>
              <a:ext cx="7143723" cy="11290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01949" y="4087674"/>
              <a:ext cx="7181850" cy="1167765"/>
            </a:xfrm>
            <a:custGeom>
              <a:avLst/>
              <a:gdLst/>
              <a:ahLst/>
              <a:cxnLst/>
              <a:rect l="l" t="t" r="r" b="b"/>
              <a:pathLst>
                <a:path w="7181850" h="1167764">
                  <a:moveTo>
                    <a:pt x="0" y="0"/>
                  </a:moveTo>
                  <a:lnTo>
                    <a:pt x="7181823" y="0"/>
                  </a:lnTo>
                  <a:lnTo>
                    <a:pt x="7181823" y="1167199"/>
                  </a:lnTo>
                  <a:lnTo>
                    <a:pt x="0" y="1167199"/>
                  </a:lnTo>
                  <a:lnTo>
                    <a:pt x="0" y="0"/>
                  </a:lnTo>
                  <a:close/>
                </a:path>
              </a:pathLst>
            </a:custGeom>
            <a:ln w="38099">
              <a:solidFill>
                <a:srgbClr val="595959"/>
              </a:solidFill>
            </a:ln>
          </p:spPr>
          <p:txBody>
            <a:bodyPr wrap="square" lIns="0" tIns="0" rIns="0" bIns="0" rtlCol="0"/>
            <a:lstStyle/>
            <a:p>
              <a:endParaRPr/>
            </a:p>
          </p:txBody>
        </p:sp>
      </p:grpSp>
      <p:grpSp>
        <p:nvGrpSpPr>
          <p:cNvPr id="7" name="object 7"/>
          <p:cNvGrpSpPr/>
          <p:nvPr/>
        </p:nvGrpSpPr>
        <p:grpSpPr>
          <a:xfrm>
            <a:off x="682899" y="1477934"/>
            <a:ext cx="5181600" cy="2457450"/>
            <a:chOff x="682899" y="1477934"/>
            <a:chExt cx="5181600" cy="2457450"/>
          </a:xfrm>
        </p:grpSpPr>
        <p:sp>
          <p:nvSpPr>
            <p:cNvPr id="8" name="object 8"/>
            <p:cNvSpPr/>
            <p:nvPr/>
          </p:nvSpPr>
          <p:spPr>
            <a:xfrm>
              <a:off x="721000" y="1516035"/>
              <a:ext cx="5105399" cy="238124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701949" y="1496984"/>
              <a:ext cx="5143500" cy="2419350"/>
            </a:xfrm>
            <a:custGeom>
              <a:avLst/>
              <a:gdLst/>
              <a:ahLst/>
              <a:cxnLst/>
              <a:rect l="l" t="t" r="r" b="b"/>
              <a:pathLst>
                <a:path w="5143500" h="2419350">
                  <a:moveTo>
                    <a:pt x="0" y="0"/>
                  </a:moveTo>
                  <a:lnTo>
                    <a:pt x="5143499" y="0"/>
                  </a:lnTo>
                  <a:lnTo>
                    <a:pt x="5143499" y="2419349"/>
                  </a:lnTo>
                  <a:lnTo>
                    <a:pt x="0" y="2419349"/>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8047325" cy="1490152"/>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Continue</a:t>
            </a:r>
            <a:br>
              <a:rPr lang="en-US" sz="4800" spc="490" dirty="0">
                <a:latin typeface="Calibri"/>
                <a:cs typeface="Calibri"/>
              </a:rPr>
            </a:br>
            <a:r>
              <a:rPr lang="en-US" sz="4800" spc="490">
                <a:latin typeface="Calibri"/>
                <a:cs typeface="Calibri"/>
              </a:rPr>
              <a:t>Demo – Refactor Game</a:t>
            </a:r>
            <a:endParaRPr sz="4800" dirty="0">
              <a:latin typeface="Calibri"/>
              <a:cs typeface="Calibri"/>
            </a:endParaRPr>
          </a:p>
        </p:txBody>
      </p:sp>
    </p:spTree>
    <p:extLst>
      <p:ext uri="{BB962C8B-B14F-4D97-AF65-F5344CB8AC3E}">
        <p14:creationId xmlns:p14="http://schemas.microsoft.com/office/powerpoint/2010/main" val="289343134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2853868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44626668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488940" cy="574040"/>
          </a:xfrm>
          <a:prstGeom prst="rect">
            <a:avLst/>
          </a:prstGeom>
        </p:spPr>
        <p:txBody>
          <a:bodyPr vert="horz" wrap="square" lIns="0" tIns="12700" rIns="0" bIns="0" rtlCol="0">
            <a:spAutoFit/>
          </a:bodyPr>
          <a:lstStyle/>
          <a:p>
            <a:pPr marL="12700">
              <a:lnSpc>
                <a:spcPct val="100000"/>
              </a:lnSpc>
              <a:spcBef>
                <a:spcPts val="100"/>
              </a:spcBef>
            </a:pPr>
            <a:r>
              <a:rPr sz="3600" spc="250" dirty="0">
                <a:latin typeface="Calibri"/>
                <a:cs typeface="Calibri"/>
              </a:rPr>
              <a:t>Variables: </a:t>
            </a:r>
            <a:r>
              <a:rPr sz="3600" spc="-45" dirty="0"/>
              <a:t>var</a:t>
            </a:r>
            <a:r>
              <a:rPr sz="3600" spc="-45" dirty="0">
                <a:latin typeface="Calibri"/>
                <a:cs typeface="Calibri"/>
              </a:rPr>
              <a:t>, </a:t>
            </a:r>
            <a:r>
              <a:rPr sz="3600" spc="-45" dirty="0"/>
              <a:t>let</a:t>
            </a:r>
            <a:r>
              <a:rPr sz="3600" spc="-45" dirty="0">
                <a:latin typeface="Calibri"/>
                <a:cs typeface="Calibri"/>
              </a:rPr>
              <a:t>,</a:t>
            </a:r>
            <a:r>
              <a:rPr sz="3600" spc="105" dirty="0">
                <a:latin typeface="Calibri"/>
                <a:cs typeface="Calibri"/>
              </a:rPr>
              <a:t> </a:t>
            </a:r>
            <a:r>
              <a:rPr sz="3600" spc="-5" dirty="0"/>
              <a:t>const</a:t>
            </a:r>
            <a:endParaRPr sz="3600">
              <a:latin typeface="Calibri"/>
              <a:cs typeface="Calibri"/>
            </a:endParaRPr>
          </a:p>
        </p:txBody>
      </p:sp>
      <p:sp>
        <p:nvSpPr>
          <p:cNvPr id="3" name="object 3"/>
          <p:cNvSpPr txBox="1"/>
          <p:nvPr/>
        </p:nvSpPr>
        <p:spPr>
          <a:xfrm>
            <a:off x="855724" y="1621082"/>
            <a:ext cx="8006080" cy="4582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Declare </a:t>
            </a:r>
            <a:r>
              <a:rPr sz="2400" dirty="0">
                <a:solidFill>
                  <a:srgbClr val="434343"/>
                </a:solidFill>
                <a:latin typeface="Calibri"/>
                <a:cs typeface="Calibri"/>
              </a:rPr>
              <a:t>a </a:t>
            </a:r>
            <a:r>
              <a:rPr sz="2400" spc="-5" dirty="0">
                <a:solidFill>
                  <a:srgbClr val="434343"/>
                </a:solidFill>
                <a:latin typeface="Calibri"/>
                <a:cs typeface="Calibri"/>
              </a:rPr>
              <a:t>variable in JS with one of three</a:t>
            </a:r>
            <a:r>
              <a:rPr sz="2400" spc="-30" dirty="0">
                <a:solidFill>
                  <a:srgbClr val="434343"/>
                </a:solidFill>
                <a:latin typeface="Calibri"/>
                <a:cs typeface="Calibri"/>
              </a:rPr>
              <a:t> </a:t>
            </a:r>
            <a:r>
              <a:rPr sz="2400" spc="-5" dirty="0">
                <a:solidFill>
                  <a:srgbClr val="434343"/>
                </a:solidFill>
                <a:latin typeface="Calibri"/>
                <a:cs typeface="Calibri"/>
              </a:rPr>
              <a:t>keywords:</a:t>
            </a:r>
            <a:endParaRPr sz="2400">
              <a:latin typeface="Calibri"/>
              <a:cs typeface="Calibri"/>
            </a:endParaRPr>
          </a:p>
          <a:p>
            <a:pPr>
              <a:lnSpc>
                <a:spcPct val="100000"/>
              </a:lnSpc>
              <a:spcBef>
                <a:spcPts val="55"/>
              </a:spcBef>
            </a:pPr>
            <a:endParaRPr sz="3000">
              <a:latin typeface="Calibri"/>
              <a:cs typeface="Calibri"/>
            </a:endParaRPr>
          </a:p>
          <a:p>
            <a:pPr marL="469900">
              <a:lnSpc>
                <a:spcPct val="100000"/>
              </a:lnSpc>
            </a:pPr>
            <a:r>
              <a:rPr sz="2400" spc="-5" dirty="0">
                <a:solidFill>
                  <a:srgbClr val="37761C"/>
                </a:solidFill>
                <a:latin typeface="Consolas"/>
                <a:cs typeface="Consolas"/>
              </a:rPr>
              <a:t>// Function scope</a:t>
            </a:r>
            <a:r>
              <a:rPr sz="2400" spc="-35" dirty="0">
                <a:solidFill>
                  <a:srgbClr val="37761C"/>
                </a:solidFill>
                <a:latin typeface="Consolas"/>
                <a:cs typeface="Consolas"/>
              </a:rPr>
              <a:t> </a:t>
            </a:r>
            <a:r>
              <a:rPr sz="2400" spc="-5" dirty="0">
                <a:solidFill>
                  <a:srgbClr val="37761C"/>
                </a:solidFill>
                <a:latin typeface="Consolas"/>
                <a:cs typeface="Consolas"/>
              </a:rPr>
              <a:t>variable</a:t>
            </a:r>
            <a:endParaRPr sz="2400">
              <a:latin typeface="Consolas"/>
              <a:cs typeface="Consolas"/>
            </a:endParaRPr>
          </a:p>
          <a:p>
            <a:pPr marL="469900">
              <a:lnSpc>
                <a:spcPct val="100000"/>
              </a:lnSpc>
              <a:spcBef>
                <a:spcPts val="420"/>
              </a:spcBef>
            </a:pPr>
            <a:r>
              <a:rPr sz="2400" b="1" spc="-5" dirty="0">
                <a:solidFill>
                  <a:srgbClr val="9900FF"/>
                </a:solidFill>
                <a:latin typeface="Consolas"/>
                <a:cs typeface="Consolas"/>
              </a:rPr>
              <a:t>var </a:t>
            </a:r>
            <a:r>
              <a:rPr sz="2400" dirty="0">
                <a:solidFill>
                  <a:srgbClr val="434343"/>
                </a:solidFill>
                <a:latin typeface="Consolas"/>
                <a:cs typeface="Consolas"/>
              </a:rPr>
              <a:t>x =</a:t>
            </a:r>
            <a:r>
              <a:rPr sz="2400" spc="-25" dirty="0">
                <a:solidFill>
                  <a:srgbClr val="434343"/>
                </a:solidFill>
                <a:latin typeface="Consolas"/>
                <a:cs typeface="Consolas"/>
              </a:rPr>
              <a:t> </a:t>
            </a:r>
            <a:r>
              <a:rPr sz="2400" spc="-5" dirty="0">
                <a:solidFill>
                  <a:srgbClr val="434343"/>
                </a:solidFill>
                <a:latin typeface="Consolas"/>
                <a:cs typeface="Consolas"/>
              </a:rPr>
              <a:t>15;</a:t>
            </a:r>
            <a:endParaRPr sz="2400">
              <a:latin typeface="Consolas"/>
              <a:cs typeface="Consolas"/>
            </a:endParaRPr>
          </a:p>
          <a:p>
            <a:pPr marL="469900">
              <a:lnSpc>
                <a:spcPct val="100000"/>
              </a:lnSpc>
              <a:spcBef>
                <a:spcPts val="420"/>
              </a:spcBef>
            </a:pPr>
            <a:r>
              <a:rPr sz="2400" spc="-5" dirty="0">
                <a:solidFill>
                  <a:srgbClr val="37761C"/>
                </a:solidFill>
                <a:latin typeface="Consolas"/>
                <a:cs typeface="Consolas"/>
              </a:rPr>
              <a:t>// Block scope</a:t>
            </a:r>
            <a:r>
              <a:rPr sz="2400" spc="-35" dirty="0">
                <a:solidFill>
                  <a:srgbClr val="37761C"/>
                </a:solidFill>
                <a:latin typeface="Consolas"/>
                <a:cs typeface="Consolas"/>
              </a:rPr>
              <a:t> </a:t>
            </a:r>
            <a:r>
              <a:rPr sz="2400" spc="-5" dirty="0">
                <a:solidFill>
                  <a:srgbClr val="37761C"/>
                </a:solidFill>
                <a:latin typeface="Consolas"/>
                <a:cs typeface="Consolas"/>
              </a:rPr>
              <a:t>variable</a:t>
            </a:r>
            <a:endParaRPr sz="2400">
              <a:latin typeface="Consolas"/>
              <a:cs typeface="Consolas"/>
            </a:endParaRPr>
          </a:p>
          <a:p>
            <a:pPr marL="469900">
              <a:lnSpc>
                <a:spcPct val="100000"/>
              </a:lnSpc>
              <a:spcBef>
                <a:spcPts val="420"/>
              </a:spcBef>
            </a:pPr>
            <a:r>
              <a:rPr sz="2400" b="1" spc="-5" dirty="0">
                <a:solidFill>
                  <a:srgbClr val="9900FF"/>
                </a:solidFill>
                <a:latin typeface="Consolas"/>
                <a:cs typeface="Consolas"/>
              </a:rPr>
              <a:t>let </a:t>
            </a:r>
            <a:r>
              <a:rPr sz="2400" spc="-5" dirty="0">
                <a:solidFill>
                  <a:srgbClr val="434343"/>
                </a:solidFill>
                <a:latin typeface="Consolas"/>
                <a:cs typeface="Consolas"/>
              </a:rPr>
              <a:t>fruit </a:t>
            </a:r>
            <a:r>
              <a:rPr sz="2400" dirty="0">
                <a:solidFill>
                  <a:srgbClr val="434343"/>
                </a:solidFill>
                <a:latin typeface="Consolas"/>
                <a:cs typeface="Consolas"/>
              </a:rPr>
              <a:t>=</a:t>
            </a:r>
            <a:r>
              <a:rPr sz="2400" spc="-20" dirty="0">
                <a:solidFill>
                  <a:srgbClr val="434343"/>
                </a:solidFill>
                <a:latin typeface="Consolas"/>
                <a:cs typeface="Consolas"/>
              </a:rPr>
              <a:t> </a:t>
            </a:r>
            <a:r>
              <a:rPr sz="2400" spc="-5" dirty="0">
                <a:solidFill>
                  <a:srgbClr val="434343"/>
                </a:solidFill>
                <a:latin typeface="Consolas"/>
                <a:cs typeface="Consolas"/>
              </a:rPr>
              <a:t>'banana';</a:t>
            </a:r>
            <a:endParaRPr sz="2400">
              <a:latin typeface="Consolas"/>
              <a:cs typeface="Consolas"/>
            </a:endParaRPr>
          </a:p>
          <a:p>
            <a:pPr marL="469900">
              <a:lnSpc>
                <a:spcPct val="100000"/>
              </a:lnSpc>
              <a:spcBef>
                <a:spcPts val="420"/>
              </a:spcBef>
            </a:pPr>
            <a:r>
              <a:rPr sz="2400" spc="-5" dirty="0">
                <a:solidFill>
                  <a:srgbClr val="37761C"/>
                </a:solidFill>
                <a:latin typeface="Consolas"/>
                <a:cs typeface="Consolas"/>
              </a:rPr>
              <a:t>// Block scope constant; cannot be</a:t>
            </a:r>
            <a:r>
              <a:rPr sz="2400" spc="-105" dirty="0">
                <a:solidFill>
                  <a:srgbClr val="37761C"/>
                </a:solidFill>
                <a:latin typeface="Consolas"/>
                <a:cs typeface="Consolas"/>
              </a:rPr>
              <a:t> </a:t>
            </a:r>
            <a:r>
              <a:rPr sz="2400" spc="-5" dirty="0">
                <a:solidFill>
                  <a:srgbClr val="37761C"/>
                </a:solidFill>
                <a:latin typeface="Consolas"/>
                <a:cs typeface="Consolas"/>
              </a:rPr>
              <a:t>reassigned</a:t>
            </a:r>
            <a:endParaRPr sz="2400">
              <a:latin typeface="Consolas"/>
              <a:cs typeface="Consolas"/>
            </a:endParaRPr>
          </a:p>
          <a:p>
            <a:pPr marL="469900">
              <a:lnSpc>
                <a:spcPct val="100000"/>
              </a:lnSpc>
              <a:spcBef>
                <a:spcPts val="420"/>
              </a:spcBef>
            </a:pPr>
            <a:r>
              <a:rPr sz="2400" b="1" spc="-5" dirty="0">
                <a:solidFill>
                  <a:srgbClr val="9900FF"/>
                </a:solidFill>
                <a:latin typeface="Consolas"/>
                <a:cs typeface="Consolas"/>
              </a:rPr>
              <a:t>const </a:t>
            </a:r>
            <a:r>
              <a:rPr sz="2400" spc="-5" dirty="0">
                <a:solidFill>
                  <a:srgbClr val="434343"/>
                </a:solidFill>
                <a:latin typeface="Consolas"/>
                <a:cs typeface="Consolas"/>
              </a:rPr>
              <a:t>isHungry </a:t>
            </a:r>
            <a:r>
              <a:rPr sz="2400" dirty="0">
                <a:solidFill>
                  <a:srgbClr val="434343"/>
                </a:solidFill>
                <a:latin typeface="Consolas"/>
                <a:cs typeface="Consolas"/>
              </a:rPr>
              <a:t>=</a:t>
            </a:r>
            <a:r>
              <a:rPr sz="2400" spc="-20" dirty="0">
                <a:solidFill>
                  <a:srgbClr val="434343"/>
                </a:solidFill>
                <a:latin typeface="Consolas"/>
                <a:cs typeface="Consolas"/>
              </a:rPr>
              <a:t> </a:t>
            </a:r>
            <a:r>
              <a:rPr sz="2400" spc="-5" dirty="0">
                <a:solidFill>
                  <a:srgbClr val="434343"/>
                </a:solidFill>
                <a:latin typeface="Consolas"/>
                <a:cs typeface="Consolas"/>
              </a:rPr>
              <a:t>true;</a:t>
            </a:r>
            <a:endParaRPr sz="2400">
              <a:latin typeface="Consolas"/>
              <a:cs typeface="Consolas"/>
            </a:endParaRPr>
          </a:p>
          <a:p>
            <a:pPr>
              <a:lnSpc>
                <a:spcPct val="100000"/>
              </a:lnSpc>
              <a:spcBef>
                <a:spcPts val="20"/>
              </a:spcBef>
            </a:pPr>
            <a:endParaRPr sz="2800">
              <a:latin typeface="Consolas"/>
              <a:cs typeface="Consolas"/>
            </a:endParaRPr>
          </a:p>
          <a:p>
            <a:pPr marL="12700" marR="291465">
              <a:lnSpc>
                <a:spcPct val="114599"/>
              </a:lnSpc>
            </a:pPr>
            <a:r>
              <a:rPr sz="2400" spc="-5" dirty="0">
                <a:solidFill>
                  <a:srgbClr val="434343"/>
                </a:solidFill>
                <a:latin typeface="Calibri"/>
                <a:cs typeface="Calibri"/>
              </a:rPr>
              <a:t>You do not declare the datatype of the variable before using it  ("</a:t>
            </a:r>
            <a:r>
              <a:rPr sz="2400" u="heavy" spc="-5" dirty="0">
                <a:solidFill>
                  <a:srgbClr val="0097A7"/>
                </a:solidFill>
                <a:uFill>
                  <a:solidFill>
                    <a:srgbClr val="0097A7"/>
                  </a:solidFill>
                </a:uFill>
                <a:latin typeface="Calibri"/>
                <a:cs typeface="Calibri"/>
                <a:hlinkClick r:id="rId2"/>
              </a:rPr>
              <a:t>dynamically</a:t>
            </a:r>
            <a:r>
              <a:rPr sz="2400" u="heavy" spc="-10" dirty="0">
                <a:solidFill>
                  <a:srgbClr val="0097A7"/>
                </a:solidFill>
                <a:uFill>
                  <a:solidFill>
                    <a:srgbClr val="0097A7"/>
                  </a:solidFill>
                </a:uFill>
                <a:latin typeface="Calibri"/>
                <a:cs typeface="Calibri"/>
                <a:hlinkClick r:id="rId2"/>
              </a:rPr>
              <a:t> </a:t>
            </a:r>
            <a:r>
              <a:rPr sz="2400" u="heavy" dirty="0">
                <a:solidFill>
                  <a:srgbClr val="0097A7"/>
                </a:solidFill>
                <a:uFill>
                  <a:solidFill>
                    <a:srgbClr val="0097A7"/>
                  </a:solidFill>
                </a:uFill>
                <a:latin typeface="Calibri"/>
                <a:cs typeface="Calibri"/>
                <a:hlinkClick r:id="rId2"/>
              </a:rPr>
              <a:t>typed</a:t>
            </a:r>
            <a:r>
              <a:rPr sz="2400" dirty="0">
                <a:solidFill>
                  <a:srgbClr val="434343"/>
                </a:solidFill>
                <a:latin typeface="Calibri"/>
                <a:cs typeface="Calibri"/>
              </a:rPr>
              <a:t>")</a:t>
            </a:r>
            <a:endParaRPr sz="2400">
              <a:latin typeface="Calibri"/>
              <a:cs typeface="Calibri"/>
            </a:endParaRPr>
          </a:p>
        </p:txBody>
      </p:sp>
    </p:spTree>
    <p:extLst>
      <p:ext uri="{BB962C8B-B14F-4D97-AF65-F5344CB8AC3E}">
        <p14:creationId xmlns:p14="http://schemas.microsoft.com/office/powerpoint/2010/main" val="3919644890"/>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290695"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Understanding</a:t>
            </a:r>
            <a:r>
              <a:rPr sz="3600" spc="60" dirty="0">
                <a:latin typeface="Calibri"/>
                <a:cs typeface="Calibri"/>
              </a:rPr>
              <a:t> </a:t>
            </a:r>
            <a:r>
              <a:rPr sz="3600" spc="-5" dirty="0">
                <a:solidFill>
                  <a:srgbClr val="9900FF"/>
                </a:solidFill>
              </a:rPr>
              <a:t>let</a:t>
            </a:r>
            <a:endParaRPr sz="3600">
              <a:latin typeface="Calibri"/>
              <a:cs typeface="Calibri"/>
            </a:endParaRPr>
          </a:p>
        </p:txBody>
      </p:sp>
      <p:sp>
        <p:nvSpPr>
          <p:cNvPr id="3" name="object 3"/>
          <p:cNvSpPr txBox="1"/>
          <p:nvPr/>
        </p:nvSpPr>
        <p:spPr>
          <a:xfrm>
            <a:off x="855724" y="1567740"/>
            <a:ext cx="6543675" cy="4549140"/>
          </a:xfrm>
          <a:prstGeom prst="rect">
            <a:avLst/>
          </a:prstGeom>
        </p:spPr>
        <p:txBody>
          <a:bodyPr vert="horz" wrap="square" lIns="0" tIns="12700" rIns="0" bIns="0" rtlCol="0">
            <a:spAutoFit/>
          </a:bodyPr>
          <a:lstStyle/>
          <a:p>
            <a:pPr marL="347345" marR="5080" indent="-335280">
              <a:lnSpc>
                <a:spcPct val="114599"/>
              </a:lnSpc>
              <a:spcBef>
                <a:spcPts val="100"/>
              </a:spcBef>
            </a:pPr>
            <a:r>
              <a:rPr sz="2400" spc="-5" dirty="0">
                <a:solidFill>
                  <a:srgbClr val="434343"/>
                </a:solidFill>
                <a:latin typeface="Consolas"/>
                <a:cs typeface="Consolas"/>
              </a:rPr>
              <a:t>function printMessage(message, times)</a:t>
            </a:r>
            <a:r>
              <a:rPr sz="2400" spc="-105" dirty="0">
                <a:solidFill>
                  <a:srgbClr val="434343"/>
                </a:solidFill>
                <a:latin typeface="Consolas"/>
                <a:cs typeface="Consolas"/>
              </a:rPr>
              <a:t> </a:t>
            </a:r>
            <a:r>
              <a:rPr sz="2400" dirty="0">
                <a:solidFill>
                  <a:srgbClr val="434343"/>
                </a:solidFill>
                <a:latin typeface="Consolas"/>
                <a:cs typeface="Consolas"/>
              </a:rPr>
              <a:t>{  </a:t>
            </a:r>
            <a:r>
              <a:rPr sz="2400" spc="-5" dirty="0">
                <a:solidFill>
                  <a:srgbClr val="434343"/>
                </a:solidFill>
                <a:latin typeface="Consolas"/>
                <a:cs typeface="Consolas"/>
              </a:rPr>
              <a:t>for </a:t>
            </a:r>
            <a:r>
              <a:rPr sz="2400" dirty="0">
                <a:solidFill>
                  <a:srgbClr val="434343"/>
                </a:solidFill>
                <a:latin typeface="Consolas"/>
                <a:cs typeface="Consolas"/>
              </a:rPr>
              <a:t>(</a:t>
            </a:r>
            <a:r>
              <a:rPr sz="2400" b="1" dirty="0">
                <a:solidFill>
                  <a:srgbClr val="9900FF"/>
                </a:solidFill>
                <a:latin typeface="Consolas"/>
                <a:cs typeface="Consolas"/>
              </a:rPr>
              <a:t>let </a:t>
            </a:r>
            <a:r>
              <a:rPr sz="2400" dirty="0">
                <a:solidFill>
                  <a:srgbClr val="434343"/>
                </a:solidFill>
                <a:latin typeface="Consolas"/>
                <a:cs typeface="Consolas"/>
              </a:rPr>
              <a:t>i = </a:t>
            </a:r>
            <a:r>
              <a:rPr sz="2400" spc="-5" dirty="0">
                <a:solidFill>
                  <a:srgbClr val="434343"/>
                </a:solidFill>
                <a:latin typeface="Consolas"/>
                <a:cs typeface="Consolas"/>
              </a:rPr>
              <a:t>0; </a:t>
            </a:r>
            <a:r>
              <a:rPr sz="2400" dirty="0">
                <a:solidFill>
                  <a:srgbClr val="434343"/>
                </a:solidFill>
                <a:latin typeface="Consolas"/>
                <a:cs typeface="Consolas"/>
              </a:rPr>
              <a:t>i &lt; </a:t>
            </a:r>
            <a:r>
              <a:rPr sz="2400" spc="-5" dirty="0">
                <a:solidFill>
                  <a:srgbClr val="434343"/>
                </a:solidFill>
                <a:latin typeface="Consolas"/>
                <a:cs typeface="Consolas"/>
              </a:rPr>
              <a:t>times; i++)</a:t>
            </a:r>
            <a:r>
              <a:rPr sz="2400" spc="-120"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681990">
              <a:lnSpc>
                <a:spcPct val="100000"/>
              </a:lnSpc>
              <a:spcBef>
                <a:spcPts val="420"/>
              </a:spcBef>
            </a:pPr>
            <a:r>
              <a:rPr sz="2400" spc="-5" dirty="0">
                <a:solidFill>
                  <a:srgbClr val="434343"/>
                </a:solidFill>
                <a:latin typeface="Consolas"/>
                <a:cs typeface="Consolas"/>
              </a:rPr>
              <a:t>console.log(message);</a:t>
            </a:r>
            <a:endParaRPr sz="2400">
              <a:latin typeface="Consolas"/>
              <a:cs typeface="Consolas"/>
            </a:endParaRPr>
          </a:p>
          <a:p>
            <a:pPr marL="347345">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347345">
              <a:lnSpc>
                <a:spcPct val="100000"/>
              </a:lnSpc>
              <a:spcBef>
                <a:spcPts val="420"/>
              </a:spcBef>
            </a:pPr>
            <a:r>
              <a:rPr sz="2400" b="1" spc="-5" dirty="0">
                <a:solidFill>
                  <a:srgbClr val="1368F1"/>
                </a:solidFill>
                <a:latin typeface="Consolas"/>
                <a:cs typeface="Consolas"/>
              </a:rPr>
              <a:t>console.log('Value of </a:t>
            </a:r>
            <a:r>
              <a:rPr sz="2400" b="1" dirty="0">
                <a:solidFill>
                  <a:srgbClr val="1368F1"/>
                </a:solidFill>
                <a:latin typeface="Consolas"/>
                <a:cs typeface="Consolas"/>
              </a:rPr>
              <a:t>i </a:t>
            </a:r>
            <a:r>
              <a:rPr sz="2400" b="1" spc="-5" dirty="0">
                <a:solidFill>
                  <a:srgbClr val="1368F1"/>
                </a:solidFill>
                <a:latin typeface="Consolas"/>
                <a:cs typeface="Consolas"/>
              </a:rPr>
              <a:t>is </a:t>
            </a:r>
            <a:r>
              <a:rPr sz="2400" b="1" dirty="0">
                <a:solidFill>
                  <a:srgbClr val="1368F1"/>
                </a:solidFill>
                <a:latin typeface="Consolas"/>
                <a:cs typeface="Consolas"/>
              </a:rPr>
              <a:t>' +</a:t>
            </a:r>
            <a:r>
              <a:rPr sz="2400" b="1" spc="-105" dirty="0">
                <a:solidFill>
                  <a:srgbClr val="1368F1"/>
                </a:solidFill>
                <a:latin typeface="Consolas"/>
                <a:cs typeface="Consolas"/>
              </a:rPr>
              <a:t> </a:t>
            </a:r>
            <a:r>
              <a:rPr sz="2400" b="1" spc="-5" dirty="0">
                <a:solidFill>
                  <a:srgbClr val="1368F1"/>
                </a:solidFill>
                <a:latin typeface="Consolas"/>
                <a:cs typeface="Consolas"/>
              </a:rPr>
              <a:t>i);</a:t>
            </a:r>
            <a:endParaRPr sz="2400">
              <a:latin typeface="Consolas"/>
              <a:cs typeface="Consolas"/>
            </a:endParaRPr>
          </a:p>
          <a:p>
            <a:pPr marL="12700">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12700">
              <a:lnSpc>
                <a:spcPct val="100000"/>
              </a:lnSpc>
              <a:spcBef>
                <a:spcPts val="420"/>
              </a:spcBef>
            </a:pPr>
            <a:r>
              <a:rPr sz="2400" spc="-5" dirty="0">
                <a:solidFill>
                  <a:srgbClr val="434343"/>
                </a:solidFill>
                <a:latin typeface="Consolas"/>
                <a:cs typeface="Consolas"/>
              </a:rPr>
              <a:t>printMessage('hello',</a:t>
            </a:r>
            <a:r>
              <a:rPr sz="2400" spc="-20" dirty="0">
                <a:solidFill>
                  <a:srgbClr val="434343"/>
                </a:solidFill>
                <a:latin typeface="Consolas"/>
                <a:cs typeface="Consolas"/>
              </a:rPr>
              <a:t> </a:t>
            </a:r>
            <a:r>
              <a:rPr sz="2400" spc="-5" dirty="0">
                <a:solidFill>
                  <a:srgbClr val="434343"/>
                </a:solidFill>
                <a:latin typeface="Consolas"/>
                <a:cs typeface="Consolas"/>
              </a:rPr>
              <a:t>3);</a:t>
            </a:r>
            <a:endParaRPr sz="2400">
              <a:latin typeface="Consolas"/>
              <a:cs typeface="Consolas"/>
            </a:endParaRPr>
          </a:p>
          <a:p>
            <a:pPr>
              <a:lnSpc>
                <a:spcPct val="100000"/>
              </a:lnSpc>
            </a:pPr>
            <a:endParaRPr sz="2400">
              <a:latin typeface="Consolas"/>
              <a:cs typeface="Consolas"/>
            </a:endParaRPr>
          </a:p>
          <a:p>
            <a:pPr>
              <a:lnSpc>
                <a:spcPct val="100000"/>
              </a:lnSpc>
              <a:spcBef>
                <a:spcPts val="5"/>
              </a:spcBef>
            </a:pPr>
            <a:endParaRPr sz="2650">
              <a:latin typeface="Consolas"/>
              <a:cs typeface="Consolas"/>
            </a:endParaRPr>
          </a:p>
          <a:p>
            <a:pPr marL="2431415" marR="287655" indent="-1257300">
              <a:lnSpc>
                <a:spcPct val="114599"/>
              </a:lnSpc>
            </a:pPr>
            <a:r>
              <a:rPr sz="2400" b="1" spc="-5" dirty="0">
                <a:solidFill>
                  <a:srgbClr val="1368F1"/>
                </a:solidFill>
                <a:latin typeface="Calibri"/>
                <a:cs typeface="Calibri"/>
              </a:rPr>
              <a:t>Q: What happens if we try to print "i" at  the end of the</a:t>
            </a:r>
            <a:r>
              <a:rPr sz="2400" b="1" spc="-20" dirty="0">
                <a:solidFill>
                  <a:srgbClr val="1368F1"/>
                </a:solidFill>
                <a:latin typeface="Calibri"/>
                <a:cs typeface="Calibri"/>
              </a:rPr>
              <a:t> </a:t>
            </a:r>
            <a:r>
              <a:rPr sz="2400" b="1" spc="-5" dirty="0">
                <a:solidFill>
                  <a:srgbClr val="1368F1"/>
                </a:solidFill>
                <a:latin typeface="Calibri"/>
                <a:cs typeface="Calibri"/>
              </a:rPr>
              <a:t>loop?</a:t>
            </a:r>
            <a:endParaRPr sz="2400">
              <a:latin typeface="Calibri"/>
              <a:cs typeface="Calibri"/>
            </a:endParaRPr>
          </a:p>
        </p:txBody>
      </p:sp>
    </p:spTree>
    <p:extLst>
      <p:ext uri="{BB962C8B-B14F-4D97-AF65-F5344CB8AC3E}">
        <p14:creationId xmlns:p14="http://schemas.microsoft.com/office/powerpoint/2010/main" val="10657789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290695"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Understanding</a:t>
            </a:r>
            <a:r>
              <a:rPr sz="3600" spc="60" dirty="0">
                <a:latin typeface="Calibri"/>
                <a:cs typeface="Calibri"/>
              </a:rPr>
              <a:t> </a:t>
            </a:r>
            <a:r>
              <a:rPr sz="3600" spc="-5" dirty="0">
                <a:solidFill>
                  <a:srgbClr val="9900FF"/>
                </a:solidFill>
              </a:rPr>
              <a:t>let</a:t>
            </a:r>
            <a:endParaRPr sz="3600">
              <a:latin typeface="Calibri"/>
              <a:cs typeface="Calibri"/>
            </a:endParaRPr>
          </a:p>
        </p:txBody>
      </p:sp>
      <p:grpSp>
        <p:nvGrpSpPr>
          <p:cNvPr id="3" name="object 3"/>
          <p:cNvGrpSpPr/>
          <p:nvPr/>
        </p:nvGrpSpPr>
        <p:grpSpPr>
          <a:xfrm>
            <a:off x="744599" y="4724946"/>
            <a:ext cx="6091555" cy="1866900"/>
            <a:chOff x="744599" y="4724946"/>
            <a:chExt cx="6091555" cy="1866900"/>
          </a:xfrm>
        </p:grpSpPr>
        <p:sp>
          <p:nvSpPr>
            <p:cNvPr id="4" name="object 4"/>
            <p:cNvSpPr/>
            <p:nvPr/>
          </p:nvSpPr>
          <p:spPr>
            <a:xfrm>
              <a:off x="782700" y="4763047"/>
              <a:ext cx="6014913" cy="144107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3649" y="4743996"/>
              <a:ext cx="6053455" cy="1828800"/>
            </a:xfrm>
            <a:custGeom>
              <a:avLst/>
              <a:gdLst/>
              <a:ahLst/>
              <a:cxnLst/>
              <a:rect l="l" t="t" r="r" b="b"/>
              <a:pathLst>
                <a:path w="6053455" h="1828800">
                  <a:moveTo>
                    <a:pt x="0" y="0"/>
                  </a:moveTo>
                  <a:lnTo>
                    <a:pt x="6053013" y="0"/>
                  </a:lnTo>
                  <a:lnTo>
                    <a:pt x="6053013" y="1828252"/>
                  </a:lnTo>
                  <a:lnTo>
                    <a:pt x="0" y="1828252"/>
                  </a:lnTo>
                  <a:lnTo>
                    <a:pt x="0" y="0"/>
                  </a:lnTo>
                  <a:close/>
                </a:path>
              </a:pathLst>
            </a:custGeom>
            <a:ln w="38099">
              <a:solidFill>
                <a:srgbClr val="595959"/>
              </a:solidFill>
            </a:ln>
          </p:spPr>
          <p:txBody>
            <a:bodyPr wrap="square" lIns="0" tIns="0" rIns="0" bIns="0" rtlCol="0"/>
            <a:lstStyle/>
            <a:p>
              <a:endParaRPr/>
            </a:p>
          </p:txBody>
        </p:sp>
      </p:grpSp>
      <p:sp>
        <p:nvSpPr>
          <p:cNvPr id="6" name="object 6"/>
          <p:cNvSpPr txBox="1"/>
          <p:nvPr/>
        </p:nvSpPr>
        <p:spPr>
          <a:xfrm>
            <a:off x="855724" y="1567740"/>
            <a:ext cx="7948295" cy="4994275"/>
          </a:xfrm>
          <a:prstGeom prst="rect">
            <a:avLst/>
          </a:prstGeom>
        </p:spPr>
        <p:txBody>
          <a:bodyPr vert="horz" wrap="square" lIns="0" tIns="12700" rIns="0" bIns="0" rtlCol="0">
            <a:spAutoFit/>
          </a:bodyPr>
          <a:lstStyle/>
          <a:p>
            <a:pPr marL="347345" marR="1409700" indent="-335280">
              <a:lnSpc>
                <a:spcPct val="114599"/>
              </a:lnSpc>
              <a:spcBef>
                <a:spcPts val="100"/>
              </a:spcBef>
            </a:pPr>
            <a:r>
              <a:rPr sz="2400" spc="-5" dirty="0">
                <a:solidFill>
                  <a:srgbClr val="434343"/>
                </a:solidFill>
                <a:latin typeface="Consolas"/>
                <a:cs typeface="Consolas"/>
              </a:rPr>
              <a:t>function printMessage(message, times)</a:t>
            </a:r>
            <a:r>
              <a:rPr sz="2400" spc="-105" dirty="0">
                <a:solidFill>
                  <a:srgbClr val="434343"/>
                </a:solidFill>
                <a:latin typeface="Consolas"/>
                <a:cs typeface="Consolas"/>
              </a:rPr>
              <a:t> </a:t>
            </a:r>
            <a:r>
              <a:rPr sz="2400" dirty="0">
                <a:solidFill>
                  <a:srgbClr val="434343"/>
                </a:solidFill>
                <a:latin typeface="Consolas"/>
                <a:cs typeface="Consolas"/>
              </a:rPr>
              <a:t>{  </a:t>
            </a:r>
            <a:r>
              <a:rPr sz="2400" spc="-5" dirty="0">
                <a:solidFill>
                  <a:srgbClr val="434343"/>
                </a:solidFill>
                <a:latin typeface="Consolas"/>
                <a:cs typeface="Consolas"/>
              </a:rPr>
              <a:t>for </a:t>
            </a:r>
            <a:r>
              <a:rPr sz="2400" dirty="0">
                <a:solidFill>
                  <a:srgbClr val="434343"/>
                </a:solidFill>
                <a:latin typeface="Consolas"/>
                <a:cs typeface="Consolas"/>
              </a:rPr>
              <a:t>(</a:t>
            </a:r>
            <a:r>
              <a:rPr sz="2400" b="1" dirty="0">
                <a:solidFill>
                  <a:srgbClr val="9900FF"/>
                </a:solidFill>
                <a:latin typeface="Consolas"/>
                <a:cs typeface="Consolas"/>
              </a:rPr>
              <a:t>let </a:t>
            </a:r>
            <a:r>
              <a:rPr sz="2400" dirty="0">
                <a:solidFill>
                  <a:srgbClr val="434343"/>
                </a:solidFill>
                <a:latin typeface="Consolas"/>
                <a:cs typeface="Consolas"/>
              </a:rPr>
              <a:t>i = </a:t>
            </a:r>
            <a:r>
              <a:rPr sz="2400" spc="-5" dirty="0">
                <a:solidFill>
                  <a:srgbClr val="434343"/>
                </a:solidFill>
                <a:latin typeface="Consolas"/>
                <a:cs typeface="Consolas"/>
              </a:rPr>
              <a:t>0; </a:t>
            </a:r>
            <a:r>
              <a:rPr sz="2400" dirty="0">
                <a:solidFill>
                  <a:srgbClr val="434343"/>
                </a:solidFill>
                <a:latin typeface="Consolas"/>
                <a:cs typeface="Consolas"/>
              </a:rPr>
              <a:t>i &lt; </a:t>
            </a:r>
            <a:r>
              <a:rPr sz="2400" spc="-5" dirty="0">
                <a:solidFill>
                  <a:srgbClr val="434343"/>
                </a:solidFill>
                <a:latin typeface="Consolas"/>
                <a:cs typeface="Consolas"/>
              </a:rPr>
              <a:t>times; i++)</a:t>
            </a:r>
            <a:r>
              <a:rPr sz="2400" spc="-120"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681990">
              <a:lnSpc>
                <a:spcPct val="100000"/>
              </a:lnSpc>
              <a:spcBef>
                <a:spcPts val="420"/>
              </a:spcBef>
            </a:pPr>
            <a:r>
              <a:rPr sz="2400" spc="-5" dirty="0">
                <a:solidFill>
                  <a:srgbClr val="434343"/>
                </a:solidFill>
                <a:latin typeface="Consolas"/>
                <a:cs typeface="Consolas"/>
              </a:rPr>
              <a:t>console.log(message);</a:t>
            </a:r>
            <a:endParaRPr sz="2400">
              <a:latin typeface="Consolas"/>
              <a:cs typeface="Consolas"/>
            </a:endParaRPr>
          </a:p>
          <a:p>
            <a:pPr marL="347345">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347345">
              <a:lnSpc>
                <a:spcPct val="100000"/>
              </a:lnSpc>
              <a:spcBef>
                <a:spcPts val="420"/>
              </a:spcBef>
            </a:pPr>
            <a:r>
              <a:rPr sz="2400" b="1" spc="-5" dirty="0">
                <a:solidFill>
                  <a:srgbClr val="1368F1"/>
                </a:solidFill>
                <a:latin typeface="Consolas"/>
                <a:cs typeface="Consolas"/>
              </a:rPr>
              <a:t>console.log('Value of </a:t>
            </a:r>
            <a:r>
              <a:rPr sz="2400" b="1" dirty="0">
                <a:solidFill>
                  <a:srgbClr val="1368F1"/>
                </a:solidFill>
                <a:latin typeface="Consolas"/>
                <a:cs typeface="Consolas"/>
              </a:rPr>
              <a:t>i </a:t>
            </a:r>
            <a:r>
              <a:rPr sz="2400" b="1" spc="-5" dirty="0">
                <a:solidFill>
                  <a:srgbClr val="1368F1"/>
                </a:solidFill>
                <a:latin typeface="Consolas"/>
                <a:cs typeface="Consolas"/>
              </a:rPr>
              <a:t>is </a:t>
            </a:r>
            <a:r>
              <a:rPr sz="2400" b="1" dirty="0">
                <a:solidFill>
                  <a:srgbClr val="1368F1"/>
                </a:solidFill>
                <a:latin typeface="Consolas"/>
                <a:cs typeface="Consolas"/>
              </a:rPr>
              <a:t>' +</a:t>
            </a:r>
            <a:r>
              <a:rPr sz="2400" b="1" spc="-75" dirty="0">
                <a:solidFill>
                  <a:srgbClr val="1368F1"/>
                </a:solidFill>
                <a:latin typeface="Consolas"/>
                <a:cs typeface="Consolas"/>
              </a:rPr>
              <a:t> </a:t>
            </a:r>
            <a:r>
              <a:rPr sz="2400" b="1" spc="-5" dirty="0">
                <a:solidFill>
                  <a:srgbClr val="1368F1"/>
                </a:solidFill>
                <a:latin typeface="Consolas"/>
                <a:cs typeface="Consolas"/>
              </a:rPr>
              <a:t>i);</a:t>
            </a:r>
            <a:endParaRPr sz="2400">
              <a:latin typeface="Consolas"/>
              <a:cs typeface="Consolas"/>
            </a:endParaRPr>
          </a:p>
          <a:p>
            <a:pPr marL="12700">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12700">
              <a:lnSpc>
                <a:spcPct val="100000"/>
              </a:lnSpc>
              <a:spcBef>
                <a:spcPts val="420"/>
              </a:spcBef>
            </a:pPr>
            <a:r>
              <a:rPr sz="2400" spc="-5" dirty="0">
                <a:solidFill>
                  <a:srgbClr val="434343"/>
                </a:solidFill>
                <a:latin typeface="Consolas"/>
                <a:cs typeface="Consolas"/>
              </a:rPr>
              <a:t>printMessage('hello',</a:t>
            </a:r>
            <a:r>
              <a:rPr sz="2400" spc="-15" dirty="0">
                <a:solidFill>
                  <a:srgbClr val="434343"/>
                </a:solidFill>
                <a:latin typeface="Consolas"/>
                <a:cs typeface="Consolas"/>
              </a:rPr>
              <a:t> </a:t>
            </a:r>
            <a:r>
              <a:rPr sz="2400" spc="-5" dirty="0">
                <a:solidFill>
                  <a:srgbClr val="434343"/>
                </a:solidFill>
                <a:latin typeface="Consolas"/>
                <a:cs typeface="Consolas"/>
              </a:rPr>
              <a:t>3);</a:t>
            </a:r>
            <a:endParaRPr sz="2400">
              <a:latin typeface="Consolas"/>
              <a:cs typeface="Consolas"/>
            </a:endParaRPr>
          </a:p>
          <a:p>
            <a:pPr>
              <a:lnSpc>
                <a:spcPct val="100000"/>
              </a:lnSpc>
              <a:spcBef>
                <a:spcPts val="20"/>
              </a:spcBef>
            </a:pPr>
            <a:endParaRPr sz="2750">
              <a:latin typeface="Consolas"/>
              <a:cs typeface="Consolas"/>
            </a:endParaRPr>
          </a:p>
          <a:p>
            <a:pPr marL="6116955">
              <a:lnSpc>
                <a:spcPct val="100000"/>
              </a:lnSpc>
            </a:pPr>
            <a:r>
              <a:rPr sz="2400" spc="-5" dirty="0">
                <a:solidFill>
                  <a:srgbClr val="434343"/>
                </a:solidFill>
                <a:latin typeface="Consolas"/>
                <a:cs typeface="Consolas"/>
              </a:rPr>
              <a:t>let</a:t>
            </a:r>
            <a:r>
              <a:rPr sz="2400" spc="-869" dirty="0">
                <a:solidFill>
                  <a:srgbClr val="434343"/>
                </a:solidFill>
                <a:latin typeface="Consolas"/>
                <a:cs typeface="Consolas"/>
              </a:rPr>
              <a:t> </a:t>
            </a:r>
            <a:r>
              <a:rPr sz="2400" spc="-5" dirty="0">
                <a:solidFill>
                  <a:srgbClr val="434343"/>
                </a:solidFill>
                <a:latin typeface="Calibri"/>
                <a:cs typeface="Calibri"/>
              </a:rPr>
              <a:t>has</a:t>
            </a:r>
            <a:endParaRPr sz="2400">
              <a:latin typeface="Calibri"/>
              <a:cs typeface="Calibri"/>
            </a:endParaRPr>
          </a:p>
          <a:p>
            <a:pPr marL="6116955" marR="5080">
              <a:lnSpc>
                <a:spcPct val="114599"/>
              </a:lnSpc>
            </a:pPr>
            <a:r>
              <a:rPr sz="2400" spc="-5" dirty="0">
                <a:solidFill>
                  <a:srgbClr val="434343"/>
                </a:solidFill>
                <a:latin typeface="Calibri"/>
                <a:cs typeface="Calibri"/>
              </a:rPr>
              <a:t>block-scope</a:t>
            </a:r>
            <a:r>
              <a:rPr sz="2400" spc="-95" dirty="0">
                <a:solidFill>
                  <a:srgbClr val="434343"/>
                </a:solidFill>
                <a:latin typeface="Calibri"/>
                <a:cs typeface="Calibri"/>
              </a:rPr>
              <a:t> </a:t>
            </a:r>
            <a:r>
              <a:rPr sz="2400" spc="-5" dirty="0">
                <a:solidFill>
                  <a:srgbClr val="434343"/>
                </a:solidFill>
                <a:latin typeface="Calibri"/>
                <a:cs typeface="Calibri"/>
              </a:rPr>
              <a:t>so  this results in  </a:t>
            </a:r>
            <a:r>
              <a:rPr sz="2400" dirty="0">
                <a:solidFill>
                  <a:srgbClr val="434343"/>
                </a:solidFill>
                <a:latin typeface="Calibri"/>
                <a:cs typeface="Calibri"/>
              </a:rPr>
              <a:t>an</a:t>
            </a:r>
            <a:r>
              <a:rPr sz="2400" spc="-15" dirty="0">
                <a:solidFill>
                  <a:srgbClr val="434343"/>
                </a:solidFill>
                <a:latin typeface="Calibri"/>
                <a:cs typeface="Calibri"/>
              </a:rPr>
              <a:t> </a:t>
            </a:r>
            <a:r>
              <a:rPr sz="2400" spc="-5" dirty="0">
                <a:solidFill>
                  <a:srgbClr val="434343"/>
                </a:solidFill>
                <a:latin typeface="Calibri"/>
                <a:cs typeface="Calibri"/>
              </a:rPr>
              <a:t>error</a:t>
            </a:r>
            <a:endParaRPr sz="2400">
              <a:latin typeface="Calibri"/>
              <a:cs typeface="Calibri"/>
            </a:endParaRPr>
          </a:p>
        </p:txBody>
      </p:sp>
    </p:spTree>
    <p:extLst>
      <p:ext uri="{BB962C8B-B14F-4D97-AF65-F5344CB8AC3E}">
        <p14:creationId xmlns:p14="http://schemas.microsoft.com/office/powerpoint/2010/main" val="392939374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338809241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792345"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Understanding</a:t>
            </a:r>
            <a:r>
              <a:rPr sz="3600" spc="60" dirty="0">
                <a:latin typeface="Calibri"/>
                <a:cs typeface="Calibri"/>
              </a:rPr>
              <a:t> </a:t>
            </a:r>
            <a:r>
              <a:rPr sz="3600" spc="-5" dirty="0">
                <a:solidFill>
                  <a:srgbClr val="9900FF"/>
                </a:solidFill>
              </a:rPr>
              <a:t>const</a:t>
            </a:r>
            <a:endParaRPr sz="3600">
              <a:latin typeface="Calibri"/>
              <a:cs typeface="Calibri"/>
            </a:endParaRPr>
          </a:p>
        </p:txBody>
      </p:sp>
      <p:sp>
        <p:nvSpPr>
          <p:cNvPr id="3" name="object 3"/>
          <p:cNvSpPr txBox="1"/>
          <p:nvPr/>
        </p:nvSpPr>
        <p:spPr>
          <a:xfrm>
            <a:off x="855724" y="1567740"/>
            <a:ext cx="2536825" cy="1282700"/>
          </a:xfrm>
          <a:prstGeom prst="rect">
            <a:avLst/>
          </a:prstGeom>
        </p:spPr>
        <p:txBody>
          <a:bodyPr vert="horz" wrap="square" lIns="0" tIns="12700" rIns="0" bIns="0" rtlCol="0">
            <a:spAutoFit/>
          </a:bodyPr>
          <a:lstStyle/>
          <a:p>
            <a:pPr marL="12700" marR="509270">
              <a:lnSpc>
                <a:spcPct val="114599"/>
              </a:lnSpc>
              <a:spcBef>
                <a:spcPts val="100"/>
              </a:spcBef>
            </a:pPr>
            <a:r>
              <a:rPr sz="2400" spc="-5" dirty="0">
                <a:solidFill>
                  <a:srgbClr val="434343"/>
                </a:solidFill>
                <a:latin typeface="Consolas"/>
                <a:cs typeface="Consolas"/>
              </a:rPr>
              <a:t>let </a:t>
            </a:r>
            <a:r>
              <a:rPr sz="2400" dirty="0">
                <a:solidFill>
                  <a:srgbClr val="434343"/>
                </a:solidFill>
                <a:latin typeface="Consolas"/>
                <a:cs typeface="Consolas"/>
              </a:rPr>
              <a:t>x = </a:t>
            </a:r>
            <a:r>
              <a:rPr sz="2400" spc="-5" dirty="0">
                <a:solidFill>
                  <a:srgbClr val="434343"/>
                </a:solidFill>
                <a:latin typeface="Consolas"/>
                <a:cs typeface="Consolas"/>
              </a:rPr>
              <a:t>10;  if (x </a:t>
            </a:r>
            <a:r>
              <a:rPr sz="2400" dirty="0">
                <a:solidFill>
                  <a:srgbClr val="434343"/>
                </a:solidFill>
                <a:latin typeface="Consolas"/>
                <a:cs typeface="Consolas"/>
              </a:rPr>
              <a:t>&gt; </a:t>
            </a:r>
            <a:r>
              <a:rPr sz="2400" spc="-5" dirty="0">
                <a:solidFill>
                  <a:srgbClr val="434343"/>
                </a:solidFill>
                <a:latin typeface="Consolas"/>
                <a:cs typeface="Consolas"/>
              </a:rPr>
              <a:t>0)</a:t>
            </a:r>
            <a:r>
              <a:rPr sz="2400" spc="-114"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347345">
              <a:lnSpc>
                <a:spcPct val="100000"/>
              </a:lnSpc>
              <a:spcBef>
                <a:spcPts val="420"/>
              </a:spcBef>
            </a:pPr>
            <a:r>
              <a:rPr sz="2400" spc="-5" dirty="0">
                <a:solidFill>
                  <a:srgbClr val="9900FF"/>
                </a:solidFill>
                <a:latin typeface="Consolas"/>
                <a:cs typeface="Consolas"/>
              </a:rPr>
              <a:t>const </a:t>
            </a:r>
            <a:r>
              <a:rPr sz="2400" dirty="0">
                <a:solidFill>
                  <a:srgbClr val="434343"/>
                </a:solidFill>
                <a:latin typeface="Consolas"/>
                <a:cs typeface="Consolas"/>
              </a:rPr>
              <a:t>y =</a:t>
            </a:r>
            <a:r>
              <a:rPr sz="2400" spc="-105" dirty="0">
                <a:solidFill>
                  <a:srgbClr val="434343"/>
                </a:solidFill>
                <a:latin typeface="Consolas"/>
                <a:cs typeface="Consolas"/>
              </a:rPr>
              <a:t> </a:t>
            </a:r>
            <a:r>
              <a:rPr sz="2400" spc="-5" dirty="0">
                <a:solidFill>
                  <a:srgbClr val="434343"/>
                </a:solidFill>
                <a:latin typeface="Consolas"/>
                <a:cs typeface="Consolas"/>
              </a:rPr>
              <a:t>10;</a:t>
            </a:r>
            <a:endParaRPr sz="2400">
              <a:latin typeface="Consolas"/>
              <a:cs typeface="Consolas"/>
            </a:endParaRPr>
          </a:p>
        </p:txBody>
      </p:sp>
      <p:sp>
        <p:nvSpPr>
          <p:cNvPr id="4" name="object 4"/>
          <p:cNvSpPr txBox="1"/>
          <p:nvPr/>
        </p:nvSpPr>
        <p:spPr>
          <a:xfrm>
            <a:off x="855724" y="2825040"/>
            <a:ext cx="2531745" cy="863600"/>
          </a:xfrm>
          <a:prstGeom prst="rect">
            <a:avLst/>
          </a:prstGeom>
        </p:spPr>
        <p:txBody>
          <a:bodyPr vert="horz" wrap="square" lIns="0" tIns="66040" rIns="0" bIns="0" rtlCol="0">
            <a:spAutoFit/>
          </a:bodyPr>
          <a:lstStyle/>
          <a:p>
            <a:pPr marL="12700">
              <a:lnSpc>
                <a:spcPct val="100000"/>
              </a:lnSpc>
              <a:spcBef>
                <a:spcPts val="520"/>
              </a:spcBef>
            </a:pPr>
            <a:r>
              <a:rPr sz="2400" dirty="0">
                <a:solidFill>
                  <a:srgbClr val="434343"/>
                </a:solidFill>
                <a:latin typeface="Consolas"/>
                <a:cs typeface="Consolas"/>
              </a:rPr>
              <a:t>}</a:t>
            </a:r>
            <a:endParaRPr sz="2400">
              <a:latin typeface="Consolas"/>
              <a:cs typeface="Consolas"/>
            </a:endParaRPr>
          </a:p>
          <a:p>
            <a:pPr marL="12700">
              <a:lnSpc>
                <a:spcPct val="100000"/>
              </a:lnSpc>
              <a:spcBef>
                <a:spcPts val="420"/>
              </a:spcBef>
            </a:pPr>
            <a:r>
              <a:rPr sz="2400" spc="-5" dirty="0">
                <a:solidFill>
                  <a:srgbClr val="434343"/>
                </a:solidFill>
                <a:latin typeface="Consolas"/>
                <a:cs typeface="Consolas"/>
              </a:rPr>
              <a:t>console.log(y);</a:t>
            </a:r>
            <a:endParaRPr sz="2400">
              <a:latin typeface="Consolas"/>
              <a:cs typeface="Consolas"/>
            </a:endParaRPr>
          </a:p>
        </p:txBody>
      </p:sp>
      <p:sp>
        <p:nvSpPr>
          <p:cNvPr id="5" name="object 5"/>
          <p:cNvSpPr txBox="1"/>
          <p:nvPr/>
        </p:nvSpPr>
        <p:spPr>
          <a:xfrm>
            <a:off x="3696744" y="3297480"/>
            <a:ext cx="153098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onsolas"/>
                <a:cs typeface="Consolas"/>
              </a:rPr>
              <a:t>//</a:t>
            </a:r>
            <a:r>
              <a:rPr sz="2400" spc="-100" dirty="0">
                <a:solidFill>
                  <a:srgbClr val="434343"/>
                </a:solidFill>
                <a:latin typeface="Consolas"/>
                <a:cs typeface="Consolas"/>
              </a:rPr>
              <a:t> </a:t>
            </a:r>
            <a:r>
              <a:rPr sz="2400" spc="-5" dirty="0">
                <a:solidFill>
                  <a:srgbClr val="434343"/>
                </a:solidFill>
                <a:latin typeface="Consolas"/>
                <a:cs typeface="Consolas"/>
              </a:rPr>
              <a:t>error!</a:t>
            </a:r>
            <a:endParaRPr sz="2400">
              <a:latin typeface="Consolas"/>
              <a:cs typeface="Consolas"/>
            </a:endParaRPr>
          </a:p>
        </p:txBody>
      </p:sp>
      <p:grpSp>
        <p:nvGrpSpPr>
          <p:cNvPr id="6" name="object 6"/>
          <p:cNvGrpSpPr/>
          <p:nvPr/>
        </p:nvGrpSpPr>
        <p:grpSpPr>
          <a:xfrm>
            <a:off x="744599" y="4138796"/>
            <a:ext cx="6457950" cy="1257300"/>
            <a:chOff x="744599" y="4138796"/>
            <a:chExt cx="6457950" cy="1257300"/>
          </a:xfrm>
        </p:grpSpPr>
        <p:sp>
          <p:nvSpPr>
            <p:cNvPr id="7" name="object 7"/>
            <p:cNvSpPr/>
            <p:nvPr/>
          </p:nvSpPr>
          <p:spPr>
            <a:xfrm>
              <a:off x="782700" y="4205472"/>
              <a:ext cx="6381749" cy="104774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63649" y="4157846"/>
              <a:ext cx="6419850" cy="1219200"/>
            </a:xfrm>
            <a:custGeom>
              <a:avLst/>
              <a:gdLst/>
              <a:ahLst/>
              <a:cxnLst/>
              <a:rect l="l" t="t" r="r" b="b"/>
              <a:pathLst>
                <a:path w="6419850" h="1219200">
                  <a:moveTo>
                    <a:pt x="0" y="0"/>
                  </a:moveTo>
                  <a:lnTo>
                    <a:pt x="6419849" y="0"/>
                  </a:lnTo>
                  <a:lnTo>
                    <a:pt x="6419849" y="1219199"/>
                  </a:lnTo>
                  <a:lnTo>
                    <a:pt x="0" y="1219199"/>
                  </a:lnTo>
                  <a:lnTo>
                    <a:pt x="0" y="0"/>
                  </a:lnTo>
                  <a:close/>
                </a:path>
              </a:pathLst>
            </a:custGeom>
            <a:ln w="38099">
              <a:solidFill>
                <a:srgbClr val="595959"/>
              </a:solidFill>
            </a:ln>
          </p:spPr>
          <p:txBody>
            <a:bodyPr wrap="square" lIns="0" tIns="0" rIns="0" bIns="0" rtlCol="0"/>
            <a:lstStyle/>
            <a:p>
              <a:endParaRPr/>
            </a:p>
          </p:txBody>
        </p:sp>
      </p:grpSp>
      <p:sp>
        <p:nvSpPr>
          <p:cNvPr id="9" name="object 9"/>
          <p:cNvSpPr txBox="1"/>
          <p:nvPr/>
        </p:nvSpPr>
        <p:spPr>
          <a:xfrm>
            <a:off x="855724" y="5583617"/>
            <a:ext cx="7263765" cy="863600"/>
          </a:xfrm>
          <a:prstGeom prst="rect">
            <a:avLst/>
          </a:prstGeom>
        </p:spPr>
        <p:txBody>
          <a:bodyPr vert="horz" wrap="square" lIns="0" tIns="12700" rIns="0" bIns="0" rtlCol="0">
            <a:spAutoFit/>
          </a:bodyPr>
          <a:lstStyle/>
          <a:p>
            <a:pPr marL="12700" marR="5080">
              <a:lnSpc>
                <a:spcPct val="114599"/>
              </a:lnSpc>
              <a:spcBef>
                <a:spcPts val="100"/>
              </a:spcBef>
              <a:tabLst>
                <a:tab pos="668020" algn="l"/>
                <a:tab pos="3145155" algn="l"/>
              </a:tabLst>
            </a:pPr>
            <a:r>
              <a:rPr sz="2400" spc="-5" dirty="0">
                <a:solidFill>
                  <a:srgbClr val="434343"/>
                </a:solidFill>
                <a:latin typeface="Calibri"/>
                <a:cs typeface="Calibri"/>
              </a:rPr>
              <a:t>Like	</a:t>
            </a:r>
            <a:r>
              <a:rPr sz="2400" spc="-5" dirty="0">
                <a:solidFill>
                  <a:srgbClr val="434343"/>
                </a:solidFill>
                <a:latin typeface="Consolas"/>
                <a:cs typeface="Consolas"/>
              </a:rPr>
              <a:t>let,</a:t>
            </a:r>
            <a:r>
              <a:rPr sz="2400" spc="-10" dirty="0">
                <a:solidFill>
                  <a:srgbClr val="434343"/>
                </a:solidFill>
                <a:latin typeface="Consolas"/>
                <a:cs typeface="Consolas"/>
              </a:rPr>
              <a:t> </a:t>
            </a:r>
            <a:r>
              <a:rPr sz="2400" spc="-5" dirty="0">
                <a:solidFill>
                  <a:srgbClr val="434343"/>
                </a:solidFill>
                <a:latin typeface="Consolas"/>
                <a:cs typeface="Consolas"/>
              </a:rPr>
              <a:t>const</a:t>
            </a:r>
            <a:r>
              <a:rPr sz="2400" spc="35" dirty="0">
                <a:solidFill>
                  <a:srgbClr val="434343"/>
                </a:solidFill>
                <a:latin typeface="Consolas"/>
                <a:cs typeface="Consolas"/>
              </a:rPr>
              <a:t> </a:t>
            </a:r>
            <a:r>
              <a:rPr sz="2400" dirty="0">
                <a:solidFill>
                  <a:srgbClr val="434343"/>
                </a:solidFill>
                <a:latin typeface="Calibri"/>
                <a:cs typeface="Calibri"/>
              </a:rPr>
              <a:t>also	</a:t>
            </a:r>
            <a:r>
              <a:rPr sz="2400" spc="-5" dirty="0">
                <a:solidFill>
                  <a:srgbClr val="434343"/>
                </a:solidFill>
                <a:latin typeface="Calibri"/>
                <a:cs typeface="Calibri"/>
              </a:rPr>
              <a:t>has block-scope, so </a:t>
            </a:r>
            <a:r>
              <a:rPr sz="2400" dirty="0">
                <a:solidFill>
                  <a:srgbClr val="434343"/>
                </a:solidFill>
                <a:latin typeface="Calibri"/>
                <a:cs typeface="Calibri"/>
              </a:rPr>
              <a:t>accessing</a:t>
            </a:r>
            <a:r>
              <a:rPr sz="2400" spc="-85" dirty="0">
                <a:solidFill>
                  <a:srgbClr val="434343"/>
                </a:solidFill>
                <a:latin typeface="Calibri"/>
                <a:cs typeface="Calibri"/>
              </a:rPr>
              <a:t> </a:t>
            </a:r>
            <a:r>
              <a:rPr sz="2400" spc="-5" dirty="0">
                <a:solidFill>
                  <a:srgbClr val="434343"/>
                </a:solidFill>
                <a:latin typeface="Calibri"/>
                <a:cs typeface="Calibri"/>
              </a:rPr>
              <a:t>the  variable outside the block results in </a:t>
            </a:r>
            <a:r>
              <a:rPr sz="2400" dirty="0">
                <a:solidFill>
                  <a:srgbClr val="434343"/>
                </a:solidFill>
                <a:latin typeface="Calibri"/>
                <a:cs typeface="Calibri"/>
              </a:rPr>
              <a:t>an</a:t>
            </a:r>
            <a:r>
              <a:rPr sz="2400" spc="-20" dirty="0">
                <a:solidFill>
                  <a:srgbClr val="434343"/>
                </a:solidFill>
                <a:latin typeface="Calibri"/>
                <a:cs typeface="Calibri"/>
              </a:rPr>
              <a:t> </a:t>
            </a:r>
            <a:r>
              <a:rPr sz="2400" spc="-5" dirty="0">
                <a:solidFill>
                  <a:srgbClr val="434343"/>
                </a:solidFill>
                <a:latin typeface="Calibri"/>
                <a:cs typeface="Calibri"/>
              </a:rPr>
              <a:t>error</a:t>
            </a:r>
            <a:endParaRPr sz="2400">
              <a:latin typeface="Calibri"/>
              <a:cs typeface="Calibri"/>
            </a:endParaRPr>
          </a:p>
        </p:txBody>
      </p:sp>
    </p:spTree>
    <p:extLst>
      <p:ext uri="{BB962C8B-B14F-4D97-AF65-F5344CB8AC3E}">
        <p14:creationId xmlns:p14="http://schemas.microsoft.com/office/powerpoint/2010/main" val="161706166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792345"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Understanding</a:t>
            </a:r>
            <a:r>
              <a:rPr sz="3600" spc="60" dirty="0">
                <a:latin typeface="Calibri"/>
                <a:cs typeface="Calibri"/>
              </a:rPr>
              <a:t> </a:t>
            </a:r>
            <a:r>
              <a:rPr sz="3600" spc="-5" dirty="0">
                <a:solidFill>
                  <a:srgbClr val="9900FF"/>
                </a:solidFill>
              </a:rPr>
              <a:t>const</a:t>
            </a:r>
            <a:endParaRPr sz="3600">
              <a:latin typeface="Calibri"/>
              <a:cs typeface="Calibri"/>
            </a:endParaRPr>
          </a:p>
        </p:txBody>
      </p:sp>
      <p:sp>
        <p:nvSpPr>
          <p:cNvPr id="3" name="object 3"/>
          <p:cNvSpPr txBox="1"/>
          <p:nvPr/>
        </p:nvSpPr>
        <p:spPr>
          <a:xfrm>
            <a:off x="931924" y="1567740"/>
            <a:ext cx="2201545" cy="1282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9900FF"/>
                </a:solidFill>
                <a:latin typeface="Consolas"/>
                <a:cs typeface="Consolas"/>
              </a:rPr>
              <a:t>const </a:t>
            </a:r>
            <a:r>
              <a:rPr sz="2400" dirty="0">
                <a:solidFill>
                  <a:srgbClr val="434343"/>
                </a:solidFill>
                <a:latin typeface="Consolas"/>
                <a:cs typeface="Consolas"/>
              </a:rPr>
              <a:t>y =</a:t>
            </a:r>
            <a:r>
              <a:rPr sz="2400" spc="-105" dirty="0">
                <a:solidFill>
                  <a:srgbClr val="434343"/>
                </a:solidFill>
                <a:latin typeface="Consolas"/>
                <a:cs typeface="Consolas"/>
              </a:rPr>
              <a:t> </a:t>
            </a:r>
            <a:r>
              <a:rPr sz="2400" spc="-5" dirty="0">
                <a:solidFill>
                  <a:srgbClr val="434343"/>
                </a:solidFill>
                <a:latin typeface="Consolas"/>
                <a:cs typeface="Consolas"/>
              </a:rPr>
              <a:t>10;  </a:t>
            </a:r>
            <a:r>
              <a:rPr sz="2400" dirty="0">
                <a:solidFill>
                  <a:srgbClr val="434343"/>
                </a:solidFill>
                <a:latin typeface="Consolas"/>
                <a:cs typeface="Consolas"/>
              </a:rPr>
              <a:t>y =</a:t>
            </a:r>
            <a:r>
              <a:rPr sz="2400" spc="-45" dirty="0">
                <a:solidFill>
                  <a:srgbClr val="434343"/>
                </a:solidFill>
                <a:latin typeface="Consolas"/>
                <a:cs typeface="Consolas"/>
              </a:rPr>
              <a:t> </a:t>
            </a:r>
            <a:r>
              <a:rPr sz="2400" spc="-5" dirty="0">
                <a:solidFill>
                  <a:srgbClr val="434343"/>
                </a:solidFill>
                <a:latin typeface="Consolas"/>
                <a:cs typeface="Consolas"/>
              </a:rPr>
              <a:t>0;</a:t>
            </a:r>
            <a:endParaRPr sz="2400">
              <a:latin typeface="Consolas"/>
              <a:cs typeface="Consolas"/>
            </a:endParaRPr>
          </a:p>
          <a:p>
            <a:pPr marL="12700">
              <a:lnSpc>
                <a:spcPct val="100000"/>
              </a:lnSpc>
              <a:spcBef>
                <a:spcPts val="420"/>
              </a:spcBef>
            </a:pPr>
            <a:r>
              <a:rPr sz="2400" spc="-5" dirty="0">
                <a:solidFill>
                  <a:srgbClr val="434343"/>
                </a:solidFill>
                <a:latin typeface="Consolas"/>
                <a:cs typeface="Consolas"/>
              </a:rPr>
              <a:t>y++;</a:t>
            </a:r>
            <a:endParaRPr sz="2400">
              <a:latin typeface="Consolas"/>
              <a:cs typeface="Consolas"/>
            </a:endParaRPr>
          </a:p>
        </p:txBody>
      </p:sp>
      <p:sp>
        <p:nvSpPr>
          <p:cNvPr id="4" name="object 4"/>
          <p:cNvSpPr txBox="1"/>
          <p:nvPr/>
        </p:nvSpPr>
        <p:spPr>
          <a:xfrm>
            <a:off x="3613212" y="1986840"/>
            <a:ext cx="1530985" cy="863600"/>
          </a:xfrm>
          <a:prstGeom prst="rect">
            <a:avLst/>
          </a:prstGeom>
        </p:spPr>
        <p:txBody>
          <a:bodyPr vert="horz" wrap="square" lIns="0" tIns="66040" rIns="0" bIns="0" rtlCol="0">
            <a:spAutoFit/>
          </a:bodyPr>
          <a:lstStyle/>
          <a:p>
            <a:pPr marL="12700">
              <a:lnSpc>
                <a:spcPct val="100000"/>
              </a:lnSpc>
              <a:spcBef>
                <a:spcPts val="520"/>
              </a:spcBef>
            </a:pPr>
            <a:r>
              <a:rPr sz="2400" b="1" spc="-5" dirty="0">
                <a:solidFill>
                  <a:srgbClr val="FF0000"/>
                </a:solidFill>
                <a:latin typeface="Consolas"/>
                <a:cs typeface="Consolas"/>
              </a:rPr>
              <a:t>//</a:t>
            </a:r>
            <a:r>
              <a:rPr sz="2400" b="1" spc="-105" dirty="0">
                <a:solidFill>
                  <a:srgbClr val="FF0000"/>
                </a:solidFill>
                <a:latin typeface="Consolas"/>
                <a:cs typeface="Consolas"/>
              </a:rPr>
              <a:t> </a:t>
            </a:r>
            <a:r>
              <a:rPr sz="2400" b="1" spc="-5" dirty="0">
                <a:solidFill>
                  <a:srgbClr val="FF0000"/>
                </a:solidFill>
                <a:latin typeface="Consolas"/>
                <a:cs typeface="Consolas"/>
              </a:rPr>
              <a:t>error!</a:t>
            </a:r>
            <a:endParaRPr sz="2400">
              <a:latin typeface="Consolas"/>
              <a:cs typeface="Consolas"/>
            </a:endParaRPr>
          </a:p>
          <a:p>
            <a:pPr marL="12700">
              <a:lnSpc>
                <a:spcPct val="100000"/>
              </a:lnSpc>
              <a:spcBef>
                <a:spcPts val="420"/>
              </a:spcBef>
            </a:pPr>
            <a:r>
              <a:rPr sz="2400" b="1" spc="-5" dirty="0">
                <a:solidFill>
                  <a:srgbClr val="FF0000"/>
                </a:solidFill>
                <a:latin typeface="Consolas"/>
                <a:cs typeface="Consolas"/>
              </a:rPr>
              <a:t>//</a:t>
            </a:r>
            <a:r>
              <a:rPr sz="2400" b="1" spc="-105" dirty="0">
                <a:solidFill>
                  <a:srgbClr val="FF0000"/>
                </a:solidFill>
                <a:latin typeface="Consolas"/>
                <a:cs typeface="Consolas"/>
              </a:rPr>
              <a:t> </a:t>
            </a:r>
            <a:r>
              <a:rPr sz="2400" b="1" spc="-5" dirty="0">
                <a:solidFill>
                  <a:srgbClr val="FF0000"/>
                </a:solidFill>
                <a:latin typeface="Consolas"/>
                <a:cs typeface="Consolas"/>
              </a:rPr>
              <a:t>error!</a:t>
            </a:r>
            <a:endParaRPr sz="2400">
              <a:latin typeface="Consolas"/>
              <a:cs typeface="Consolas"/>
            </a:endParaRPr>
          </a:p>
        </p:txBody>
      </p:sp>
      <p:sp>
        <p:nvSpPr>
          <p:cNvPr id="5" name="object 5"/>
          <p:cNvSpPr txBox="1"/>
          <p:nvPr/>
        </p:nvSpPr>
        <p:spPr>
          <a:xfrm>
            <a:off x="855724" y="2825040"/>
            <a:ext cx="7232650" cy="3562985"/>
          </a:xfrm>
          <a:prstGeom prst="rect">
            <a:avLst/>
          </a:prstGeom>
        </p:spPr>
        <p:txBody>
          <a:bodyPr vert="horz" wrap="square" lIns="0" tIns="12700" rIns="0" bIns="0" rtlCol="0">
            <a:spAutoFit/>
          </a:bodyPr>
          <a:lstStyle/>
          <a:p>
            <a:pPr marL="88900" marR="3288029">
              <a:lnSpc>
                <a:spcPct val="114599"/>
              </a:lnSpc>
              <a:spcBef>
                <a:spcPts val="100"/>
              </a:spcBef>
              <a:tabLst>
                <a:tab pos="2769870" algn="l"/>
              </a:tabLst>
            </a:pPr>
            <a:r>
              <a:rPr sz="2400" spc="-5" dirty="0">
                <a:solidFill>
                  <a:srgbClr val="9900FF"/>
                </a:solidFill>
                <a:latin typeface="Consolas"/>
                <a:cs typeface="Consolas"/>
              </a:rPr>
              <a:t>const </a:t>
            </a:r>
            <a:r>
              <a:rPr sz="2400" spc="-5" dirty="0">
                <a:solidFill>
                  <a:srgbClr val="434343"/>
                </a:solidFill>
                <a:latin typeface="Consolas"/>
                <a:cs typeface="Consolas"/>
              </a:rPr>
              <a:t>list </a:t>
            </a:r>
            <a:r>
              <a:rPr sz="2400" dirty="0">
                <a:solidFill>
                  <a:srgbClr val="434343"/>
                </a:solidFill>
                <a:latin typeface="Consolas"/>
                <a:cs typeface="Consolas"/>
              </a:rPr>
              <a:t>= </a:t>
            </a:r>
            <a:r>
              <a:rPr sz="2400" spc="-5" dirty="0">
                <a:solidFill>
                  <a:srgbClr val="434343"/>
                </a:solidFill>
                <a:latin typeface="Consolas"/>
                <a:cs typeface="Consolas"/>
              </a:rPr>
              <a:t>[1, 2,</a:t>
            </a:r>
            <a:r>
              <a:rPr sz="2400" spc="-100" dirty="0">
                <a:solidFill>
                  <a:srgbClr val="434343"/>
                </a:solidFill>
                <a:latin typeface="Consolas"/>
                <a:cs typeface="Consolas"/>
              </a:rPr>
              <a:t> </a:t>
            </a:r>
            <a:r>
              <a:rPr sz="2400" spc="-5" dirty="0">
                <a:solidFill>
                  <a:srgbClr val="434343"/>
                </a:solidFill>
                <a:latin typeface="Consolas"/>
                <a:cs typeface="Consolas"/>
              </a:rPr>
              <a:t>3];  list.push(4);	</a:t>
            </a:r>
            <a:r>
              <a:rPr sz="2400" b="1" spc="-5" dirty="0">
                <a:solidFill>
                  <a:srgbClr val="37761C"/>
                </a:solidFill>
                <a:latin typeface="Consolas"/>
                <a:cs typeface="Consolas"/>
              </a:rPr>
              <a:t>//</a:t>
            </a:r>
            <a:r>
              <a:rPr sz="2400" b="1" spc="-45" dirty="0">
                <a:solidFill>
                  <a:srgbClr val="37761C"/>
                </a:solidFill>
                <a:latin typeface="Consolas"/>
                <a:cs typeface="Consolas"/>
              </a:rPr>
              <a:t> </a:t>
            </a:r>
            <a:r>
              <a:rPr sz="2400" b="1" spc="-5" dirty="0">
                <a:solidFill>
                  <a:srgbClr val="37761C"/>
                </a:solidFill>
                <a:latin typeface="Consolas"/>
                <a:cs typeface="Consolas"/>
              </a:rPr>
              <a:t>OK</a:t>
            </a:r>
            <a:endParaRPr sz="2400">
              <a:latin typeface="Consolas"/>
              <a:cs typeface="Consolas"/>
            </a:endParaRPr>
          </a:p>
          <a:p>
            <a:pPr>
              <a:lnSpc>
                <a:spcPct val="100000"/>
              </a:lnSpc>
            </a:pPr>
            <a:endParaRPr sz="2400">
              <a:latin typeface="Consolas"/>
              <a:cs typeface="Consolas"/>
            </a:endParaRPr>
          </a:p>
          <a:p>
            <a:pPr marL="12700">
              <a:lnSpc>
                <a:spcPct val="100000"/>
              </a:lnSpc>
              <a:spcBef>
                <a:spcPts val="1930"/>
              </a:spcBef>
            </a:pPr>
            <a:r>
              <a:rPr sz="2400" spc="-5" dirty="0">
                <a:solidFill>
                  <a:srgbClr val="434343"/>
                </a:solidFill>
                <a:latin typeface="Consolas"/>
                <a:cs typeface="Consolas"/>
              </a:rPr>
              <a:t>const </a:t>
            </a:r>
            <a:r>
              <a:rPr sz="2400" spc="-5" dirty="0">
                <a:solidFill>
                  <a:srgbClr val="434343"/>
                </a:solidFill>
                <a:latin typeface="Calibri"/>
                <a:cs typeface="Calibri"/>
              </a:rPr>
              <a:t>declared variables cannot be</a:t>
            </a:r>
            <a:r>
              <a:rPr sz="2400" spc="-10" dirty="0">
                <a:solidFill>
                  <a:srgbClr val="434343"/>
                </a:solidFill>
                <a:latin typeface="Calibri"/>
                <a:cs typeface="Calibri"/>
              </a:rPr>
              <a:t> </a:t>
            </a:r>
            <a:r>
              <a:rPr sz="2400" spc="-5" dirty="0">
                <a:solidFill>
                  <a:srgbClr val="434343"/>
                </a:solidFill>
                <a:latin typeface="Calibri"/>
                <a:cs typeface="Calibri"/>
              </a:rPr>
              <a:t>reassigned.</a:t>
            </a:r>
            <a:endParaRPr sz="2400">
              <a:latin typeface="Calibri"/>
              <a:cs typeface="Calibri"/>
            </a:endParaRPr>
          </a:p>
          <a:p>
            <a:pPr marL="12700" marR="5080">
              <a:lnSpc>
                <a:spcPct val="113700"/>
              </a:lnSpc>
              <a:spcBef>
                <a:spcPts val="1025"/>
              </a:spcBef>
            </a:pPr>
            <a:r>
              <a:rPr sz="2400" spc="-5" dirty="0">
                <a:solidFill>
                  <a:srgbClr val="434343"/>
                </a:solidFill>
                <a:latin typeface="Calibri"/>
                <a:cs typeface="Calibri"/>
              </a:rPr>
              <a:t>However, it doesn't provide true const correctness, so you  can still modify the underlying</a:t>
            </a:r>
            <a:r>
              <a:rPr sz="2400" spc="-15" dirty="0">
                <a:solidFill>
                  <a:srgbClr val="434343"/>
                </a:solidFill>
                <a:latin typeface="Calibri"/>
                <a:cs typeface="Calibri"/>
              </a:rPr>
              <a:t> </a:t>
            </a:r>
            <a:r>
              <a:rPr sz="2400" spc="-5" dirty="0">
                <a:solidFill>
                  <a:srgbClr val="434343"/>
                </a:solidFill>
                <a:latin typeface="Calibri"/>
                <a:cs typeface="Calibri"/>
              </a:rPr>
              <a:t>object</a:t>
            </a:r>
            <a:endParaRPr sz="2400">
              <a:latin typeface="Calibri"/>
              <a:cs typeface="Calibri"/>
            </a:endParaRPr>
          </a:p>
          <a:p>
            <a:pPr marL="170815">
              <a:lnSpc>
                <a:spcPct val="100000"/>
              </a:lnSpc>
              <a:spcBef>
                <a:spcPts val="1445"/>
              </a:spcBef>
              <a:tabLst>
                <a:tab pos="469265" algn="l"/>
              </a:tabLst>
            </a:pPr>
            <a:r>
              <a:rPr sz="1800" dirty="0">
                <a:solidFill>
                  <a:srgbClr val="434343"/>
                </a:solidFill>
                <a:latin typeface="Calibri"/>
                <a:cs typeface="Calibri"/>
              </a:rPr>
              <a:t>-	</a:t>
            </a:r>
            <a:r>
              <a:rPr sz="1800" spc="-5" dirty="0">
                <a:solidFill>
                  <a:srgbClr val="434343"/>
                </a:solidFill>
                <a:latin typeface="Calibri"/>
                <a:cs typeface="Calibri"/>
              </a:rPr>
              <a:t>(In other words, it behaves like Java's </a:t>
            </a:r>
            <a:r>
              <a:rPr sz="1800" spc="-5" dirty="0">
                <a:solidFill>
                  <a:srgbClr val="434343"/>
                </a:solidFill>
                <a:latin typeface="Consolas"/>
                <a:cs typeface="Consolas"/>
              </a:rPr>
              <a:t>final</a:t>
            </a:r>
            <a:r>
              <a:rPr sz="1800" spc="-550" dirty="0">
                <a:solidFill>
                  <a:srgbClr val="434343"/>
                </a:solidFill>
                <a:latin typeface="Consolas"/>
                <a:cs typeface="Consolas"/>
              </a:rPr>
              <a:t> </a:t>
            </a:r>
            <a:r>
              <a:rPr sz="1800" spc="-5" dirty="0">
                <a:solidFill>
                  <a:srgbClr val="434343"/>
                </a:solidFill>
                <a:latin typeface="Calibri"/>
                <a:cs typeface="Calibri"/>
              </a:rPr>
              <a:t>keyword </a:t>
            </a:r>
            <a:r>
              <a:rPr sz="1800" dirty="0">
                <a:solidFill>
                  <a:srgbClr val="434343"/>
                </a:solidFill>
                <a:latin typeface="Calibri"/>
                <a:cs typeface="Calibri"/>
              </a:rPr>
              <a:t>and </a:t>
            </a:r>
            <a:r>
              <a:rPr sz="1800" spc="-5" dirty="0">
                <a:solidFill>
                  <a:srgbClr val="434343"/>
                </a:solidFill>
                <a:latin typeface="Calibri"/>
                <a:cs typeface="Calibri"/>
              </a:rPr>
              <a:t>not C++'s</a:t>
            </a:r>
            <a:endParaRPr sz="1800">
              <a:latin typeface="Calibri"/>
              <a:cs typeface="Calibri"/>
            </a:endParaRPr>
          </a:p>
          <a:p>
            <a:pPr marL="469900">
              <a:lnSpc>
                <a:spcPct val="100000"/>
              </a:lnSpc>
              <a:spcBef>
                <a:spcPts val="290"/>
              </a:spcBef>
            </a:pPr>
            <a:r>
              <a:rPr sz="1800" spc="-5" dirty="0">
                <a:solidFill>
                  <a:srgbClr val="434343"/>
                </a:solidFill>
                <a:latin typeface="Consolas"/>
                <a:cs typeface="Consolas"/>
              </a:rPr>
              <a:t>const</a:t>
            </a:r>
            <a:r>
              <a:rPr sz="1800" spc="-585" dirty="0">
                <a:solidFill>
                  <a:srgbClr val="434343"/>
                </a:solidFill>
                <a:latin typeface="Consolas"/>
                <a:cs typeface="Consolas"/>
              </a:rPr>
              <a:t> </a:t>
            </a:r>
            <a:r>
              <a:rPr sz="1800" spc="-5" dirty="0">
                <a:solidFill>
                  <a:srgbClr val="434343"/>
                </a:solidFill>
                <a:latin typeface="Calibri"/>
                <a:cs typeface="Calibri"/>
              </a:rPr>
              <a:t>keyword)</a:t>
            </a:r>
            <a:endParaRPr sz="1800">
              <a:latin typeface="Calibri"/>
              <a:cs typeface="Calibri"/>
            </a:endParaRPr>
          </a:p>
        </p:txBody>
      </p:sp>
    </p:spTree>
    <p:extLst>
      <p:ext uri="{BB962C8B-B14F-4D97-AF65-F5344CB8AC3E}">
        <p14:creationId xmlns:p14="http://schemas.microsoft.com/office/powerpoint/2010/main" val="160625839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666615" cy="574040"/>
          </a:xfrm>
          <a:prstGeom prst="rect">
            <a:avLst/>
          </a:prstGeom>
        </p:spPr>
        <p:txBody>
          <a:bodyPr vert="horz" wrap="square" lIns="0" tIns="12700" rIns="0" bIns="0" rtlCol="0">
            <a:spAutoFit/>
          </a:bodyPr>
          <a:lstStyle/>
          <a:p>
            <a:pPr marL="12700">
              <a:lnSpc>
                <a:spcPct val="100000"/>
              </a:lnSpc>
              <a:spcBef>
                <a:spcPts val="100"/>
              </a:spcBef>
            </a:pPr>
            <a:r>
              <a:rPr sz="3600" spc="345" dirty="0">
                <a:latin typeface="Calibri"/>
                <a:cs typeface="Calibri"/>
              </a:rPr>
              <a:t>Contrasting </a:t>
            </a:r>
            <a:r>
              <a:rPr sz="3600" spc="365" dirty="0">
                <a:latin typeface="Calibri"/>
                <a:cs typeface="Calibri"/>
              </a:rPr>
              <a:t>with</a:t>
            </a:r>
            <a:r>
              <a:rPr sz="3600" spc="-145" dirty="0">
                <a:latin typeface="Calibri"/>
                <a:cs typeface="Calibri"/>
              </a:rPr>
              <a:t> </a:t>
            </a:r>
            <a:r>
              <a:rPr sz="3600" spc="-5" dirty="0">
                <a:solidFill>
                  <a:srgbClr val="9900FF"/>
                </a:solidFill>
              </a:rPr>
              <a:t>let</a:t>
            </a:r>
            <a:endParaRPr sz="3600">
              <a:latin typeface="Calibri"/>
              <a:cs typeface="Calibri"/>
            </a:endParaRPr>
          </a:p>
        </p:txBody>
      </p:sp>
      <p:sp>
        <p:nvSpPr>
          <p:cNvPr id="3" name="object 3"/>
          <p:cNvSpPr txBox="1"/>
          <p:nvPr/>
        </p:nvSpPr>
        <p:spPr>
          <a:xfrm>
            <a:off x="931924" y="1567740"/>
            <a:ext cx="1866900" cy="1282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9900FF"/>
                </a:solidFill>
                <a:latin typeface="Consolas"/>
                <a:cs typeface="Consolas"/>
              </a:rPr>
              <a:t>let </a:t>
            </a:r>
            <a:r>
              <a:rPr sz="2400" dirty="0">
                <a:solidFill>
                  <a:srgbClr val="434343"/>
                </a:solidFill>
                <a:latin typeface="Consolas"/>
                <a:cs typeface="Consolas"/>
              </a:rPr>
              <a:t>y =</a:t>
            </a:r>
            <a:r>
              <a:rPr sz="2400" spc="-110" dirty="0">
                <a:solidFill>
                  <a:srgbClr val="434343"/>
                </a:solidFill>
                <a:latin typeface="Consolas"/>
                <a:cs typeface="Consolas"/>
              </a:rPr>
              <a:t> </a:t>
            </a:r>
            <a:r>
              <a:rPr sz="2400" spc="-5" dirty="0">
                <a:solidFill>
                  <a:srgbClr val="434343"/>
                </a:solidFill>
                <a:latin typeface="Consolas"/>
                <a:cs typeface="Consolas"/>
              </a:rPr>
              <a:t>10;  </a:t>
            </a:r>
            <a:r>
              <a:rPr sz="2400" dirty="0">
                <a:solidFill>
                  <a:srgbClr val="434343"/>
                </a:solidFill>
                <a:latin typeface="Consolas"/>
                <a:cs typeface="Consolas"/>
              </a:rPr>
              <a:t>y =</a:t>
            </a:r>
            <a:r>
              <a:rPr sz="2400" spc="-50" dirty="0">
                <a:solidFill>
                  <a:srgbClr val="434343"/>
                </a:solidFill>
                <a:latin typeface="Consolas"/>
                <a:cs typeface="Consolas"/>
              </a:rPr>
              <a:t> </a:t>
            </a:r>
            <a:r>
              <a:rPr sz="2400" spc="-5" dirty="0">
                <a:solidFill>
                  <a:srgbClr val="434343"/>
                </a:solidFill>
                <a:latin typeface="Consolas"/>
                <a:cs typeface="Consolas"/>
              </a:rPr>
              <a:t>0;</a:t>
            </a:r>
            <a:endParaRPr sz="2400">
              <a:latin typeface="Consolas"/>
              <a:cs typeface="Consolas"/>
            </a:endParaRPr>
          </a:p>
          <a:p>
            <a:pPr marL="12700">
              <a:lnSpc>
                <a:spcPct val="100000"/>
              </a:lnSpc>
              <a:spcBef>
                <a:spcPts val="420"/>
              </a:spcBef>
            </a:pPr>
            <a:r>
              <a:rPr sz="2400" spc="-5" dirty="0">
                <a:solidFill>
                  <a:srgbClr val="434343"/>
                </a:solidFill>
                <a:latin typeface="Consolas"/>
                <a:cs typeface="Consolas"/>
              </a:rPr>
              <a:t>y++;</a:t>
            </a:r>
            <a:endParaRPr sz="2400">
              <a:latin typeface="Consolas"/>
              <a:cs typeface="Consolas"/>
            </a:endParaRPr>
          </a:p>
        </p:txBody>
      </p:sp>
      <p:sp>
        <p:nvSpPr>
          <p:cNvPr id="4" name="object 4"/>
          <p:cNvSpPr txBox="1"/>
          <p:nvPr/>
        </p:nvSpPr>
        <p:spPr>
          <a:xfrm>
            <a:off x="3613212" y="1986840"/>
            <a:ext cx="861694" cy="863600"/>
          </a:xfrm>
          <a:prstGeom prst="rect">
            <a:avLst/>
          </a:prstGeom>
        </p:spPr>
        <p:txBody>
          <a:bodyPr vert="horz" wrap="square" lIns="0" tIns="66040" rIns="0" bIns="0" rtlCol="0">
            <a:spAutoFit/>
          </a:bodyPr>
          <a:lstStyle/>
          <a:p>
            <a:pPr marL="12700">
              <a:lnSpc>
                <a:spcPct val="100000"/>
              </a:lnSpc>
              <a:spcBef>
                <a:spcPts val="520"/>
              </a:spcBef>
            </a:pPr>
            <a:r>
              <a:rPr sz="2400" b="1" spc="-5" dirty="0">
                <a:solidFill>
                  <a:srgbClr val="37761C"/>
                </a:solidFill>
                <a:latin typeface="Consolas"/>
                <a:cs typeface="Consolas"/>
              </a:rPr>
              <a:t>//</a:t>
            </a:r>
            <a:r>
              <a:rPr sz="2400" b="1" spc="-105" dirty="0">
                <a:solidFill>
                  <a:srgbClr val="37761C"/>
                </a:solidFill>
                <a:latin typeface="Consolas"/>
                <a:cs typeface="Consolas"/>
              </a:rPr>
              <a:t> </a:t>
            </a:r>
            <a:r>
              <a:rPr sz="2400" b="1" spc="-5" dirty="0">
                <a:solidFill>
                  <a:srgbClr val="37761C"/>
                </a:solidFill>
                <a:latin typeface="Consolas"/>
                <a:cs typeface="Consolas"/>
              </a:rPr>
              <a:t>OK</a:t>
            </a:r>
            <a:endParaRPr sz="2400">
              <a:latin typeface="Consolas"/>
              <a:cs typeface="Consolas"/>
            </a:endParaRPr>
          </a:p>
          <a:p>
            <a:pPr marL="12700">
              <a:lnSpc>
                <a:spcPct val="100000"/>
              </a:lnSpc>
              <a:spcBef>
                <a:spcPts val="420"/>
              </a:spcBef>
            </a:pPr>
            <a:r>
              <a:rPr sz="2400" b="1" spc="-5" dirty="0">
                <a:solidFill>
                  <a:srgbClr val="37761C"/>
                </a:solidFill>
                <a:latin typeface="Consolas"/>
                <a:cs typeface="Consolas"/>
              </a:rPr>
              <a:t>//</a:t>
            </a:r>
            <a:r>
              <a:rPr sz="2400" b="1" spc="-105" dirty="0">
                <a:solidFill>
                  <a:srgbClr val="37761C"/>
                </a:solidFill>
                <a:latin typeface="Consolas"/>
                <a:cs typeface="Consolas"/>
              </a:rPr>
              <a:t> </a:t>
            </a:r>
            <a:r>
              <a:rPr sz="2400" b="1" spc="-5" dirty="0">
                <a:solidFill>
                  <a:srgbClr val="37761C"/>
                </a:solidFill>
                <a:latin typeface="Consolas"/>
                <a:cs typeface="Consolas"/>
              </a:rPr>
              <a:t>OK</a:t>
            </a:r>
            <a:endParaRPr sz="2400">
              <a:latin typeface="Consolas"/>
              <a:cs typeface="Consolas"/>
            </a:endParaRPr>
          </a:p>
        </p:txBody>
      </p:sp>
      <p:sp>
        <p:nvSpPr>
          <p:cNvPr id="5" name="object 5"/>
          <p:cNvSpPr txBox="1"/>
          <p:nvPr/>
        </p:nvSpPr>
        <p:spPr>
          <a:xfrm>
            <a:off x="855724" y="2825040"/>
            <a:ext cx="6916420" cy="2374900"/>
          </a:xfrm>
          <a:prstGeom prst="rect">
            <a:avLst/>
          </a:prstGeom>
        </p:spPr>
        <p:txBody>
          <a:bodyPr vert="horz" wrap="square" lIns="0" tIns="12700" rIns="0" bIns="0" rtlCol="0">
            <a:spAutoFit/>
          </a:bodyPr>
          <a:lstStyle/>
          <a:p>
            <a:pPr marL="88900" marR="3302000">
              <a:lnSpc>
                <a:spcPct val="114599"/>
              </a:lnSpc>
              <a:spcBef>
                <a:spcPts val="100"/>
              </a:spcBef>
              <a:tabLst>
                <a:tab pos="2769870" algn="l"/>
              </a:tabLst>
            </a:pPr>
            <a:r>
              <a:rPr sz="2400" spc="-5" dirty="0">
                <a:solidFill>
                  <a:srgbClr val="9900FF"/>
                </a:solidFill>
                <a:latin typeface="Consolas"/>
                <a:cs typeface="Consolas"/>
              </a:rPr>
              <a:t>let </a:t>
            </a:r>
            <a:r>
              <a:rPr sz="2400" spc="-5" dirty="0">
                <a:solidFill>
                  <a:srgbClr val="434343"/>
                </a:solidFill>
                <a:latin typeface="Consolas"/>
                <a:cs typeface="Consolas"/>
              </a:rPr>
              <a:t>list </a:t>
            </a:r>
            <a:r>
              <a:rPr sz="2400" dirty="0">
                <a:solidFill>
                  <a:srgbClr val="434343"/>
                </a:solidFill>
                <a:latin typeface="Consolas"/>
                <a:cs typeface="Consolas"/>
              </a:rPr>
              <a:t>= </a:t>
            </a:r>
            <a:r>
              <a:rPr sz="2400" spc="-5" dirty="0">
                <a:solidFill>
                  <a:srgbClr val="434343"/>
                </a:solidFill>
                <a:latin typeface="Consolas"/>
                <a:cs typeface="Consolas"/>
              </a:rPr>
              <a:t>[1, 2,</a:t>
            </a:r>
            <a:r>
              <a:rPr sz="2400" spc="-105" dirty="0">
                <a:solidFill>
                  <a:srgbClr val="434343"/>
                </a:solidFill>
                <a:latin typeface="Consolas"/>
                <a:cs typeface="Consolas"/>
              </a:rPr>
              <a:t> </a:t>
            </a:r>
            <a:r>
              <a:rPr sz="2400" spc="-5" dirty="0">
                <a:solidFill>
                  <a:srgbClr val="434343"/>
                </a:solidFill>
                <a:latin typeface="Consolas"/>
                <a:cs typeface="Consolas"/>
              </a:rPr>
              <a:t>3];  list.push(4);	</a:t>
            </a:r>
            <a:r>
              <a:rPr sz="2400" b="1" spc="-5" dirty="0">
                <a:solidFill>
                  <a:srgbClr val="37761C"/>
                </a:solidFill>
                <a:latin typeface="Consolas"/>
                <a:cs typeface="Consolas"/>
              </a:rPr>
              <a:t>//</a:t>
            </a:r>
            <a:r>
              <a:rPr sz="2400" b="1" spc="-105" dirty="0">
                <a:solidFill>
                  <a:srgbClr val="37761C"/>
                </a:solidFill>
                <a:latin typeface="Consolas"/>
                <a:cs typeface="Consolas"/>
              </a:rPr>
              <a:t> </a:t>
            </a:r>
            <a:r>
              <a:rPr sz="2400" b="1" spc="-5" dirty="0">
                <a:solidFill>
                  <a:srgbClr val="37761C"/>
                </a:solidFill>
                <a:latin typeface="Consolas"/>
                <a:cs typeface="Consolas"/>
              </a:rPr>
              <a:t>OK</a:t>
            </a:r>
            <a:endParaRPr sz="2400">
              <a:latin typeface="Consolas"/>
              <a:cs typeface="Consolas"/>
            </a:endParaRPr>
          </a:p>
          <a:p>
            <a:pPr>
              <a:lnSpc>
                <a:spcPct val="100000"/>
              </a:lnSpc>
            </a:pPr>
            <a:endParaRPr sz="2400">
              <a:latin typeface="Consolas"/>
              <a:cs typeface="Consolas"/>
            </a:endParaRPr>
          </a:p>
          <a:p>
            <a:pPr>
              <a:lnSpc>
                <a:spcPct val="100000"/>
              </a:lnSpc>
            </a:pPr>
            <a:endParaRPr sz="2500">
              <a:latin typeface="Consolas"/>
              <a:cs typeface="Consolas"/>
            </a:endParaRPr>
          </a:p>
          <a:p>
            <a:pPr marL="12700">
              <a:lnSpc>
                <a:spcPct val="100000"/>
              </a:lnSpc>
            </a:pPr>
            <a:r>
              <a:rPr sz="2400" spc="-5" dirty="0">
                <a:solidFill>
                  <a:srgbClr val="434343"/>
                </a:solidFill>
                <a:latin typeface="Consolas"/>
                <a:cs typeface="Consolas"/>
              </a:rPr>
              <a:t>let</a:t>
            </a:r>
            <a:r>
              <a:rPr sz="2400" spc="-835" dirty="0">
                <a:solidFill>
                  <a:srgbClr val="434343"/>
                </a:solidFill>
                <a:latin typeface="Consolas"/>
                <a:cs typeface="Consolas"/>
              </a:rPr>
              <a:t> </a:t>
            </a:r>
            <a:r>
              <a:rPr sz="2400" spc="-5" dirty="0">
                <a:solidFill>
                  <a:srgbClr val="434343"/>
                </a:solidFill>
                <a:latin typeface="Calibri"/>
                <a:cs typeface="Calibri"/>
              </a:rPr>
              <a:t>can be reassigned, which is the difference between</a:t>
            </a:r>
            <a:endParaRPr sz="2400">
              <a:latin typeface="Calibri"/>
              <a:cs typeface="Calibri"/>
            </a:endParaRPr>
          </a:p>
          <a:p>
            <a:pPr marL="12700">
              <a:lnSpc>
                <a:spcPct val="100000"/>
              </a:lnSpc>
              <a:spcBef>
                <a:spcPts val="395"/>
              </a:spcBef>
            </a:pPr>
            <a:r>
              <a:rPr sz="2400" spc="-5" dirty="0">
                <a:solidFill>
                  <a:srgbClr val="434343"/>
                </a:solidFill>
                <a:latin typeface="Consolas"/>
                <a:cs typeface="Consolas"/>
              </a:rPr>
              <a:t>const</a:t>
            </a:r>
            <a:r>
              <a:rPr sz="2400" spc="-775"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let</a:t>
            </a:r>
            <a:endParaRPr sz="2400">
              <a:latin typeface="Consolas"/>
              <a:cs typeface="Consolas"/>
            </a:endParaRPr>
          </a:p>
        </p:txBody>
      </p:sp>
    </p:spTree>
    <p:extLst>
      <p:ext uri="{BB962C8B-B14F-4D97-AF65-F5344CB8AC3E}">
        <p14:creationId xmlns:p14="http://schemas.microsoft.com/office/powerpoint/2010/main" val="362461099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285791488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345430" cy="574040"/>
          </a:xfrm>
          <a:prstGeom prst="rect">
            <a:avLst/>
          </a:prstGeom>
        </p:spPr>
        <p:txBody>
          <a:bodyPr vert="horz" wrap="square" lIns="0" tIns="12700" rIns="0" bIns="0" rtlCol="0">
            <a:spAutoFit/>
          </a:bodyPr>
          <a:lstStyle/>
          <a:p>
            <a:pPr marL="12700">
              <a:lnSpc>
                <a:spcPct val="100000"/>
              </a:lnSpc>
              <a:spcBef>
                <a:spcPts val="100"/>
              </a:spcBef>
            </a:pPr>
            <a:r>
              <a:rPr sz="3600" spc="300" dirty="0">
                <a:latin typeface="Calibri"/>
                <a:cs typeface="Calibri"/>
              </a:rPr>
              <a:t>Variables </a:t>
            </a:r>
            <a:r>
              <a:rPr sz="3600" spc="335" dirty="0">
                <a:latin typeface="Calibri"/>
                <a:cs typeface="Calibri"/>
              </a:rPr>
              <a:t>best</a:t>
            </a:r>
            <a:r>
              <a:rPr sz="3600" spc="-90" dirty="0">
                <a:latin typeface="Calibri"/>
                <a:cs typeface="Calibri"/>
              </a:rPr>
              <a:t> </a:t>
            </a:r>
            <a:r>
              <a:rPr sz="3600" spc="330" dirty="0">
                <a:latin typeface="Calibri"/>
                <a:cs typeface="Calibri"/>
              </a:rPr>
              <a:t>practices</a:t>
            </a:r>
            <a:endParaRPr sz="3600">
              <a:latin typeface="Calibri"/>
              <a:cs typeface="Calibri"/>
            </a:endParaRPr>
          </a:p>
        </p:txBody>
      </p:sp>
      <p:sp>
        <p:nvSpPr>
          <p:cNvPr id="3" name="object 3"/>
          <p:cNvSpPr txBox="1"/>
          <p:nvPr/>
        </p:nvSpPr>
        <p:spPr>
          <a:xfrm>
            <a:off x="855724" y="1570917"/>
            <a:ext cx="7237730" cy="4077335"/>
          </a:xfrm>
          <a:prstGeom prst="rect">
            <a:avLst/>
          </a:prstGeom>
        </p:spPr>
        <p:txBody>
          <a:bodyPr vert="horz" wrap="square" lIns="0" tIns="189865" rIns="0" bIns="0" rtlCol="0">
            <a:spAutoFit/>
          </a:bodyPr>
          <a:lstStyle/>
          <a:p>
            <a:pPr marL="163195">
              <a:lnSpc>
                <a:spcPct val="100000"/>
              </a:lnSpc>
              <a:spcBef>
                <a:spcPts val="14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Use </a:t>
            </a:r>
            <a:r>
              <a:rPr sz="2400" spc="-5" dirty="0">
                <a:solidFill>
                  <a:srgbClr val="434343"/>
                </a:solidFill>
                <a:latin typeface="Consolas"/>
                <a:cs typeface="Consolas"/>
              </a:rPr>
              <a:t>const</a:t>
            </a:r>
            <a:r>
              <a:rPr sz="2400" spc="-770" dirty="0">
                <a:solidFill>
                  <a:srgbClr val="434343"/>
                </a:solidFill>
                <a:latin typeface="Consolas"/>
                <a:cs typeface="Consolas"/>
              </a:rPr>
              <a:t> </a:t>
            </a:r>
            <a:r>
              <a:rPr sz="2400" spc="-5" dirty="0">
                <a:solidFill>
                  <a:srgbClr val="434343"/>
                </a:solidFill>
                <a:latin typeface="Calibri"/>
                <a:cs typeface="Calibri"/>
              </a:rPr>
              <a:t>whenever possible.</a:t>
            </a:r>
            <a:endParaRPr sz="2400" dirty="0">
              <a:latin typeface="Calibri"/>
              <a:cs typeface="Calibri"/>
            </a:endParaRPr>
          </a:p>
          <a:p>
            <a:pPr marL="163195">
              <a:lnSpc>
                <a:spcPct val="100000"/>
              </a:lnSpc>
              <a:spcBef>
                <a:spcPts val="13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If you need </a:t>
            </a:r>
            <a:r>
              <a:rPr sz="2400" dirty="0">
                <a:solidFill>
                  <a:srgbClr val="434343"/>
                </a:solidFill>
                <a:latin typeface="Calibri"/>
                <a:cs typeface="Calibri"/>
              </a:rPr>
              <a:t>a </a:t>
            </a:r>
            <a:r>
              <a:rPr sz="2400" spc="-5" dirty="0">
                <a:solidFill>
                  <a:srgbClr val="434343"/>
                </a:solidFill>
                <a:latin typeface="Calibri"/>
                <a:cs typeface="Calibri"/>
              </a:rPr>
              <a:t>variable to be reassignable, use</a:t>
            </a:r>
            <a:r>
              <a:rPr sz="2400" spc="70" dirty="0">
                <a:solidFill>
                  <a:srgbClr val="434343"/>
                </a:solidFill>
                <a:latin typeface="Calibri"/>
                <a:cs typeface="Calibri"/>
              </a:rPr>
              <a:t> </a:t>
            </a:r>
            <a:r>
              <a:rPr sz="2400" spc="-5" dirty="0">
                <a:solidFill>
                  <a:srgbClr val="434343"/>
                </a:solidFill>
                <a:latin typeface="Consolas"/>
                <a:cs typeface="Consolas"/>
              </a:rPr>
              <a:t>let</a:t>
            </a:r>
            <a:r>
              <a:rPr sz="2400" spc="-5" dirty="0">
                <a:solidFill>
                  <a:srgbClr val="434343"/>
                </a:solidFill>
                <a:latin typeface="Calibri"/>
                <a:cs typeface="Calibri"/>
              </a:rPr>
              <a:t>.</a:t>
            </a:r>
            <a:endParaRPr sz="2400" dirty="0">
              <a:latin typeface="Calibri"/>
              <a:cs typeface="Calibri"/>
            </a:endParaRPr>
          </a:p>
          <a:p>
            <a:pPr marL="163195">
              <a:lnSpc>
                <a:spcPct val="100000"/>
              </a:lnSpc>
              <a:spcBef>
                <a:spcPts val="1395"/>
              </a:spcBef>
              <a:tabLst>
                <a:tab pos="469265" algn="l"/>
              </a:tabLst>
            </a:pPr>
            <a:r>
              <a:rPr sz="2000" dirty="0">
                <a:solidFill>
                  <a:srgbClr val="434343"/>
                </a:solidFill>
                <a:latin typeface="Calibri"/>
                <a:cs typeface="Calibri"/>
              </a:rPr>
              <a:t>-	</a:t>
            </a:r>
            <a:r>
              <a:rPr sz="2400" b="1" spc="-5" dirty="0">
                <a:solidFill>
                  <a:srgbClr val="434343"/>
                </a:solidFill>
                <a:latin typeface="Calibri"/>
                <a:cs typeface="Calibri"/>
              </a:rPr>
              <a:t>Don't use</a:t>
            </a:r>
            <a:r>
              <a:rPr sz="2400" b="1" spc="10" dirty="0">
                <a:solidFill>
                  <a:srgbClr val="434343"/>
                </a:solidFill>
                <a:latin typeface="Calibri"/>
                <a:cs typeface="Calibri"/>
              </a:rPr>
              <a:t> </a:t>
            </a:r>
            <a:r>
              <a:rPr sz="2400" b="1" spc="-5" dirty="0">
                <a:solidFill>
                  <a:srgbClr val="434343"/>
                </a:solidFill>
                <a:latin typeface="Consolas"/>
                <a:cs typeface="Consolas"/>
              </a:rPr>
              <a:t>var</a:t>
            </a:r>
            <a:r>
              <a:rPr sz="2400" b="1" spc="-5" dirty="0">
                <a:solidFill>
                  <a:srgbClr val="434343"/>
                </a:solidFill>
                <a:latin typeface="Calibri"/>
                <a:cs typeface="Calibri"/>
              </a:rPr>
              <a:t>.</a:t>
            </a:r>
            <a:endParaRPr sz="2400" dirty="0">
              <a:latin typeface="Calibri"/>
              <a:cs typeface="Calibri"/>
            </a:endParaRPr>
          </a:p>
          <a:p>
            <a:pPr marL="927100" marR="90170" indent="-306705">
              <a:lnSpc>
                <a:spcPts val="3300"/>
              </a:lnSpc>
              <a:spcBef>
                <a:spcPts val="155"/>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You will see </a:t>
            </a:r>
            <a:r>
              <a:rPr sz="2400" dirty="0">
                <a:solidFill>
                  <a:srgbClr val="434343"/>
                </a:solidFill>
                <a:latin typeface="Calibri"/>
                <a:cs typeface="Calibri"/>
              </a:rPr>
              <a:t>a </a:t>
            </a:r>
            <a:r>
              <a:rPr sz="2400" spc="-5" dirty="0">
                <a:solidFill>
                  <a:srgbClr val="434343"/>
                </a:solidFill>
                <a:latin typeface="Calibri"/>
                <a:cs typeface="Calibri"/>
              </a:rPr>
              <a:t>ton of example code on the internet  with</a:t>
            </a:r>
            <a:r>
              <a:rPr sz="2400" dirty="0">
                <a:solidFill>
                  <a:srgbClr val="434343"/>
                </a:solidFill>
                <a:latin typeface="Calibri"/>
                <a:cs typeface="Calibri"/>
              </a:rPr>
              <a:t> </a:t>
            </a:r>
            <a:r>
              <a:rPr sz="2400" spc="-5" dirty="0">
                <a:solidFill>
                  <a:srgbClr val="434343"/>
                </a:solidFill>
                <a:latin typeface="Consolas"/>
                <a:cs typeface="Consolas"/>
              </a:rPr>
              <a:t>var</a:t>
            </a:r>
            <a:r>
              <a:rPr sz="2400" spc="-785" dirty="0">
                <a:solidFill>
                  <a:srgbClr val="434343"/>
                </a:solidFill>
                <a:latin typeface="Consolas"/>
                <a:cs typeface="Consolas"/>
              </a:rPr>
              <a:t> </a:t>
            </a:r>
            <a:r>
              <a:rPr sz="2400" spc="-5" dirty="0">
                <a:solidFill>
                  <a:srgbClr val="434343"/>
                </a:solidFill>
                <a:latin typeface="Calibri"/>
                <a:cs typeface="Calibri"/>
              </a:rPr>
              <a:t>since </a:t>
            </a:r>
            <a:r>
              <a:rPr sz="2400" spc="-5" dirty="0">
                <a:solidFill>
                  <a:srgbClr val="434343"/>
                </a:solidFill>
                <a:latin typeface="Consolas"/>
                <a:cs typeface="Consolas"/>
              </a:rPr>
              <a:t>const</a:t>
            </a:r>
            <a:r>
              <a:rPr sz="2400" spc="-780" dirty="0">
                <a:solidFill>
                  <a:srgbClr val="434343"/>
                </a:solidFill>
                <a:latin typeface="Consolas"/>
                <a:cs typeface="Consolas"/>
              </a:rPr>
              <a:t> </a:t>
            </a:r>
            <a:r>
              <a:rPr sz="2400" dirty="0">
                <a:solidFill>
                  <a:srgbClr val="434343"/>
                </a:solidFill>
                <a:latin typeface="Calibri"/>
                <a:cs typeface="Calibri"/>
              </a:rPr>
              <a:t>and</a:t>
            </a:r>
            <a:r>
              <a:rPr sz="2400" spc="-10" dirty="0">
                <a:solidFill>
                  <a:srgbClr val="434343"/>
                </a:solidFill>
                <a:latin typeface="Calibri"/>
                <a:cs typeface="Calibri"/>
              </a:rPr>
              <a:t> </a:t>
            </a:r>
            <a:r>
              <a:rPr sz="2400" spc="-5" dirty="0">
                <a:solidFill>
                  <a:srgbClr val="434343"/>
                </a:solidFill>
                <a:latin typeface="Consolas"/>
                <a:cs typeface="Consolas"/>
              </a:rPr>
              <a:t>let</a:t>
            </a:r>
            <a:r>
              <a:rPr sz="2400" spc="-780" dirty="0">
                <a:solidFill>
                  <a:srgbClr val="434343"/>
                </a:solidFill>
                <a:latin typeface="Consolas"/>
                <a:cs typeface="Consolas"/>
              </a:rPr>
              <a:t> </a:t>
            </a:r>
            <a:r>
              <a:rPr sz="2400" dirty="0">
                <a:solidFill>
                  <a:srgbClr val="434343"/>
                </a:solidFill>
                <a:latin typeface="Calibri"/>
                <a:cs typeface="Calibri"/>
              </a:rPr>
              <a:t>are</a:t>
            </a:r>
            <a:r>
              <a:rPr sz="2400" spc="-15" dirty="0">
                <a:solidFill>
                  <a:srgbClr val="434343"/>
                </a:solidFill>
                <a:latin typeface="Calibri"/>
                <a:cs typeface="Calibri"/>
              </a:rPr>
              <a:t> </a:t>
            </a:r>
            <a:r>
              <a:rPr sz="2400" spc="-5" dirty="0">
                <a:solidFill>
                  <a:srgbClr val="434343"/>
                </a:solidFill>
                <a:latin typeface="Calibri"/>
                <a:cs typeface="Calibri"/>
              </a:rPr>
              <a:t>relatively</a:t>
            </a:r>
            <a:r>
              <a:rPr sz="2400" spc="-15" dirty="0">
                <a:solidFill>
                  <a:srgbClr val="434343"/>
                </a:solidFill>
                <a:latin typeface="Calibri"/>
                <a:cs typeface="Calibri"/>
              </a:rPr>
              <a:t> </a:t>
            </a:r>
            <a:r>
              <a:rPr sz="2400" spc="-5" dirty="0">
                <a:solidFill>
                  <a:srgbClr val="434343"/>
                </a:solidFill>
                <a:latin typeface="Calibri"/>
                <a:cs typeface="Calibri"/>
              </a:rPr>
              <a:t>new.</a:t>
            </a:r>
            <a:endParaRPr sz="2400" dirty="0">
              <a:latin typeface="Calibri"/>
              <a:cs typeface="Calibri"/>
            </a:endParaRPr>
          </a:p>
          <a:p>
            <a:pPr marL="927100" marR="247650" indent="-306705">
              <a:lnSpc>
                <a:spcPts val="3300"/>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However,</a:t>
            </a:r>
            <a:r>
              <a:rPr sz="2400" spc="-10" dirty="0">
                <a:solidFill>
                  <a:srgbClr val="434343"/>
                </a:solidFill>
                <a:latin typeface="Calibri"/>
                <a:cs typeface="Calibri"/>
              </a:rPr>
              <a:t> </a:t>
            </a:r>
            <a:r>
              <a:rPr sz="2400" spc="-5" dirty="0">
                <a:solidFill>
                  <a:srgbClr val="434343"/>
                </a:solidFill>
                <a:latin typeface="Consolas"/>
                <a:cs typeface="Consolas"/>
              </a:rPr>
              <a:t>const</a:t>
            </a:r>
            <a:r>
              <a:rPr sz="2400" spc="-780" dirty="0">
                <a:solidFill>
                  <a:srgbClr val="434343"/>
                </a:solidFill>
                <a:latin typeface="Consolas"/>
                <a:cs typeface="Consolas"/>
              </a:rPr>
              <a:t> </a:t>
            </a:r>
            <a:r>
              <a:rPr sz="2400" dirty="0">
                <a:solidFill>
                  <a:srgbClr val="434343"/>
                </a:solidFill>
                <a:latin typeface="Calibri"/>
                <a:cs typeface="Calibri"/>
              </a:rPr>
              <a:t>and</a:t>
            </a:r>
            <a:r>
              <a:rPr sz="2400" spc="-10" dirty="0">
                <a:solidFill>
                  <a:srgbClr val="434343"/>
                </a:solidFill>
                <a:latin typeface="Calibri"/>
                <a:cs typeface="Calibri"/>
              </a:rPr>
              <a:t> </a:t>
            </a:r>
            <a:r>
              <a:rPr sz="2400" spc="-5" dirty="0">
                <a:solidFill>
                  <a:srgbClr val="434343"/>
                </a:solidFill>
                <a:latin typeface="Consolas"/>
                <a:cs typeface="Consolas"/>
              </a:rPr>
              <a:t>let</a:t>
            </a:r>
            <a:r>
              <a:rPr sz="2400" spc="-785" dirty="0">
                <a:solidFill>
                  <a:srgbClr val="434343"/>
                </a:solidFill>
                <a:latin typeface="Consolas"/>
                <a:cs typeface="Consolas"/>
              </a:rPr>
              <a:t> </a:t>
            </a:r>
            <a:r>
              <a:rPr sz="2400" dirty="0">
                <a:solidFill>
                  <a:srgbClr val="434343"/>
                </a:solidFill>
                <a:latin typeface="Calibri"/>
                <a:cs typeface="Calibri"/>
              </a:rPr>
              <a:t>are</a:t>
            </a:r>
            <a:r>
              <a:rPr sz="2400" spc="-10"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2"/>
              </a:rPr>
              <a:t>well</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3"/>
              </a:rPr>
              <a:t>supported</a:t>
            </a:r>
            <a:r>
              <a:rPr sz="2400" spc="-5" dirty="0">
                <a:solidFill>
                  <a:srgbClr val="434343"/>
                </a:solidFill>
                <a:latin typeface="Calibri"/>
                <a:cs typeface="Calibri"/>
              </a:rPr>
              <a:t>,</a:t>
            </a:r>
            <a:r>
              <a:rPr sz="2400" spc="-15" dirty="0">
                <a:solidFill>
                  <a:srgbClr val="434343"/>
                </a:solidFill>
                <a:latin typeface="Calibri"/>
                <a:cs typeface="Calibri"/>
              </a:rPr>
              <a:t> </a:t>
            </a:r>
            <a:r>
              <a:rPr sz="2400" spc="-5" dirty="0">
                <a:solidFill>
                  <a:srgbClr val="434343"/>
                </a:solidFill>
                <a:latin typeface="Calibri"/>
                <a:cs typeface="Calibri"/>
              </a:rPr>
              <a:t>so  there's no reason not to use</a:t>
            </a:r>
            <a:r>
              <a:rPr sz="2400" spc="-20" dirty="0">
                <a:solidFill>
                  <a:srgbClr val="434343"/>
                </a:solidFill>
                <a:latin typeface="Calibri"/>
                <a:cs typeface="Calibri"/>
              </a:rPr>
              <a:t> </a:t>
            </a:r>
            <a:r>
              <a:rPr sz="2400" spc="-5" dirty="0">
                <a:solidFill>
                  <a:srgbClr val="434343"/>
                </a:solidFill>
                <a:latin typeface="Calibri"/>
                <a:cs typeface="Calibri"/>
              </a:rPr>
              <a:t>them.</a:t>
            </a:r>
            <a:endParaRPr sz="2400" dirty="0">
              <a:latin typeface="Calibri"/>
              <a:cs typeface="Calibri"/>
            </a:endParaRPr>
          </a:p>
          <a:p>
            <a:pPr>
              <a:lnSpc>
                <a:spcPct val="100000"/>
              </a:lnSpc>
              <a:spcBef>
                <a:spcPts val="20"/>
              </a:spcBef>
            </a:pPr>
            <a:endParaRPr sz="2900" dirty="0">
              <a:latin typeface="Calibri"/>
              <a:cs typeface="Calibri"/>
            </a:endParaRPr>
          </a:p>
          <a:p>
            <a:pPr marL="12700">
              <a:lnSpc>
                <a:spcPct val="100000"/>
              </a:lnSpc>
            </a:pPr>
            <a:r>
              <a:rPr sz="1800" spc="-5" dirty="0">
                <a:solidFill>
                  <a:srgbClr val="434343"/>
                </a:solidFill>
                <a:latin typeface="Calibri"/>
                <a:cs typeface="Calibri"/>
              </a:rPr>
              <a:t>(This is </a:t>
            </a:r>
            <a:r>
              <a:rPr sz="1800" dirty="0">
                <a:solidFill>
                  <a:srgbClr val="434343"/>
                </a:solidFill>
                <a:latin typeface="Calibri"/>
                <a:cs typeface="Calibri"/>
              </a:rPr>
              <a:t>also </a:t>
            </a:r>
            <a:r>
              <a:rPr sz="1800" spc="-5" dirty="0">
                <a:solidFill>
                  <a:srgbClr val="434343"/>
                </a:solidFill>
                <a:latin typeface="Calibri"/>
                <a:cs typeface="Calibri"/>
              </a:rPr>
              <a:t>what the </a:t>
            </a:r>
            <a:r>
              <a:rPr sz="1800" u="heavy" spc="-5" dirty="0">
                <a:solidFill>
                  <a:srgbClr val="0097A7"/>
                </a:solidFill>
                <a:uFill>
                  <a:solidFill>
                    <a:srgbClr val="0097A7"/>
                  </a:solidFill>
                </a:uFill>
                <a:latin typeface="Calibri"/>
                <a:cs typeface="Calibri"/>
                <a:hlinkClick r:id="rId4"/>
              </a:rPr>
              <a:t>Google</a:t>
            </a:r>
            <a:r>
              <a:rPr sz="1800" spc="-5" dirty="0">
                <a:solidFill>
                  <a:srgbClr val="0097A7"/>
                </a:solidFill>
                <a:latin typeface="Calibri"/>
                <a:cs typeface="Calibri"/>
                <a:hlinkClick r:id="rId4"/>
              </a:rPr>
              <a:t> </a:t>
            </a:r>
            <a:r>
              <a:rPr sz="1800" dirty="0">
                <a:solidFill>
                  <a:srgbClr val="434343"/>
                </a:solidFill>
                <a:latin typeface="Calibri"/>
                <a:cs typeface="Calibri"/>
              </a:rPr>
              <a:t>and </a:t>
            </a:r>
            <a:r>
              <a:rPr sz="1800" u="heavy" spc="-5" dirty="0">
                <a:solidFill>
                  <a:srgbClr val="0097A7"/>
                </a:solidFill>
                <a:uFill>
                  <a:solidFill>
                    <a:srgbClr val="0097A7"/>
                  </a:solidFill>
                </a:uFill>
                <a:latin typeface="Calibri"/>
                <a:cs typeface="Calibri"/>
                <a:hlinkClick r:id="rId5"/>
              </a:rPr>
              <a:t>AirBnB</a:t>
            </a:r>
            <a:r>
              <a:rPr sz="1800" spc="-5" dirty="0">
                <a:solidFill>
                  <a:srgbClr val="0097A7"/>
                </a:solidFill>
                <a:latin typeface="Calibri"/>
                <a:cs typeface="Calibri"/>
                <a:hlinkClick r:id="rId5"/>
              </a:rPr>
              <a:t> </a:t>
            </a:r>
            <a:r>
              <a:rPr sz="1800" spc="-5" dirty="0">
                <a:solidFill>
                  <a:srgbClr val="434343"/>
                </a:solidFill>
                <a:latin typeface="Calibri"/>
                <a:cs typeface="Calibri"/>
              </a:rPr>
              <a:t>JavaScript Style Guides</a:t>
            </a:r>
            <a:r>
              <a:rPr sz="1800" spc="-15" dirty="0">
                <a:solidFill>
                  <a:srgbClr val="434343"/>
                </a:solidFill>
                <a:latin typeface="Calibri"/>
                <a:cs typeface="Calibri"/>
              </a:rPr>
              <a:t> </a:t>
            </a:r>
            <a:r>
              <a:rPr sz="1800" spc="-5" dirty="0">
                <a:solidFill>
                  <a:srgbClr val="434343"/>
                </a:solidFill>
                <a:latin typeface="Calibri"/>
                <a:cs typeface="Calibri"/>
              </a:rPr>
              <a:t>recommend.)</a:t>
            </a:r>
            <a:endParaRPr sz="1800" dirty="0">
              <a:latin typeface="Calibri"/>
              <a:cs typeface="Calibri"/>
            </a:endParaRPr>
          </a:p>
        </p:txBody>
      </p:sp>
    </p:spTree>
    <p:extLst>
      <p:ext uri="{BB962C8B-B14F-4D97-AF65-F5344CB8AC3E}">
        <p14:creationId xmlns:p14="http://schemas.microsoft.com/office/powerpoint/2010/main" val="250734216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345430" cy="574040"/>
          </a:xfrm>
          <a:prstGeom prst="rect">
            <a:avLst/>
          </a:prstGeom>
        </p:spPr>
        <p:txBody>
          <a:bodyPr vert="horz" wrap="square" lIns="0" tIns="12700" rIns="0" bIns="0" rtlCol="0">
            <a:spAutoFit/>
          </a:bodyPr>
          <a:lstStyle/>
          <a:p>
            <a:pPr marL="12700">
              <a:lnSpc>
                <a:spcPct val="100000"/>
              </a:lnSpc>
              <a:spcBef>
                <a:spcPts val="100"/>
              </a:spcBef>
            </a:pPr>
            <a:r>
              <a:rPr sz="3600" spc="300" dirty="0">
                <a:latin typeface="Calibri"/>
                <a:cs typeface="Calibri"/>
              </a:rPr>
              <a:t>Variables </a:t>
            </a:r>
            <a:r>
              <a:rPr sz="3600" spc="335" dirty="0">
                <a:latin typeface="Calibri"/>
                <a:cs typeface="Calibri"/>
              </a:rPr>
              <a:t>best</a:t>
            </a:r>
            <a:r>
              <a:rPr sz="3600" spc="-90" dirty="0">
                <a:latin typeface="Calibri"/>
                <a:cs typeface="Calibri"/>
              </a:rPr>
              <a:t> </a:t>
            </a:r>
            <a:r>
              <a:rPr sz="3600" spc="330" dirty="0">
                <a:latin typeface="Calibri"/>
                <a:cs typeface="Calibri"/>
              </a:rPr>
              <a:t>practices</a:t>
            </a:r>
            <a:endParaRPr sz="3600">
              <a:latin typeface="Calibri"/>
              <a:cs typeface="Calibri"/>
            </a:endParaRPr>
          </a:p>
        </p:txBody>
      </p:sp>
      <p:sp>
        <p:nvSpPr>
          <p:cNvPr id="3" name="object 3"/>
          <p:cNvSpPr txBox="1"/>
          <p:nvPr/>
        </p:nvSpPr>
        <p:spPr>
          <a:xfrm>
            <a:off x="855724" y="1570917"/>
            <a:ext cx="7237730" cy="4077335"/>
          </a:xfrm>
          <a:prstGeom prst="rect">
            <a:avLst/>
          </a:prstGeom>
        </p:spPr>
        <p:txBody>
          <a:bodyPr vert="horz" wrap="square" lIns="0" tIns="189865" rIns="0" bIns="0" rtlCol="0">
            <a:spAutoFit/>
          </a:bodyPr>
          <a:lstStyle/>
          <a:p>
            <a:pPr marL="163195">
              <a:lnSpc>
                <a:spcPct val="100000"/>
              </a:lnSpc>
              <a:spcBef>
                <a:spcPts val="14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Use </a:t>
            </a:r>
            <a:r>
              <a:rPr sz="2400" spc="-5" dirty="0">
                <a:solidFill>
                  <a:srgbClr val="434343"/>
                </a:solidFill>
                <a:latin typeface="Consolas"/>
                <a:cs typeface="Consolas"/>
              </a:rPr>
              <a:t>const</a:t>
            </a:r>
            <a:r>
              <a:rPr sz="2400" spc="-770" dirty="0">
                <a:solidFill>
                  <a:srgbClr val="434343"/>
                </a:solidFill>
                <a:latin typeface="Consolas"/>
                <a:cs typeface="Consolas"/>
              </a:rPr>
              <a:t> </a:t>
            </a:r>
            <a:r>
              <a:rPr sz="2400" spc="-5" dirty="0">
                <a:solidFill>
                  <a:srgbClr val="434343"/>
                </a:solidFill>
                <a:latin typeface="Calibri"/>
                <a:cs typeface="Calibri"/>
              </a:rPr>
              <a:t>whenever possible.</a:t>
            </a:r>
            <a:endParaRPr sz="2400" dirty="0">
              <a:latin typeface="Calibri"/>
              <a:cs typeface="Calibri"/>
            </a:endParaRPr>
          </a:p>
          <a:p>
            <a:pPr marL="163195">
              <a:lnSpc>
                <a:spcPct val="100000"/>
              </a:lnSpc>
              <a:spcBef>
                <a:spcPts val="13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If you need </a:t>
            </a:r>
            <a:r>
              <a:rPr sz="2400" dirty="0">
                <a:solidFill>
                  <a:srgbClr val="434343"/>
                </a:solidFill>
                <a:latin typeface="Calibri"/>
                <a:cs typeface="Calibri"/>
              </a:rPr>
              <a:t>a </a:t>
            </a:r>
            <a:r>
              <a:rPr sz="2400" spc="-5" dirty="0">
                <a:solidFill>
                  <a:srgbClr val="434343"/>
                </a:solidFill>
                <a:latin typeface="Calibri"/>
                <a:cs typeface="Calibri"/>
              </a:rPr>
              <a:t>variable to be reassignable, use</a:t>
            </a:r>
            <a:r>
              <a:rPr sz="2400" spc="70" dirty="0">
                <a:solidFill>
                  <a:srgbClr val="434343"/>
                </a:solidFill>
                <a:latin typeface="Calibri"/>
                <a:cs typeface="Calibri"/>
              </a:rPr>
              <a:t> </a:t>
            </a:r>
            <a:r>
              <a:rPr sz="2400" spc="-5" dirty="0">
                <a:solidFill>
                  <a:srgbClr val="434343"/>
                </a:solidFill>
                <a:latin typeface="Consolas"/>
                <a:cs typeface="Consolas"/>
              </a:rPr>
              <a:t>let</a:t>
            </a:r>
            <a:r>
              <a:rPr sz="2400" spc="-5" dirty="0">
                <a:solidFill>
                  <a:srgbClr val="434343"/>
                </a:solidFill>
                <a:latin typeface="Calibri"/>
                <a:cs typeface="Calibri"/>
              </a:rPr>
              <a:t>.</a:t>
            </a:r>
            <a:endParaRPr sz="2400" dirty="0">
              <a:latin typeface="Calibri"/>
              <a:cs typeface="Calibri"/>
            </a:endParaRPr>
          </a:p>
          <a:p>
            <a:pPr marL="163195">
              <a:lnSpc>
                <a:spcPct val="100000"/>
              </a:lnSpc>
              <a:spcBef>
                <a:spcPts val="1395"/>
              </a:spcBef>
              <a:tabLst>
                <a:tab pos="469265" algn="l"/>
              </a:tabLst>
            </a:pPr>
            <a:r>
              <a:rPr sz="2000" dirty="0">
                <a:solidFill>
                  <a:srgbClr val="434343"/>
                </a:solidFill>
                <a:latin typeface="Calibri"/>
                <a:cs typeface="Calibri"/>
              </a:rPr>
              <a:t>-	</a:t>
            </a:r>
            <a:r>
              <a:rPr sz="2400" b="1" spc="-5" dirty="0">
                <a:solidFill>
                  <a:srgbClr val="434343"/>
                </a:solidFill>
                <a:latin typeface="Calibri"/>
                <a:cs typeface="Calibri"/>
              </a:rPr>
              <a:t>Don't use</a:t>
            </a:r>
            <a:r>
              <a:rPr sz="2400" b="1" spc="10" dirty="0">
                <a:solidFill>
                  <a:srgbClr val="434343"/>
                </a:solidFill>
                <a:latin typeface="Calibri"/>
                <a:cs typeface="Calibri"/>
              </a:rPr>
              <a:t> </a:t>
            </a:r>
            <a:r>
              <a:rPr sz="2400" b="1" spc="-5" dirty="0">
                <a:solidFill>
                  <a:srgbClr val="434343"/>
                </a:solidFill>
                <a:latin typeface="Consolas"/>
                <a:cs typeface="Consolas"/>
              </a:rPr>
              <a:t>var</a:t>
            </a:r>
            <a:r>
              <a:rPr sz="2400" b="1" spc="-5" dirty="0">
                <a:solidFill>
                  <a:srgbClr val="434343"/>
                </a:solidFill>
                <a:latin typeface="Calibri"/>
                <a:cs typeface="Calibri"/>
              </a:rPr>
              <a:t>.</a:t>
            </a:r>
            <a:endParaRPr sz="2400" dirty="0">
              <a:latin typeface="Calibri"/>
              <a:cs typeface="Calibri"/>
            </a:endParaRPr>
          </a:p>
          <a:p>
            <a:pPr marL="927100" marR="90170" indent="-306705">
              <a:lnSpc>
                <a:spcPts val="3300"/>
              </a:lnSpc>
              <a:spcBef>
                <a:spcPts val="155"/>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You will see </a:t>
            </a:r>
            <a:r>
              <a:rPr sz="2400" dirty="0">
                <a:solidFill>
                  <a:srgbClr val="434343"/>
                </a:solidFill>
                <a:latin typeface="Calibri"/>
                <a:cs typeface="Calibri"/>
              </a:rPr>
              <a:t>a </a:t>
            </a:r>
            <a:r>
              <a:rPr sz="2400" spc="-5" dirty="0">
                <a:solidFill>
                  <a:srgbClr val="434343"/>
                </a:solidFill>
                <a:latin typeface="Calibri"/>
                <a:cs typeface="Calibri"/>
              </a:rPr>
              <a:t>ton of example code on the internet  with</a:t>
            </a:r>
            <a:r>
              <a:rPr sz="2400" dirty="0">
                <a:solidFill>
                  <a:srgbClr val="434343"/>
                </a:solidFill>
                <a:latin typeface="Calibri"/>
                <a:cs typeface="Calibri"/>
              </a:rPr>
              <a:t> </a:t>
            </a:r>
            <a:r>
              <a:rPr sz="2400" spc="-5" dirty="0">
                <a:solidFill>
                  <a:srgbClr val="434343"/>
                </a:solidFill>
                <a:latin typeface="Consolas"/>
                <a:cs typeface="Consolas"/>
              </a:rPr>
              <a:t>var</a:t>
            </a:r>
            <a:r>
              <a:rPr sz="2400" spc="-785" dirty="0">
                <a:solidFill>
                  <a:srgbClr val="434343"/>
                </a:solidFill>
                <a:latin typeface="Consolas"/>
                <a:cs typeface="Consolas"/>
              </a:rPr>
              <a:t> </a:t>
            </a:r>
            <a:r>
              <a:rPr sz="2400" spc="-5" dirty="0">
                <a:solidFill>
                  <a:srgbClr val="434343"/>
                </a:solidFill>
                <a:latin typeface="Calibri"/>
                <a:cs typeface="Calibri"/>
              </a:rPr>
              <a:t>since </a:t>
            </a:r>
            <a:r>
              <a:rPr sz="2400" spc="-5" dirty="0">
                <a:solidFill>
                  <a:srgbClr val="434343"/>
                </a:solidFill>
                <a:latin typeface="Consolas"/>
                <a:cs typeface="Consolas"/>
              </a:rPr>
              <a:t>const</a:t>
            </a:r>
            <a:r>
              <a:rPr sz="2400" spc="-780" dirty="0">
                <a:solidFill>
                  <a:srgbClr val="434343"/>
                </a:solidFill>
                <a:latin typeface="Consolas"/>
                <a:cs typeface="Consolas"/>
              </a:rPr>
              <a:t> </a:t>
            </a:r>
            <a:r>
              <a:rPr sz="2400" dirty="0">
                <a:solidFill>
                  <a:srgbClr val="434343"/>
                </a:solidFill>
                <a:latin typeface="Calibri"/>
                <a:cs typeface="Calibri"/>
              </a:rPr>
              <a:t>and</a:t>
            </a:r>
            <a:r>
              <a:rPr sz="2400" spc="-10" dirty="0">
                <a:solidFill>
                  <a:srgbClr val="434343"/>
                </a:solidFill>
                <a:latin typeface="Calibri"/>
                <a:cs typeface="Calibri"/>
              </a:rPr>
              <a:t> </a:t>
            </a:r>
            <a:r>
              <a:rPr sz="2400" spc="-5" dirty="0">
                <a:solidFill>
                  <a:srgbClr val="434343"/>
                </a:solidFill>
                <a:latin typeface="Consolas"/>
                <a:cs typeface="Consolas"/>
              </a:rPr>
              <a:t>let</a:t>
            </a:r>
            <a:r>
              <a:rPr sz="2400" spc="-780" dirty="0">
                <a:solidFill>
                  <a:srgbClr val="434343"/>
                </a:solidFill>
                <a:latin typeface="Consolas"/>
                <a:cs typeface="Consolas"/>
              </a:rPr>
              <a:t> </a:t>
            </a:r>
            <a:r>
              <a:rPr sz="2400" dirty="0">
                <a:solidFill>
                  <a:srgbClr val="434343"/>
                </a:solidFill>
                <a:latin typeface="Calibri"/>
                <a:cs typeface="Calibri"/>
              </a:rPr>
              <a:t>are</a:t>
            </a:r>
            <a:r>
              <a:rPr sz="2400" spc="-15" dirty="0">
                <a:solidFill>
                  <a:srgbClr val="434343"/>
                </a:solidFill>
                <a:latin typeface="Calibri"/>
                <a:cs typeface="Calibri"/>
              </a:rPr>
              <a:t> </a:t>
            </a:r>
            <a:r>
              <a:rPr sz="2400" spc="-5" dirty="0">
                <a:solidFill>
                  <a:srgbClr val="434343"/>
                </a:solidFill>
                <a:latin typeface="Calibri"/>
                <a:cs typeface="Calibri"/>
              </a:rPr>
              <a:t>relatively</a:t>
            </a:r>
            <a:r>
              <a:rPr sz="2400" spc="-15" dirty="0">
                <a:solidFill>
                  <a:srgbClr val="434343"/>
                </a:solidFill>
                <a:latin typeface="Calibri"/>
                <a:cs typeface="Calibri"/>
              </a:rPr>
              <a:t> </a:t>
            </a:r>
            <a:r>
              <a:rPr sz="2400" spc="-5" dirty="0">
                <a:solidFill>
                  <a:srgbClr val="434343"/>
                </a:solidFill>
                <a:latin typeface="Calibri"/>
                <a:cs typeface="Calibri"/>
              </a:rPr>
              <a:t>new.</a:t>
            </a:r>
            <a:endParaRPr sz="2400" dirty="0">
              <a:latin typeface="Calibri"/>
              <a:cs typeface="Calibri"/>
            </a:endParaRPr>
          </a:p>
          <a:p>
            <a:pPr marL="927100" marR="247650" indent="-306705">
              <a:lnSpc>
                <a:spcPts val="3300"/>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However,</a:t>
            </a:r>
            <a:r>
              <a:rPr sz="2400" spc="-10" dirty="0">
                <a:solidFill>
                  <a:srgbClr val="434343"/>
                </a:solidFill>
                <a:latin typeface="Calibri"/>
                <a:cs typeface="Calibri"/>
              </a:rPr>
              <a:t> </a:t>
            </a:r>
            <a:r>
              <a:rPr sz="2400" spc="-5" dirty="0">
                <a:solidFill>
                  <a:srgbClr val="434343"/>
                </a:solidFill>
                <a:latin typeface="Consolas"/>
                <a:cs typeface="Consolas"/>
              </a:rPr>
              <a:t>const</a:t>
            </a:r>
            <a:r>
              <a:rPr sz="2400" spc="-780" dirty="0">
                <a:solidFill>
                  <a:srgbClr val="434343"/>
                </a:solidFill>
                <a:latin typeface="Consolas"/>
                <a:cs typeface="Consolas"/>
              </a:rPr>
              <a:t> </a:t>
            </a:r>
            <a:r>
              <a:rPr sz="2400" dirty="0">
                <a:solidFill>
                  <a:srgbClr val="434343"/>
                </a:solidFill>
                <a:latin typeface="Calibri"/>
                <a:cs typeface="Calibri"/>
              </a:rPr>
              <a:t>and</a:t>
            </a:r>
            <a:r>
              <a:rPr sz="2400" spc="-10" dirty="0">
                <a:solidFill>
                  <a:srgbClr val="434343"/>
                </a:solidFill>
                <a:latin typeface="Calibri"/>
                <a:cs typeface="Calibri"/>
              </a:rPr>
              <a:t> </a:t>
            </a:r>
            <a:r>
              <a:rPr sz="2400" spc="-5" dirty="0">
                <a:solidFill>
                  <a:srgbClr val="434343"/>
                </a:solidFill>
                <a:latin typeface="Consolas"/>
                <a:cs typeface="Consolas"/>
              </a:rPr>
              <a:t>let</a:t>
            </a:r>
            <a:r>
              <a:rPr sz="2400" spc="-785" dirty="0">
                <a:solidFill>
                  <a:srgbClr val="434343"/>
                </a:solidFill>
                <a:latin typeface="Consolas"/>
                <a:cs typeface="Consolas"/>
              </a:rPr>
              <a:t> </a:t>
            </a:r>
            <a:r>
              <a:rPr sz="2400" dirty="0">
                <a:solidFill>
                  <a:srgbClr val="434343"/>
                </a:solidFill>
                <a:latin typeface="Calibri"/>
                <a:cs typeface="Calibri"/>
              </a:rPr>
              <a:t>are</a:t>
            </a:r>
            <a:r>
              <a:rPr sz="2400" spc="-10"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2"/>
              </a:rPr>
              <a:t>well</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3"/>
              </a:rPr>
              <a:t>supported</a:t>
            </a:r>
            <a:r>
              <a:rPr sz="2400" spc="-5" dirty="0">
                <a:solidFill>
                  <a:srgbClr val="434343"/>
                </a:solidFill>
                <a:latin typeface="Calibri"/>
                <a:cs typeface="Calibri"/>
              </a:rPr>
              <a:t>,</a:t>
            </a:r>
            <a:r>
              <a:rPr sz="2400" spc="-15" dirty="0">
                <a:solidFill>
                  <a:srgbClr val="434343"/>
                </a:solidFill>
                <a:latin typeface="Calibri"/>
                <a:cs typeface="Calibri"/>
              </a:rPr>
              <a:t> </a:t>
            </a:r>
            <a:r>
              <a:rPr sz="2400" spc="-5" dirty="0">
                <a:solidFill>
                  <a:srgbClr val="434343"/>
                </a:solidFill>
                <a:latin typeface="Calibri"/>
                <a:cs typeface="Calibri"/>
              </a:rPr>
              <a:t>so  there's no reason not to use</a:t>
            </a:r>
            <a:r>
              <a:rPr sz="2400" spc="-20" dirty="0">
                <a:solidFill>
                  <a:srgbClr val="434343"/>
                </a:solidFill>
                <a:latin typeface="Calibri"/>
                <a:cs typeface="Calibri"/>
              </a:rPr>
              <a:t> </a:t>
            </a:r>
            <a:r>
              <a:rPr sz="2400" spc="-5" dirty="0">
                <a:solidFill>
                  <a:srgbClr val="434343"/>
                </a:solidFill>
                <a:latin typeface="Calibri"/>
                <a:cs typeface="Calibri"/>
              </a:rPr>
              <a:t>them.</a:t>
            </a:r>
            <a:endParaRPr sz="2400" dirty="0">
              <a:latin typeface="Calibri"/>
              <a:cs typeface="Calibri"/>
            </a:endParaRPr>
          </a:p>
          <a:p>
            <a:pPr>
              <a:lnSpc>
                <a:spcPct val="100000"/>
              </a:lnSpc>
              <a:spcBef>
                <a:spcPts val="20"/>
              </a:spcBef>
            </a:pPr>
            <a:endParaRPr sz="2900" dirty="0">
              <a:latin typeface="Calibri"/>
              <a:cs typeface="Calibri"/>
            </a:endParaRPr>
          </a:p>
          <a:p>
            <a:pPr marL="12700">
              <a:lnSpc>
                <a:spcPct val="100000"/>
              </a:lnSpc>
            </a:pPr>
            <a:r>
              <a:rPr sz="1800" spc="-5" dirty="0">
                <a:solidFill>
                  <a:srgbClr val="434343"/>
                </a:solidFill>
                <a:latin typeface="Calibri"/>
                <a:cs typeface="Calibri"/>
              </a:rPr>
              <a:t>(This is </a:t>
            </a:r>
            <a:r>
              <a:rPr sz="1800" dirty="0">
                <a:solidFill>
                  <a:srgbClr val="434343"/>
                </a:solidFill>
                <a:latin typeface="Calibri"/>
                <a:cs typeface="Calibri"/>
              </a:rPr>
              <a:t>also </a:t>
            </a:r>
            <a:r>
              <a:rPr sz="1800" spc="-5" dirty="0">
                <a:solidFill>
                  <a:srgbClr val="434343"/>
                </a:solidFill>
                <a:latin typeface="Calibri"/>
                <a:cs typeface="Calibri"/>
              </a:rPr>
              <a:t>what the </a:t>
            </a:r>
            <a:r>
              <a:rPr sz="1800" u="heavy" spc="-5" dirty="0">
                <a:solidFill>
                  <a:srgbClr val="0097A7"/>
                </a:solidFill>
                <a:uFill>
                  <a:solidFill>
                    <a:srgbClr val="0097A7"/>
                  </a:solidFill>
                </a:uFill>
                <a:latin typeface="Calibri"/>
                <a:cs typeface="Calibri"/>
                <a:hlinkClick r:id="rId4"/>
              </a:rPr>
              <a:t>Google</a:t>
            </a:r>
            <a:r>
              <a:rPr sz="1800" spc="-5" dirty="0">
                <a:solidFill>
                  <a:srgbClr val="0097A7"/>
                </a:solidFill>
                <a:latin typeface="Calibri"/>
                <a:cs typeface="Calibri"/>
                <a:hlinkClick r:id="rId4"/>
              </a:rPr>
              <a:t> </a:t>
            </a:r>
            <a:r>
              <a:rPr sz="1800" dirty="0">
                <a:solidFill>
                  <a:srgbClr val="434343"/>
                </a:solidFill>
                <a:latin typeface="Calibri"/>
                <a:cs typeface="Calibri"/>
              </a:rPr>
              <a:t>and </a:t>
            </a:r>
            <a:r>
              <a:rPr sz="1800" u="heavy" spc="-5" dirty="0">
                <a:solidFill>
                  <a:srgbClr val="0097A7"/>
                </a:solidFill>
                <a:uFill>
                  <a:solidFill>
                    <a:srgbClr val="0097A7"/>
                  </a:solidFill>
                </a:uFill>
                <a:latin typeface="Calibri"/>
                <a:cs typeface="Calibri"/>
                <a:hlinkClick r:id="rId5"/>
              </a:rPr>
              <a:t>AirBnB</a:t>
            </a:r>
            <a:r>
              <a:rPr sz="1800" spc="-5" dirty="0">
                <a:solidFill>
                  <a:srgbClr val="0097A7"/>
                </a:solidFill>
                <a:latin typeface="Calibri"/>
                <a:cs typeface="Calibri"/>
                <a:hlinkClick r:id="rId5"/>
              </a:rPr>
              <a:t> </a:t>
            </a:r>
            <a:r>
              <a:rPr sz="1800" spc="-5" dirty="0">
                <a:solidFill>
                  <a:srgbClr val="434343"/>
                </a:solidFill>
                <a:latin typeface="Calibri"/>
                <a:cs typeface="Calibri"/>
              </a:rPr>
              <a:t>JavaScript Style Guides</a:t>
            </a:r>
            <a:r>
              <a:rPr sz="1800" spc="-15" dirty="0">
                <a:solidFill>
                  <a:srgbClr val="434343"/>
                </a:solidFill>
                <a:latin typeface="Calibri"/>
                <a:cs typeface="Calibri"/>
              </a:rPr>
              <a:t> </a:t>
            </a:r>
            <a:r>
              <a:rPr sz="1800" spc="-5" dirty="0">
                <a:solidFill>
                  <a:srgbClr val="434343"/>
                </a:solidFill>
                <a:latin typeface="Calibri"/>
                <a:cs typeface="Calibri"/>
              </a:rPr>
              <a:t>recommend.)</a:t>
            </a:r>
            <a:endParaRPr sz="1800" dirty="0">
              <a:latin typeface="Calibri"/>
              <a:cs typeface="Calibri"/>
            </a:endParaRPr>
          </a:p>
        </p:txBody>
      </p:sp>
      <p:grpSp>
        <p:nvGrpSpPr>
          <p:cNvPr id="4" name="object 3">
            <a:extLst>
              <a:ext uri="{FF2B5EF4-FFF2-40B4-BE49-F238E27FC236}">
                <a16:creationId xmlns:a16="http://schemas.microsoft.com/office/drawing/2014/main" id="{1E8C67DB-1FC2-44B9-A74A-369DF8CBFE58}"/>
              </a:ext>
            </a:extLst>
          </p:cNvPr>
          <p:cNvGrpSpPr/>
          <p:nvPr/>
        </p:nvGrpSpPr>
        <p:grpSpPr>
          <a:xfrm>
            <a:off x="1523365" y="4427692"/>
            <a:ext cx="6097270" cy="2359660"/>
            <a:chOff x="1623850" y="4336900"/>
            <a:chExt cx="6097270" cy="2359660"/>
          </a:xfrm>
        </p:grpSpPr>
        <p:sp>
          <p:nvSpPr>
            <p:cNvPr id="5" name="object 4">
              <a:extLst>
                <a:ext uri="{FF2B5EF4-FFF2-40B4-BE49-F238E27FC236}">
                  <a16:creationId xmlns:a16="http://schemas.microsoft.com/office/drawing/2014/main" id="{D2580DAB-8C65-4A7B-BD7F-67A475F3436C}"/>
                </a:ext>
              </a:extLst>
            </p:cNvPr>
            <p:cNvSpPr/>
            <p:nvPr/>
          </p:nvSpPr>
          <p:spPr>
            <a:xfrm>
              <a:off x="1642900" y="4355949"/>
              <a:ext cx="6059170" cy="2321560"/>
            </a:xfrm>
            <a:custGeom>
              <a:avLst/>
              <a:gdLst/>
              <a:ahLst/>
              <a:cxnLst/>
              <a:rect l="l" t="t" r="r" b="b"/>
              <a:pathLst>
                <a:path w="6059170" h="2321559">
                  <a:moveTo>
                    <a:pt x="5672242" y="2321099"/>
                  </a:moveTo>
                  <a:lnTo>
                    <a:pt x="386857" y="2321099"/>
                  </a:lnTo>
                  <a:lnTo>
                    <a:pt x="338331" y="2318085"/>
                  </a:lnTo>
                  <a:lnTo>
                    <a:pt x="291603" y="2309284"/>
                  </a:lnTo>
                  <a:lnTo>
                    <a:pt x="247036" y="2295060"/>
                  </a:lnTo>
                  <a:lnTo>
                    <a:pt x="204993" y="2275773"/>
                  </a:lnTo>
                  <a:lnTo>
                    <a:pt x="165837" y="2251788"/>
                  </a:lnTo>
                  <a:lnTo>
                    <a:pt x="129930" y="2223465"/>
                  </a:lnTo>
                  <a:lnTo>
                    <a:pt x="97634" y="2191169"/>
                  </a:lnTo>
                  <a:lnTo>
                    <a:pt x="69312" y="2155262"/>
                  </a:lnTo>
                  <a:lnTo>
                    <a:pt x="45326" y="2116106"/>
                  </a:lnTo>
                  <a:lnTo>
                    <a:pt x="26039" y="2074063"/>
                  </a:lnTo>
                  <a:lnTo>
                    <a:pt x="11814" y="2029496"/>
                  </a:lnTo>
                  <a:lnTo>
                    <a:pt x="3014" y="1982768"/>
                  </a:lnTo>
                  <a:lnTo>
                    <a:pt x="0" y="1934242"/>
                  </a:lnTo>
                  <a:lnTo>
                    <a:pt x="0" y="386857"/>
                  </a:lnTo>
                  <a:lnTo>
                    <a:pt x="3014" y="338331"/>
                  </a:lnTo>
                  <a:lnTo>
                    <a:pt x="11814" y="291603"/>
                  </a:lnTo>
                  <a:lnTo>
                    <a:pt x="26039" y="247036"/>
                  </a:lnTo>
                  <a:lnTo>
                    <a:pt x="45326" y="204993"/>
                  </a:lnTo>
                  <a:lnTo>
                    <a:pt x="69312" y="165837"/>
                  </a:lnTo>
                  <a:lnTo>
                    <a:pt x="97634" y="129930"/>
                  </a:lnTo>
                  <a:lnTo>
                    <a:pt x="129930" y="97634"/>
                  </a:lnTo>
                  <a:lnTo>
                    <a:pt x="165837" y="69311"/>
                  </a:lnTo>
                  <a:lnTo>
                    <a:pt x="204993" y="45326"/>
                  </a:lnTo>
                  <a:lnTo>
                    <a:pt x="247036" y="26039"/>
                  </a:lnTo>
                  <a:lnTo>
                    <a:pt x="291603" y="11814"/>
                  </a:lnTo>
                  <a:lnTo>
                    <a:pt x="338331" y="3014"/>
                  </a:lnTo>
                  <a:lnTo>
                    <a:pt x="386857" y="0"/>
                  </a:lnTo>
                  <a:lnTo>
                    <a:pt x="5672242" y="0"/>
                  </a:lnTo>
                  <a:lnTo>
                    <a:pt x="5723092" y="3355"/>
                  </a:lnTo>
                  <a:lnTo>
                    <a:pt x="5772640" y="13253"/>
                  </a:lnTo>
                  <a:lnTo>
                    <a:pt x="5820286" y="29447"/>
                  </a:lnTo>
                  <a:lnTo>
                    <a:pt x="5865427" y="51687"/>
                  </a:lnTo>
                  <a:lnTo>
                    <a:pt x="5907463" y="79724"/>
                  </a:lnTo>
                  <a:lnTo>
                    <a:pt x="5945792" y="113308"/>
                  </a:lnTo>
                  <a:lnTo>
                    <a:pt x="5979376" y="151636"/>
                  </a:lnTo>
                  <a:lnTo>
                    <a:pt x="6007412" y="193672"/>
                  </a:lnTo>
                  <a:lnTo>
                    <a:pt x="6029652" y="238813"/>
                  </a:lnTo>
                  <a:lnTo>
                    <a:pt x="6045846" y="286459"/>
                  </a:lnTo>
                  <a:lnTo>
                    <a:pt x="6055745" y="336007"/>
                  </a:lnTo>
                  <a:lnTo>
                    <a:pt x="6059099" y="386857"/>
                  </a:lnTo>
                  <a:lnTo>
                    <a:pt x="6059099" y="1934242"/>
                  </a:lnTo>
                  <a:lnTo>
                    <a:pt x="6056085" y="1982768"/>
                  </a:lnTo>
                  <a:lnTo>
                    <a:pt x="6047284" y="2029496"/>
                  </a:lnTo>
                  <a:lnTo>
                    <a:pt x="6033059" y="2074063"/>
                  </a:lnTo>
                  <a:lnTo>
                    <a:pt x="6013773" y="2116106"/>
                  </a:lnTo>
                  <a:lnTo>
                    <a:pt x="5989787" y="2155262"/>
                  </a:lnTo>
                  <a:lnTo>
                    <a:pt x="5961465" y="2191169"/>
                  </a:lnTo>
                  <a:lnTo>
                    <a:pt x="5929169" y="2223465"/>
                  </a:lnTo>
                  <a:lnTo>
                    <a:pt x="5893262" y="2251788"/>
                  </a:lnTo>
                  <a:lnTo>
                    <a:pt x="5854105" y="2275773"/>
                  </a:lnTo>
                  <a:lnTo>
                    <a:pt x="5812063" y="2295060"/>
                  </a:lnTo>
                  <a:lnTo>
                    <a:pt x="5767496" y="2309284"/>
                  </a:lnTo>
                  <a:lnTo>
                    <a:pt x="5720768" y="2318085"/>
                  </a:lnTo>
                  <a:lnTo>
                    <a:pt x="5672242" y="2321099"/>
                  </a:lnTo>
                  <a:close/>
                </a:path>
              </a:pathLst>
            </a:custGeom>
            <a:solidFill>
              <a:srgbClr val="F4EBFF"/>
            </a:solidFill>
          </p:spPr>
          <p:txBody>
            <a:bodyPr wrap="square" lIns="0" tIns="0" rIns="0" bIns="0" rtlCol="0"/>
            <a:lstStyle/>
            <a:p>
              <a:endParaRPr dirty="0"/>
            </a:p>
          </p:txBody>
        </p:sp>
        <p:sp>
          <p:nvSpPr>
            <p:cNvPr id="6" name="object 5">
              <a:extLst>
                <a:ext uri="{FF2B5EF4-FFF2-40B4-BE49-F238E27FC236}">
                  <a16:creationId xmlns:a16="http://schemas.microsoft.com/office/drawing/2014/main" id="{6FCAA4D6-CDC5-4FBA-8171-4D6F594A49F8}"/>
                </a:ext>
              </a:extLst>
            </p:cNvPr>
            <p:cNvSpPr/>
            <p:nvPr/>
          </p:nvSpPr>
          <p:spPr>
            <a:xfrm>
              <a:off x="1642900" y="4355950"/>
              <a:ext cx="6059170" cy="2321560"/>
            </a:xfrm>
            <a:custGeom>
              <a:avLst/>
              <a:gdLst/>
              <a:ahLst/>
              <a:cxnLst/>
              <a:rect l="l" t="t" r="r" b="b"/>
              <a:pathLst>
                <a:path w="6059170" h="2321559">
                  <a:moveTo>
                    <a:pt x="0" y="386857"/>
                  </a:moveTo>
                  <a:lnTo>
                    <a:pt x="3014" y="338331"/>
                  </a:lnTo>
                  <a:lnTo>
                    <a:pt x="11814" y="291603"/>
                  </a:lnTo>
                  <a:lnTo>
                    <a:pt x="26039" y="247036"/>
                  </a:lnTo>
                  <a:lnTo>
                    <a:pt x="45326" y="204993"/>
                  </a:lnTo>
                  <a:lnTo>
                    <a:pt x="69312" y="165837"/>
                  </a:lnTo>
                  <a:lnTo>
                    <a:pt x="97634" y="129930"/>
                  </a:lnTo>
                  <a:lnTo>
                    <a:pt x="129930" y="97634"/>
                  </a:lnTo>
                  <a:lnTo>
                    <a:pt x="165837" y="69311"/>
                  </a:lnTo>
                  <a:lnTo>
                    <a:pt x="204993" y="45326"/>
                  </a:lnTo>
                  <a:lnTo>
                    <a:pt x="247036" y="26039"/>
                  </a:lnTo>
                  <a:lnTo>
                    <a:pt x="291603" y="11814"/>
                  </a:lnTo>
                  <a:lnTo>
                    <a:pt x="338331" y="3014"/>
                  </a:lnTo>
                  <a:lnTo>
                    <a:pt x="386857" y="0"/>
                  </a:lnTo>
                  <a:lnTo>
                    <a:pt x="5672242" y="0"/>
                  </a:lnTo>
                  <a:lnTo>
                    <a:pt x="5723092" y="3355"/>
                  </a:lnTo>
                  <a:lnTo>
                    <a:pt x="5772640" y="13253"/>
                  </a:lnTo>
                  <a:lnTo>
                    <a:pt x="5820286" y="29447"/>
                  </a:lnTo>
                  <a:lnTo>
                    <a:pt x="5865427" y="51687"/>
                  </a:lnTo>
                  <a:lnTo>
                    <a:pt x="5907463" y="79724"/>
                  </a:lnTo>
                  <a:lnTo>
                    <a:pt x="5945792" y="113308"/>
                  </a:lnTo>
                  <a:lnTo>
                    <a:pt x="5979376" y="151636"/>
                  </a:lnTo>
                  <a:lnTo>
                    <a:pt x="6007412" y="193672"/>
                  </a:lnTo>
                  <a:lnTo>
                    <a:pt x="6029652" y="238813"/>
                  </a:lnTo>
                  <a:lnTo>
                    <a:pt x="6045846" y="286459"/>
                  </a:lnTo>
                  <a:lnTo>
                    <a:pt x="6055745" y="336007"/>
                  </a:lnTo>
                  <a:lnTo>
                    <a:pt x="6059099" y="386857"/>
                  </a:lnTo>
                  <a:lnTo>
                    <a:pt x="6059099" y="1934242"/>
                  </a:lnTo>
                  <a:lnTo>
                    <a:pt x="6056085" y="1982768"/>
                  </a:lnTo>
                  <a:lnTo>
                    <a:pt x="6047284" y="2029496"/>
                  </a:lnTo>
                  <a:lnTo>
                    <a:pt x="6033060" y="2074063"/>
                  </a:lnTo>
                  <a:lnTo>
                    <a:pt x="6013773" y="2116106"/>
                  </a:lnTo>
                  <a:lnTo>
                    <a:pt x="5989787" y="2155262"/>
                  </a:lnTo>
                  <a:lnTo>
                    <a:pt x="5961465" y="2191169"/>
                  </a:lnTo>
                  <a:lnTo>
                    <a:pt x="5929169" y="2223465"/>
                  </a:lnTo>
                  <a:lnTo>
                    <a:pt x="5893262" y="2251788"/>
                  </a:lnTo>
                  <a:lnTo>
                    <a:pt x="5854105" y="2275773"/>
                  </a:lnTo>
                  <a:lnTo>
                    <a:pt x="5812063" y="2295060"/>
                  </a:lnTo>
                  <a:lnTo>
                    <a:pt x="5767496" y="2309285"/>
                  </a:lnTo>
                  <a:lnTo>
                    <a:pt x="5720768" y="2318085"/>
                  </a:lnTo>
                  <a:lnTo>
                    <a:pt x="5672242" y="2321099"/>
                  </a:lnTo>
                  <a:lnTo>
                    <a:pt x="386857" y="2321099"/>
                  </a:lnTo>
                  <a:lnTo>
                    <a:pt x="338331" y="2318085"/>
                  </a:lnTo>
                  <a:lnTo>
                    <a:pt x="291603" y="2309285"/>
                  </a:lnTo>
                  <a:lnTo>
                    <a:pt x="247036" y="2295060"/>
                  </a:lnTo>
                  <a:lnTo>
                    <a:pt x="204993" y="2275773"/>
                  </a:lnTo>
                  <a:lnTo>
                    <a:pt x="165837" y="2251788"/>
                  </a:lnTo>
                  <a:lnTo>
                    <a:pt x="129930" y="2223465"/>
                  </a:lnTo>
                  <a:lnTo>
                    <a:pt x="97634" y="2191169"/>
                  </a:lnTo>
                  <a:lnTo>
                    <a:pt x="69312" y="2155262"/>
                  </a:lnTo>
                  <a:lnTo>
                    <a:pt x="45326" y="2116106"/>
                  </a:lnTo>
                  <a:lnTo>
                    <a:pt x="26039" y="2074063"/>
                  </a:lnTo>
                  <a:lnTo>
                    <a:pt x="11814" y="2029496"/>
                  </a:lnTo>
                  <a:lnTo>
                    <a:pt x="3014" y="1982768"/>
                  </a:lnTo>
                  <a:lnTo>
                    <a:pt x="0" y="1934242"/>
                  </a:lnTo>
                  <a:lnTo>
                    <a:pt x="0" y="386857"/>
                  </a:lnTo>
                  <a:close/>
                </a:path>
              </a:pathLst>
            </a:custGeom>
            <a:ln w="38099">
              <a:solidFill>
                <a:srgbClr val="000000"/>
              </a:solidFill>
            </a:ln>
          </p:spPr>
          <p:txBody>
            <a:bodyPr wrap="square" lIns="0" tIns="0" rIns="0" bIns="0" rtlCol="0"/>
            <a:lstStyle/>
            <a:p>
              <a:endParaRPr/>
            </a:p>
          </p:txBody>
        </p:sp>
      </p:grpSp>
      <p:sp>
        <p:nvSpPr>
          <p:cNvPr id="8" name="TextBox 7">
            <a:extLst>
              <a:ext uri="{FF2B5EF4-FFF2-40B4-BE49-F238E27FC236}">
                <a16:creationId xmlns:a16="http://schemas.microsoft.com/office/drawing/2014/main" id="{459EC9E6-A14F-4C6D-91D5-060201CE0BCC}"/>
              </a:ext>
            </a:extLst>
          </p:cNvPr>
          <p:cNvSpPr txBox="1"/>
          <p:nvPr/>
        </p:nvSpPr>
        <p:spPr>
          <a:xfrm>
            <a:off x="152400" y="4645905"/>
            <a:ext cx="8305800" cy="2057294"/>
          </a:xfrm>
          <a:prstGeom prst="rect">
            <a:avLst/>
          </a:prstGeom>
          <a:noFill/>
        </p:spPr>
        <p:txBody>
          <a:bodyPr wrap="square">
            <a:spAutoFit/>
          </a:bodyPr>
          <a:lstStyle/>
          <a:p>
            <a:pPr marL="1384935" marR="991869" algn="ctr">
              <a:lnSpc>
                <a:spcPct val="100699"/>
              </a:lnSpc>
              <a:spcBef>
                <a:spcPts val="405"/>
              </a:spcBef>
            </a:pPr>
            <a:r>
              <a:rPr lang="en-US" sz="2400" b="1" dirty="0"/>
              <a:t>Aside: The internet has a ton of misinformation about JavaScript!</a:t>
            </a:r>
          </a:p>
          <a:p>
            <a:pPr marL="1384935" marR="991869" algn="ctr">
              <a:lnSpc>
                <a:spcPct val="100699"/>
              </a:lnSpc>
              <a:spcBef>
                <a:spcPts val="405"/>
              </a:spcBef>
            </a:pPr>
            <a:endParaRPr lang="en-US" sz="1800" spc="-5" dirty="0">
              <a:latin typeface="Calibri"/>
              <a:cs typeface="Calibri"/>
            </a:endParaRPr>
          </a:p>
          <a:p>
            <a:pPr marL="1384935" marR="991869" algn="ctr">
              <a:lnSpc>
                <a:spcPct val="100699"/>
              </a:lnSpc>
              <a:spcBef>
                <a:spcPts val="405"/>
              </a:spcBef>
            </a:pPr>
            <a:r>
              <a:rPr lang="en-US" sz="1800" spc="-5" dirty="0">
                <a:latin typeface="Calibri"/>
                <a:cs typeface="Calibri"/>
              </a:rPr>
              <a:t>Including several "accepted" Stack Overflow</a:t>
            </a:r>
            <a:r>
              <a:rPr lang="en-US" sz="1800" spc="-85" dirty="0">
                <a:latin typeface="Calibri"/>
                <a:cs typeface="Calibri"/>
              </a:rPr>
              <a:t> </a:t>
            </a:r>
            <a:r>
              <a:rPr lang="en-US" sz="1800" dirty="0">
                <a:latin typeface="Calibri"/>
                <a:cs typeface="Calibri"/>
              </a:rPr>
              <a:t>answers,  </a:t>
            </a:r>
            <a:r>
              <a:rPr lang="en-US" sz="1800" spc="-5" dirty="0">
                <a:latin typeface="Calibri"/>
                <a:cs typeface="Calibri"/>
              </a:rPr>
              <a:t>tutorials, etc. Lots of stuff online is years out of</a:t>
            </a:r>
            <a:r>
              <a:rPr lang="en-US" sz="1800" spc="-55" dirty="0">
                <a:latin typeface="Calibri"/>
                <a:cs typeface="Calibri"/>
              </a:rPr>
              <a:t> </a:t>
            </a:r>
            <a:r>
              <a:rPr lang="en-US" sz="1800" spc="-5" dirty="0">
                <a:latin typeface="Calibri"/>
                <a:cs typeface="Calibri"/>
              </a:rPr>
              <a:t>date.</a:t>
            </a:r>
            <a:endParaRPr lang="en-US" sz="1800" dirty="0">
              <a:latin typeface="Calibri"/>
              <a:cs typeface="Calibri"/>
            </a:endParaRPr>
          </a:p>
          <a:p>
            <a:pPr marL="394335" algn="ctr">
              <a:lnSpc>
                <a:spcPct val="100000"/>
              </a:lnSpc>
              <a:spcBef>
                <a:spcPts val="15"/>
              </a:spcBef>
            </a:pPr>
            <a:r>
              <a:rPr lang="en-US" sz="1800" b="1" spc="-5" dirty="0">
                <a:latin typeface="Calibri"/>
                <a:cs typeface="Calibri"/>
              </a:rPr>
              <a:t>Tread</a:t>
            </a:r>
            <a:r>
              <a:rPr lang="en-US" sz="1800" b="1" spc="-10" dirty="0">
                <a:latin typeface="Calibri"/>
                <a:cs typeface="Calibri"/>
              </a:rPr>
              <a:t> </a:t>
            </a:r>
            <a:r>
              <a:rPr lang="en-US" sz="1800" b="1" spc="-5" dirty="0">
                <a:latin typeface="Calibri"/>
                <a:cs typeface="Calibri"/>
              </a:rPr>
              <a:t>carefully</a:t>
            </a:r>
            <a:endParaRPr lang="en-DE" dirty="0"/>
          </a:p>
        </p:txBody>
      </p:sp>
    </p:spTree>
    <p:extLst>
      <p:ext uri="{BB962C8B-B14F-4D97-AF65-F5344CB8AC3E}">
        <p14:creationId xmlns:p14="http://schemas.microsoft.com/office/powerpoint/2010/main" val="3374929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3015615" cy="574040"/>
          </a:xfrm>
          <a:prstGeom prst="rect">
            <a:avLst/>
          </a:prstGeom>
        </p:spPr>
        <p:txBody>
          <a:bodyPr vert="horz" wrap="square" lIns="0" tIns="12700" rIns="0" bIns="0" rtlCol="0">
            <a:spAutoFit/>
          </a:bodyPr>
          <a:lstStyle/>
          <a:p>
            <a:pPr marL="12700">
              <a:lnSpc>
                <a:spcPct val="100000"/>
              </a:lnSpc>
              <a:spcBef>
                <a:spcPts val="100"/>
              </a:spcBef>
            </a:pPr>
            <a:r>
              <a:rPr spc="-60" dirty="0"/>
              <a:t>Goals</a:t>
            </a:r>
          </a:p>
        </p:txBody>
      </p:sp>
      <p:sp>
        <p:nvSpPr>
          <p:cNvPr id="3" name="object 3"/>
          <p:cNvSpPr txBox="1"/>
          <p:nvPr/>
        </p:nvSpPr>
        <p:spPr>
          <a:xfrm>
            <a:off x="855722" y="1567732"/>
            <a:ext cx="7397115" cy="4064000"/>
          </a:xfrm>
          <a:prstGeom prst="rect">
            <a:avLst/>
          </a:prstGeom>
        </p:spPr>
        <p:txBody>
          <a:bodyPr vert="horz" wrap="square" lIns="0" tIns="12700" rIns="0" bIns="0" rtlCol="0">
            <a:spAutoFit/>
          </a:bodyPr>
          <a:lstStyle/>
          <a:p>
            <a:pPr marL="12700" marR="439420">
              <a:lnSpc>
                <a:spcPct val="114599"/>
              </a:lnSpc>
              <a:spcBef>
                <a:spcPts val="100"/>
              </a:spcBef>
            </a:pPr>
            <a:r>
              <a:rPr sz="2400" spc="-5" dirty="0">
                <a:solidFill>
                  <a:srgbClr val="424242"/>
                </a:solidFill>
                <a:latin typeface="Arial"/>
                <a:cs typeface="Arial"/>
              </a:rPr>
              <a:t>If </a:t>
            </a:r>
            <a:r>
              <a:rPr sz="2400" spc="-90" dirty="0">
                <a:solidFill>
                  <a:srgbClr val="424242"/>
                </a:solidFill>
                <a:latin typeface="Arial"/>
                <a:cs typeface="Arial"/>
              </a:rPr>
              <a:t>you </a:t>
            </a:r>
            <a:r>
              <a:rPr sz="2400" spc="-95" dirty="0">
                <a:solidFill>
                  <a:srgbClr val="424242"/>
                </a:solidFill>
                <a:latin typeface="Arial"/>
                <a:cs typeface="Arial"/>
              </a:rPr>
              <a:t>never </a:t>
            </a:r>
            <a:r>
              <a:rPr sz="2400" spc="-80" dirty="0">
                <a:solidFill>
                  <a:srgbClr val="424242"/>
                </a:solidFill>
                <a:latin typeface="Arial"/>
                <a:cs typeface="Arial"/>
              </a:rPr>
              <a:t>take </a:t>
            </a:r>
            <a:r>
              <a:rPr sz="2400" spc="-55" dirty="0">
                <a:solidFill>
                  <a:srgbClr val="424242"/>
                </a:solidFill>
                <a:latin typeface="Arial"/>
                <a:cs typeface="Arial"/>
              </a:rPr>
              <a:t>another </a:t>
            </a:r>
            <a:r>
              <a:rPr sz="2400" spc="-85" dirty="0">
                <a:solidFill>
                  <a:srgbClr val="424242"/>
                </a:solidFill>
                <a:latin typeface="Arial"/>
                <a:cs typeface="Arial"/>
              </a:rPr>
              <a:t>web programming</a:t>
            </a:r>
            <a:r>
              <a:rPr sz="2400" spc="-450" dirty="0">
                <a:solidFill>
                  <a:srgbClr val="424242"/>
                </a:solidFill>
                <a:latin typeface="Arial"/>
                <a:cs typeface="Arial"/>
              </a:rPr>
              <a:t> </a:t>
            </a:r>
            <a:r>
              <a:rPr sz="2400" spc="-180" dirty="0">
                <a:solidFill>
                  <a:srgbClr val="424242"/>
                </a:solidFill>
                <a:latin typeface="Arial"/>
                <a:cs typeface="Arial"/>
              </a:rPr>
              <a:t>class </a:t>
            </a:r>
            <a:r>
              <a:rPr sz="2400" spc="-120" dirty="0">
                <a:solidFill>
                  <a:srgbClr val="424242"/>
                </a:solidFill>
                <a:latin typeface="Arial"/>
                <a:cs typeface="Arial"/>
              </a:rPr>
              <a:t>again,  </a:t>
            </a:r>
            <a:r>
              <a:rPr sz="2400" spc="-90" dirty="0">
                <a:solidFill>
                  <a:srgbClr val="424242"/>
                </a:solidFill>
                <a:latin typeface="Arial"/>
                <a:cs typeface="Arial"/>
              </a:rPr>
              <a:t>you </a:t>
            </a:r>
            <a:r>
              <a:rPr sz="2400" spc="5" dirty="0">
                <a:solidFill>
                  <a:srgbClr val="424242"/>
                </a:solidFill>
                <a:latin typeface="Arial"/>
                <a:cs typeface="Arial"/>
              </a:rPr>
              <a:t>will </a:t>
            </a:r>
            <a:r>
              <a:rPr sz="2400" spc="-120" dirty="0">
                <a:solidFill>
                  <a:srgbClr val="424242"/>
                </a:solidFill>
                <a:latin typeface="Arial"/>
                <a:cs typeface="Arial"/>
              </a:rPr>
              <a:t>leave </a:t>
            </a:r>
            <a:r>
              <a:rPr lang="en-US" sz="2400" spc="-285" dirty="0">
                <a:solidFill>
                  <a:srgbClr val="424242"/>
                </a:solidFill>
                <a:latin typeface="Arial"/>
                <a:cs typeface="Arial"/>
              </a:rPr>
              <a:t>this course</a:t>
            </a:r>
            <a:r>
              <a:rPr sz="2400" spc="-285" dirty="0">
                <a:solidFill>
                  <a:srgbClr val="424242"/>
                </a:solidFill>
                <a:latin typeface="Arial"/>
                <a:cs typeface="Arial"/>
              </a:rPr>
              <a:t> </a:t>
            </a:r>
            <a:r>
              <a:rPr sz="2400" spc="10" dirty="0">
                <a:solidFill>
                  <a:srgbClr val="424242"/>
                </a:solidFill>
                <a:latin typeface="Arial"/>
                <a:cs typeface="Arial"/>
              </a:rPr>
              <a:t>with </a:t>
            </a:r>
            <a:r>
              <a:rPr sz="2400" spc="-30" dirty="0">
                <a:solidFill>
                  <a:srgbClr val="424242"/>
                </a:solidFill>
                <a:latin typeface="Arial"/>
                <a:cs typeface="Arial"/>
              </a:rPr>
              <a:t>the </a:t>
            </a:r>
            <a:r>
              <a:rPr sz="2400" spc="-40" dirty="0">
                <a:solidFill>
                  <a:srgbClr val="424242"/>
                </a:solidFill>
                <a:latin typeface="Arial"/>
                <a:cs typeface="Arial"/>
              </a:rPr>
              <a:t>following</a:t>
            </a:r>
            <a:r>
              <a:rPr sz="2400" spc="-405" dirty="0">
                <a:solidFill>
                  <a:srgbClr val="424242"/>
                </a:solidFill>
                <a:latin typeface="Arial"/>
                <a:cs typeface="Arial"/>
              </a:rPr>
              <a:t> </a:t>
            </a:r>
            <a:r>
              <a:rPr sz="2400" spc="-95" dirty="0">
                <a:solidFill>
                  <a:srgbClr val="424242"/>
                </a:solidFill>
                <a:latin typeface="Arial"/>
                <a:cs typeface="Arial"/>
              </a:rPr>
              <a:t>skills:</a:t>
            </a:r>
            <a:endParaRPr sz="2400" dirty="0">
              <a:latin typeface="Arial"/>
              <a:cs typeface="Arial"/>
            </a:endParaRPr>
          </a:p>
          <a:p>
            <a:pPr marL="469900" marR="127635" indent="-306705">
              <a:lnSpc>
                <a:spcPct val="113700"/>
              </a:lnSpc>
              <a:spcBef>
                <a:spcPts val="1025"/>
              </a:spcBef>
              <a:buSzPct val="83333"/>
              <a:buChar char="-"/>
              <a:tabLst>
                <a:tab pos="469265" algn="l"/>
                <a:tab pos="469900" algn="l"/>
              </a:tabLst>
            </a:pPr>
            <a:r>
              <a:rPr sz="2400" spc="-130" dirty="0">
                <a:solidFill>
                  <a:srgbClr val="424242"/>
                </a:solidFill>
                <a:latin typeface="Arial"/>
                <a:cs typeface="Arial"/>
              </a:rPr>
              <a:t>Create </a:t>
            </a:r>
            <a:r>
              <a:rPr sz="2400" b="1" spc="-105" dirty="0">
                <a:solidFill>
                  <a:srgbClr val="424242"/>
                </a:solidFill>
                <a:latin typeface="Arial"/>
                <a:cs typeface="Arial"/>
              </a:rPr>
              <a:t>attractive, </a:t>
            </a:r>
            <a:r>
              <a:rPr sz="2400" b="1" spc="-180" dirty="0">
                <a:solidFill>
                  <a:srgbClr val="424242"/>
                </a:solidFill>
                <a:latin typeface="Arial"/>
                <a:cs typeface="Arial"/>
              </a:rPr>
              <a:t>small </a:t>
            </a:r>
            <a:r>
              <a:rPr sz="2400" b="1" spc="-220" dirty="0">
                <a:solidFill>
                  <a:srgbClr val="424242"/>
                </a:solidFill>
                <a:latin typeface="Arial"/>
                <a:cs typeface="Arial"/>
              </a:rPr>
              <a:t>scale </a:t>
            </a:r>
            <a:r>
              <a:rPr sz="2400" b="1" spc="-135" dirty="0">
                <a:solidFill>
                  <a:srgbClr val="424242"/>
                </a:solidFill>
                <a:latin typeface="Arial"/>
                <a:cs typeface="Arial"/>
              </a:rPr>
              <a:t>web </a:t>
            </a:r>
            <a:r>
              <a:rPr sz="2400" b="1" spc="-190" dirty="0">
                <a:solidFill>
                  <a:srgbClr val="424242"/>
                </a:solidFill>
                <a:latin typeface="Arial"/>
                <a:cs typeface="Arial"/>
              </a:rPr>
              <a:t>sites </a:t>
            </a:r>
            <a:r>
              <a:rPr sz="2400" b="1" spc="-135" dirty="0">
                <a:solidFill>
                  <a:srgbClr val="424242"/>
                </a:solidFill>
                <a:latin typeface="Arial"/>
                <a:cs typeface="Arial"/>
              </a:rPr>
              <a:t>or </a:t>
            </a:r>
            <a:r>
              <a:rPr sz="2400" b="1" spc="-225" dirty="0">
                <a:solidFill>
                  <a:srgbClr val="424242"/>
                </a:solidFill>
                <a:latin typeface="Arial"/>
                <a:cs typeface="Arial"/>
              </a:rPr>
              <a:t>apps </a:t>
            </a:r>
            <a:r>
              <a:rPr sz="2400" dirty="0">
                <a:solidFill>
                  <a:srgbClr val="424242"/>
                </a:solidFill>
                <a:latin typeface="Arial"/>
                <a:cs typeface="Arial"/>
              </a:rPr>
              <a:t>that </a:t>
            </a:r>
            <a:r>
              <a:rPr sz="2400" spc="-25" dirty="0">
                <a:solidFill>
                  <a:srgbClr val="424242"/>
                </a:solidFill>
                <a:latin typeface="Arial"/>
                <a:cs typeface="Arial"/>
              </a:rPr>
              <a:t>at  </a:t>
            </a:r>
            <a:r>
              <a:rPr sz="2400" spc="-95" dirty="0">
                <a:solidFill>
                  <a:srgbClr val="424242"/>
                </a:solidFill>
                <a:latin typeface="Arial"/>
                <a:cs typeface="Arial"/>
              </a:rPr>
              <a:t>least </a:t>
            </a:r>
            <a:r>
              <a:rPr sz="2400" spc="-70" dirty="0">
                <a:solidFill>
                  <a:srgbClr val="424242"/>
                </a:solidFill>
                <a:latin typeface="Arial"/>
                <a:cs typeface="Arial"/>
              </a:rPr>
              <a:t>mostly </a:t>
            </a:r>
            <a:r>
              <a:rPr sz="2400" spc="-45" dirty="0">
                <a:solidFill>
                  <a:srgbClr val="424242"/>
                </a:solidFill>
                <a:latin typeface="Arial"/>
                <a:cs typeface="Arial"/>
              </a:rPr>
              <a:t>work </a:t>
            </a:r>
            <a:r>
              <a:rPr sz="2400" spc="-75" dirty="0">
                <a:solidFill>
                  <a:srgbClr val="424242"/>
                </a:solidFill>
                <a:latin typeface="Arial"/>
                <a:cs typeface="Arial"/>
              </a:rPr>
              <a:t>on</a:t>
            </a:r>
            <a:r>
              <a:rPr sz="2400" spc="-315" dirty="0">
                <a:solidFill>
                  <a:srgbClr val="424242"/>
                </a:solidFill>
                <a:latin typeface="Arial"/>
                <a:cs typeface="Arial"/>
              </a:rPr>
              <a:t> </a:t>
            </a:r>
            <a:r>
              <a:rPr sz="2400" spc="-125" dirty="0">
                <a:solidFill>
                  <a:srgbClr val="424242"/>
                </a:solidFill>
                <a:latin typeface="Arial"/>
                <a:cs typeface="Arial"/>
              </a:rPr>
              <a:t>phones</a:t>
            </a:r>
            <a:endParaRPr sz="2400" dirty="0">
              <a:latin typeface="Arial"/>
              <a:cs typeface="Arial"/>
            </a:endParaRPr>
          </a:p>
          <a:p>
            <a:pPr marL="469900" marR="5080" indent="-306705">
              <a:lnSpc>
                <a:spcPct val="113700"/>
              </a:lnSpc>
              <a:spcBef>
                <a:spcPts val="1025"/>
              </a:spcBef>
              <a:buSzPct val="83333"/>
              <a:buChar char="-"/>
              <a:tabLst>
                <a:tab pos="469265" algn="l"/>
                <a:tab pos="469900" algn="l"/>
              </a:tabLst>
            </a:pPr>
            <a:r>
              <a:rPr sz="2400" spc="-175" dirty="0">
                <a:solidFill>
                  <a:srgbClr val="424242"/>
                </a:solidFill>
                <a:latin typeface="Arial"/>
                <a:cs typeface="Arial"/>
              </a:rPr>
              <a:t>Have </a:t>
            </a:r>
            <a:r>
              <a:rPr sz="2400" spc="-30" dirty="0">
                <a:solidFill>
                  <a:srgbClr val="424242"/>
                </a:solidFill>
                <a:latin typeface="Arial"/>
                <a:cs typeface="Arial"/>
              </a:rPr>
              <a:t>the </a:t>
            </a:r>
            <a:r>
              <a:rPr sz="2400" b="1" spc="-180" dirty="0">
                <a:solidFill>
                  <a:srgbClr val="424242"/>
                </a:solidFill>
                <a:latin typeface="Arial"/>
                <a:cs typeface="Arial"/>
              </a:rPr>
              <a:t>vocabulary </a:t>
            </a:r>
            <a:r>
              <a:rPr sz="2400" b="1" spc="-175" dirty="0">
                <a:solidFill>
                  <a:srgbClr val="424242"/>
                </a:solidFill>
                <a:latin typeface="Arial"/>
                <a:cs typeface="Arial"/>
              </a:rPr>
              <a:t>and </a:t>
            </a:r>
            <a:r>
              <a:rPr sz="2400" b="1" spc="-204" dirty="0">
                <a:solidFill>
                  <a:srgbClr val="424242"/>
                </a:solidFill>
                <a:latin typeface="Arial"/>
                <a:cs typeface="Arial"/>
              </a:rPr>
              <a:t>background </a:t>
            </a:r>
            <a:r>
              <a:rPr sz="2400" b="1" spc="-170" dirty="0">
                <a:solidFill>
                  <a:srgbClr val="424242"/>
                </a:solidFill>
                <a:latin typeface="Arial"/>
                <a:cs typeface="Arial"/>
              </a:rPr>
              <a:t>knowledge </a:t>
            </a:r>
            <a:r>
              <a:rPr sz="2400" spc="25" dirty="0">
                <a:solidFill>
                  <a:srgbClr val="424242"/>
                </a:solidFill>
                <a:latin typeface="Arial"/>
                <a:cs typeface="Arial"/>
              </a:rPr>
              <a:t>to  </a:t>
            </a:r>
            <a:r>
              <a:rPr sz="2400" spc="-85" dirty="0">
                <a:solidFill>
                  <a:srgbClr val="424242"/>
                </a:solidFill>
                <a:latin typeface="Arial"/>
                <a:cs typeface="Arial"/>
              </a:rPr>
              <a:t>understand </a:t>
            </a:r>
            <a:r>
              <a:rPr sz="2400" spc="-80" dirty="0">
                <a:solidFill>
                  <a:srgbClr val="424242"/>
                </a:solidFill>
                <a:latin typeface="Arial"/>
                <a:cs typeface="Arial"/>
              </a:rPr>
              <a:t>technical </a:t>
            </a:r>
            <a:r>
              <a:rPr sz="2400" spc="-75" dirty="0">
                <a:solidFill>
                  <a:srgbClr val="424242"/>
                </a:solidFill>
                <a:latin typeface="Arial"/>
                <a:cs typeface="Arial"/>
              </a:rPr>
              <a:t>writing/discussions </a:t>
            </a:r>
            <a:r>
              <a:rPr sz="2400" spc="-55" dirty="0">
                <a:solidFill>
                  <a:srgbClr val="424242"/>
                </a:solidFill>
                <a:latin typeface="Arial"/>
                <a:cs typeface="Arial"/>
              </a:rPr>
              <a:t>about </a:t>
            </a:r>
            <a:r>
              <a:rPr sz="2400" spc="-30" dirty="0">
                <a:solidFill>
                  <a:srgbClr val="424242"/>
                </a:solidFill>
                <a:latin typeface="Arial"/>
                <a:cs typeface="Arial"/>
              </a:rPr>
              <a:t>the</a:t>
            </a:r>
            <a:r>
              <a:rPr sz="2400" spc="-375" dirty="0">
                <a:solidFill>
                  <a:srgbClr val="424242"/>
                </a:solidFill>
                <a:latin typeface="Arial"/>
                <a:cs typeface="Arial"/>
              </a:rPr>
              <a:t> </a:t>
            </a:r>
            <a:r>
              <a:rPr sz="2400" spc="-85" dirty="0">
                <a:solidFill>
                  <a:srgbClr val="424242"/>
                </a:solidFill>
                <a:latin typeface="Arial"/>
                <a:cs typeface="Arial"/>
              </a:rPr>
              <a:t>web</a:t>
            </a:r>
            <a:endParaRPr sz="2400" dirty="0">
              <a:latin typeface="Arial"/>
              <a:cs typeface="Arial"/>
            </a:endParaRPr>
          </a:p>
          <a:p>
            <a:pPr marL="469265">
              <a:lnSpc>
                <a:spcPct val="100000"/>
              </a:lnSpc>
              <a:spcBef>
                <a:spcPts val="445"/>
              </a:spcBef>
            </a:pPr>
            <a:r>
              <a:rPr sz="1800" spc="-85" dirty="0">
                <a:solidFill>
                  <a:srgbClr val="424242"/>
                </a:solidFill>
                <a:latin typeface="Arial"/>
                <a:cs typeface="Arial"/>
              </a:rPr>
              <a:t>(e.g. </a:t>
            </a:r>
            <a:r>
              <a:rPr sz="1800" spc="-65" dirty="0">
                <a:solidFill>
                  <a:srgbClr val="424242"/>
                </a:solidFill>
                <a:latin typeface="Arial"/>
                <a:cs typeface="Arial"/>
              </a:rPr>
              <a:t>web </a:t>
            </a:r>
            <a:r>
              <a:rPr sz="1800" spc="-165" dirty="0">
                <a:solidFill>
                  <a:srgbClr val="424242"/>
                </a:solidFill>
                <a:latin typeface="Arial"/>
                <a:cs typeface="Arial"/>
              </a:rPr>
              <a:t>API </a:t>
            </a:r>
            <a:r>
              <a:rPr sz="1800" spc="-50" dirty="0">
                <a:solidFill>
                  <a:srgbClr val="424242"/>
                </a:solidFill>
                <a:latin typeface="Arial"/>
                <a:cs typeface="Arial"/>
              </a:rPr>
              <a:t>documentation; </a:t>
            </a:r>
            <a:r>
              <a:rPr sz="1800" spc="-60" dirty="0">
                <a:solidFill>
                  <a:srgbClr val="424242"/>
                </a:solidFill>
                <a:latin typeface="Arial"/>
                <a:cs typeface="Arial"/>
              </a:rPr>
              <a:t>random </a:t>
            </a:r>
            <a:r>
              <a:rPr sz="1800" spc="-70" dirty="0">
                <a:solidFill>
                  <a:srgbClr val="424242"/>
                </a:solidFill>
                <a:latin typeface="Arial"/>
                <a:cs typeface="Arial"/>
              </a:rPr>
              <a:t>blog</a:t>
            </a:r>
            <a:r>
              <a:rPr sz="1800" spc="-160" dirty="0">
                <a:solidFill>
                  <a:srgbClr val="424242"/>
                </a:solidFill>
                <a:latin typeface="Arial"/>
                <a:cs typeface="Arial"/>
              </a:rPr>
              <a:t> </a:t>
            </a:r>
            <a:r>
              <a:rPr sz="1800" spc="-80" dirty="0">
                <a:solidFill>
                  <a:srgbClr val="424242"/>
                </a:solidFill>
                <a:latin typeface="Arial"/>
                <a:cs typeface="Arial"/>
              </a:rPr>
              <a:t>posts)</a:t>
            </a:r>
            <a:endParaRPr sz="1800" dirty="0">
              <a:latin typeface="Arial"/>
              <a:cs typeface="Arial"/>
            </a:endParaRPr>
          </a:p>
          <a:p>
            <a:pPr marL="469900" marR="725170" indent="-306705">
              <a:lnSpc>
                <a:spcPct val="113700"/>
              </a:lnSpc>
              <a:spcBef>
                <a:spcPts val="894"/>
              </a:spcBef>
              <a:buSzPct val="83333"/>
              <a:buChar char="-"/>
              <a:tabLst>
                <a:tab pos="469265" algn="l"/>
                <a:tab pos="469900" algn="l"/>
              </a:tabLst>
            </a:pPr>
            <a:r>
              <a:rPr sz="2400" spc="-175" dirty="0">
                <a:solidFill>
                  <a:srgbClr val="424242"/>
                </a:solidFill>
                <a:latin typeface="Arial"/>
                <a:cs typeface="Arial"/>
              </a:rPr>
              <a:t>Have </a:t>
            </a:r>
            <a:r>
              <a:rPr sz="2400" spc="-30" dirty="0">
                <a:solidFill>
                  <a:srgbClr val="424242"/>
                </a:solidFill>
                <a:latin typeface="Arial"/>
                <a:cs typeface="Arial"/>
              </a:rPr>
              <a:t>the </a:t>
            </a:r>
            <a:r>
              <a:rPr sz="2400" b="1" spc="-135" dirty="0">
                <a:solidFill>
                  <a:srgbClr val="424242"/>
                </a:solidFill>
                <a:latin typeface="Arial"/>
                <a:cs typeface="Arial"/>
              </a:rPr>
              <a:t>foundation </a:t>
            </a:r>
            <a:r>
              <a:rPr sz="2400" spc="30" dirty="0">
                <a:solidFill>
                  <a:srgbClr val="424242"/>
                </a:solidFill>
                <a:latin typeface="Arial"/>
                <a:cs typeface="Arial"/>
              </a:rPr>
              <a:t>to </a:t>
            </a:r>
            <a:r>
              <a:rPr sz="2400" spc="-105" dirty="0">
                <a:solidFill>
                  <a:srgbClr val="424242"/>
                </a:solidFill>
                <a:latin typeface="Arial"/>
                <a:cs typeface="Arial"/>
              </a:rPr>
              <a:t>pursue </a:t>
            </a:r>
            <a:r>
              <a:rPr sz="2400" spc="-30" dirty="0">
                <a:solidFill>
                  <a:srgbClr val="424242"/>
                </a:solidFill>
                <a:latin typeface="Arial"/>
                <a:cs typeface="Arial"/>
              </a:rPr>
              <a:t>the </a:t>
            </a:r>
            <a:r>
              <a:rPr sz="2400" spc="-150" dirty="0">
                <a:solidFill>
                  <a:srgbClr val="424242"/>
                </a:solidFill>
                <a:latin typeface="Arial"/>
                <a:cs typeface="Arial"/>
              </a:rPr>
              <a:t>areas </a:t>
            </a:r>
            <a:r>
              <a:rPr sz="2400" spc="-5" dirty="0">
                <a:solidFill>
                  <a:srgbClr val="424242"/>
                </a:solidFill>
                <a:latin typeface="Arial"/>
                <a:cs typeface="Arial"/>
              </a:rPr>
              <a:t>of </a:t>
            </a:r>
            <a:r>
              <a:rPr sz="2400" spc="-85" dirty="0">
                <a:solidFill>
                  <a:srgbClr val="424242"/>
                </a:solidFill>
                <a:latin typeface="Arial"/>
                <a:cs typeface="Arial"/>
              </a:rPr>
              <a:t>web  programming </a:t>
            </a:r>
            <a:r>
              <a:rPr sz="2400" dirty="0">
                <a:solidFill>
                  <a:srgbClr val="424242"/>
                </a:solidFill>
                <a:latin typeface="Arial"/>
                <a:cs typeface="Arial"/>
              </a:rPr>
              <a:t>that</a:t>
            </a:r>
            <a:r>
              <a:rPr sz="2400" spc="-490" dirty="0">
                <a:solidFill>
                  <a:srgbClr val="424242"/>
                </a:solidFill>
                <a:latin typeface="Arial"/>
                <a:cs typeface="Arial"/>
              </a:rPr>
              <a:t> </a:t>
            </a:r>
            <a:r>
              <a:rPr sz="2400" spc="-55" dirty="0">
                <a:solidFill>
                  <a:srgbClr val="424242"/>
                </a:solidFill>
                <a:latin typeface="Arial"/>
                <a:cs typeface="Arial"/>
              </a:rPr>
              <a:t>you're interested </a:t>
            </a:r>
            <a:r>
              <a:rPr sz="2400" spc="-35" dirty="0">
                <a:solidFill>
                  <a:srgbClr val="424242"/>
                </a:solidFill>
                <a:latin typeface="Arial"/>
                <a:cs typeface="Arial"/>
              </a:rPr>
              <a:t>in </a:t>
            </a:r>
            <a:r>
              <a:rPr sz="1800" spc="-5" dirty="0">
                <a:solidFill>
                  <a:srgbClr val="424242"/>
                </a:solidFill>
                <a:latin typeface="Arial"/>
                <a:cs typeface="Arial"/>
              </a:rPr>
              <a:t>(if </a:t>
            </a:r>
            <a:r>
              <a:rPr sz="1800" spc="-70" dirty="0">
                <a:solidFill>
                  <a:srgbClr val="424242"/>
                </a:solidFill>
                <a:latin typeface="Arial"/>
                <a:cs typeface="Arial"/>
              </a:rPr>
              <a:t>you </a:t>
            </a:r>
            <a:r>
              <a:rPr sz="1800" spc="-100" dirty="0">
                <a:solidFill>
                  <a:srgbClr val="424242"/>
                </a:solidFill>
                <a:latin typeface="Arial"/>
                <a:cs typeface="Arial"/>
              </a:rPr>
              <a:t>choose)</a:t>
            </a:r>
            <a:endParaRPr sz="1800" dirty="0">
              <a:latin typeface="Arial"/>
              <a:cs typeface="Arial"/>
            </a:endParaRPr>
          </a:p>
        </p:txBody>
      </p:sp>
    </p:spTree>
    <p:extLst>
      <p:ext uri="{BB962C8B-B14F-4D97-AF65-F5344CB8AC3E}">
        <p14:creationId xmlns:p14="http://schemas.microsoft.com/office/powerpoint/2010/main" val="630249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6 –</a:t>
            </a:r>
            <a:br>
              <a:rPr lang="en-US" sz="4800" spc="-70" dirty="0"/>
            </a:br>
            <a:r>
              <a:rPr lang="en-US" sz="4800" spc="-70" dirty="0"/>
              <a:t>Course Page Exercise</a:t>
            </a:r>
            <a:endParaRPr sz="4800" dirty="0"/>
          </a:p>
        </p:txBody>
      </p:sp>
    </p:spTree>
    <p:extLst>
      <p:ext uri="{BB962C8B-B14F-4D97-AF65-F5344CB8AC3E}">
        <p14:creationId xmlns:p14="http://schemas.microsoft.com/office/powerpoint/2010/main" val="350677149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117215" cy="756920"/>
          </a:xfrm>
          <a:prstGeom prst="rect">
            <a:avLst/>
          </a:prstGeom>
        </p:spPr>
        <p:txBody>
          <a:bodyPr vert="horz" wrap="square" lIns="0" tIns="12700" rIns="0" bIns="0" rtlCol="0">
            <a:spAutoFit/>
          </a:bodyPr>
          <a:lstStyle/>
          <a:p>
            <a:pPr marL="12700">
              <a:lnSpc>
                <a:spcPct val="100000"/>
              </a:lnSpc>
              <a:spcBef>
                <a:spcPts val="100"/>
              </a:spcBef>
            </a:pPr>
            <a:r>
              <a:rPr lang="en-US" sz="4800" spc="490" dirty="0">
                <a:latin typeface="Calibri"/>
                <a:cs typeface="Calibri"/>
              </a:rPr>
              <a:t>Pause</a:t>
            </a:r>
            <a:endParaRPr sz="4800" dirty="0">
              <a:latin typeface="Calibri"/>
              <a:cs typeface="Calibri"/>
            </a:endParaRPr>
          </a:p>
        </p:txBody>
      </p:sp>
    </p:spTree>
    <p:extLst>
      <p:ext uri="{BB962C8B-B14F-4D97-AF65-F5344CB8AC3E}">
        <p14:creationId xmlns:p14="http://schemas.microsoft.com/office/powerpoint/2010/main" val="14929218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2017395" cy="756920"/>
          </a:xfrm>
          <a:prstGeom prst="rect">
            <a:avLst/>
          </a:prstGeom>
        </p:spPr>
        <p:txBody>
          <a:bodyPr vert="horz" wrap="square" lIns="0" tIns="12700" rIns="0" bIns="0" rtlCol="0">
            <a:spAutoFit/>
          </a:bodyPr>
          <a:lstStyle/>
          <a:p>
            <a:pPr marL="12700">
              <a:lnSpc>
                <a:spcPct val="100000"/>
              </a:lnSpc>
              <a:spcBef>
                <a:spcPts val="100"/>
              </a:spcBef>
            </a:pPr>
            <a:r>
              <a:rPr sz="4800" spc="459" dirty="0">
                <a:latin typeface="Calibri"/>
                <a:cs typeface="Calibri"/>
              </a:rPr>
              <a:t>Events</a:t>
            </a:r>
            <a:endParaRPr sz="4800">
              <a:latin typeface="Calibri"/>
              <a:cs typeface="Calibri"/>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183630" cy="574040"/>
          </a:xfrm>
          <a:prstGeom prst="rect">
            <a:avLst/>
          </a:prstGeom>
        </p:spPr>
        <p:txBody>
          <a:bodyPr vert="horz" wrap="square" lIns="0" tIns="12700" rIns="0" bIns="0" rtlCol="0">
            <a:spAutoFit/>
          </a:bodyPr>
          <a:lstStyle/>
          <a:p>
            <a:pPr marL="12700">
              <a:lnSpc>
                <a:spcPct val="100000"/>
              </a:lnSpc>
              <a:spcBef>
                <a:spcPts val="100"/>
              </a:spcBef>
            </a:pPr>
            <a:r>
              <a:rPr sz="3600" spc="325" dirty="0">
                <a:latin typeface="Calibri"/>
                <a:cs typeface="Calibri"/>
              </a:rPr>
              <a:t>Event-driven</a:t>
            </a:r>
            <a:r>
              <a:rPr sz="3600" spc="75" dirty="0">
                <a:latin typeface="Calibri"/>
                <a:cs typeface="Calibri"/>
              </a:rPr>
              <a:t> </a:t>
            </a:r>
            <a:r>
              <a:rPr sz="3600" spc="459" dirty="0">
                <a:latin typeface="Calibri"/>
                <a:cs typeface="Calibri"/>
              </a:rPr>
              <a:t>programming</a:t>
            </a:r>
            <a:endParaRPr sz="3600">
              <a:latin typeface="Calibri"/>
              <a:cs typeface="Calibri"/>
            </a:endParaRPr>
          </a:p>
        </p:txBody>
      </p:sp>
      <p:sp>
        <p:nvSpPr>
          <p:cNvPr id="3" name="object 3"/>
          <p:cNvSpPr txBox="1"/>
          <p:nvPr/>
        </p:nvSpPr>
        <p:spPr>
          <a:xfrm>
            <a:off x="855724" y="1567741"/>
            <a:ext cx="7383780" cy="12827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Most JavaScript written in the browser is</a:t>
            </a:r>
            <a:r>
              <a:rPr sz="2400" spc="95" dirty="0">
                <a:solidFill>
                  <a:srgbClr val="434343"/>
                </a:solidFill>
                <a:latin typeface="Calibri"/>
                <a:cs typeface="Calibri"/>
              </a:rPr>
              <a:t> </a:t>
            </a:r>
            <a:r>
              <a:rPr sz="2400" b="1" spc="-5" dirty="0">
                <a:solidFill>
                  <a:srgbClr val="434343"/>
                </a:solidFill>
                <a:latin typeface="Calibri"/>
                <a:cs typeface="Calibri"/>
              </a:rPr>
              <a:t>event-driven</a:t>
            </a:r>
            <a:r>
              <a:rPr sz="2400" spc="-5" dirty="0">
                <a:solidFill>
                  <a:srgbClr val="434343"/>
                </a:solidFill>
                <a:latin typeface="Calibri"/>
                <a:cs typeface="Calibri"/>
              </a:rPr>
              <a:t>:</a:t>
            </a:r>
            <a:endParaRPr sz="2400">
              <a:latin typeface="Calibri"/>
              <a:cs typeface="Calibri"/>
            </a:endParaRPr>
          </a:p>
          <a:p>
            <a:pPr marL="12700" marR="5080">
              <a:lnSpc>
                <a:spcPct val="114599"/>
              </a:lnSpc>
            </a:pPr>
            <a:r>
              <a:rPr sz="2400" spc="-5" dirty="0">
                <a:solidFill>
                  <a:srgbClr val="434343"/>
                </a:solidFill>
                <a:latin typeface="Calibri"/>
                <a:cs typeface="Calibri"/>
              </a:rPr>
              <a:t>The code doesn't run right </a:t>
            </a:r>
            <a:r>
              <a:rPr sz="2400" dirty="0">
                <a:solidFill>
                  <a:srgbClr val="434343"/>
                </a:solidFill>
                <a:latin typeface="Calibri"/>
                <a:cs typeface="Calibri"/>
              </a:rPr>
              <a:t>away, </a:t>
            </a:r>
            <a:r>
              <a:rPr sz="2400" spc="-5" dirty="0">
                <a:solidFill>
                  <a:srgbClr val="434343"/>
                </a:solidFill>
                <a:latin typeface="Calibri"/>
                <a:cs typeface="Calibri"/>
              </a:rPr>
              <a:t>but it executes </a:t>
            </a:r>
            <a:r>
              <a:rPr sz="2400" dirty="0">
                <a:solidFill>
                  <a:srgbClr val="434343"/>
                </a:solidFill>
                <a:latin typeface="Calibri"/>
                <a:cs typeface="Calibri"/>
              </a:rPr>
              <a:t>after </a:t>
            </a:r>
            <a:r>
              <a:rPr sz="2400" spc="-5" dirty="0">
                <a:solidFill>
                  <a:srgbClr val="434343"/>
                </a:solidFill>
                <a:latin typeface="Calibri"/>
                <a:cs typeface="Calibri"/>
              </a:rPr>
              <a:t>some  event</a:t>
            </a:r>
            <a:r>
              <a:rPr sz="2400" spc="-10" dirty="0">
                <a:solidFill>
                  <a:srgbClr val="434343"/>
                </a:solidFill>
                <a:latin typeface="Calibri"/>
                <a:cs typeface="Calibri"/>
              </a:rPr>
              <a:t> </a:t>
            </a:r>
            <a:r>
              <a:rPr sz="2400" spc="-5" dirty="0">
                <a:solidFill>
                  <a:srgbClr val="434343"/>
                </a:solidFill>
                <a:latin typeface="Calibri"/>
                <a:cs typeface="Calibri"/>
              </a:rPr>
              <a:t>fires.</a:t>
            </a:r>
            <a:endParaRPr sz="2400">
              <a:latin typeface="Calibri"/>
              <a:cs typeface="Calibri"/>
            </a:endParaRPr>
          </a:p>
        </p:txBody>
      </p:sp>
      <p:grpSp>
        <p:nvGrpSpPr>
          <p:cNvPr id="4" name="object 4"/>
          <p:cNvGrpSpPr/>
          <p:nvPr/>
        </p:nvGrpSpPr>
        <p:grpSpPr>
          <a:xfrm>
            <a:off x="1699224" y="3821924"/>
            <a:ext cx="2269490" cy="716915"/>
            <a:chOff x="1699224" y="3821924"/>
            <a:chExt cx="2269490" cy="716915"/>
          </a:xfrm>
        </p:grpSpPr>
        <p:sp>
          <p:nvSpPr>
            <p:cNvPr id="5" name="object 5"/>
            <p:cNvSpPr/>
            <p:nvPr/>
          </p:nvSpPr>
          <p:spPr>
            <a:xfrm>
              <a:off x="1718274" y="3840974"/>
              <a:ext cx="2231390" cy="678815"/>
            </a:xfrm>
            <a:custGeom>
              <a:avLst/>
              <a:gdLst/>
              <a:ahLst/>
              <a:cxnLst/>
              <a:rect l="l" t="t" r="r" b="b"/>
              <a:pathLst>
                <a:path w="2231390" h="678814">
                  <a:moveTo>
                    <a:pt x="1891649" y="678299"/>
                  </a:moveTo>
                  <a:lnTo>
                    <a:pt x="339149" y="678299"/>
                  </a:lnTo>
                  <a:lnTo>
                    <a:pt x="293129" y="675203"/>
                  </a:lnTo>
                  <a:lnTo>
                    <a:pt x="248990" y="666185"/>
                  </a:lnTo>
                  <a:lnTo>
                    <a:pt x="207137" y="651647"/>
                  </a:lnTo>
                  <a:lnTo>
                    <a:pt x="167974" y="631996"/>
                  </a:lnTo>
                  <a:lnTo>
                    <a:pt x="131905" y="607633"/>
                  </a:lnTo>
                  <a:lnTo>
                    <a:pt x="99334" y="578965"/>
                  </a:lnTo>
                  <a:lnTo>
                    <a:pt x="70666" y="546394"/>
                  </a:lnTo>
                  <a:lnTo>
                    <a:pt x="46303" y="510325"/>
                  </a:lnTo>
                  <a:lnTo>
                    <a:pt x="26652" y="471162"/>
                  </a:lnTo>
                  <a:lnTo>
                    <a:pt x="12114" y="429309"/>
                  </a:lnTo>
                  <a:lnTo>
                    <a:pt x="3096" y="385170"/>
                  </a:lnTo>
                  <a:lnTo>
                    <a:pt x="0" y="339149"/>
                  </a:lnTo>
                  <a:lnTo>
                    <a:pt x="3096" y="293129"/>
                  </a:lnTo>
                  <a:lnTo>
                    <a:pt x="12114" y="248990"/>
                  </a:lnTo>
                  <a:lnTo>
                    <a:pt x="26652" y="207137"/>
                  </a:lnTo>
                  <a:lnTo>
                    <a:pt x="46303" y="167974"/>
                  </a:lnTo>
                  <a:lnTo>
                    <a:pt x="70666" y="131905"/>
                  </a:lnTo>
                  <a:lnTo>
                    <a:pt x="99334" y="99334"/>
                  </a:lnTo>
                  <a:lnTo>
                    <a:pt x="131905" y="70666"/>
                  </a:lnTo>
                  <a:lnTo>
                    <a:pt x="167974" y="46303"/>
                  </a:lnTo>
                  <a:lnTo>
                    <a:pt x="207137" y="26652"/>
                  </a:lnTo>
                  <a:lnTo>
                    <a:pt x="248990" y="12114"/>
                  </a:lnTo>
                  <a:lnTo>
                    <a:pt x="293129" y="3096"/>
                  </a:lnTo>
                  <a:lnTo>
                    <a:pt x="339149" y="0"/>
                  </a:lnTo>
                  <a:lnTo>
                    <a:pt x="1891649" y="0"/>
                  </a:lnTo>
                  <a:lnTo>
                    <a:pt x="1945024" y="4224"/>
                  </a:lnTo>
                  <a:lnTo>
                    <a:pt x="1996604" y="16648"/>
                  </a:lnTo>
                  <a:lnTo>
                    <a:pt x="2045478" y="36892"/>
                  </a:lnTo>
                  <a:lnTo>
                    <a:pt x="2090735" y="64580"/>
                  </a:lnTo>
                  <a:lnTo>
                    <a:pt x="2131465" y="99334"/>
                  </a:lnTo>
                  <a:lnTo>
                    <a:pt x="2166219" y="140064"/>
                  </a:lnTo>
                  <a:lnTo>
                    <a:pt x="2193907" y="185321"/>
                  </a:lnTo>
                  <a:lnTo>
                    <a:pt x="2214151" y="234195"/>
                  </a:lnTo>
                  <a:lnTo>
                    <a:pt x="2226575" y="285775"/>
                  </a:lnTo>
                  <a:lnTo>
                    <a:pt x="2230799" y="339149"/>
                  </a:lnTo>
                  <a:lnTo>
                    <a:pt x="2227703" y="385170"/>
                  </a:lnTo>
                  <a:lnTo>
                    <a:pt x="2218685" y="429309"/>
                  </a:lnTo>
                  <a:lnTo>
                    <a:pt x="2204147" y="471162"/>
                  </a:lnTo>
                  <a:lnTo>
                    <a:pt x="2184496" y="510325"/>
                  </a:lnTo>
                  <a:lnTo>
                    <a:pt x="2160133" y="546394"/>
                  </a:lnTo>
                  <a:lnTo>
                    <a:pt x="2131465" y="578965"/>
                  </a:lnTo>
                  <a:lnTo>
                    <a:pt x="2098894" y="607633"/>
                  </a:lnTo>
                  <a:lnTo>
                    <a:pt x="2062825" y="631996"/>
                  </a:lnTo>
                  <a:lnTo>
                    <a:pt x="2023662" y="651647"/>
                  </a:lnTo>
                  <a:lnTo>
                    <a:pt x="1981809" y="666185"/>
                  </a:lnTo>
                  <a:lnTo>
                    <a:pt x="1937670" y="675203"/>
                  </a:lnTo>
                  <a:lnTo>
                    <a:pt x="1891649" y="678299"/>
                  </a:lnTo>
                  <a:close/>
                </a:path>
              </a:pathLst>
            </a:custGeom>
            <a:solidFill>
              <a:srgbClr val="EEEEEE"/>
            </a:solidFill>
          </p:spPr>
          <p:txBody>
            <a:bodyPr wrap="square" lIns="0" tIns="0" rIns="0" bIns="0" rtlCol="0"/>
            <a:lstStyle/>
            <a:p>
              <a:endParaRPr/>
            </a:p>
          </p:txBody>
        </p:sp>
        <p:sp>
          <p:nvSpPr>
            <p:cNvPr id="6" name="object 6"/>
            <p:cNvSpPr/>
            <p:nvPr/>
          </p:nvSpPr>
          <p:spPr>
            <a:xfrm>
              <a:off x="1718274" y="3840974"/>
              <a:ext cx="2231390" cy="678815"/>
            </a:xfrm>
            <a:custGeom>
              <a:avLst/>
              <a:gdLst/>
              <a:ahLst/>
              <a:cxnLst/>
              <a:rect l="l" t="t" r="r" b="b"/>
              <a:pathLst>
                <a:path w="2231390" h="678814">
                  <a:moveTo>
                    <a:pt x="0" y="339149"/>
                  </a:moveTo>
                  <a:lnTo>
                    <a:pt x="3096" y="293129"/>
                  </a:lnTo>
                  <a:lnTo>
                    <a:pt x="12114" y="248990"/>
                  </a:lnTo>
                  <a:lnTo>
                    <a:pt x="26652" y="207137"/>
                  </a:lnTo>
                  <a:lnTo>
                    <a:pt x="46303" y="167974"/>
                  </a:lnTo>
                  <a:lnTo>
                    <a:pt x="70666" y="131905"/>
                  </a:lnTo>
                  <a:lnTo>
                    <a:pt x="99334" y="99334"/>
                  </a:lnTo>
                  <a:lnTo>
                    <a:pt x="131905" y="70666"/>
                  </a:lnTo>
                  <a:lnTo>
                    <a:pt x="167974" y="46303"/>
                  </a:lnTo>
                  <a:lnTo>
                    <a:pt x="207137" y="26652"/>
                  </a:lnTo>
                  <a:lnTo>
                    <a:pt x="248990" y="12114"/>
                  </a:lnTo>
                  <a:lnTo>
                    <a:pt x="293129" y="3096"/>
                  </a:lnTo>
                  <a:lnTo>
                    <a:pt x="339149" y="0"/>
                  </a:lnTo>
                  <a:lnTo>
                    <a:pt x="1891649" y="0"/>
                  </a:lnTo>
                  <a:lnTo>
                    <a:pt x="1945024" y="4224"/>
                  </a:lnTo>
                  <a:lnTo>
                    <a:pt x="1996604" y="16648"/>
                  </a:lnTo>
                  <a:lnTo>
                    <a:pt x="2045478" y="36892"/>
                  </a:lnTo>
                  <a:lnTo>
                    <a:pt x="2090735" y="64580"/>
                  </a:lnTo>
                  <a:lnTo>
                    <a:pt x="2131465" y="99334"/>
                  </a:lnTo>
                  <a:lnTo>
                    <a:pt x="2166219" y="140064"/>
                  </a:lnTo>
                  <a:lnTo>
                    <a:pt x="2193907" y="185321"/>
                  </a:lnTo>
                  <a:lnTo>
                    <a:pt x="2214151" y="234195"/>
                  </a:lnTo>
                  <a:lnTo>
                    <a:pt x="2226575" y="285775"/>
                  </a:lnTo>
                  <a:lnTo>
                    <a:pt x="2230799" y="339149"/>
                  </a:lnTo>
                  <a:lnTo>
                    <a:pt x="2227703" y="385170"/>
                  </a:lnTo>
                  <a:lnTo>
                    <a:pt x="2218685" y="429309"/>
                  </a:lnTo>
                  <a:lnTo>
                    <a:pt x="2204147" y="471162"/>
                  </a:lnTo>
                  <a:lnTo>
                    <a:pt x="2184496" y="510325"/>
                  </a:lnTo>
                  <a:lnTo>
                    <a:pt x="2160133" y="546394"/>
                  </a:lnTo>
                  <a:lnTo>
                    <a:pt x="2131465" y="578965"/>
                  </a:lnTo>
                  <a:lnTo>
                    <a:pt x="2098894" y="607633"/>
                  </a:lnTo>
                  <a:lnTo>
                    <a:pt x="2062825" y="631996"/>
                  </a:lnTo>
                  <a:lnTo>
                    <a:pt x="2023662" y="651647"/>
                  </a:lnTo>
                  <a:lnTo>
                    <a:pt x="1981809" y="666185"/>
                  </a:lnTo>
                  <a:lnTo>
                    <a:pt x="1937670" y="675203"/>
                  </a:lnTo>
                  <a:lnTo>
                    <a:pt x="1891649" y="678299"/>
                  </a:lnTo>
                  <a:lnTo>
                    <a:pt x="339149" y="678299"/>
                  </a:lnTo>
                  <a:lnTo>
                    <a:pt x="293129" y="675203"/>
                  </a:lnTo>
                  <a:lnTo>
                    <a:pt x="248990" y="666185"/>
                  </a:lnTo>
                  <a:lnTo>
                    <a:pt x="207137" y="651647"/>
                  </a:lnTo>
                  <a:lnTo>
                    <a:pt x="167974" y="631996"/>
                  </a:lnTo>
                  <a:lnTo>
                    <a:pt x="131905" y="607633"/>
                  </a:lnTo>
                  <a:lnTo>
                    <a:pt x="99334" y="578965"/>
                  </a:lnTo>
                  <a:lnTo>
                    <a:pt x="70666" y="546394"/>
                  </a:lnTo>
                  <a:lnTo>
                    <a:pt x="46303" y="510325"/>
                  </a:lnTo>
                  <a:lnTo>
                    <a:pt x="26652" y="471162"/>
                  </a:lnTo>
                  <a:lnTo>
                    <a:pt x="12114" y="429309"/>
                  </a:lnTo>
                  <a:lnTo>
                    <a:pt x="3096" y="385170"/>
                  </a:lnTo>
                  <a:lnTo>
                    <a:pt x="0" y="339149"/>
                  </a:lnTo>
                  <a:close/>
                </a:path>
              </a:pathLst>
            </a:custGeom>
            <a:ln w="38099">
              <a:solidFill>
                <a:srgbClr val="595959"/>
              </a:solidFill>
            </a:ln>
          </p:spPr>
          <p:txBody>
            <a:bodyPr wrap="square" lIns="0" tIns="0" rIns="0" bIns="0" rtlCol="0"/>
            <a:lstStyle/>
            <a:p>
              <a:endParaRPr/>
            </a:p>
          </p:txBody>
        </p:sp>
      </p:grpSp>
      <p:sp>
        <p:nvSpPr>
          <p:cNvPr id="7" name="object 7"/>
          <p:cNvSpPr txBox="1"/>
          <p:nvPr/>
        </p:nvSpPr>
        <p:spPr>
          <a:xfrm>
            <a:off x="2319182" y="4020168"/>
            <a:ext cx="102870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Click</a:t>
            </a:r>
            <a:r>
              <a:rPr sz="1800" b="1" spc="-85" dirty="0">
                <a:latin typeface="Arial"/>
                <a:cs typeface="Arial"/>
              </a:rPr>
              <a:t> </a:t>
            </a:r>
            <a:r>
              <a:rPr sz="1800" b="1" dirty="0">
                <a:latin typeface="Arial"/>
                <a:cs typeface="Arial"/>
              </a:rPr>
              <a:t>Me!</a:t>
            </a:r>
            <a:endParaRPr sz="1800">
              <a:latin typeface="Arial"/>
              <a:cs typeface="Arial"/>
            </a:endParaRPr>
          </a:p>
        </p:txBody>
      </p:sp>
      <p:sp>
        <p:nvSpPr>
          <p:cNvPr id="8" name="object 8"/>
          <p:cNvSpPr/>
          <p:nvPr/>
        </p:nvSpPr>
        <p:spPr>
          <a:xfrm>
            <a:off x="4014475" y="4766425"/>
            <a:ext cx="763499" cy="763499"/>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5137400" y="3244269"/>
            <a:ext cx="3273425" cy="1282700"/>
          </a:xfrm>
          <a:prstGeom prst="rect">
            <a:avLst/>
          </a:prstGeom>
        </p:spPr>
        <p:txBody>
          <a:bodyPr vert="horz" wrap="square" lIns="0" tIns="66040" rIns="0" bIns="0" rtlCol="0">
            <a:spAutoFit/>
          </a:bodyPr>
          <a:lstStyle/>
          <a:p>
            <a:pPr marL="12700">
              <a:lnSpc>
                <a:spcPct val="100000"/>
              </a:lnSpc>
              <a:spcBef>
                <a:spcPts val="520"/>
              </a:spcBef>
            </a:pPr>
            <a:r>
              <a:rPr sz="2400" b="1" spc="-5" dirty="0">
                <a:solidFill>
                  <a:srgbClr val="434343"/>
                </a:solidFill>
                <a:latin typeface="Calibri"/>
                <a:cs typeface="Calibri"/>
              </a:rPr>
              <a:t>Example:</a:t>
            </a:r>
            <a:endParaRPr sz="2400">
              <a:latin typeface="Calibri"/>
              <a:cs typeface="Calibri"/>
            </a:endParaRPr>
          </a:p>
          <a:p>
            <a:pPr marL="12700" marR="5080">
              <a:lnSpc>
                <a:spcPct val="114599"/>
              </a:lnSpc>
            </a:pPr>
            <a:r>
              <a:rPr sz="2400" spc="-5" dirty="0">
                <a:solidFill>
                  <a:srgbClr val="434343"/>
                </a:solidFill>
                <a:latin typeface="Calibri"/>
                <a:cs typeface="Calibri"/>
              </a:rPr>
              <a:t>Here is </a:t>
            </a:r>
            <a:r>
              <a:rPr sz="2400" dirty="0">
                <a:solidFill>
                  <a:srgbClr val="434343"/>
                </a:solidFill>
                <a:latin typeface="Calibri"/>
                <a:cs typeface="Calibri"/>
              </a:rPr>
              <a:t>a </a:t>
            </a:r>
            <a:r>
              <a:rPr sz="2400" spc="-5" dirty="0">
                <a:solidFill>
                  <a:srgbClr val="434343"/>
                </a:solidFill>
                <a:latin typeface="Calibri"/>
                <a:cs typeface="Calibri"/>
              </a:rPr>
              <a:t>UI element that  the user can interact</a:t>
            </a:r>
            <a:r>
              <a:rPr sz="2400" spc="-85" dirty="0">
                <a:solidFill>
                  <a:srgbClr val="434343"/>
                </a:solidFill>
                <a:latin typeface="Calibri"/>
                <a:cs typeface="Calibri"/>
              </a:rPr>
              <a:t> </a:t>
            </a:r>
            <a:r>
              <a:rPr sz="2400" spc="-5" dirty="0">
                <a:solidFill>
                  <a:srgbClr val="434343"/>
                </a:solidFill>
                <a:latin typeface="Calibri"/>
                <a:cs typeface="Calibri"/>
              </a:rPr>
              <a:t>with.</a:t>
            </a:r>
            <a:endParaRPr sz="2400">
              <a:latin typeface="Calibri"/>
              <a:cs typeface="Calibri"/>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99224" y="3821924"/>
            <a:ext cx="2269490" cy="716915"/>
            <a:chOff x="1699224" y="3821924"/>
            <a:chExt cx="2269490" cy="716915"/>
          </a:xfrm>
        </p:grpSpPr>
        <p:sp>
          <p:nvSpPr>
            <p:cNvPr id="3" name="object 3"/>
            <p:cNvSpPr/>
            <p:nvPr/>
          </p:nvSpPr>
          <p:spPr>
            <a:xfrm>
              <a:off x="1718274" y="3840974"/>
              <a:ext cx="2231390" cy="678815"/>
            </a:xfrm>
            <a:custGeom>
              <a:avLst/>
              <a:gdLst/>
              <a:ahLst/>
              <a:cxnLst/>
              <a:rect l="l" t="t" r="r" b="b"/>
              <a:pathLst>
                <a:path w="2231390" h="678814">
                  <a:moveTo>
                    <a:pt x="1891649" y="678299"/>
                  </a:moveTo>
                  <a:lnTo>
                    <a:pt x="339149" y="678299"/>
                  </a:lnTo>
                  <a:lnTo>
                    <a:pt x="293129" y="675203"/>
                  </a:lnTo>
                  <a:lnTo>
                    <a:pt x="248990" y="666185"/>
                  </a:lnTo>
                  <a:lnTo>
                    <a:pt x="207137" y="651647"/>
                  </a:lnTo>
                  <a:lnTo>
                    <a:pt x="167974" y="631996"/>
                  </a:lnTo>
                  <a:lnTo>
                    <a:pt x="131905" y="607633"/>
                  </a:lnTo>
                  <a:lnTo>
                    <a:pt x="99334" y="578965"/>
                  </a:lnTo>
                  <a:lnTo>
                    <a:pt x="70666" y="546394"/>
                  </a:lnTo>
                  <a:lnTo>
                    <a:pt x="46303" y="510325"/>
                  </a:lnTo>
                  <a:lnTo>
                    <a:pt x="26652" y="471162"/>
                  </a:lnTo>
                  <a:lnTo>
                    <a:pt x="12114" y="429309"/>
                  </a:lnTo>
                  <a:lnTo>
                    <a:pt x="3096" y="385170"/>
                  </a:lnTo>
                  <a:lnTo>
                    <a:pt x="0" y="339149"/>
                  </a:lnTo>
                  <a:lnTo>
                    <a:pt x="3096" y="293129"/>
                  </a:lnTo>
                  <a:lnTo>
                    <a:pt x="12114" y="248990"/>
                  </a:lnTo>
                  <a:lnTo>
                    <a:pt x="26652" y="207137"/>
                  </a:lnTo>
                  <a:lnTo>
                    <a:pt x="46303" y="167974"/>
                  </a:lnTo>
                  <a:lnTo>
                    <a:pt x="70666" y="131905"/>
                  </a:lnTo>
                  <a:lnTo>
                    <a:pt x="99334" y="99334"/>
                  </a:lnTo>
                  <a:lnTo>
                    <a:pt x="131905" y="70666"/>
                  </a:lnTo>
                  <a:lnTo>
                    <a:pt x="167974" y="46303"/>
                  </a:lnTo>
                  <a:lnTo>
                    <a:pt x="207137" y="26652"/>
                  </a:lnTo>
                  <a:lnTo>
                    <a:pt x="248990" y="12114"/>
                  </a:lnTo>
                  <a:lnTo>
                    <a:pt x="293129" y="3096"/>
                  </a:lnTo>
                  <a:lnTo>
                    <a:pt x="339149" y="0"/>
                  </a:lnTo>
                  <a:lnTo>
                    <a:pt x="1891649" y="0"/>
                  </a:lnTo>
                  <a:lnTo>
                    <a:pt x="1945024" y="4224"/>
                  </a:lnTo>
                  <a:lnTo>
                    <a:pt x="1996604" y="16648"/>
                  </a:lnTo>
                  <a:lnTo>
                    <a:pt x="2045478" y="36892"/>
                  </a:lnTo>
                  <a:lnTo>
                    <a:pt x="2090735" y="64580"/>
                  </a:lnTo>
                  <a:lnTo>
                    <a:pt x="2131465" y="99334"/>
                  </a:lnTo>
                  <a:lnTo>
                    <a:pt x="2166219" y="140064"/>
                  </a:lnTo>
                  <a:lnTo>
                    <a:pt x="2193907" y="185321"/>
                  </a:lnTo>
                  <a:lnTo>
                    <a:pt x="2214151" y="234195"/>
                  </a:lnTo>
                  <a:lnTo>
                    <a:pt x="2226575" y="285775"/>
                  </a:lnTo>
                  <a:lnTo>
                    <a:pt x="2230799" y="339149"/>
                  </a:lnTo>
                  <a:lnTo>
                    <a:pt x="2227703" y="385170"/>
                  </a:lnTo>
                  <a:lnTo>
                    <a:pt x="2218685" y="429309"/>
                  </a:lnTo>
                  <a:lnTo>
                    <a:pt x="2204147" y="471162"/>
                  </a:lnTo>
                  <a:lnTo>
                    <a:pt x="2184496" y="510325"/>
                  </a:lnTo>
                  <a:lnTo>
                    <a:pt x="2160133" y="546394"/>
                  </a:lnTo>
                  <a:lnTo>
                    <a:pt x="2131465" y="578965"/>
                  </a:lnTo>
                  <a:lnTo>
                    <a:pt x="2098894" y="607633"/>
                  </a:lnTo>
                  <a:lnTo>
                    <a:pt x="2062825" y="631996"/>
                  </a:lnTo>
                  <a:lnTo>
                    <a:pt x="2023662" y="651647"/>
                  </a:lnTo>
                  <a:lnTo>
                    <a:pt x="1981809" y="666185"/>
                  </a:lnTo>
                  <a:lnTo>
                    <a:pt x="1937670" y="675203"/>
                  </a:lnTo>
                  <a:lnTo>
                    <a:pt x="1891649" y="678299"/>
                  </a:lnTo>
                  <a:close/>
                </a:path>
              </a:pathLst>
            </a:custGeom>
            <a:solidFill>
              <a:srgbClr val="EEEEEE"/>
            </a:solidFill>
          </p:spPr>
          <p:txBody>
            <a:bodyPr wrap="square" lIns="0" tIns="0" rIns="0" bIns="0" rtlCol="0"/>
            <a:lstStyle/>
            <a:p>
              <a:endParaRPr/>
            </a:p>
          </p:txBody>
        </p:sp>
        <p:sp>
          <p:nvSpPr>
            <p:cNvPr id="4" name="object 4"/>
            <p:cNvSpPr/>
            <p:nvPr/>
          </p:nvSpPr>
          <p:spPr>
            <a:xfrm>
              <a:off x="1718274" y="3840974"/>
              <a:ext cx="2231390" cy="678815"/>
            </a:xfrm>
            <a:custGeom>
              <a:avLst/>
              <a:gdLst/>
              <a:ahLst/>
              <a:cxnLst/>
              <a:rect l="l" t="t" r="r" b="b"/>
              <a:pathLst>
                <a:path w="2231390" h="678814">
                  <a:moveTo>
                    <a:pt x="0" y="339149"/>
                  </a:moveTo>
                  <a:lnTo>
                    <a:pt x="3096" y="293129"/>
                  </a:lnTo>
                  <a:lnTo>
                    <a:pt x="12114" y="248990"/>
                  </a:lnTo>
                  <a:lnTo>
                    <a:pt x="26652" y="207137"/>
                  </a:lnTo>
                  <a:lnTo>
                    <a:pt x="46303" y="167974"/>
                  </a:lnTo>
                  <a:lnTo>
                    <a:pt x="70666" y="131905"/>
                  </a:lnTo>
                  <a:lnTo>
                    <a:pt x="99334" y="99334"/>
                  </a:lnTo>
                  <a:lnTo>
                    <a:pt x="131905" y="70666"/>
                  </a:lnTo>
                  <a:lnTo>
                    <a:pt x="167974" y="46303"/>
                  </a:lnTo>
                  <a:lnTo>
                    <a:pt x="207137" y="26652"/>
                  </a:lnTo>
                  <a:lnTo>
                    <a:pt x="248990" y="12114"/>
                  </a:lnTo>
                  <a:lnTo>
                    <a:pt x="293129" y="3096"/>
                  </a:lnTo>
                  <a:lnTo>
                    <a:pt x="339149" y="0"/>
                  </a:lnTo>
                  <a:lnTo>
                    <a:pt x="1891649" y="0"/>
                  </a:lnTo>
                  <a:lnTo>
                    <a:pt x="1945024" y="4224"/>
                  </a:lnTo>
                  <a:lnTo>
                    <a:pt x="1996604" y="16648"/>
                  </a:lnTo>
                  <a:lnTo>
                    <a:pt x="2045478" y="36892"/>
                  </a:lnTo>
                  <a:lnTo>
                    <a:pt x="2090735" y="64580"/>
                  </a:lnTo>
                  <a:lnTo>
                    <a:pt x="2131465" y="99334"/>
                  </a:lnTo>
                  <a:lnTo>
                    <a:pt x="2166219" y="140064"/>
                  </a:lnTo>
                  <a:lnTo>
                    <a:pt x="2193907" y="185321"/>
                  </a:lnTo>
                  <a:lnTo>
                    <a:pt x="2214151" y="234195"/>
                  </a:lnTo>
                  <a:lnTo>
                    <a:pt x="2226575" y="285775"/>
                  </a:lnTo>
                  <a:lnTo>
                    <a:pt x="2230799" y="339149"/>
                  </a:lnTo>
                  <a:lnTo>
                    <a:pt x="2227703" y="385170"/>
                  </a:lnTo>
                  <a:lnTo>
                    <a:pt x="2218685" y="429309"/>
                  </a:lnTo>
                  <a:lnTo>
                    <a:pt x="2204147" y="471162"/>
                  </a:lnTo>
                  <a:lnTo>
                    <a:pt x="2184496" y="510325"/>
                  </a:lnTo>
                  <a:lnTo>
                    <a:pt x="2160133" y="546394"/>
                  </a:lnTo>
                  <a:lnTo>
                    <a:pt x="2131465" y="578965"/>
                  </a:lnTo>
                  <a:lnTo>
                    <a:pt x="2098894" y="607633"/>
                  </a:lnTo>
                  <a:lnTo>
                    <a:pt x="2062825" y="631996"/>
                  </a:lnTo>
                  <a:lnTo>
                    <a:pt x="2023662" y="651647"/>
                  </a:lnTo>
                  <a:lnTo>
                    <a:pt x="1981809" y="666185"/>
                  </a:lnTo>
                  <a:lnTo>
                    <a:pt x="1937670" y="675203"/>
                  </a:lnTo>
                  <a:lnTo>
                    <a:pt x="1891649" y="678299"/>
                  </a:lnTo>
                  <a:lnTo>
                    <a:pt x="339149" y="678299"/>
                  </a:lnTo>
                  <a:lnTo>
                    <a:pt x="293129" y="675203"/>
                  </a:lnTo>
                  <a:lnTo>
                    <a:pt x="248990" y="666185"/>
                  </a:lnTo>
                  <a:lnTo>
                    <a:pt x="207137" y="651647"/>
                  </a:lnTo>
                  <a:lnTo>
                    <a:pt x="167974" y="631996"/>
                  </a:lnTo>
                  <a:lnTo>
                    <a:pt x="131905" y="607633"/>
                  </a:lnTo>
                  <a:lnTo>
                    <a:pt x="99334" y="578965"/>
                  </a:lnTo>
                  <a:lnTo>
                    <a:pt x="70666" y="546394"/>
                  </a:lnTo>
                  <a:lnTo>
                    <a:pt x="46303" y="510325"/>
                  </a:lnTo>
                  <a:lnTo>
                    <a:pt x="26652" y="471162"/>
                  </a:lnTo>
                  <a:lnTo>
                    <a:pt x="12114" y="429309"/>
                  </a:lnTo>
                  <a:lnTo>
                    <a:pt x="3096" y="385170"/>
                  </a:lnTo>
                  <a:lnTo>
                    <a:pt x="0" y="339149"/>
                  </a:lnTo>
                  <a:close/>
                </a:path>
              </a:pathLst>
            </a:custGeom>
            <a:ln w="38099">
              <a:solidFill>
                <a:srgbClr val="595959"/>
              </a:solidFill>
            </a:ln>
          </p:spPr>
          <p:txBody>
            <a:bodyPr wrap="square" lIns="0" tIns="0" rIns="0" bIns="0" rtlCol="0"/>
            <a:lstStyle/>
            <a:p>
              <a:endParaRPr/>
            </a:p>
          </p:txBody>
        </p:sp>
      </p:grpSp>
      <p:sp>
        <p:nvSpPr>
          <p:cNvPr id="5" name="object 5"/>
          <p:cNvSpPr txBox="1"/>
          <p:nvPr/>
        </p:nvSpPr>
        <p:spPr>
          <a:xfrm>
            <a:off x="2319182" y="4020168"/>
            <a:ext cx="102870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Click</a:t>
            </a:r>
            <a:r>
              <a:rPr sz="1800" b="1" spc="-85" dirty="0">
                <a:latin typeface="Arial"/>
                <a:cs typeface="Arial"/>
              </a:rPr>
              <a:t> </a:t>
            </a:r>
            <a:r>
              <a:rPr sz="1800" b="1" dirty="0">
                <a:latin typeface="Arial"/>
                <a:cs typeface="Arial"/>
              </a:rPr>
              <a:t>Me!</a:t>
            </a:r>
            <a:endParaRPr sz="1800">
              <a:latin typeface="Arial"/>
              <a:cs typeface="Arial"/>
            </a:endParaRPr>
          </a:p>
        </p:txBody>
      </p:sp>
      <p:sp>
        <p:nvSpPr>
          <p:cNvPr id="6" name="object 6"/>
          <p:cNvSpPr txBox="1">
            <a:spLocks noGrp="1"/>
          </p:cNvSpPr>
          <p:nvPr>
            <p:ph type="title"/>
          </p:nvPr>
        </p:nvSpPr>
        <p:spPr>
          <a:xfrm>
            <a:off x="855724" y="401897"/>
            <a:ext cx="6183630" cy="574040"/>
          </a:xfrm>
          <a:prstGeom prst="rect">
            <a:avLst/>
          </a:prstGeom>
        </p:spPr>
        <p:txBody>
          <a:bodyPr vert="horz" wrap="square" lIns="0" tIns="12700" rIns="0" bIns="0" rtlCol="0">
            <a:spAutoFit/>
          </a:bodyPr>
          <a:lstStyle/>
          <a:p>
            <a:pPr marL="12700">
              <a:lnSpc>
                <a:spcPct val="100000"/>
              </a:lnSpc>
              <a:spcBef>
                <a:spcPts val="100"/>
              </a:spcBef>
            </a:pPr>
            <a:r>
              <a:rPr sz="3600" spc="325" dirty="0">
                <a:latin typeface="Calibri"/>
                <a:cs typeface="Calibri"/>
              </a:rPr>
              <a:t>Event-driven</a:t>
            </a:r>
            <a:r>
              <a:rPr sz="3600" spc="75" dirty="0">
                <a:latin typeface="Calibri"/>
                <a:cs typeface="Calibri"/>
              </a:rPr>
              <a:t> </a:t>
            </a:r>
            <a:r>
              <a:rPr sz="3600" spc="459" dirty="0">
                <a:latin typeface="Calibri"/>
                <a:cs typeface="Calibri"/>
              </a:rPr>
              <a:t>programming</a:t>
            </a:r>
            <a:endParaRPr sz="3600">
              <a:latin typeface="Calibri"/>
              <a:cs typeface="Calibri"/>
            </a:endParaRPr>
          </a:p>
        </p:txBody>
      </p:sp>
      <p:sp>
        <p:nvSpPr>
          <p:cNvPr id="7" name="object 7"/>
          <p:cNvSpPr txBox="1"/>
          <p:nvPr/>
        </p:nvSpPr>
        <p:spPr>
          <a:xfrm>
            <a:off x="855724" y="1567741"/>
            <a:ext cx="7383780" cy="12827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Most JavaScript written in the browser is</a:t>
            </a:r>
            <a:r>
              <a:rPr sz="2400" spc="95" dirty="0">
                <a:solidFill>
                  <a:srgbClr val="434343"/>
                </a:solidFill>
                <a:latin typeface="Calibri"/>
                <a:cs typeface="Calibri"/>
              </a:rPr>
              <a:t> </a:t>
            </a:r>
            <a:r>
              <a:rPr sz="2400" b="1" spc="-5" dirty="0">
                <a:solidFill>
                  <a:srgbClr val="434343"/>
                </a:solidFill>
                <a:latin typeface="Calibri"/>
                <a:cs typeface="Calibri"/>
              </a:rPr>
              <a:t>event-driven</a:t>
            </a:r>
            <a:r>
              <a:rPr sz="2400" spc="-5" dirty="0">
                <a:solidFill>
                  <a:srgbClr val="434343"/>
                </a:solidFill>
                <a:latin typeface="Calibri"/>
                <a:cs typeface="Calibri"/>
              </a:rPr>
              <a:t>:</a:t>
            </a:r>
            <a:endParaRPr sz="2400">
              <a:latin typeface="Calibri"/>
              <a:cs typeface="Calibri"/>
            </a:endParaRPr>
          </a:p>
          <a:p>
            <a:pPr marL="12700" marR="5080">
              <a:lnSpc>
                <a:spcPct val="114599"/>
              </a:lnSpc>
            </a:pPr>
            <a:r>
              <a:rPr sz="2400" spc="-5" dirty="0">
                <a:solidFill>
                  <a:srgbClr val="434343"/>
                </a:solidFill>
                <a:latin typeface="Calibri"/>
                <a:cs typeface="Calibri"/>
              </a:rPr>
              <a:t>The code doesn't run right </a:t>
            </a:r>
            <a:r>
              <a:rPr sz="2400" dirty="0">
                <a:solidFill>
                  <a:srgbClr val="434343"/>
                </a:solidFill>
                <a:latin typeface="Calibri"/>
                <a:cs typeface="Calibri"/>
              </a:rPr>
              <a:t>away, </a:t>
            </a:r>
            <a:r>
              <a:rPr sz="2400" spc="-5" dirty="0">
                <a:solidFill>
                  <a:srgbClr val="434343"/>
                </a:solidFill>
                <a:latin typeface="Calibri"/>
                <a:cs typeface="Calibri"/>
              </a:rPr>
              <a:t>but it executes </a:t>
            </a:r>
            <a:r>
              <a:rPr sz="2400" dirty="0">
                <a:solidFill>
                  <a:srgbClr val="434343"/>
                </a:solidFill>
                <a:latin typeface="Calibri"/>
                <a:cs typeface="Calibri"/>
              </a:rPr>
              <a:t>after </a:t>
            </a:r>
            <a:r>
              <a:rPr sz="2400" spc="-5" dirty="0">
                <a:solidFill>
                  <a:srgbClr val="434343"/>
                </a:solidFill>
                <a:latin typeface="Calibri"/>
                <a:cs typeface="Calibri"/>
              </a:rPr>
              <a:t>some  event</a:t>
            </a:r>
            <a:r>
              <a:rPr sz="2400" spc="-10" dirty="0">
                <a:solidFill>
                  <a:srgbClr val="434343"/>
                </a:solidFill>
                <a:latin typeface="Calibri"/>
                <a:cs typeface="Calibri"/>
              </a:rPr>
              <a:t> </a:t>
            </a:r>
            <a:r>
              <a:rPr sz="2400" spc="-5" dirty="0">
                <a:solidFill>
                  <a:srgbClr val="434343"/>
                </a:solidFill>
                <a:latin typeface="Calibri"/>
                <a:cs typeface="Calibri"/>
              </a:rPr>
              <a:t>fires.</a:t>
            </a:r>
            <a:endParaRPr sz="2400">
              <a:latin typeface="Calibri"/>
              <a:cs typeface="Calibri"/>
            </a:endParaRPr>
          </a:p>
        </p:txBody>
      </p:sp>
      <p:sp>
        <p:nvSpPr>
          <p:cNvPr id="8" name="object 8"/>
          <p:cNvSpPr/>
          <p:nvPr/>
        </p:nvSpPr>
        <p:spPr>
          <a:xfrm>
            <a:off x="3393050" y="4223825"/>
            <a:ext cx="763499" cy="763499"/>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248675" y="5272108"/>
            <a:ext cx="41998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When the user clicks the</a:t>
            </a:r>
            <a:r>
              <a:rPr sz="2400" spc="-80" dirty="0">
                <a:solidFill>
                  <a:srgbClr val="434343"/>
                </a:solidFill>
                <a:latin typeface="Calibri"/>
                <a:cs typeface="Calibri"/>
              </a:rPr>
              <a:t> </a:t>
            </a:r>
            <a:r>
              <a:rPr sz="2400" spc="-5" dirty="0">
                <a:solidFill>
                  <a:srgbClr val="434343"/>
                </a:solidFill>
                <a:latin typeface="Calibri"/>
                <a:cs typeface="Calibri"/>
              </a:rPr>
              <a:t>button...</a:t>
            </a:r>
            <a:endParaRPr sz="2400">
              <a:latin typeface="Calibri"/>
              <a:cs typeface="Calibri"/>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183630" cy="574040"/>
          </a:xfrm>
          <a:prstGeom prst="rect">
            <a:avLst/>
          </a:prstGeom>
        </p:spPr>
        <p:txBody>
          <a:bodyPr vert="horz" wrap="square" lIns="0" tIns="12700" rIns="0" bIns="0" rtlCol="0">
            <a:spAutoFit/>
          </a:bodyPr>
          <a:lstStyle/>
          <a:p>
            <a:pPr marL="12700">
              <a:lnSpc>
                <a:spcPct val="100000"/>
              </a:lnSpc>
              <a:spcBef>
                <a:spcPts val="100"/>
              </a:spcBef>
            </a:pPr>
            <a:r>
              <a:rPr sz="3600" spc="325" dirty="0">
                <a:latin typeface="Calibri"/>
                <a:cs typeface="Calibri"/>
              </a:rPr>
              <a:t>Event-driven</a:t>
            </a:r>
            <a:r>
              <a:rPr sz="3600" spc="75" dirty="0">
                <a:latin typeface="Calibri"/>
                <a:cs typeface="Calibri"/>
              </a:rPr>
              <a:t> </a:t>
            </a:r>
            <a:r>
              <a:rPr sz="3600" spc="459" dirty="0">
                <a:latin typeface="Calibri"/>
                <a:cs typeface="Calibri"/>
              </a:rPr>
              <a:t>programming</a:t>
            </a:r>
            <a:endParaRPr sz="3600">
              <a:latin typeface="Calibri"/>
              <a:cs typeface="Calibri"/>
            </a:endParaRPr>
          </a:p>
        </p:txBody>
      </p:sp>
      <p:sp>
        <p:nvSpPr>
          <p:cNvPr id="3" name="object 3"/>
          <p:cNvSpPr txBox="1"/>
          <p:nvPr/>
        </p:nvSpPr>
        <p:spPr>
          <a:xfrm>
            <a:off x="855724" y="1567741"/>
            <a:ext cx="7383780" cy="12827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Most JavaScript written in the browser is</a:t>
            </a:r>
            <a:r>
              <a:rPr sz="2400" spc="95" dirty="0">
                <a:solidFill>
                  <a:srgbClr val="434343"/>
                </a:solidFill>
                <a:latin typeface="Calibri"/>
                <a:cs typeface="Calibri"/>
              </a:rPr>
              <a:t> </a:t>
            </a:r>
            <a:r>
              <a:rPr sz="2400" b="1" spc="-5" dirty="0">
                <a:solidFill>
                  <a:srgbClr val="434343"/>
                </a:solidFill>
                <a:latin typeface="Calibri"/>
                <a:cs typeface="Calibri"/>
              </a:rPr>
              <a:t>event-driven</a:t>
            </a:r>
            <a:r>
              <a:rPr sz="2400" spc="-5" dirty="0">
                <a:solidFill>
                  <a:srgbClr val="434343"/>
                </a:solidFill>
                <a:latin typeface="Calibri"/>
                <a:cs typeface="Calibri"/>
              </a:rPr>
              <a:t>:</a:t>
            </a:r>
            <a:endParaRPr sz="2400">
              <a:latin typeface="Calibri"/>
              <a:cs typeface="Calibri"/>
            </a:endParaRPr>
          </a:p>
          <a:p>
            <a:pPr marL="12700" marR="5080">
              <a:lnSpc>
                <a:spcPct val="114599"/>
              </a:lnSpc>
            </a:pPr>
            <a:r>
              <a:rPr sz="2400" spc="-5" dirty="0">
                <a:solidFill>
                  <a:srgbClr val="434343"/>
                </a:solidFill>
                <a:latin typeface="Calibri"/>
                <a:cs typeface="Calibri"/>
              </a:rPr>
              <a:t>The code doesn't run right </a:t>
            </a:r>
            <a:r>
              <a:rPr sz="2400" dirty="0">
                <a:solidFill>
                  <a:srgbClr val="434343"/>
                </a:solidFill>
                <a:latin typeface="Calibri"/>
                <a:cs typeface="Calibri"/>
              </a:rPr>
              <a:t>away, </a:t>
            </a:r>
            <a:r>
              <a:rPr sz="2400" spc="-5" dirty="0">
                <a:solidFill>
                  <a:srgbClr val="434343"/>
                </a:solidFill>
                <a:latin typeface="Calibri"/>
                <a:cs typeface="Calibri"/>
              </a:rPr>
              <a:t>but it executes </a:t>
            </a:r>
            <a:r>
              <a:rPr sz="2400" dirty="0">
                <a:solidFill>
                  <a:srgbClr val="434343"/>
                </a:solidFill>
                <a:latin typeface="Calibri"/>
                <a:cs typeface="Calibri"/>
              </a:rPr>
              <a:t>after </a:t>
            </a:r>
            <a:r>
              <a:rPr sz="2400" spc="-5" dirty="0">
                <a:solidFill>
                  <a:srgbClr val="434343"/>
                </a:solidFill>
                <a:latin typeface="Calibri"/>
                <a:cs typeface="Calibri"/>
              </a:rPr>
              <a:t>some  event</a:t>
            </a:r>
            <a:r>
              <a:rPr sz="2400" spc="-10" dirty="0">
                <a:solidFill>
                  <a:srgbClr val="434343"/>
                </a:solidFill>
                <a:latin typeface="Calibri"/>
                <a:cs typeface="Calibri"/>
              </a:rPr>
              <a:t> </a:t>
            </a:r>
            <a:r>
              <a:rPr sz="2400" spc="-5" dirty="0">
                <a:solidFill>
                  <a:srgbClr val="434343"/>
                </a:solidFill>
                <a:latin typeface="Calibri"/>
                <a:cs typeface="Calibri"/>
              </a:rPr>
              <a:t>fires.</a:t>
            </a:r>
            <a:endParaRPr sz="2400">
              <a:latin typeface="Calibri"/>
              <a:cs typeface="Calibri"/>
            </a:endParaRPr>
          </a:p>
        </p:txBody>
      </p:sp>
      <p:grpSp>
        <p:nvGrpSpPr>
          <p:cNvPr id="4" name="object 4"/>
          <p:cNvGrpSpPr/>
          <p:nvPr/>
        </p:nvGrpSpPr>
        <p:grpSpPr>
          <a:xfrm>
            <a:off x="1699224" y="3821924"/>
            <a:ext cx="2269490" cy="716915"/>
            <a:chOff x="1699224" y="3821924"/>
            <a:chExt cx="2269490" cy="716915"/>
          </a:xfrm>
        </p:grpSpPr>
        <p:sp>
          <p:nvSpPr>
            <p:cNvPr id="5" name="object 5"/>
            <p:cNvSpPr/>
            <p:nvPr/>
          </p:nvSpPr>
          <p:spPr>
            <a:xfrm>
              <a:off x="1718274" y="3840974"/>
              <a:ext cx="2231390" cy="678815"/>
            </a:xfrm>
            <a:custGeom>
              <a:avLst/>
              <a:gdLst/>
              <a:ahLst/>
              <a:cxnLst/>
              <a:rect l="l" t="t" r="r" b="b"/>
              <a:pathLst>
                <a:path w="2231390" h="678814">
                  <a:moveTo>
                    <a:pt x="1891649" y="678299"/>
                  </a:moveTo>
                  <a:lnTo>
                    <a:pt x="339149" y="678299"/>
                  </a:lnTo>
                  <a:lnTo>
                    <a:pt x="293129" y="675203"/>
                  </a:lnTo>
                  <a:lnTo>
                    <a:pt x="248990" y="666185"/>
                  </a:lnTo>
                  <a:lnTo>
                    <a:pt x="207137" y="651647"/>
                  </a:lnTo>
                  <a:lnTo>
                    <a:pt x="167974" y="631996"/>
                  </a:lnTo>
                  <a:lnTo>
                    <a:pt x="131905" y="607633"/>
                  </a:lnTo>
                  <a:lnTo>
                    <a:pt x="99334" y="578965"/>
                  </a:lnTo>
                  <a:lnTo>
                    <a:pt x="70666" y="546394"/>
                  </a:lnTo>
                  <a:lnTo>
                    <a:pt x="46303" y="510325"/>
                  </a:lnTo>
                  <a:lnTo>
                    <a:pt x="26652" y="471162"/>
                  </a:lnTo>
                  <a:lnTo>
                    <a:pt x="12114" y="429309"/>
                  </a:lnTo>
                  <a:lnTo>
                    <a:pt x="3096" y="385170"/>
                  </a:lnTo>
                  <a:lnTo>
                    <a:pt x="0" y="339149"/>
                  </a:lnTo>
                  <a:lnTo>
                    <a:pt x="3096" y="293129"/>
                  </a:lnTo>
                  <a:lnTo>
                    <a:pt x="12114" y="248990"/>
                  </a:lnTo>
                  <a:lnTo>
                    <a:pt x="26652" y="207137"/>
                  </a:lnTo>
                  <a:lnTo>
                    <a:pt x="46303" y="167974"/>
                  </a:lnTo>
                  <a:lnTo>
                    <a:pt x="70666" y="131905"/>
                  </a:lnTo>
                  <a:lnTo>
                    <a:pt x="99334" y="99334"/>
                  </a:lnTo>
                  <a:lnTo>
                    <a:pt x="131905" y="70666"/>
                  </a:lnTo>
                  <a:lnTo>
                    <a:pt x="167974" y="46303"/>
                  </a:lnTo>
                  <a:lnTo>
                    <a:pt x="207137" y="26652"/>
                  </a:lnTo>
                  <a:lnTo>
                    <a:pt x="248990" y="12114"/>
                  </a:lnTo>
                  <a:lnTo>
                    <a:pt x="293129" y="3096"/>
                  </a:lnTo>
                  <a:lnTo>
                    <a:pt x="339149" y="0"/>
                  </a:lnTo>
                  <a:lnTo>
                    <a:pt x="1891649" y="0"/>
                  </a:lnTo>
                  <a:lnTo>
                    <a:pt x="1945024" y="4224"/>
                  </a:lnTo>
                  <a:lnTo>
                    <a:pt x="1996604" y="16648"/>
                  </a:lnTo>
                  <a:lnTo>
                    <a:pt x="2045478" y="36892"/>
                  </a:lnTo>
                  <a:lnTo>
                    <a:pt x="2090735" y="64580"/>
                  </a:lnTo>
                  <a:lnTo>
                    <a:pt x="2131465" y="99334"/>
                  </a:lnTo>
                  <a:lnTo>
                    <a:pt x="2166219" y="140064"/>
                  </a:lnTo>
                  <a:lnTo>
                    <a:pt x="2193907" y="185321"/>
                  </a:lnTo>
                  <a:lnTo>
                    <a:pt x="2214151" y="234195"/>
                  </a:lnTo>
                  <a:lnTo>
                    <a:pt x="2226575" y="285775"/>
                  </a:lnTo>
                  <a:lnTo>
                    <a:pt x="2230799" y="339149"/>
                  </a:lnTo>
                  <a:lnTo>
                    <a:pt x="2227703" y="385170"/>
                  </a:lnTo>
                  <a:lnTo>
                    <a:pt x="2218685" y="429309"/>
                  </a:lnTo>
                  <a:lnTo>
                    <a:pt x="2204147" y="471162"/>
                  </a:lnTo>
                  <a:lnTo>
                    <a:pt x="2184496" y="510325"/>
                  </a:lnTo>
                  <a:lnTo>
                    <a:pt x="2160133" y="546394"/>
                  </a:lnTo>
                  <a:lnTo>
                    <a:pt x="2131465" y="578965"/>
                  </a:lnTo>
                  <a:lnTo>
                    <a:pt x="2098894" y="607633"/>
                  </a:lnTo>
                  <a:lnTo>
                    <a:pt x="2062825" y="631996"/>
                  </a:lnTo>
                  <a:lnTo>
                    <a:pt x="2023662" y="651647"/>
                  </a:lnTo>
                  <a:lnTo>
                    <a:pt x="1981809" y="666185"/>
                  </a:lnTo>
                  <a:lnTo>
                    <a:pt x="1937670" y="675203"/>
                  </a:lnTo>
                  <a:lnTo>
                    <a:pt x="1891649" y="678299"/>
                  </a:lnTo>
                  <a:close/>
                </a:path>
              </a:pathLst>
            </a:custGeom>
            <a:solidFill>
              <a:srgbClr val="B7B7B7"/>
            </a:solidFill>
          </p:spPr>
          <p:txBody>
            <a:bodyPr wrap="square" lIns="0" tIns="0" rIns="0" bIns="0" rtlCol="0"/>
            <a:lstStyle/>
            <a:p>
              <a:endParaRPr/>
            </a:p>
          </p:txBody>
        </p:sp>
        <p:sp>
          <p:nvSpPr>
            <p:cNvPr id="6" name="object 6"/>
            <p:cNvSpPr/>
            <p:nvPr/>
          </p:nvSpPr>
          <p:spPr>
            <a:xfrm>
              <a:off x="1718274" y="3840974"/>
              <a:ext cx="2231390" cy="678815"/>
            </a:xfrm>
            <a:custGeom>
              <a:avLst/>
              <a:gdLst/>
              <a:ahLst/>
              <a:cxnLst/>
              <a:rect l="l" t="t" r="r" b="b"/>
              <a:pathLst>
                <a:path w="2231390" h="678814">
                  <a:moveTo>
                    <a:pt x="0" y="339149"/>
                  </a:moveTo>
                  <a:lnTo>
                    <a:pt x="3096" y="293129"/>
                  </a:lnTo>
                  <a:lnTo>
                    <a:pt x="12114" y="248990"/>
                  </a:lnTo>
                  <a:lnTo>
                    <a:pt x="26652" y="207137"/>
                  </a:lnTo>
                  <a:lnTo>
                    <a:pt x="46303" y="167974"/>
                  </a:lnTo>
                  <a:lnTo>
                    <a:pt x="70666" y="131905"/>
                  </a:lnTo>
                  <a:lnTo>
                    <a:pt x="99334" y="99334"/>
                  </a:lnTo>
                  <a:lnTo>
                    <a:pt x="131905" y="70666"/>
                  </a:lnTo>
                  <a:lnTo>
                    <a:pt x="167974" y="46303"/>
                  </a:lnTo>
                  <a:lnTo>
                    <a:pt x="207137" y="26652"/>
                  </a:lnTo>
                  <a:lnTo>
                    <a:pt x="248990" y="12114"/>
                  </a:lnTo>
                  <a:lnTo>
                    <a:pt x="293129" y="3096"/>
                  </a:lnTo>
                  <a:lnTo>
                    <a:pt x="339149" y="0"/>
                  </a:lnTo>
                  <a:lnTo>
                    <a:pt x="1891649" y="0"/>
                  </a:lnTo>
                  <a:lnTo>
                    <a:pt x="1945024" y="4224"/>
                  </a:lnTo>
                  <a:lnTo>
                    <a:pt x="1996604" y="16648"/>
                  </a:lnTo>
                  <a:lnTo>
                    <a:pt x="2045478" y="36892"/>
                  </a:lnTo>
                  <a:lnTo>
                    <a:pt x="2090735" y="64580"/>
                  </a:lnTo>
                  <a:lnTo>
                    <a:pt x="2131465" y="99334"/>
                  </a:lnTo>
                  <a:lnTo>
                    <a:pt x="2166219" y="140064"/>
                  </a:lnTo>
                  <a:lnTo>
                    <a:pt x="2193907" y="185321"/>
                  </a:lnTo>
                  <a:lnTo>
                    <a:pt x="2214151" y="234195"/>
                  </a:lnTo>
                  <a:lnTo>
                    <a:pt x="2226575" y="285775"/>
                  </a:lnTo>
                  <a:lnTo>
                    <a:pt x="2230799" y="339149"/>
                  </a:lnTo>
                  <a:lnTo>
                    <a:pt x="2227703" y="385170"/>
                  </a:lnTo>
                  <a:lnTo>
                    <a:pt x="2218685" y="429309"/>
                  </a:lnTo>
                  <a:lnTo>
                    <a:pt x="2204147" y="471162"/>
                  </a:lnTo>
                  <a:lnTo>
                    <a:pt x="2184496" y="510325"/>
                  </a:lnTo>
                  <a:lnTo>
                    <a:pt x="2160133" y="546394"/>
                  </a:lnTo>
                  <a:lnTo>
                    <a:pt x="2131465" y="578965"/>
                  </a:lnTo>
                  <a:lnTo>
                    <a:pt x="2098894" y="607633"/>
                  </a:lnTo>
                  <a:lnTo>
                    <a:pt x="2062825" y="631996"/>
                  </a:lnTo>
                  <a:lnTo>
                    <a:pt x="2023662" y="651647"/>
                  </a:lnTo>
                  <a:lnTo>
                    <a:pt x="1981809" y="666185"/>
                  </a:lnTo>
                  <a:lnTo>
                    <a:pt x="1937670" y="675203"/>
                  </a:lnTo>
                  <a:lnTo>
                    <a:pt x="1891649" y="678299"/>
                  </a:lnTo>
                  <a:lnTo>
                    <a:pt x="339149" y="678299"/>
                  </a:lnTo>
                  <a:lnTo>
                    <a:pt x="293129" y="675203"/>
                  </a:lnTo>
                  <a:lnTo>
                    <a:pt x="248990" y="666185"/>
                  </a:lnTo>
                  <a:lnTo>
                    <a:pt x="207137" y="651647"/>
                  </a:lnTo>
                  <a:lnTo>
                    <a:pt x="167974" y="631996"/>
                  </a:lnTo>
                  <a:lnTo>
                    <a:pt x="131905" y="607633"/>
                  </a:lnTo>
                  <a:lnTo>
                    <a:pt x="99334" y="578965"/>
                  </a:lnTo>
                  <a:lnTo>
                    <a:pt x="70666" y="546394"/>
                  </a:lnTo>
                  <a:lnTo>
                    <a:pt x="46303" y="510325"/>
                  </a:lnTo>
                  <a:lnTo>
                    <a:pt x="26652" y="471162"/>
                  </a:lnTo>
                  <a:lnTo>
                    <a:pt x="12114" y="429309"/>
                  </a:lnTo>
                  <a:lnTo>
                    <a:pt x="3096" y="385170"/>
                  </a:lnTo>
                  <a:lnTo>
                    <a:pt x="0" y="339149"/>
                  </a:lnTo>
                  <a:close/>
                </a:path>
              </a:pathLst>
            </a:custGeom>
            <a:ln w="38099">
              <a:solidFill>
                <a:srgbClr val="595959"/>
              </a:solidFill>
            </a:ln>
          </p:spPr>
          <p:txBody>
            <a:bodyPr wrap="square" lIns="0" tIns="0" rIns="0" bIns="0" rtlCol="0"/>
            <a:lstStyle/>
            <a:p>
              <a:endParaRPr/>
            </a:p>
          </p:txBody>
        </p:sp>
      </p:grpSp>
      <p:sp>
        <p:nvSpPr>
          <p:cNvPr id="7" name="object 7"/>
          <p:cNvSpPr txBox="1"/>
          <p:nvPr/>
        </p:nvSpPr>
        <p:spPr>
          <a:xfrm>
            <a:off x="2319182" y="4020168"/>
            <a:ext cx="102870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Click</a:t>
            </a:r>
            <a:r>
              <a:rPr sz="1800" b="1" spc="-85" dirty="0">
                <a:latin typeface="Arial"/>
                <a:cs typeface="Arial"/>
              </a:rPr>
              <a:t> </a:t>
            </a:r>
            <a:r>
              <a:rPr sz="1800" b="1" dirty="0">
                <a:latin typeface="Arial"/>
                <a:cs typeface="Arial"/>
              </a:rPr>
              <a:t>Me!</a:t>
            </a:r>
            <a:endParaRPr sz="1800">
              <a:latin typeface="Arial"/>
              <a:cs typeface="Arial"/>
            </a:endParaRPr>
          </a:p>
        </p:txBody>
      </p:sp>
      <p:grpSp>
        <p:nvGrpSpPr>
          <p:cNvPr id="8" name="object 8"/>
          <p:cNvGrpSpPr/>
          <p:nvPr/>
        </p:nvGrpSpPr>
        <p:grpSpPr>
          <a:xfrm>
            <a:off x="3393050" y="2814875"/>
            <a:ext cx="2440305" cy="2172970"/>
            <a:chOff x="3393050" y="2814875"/>
            <a:chExt cx="2440305" cy="2172970"/>
          </a:xfrm>
        </p:grpSpPr>
        <p:sp>
          <p:nvSpPr>
            <p:cNvPr id="9" name="object 9"/>
            <p:cNvSpPr/>
            <p:nvPr/>
          </p:nvSpPr>
          <p:spPr>
            <a:xfrm>
              <a:off x="3393050" y="4223825"/>
              <a:ext cx="763499" cy="763499"/>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949075" y="2814875"/>
              <a:ext cx="1884680" cy="1469390"/>
            </a:xfrm>
            <a:custGeom>
              <a:avLst/>
              <a:gdLst/>
              <a:ahLst/>
              <a:cxnLst/>
              <a:rect l="l" t="t" r="r" b="b"/>
              <a:pathLst>
                <a:path w="1884679" h="1469389">
                  <a:moveTo>
                    <a:pt x="428884" y="1469394"/>
                  </a:moveTo>
                  <a:lnTo>
                    <a:pt x="419115" y="1240821"/>
                  </a:lnTo>
                  <a:lnTo>
                    <a:pt x="112083" y="1212590"/>
                  </a:lnTo>
                  <a:lnTo>
                    <a:pt x="290459" y="1045582"/>
                  </a:lnTo>
                  <a:lnTo>
                    <a:pt x="0" y="875990"/>
                  </a:lnTo>
                  <a:lnTo>
                    <a:pt x="343230" y="788574"/>
                  </a:lnTo>
                  <a:lnTo>
                    <a:pt x="102227" y="562587"/>
                  </a:lnTo>
                  <a:lnTo>
                    <a:pt x="468572" y="531770"/>
                  </a:lnTo>
                  <a:lnTo>
                    <a:pt x="392686" y="246599"/>
                  </a:lnTo>
                  <a:lnTo>
                    <a:pt x="745773" y="434151"/>
                  </a:lnTo>
                  <a:lnTo>
                    <a:pt x="848001" y="128367"/>
                  </a:lnTo>
                  <a:lnTo>
                    <a:pt x="999772" y="295375"/>
                  </a:lnTo>
                  <a:lnTo>
                    <a:pt x="1290057" y="0"/>
                  </a:lnTo>
                  <a:lnTo>
                    <a:pt x="1266942" y="392994"/>
                  </a:lnTo>
                  <a:lnTo>
                    <a:pt x="1570660" y="215783"/>
                  </a:lnTo>
                  <a:lnTo>
                    <a:pt x="1428745" y="444355"/>
                  </a:lnTo>
                  <a:lnTo>
                    <a:pt x="1884059" y="452042"/>
                  </a:lnTo>
                  <a:lnTo>
                    <a:pt x="1481516" y="639594"/>
                  </a:lnTo>
                  <a:lnTo>
                    <a:pt x="1593600" y="768030"/>
                  </a:lnTo>
                  <a:lnTo>
                    <a:pt x="1428745" y="837418"/>
                  </a:lnTo>
                  <a:lnTo>
                    <a:pt x="1646546" y="1063405"/>
                  </a:lnTo>
                  <a:lnTo>
                    <a:pt x="1276973" y="976194"/>
                  </a:lnTo>
                  <a:lnTo>
                    <a:pt x="1303315" y="1181637"/>
                  </a:lnTo>
                  <a:lnTo>
                    <a:pt x="1062400" y="1084018"/>
                  </a:lnTo>
                  <a:lnTo>
                    <a:pt x="1012856" y="1281774"/>
                  </a:lnTo>
                  <a:lnTo>
                    <a:pt x="861084" y="1181637"/>
                  </a:lnTo>
                  <a:lnTo>
                    <a:pt x="758857" y="1340958"/>
                  </a:lnTo>
                  <a:lnTo>
                    <a:pt x="656542" y="1232998"/>
                  </a:lnTo>
                  <a:lnTo>
                    <a:pt x="428884" y="1469394"/>
                  </a:lnTo>
                  <a:close/>
                </a:path>
              </a:pathLst>
            </a:custGeom>
            <a:solidFill>
              <a:srgbClr val="FFFF00"/>
            </a:solidFill>
          </p:spPr>
          <p:txBody>
            <a:bodyPr wrap="square" lIns="0" tIns="0" rIns="0" bIns="0" rtlCol="0"/>
            <a:lstStyle/>
            <a:p>
              <a:endParaRPr/>
            </a:p>
          </p:txBody>
        </p:sp>
      </p:grpSp>
      <p:sp>
        <p:nvSpPr>
          <p:cNvPr id="11" name="object 11"/>
          <p:cNvSpPr txBox="1"/>
          <p:nvPr/>
        </p:nvSpPr>
        <p:spPr>
          <a:xfrm>
            <a:off x="4490672" y="3449372"/>
            <a:ext cx="56642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Calibri"/>
                <a:cs typeface="Calibri"/>
              </a:rPr>
              <a:t>EVENT!</a:t>
            </a:r>
            <a:endParaRPr sz="1400">
              <a:latin typeface="Calibri"/>
              <a:cs typeface="Calibri"/>
            </a:endParaRPr>
          </a:p>
        </p:txBody>
      </p:sp>
      <p:sp>
        <p:nvSpPr>
          <p:cNvPr id="12" name="object 12"/>
          <p:cNvSpPr txBox="1"/>
          <p:nvPr/>
        </p:nvSpPr>
        <p:spPr>
          <a:xfrm>
            <a:off x="1248675" y="5218768"/>
            <a:ext cx="4627245" cy="1282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...the button emits </a:t>
            </a:r>
            <a:r>
              <a:rPr sz="2400" dirty="0">
                <a:solidFill>
                  <a:srgbClr val="434343"/>
                </a:solidFill>
                <a:latin typeface="Calibri"/>
                <a:cs typeface="Calibri"/>
              </a:rPr>
              <a:t>an "</a:t>
            </a:r>
            <a:r>
              <a:rPr sz="2400" b="1" dirty="0">
                <a:solidFill>
                  <a:srgbClr val="434343"/>
                </a:solidFill>
                <a:latin typeface="Calibri"/>
                <a:cs typeface="Calibri"/>
              </a:rPr>
              <a:t>event</a:t>
            </a:r>
            <a:r>
              <a:rPr sz="2400" dirty="0">
                <a:solidFill>
                  <a:srgbClr val="434343"/>
                </a:solidFill>
                <a:latin typeface="Calibri"/>
                <a:cs typeface="Calibri"/>
              </a:rPr>
              <a:t>," </a:t>
            </a:r>
            <a:r>
              <a:rPr sz="2400" spc="-5" dirty="0">
                <a:solidFill>
                  <a:srgbClr val="434343"/>
                </a:solidFill>
                <a:latin typeface="Calibri"/>
                <a:cs typeface="Calibri"/>
              </a:rPr>
              <a:t>which  is like </a:t>
            </a:r>
            <a:r>
              <a:rPr sz="2400" dirty="0">
                <a:solidFill>
                  <a:srgbClr val="434343"/>
                </a:solidFill>
                <a:latin typeface="Calibri"/>
                <a:cs typeface="Calibri"/>
              </a:rPr>
              <a:t>an announcement </a:t>
            </a:r>
            <a:r>
              <a:rPr sz="2400" spc="-5" dirty="0">
                <a:solidFill>
                  <a:srgbClr val="434343"/>
                </a:solidFill>
                <a:latin typeface="Calibri"/>
                <a:cs typeface="Calibri"/>
              </a:rPr>
              <a:t>that some  interesting thing has</a:t>
            </a:r>
            <a:r>
              <a:rPr sz="2400" spc="-25" dirty="0">
                <a:solidFill>
                  <a:srgbClr val="434343"/>
                </a:solidFill>
                <a:latin typeface="Calibri"/>
                <a:cs typeface="Calibri"/>
              </a:rPr>
              <a:t> </a:t>
            </a:r>
            <a:r>
              <a:rPr sz="2400" spc="-5" dirty="0">
                <a:solidFill>
                  <a:srgbClr val="434343"/>
                </a:solidFill>
                <a:latin typeface="Calibri"/>
                <a:cs typeface="Calibri"/>
              </a:rPr>
              <a:t>occurred.</a:t>
            </a:r>
            <a:endParaRPr sz="2400">
              <a:latin typeface="Calibri"/>
              <a:cs typeface="Calibri"/>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183630" cy="574040"/>
          </a:xfrm>
          <a:prstGeom prst="rect">
            <a:avLst/>
          </a:prstGeom>
        </p:spPr>
        <p:txBody>
          <a:bodyPr vert="horz" wrap="square" lIns="0" tIns="12700" rIns="0" bIns="0" rtlCol="0">
            <a:spAutoFit/>
          </a:bodyPr>
          <a:lstStyle/>
          <a:p>
            <a:pPr marL="12700">
              <a:lnSpc>
                <a:spcPct val="100000"/>
              </a:lnSpc>
              <a:spcBef>
                <a:spcPts val="100"/>
              </a:spcBef>
            </a:pPr>
            <a:r>
              <a:rPr sz="3600" spc="325" dirty="0">
                <a:latin typeface="Calibri"/>
                <a:cs typeface="Calibri"/>
              </a:rPr>
              <a:t>Event-driven</a:t>
            </a:r>
            <a:r>
              <a:rPr sz="3600" spc="75" dirty="0">
                <a:latin typeface="Calibri"/>
                <a:cs typeface="Calibri"/>
              </a:rPr>
              <a:t> </a:t>
            </a:r>
            <a:r>
              <a:rPr sz="3600" spc="459" dirty="0">
                <a:latin typeface="Calibri"/>
                <a:cs typeface="Calibri"/>
              </a:rPr>
              <a:t>programming</a:t>
            </a:r>
            <a:endParaRPr sz="3600">
              <a:latin typeface="Calibri"/>
              <a:cs typeface="Calibri"/>
            </a:endParaRPr>
          </a:p>
        </p:txBody>
      </p:sp>
      <p:sp>
        <p:nvSpPr>
          <p:cNvPr id="3" name="object 3"/>
          <p:cNvSpPr txBox="1"/>
          <p:nvPr/>
        </p:nvSpPr>
        <p:spPr>
          <a:xfrm>
            <a:off x="855724" y="1567741"/>
            <a:ext cx="7383780" cy="12827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Most JavaScript written in the browser is</a:t>
            </a:r>
            <a:r>
              <a:rPr sz="2400" spc="95" dirty="0">
                <a:solidFill>
                  <a:srgbClr val="434343"/>
                </a:solidFill>
                <a:latin typeface="Calibri"/>
                <a:cs typeface="Calibri"/>
              </a:rPr>
              <a:t> </a:t>
            </a:r>
            <a:r>
              <a:rPr sz="2400" b="1" spc="-5" dirty="0">
                <a:solidFill>
                  <a:srgbClr val="434343"/>
                </a:solidFill>
                <a:latin typeface="Calibri"/>
                <a:cs typeface="Calibri"/>
              </a:rPr>
              <a:t>event-driven</a:t>
            </a:r>
            <a:r>
              <a:rPr sz="2400" spc="-5" dirty="0">
                <a:solidFill>
                  <a:srgbClr val="434343"/>
                </a:solidFill>
                <a:latin typeface="Calibri"/>
                <a:cs typeface="Calibri"/>
              </a:rPr>
              <a:t>:</a:t>
            </a:r>
            <a:endParaRPr sz="2400">
              <a:latin typeface="Calibri"/>
              <a:cs typeface="Calibri"/>
            </a:endParaRPr>
          </a:p>
          <a:p>
            <a:pPr marL="12700" marR="5080">
              <a:lnSpc>
                <a:spcPct val="114599"/>
              </a:lnSpc>
            </a:pPr>
            <a:r>
              <a:rPr sz="2400" spc="-5" dirty="0">
                <a:solidFill>
                  <a:srgbClr val="434343"/>
                </a:solidFill>
                <a:latin typeface="Calibri"/>
                <a:cs typeface="Calibri"/>
              </a:rPr>
              <a:t>The code doesn't run right </a:t>
            </a:r>
            <a:r>
              <a:rPr sz="2400" dirty="0">
                <a:solidFill>
                  <a:srgbClr val="434343"/>
                </a:solidFill>
                <a:latin typeface="Calibri"/>
                <a:cs typeface="Calibri"/>
              </a:rPr>
              <a:t>away, </a:t>
            </a:r>
            <a:r>
              <a:rPr sz="2400" spc="-5" dirty="0">
                <a:solidFill>
                  <a:srgbClr val="434343"/>
                </a:solidFill>
                <a:latin typeface="Calibri"/>
                <a:cs typeface="Calibri"/>
              </a:rPr>
              <a:t>but it executes </a:t>
            </a:r>
            <a:r>
              <a:rPr sz="2400" dirty="0">
                <a:solidFill>
                  <a:srgbClr val="434343"/>
                </a:solidFill>
                <a:latin typeface="Calibri"/>
                <a:cs typeface="Calibri"/>
              </a:rPr>
              <a:t>after </a:t>
            </a:r>
            <a:r>
              <a:rPr sz="2400" spc="-5" dirty="0">
                <a:solidFill>
                  <a:srgbClr val="434343"/>
                </a:solidFill>
                <a:latin typeface="Calibri"/>
                <a:cs typeface="Calibri"/>
              </a:rPr>
              <a:t>some  event</a:t>
            </a:r>
            <a:r>
              <a:rPr sz="2400" spc="-10" dirty="0">
                <a:solidFill>
                  <a:srgbClr val="434343"/>
                </a:solidFill>
                <a:latin typeface="Calibri"/>
                <a:cs typeface="Calibri"/>
              </a:rPr>
              <a:t> </a:t>
            </a:r>
            <a:r>
              <a:rPr sz="2400" spc="-5" dirty="0">
                <a:solidFill>
                  <a:srgbClr val="434343"/>
                </a:solidFill>
                <a:latin typeface="Calibri"/>
                <a:cs typeface="Calibri"/>
              </a:rPr>
              <a:t>fires.</a:t>
            </a:r>
            <a:endParaRPr sz="2400">
              <a:latin typeface="Calibri"/>
              <a:cs typeface="Calibri"/>
            </a:endParaRPr>
          </a:p>
        </p:txBody>
      </p:sp>
      <p:grpSp>
        <p:nvGrpSpPr>
          <p:cNvPr id="4" name="object 4"/>
          <p:cNvGrpSpPr/>
          <p:nvPr/>
        </p:nvGrpSpPr>
        <p:grpSpPr>
          <a:xfrm>
            <a:off x="1699224" y="3821924"/>
            <a:ext cx="2269490" cy="716915"/>
            <a:chOff x="1699224" y="3821924"/>
            <a:chExt cx="2269490" cy="716915"/>
          </a:xfrm>
        </p:grpSpPr>
        <p:sp>
          <p:nvSpPr>
            <p:cNvPr id="5" name="object 5"/>
            <p:cNvSpPr/>
            <p:nvPr/>
          </p:nvSpPr>
          <p:spPr>
            <a:xfrm>
              <a:off x="1718274" y="3840974"/>
              <a:ext cx="2231390" cy="678815"/>
            </a:xfrm>
            <a:custGeom>
              <a:avLst/>
              <a:gdLst/>
              <a:ahLst/>
              <a:cxnLst/>
              <a:rect l="l" t="t" r="r" b="b"/>
              <a:pathLst>
                <a:path w="2231390" h="678814">
                  <a:moveTo>
                    <a:pt x="1891649" y="678299"/>
                  </a:moveTo>
                  <a:lnTo>
                    <a:pt x="339149" y="678299"/>
                  </a:lnTo>
                  <a:lnTo>
                    <a:pt x="293129" y="675203"/>
                  </a:lnTo>
                  <a:lnTo>
                    <a:pt x="248990" y="666185"/>
                  </a:lnTo>
                  <a:lnTo>
                    <a:pt x="207137" y="651647"/>
                  </a:lnTo>
                  <a:lnTo>
                    <a:pt x="167974" y="631996"/>
                  </a:lnTo>
                  <a:lnTo>
                    <a:pt x="131905" y="607633"/>
                  </a:lnTo>
                  <a:lnTo>
                    <a:pt x="99334" y="578965"/>
                  </a:lnTo>
                  <a:lnTo>
                    <a:pt x="70666" y="546394"/>
                  </a:lnTo>
                  <a:lnTo>
                    <a:pt x="46303" y="510325"/>
                  </a:lnTo>
                  <a:lnTo>
                    <a:pt x="26652" y="471162"/>
                  </a:lnTo>
                  <a:lnTo>
                    <a:pt x="12114" y="429309"/>
                  </a:lnTo>
                  <a:lnTo>
                    <a:pt x="3096" y="385170"/>
                  </a:lnTo>
                  <a:lnTo>
                    <a:pt x="0" y="339149"/>
                  </a:lnTo>
                  <a:lnTo>
                    <a:pt x="3096" y="293129"/>
                  </a:lnTo>
                  <a:lnTo>
                    <a:pt x="12114" y="248990"/>
                  </a:lnTo>
                  <a:lnTo>
                    <a:pt x="26652" y="207137"/>
                  </a:lnTo>
                  <a:lnTo>
                    <a:pt x="46303" y="167974"/>
                  </a:lnTo>
                  <a:lnTo>
                    <a:pt x="70666" y="131905"/>
                  </a:lnTo>
                  <a:lnTo>
                    <a:pt x="99334" y="99334"/>
                  </a:lnTo>
                  <a:lnTo>
                    <a:pt x="131905" y="70666"/>
                  </a:lnTo>
                  <a:lnTo>
                    <a:pt x="167974" y="46303"/>
                  </a:lnTo>
                  <a:lnTo>
                    <a:pt x="207137" y="26652"/>
                  </a:lnTo>
                  <a:lnTo>
                    <a:pt x="248990" y="12114"/>
                  </a:lnTo>
                  <a:lnTo>
                    <a:pt x="293129" y="3096"/>
                  </a:lnTo>
                  <a:lnTo>
                    <a:pt x="339149" y="0"/>
                  </a:lnTo>
                  <a:lnTo>
                    <a:pt x="1891649" y="0"/>
                  </a:lnTo>
                  <a:lnTo>
                    <a:pt x="1945024" y="4224"/>
                  </a:lnTo>
                  <a:lnTo>
                    <a:pt x="1996604" y="16648"/>
                  </a:lnTo>
                  <a:lnTo>
                    <a:pt x="2045478" y="36892"/>
                  </a:lnTo>
                  <a:lnTo>
                    <a:pt x="2090735" y="64580"/>
                  </a:lnTo>
                  <a:lnTo>
                    <a:pt x="2131465" y="99334"/>
                  </a:lnTo>
                  <a:lnTo>
                    <a:pt x="2166219" y="140064"/>
                  </a:lnTo>
                  <a:lnTo>
                    <a:pt x="2193907" y="185321"/>
                  </a:lnTo>
                  <a:lnTo>
                    <a:pt x="2214151" y="234195"/>
                  </a:lnTo>
                  <a:lnTo>
                    <a:pt x="2226575" y="285775"/>
                  </a:lnTo>
                  <a:lnTo>
                    <a:pt x="2230799" y="339149"/>
                  </a:lnTo>
                  <a:lnTo>
                    <a:pt x="2227703" y="385170"/>
                  </a:lnTo>
                  <a:lnTo>
                    <a:pt x="2218685" y="429309"/>
                  </a:lnTo>
                  <a:lnTo>
                    <a:pt x="2204147" y="471162"/>
                  </a:lnTo>
                  <a:lnTo>
                    <a:pt x="2184496" y="510325"/>
                  </a:lnTo>
                  <a:lnTo>
                    <a:pt x="2160133" y="546394"/>
                  </a:lnTo>
                  <a:lnTo>
                    <a:pt x="2131465" y="578965"/>
                  </a:lnTo>
                  <a:lnTo>
                    <a:pt x="2098894" y="607633"/>
                  </a:lnTo>
                  <a:lnTo>
                    <a:pt x="2062825" y="631996"/>
                  </a:lnTo>
                  <a:lnTo>
                    <a:pt x="2023662" y="651647"/>
                  </a:lnTo>
                  <a:lnTo>
                    <a:pt x="1981809" y="666185"/>
                  </a:lnTo>
                  <a:lnTo>
                    <a:pt x="1937670" y="675203"/>
                  </a:lnTo>
                  <a:lnTo>
                    <a:pt x="1891649" y="678299"/>
                  </a:lnTo>
                  <a:close/>
                </a:path>
              </a:pathLst>
            </a:custGeom>
            <a:solidFill>
              <a:srgbClr val="B7B7B7"/>
            </a:solidFill>
          </p:spPr>
          <p:txBody>
            <a:bodyPr wrap="square" lIns="0" tIns="0" rIns="0" bIns="0" rtlCol="0"/>
            <a:lstStyle/>
            <a:p>
              <a:endParaRPr/>
            </a:p>
          </p:txBody>
        </p:sp>
        <p:sp>
          <p:nvSpPr>
            <p:cNvPr id="6" name="object 6"/>
            <p:cNvSpPr/>
            <p:nvPr/>
          </p:nvSpPr>
          <p:spPr>
            <a:xfrm>
              <a:off x="1718274" y="3840974"/>
              <a:ext cx="2231390" cy="678815"/>
            </a:xfrm>
            <a:custGeom>
              <a:avLst/>
              <a:gdLst/>
              <a:ahLst/>
              <a:cxnLst/>
              <a:rect l="l" t="t" r="r" b="b"/>
              <a:pathLst>
                <a:path w="2231390" h="678814">
                  <a:moveTo>
                    <a:pt x="0" y="339149"/>
                  </a:moveTo>
                  <a:lnTo>
                    <a:pt x="3096" y="293129"/>
                  </a:lnTo>
                  <a:lnTo>
                    <a:pt x="12114" y="248990"/>
                  </a:lnTo>
                  <a:lnTo>
                    <a:pt x="26652" y="207137"/>
                  </a:lnTo>
                  <a:lnTo>
                    <a:pt x="46303" y="167974"/>
                  </a:lnTo>
                  <a:lnTo>
                    <a:pt x="70666" y="131905"/>
                  </a:lnTo>
                  <a:lnTo>
                    <a:pt x="99334" y="99334"/>
                  </a:lnTo>
                  <a:lnTo>
                    <a:pt x="131905" y="70666"/>
                  </a:lnTo>
                  <a:lnTo>
                    <a:pt x="167974" y="46303"/>
                  </a:lnTo>
                  <a:lnTo>
                    <a:pt x="207137" y="26652"/>
                  </a:lnTo>
                  <a:lnTo>
                    <a:pt x="248990" y="12114"/>
                  </a:lnTo>
                  <a:lnTo>
                    <a:pt x="293129" y="3096"/>
                  </a:lnTo>
                  <a:lnTo>
                    <a:pt x="339149" y="0"/>
                  </a:lnTo>
                  <a:lnTo>
                    <a:pt x="1891649" y="0"/>
                  </a:lnTo>
                  <a:lnTo>
                    <a:pt x="1945024" y="4224"/>
                  </a:lnTo>
                  <a:lnTo>
                    <a:pt x="1996604" y="16648"/>
                  </a:lnTo>
                  <a:lnTo>
                    <a:pt x="2045478" y="36892"/>
                  </a:lnTo>
                  <a:lnTo>
                    <a:pt x="2090735" y="64580"/>
                  </a:lnTo>
                  <a:lnTo>
                    <a:pt x="2131465" y="99334"/>
                  </a:lnTo>
                  <a:lnTo>
                    <a:pt x="2166219" y="140064"/>
                  </a:lnTo>
                  <a:lnTo>
                    <a:pt x="2193907" y="185321"/>
                  </a:lnTo>
                  <a:lnTo>
                    <a:pt x="2214151" y="234195"/>
                  </a:lnTo>
                  <a:lnTo>
                    <a:pt x="2226575" y="285775"/>
                  </a:lnTo>
                  <a:lnTo>
                    <a:pt x="2230799" y="339149"/>
                  </a:lnTo>
                  <a:lnTo>
                    <a:pt x="2227703" y="385170"/>
                  </a:lnTo>
                  <a:lnTo>
                    <a:pt x="2218685" y="429309"/>
                  </a:lnTo>
                  <a:lnTo>
                    <a:pt x="2204147" y="471162"/>
                  </a:lnTo>
                  <a:lnTo>
                    <a:pt x="2184496" y="510325"/>
                  </a:lnTo>
                  <a:lnTo>
                    <a:pt x="2160133" y="546394"/>
                  </a:lnTo>
                  <a:lnTo>
                    <a:pt x="2131465" y="578965"/>
                  </a:lnTo>
                  <a:lnTo>
                    <a:pt x="2098894" y="607633"/>
                  </a:lnTo>
                  <a:lnTo>
                    <a:pt x="2062825" y="631996"/>
                  </a:lnTo>
                  <a:lnTo>
                    <a:pt x="2023662" y="651647"/>
                  </a:lnTo>
                  <a:lnTo>
                    <a:pt x="1981809" y="666185"/>
                  </a:lnTo>
                  <a:lnTo>
                    <a:pt x="1937670" y="675203"/>
                  </a:lnTo>
                  <a:lnTo>
                    <a:pt x="1891649" y="678299"/>
                  </a:lnTo>
                  <a:lnTo>
                    <a:pt x="339149" y="678299"/>
                  </a:lnTo>
                  <a:lnTo>
                    <a:pt x="293129" y="675203"/>
                  </a:lnTo>
                  <a:lnTo>
                    <a:pt x="248990" y="666185"/>
                  </a:lnTo>
                  <a:lnTo>
                    <a:pt x="207137" y="651647"/>
                  </a:lnTo>
                  <a:lnTo>
                    <a:pt x="167974" y="631996"/>
                  </a:lnTo>
                  <a:lnTo>
                    <a:pt x="131905" y="607633"/>
                  </a:lnTo>
                  <a:lnTo>
                    <a:pt x="99334" y="578965"/>
                  </a:lnTo>
                  <a:lnTo>
                    <a:pt x="70666" y="546394"/>
                  </a:lnTo>
                  <a:lnTo>
                    <a:pt x="46303" y="510325"/>
                  </a:lnTo>
                  <a:lnTo>
                    <a:pt x="26652" y="471162"/>
                  </a:lnTo>
                  <a:lnTo>
                    <a:pt x="12114" y="429309"/>
                  </a:lnTo>
                  <a:lnTo>
                    <a:pt x="3096" y="385170"/>
                  </a:lnTo>
                  <a:lnTo>
                    <a:pt x="0" y="339149"/>
                  </a:lnTo>
                  <a:close/>
                </a:path>
              </a:pathLst>
            </a:custGeom>
            <a:ln w="38099">
              <a:solidFill>
                <a:srgbClr val="595959"/>
              </a:solidFill>
            </a:ln>
          </p:spPr>
          <p:txBody>
            <a:bodyPr wrap="square" lIns="0" tIns="0" rIns="0" bIns="0" rtlCol="0"/>
            <a:lstStyle/>
            <a:p>
              <a:endParaRPr/>
            </a:p>
          </p:txBody>
        </p:sp>
      </p:grpSp>
      <p:sp>
        <p:nvSpPr>
          <p:cNvPr id="7" name="object 7"/>
          <p:cNvSpPr txBox="1"/>
          <p:nvPr/>
        </p:nvSpPr>
        <p:spPr>
          <a:xfrm>
            <a:off x="2319182" y="4020168"/>
            <a:ext cx="102870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Click</a:t>
            </a:r>
            <a:r>
              <a:rPr sz="1800" b="1" spc="-85" dirty="0">
                <a:latin typeface="Arial"/>
                <a:cs typeface="Arial"/>
              </a:rPr>
              <a:t> </a:t>
            </a:r>
            <a:r>
              <a:rPr sz="1800" b="1" dirty="0">
                <a:latin typeface="Arial"/>
                <a:cs typeface="Arial"/>
              </a:rPr>
              <a:t>Me!</a:t>
            </a:r>
            <a:endParaRPr sz="1800">
              <a:latin typeface="Arial"/>
              <a:cs typeface="Arial"/>
            </a:endParaRPr>
          </a:p>
        </p:txBody>
      </p:sp>
      <p:grpSp>
        <p:nvGrpSpPr>
          <p:cNvPr id="8" name="object 8"/>
          <p:cNvGrpSpPr/>
          <p:nvPr/>
        </p:nvGrpSpPr>
        <p:grpSpPr>
          <a:xfrm>
            <a:off x="3034675" y="2433875"/>
            <a:ext cx="1884680" cy="2553970"/>
            <a:chOff x="3034675" y="2433875"/>
            <a:chExt cx="1884680" cy="2553970"/>
          </a:xfrm>
        </p:grpSpPr>
        <p:sp>
          <p:nvSpPr>
            <p:cNvPr id="9" name="object 9"/>
            <p:cNvSpPr/>
            <p:nvPr/>
          </p:nvSpPr>
          <p:spPr>
            <a:xfrm>
              <a:off x="3393050" y="4223825"/>
              <a:ext cx="763499" cy="763499"/>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034675" y="2433875"/>
              <a:ext cx="1884680" cy="1469390"/>
            </a:xfrm>
            <a:custGeom>
              <a:avLst/>
              <a:gdLst/>
              <a:ahLst/>
              <a:cxnLst/>
              <a:rect l="l" t="t" r="r" b="b"/>
              <a:pathLst>
                <a:path w="1884679" h="1469389">
                  <a:moveTo>
                    <a:pt x="428884" y="1469394"/>
                  </a:moveTo>
                  <a:lnTo>
                    <a:pt x="419115" y="1240821"/>
                  </a:lnTo>
                  <a:lnTo>
                    <a:pt x="112084" y="1212590"/>
                  </a:lnTo>
                  <a:lnTo>
                    <a:pt x="290459" y="1045582"/>
                  </a:lnTo>
                  <a:lnTo>
                    <a:pt x="0" y="875990"/>
                  </a:lnTo>
                  <a:lnTo>
                    <a:pt x="343230" y="788574"/>
                  </a:lnTo>
                  <a:lnTo>
                    <a:pt x="102227" y="562587"/>
                  </a:lnTo>
                  <a:lnTo>
                    <a:pt x="468572" y="531770"/>
                  </a:lnTo>
                  <a:lnTo>
                    <a:pt x="392686" y="246599"/>
                  </a:lnTo>
                  <a:lnTo>
                    <a:pt x="745773" y="434151"/>
                  </a:lnTo>
                  <a:lnTo>
                    <a:pt x="848001" y="128367"/>
                  </a:lnTo>
                  <a:lnTo>
                    <a:pt x="999772" y="295375"/>
                  </a:lnTo>
                  <a:lnTo>
                    <a:pt x="1290057" y="0"/>
                  </a:lnTo>
                  <a:lnTo>
                    <a:pt x="1266942" y="392994"/>
                  </a:lnTo>
                  <a:lnTo>
                    <a:pt x="1570660" y="215783"/>
                  </a:lnTo>
                  <a:lnTo>
                    <a:pt x="1428745" y="444355"/>
                  </a:lnTo>
                  <a:lnTo>
                    <a:pt x="1884059" y="452042"/>
                  </a:lnTo>
                  <a:lnTo>
                    <a:pt x="1481516" y="639594"/>
                  </a:lnTo>
                  <a:lnTo>
                    <a:pt x="1593600" y="768030"/>
                  </a:lnTo>
                  <a:lnTo>
                    <a:pt x="1428745" y="837418"/>
                  </a:lnTo>
                  <a:lnTo>
                    <a:pt x="1646546" y="1063405"/>
                  </a:lnTo>
                  <a:lnTo>
                    <a:pt x="1276973" y="976194"/>
                  </a:lnTo>
                  <a:lnTo>
                    <a:pt x="1303315" y="1181637"/>
                  </a:lnTo>
                  <a:lnTo>
                    <a:pt x="1062400" y="1084018"/>
                  </a:lnTo>
                  <a:lnTo>
                    <a:pt x="1012856" y="1281774"/>
                  </a:lnTo>
                  <a:lnTo>
                    <a:pt x="861084" y="1181637"/>
                  </a:lnTo>
                  <a:lnTo>
                    <a:pt x="758857" y="1340958"/>
                  </a:lnTo>
                  <a:lnTo>
                    <a:pt x="656542" y="1232998"/>
                  </a:lnTo>
                  <a:lnTo>
                    <a:pt x="428884" y="1469394"/>
                  </a:lnTo>
                  <a:close/>
                </a:path>
              </a:pathLst>
            </a:custGeom>
            <a:solidFill>
              <a:srgbClr val="FFFF00"/>
            </a:solidFill>
          </p:spPr>
          <p:txBody>
            <a:bodyPr wrap="square" lIns="0" tIns="0" rIns="0" bIns="0" rtlCol="0"/>
            <a:lstStyle/>
            <a:p>
              <a:endParaRPr/>
            </a:p>
          </p:txBody>
        </p:sp>
      </p:grpSp>
      <p:sp>
        <p:nvSpPr>
          <p:cNvPr id="11" name="object 11"/>
          <p:cNvSpPr txBox="1"/>
          <p:nvPr/>
        </p:nvSpPr>
        <p:spPr>
          <a:xfrm>
            <a:off x="3576272" y="3068372"/>
            <a:ext cx="56642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Calibri"/>
                <a:cs typeface="Calibri"/>
              </a:rPr>
              <a:t>EVENT!</a:t>
            </a:r>
            <a:endParaRPr sz="1400">
              <a:latin typeface="Calibri"/>
              <a:cs typeface="Calibri"/>
            </a:endParaRPr>
          </a:p>
        </p:txBody>
      </p:sp>
      <p:sp>
        <p:nvSpPr>
          <p:cNvPr id="12" name="object 12"/>
          <p:cNvSpPr txBox="1"/>
          <p:nvPr/>
        </p:nvSpPr>
        <p:spPr>
          <a:xfrm>
            <a:off x="5457399" y="2937449"/>
            <a:ext cx="3651250" cy="1470025"/>
          </a:xfrm>
          <a:prstGeom prst="rect">
            <a:avLst/>
          </a:prstGeom>
          <a:ln w="19049">
            <a:solidFill>
              <a:srgbClr val="000000"/>
            </a:solidFill>
          </a:ln>
        </p:spPr>
        <p:txBody>
          <a:bodyPr vert="horz" wrap="square" lIns="0" tIns="73660" rIns="0" bIns="0" rtlCol="0">
            <a:spAutoFit/>
          </a:bodyPr>
          <a:lstStyle/>
          <a:p>
            <a:pPr marL="85725">
              <a:lnSpc>
                <a:spcPct val="100000"/>
              </a:lnSpc>
              <a:spcBef>
                <a:spcPts val="580"/>
              </a:spcBef>
            </a:pPr>
            <a:r>
              <a:rPr sz="2400" spc="-5" dirty="0">
                <a:solidFill>
                  <a:srgbClr val="434343"/>
                </a:solidFill>
                <a:latin typeface="Consolas"/>
                <a:cs typeface="Consolas"/>
              </a:rPr>
              <a:t>function onClick()</a:t>
            </a:r>
            <a:r>
              <a:rPr sz="2400" spc="-70"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420370">
              <a:lnSpc>
                <a:spcPct val="100000"/>
              </a:lnSpc>
              <a:spcBef>
                <a:spcPts val="420"/>
              </a:spcBef>
            </a:pPr>
            <a:r>
              <a:rPr sz="2400" spc="-5" dirty="0">
                <a:solidFill>
                  <a:srgbClr val="434343"/>
                </a:solidFill>
                <a:latin typeface="Consolas"/>
                <a:cs typeface="Consolas"/>
              </a:rPr>
              <a:t>...</a:t>
            </a:r>
            <a:endParaRPr sz="2400">
              <a:latin typeface="Consolas"/>
              <a:cs typeface="Consolas"/>
            </a:endParaRPr>
          </a:p>
          <a:p>
            <a:pPr marL="85725">
              <a:lnSpc>
                <a:spcPct val="100000"/>
              </a:lnSpc>
              <a:spcBef>
                <a:spcPts val="420"/>
              </a:spcBef>
            </a:pPr>
            <a:r>
              <a:rPr sz="2400" dirty="0">
                <a:solidFill>
                  <a:srgbClr val="434343"/>
                </a:solidFill>
                <a:latin typeface="Consolas"/>
                <a:cs typeface="Consolas"/>
              </a:rPr>
              <a:t>}</a:t>
            </a:r>
            <a:endParaRPr sz="2400">
              <a:latin typeface="Consolas"/>
              <a:cs typeface="Consolas"/>
            </a:endParaRPr>
          </a:p>
        </p:txBody>
      </p:sp>
      <p:grpSp>
        <p:nvGrpSpPr>
          <p:cNvPr id="13" name="object 13"/>
          <p:cNvGrpSpPr/>
          <p:nvPr/>
        </p:nvGrpSpPr>
        <p:grpSpPr>
          <a:xfrm>
            <a:off x="4547925" y="3169772"/>
            <a:ext cx="871855" cy="164465"/>
            <a:chOff x="4547925" y="3169772"/>
            <a:chExt cx="871855" cy="164465"/>
          </a:xfrm>
        </p:grpSpPr>
        <p:sp>
          <p:nvSpPr>
            <p:cNvPr id="14" name="object 14"/>
            <p:cNvSpPr/>
            <p:nvPr/>
          </p:nvSpPr>
          <p:spPr>
            <a:xfrm>
              <a:off x="4566975" y="3240599"/>
              <a:ext cx="661035" cy="11430"/>
            </a:xfrm>
            <a:custGeom>
              <a:avLst/>
              <a:gdLst/>
              <a:ahLst/>
              <a:cxnLst/>
              <a:rect l="l" t="t" r="r" b="b"/>
              <a:pathLst>
                <a:path w="661035" h="11429">
                  <a:moveTo>
                    <a:pt x="0" y="0"/>
                  </a:moveTo>
                  <a:lnTo>
                    <a:pt x="660632" y="11144"/>
                  </a:lnTo>
                </a:path>
              </a:pathLst>
            </a:custGeom>
            <a:ln w="38099">
              <a:solidFill>
                <a:srgbClr val="595959"/>
              </a:solidFill>
            </a:ln>
          </p:spPr>
          <p:txBody>
            <a:bodyPr wrap="square" lIns="0" tIns="0" rIns="0" bIns="0" rtlCol="0"/>
            <a:lstStyle/>
            <a:p>
              <a:endParaRPr/>
            </a:p>
          </p:txBody>
        </p:sp>
        <p:sp>
          <p:nvSpPr>
            <p:cNvPr id="15" name="object 15"/>
            <p:cNvSpPr/>
            <p:nvPr/>
          </p:nvSpPr>
          <p:spPr>
            <a:xfrm>
              <a:off x="5207496" y="3169772"/>
              <a:ext cx="212038" cy="163944"/>
            </a:xfrm>
            <a:prstGeom prst="rect">
              <a:avLst/>
            </a:prstGeom>
            <a:blipFill>
              <a:blip r:embed="rId3" cstate="print"/>
              <a:stretch>
                <a:fillRect/>
              </a:stretch>
            </a:blipFill>
          </p:spPr>
          <p:txBody>
            <a:bodyPr wrap="square" lIns="0" tIns="0" rIns="0" bIns="0" rtlCol="0"/>
            <a:lstStyle/>
            <a:p>
              <a:endParaRPr/>
            </a:p>
          </p:txBody>
        </p:sp>
      </p:grpSp>
      <p:sp>
        <p:nvSpPr>
          <p:cNvPr id="16" name="object 16"/>
          <p:cNvSpPr txBox="1"/>
          <p:nvPr/>
        </p:nvSpPr>
        <p:spPr>
          <a:xfrm>
            <a:off x="4420306" y="4994818"/>
            <a:ext cx="4531360" cy="1282700"/>
          </a:xfrm>
          <a:prstGeom prst="rect">
            <a:avLst/>
          </a:prstGeom>
        </p:spPr>
        <p:txBody>
          <a:bodyPr vert="horz" wrap="square" lIns="0" tIns="12700" rIns="0" bIns="0" rtlCol="0">
            <a:spAutoFit/>
          </a:bodyPr>
          <a:lstStyle/>
          <a:p>
            <a:pPr marL="12700" marR="13970" indent="128905" algn="r">
              <a:lnSpc>
                <a:spcPct val="114599"/>
              </a:lnSpc>
              <a:spcBef>
                <a:spcPts val="100"/>
              </a:spcBef>
            </a:pPr>
            <a:r>
              <a:rPr sz="2400" spc="-5" dirty="0">
                <a:solidFill>
                  <a:srgbClr val="434343"/>
                </a:solidFill>
                <a:latin typeface="Calibri"/>
                <a:cs typeface="Calibri"/>
              </a:rPr>
              <a:t>Any function listening to</a:t>
            </a:r>
            <a:r>
              <a:rPr sz="2400" spc="-65" dirty="0">
                <a:solidFill>
                  <a:srgbClr val="434343"/>
                </a:solidFill>
                <a:latin typeface="Calibri"/>
                <a:cs typeface="Calibri"/>
              </a:rPr>
              <a:t> </a:t>
            </a:r>
            <a:r>
              <a:rPr sz="2400" spc="-5" dirty="0">
                <a:solidFill>
                  <a:srgbClr val="434343"/>
                </a:solidFill>
                <a:latin typeface="Calibri"/>
                <a:cs typeface="Calibri"/>
              </a:rPr>
              <a:t>that</a:t>
            </a:r>
            <a:r>
              <a:rPr sz="2400" spc="-20" dirty="0">
                <a:solidFill>
                  <a:srgbClr val="434343"/>
                </a:solidFill>
                <a:latin typeface="Calibri"/>
                <a:cs typeface="Calibri"/>
              </a:rPr>
              <a:t> </a:t>
            </a:r>
            <a:r>
              <a:rPr sz="2400" spc="-5" dirty="0">
                <a:solidFill>
                  <a:srgbClr val="434343"/>
                </a:solidFill>
                <a:latin typeface="Calibri"/>
                <a:cs typeface="Calibri"/>
              </a:rPr>
              <a:t>event  now executes. This function is</a:t>
            </a:r>
            <a:r>
              <a:rPr sz="2400" spc="-80" dirty="0">
                <a:solidFill>
                  <a:srgbClr val="434343"/>
                </a:solidFill>
                <a:latin typeface="Calibri"/>
                <a:cs typeface="Calibri"/>
              </a:rPr>
              <a:t> </a:t>
            </a:r>
            <a:r>
              <a:rPr sz="2400" spc="-5" dirty="0">
                <a:solidFill>
                  <a:srgbClr val="434343"/>
                </a:solidFill>
                <a:latin typeface="Calibri"/>
                <a:cs typeface="Calibri"/>
              </a:rPr>
              <a:t>called</a:t>
            </a:r>
            <a:endParaRPr sz="2400">
              <a:latin typeface="Calibri"/>
              <a:cs typeface="Calibri"/>
            </a:endParaRPr>
          </a:p>
          <a:p>
            <a:pPr marR="5080" algn="r">
              <a:lnSpc>
                <a:spcPct val="100000"/>
              </a:lnSpc>
              <a:spcBef>
                <a:spcPts val="420"/>
              </a:spcBef>
            </a:pPr>
            <a:r>
              <a:rPr sz="2400" dirty="0">
                <a:solidFill>
                  <a:srgbClr val="434343"/>
                </a:solidFill>
                <a:latin typeface="Calibri"/>
                <a:cs typeface="Calibri"/>
              </a:rPr>
              <a:t>an </a:t>
            </a:r>
            <a:r>
              <a:rPr sz="2400" spc="-5" dirty="0">
                <a:solidFill>
                  <a:srgbClr val="434343"/>
                </a:solidFill>
                <a:latin typeface="Calibri"/>
                <a:cs typeface="Calibri"/>
              </a:rPr>
              <a:t>"</a:t>
            </a:r>
            <a:r>
              <a:rPr sz="2400" b="1" spc="-5" dirty="0">
                <a:solidFill>
                  <a:srgbClr val="434343"/>
                </a:solidFill>
                <a:latin typeface="Calibri"/>
                <a:cs typeface="Calibri"/>
              </a:rPr>
              <a:t>event</a:t>
            </a:r>
            <a:r>
              <a:rPr sz="2400" b="1" spc="-80" dirty="0">
                <a:solidFill>
                  <a:srgbClr val="434343"/>
                </a:solidFill>
                <a:latin typeface="Calibri"/>
                <a:cs typeface="Calibri"/>
              </a:rPr>
              <a:t> </a:t>
            </a:r>
            <a:r>
              <a:rPr sz="2400" b="1" spc="-5" dirty="0">
                <a:solidFill>
                  <a:srgbClr val="434343"/>
                </a:solidFill>
                <a:latin typeface="Calibri"/>
                <a:cs typeface="Calibri"/>
              </a:rPr>
              <a:t>handler</a:t>
            </a:r>
            <a:r>
              <a:rPr sz="2400" spc="-5"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264910" cy="574040"/>
          </a:xfrm>
          <a:prstGeom prst="rect">
            <a:avLst/>
          </a:prstGeom>
        </p:spPr>
        <p:txBody>
          <a:bodyPr vert="horz" wrap="square" lIns="0" tIns="12700" rIns="0" bIns="0" rtlCol="0">
            <a:spAutoFit/>
          </a:bodyPr>
          <a:lstStyle/>
          <a:p>
            <a:pPr marL="12700">
              <a:lnSpc>
                <a:spcPct val="100000"/>
              </a:lnSpc>
              <a:spcBef>
                <a:spcPts val="100"/>
              </a:spcBef>
            </a:pPr>
            <a:r>
              <a:rPr sz="3600" spc="530" dirty="0">
                <a:latin typeface="Calibri"/>
                <a:cs typeface="Calibri"/>
              </a:rPr>
              <a:t>A</a:t>
            </a:r>
            <a:r>
              <a:rPr sz="3600" spc="105" dirty="0">
                <a:latin typeface="Calibri"/>
                <a:cs typeface="Calibri"/>
              </a:rPr>
              <a:t> </a:t>
            </a:r>
            <a:r>
              <a:rPr sz="3600" spc="345" dirty="0">
                <a:latin typeface="Calibri"/>
                <a:cs typeface="Calibri"/>
              </a:rPr>
              <a:t>few</a:t>
            </a:r>
            <a:r>
              <a:rPr sz="3600" spc="110" dirty="0">
                <a:latin typeface="Calibri"/>
                <a:cs typeface="Calibri"/>
              </a:rPr>
              <a:t> </a:t>
            </a:r>
            <a:r>
              <a:rPr sz="3600" spc="415" dirty="0">
                <a:latin typeface="Calibri"/>
                <a:cs typeface="Calibri"/>
              </a:rPr>
              <a:t>more</a:t>
            </a:r>
            <a:r>
              <a:rPr sz="3600" spc="110" dirty="0">
                <a:latin typeface="Calibri"/>
                <a:cs typeface="Calibri"/>
              </a:rPr>
              <a:t> </a:t>
            </a:r>
            <a:r>
              <a:rPr sz="3600" spc="390" dirty="0">
                <a:latin typeface="Calibri"/>
                <a:cs typeface="Calibri"/>
              </a:rPr>
              <a:t>HTML</a:t>
            </a:r>
            <a:r>
              <a:rPr sz="3600" spc="110" dirty="0">
                <a:latin typeface="Calibri"/>
                <a:cs typeface="Calibri"/>
              </a:rPr>
              <a:t> </a:t>
            </a:r>
            <a:r>
              <a:rPr sz="3600" spc="375" dirty="0">
                <a:latin typeface="Calibri"/>
                <a:cs typeface="Calibri"/>
              </a:rPr>
              <a:t>elements</a:t>
            </a:r>
            <a:endParaRPr sz="3600">
              <a:latin typeface="Calibri"/>
              <a:cs typeface="Calibri"/>
            </a:endParaRPr>
          </a:p>
        </p:txBody>
      </p:sp>
      <p:sp>
        <p:nvSpPr>
          <p:cNvPr id="3" name="object 3"/>
          <p:cNvSpPr txBox="1"/>
          <p:nvPr/>
        </p:nvSpPr>
        <p:spPr>
          <a:xfrm>
            <a:off x="855724" y="1621074"/>
            <a:ext cx="10750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Buttons:</a:t>
            </a:r>
            <a:endParaRPr sz="2400">
              <a:latin typeface="Calibri"/>
              <a:cs typeface="Calibri"/>
            </a:endParaRPr>
          </a:p>
        </p:txBody>
      </p:sp>
      <p:sp>
        <p:nvSpPr>
          <p:cNvPr id="4" name="object 4"/>
          <p:cNvSpPr/>
          <p:nvPr/>
        </p:nvSpPr>
        <p:spPr>
          <a:xfrm>
            <a:off x="860800" y="2155366"/>
            <a:ext cx="6095999" cy="6667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60800" y="3713091"/>
            <a:ext cx="7019924" cy="800099"/>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931924" y="3297474"/>
            <a:ext cx="265938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Single-line text</a:t>
            </a:r>
            <a:r>
              <a:rPr sz="2400" spc="-85" dirty="0">
                <a:solidFill>
                  <a:srgbClr val="434343"/>
                </a:solidFill>
                <a:latin typeface="Calibri"/>
                <a:cs typeface="Calibri"/>
              </a:rPr>
              <a:t> </a:t>
            </a:r>
            <a:r>
              <a:rPr sz="2400" spc="-5" dirty="0">
                <a:solidFill>
                  <a:srgbClr val="434343"/>
                </a:solidFill>
                <a:latin typeface="Calibri"/>
                <a:cs typeface="Calibri"/>
              </a:rPr>
              <a:t>input:</a:t>
            </a:r>
            <a:endParaRPr sz="2400">
              <a:latin typeface="Calibri"/>
              <a:cs typeface="Calibri"/>
            </a:endParaRPr>
          </a:p>
        </p:txBody>
      </p:sp>
      <p:sp>
        <p:nvSpPr>
          <p:cNvPr id="7" name="object 7"/>
          <p:cNvSpPr/>
          <p:nvPr/>
        </p:nvSpPr>
        <p:spPr>
          <a:xfrm>
            <a:off x="851275" y="5494591"/>
            <a:ext cx="7315199" cy="914399"/>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931924" y="5037324"/>
            <a:ext cx="258381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Multi-line text</a:t>
            </a:r>
            <a:r>
              <a:rPr sz="2400" spc="-90" dirty="0">
                <a:solidFill>
                  <a:srgbClr val="434343"/>
                </a:solidFill>
                <a:latin typeface="Calibri"/>
                <a:cs typeface="Calibri"/>
              </a:rPr>
              <a:t> </a:t>
            </a:r>
            <a:r>
              <a:rPr sz="2400" spc="-5" dirty="0">
                <a:solidFill>
                  <a:srgbClr val="434343"/>
                </a:solidFill>
                <a:latin typeface="Calibri"/>
                <a:cs typeface="Calibri"/>
              </a:rPr>
              <a:t>input:</a:t>
            </a:r>
            <a:endParaRPr sz="2400">
              <a:latin typeface="Calibri"/>
              <a:cs typeface="Calibri"/>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667250"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Using </a:t>
            </a:r>
            <a:r>
              <a:rPr sz="3600" spc="310" dirty="0">
                <a:latin typeface="Calibri"/>
                <a:cs typeface="Calibri"/>
              </a:rPr>
              <a:t>event</a:t>
            </a:r>
            <a:r>
              <a:rPr sz="3600" spc="-185" dirty="0">
                <a:latin typeface="Calibri"/>
                <a:cs typeface="Calibri"/>
              </a:rPr>
              <a:t> </a:t>
            </a:r>
            <a:r>
              <a:rPr sz="3600" spc="254" dirty="0">
                <a:latin typeface="Calibri"/>
                <a:cs typeface="Calibri"/>
              </a:rPr>
              <a:t>listeners</a:t>
            </a:r>
            <a:endParaRPr sz="3600">
              <a:latin typeface="Calibri"/>
              <a:cs typeface="Calibri"/>
            </a:endParaRPr>
          </a:p>
        </p:txBody>
      </p:sp>
      <p:sp>
        <p:nvSpPr>
          <p:cNvPr id="3" name="object 3"/>
          <p:cNvSpPr txBox="1"/>
          <p:nvPr/>
        </p:nvSpPr>
        <p:spPr>
          <a:xfrm>
            <a:off x="855724" y="1567734"/>
            <a:ext cx="6807200"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Let's print "Clicked" to the Web Console when the user  clicks the given</a:t>
            </a:r>
            <a:r>
              <a:rPr sz="2400" spc="-10" dirty="0">
                <a:solidFill>
                  <a:srgbClr val="434343"/>
                </a:solidFill>
                <a:latin typeface="Calibri"/>
                <a:cs typeface="Calibri"/>
              </a:rPr>
              <a:t> </a:t>
            </a:r>
            <a:r>
              <a:rPr sz="2400" spc="-5" dirty="0">
                <a:solidFill>
                  <a:srgbClr val="434343"/>
                </a:solidFill>
                <a:latin typeface="Calibri"/>
                <a:cs typeface="Calibri"/>
              </a:rPr>
              <a:t>button:</a:t>
            </a:r>
            <a:endParaRPr sz="2400">
              <a:latin typeface="Calibri"/>
              <a:cs typeface="Calibri"/>
            </a:endParaRPr>
          </a:p>
        </p:txBody>
      </p:sp>
      <p:sp>
        <p:nvSpPr>
          <p:cNvPr id="4" name="object 4"/>
          <p:cNvSpPr/>
          <p:nvPr/>
        </p:nvSpPr>
        <p:spPr>
          <a:xfrm>
            <a:off x="1485900" y="2773341"/>
            <a:ext cx="6019799" cy="89534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55724" y="4364274"/>
            <a:ext cx="7266940" cy="12293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We need to </a:t>
            </a:r>
            <a:r>
              <a:rPr sz="2400" dirty="0">
                <a:solidFill>
                  <a:srgbClr val="434343"/>
                </a:solidFill>
                <a:latin typeface="Calibri"/>
                <a:cs typeface="Calibri"/>
              </a:rPr>
              <a:t>add an </a:t>
            </a:r>
            <a:r>
              <a:rPr sz="2400" spc="-5" dirty="0">
                <a:solidFill>
                  <a:srgbClr val="434343"/>
                </a:solidFill>
                <a:latin typeface="Calibri"/>
                <a:cs typeface="Calibri"/>
              </a:rPr>
              <a:t>event listener to the</a:t>
            </a:r>
            <a:r>
              <a:rPr sz="2400" spc="-40" dirty="0">
                <a:solidFill>
                  <a:srgbClr val="434343"/>
                </a:solidFill>
                <a:latin typeface="Calibri"/>
                <a:cs typeface="Calibri"/>
              </a:rPr>
              <a:t> </a:t>
            </a:r>
            <a:r>
              <a:rPr sz="2400" spc="-5" dirty="0">
                <a:solidFill>
                  <a:srgbClr val="434343"/>
                </a:solidFill>
                <a:latin typeface="Calibri"/>
                <a:cs typeface="Calibri"/>
              </a:rPr>
              <a:t>button...</a:t>
            </a:r>
            <a:endParaRPr sz="2400">
              <a:latin typeface="Calibri"/>
              <a:cs typeface="Calibri"/>
            </a:endParaRPr>
          </a:p>
          <a:p>
            <a:pPr>
              <a:lnSpc>
                <a:spcPct val="100000"/>
              </a:lnSpc>
              <a:spcBef>
                <a:spcPts val="55"/>
              </a:spcBef>
            </a:pPr>
            <a:endParaRPr sz="3000">
              <a:latin typeface="Calibri"/>
              <a:cs typeface="Calibri"/>
            </a:endParaRPr>
          </a:p>
          <a:p>
            <a:pPr marL="167005">
              <a:lnSpc>
                <a:spcPct val="100000"/>
              </a:lnSpc>
            </a:pPr>
            <a:r>
              <a:rPr sz="2400" b="1" spc="-5" dirty="0">
                <a:solidFill>
                  <a:srgbClr val="434343"/>
                </a:solidFill>
                <a:latin typeface="Calibri"/>
                <a:cs typeface="Calibri"/>
              </a:rPr>
              <a:t>How do we talk to an element in HTML from</a:t>
            </a:r>
            <a:r>
              <a:rPr sz="2400" b="1" spc="-55" dirty="0">
                <a:solidFill>
                  <a:srgbClr val="434343"/>
                </a:solidFill>
                <a:latin typeface="Calibri"/>
                <a:cs typeface="Calibri"/>
              </a:rPr>
              <a:t> </a:t>
            </a:r>
            <a:r>
              <a:rPr sz="2400" b="1" spc="-5" dirty="0">
                <a:solidFill>
                  <a:srgbClr val="434343"/>
                </a:solidFill>
                <a:latin typeface="Calibri"/>
                <a:cs typeface="Calibri"/>
              </a:rPr>
              <a:t>JavaScript?</a:t>
            </a:r>
            <a:endParaRPr sz="2400">
              <a:latin typeface="Calibri"/>
              <a:cs typeface="Calibri"/>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136140" cy="574040"/>
          </a:xfrm>
          <a:prstGeom prst="rect">
            <a:avLst/>
          </a:prstGeom>
        </p:spPr>
        <p:txBody>
          <a:bodyPr vert="horz" wrap="square" lIns="0" tIns="12700" rIns="0" bIns="0" rtlCol="0">
            <a:spAutoFit/>
          </a:bodyPr>
          <a:lstStyle/>
          <a:p>
            <a:pPr marL="12700">
              <a:lnSpc>
                <a:spcPct val="100000"/>
              </a:lnSpc>
              <a:spcBef>
                <a:spcPts val="100"/>
              </a:spcBef>
            </a:pPr>
            <a:r>
              <a:rPr sz="3600" spc="370" dirty="0">
                <a:latin typeface="Calibri"/>
                <a:cs typeface="Calibri"/>
              </a:rPr>
              <a:t>The</a:t>
            </a:r>
            <a:r>
              <a:rPr sz="3600" spc="45" dirty="0">
                <a:latin typeface="Calibri"/>
                <a:cs typeface="Calibri"/>
              </a:rPr>
              <a:t> </a:t>
            </a:r>
            <a:r>
              <a:rPr sz="3600" spc="480" dirty="0">
                <a:latin typeface="Calibri"/>
                <a:cs typeface="Calibri"/>
              </a:rPr>
              <a:t>DOM</a:t>
            </a:r>
            <a:endParaRPr sz="3600">
              <a:latin typeface="Calibri"/>
              <a:cs typeface="Calibri"/>
            </a:endParaRPr>
          </a:p>
        </p:txBody>
      </p:sp>
      <p:sp>
        <p:nvSpPr>
          <p:cNvPr id="3" name="object 3"/>
          <p:cNvSpPr/>
          <p:nvPr/>
        </p:nvSpPr>
        <p:spPr>
          <a:xfrm>
            <a:off x="5484550" y="2455250"/>
            <a:ext cx="3067049" cy="397192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10642" y="1567785"/>
            <a:ext cx="7348855" cy="4729480"/>
          </a:xfrm>
          <a:prstGeom prst="rect">
            <a:avLst/>
          </a:prstGeom>
        </p:spPr>
        <p:txBody>
          <a:bodyPr vert="horz" wrap="square" lIns="0" tIns="12700" rIns="0" bIns="0" rtlCol="0">
            <a:spAutoFit/>
          </a:bodyPr>
          <a:lstStyle/>
          <a:p>
            <a:pPr marL="57150" marR="5080">
              <a:lnSpc>
                <a:spcPct val="114599"/>
              </a:lnSpc>
              <a:spcBef>
                <a:spcPts val="100"/>
              </a:spcBef>
            </a:pPr>
            <a:r>
              <a:rPr sz="2400" spc="-5" dirty="0">
                <a:solidFill>
                  <a:srgbClr val="434343"/>
                </a:solidFill>
                <a:latin typeface="Calibri"/>
                <a:cs typeface="Calibri"/>
              </a:rPr>
              <a:t>Every element on </a:t>
            </a:r>
            <a:r>
              <a:rPr sz="2400" dirty="0">
                <a:solidFill>
                  <a:srgbClr val="434343"/>
                </a:solidFill>
                <a:latin typeface="Calibri"/>
                <a:cs typeface="Calibri"/>
              </a:rPr>
              <a:t>a </a:t>
            </a:r>
            <a:r>
              <a:rPr sz="2400" spc="-5" dirty="0">
                <a:solidFill>
                  <a:srgbClr val="434343"/>
                </a:solidFill>
                <a:latin typeface="Calibri"/>
                <a:cs typeface="Calibri"/>
              </a:rPr>
              <a:t>page is </a:t>
            </a:r>
            <a:r>
              <a:rPr sz="2400" dirty="0">
                <a:solidFill>
                  <a:srgbClr val="434343"/>
                </a:solidFill>
                <a:latin typeface="Calibri"/>
                <a:cs typeface="Calibri"/>
              </a:rPr>
              <a:t>accessible </a:t>
            </a:r>
            <a:r>
              <a:rPr sz="2400" spc="-5" dirty="0">
                <a:solidFill>
                  <a:srgbClr val="434343"/>
                </a:solidFill>
                <a:latin typeface="Calibri"/>
                <a:cs typeface="Calibri"/>
              </a:rPr>
              <a:t>in JavaScript through  the </a:t>
            </a:r>
            <a:r>
              <a:rPr sz="2400" b="1" spc="-5" dirty="0">
                <a:solidFill>
                  <a:srgbClr val="434343"/>
                </a:solidFill>
                <a:latin typeface="Calibri"/>
                <a:cs typeface="Calibri"/>
              </a:rPr>
              <a:t>DOM</a:t>
            </a:r>
            <a:r>
              <a:rPr sz="2400" spc="-5" dirty="0">
                <a:solidFill>
                  <a:srgbClr val="434343"/>
                </a:solidFill>
                <a:latin typeface="Calibri"/>
                <a:cs typeface="Calibri"/>
              </a:rPr>
              <a:t>: </a:t>
            </a:r>
            <a:r>
              <a:rPr sz="2400" b="1" spc="-5" dirty="0">
                <a:solidFill>
                  <a:srgbClr val="434343"/>
                </a:solidFill>
                <a:latin typeface="Calibri"/>
                <a:cs typeface="Calibri"/>
              </a:rPr>
              <a:t>Document Object</a:t>
            </a:r>
            <a:r>
              <a:rPr sz="2400" b="1" dirty="0">
                <a:solidFill>
                  <a:srgbClr val="434343"/>
                </a:solidFill>
                <a:latin typeface="Calibri"/>
                <a:cs typeface="Calibri"/>
              </a:rPr>
              <a:t> </a:t>
            </a:r>
            <a:r>
              <a:rPr sz="2400" b="1" spc="-5" dirty="0">
                <a:solidFill>
                  <a:srgbClr val="434343"/>
                </a:solidFill>
                <a:latin typeface="Calibri"/>
                <a:cs typeface="Calibri"/>
              </a:rPr>
              <a:t>Model</a:t>
            </a:r>
            <a:endParaRPr sz="2400">
              <a:latin typeface="Calibri"/>
              <a:cs typeface="Calibri"/>
            </a:endParaRPr>
          </a:p>
          <a:p>
            <a:pPr>
              <a:lnSpc>
                <a:spcPct val="100000"/>
              </a:lnSpc>
              <a:spcBef>
                <a:spcPts val="10"/>
              </a:spcBef>
            </a:pPr>
            <a:endParaRPr sz="2500">
              <a:latin typeface="Calibri"/>
              <a:cs typeface="Calibri"/>
            </a:endParaRPr>
          </a:p>
          <a:p>
            <a:pPr marL="318770" marR="3385185" indent="-306705">
              <a:lnSpc>
                <a:spcPct val="114599"/>
              </a:lnSpc>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The DOM is the tree of</a:t>
            </a:r>
            <a:r>
              <a:rPr sz="2400" spc="-75" dirty="0">
                <a:solidFill>
                  <a:srgbClr val="434343"/>
                </a:solidFill>
                <a:latin typeface="Calibri"/>
                <a:cs typeface="Calibri"/>
              </a:rPr>
              <a:t> </a:t>
            </a:r>
            <a:r>
              <a:rPr sz="2400" spc="-5" dirty="0">
                <a:solidFill>
                  <a:srgbClr val="434343"/>
                </a:solidFill>
                <a:latin typeface="Calibri"/>
                <a:cs typeface="Calibri"/>
              </a:rPr>
              <a:t>nodes  corresponding to HTML  elements on </a:t>
            </a:r>
            <a:r>
              <a:rPr sz="2400" dirty="0">
                <a:solidFill>
                  <a:srgbClr val="434343"/>
                </a:solidFill>
                <a:latin typeface="Calibri"/>
                <a:cs typeface="Calibri"/>
              </a:rPr>
              <a:t>a</a:t>
            </a:r>
            <a:r>
              <a:rPr sz="2400" spc="-20" dirty="0">
                <a:solidFill>
                  <a:srgbClr val="434343"/>
                </a:solidFill>
                <a:latin typeface="Calibri"/>
                <a:cs typeface="Calibri"/>
              </a:rPr>
              <a:t> </a:t>
            </a:r>
            <a:r>
              <a:rPr sz="2400" spc="-5" dirty="0">
                <a:solidFill>
                  <a:srgbClr val="434343"/>
                </a:solidFill>
                <a:latin typeface="Calibri"/>
                <a:cs typeface="Calibri"/>
              </a:rPr>
              <a:t>page.</a:t>
            </a:r>
            <a:endParaRPr sz="2400">
              <a:latin typeface="Calibri"/>
              <a:cs typeface="Calibri"/>
            </a:endParaRPr>
          </a:p>
          <a:p>
            <a:pPr marL="318770" marR="3272790" indent="-306705">
              <a:lnSpc>
                <a:spcPct val="114399"/>
              </a:lnSpc>
              <a:spcBef>
                <a:spcPts val="1005"/>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Can modify, </a:t>
            </a:r>
            <a:r>
              <a:rPr sz="2400" dirty="0">
                <a:solidFill>
                  <a:srgbClr val="434343"/>
                </a:solidFill>
                <a:latin typeface="Calibri"/>
                <a:cs typeface="Calibri"/>
              </a:rPr>
              <a:t>add and </a:t>
            </a:r>
            <a:r>
              <a:rPr sz="2400" spc="-5" dirty="0">
                <a:solidFill>
                  <a:srgbClr val="434343"/>
                </a:solidFill>
                <a:latin typeface="Calibri"/>
                <a:cs typeface="Calibri"/>
              </a:rPr>
              <a:t>remove  nodes on the DOM, which will  modify, </a:t>
            </a:r>
            <a:r>
              <a:rPr sz="2400" dirty="0">
                <a:solidFill>
                  <a:srgbClr val="434343"/>
                </a:solidFill>
                <a:latin typeface="Calibri"/>
                <a:cs typeface="Calibri"/>
              </a:rPr>
              <a:t>add, </a:t>
            </a:r>
            <a:r>
              <a:rPr sz="2400" spc="-5" dirty="0">
                <a:solidFill>
                  <a:srgbClr val="434343"/>
                </a:solidFill>
                <a:latin typeface="Calibri"/>
                <a:cs typeface="Calibri"/>
              </a:rPr>
              <a:t>or remove the  corresponding element on</a:t>
            </a:r>
            <a:r>
              <a:rPr sz="2400" spc="-90" dirty="0">
                <a:solidFill>
                  <a:srgbClr val="434343"/>
                </a:solidFill>
                <a:latin typeface="Calibri"/>
                <a:cs typeface="Calibri"/>
              </a:rPr>
              <a:t> </a:t>
            </a:r>
            <a:r>
              <a:rPr sz="2400" spc="-5" dirty="0">
                <a:solidFill>
                  <a:srgbClr val="434343"/>
                </a:solidFill>
                <a:latin typeface="Calibri"/>
                <a:cs typeface="Calibri"/>
              </a:rPr>
              <a:t>the  page.</a:t>
            </a:r>
            <a:endParaRPr sz="2400">
              <a:latin typeface="Calibri"/>
              <a:cs typeface="Calibri"/>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749165" cy="574040"/>
          </a:xfrm>
          <a:prstGeom prst="rect">
            <a:avLst/>
          </a:prstGeom>
        </p:spPr>
        <p:txBody>
          <a:bodyPr vert="horz" wrap="square" lIns="0" tIns="12700" rIns="0" bIns="0" rtlCol="0">
            <a:spAutoFit/>
          </a:bodyPr>
          <a:lstStyle/>
          <a:p>
            <a:pPr marL="12700">
              <a:lnSpc>
                <a:spcPct val="100000"/>
              </a:lnSpc>
              <a:spcBef>
                <a:spcPts val="100"/>
              </a:spcBef>
            </a:pPr>
            <a:r>
              <a:rPr sz="3600" spc="345" dirty="0">
                <a:latin typeface="Calibri"/>
                <a:cs typeface="Calibri"/>
              </a:rPr>
              <a:t>Getting </a:t>
            </a:r>
            <a:r>
              <a:rPr sz="3600" spc="480" dirty="0">
                <a:latin typeface="Calibri"/>
                <a:cs typeface="Calibri"/>
              </a:rPr>
              <a:t>DOM</a:t>
            </a:r>
            <a:r>
              <a:rPr sz="3600" spc="-125" dirty="0">
                <a:latin typeface="Calibri"/>
                <a:cs typeface="Calibri"/>
              </a:rPr>
              <a:t> </a:t>
            </a:r>
            <a:r>
              <a:rPr sz="3600" spc="320" dirty="0">
                <a:latin typeface="Calibri"/>
                <a:cs typeface="Calibri"/>
              </a:rPr>
              <a:t>objects</a:t>
            </a:r>
            <a:endParaRPr sz="3600">
              <a:latin typeface="Calibri"/>
              <a:cs typeface="Calibri"/>
            </a:endParaRPr>
          </a:p>
        </p:txBody>
      </p:sp>
      <p:sp>
        <p:nvSpPr>
          <p:cNvPr id="3" name="object 3"/>
          <p:cNvSpPr txBox="1"/>
          <p:nvPr/>
        </p:nvSpPr>
        <p:spPr>
          <a:xfrm>
            <a:off x="855724" y="1567785"/>
            <a:ext cx="7015480" cy="4091304"/>
          </a:xfrm>
          <a:prstGeom prst="rect">
            <a:avLst/>
          </a:prstGeom>
        </p:spPr>
        <p:txBody>
          <a:bodyPr vert="horz" wrap="square" lIns="0" tIns="12700" rIns="0" bIns="0" rtlCol="0">
            <a:spAutoFit/>
          </a:bodyPr>
          <a:lstStyle/>
          <a:p>
            <a:pPr marL="12700" marR="185420">
              <a:lnSpc>
                <a:spcPct val="114599"/>
              </a:lnSpc>
              <a:spcBef>
                <a:spcPts val="100"/>
              </a:spcBef>
            </a:pPr>
            <a:r>
              <a:rPr sz="2400" spc="-5" dirty="0">
                <a:solidFill>
                  <a:srgbClr val="434343"/>
                </a:solidFill>
                <a:latin typeface="Calibri"/>
                <a:cs typeface="Calibri"/>
              </a:rPr>
              <a:t>We can </a:t>
            </a:r>
            <a:r>
              <a:rPr sz="2400" dirty="0">
                <a:solidFill>
                  <a:srgbClr val="434343"/>
                </a:solidFill>
                <a:latin typeface="Calibri"/>
                <a:cs typeface="Calibri"/>
              </a:rPr>
              <a:t>access an </a:t>
            </a:r>
            <a:r>
              <a:rPr sz="2400" spc="-5" dirty="0">
                <a:solidFill>
                  <a:srgbClr val="434343"/>
                </a:solidFill>
                <a:latin typeface="Calibri"/>
                <a:cs typeface="Calibri"/>
              </a:rPr>
              <a:t>HTML element's corresponding</a:t>
            </a:r>
            <a:r>
              <a:rPr sz="2400" spc="-90" dirty="0">
                <a:solidFill>
                  <a:srgbClr val="434343"/>
                </a:solidFill>
                <a:latin typeface="Calibri"/>
                <a:cs typeface="Calibri"/>
              </a:rPr>
              <a:t> </a:t>
            </a:r>
            <a:r>
              <a:rPr sz="2400" spc="-5" dirty="0">
                <a:solidFill>
                  <a:srgbClr val="434343"/>
                </a:solidFill>
                <a:latin typeface="Calibri"/>
                <a:cs typeface="Calibri"/>
              </a:rPr>
              <a:t>DOM  object in JavaScript via the </a:t>
            </a:r>
            <a:r>
              <a:rPr sz="2400" u="heavy" spc="-5" dirty="0">
                <a:solidFill>
                  <a:srgbClr val="0097A7"/>
                </a:solidFill>
                <a:uFill>
                  <a:solidFill>
                    <a:srgbClr val="0097A7"/>
                  </a:solidFill>
                </a:uFill>
                <a:latin typeface="Consolas"/>
                <a:cs typeface="Consolas"/>
                <a:hlinkClick r:id="rId2"/>
              </a:rPr>
              <a:t>querySelector</a:t>
            </a:r>
            <a:r>
              <a:rPr sz="2400" spc="-740" dirty="0">
                <a:solidFill>
                  <a:srgbClr val="0097A7"/>
                </a:solidFill>
                <a:latin typeface="Consolas"/>
                <a:cs typeface="Consolas"/>
                <a:hlinkClick r:id="rId2"/>
              </a:rPr>
              <a:t> </a:t>
            </a:r>
            <a:r>
              <a:rPr sz="2400" spc="-5" dirty="0">
                <a:solidFill>
                  <a:srgbClr val="434343"/>
                </a:solidFill>
                <a:latin typeface="Calibri"/>
                <a:cs typeface="Calibri"/>
              </a:rPr>
              <a:t>function:</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onsolas"/>
                <a:cs typeface="Consolas"/>
              </a:rPr>
              <a:t>document.querySelector('</a:t>
            </a:r>
            <a:r>
              <a:rPr sz="2400" b="1" i="1" spc="-5" dirty="0">
                <a:solidFill>
                  <a:srgbClr val="434343"/>
                </a:solidFill>
                <a:latin typeface="Calibri"/>
                <a:cs typeface="Calibri"/>
              </a:rPr>
              <a:t>css</a:t>
            </a:r>
            <a:r>
              <a:rPr sz="2400" b="1" i="1" spc="-10" dirty="0">
                <a:solidFill>
                  <a:srgbClr val="434343"/>
                </a:solidFill>
                <a:latin typeface="Calibri"/>
                <a:cs typeface="Calibri"/>
              </a:rPr>
              <a:t> </a:t>
            </a:r>
            <a:r>
              <a:rPr sz="2400" b="1" i="1" spc="-5" dirty="0">
                <a:solidFill>
                  <a:srgbClr val="434343"/>
                </a:solidFill>
                <a:latin typeface="Calibri"/>
                <a:cs typeface="Calibri"/>
              </a:rPr>
              <a:t>selector</a:t>
            </a:r>
            <a:r>
              <a:rPr sz="2400" spc="-5" dirty="0">
                <a:solidFill>
                  <a:srgbClr val="434343"/>
                </a:solidFill>
                <a:latin typeface="Consolas"/>
                <a:cs typeface="Consolas"/>
              </a:rPr>
              <a:t>');</a:t>
            </a:r>
            <a:endParaRPr sz="2400">
              <a:latin typeface="Consolas"/>
              <a:cs typeface="Consolas"/>
            </a:endParaRPr>
          </a:p>
          <a:p>
            <a:pPr>
              <a:lnSpc>
                <a:spcPct val="100000"/>
              </a:lnSpc>
              <a:spcBef>
                <a:spcPts val="20"/>
              </a:spcBef>
            </a:pPr>
            <a:endParaRPr sz="2800">
              <a:latin typeface="Consolas"/>
              <a:cs typeface="Consolas"/>
            </a:endParaRPr>
          </a:p>
          <a:p>
            <a:pPr marL="469900" marR="5080"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This returns the </a:t>
            </a:r>
            <a:r>
              <a:rPr sz="2400" b="1" spc="-5" dirty="0">
                <a:solidFill>
                  <a:srgbClr val="434343"/>
                </a:solidFill>
                <a:latin typeface="Calibri"/>
                <a:cs typeface="Calibri"/>
              </a:rPr>
              <a:t>first </a:t>
            </a:r>
            <a:r>
              <a:rPr sz="2400" spc="-5" dirty="0">
                <a:solidFill>
                  <a:srgbClr val="434343"/>
                </a:solidFill>
                <a:latin typeface="Calibri"/>
                <a:cs typeface="Calibri"/>
              </a:rPr>
              <a:t>element that matches the given  CSS</a:t>
            </a:r>
            <a:r>
              <a:rPr sz="2400" spc="-10" dirty="0">
                <a:solidFill>
                  <a:srgbClr val="434343"/>
                </a:solidFill>
                <a:latin typeface="Calibri"/>
                <a:cs typeface="Calibri"/>
              </a:rPr>
              <a:t> </a:t>
            </a:r>
            <a:r>
              <a:rPr sz="2400" spc="-5" dirty="0">
                <a:solidFill>
                  <a:srgbClr val="434343"/>
                </a:solidFill>
                <a:latin typeface="Calibri"/>
                <a:cs typeface="Calibri"/>
              </a:rPr>
              <a:t>selector</a:t>
            </a:r>
            <a:endParaRPr sz="2400">
              <a:latin typeface="Calibri"/>
              <a:cs typeface="Calibri"/>
            </a:endParaRPr>
          </a:p>
          <a:p>
            <a:pPr>
              <a:lnSpc>
                <a:spcPct val="100000"/>
              </a:lnSpc>
              <a:spcBef>
                <a:spcPts val="15"/>
              </a:spcBef>
            </a:pPr>
            <a:endParaRPr sz="3050">
              <a:latin typeface="Calibri"/>
              <a:cs typeface="Calibri"/>
            </a:endParaRPr>
          </a:p>
          <a:p>
            <a:pPr marL="12700">
              <a:lnSpc>
                <a:spcPct val="100000"/>
              </a:lnSpc>
            </a:pPr>
            <a:r>
              <a:rPr sz="2000" spc="-5" dirty="0">
                <a:solidFill>
                  <a:srgbClr val="37761C"/>
                </a:solidFill>
                <a:latin typeface="Consolas"/>
                <a:cs typeface="Consolas"/>
              </a:rPr>
              <a:t>// Returns the element with</a:t>
            </a:r>
            <a:r>
              <a:rPr sz="2000" spc="-30" dirty="0">
                <a:solidFill>
                  <a:srgbClr val="37761C"/>
                </a:solidFill>
                <a:latin typeface="Consolas"/>
                <a:cs typeface="Consolas"/>
              </a:rPr>
              <a:t> </a:t>
            </a:r>
            <a:r>
              <a:rPr sz="2000" spc="-5" dirty="0">
                <a:solidFill>
                  <a:srgbClr val="37761C"/>
                </a:solidFill>
                <a:latin typeface="Consolas"/>
                <a:cs typeface="Consolas"/>
              </a:rPr>
              <a:t>id="button"</a:t>
            </a:r>
            <a:endParaRPr sz="2000">
              <a:latin typeface="Consolas"/>
              <a:cs typeface="Consolas"/>
            </a:endParaRPr>
          </a:p>
          <a:p>
            <a:pPr marL="12700">
              <a:lnSpc>
                <a:spcPct val="100000"/>
              </a:lnSpc>
              <a:spcBef>
                <a:spcPts val="375"/>
              </a:spcBef>
            </a:pPr>
            <a:r>
              <a:rPr sz="2000" spc="-5" dirty="0">
                <a:solidFill>
                  <a:srgbClr val="434343"/>
                </a:solidFill>
                <a:latin typeface="Consolas"/>
                <a:cs typeface="Consolas"/>
              </a:rPr>
              <a:t>let element </a:t>
            </a:r>
            <a:r>
              <a:rPr sz="2000" dirty="0">
                <a:solidFill>
                  <a:srgbClr val="434343"/>
                </a:solidFill>
                <a:latin typeface="Consolas"/>
                <a:cs typeface="Consolas"/>
              </a:rPr>
              <a:t>=</a:t>
            </a:r>
            <a:r>
              <a:rPr sz="2000" spc="-60" dirty="0">
                <a:solidFill>
                  <a:srgbClr val="434343"/>
                </a:solidFill>
                <a:latin typeface="Consolas"/>
                <a:cs typeface="Consolas"/>
              </a:rPr>
              <a:t> </a:t>
            </a:r>
            <a:r>
              <a:rPr sz="2000" spc="-5" dirty="0">
                <a:solidFill>
                  <a:srgbClr val="434343"/>
                </a:solidFill>
                <a:latin typeface="Consolas"/>
                <a:cs typeface="Consolas"/>
              </a:rPr>
              <a:t>document.querySelector('#button');</a:t>
            </a:r>
            <a:endParaRPr sz="2000">
              <a:latin typeface="Consolas"/>
              <a:cs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C4414-24E1-4DD9-85F4-61B2E498EF4A}"/>
              </a:ext>
            </a:extLst>
          </p:cNvPr>
          <p:cNvPicPr>
            <a:picLocks noChangeAspect="1"/>
          </p:cNvPicPr>
          <p:nvPr/>
        </p:nvPicPr>
        <p:blipFill>
          <a:blip r:embed="rId2"/>
          <a:stretch>
            <a:fillRect/>
          </a:stretch>
        </p:blipFill>
        <p:spPr>
          <a:xfrm>
            <a:off x="1784667" y="2130216"/>
            <a:ext cx="5546436" cy="5472593"/>
          </a:xfrm>
          <a:prstGeom prst="rect">
            <a:avLst/>
          </a:prstGeom>
        </p:spPr>
      </p:pic>
      <p:sp>
        <p:nvSpPr>
          <p:cNvPr id="2" name="object 2"/>
          <p:cNvSpPr txBox="1"/>
          <p:nvPr/>
        </p:nvSpPr>
        <p:spPr>
          <a:xfrm>
            <a:off x="855722" y="401895"/>
            <a:ext cx="5999480" cy="574040"/>
          </a:xfrm>
          <a:prstGeom prst="rect">
            <a:avLst/>
          </a:prstGeom>
        </p:spPr>
        <p:txBody>
          <a:bodyPr vert="horz" wrap="square" lIns="0" tIns="12700" rIns="0" bIns="0" rtlCol="0">
            <a:spAutoFit/>
          </a:bodyPr>
          <a:lstStyle/>
          <a:p>
            <a:pPr marL="12700">
              <a:lnSpc>
                <a:spcPct val="100000"/>
              </a:lnSpc>
              <a:spcBef>
                <a:spcPts val="100"/>
              </a:spcBef>
            </a:pPr>
            <a:r>
              <a:rPr sz="3600" spc="-145" dirty="0">
                <a:latin typeface="Verdana"/>
                <a:cs typeface="Verdana"/>
              </a:rPr>
              <a:t>Exercise: </a:t>
            </a:r>
            <a:r>
              <a:rPr sz="3600" spc="-50" dirty="0">
                <a:latin typeface="Verdana"/>
                <a:cs typeface="Verdana"/>
              </a:rPr>
              <a:t>Course </a:t>
            </a:r>
            <a:r>
              <a:rPr sz="3600" spc="125" dirty="0">
                <a:latin typeface="Verdana"/>
                <a:cs typeface="Verdana"/>
              </a:rPr>
              <a:t>web</a:t>
            </a:r>
            <a:r>
              <a:rPr sz="3600" spc="-844" dirty="0">
                <a:latin typeface="Verdana"/>
                <a:cs typeface="Verdana"/>
              </a:rPr>
              <a:t> </a:t>
            </a:r>
            <a:r>
              <a:rPr sz="3600" spc="35" dirty="0">
                <a:latin typeface="Verdana"/>
                <a:cs typeface="Verdana"/>
              </a:rPr>
              <a:t>page</a:t>
            </a:r>
            <a:endParaRPr sz="3600" dirty="0">
              <a:latin typeface="Verdana"/>
              <a:cs typeface="Verdana"/>
            </a:endParaRPr>
          </a:p>
        </p:txBody>
      </p:sp>
      <p:sp>
        <p:nvSpPr>
          <p:cNvPr id="3" name="object 3"/>
          <p:cNvSpPr txBox="1"/>
          <p:nvPr/>
        </p:nvSpPr>
        <p:spPr>
          <a:xfrm>
            <a:off x="2174323" y="1621072"/>
            <a:ext cx="4788535" cy="391160"/>
          </a:xfrm>
          <a:prstGeom prst="rect">
            <a:avLst/>
          </a:prstGeom>
        </p:spPr>
        <p:txBody>
          <a:bodyPr vert="horz" wrap="square" lIns="0" tIns="12700" rIns="0" bIns="0" rtlCol="0">
            <a:spAutoFit/>
          </a:bodyPr>
          <a:lstStyle/>
          <a:p>
            <a:pPr marL="12700">
              <a:lnSpc>
                <a:spcPct val="100000"/>
              </a:lnSpc>
              <a:spcBef>
                <a:spcPts val="100"/>
              </a:spcBef>
            </a:pPr>
            <a:r>
              <a:rPr sz="2400" spc="-110" dirty="0">
                <a:solidFill>
                  <a:srgbClr val="424242"/>
                </a:solidFill>
                <a:latin typeface="Arial"/>
                <a:cs typeface="Arial"/>
              </a:rPr>
              <a:t>Let's </a:t>
            </a:r>
            <a:r>
              <a:rPr sz="2400" dirty="0">
                <a:solidFill>
                  <a:srgbClr val="424242"/>
                </a:solidFill>
                <a:latin typeface="Arial"/>
                <a:cs typeface="Arial"/>
              </a:rPr>
              <a:t>write </a:t>
            </a:r>
            <a:r>
              <a:rPr sz="2400" spc="-145" dirty="0">
                <a:solidFill>
                  <a:srgbClr val="424242"/>
                </a:solidFill>
                <a:latin typeface="Arial"/>
                <a:cs typeface="Arial"/>
              </a:rPr>
              <a:t>some </a:t>
            </a:r>
            <a:r>
              <a:rPr sz="2400" spc="-490" dirty="0">
                <a:solidFill>
                  <a:srgbClr val="424242"/>
                </a:solidFill>
                <a:latin typeface="Arial"/>
                <a:cs typeface="Arial"/>
              </a:rPr>
              <a:t>CSS </a:t>
            </a:r>
            <a:r>
              <a:rPr sz="2400" spc="30" dirty="0">
                <a:solidFill>
                  <a:srgbClr val="424242"/>
                </a:solidFill>
                <a:latin typeface="Arial"/>
                <a:cs typeface="Arial"/>
              </a:rPr>
              <a:t>to </a:t>
            </a:r>
            <a:r>
              <a:rPr sz="2400" spc="-80" dirty="0">
                <a:solidFill>
                  <a:srgbClr val="424242"/>
                </a:solidFill>
                <a:latin typeface="Arial"/>
                <a:cs typeface="Arial"/>
              </a:rPr>
              <a:t>style </a:t>
            </a:r>
            <a:r>
              <a:rPr sz="2400" spc="-40" dirty="0">
                <a:solidFill>
                  <a:srgbClr val="424242"/>
                </a:solidFill>
                <a:latin typeface="Arial"/>
                <a:cs typeface="Arial"/>
              </a:rPr>
              <a:t>our</a:t>
            </a:r>
            <a:r>
              <a:rPr sz="2400" spc="-465" dirty="0">
                <a:solidFill>
                  <a:srgbClr val="424242"/>
                </a:solidFill>
                <a:latin typeface="Arial"/>
                <a:cs typeface="Arial"/>
              </a:rPr>
              <a:t> </a:t>
            </a:r>
            <a:r>
              <a:rPr sz="2400" spc="-135" dirty="0">
                <a:solidFill>
                  <a:srgbClr val="424242"/>
                </a:solidFill>
                <a:latin typeface="Arial"/>
                <a:cs typeface="Arial"/>
              </a:rPr>
              <a:t>page:</a:t>
            </a:r>
            <a:endParaRPr sz="2400">
              <a:latin typeface="Arial"/>
              <a:cs typeface="Arial"/>
            </a:endParaRPr>
          </a:p>
        </p:txBody>
      </p:sp>
      <p:sp>
        <p:nvSpPr>
          <p:cNvPr id="10" name="object 5">
            <a:extLst>
              <a:ext uri="{FF2B5EF4-FFF2-40B4-BE49-F238E27FC236}">
                <a16:creationId xmlns:a16="http://schemas.microsoft.com/office/drawing/2014/main" id="{97803779-63A6-4D96-9F4F-39DDE52619B5}"/>
              </a:ext>
            </a:extLst>
          </p:cNvPr>
          <p:cNvSpPr/>
          <p:nvPr/>
        </p:nvSpPr>
        <p:spPr>
          <a:xfrm>
            <a:off x="1768764" y="2095831"/>
            <a:ext cx="5546436" cy="4228769"/>
          </a:xfrm>
          <a:custGeom>
            <a:avLst/>
            <a:gdLst/>
            <a:ahLst/>
            <a:cxnLst/>
            <a:rect l="l" t="t" r="r" b="b"/>
            <a:pathLst>
              <a:path w="6344284" h="4382134">
                <a:moveTo>
                  <a:pt x="0" y="0"/>
                </a:moveTo>
                <a:lnTo>
                  <a:pt x="6343887" y="0"/>
                </a:lnTo>
                <a:lnTo>
                  <a:pt x="6343887" y="4381566"/>
                </a:lnTo>
                <a:lnTo>
                  <a:pt x="0" y="4381566"/>
                </a:lnTo>
                <a:lnTo>
                  <a:pt x="0" y="0"/>
                </a:lnTo>
                <a:close/>
              </a:path>
            </a:pathLst>
          </a:custGeom>
          <a:ln w="38099">
            <a:solidFill>
              <a:srgbClr val="B6B6B6"/>
            </a:solidFill>
          </a:ln>
        </p:spPr>
        <p:txBody>
          <a:bodyPr wrap="square" lIns="0" tIns="0" rIns="0" bIns="0" rtlCol="0"/>
          <a:lstStyle/>
          <a:p>
            <a:endParaRPr/>
          </a:p>
        </p:txBody>
      </p:sp>
    </p:spTree>
    <p:extLst>
      <p:ext uri="{BB962C8B-B14F-4D97-AF65-F5344CB8AC3E}">
        <p14:creationId xmlns:p14="http://schemas.microsoft.com/office/powerpoint/2010/main" val="84874609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62220" cy="574040"/>
          </a:xfrm>
          <a:prstGeom prst="rect">
            <a:avLst/>
          </a:prstGeom>
        </p:spPr>
        <p:txBody>
          <a:bodyPr vert="horz" wrap="square" lIns="0" tIns="12700" rIns="0" bIns="0" rtlCol="0">
            <a:spAutoFit/>
          </a:bodyPr>
          <a:lstStyle/>
          <a:p>
            <a:pPr marL="12700">
              <a:lnSpc>
                <a:spcPct val="100000"/>
              </a:lnSpc>
              <a:spcBef>
                <a:spcPts val="100"/>
              </a:spcBef>
            </a:pPr>
            <a:r>
              <a:rPr sz="3600" spc="480" dirty="0">
                <a:latin typeface="Calibri"/>
                <a:cs typeface="Calibri"/>
              </a:rPr>
              <a:t>Adding </a:t>
            </a:r>
            <a:r>
              <a:rPr sz="3600" spc="310" dirty="0">
                <a:latin typeface="Calibri"/>
                <a:cs typeface="Calibri"/>
              </a:rPr>
              <a:t>event</a:t>
            </a:r>
            <a:r>
              <a:rPr sz="3600" spc="-270" dirty="0">
                <a:latin typeface="Calibri"/>
                <a:cs typeface="Calibri"/>
              </a:rPr>
              <a:t> </a:t>
            </a:r>
            <a:r>
              <a:rPr sz="3600" spc="254" dirty="0">
                <a:latin typeface="Calibri"/>
                <a:cs typeface="Calibri"/>
              </a:rPr>
              <a:t>listeners</a:t>
            </a:r>
            <a:endParaRPr sz="3600">
              <a:latin typeface="Calibri"/>
              <a:cs typeface="Calibri"/>
            </a:endParaRPr>
          </a:p>
        </p:txBody>
      </p:sp>
      <p:sp>
        <p:nvSpPr>
          <p:cNvPr id="3" name="object 3"/>
          <p:cNvSpPr txBox="1"/>
          <p:nvPr/>
        </p:nvSpPr>
        <p:spPr>
          <a:xfrm>
            <a:off x="855724" y="1621125"/>
            <a:ext cx="7231380" cy="390588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Each DOM object has the following</a:t>
            </a:r>
            <a:r>
              <a:rPr sz="2400" spc="-20" dirty="0">
                <a:solidFill>
                  <a:srgbClr val="434343"/>
                </a:solidFill>
                <a:latin typeface="Calibri"/>
                <a:cs typeface="Calibri"/>
              </a:rPr>
              <a:t> </a:t>
            </a:r>
            <a:r>
              <a:rPr sz="2400" spc="-5" dirty="0">
                <a:solidFill>
                  <a:srgbClr val="434343"/>
                </a:solidFill>
                <a:latin typeface="Calibri"/>
                <a:cs typeface="Calibri"/>
              </a:rPr>
              <a:t>function:</a:t>
            </a:r>
            <a:endParaRPr sz="2400">
              <a:latin typeface="Calibri"/>
              <a:cs typeface="Calibri"/>
            </a:endParaRPr>
          </a:p>
          <a:p>
            <a:pPr>
              <a:lnSpc>
                <a:spcPct val="100000"/>
              </a:lnSpc>
              <a:spcBef>
                <a:spcPts val="45"/>
              </a:spcBef>
            </a:pPr>
            <a:endParaRPr sz="3000">
              <a:latin typeface="Calibri"/>
              <a:cs typeface="Calibri"/>
            </a:endParaRPr>
          </a:p>
          <a:p>
            <a:pPr marL="12700">
              <a:lnSpc>
                <a:spcPct val="100000"/>
              </a:lnSpc>
              <a:spcBef>
                <a:spcPts val="5"/>
              </a:spcBef>
            </a:pPr>
            <a:r>
              <a:rPr sz="2600" spc="-5" dirty="0">
                <a:solidFill>
                  <a:srgbClr val="434343"/>
                </a:solidFill>
                <a:latin typeface="Consolas"/>
                <a:cs typeface="Consolas"/>
              </a:rPr>
              <a:t>addEventListener(</a:t>
            </a:r>
            <a:r>
              <a:rPr sz="2600" b="1" i="1" spc="-5" dirty="0">
                <a:solidFill>
                  <a:srgbClr val="434343"/>
                </a:solidFill>
                <a:latin typeface="Calibri"/>
                <a:cs typeface="Calibri"/>
              </a:rPr>
              <a:t>event name</a:t>
            </a:r>
            <a:r>
              <a:rPr sz="2600" i="1" spc="-5" dirty="0">
                <a:solidFill>
                  <a:srgbClr val="434343"/>
                </a:solidFill>
                <a:latin typeface="Calibri"/>
                <a:cs typeface="Calibri"/>
              </a:rPr>
              <a:t>, </a:t>
            </a:r>
            <a:r>
              <a:rPr sz="2600" b="1" i="1" spc="-5" dirty="0">
                <a:solidFill>
                  <a:srgbClr val="434343"/>
                </a:solidFill>
                <a:latin typeface="Calibri"/>
                <a:cs typeface="Calibri"/>
              </a:rPr>
              <a:t>function</a:t>
            </a:r>
            <a:r>
              <a:rPr sz="2600" b="1" i="1" spc="-35" dirty="0">
                <a:solidFill>
                  <a:srgbClr val="434343"/>
                </a:solidFill>
                <a:latin typeface="Calibri"/>
                <a:cs typeface="Calibri"/>
              </a:rPr>
              <a:t> </a:t>
            </a:r>
            <a:r>
              <a:rPr sz="2600" b="1" i="1" spc="-5" dirty="0">
                <a:solidFill>
                  <a:srgbClr val="434343"/>
                </a:solidFill>
                <a:latin typeface="Calibri"/>
                <a:cs typeface="Calibri"/>
              </a:rPr>
              <a:t>name</a:t>
            </a:r>
            <a:r>
              <a:rPr sz="2600" spc="-5" dirty="0">
                <a:solidFill>
                  <a:srgbClr val="434343"/>
                </a:solidFill>
                <a:latin typeface="Consolas"/>
                <a:cs typeface="Consolas"/>
              </a:rPr>
              <a:t>);</a:t>
            </a:r>
            <a:endParaRPr sz="2600">
              <a:latin typeface="Consolas"/>
              <a:cs typeface="Consolas"/>
            </a:endParaRPr>
          </a:p>
          <a:p>
            <a:pPr>
              <a:lnSpc>
                <a:spcPct val="100000"/>
              </a:lnSpc>
              <a:spcBef>
                <a:spcPts val="30"/>
              </a:spcBef>
            </a:pPr>
            <a:endParaRPr sz="2850">
              <a:latin typeface="Consolas"/>
              <a:cs typeface="Consolas"/>
            </a:endParaRPr>
          </a:p>
          <a:p>
            <a:pPr marL="469900" marR="103505" indent="-306705">
              <a:lnSpc>
                <a:spcPct val="114599"/>
              </a:lnSpc>
              <a:tabLst>
                <a:tab pos="469265" algn="l"/>
              </a:tabLst>
            </a:pPr>
            <a:r>
              <a:rPr sz="2000" i="1" dirty="0">
                <a:solidFill>
                  <a:srgbClr val="434343"/>
                </a:solidFill>
                <a:latin typeface="Calibri"/>
                <a:cs typeface="Calibri"/>
              </a:rPr>
              <a:t>-	</a:t>
            </a:r>
            <a:r>
              <a:rPr sz="2400" b="1" i="1" spc="-5" dirty="0">
                <a:solidFill>
                  <a:srgbClr val="434343"/>
                </a:solidFill>
                <a:latin typeface="Calibri"/>
                <a:cs typeface="Calibri"/>
              </a:rPr>
              <a:t>event name </a:t>
            </a:r>
            <a:r>
              <a:rPr sz="2400" spc="-5" dirty="0">
                <a:solidFill>
                  <a:srgbClr val="434343"/>
                </a:solidFill>
                <a:latin typeface="Calibri"/>
                <a:cs typeface="Calibri"/>
              </a:rPr>
              <a:t>is the string name of the </a:t>
            </a:r>
            <a:r>
              <a:rPr sz="2400" u="heavy" spc="-5" dirty="0">
                <a:solidFill>
                  <a:srgbClr val="0097A7"/>
                </a:solidFill>
                <a:uFill>
                  <a:solidFill>
                    <a:srgbClr val="0097A7"/>
                  </a:solidFill>
                </a:uFill>
                <a:latin typeface="Calibri"/>
                <a:cs typeface="Calibri"/>
                <a:hlinkClick r:id="rId2"/>
              </a:rPr>
              <a:t>JavaScript event </a:t>
            </a:r>
            <a:r>
              <a:rPr sz="2400" spc="-5" dirty="0">
                <a:solidFill>
                  <a:srgbClr val="0097A7"/>
                </a:solidFill>
                <a:latin typeface="Calibri"/>
                <a:cs typeface="Calibri"/>
              </a:rPr>
              <a:t> </a:t>
            </a:r>
            <a:r>
              <a:rPr sz="2400" spc="-5" dirty="0">
                <a:solidFill>
                  <a:srgbClr val="434343"/>
                </a:solidFill>
                <a:latin typeface="Calibri"/>
                <a:cs typeface="Calibri"/>
              </a:rPr>
              <a:t>you want to listen</a:t>
            </a:r>
            <a:r>
              <a:rPr sz="2400" spc="-10" dirty="0">
                <a:solidFill>
                  <a:srgbClr val="434343"/>
                </a:solidFill>
                <a:latin typeface="Calibri"/>
                <a:cs typeface="Calibri"/>
              </a:rPr>
              <a:t> </a:t>
            </a:r>
            <a:r>
              <a:rPr sz="2400" spc="-5" dirty="0">
                <a:solidFill>
                  <a:srgbClr val="434343"/>
                </a:solidFill>
                <a:latin typeface="Calibri"/>
                <a:cs typeface="Calibri"/>
              </a:rPr>
              <a:t>to</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Common ones: click, focus, blur,</a:t>
            </a:r>
            <a:r>
              <a:rPr sz="2400" spc="-20" dirty="0">
                <a:solidFill>
                  <a:srgbClr val="434343"/>
                </a:solidFill>
                <a:latin typeface="Calibri"/>
                <a:cs typeface="Calibri"/>
              </a:rPr>
              <a:t> </a:t>
            </a:r>
            <a:r>
              <a:rPr sz="2400" spc="-5" dirty="0">
                <a:solidFill>
                  <a:srgbClr val="434343"/>
                </a:solidFill>
                <a:latin typeface="Calibri"/>
                <a:cs typeface="Calibri"/>
              </a:rPr>
              <a:t>etc</a:t>
            </a:r>
            <a:endParaRPr sz="2400">
              <a:latin typeface="Calibri"/>
              <a:cs typeface="Calibri"/>
            </a:endParaRPr>
          </a:p>
          <a:p>
            <a:pPr marL="469900" marR="210820" indent="-306705">
              <a:lnSpc>
                <a:spcPct val="113700"/>
              </a:lnSpc>
              <a:spcBef>
                <a:spcPts val="1025"/>
              </a:spcBef>
              <a:tabLst>
                <a:tab pos="469265" algn="l"/>
              </a:tabLst>
            </a:pPr>
            <a:r>
              <a:rPr sz="2000" dirty="0">
                <a:solidFill>
                  <a:srgbClr val="434343"/>
                </a:solidFill>
                <a:latin typeface="Calibri"/>
                <a:cs typeface="Calibri"/>
              </a:rPr>
              <a:t>-	</a:t>
            </a:r>
            <a:r>
              <a:rPr sz="2400" b="1" i="1" spc="-5" dirty="0">
                <a:solidFill>
                  <a:srgbClr val="434343"/>
                </a:solidFill>
                <a:latin typeface="Calibri"/>
                <a:cs typeface="Calibri"/>
              </a:rPr>
              <a:t>function name </a:t>
            </a:r>
            <a:r>
              <a:rPr sz="2400" spc="-5" dirty="0">
                <a:solidFill>
                  <a:srgbClr val="434343"/>
                </a:solidFill>
                <a:latin typeface="Calibri"/>
                <a:cs typeface="Calibri"/>
              </a:rPr>
              <a:t>is the name of the JavaScript function  you want to execute when the event</a:t>
            </a:r>
            <a:r>
              <a:rPr sz="2400" spc="-25" dirty="0">
                <a:solidFill>
                  <a:srgbClr val="434343"/>
                </a:solidFill>
                <a:latin typeface="Calibri"/>
                <a:cs typeface="Calibri"/>
              </a:rPr>
              <a:t> </a:t>
            </a:r>
            <a:r>
              <a:rPr sz="2400" spc="-5" dirty="0">
                <a:solidFill>
                  <a:srgbClr val="434343"/>
                </a:solidFill>
                <a:latin typeface="Calibri"/>
                <a:cs typeface="Calibri"/>
              </a:rPr>
              <a:t>fires</a:t>
            </a:r>
            <a:endParaRPr sz="2400">
              <a:latin typeface="Calibri"/>
              <a:cs typeface="Calibri"/>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0525" y="340375"/>
            <a:ext cx="5607685" cy="3451225"/>
            <a:chOff x="370525" y="340375"/>
            <a:chExt cx="5607685" cy="3451225"/>
          </a:xfrm>
        </p:grpSpPr>
        <p:sp>
          <p:nvSpPr>
            <p:cNvPr id="3" name="object 3"/>
            <p:cNvSpPr/>
            <p:nvPr/>
          </p:nvSpPr>
          <p:spPr>
            <a:xfrm>
              <a:off x="554816" y="378475"/>
              <a:ext cx="5214152" cy="312483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9575" y="359425"/>
              <a:ext cx="5569585" cy="3413125"/>
            </a:xfrm>
            <a:custGeom>
              <a:avLst/>
              <a:gdLst/>
              <a:ahLst/>
              <a:cxnLst/>
              <a:rect l="l" t="t" r="r" b="b"/>
              <a:pathLst>
                <a:path w="5569585" h="3413125">
                  <a:moveTo>
                    <a:pt x="0" y="0"/>
                  </a:moveTo>
                  <a:lnTo>
                    <a:pt x="5569000" y="0"/>
                  </a:lnTo>
                  <a:lnTo>
                    <a:pt x="5569000" y="3412674"/>
                  </a:lnTo>
                  <a:lnTo>
                    <a:pt x="0" y="3412674"/>
                  </a:lnTo>
                  <a:lnTo>
                    <a:pt x="0" y="0"/>
                  </a:lnTo>
                  <a:close/>
                </a:path>
              </a:pathLst>
            </a:custGeom>
            <a:ln w="38099">
              <a:solidFill>
                <a:srgbClr val="595959"/>
              </a:solidFill>
            </a:ln>
          </p:spPr>
          <p:txBody>
            <a:bodyPr wrap="square" lIns="0" tIns="0" rIns="0" bIns="0" rtlCol="0"/>
            <a:lstStyle/>
            <a:p>
              <a:endParaRPr/>
            </a:p>
          </p:txBody>
        </p:sp>
      </p:grpSp>
      <p:grpSp>
        <p:nvGrpSpPr>
          <p:cNvPr id="5" name="object 5"/>
          <p:cNvGrpSpPr/>
          <p:nvPr/>
        </p:nvGrpSpPr>
        <p:grpSpPr>
          <a:xfrm>
            <a:off x="370525" y="4048224"/>
            <a:ext cx="7430134" cy="2099310"/>
            <a:chOff x="370525" y="4048224"/>
            <a:chExt cx="7430134" cy="2099310"/>
          </a:xfrm>
        </p:grpSpPr>
        <p:sp>
          <p:nvSpPr>
            <p:cNvPr id="6" name="object 6"/>
            <p:cNvSpPr/>
            <p:nvPr/>
          </p:nvSpPr>
          <p:spPr>
            <a:xfrm>
              <a:off x="408625" y="4086324"/>
              <a:ext cx="7353726" cy="183205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89575" y="4067274"/>
              <a:ext cx="7392034" cy="2061210"/>
            </a:xfrm>
            <a:custGeom>
              <a:avLst/>
              <a:gdLst/>
              <a:ahLst/>
              <a:cxnLst/>
              <a:rect l="l" t="t" r="r" b="b"/>
              <a:pathLst>
                <a:path w="7392034" h="2061210">
                  <a:moveTo>
                    <a:pt x="0" y="0"/>
                  </a:moveTo>
                  <a:lnTo>
                    <a:pt x="7391826" y="0"/>
                  </a:lnTo>
                  <a:lnTo>
                    <a:pt x="7391826" y="2060999"/>
                  </a:lnTo>
                  <a:lnTo>
                    <a:pt x="0" y="2060999"/>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4300" y="3029974"/>
            <a:ext cx="8915400" cy="2003425"/>
            <a:chOff x="114300" y="3029974"/>
            <a:chExt cx="8915400" cy="2003425"/>
          </a:xfrm>
        </p:grpSpPr>
        <p:sp>
          <p:nvSpPr>
            <p:cNvPr id="3" name="object 3"/>
            <p:cNvSpPr/>
            <p:nvPr/>
          </p:nvSpPr>
          <p:spPr>
            <a:xfrm>
              <a:off x="152400" y="3068074"/>
              <a:ext cx="8839203" cy="179944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3350" y="3049024"/>
              <a:ext cx="8877300" cy="1965325"/>
            </a:xfrm>
            <a:custGeom>
              <a:avLst/>
              <a:gdLst/>
              <a:ahLst/>
              <a:cxnLst/>
              <a:rect l="l" t="t" r="r" b="b"/>
              <a:pathLst>
                <a:path w="8877300" h="1965325">
                  <a:moveTo>
                    <a:pt x="0" y="0"/>
                  </a:moveTo>
                  <a:lnTo>
                    <a:pt x="8877303" y="0"/>
                  </a:lnTo>
                  <a:lnTo>
                    <a:pt x="8877303" y="1964984"/>
                  </a:lnTo>
                  <a:lnTo>
                    <a:pt x="0" y="1964984"/>
                  </a:lnTo>
                  <a:lnTo>
                    <a:pt x="0" y="0"/>
                  </a:lnTo>
                  <a:close/>
                </a:path>
              </a:pathLst>
            </a:custGeom>
            <a:ln w="38099">
              <a:solidFill>
                <a:srgbClr val="595959"/>
              </a:solidFill>
            </a:ln>
          </p:spPr>
          <p:txBody>
            <a:bodyPr wrap="square" lIns="0" tIns="0" rIns="0" bIns="0" rtlCol="0"/>
            <a:lstStyle/>
            <a:p>
              <a:endParaRPr/>
            </a:p>
          </p:txBody>
        </p:sp>
      </p:grpSp>
      <p:grpSp>
        <p:nvGrpSpPr>
          <p:cNvPr id="5" name="object 5"/>
          <p:cNvGrpSpPr/>
          <p:nvPr/>
        </p:nvGrpSpPr>
        <p:grpSpPr>
          <a:xfrm>
            <a:off x="114300" y="723152"/>
            <a:ext cx="6420485" cy="2251710"/>
            <a:chOff x="114300" y="723152"/>
            <a:chExt cx="6420485" cy="2251710"/>
          </a:xfrm>
        </p:grpSpPr>
        <p:sp>
          <p:nvSpPr>
            <p:cNvPr id="6" name="object 6"/>
            <p:cNvSpPr/>
            <p:nvPr/>
          </p:nvSpPr>
          <p:spPr>
            <a:xfrm>
              <a:off x="152400" y="761253"/>
              <a:ext cx="6343851" cy="217504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33350" y="742202"/>
              <a:ext cx="6382385" cy="2213610"/>
            </a:xfrm>
            <a:custGeom>
              <a:avLst/>
              <a:gdLst/>
              <a:ahLst/>
              <a:cxnLst/>
              <a:rect l="l" t="t" r="r" b="b"/>
              <a:pathLst>
                <a:path w="6382384" h="2213610">
                  <a:moveTo>
                    <a:pt x="0" y="0"/>
                  </a:moveTo>
                  <a:lnTo>
                    <a:pt x="6381951" y="0"/>
                  </a:lnTo>
                  <a:lnTo>
                    <a:pt x="6381951" y="2213149"/>
                  </a:lnTo>
                  <a:lnTo>
                    <a:pt x="0" y="2213149"/>
                  </a:lnTo>
                  <a:lnTo>
                    <a:pt x="0" y="0"/>
                  </a:lnTo>
                  <a:close/>
                </a:path>
              </a:pathLst>
            </a:custGeom>
            <a:ln w="38099">
              <a:solidFill>
                <a:srgbClr val="595959"/>
              </a:solidFill>
            </a:ln>
          </p:spPr>
          <p:txBody>
            <a:bodyPr wrap="square" lIns="0" tIns="0" rIns="0" bIns="0" rtlCol="0"/>
            <a:lstStyle/>
            <a:p>
              <a:endParaRPr/>
            </a:p>
          </p:txBody>
        </p:sp>
      </p:grpSp>
      <p:sp>
        <p:nvSpPr>
          <p:cNvPr id="8" name="object 8"/>
          <p:cNvSpPr txBox="1"/>
          <p:nvPr/>
        </p:nvSpPr>
        <p:spPr>
          <a:xfrm>
            <a:off x="3410942" y="5330106"/>
            <a:ext cx="2317750" cy="574040"/>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1368F1"/>
                </a:solidFill>
                <a:latin typeface="Calibri"/>
                <a:cs typeface="Calibri"/>
              </a:rPr>
              <a:t>Error!</a:t>
            </a:r>
            <a:r>
              <a:rPr sz="3600" b="1" spc="-90" dirty="0">
                <a:solidFill>
                  <a:srgbClr val="1368F1"/>
                </a:solidFill>
                <a:latin typeface="Calibri"/>
                <a:cs typeface="Calibri"/>
              </a:rPr>
              <a:t> </a:t>
            </a:r>
            <a:r>
              <a:rPr sz="3600" b="1" spc="-5" dirty="0">
                <a:solidFill>
                  <a:srgbClr val="1368F1"/>
                </a:solidFill>
                <a:latin typeface="Calibri"/>
                <a:cs typeface="Calibri"/>
              </a:rPr>
              <a:t>Why?</a:t>
            </a:r>
            <a:endParaRPr sz="3600">
              <a:latin typeface="Calibri"/>
              <a:cs typeface="Calibri"/>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sp>
        <p:nvSpPr>
          <p:cNvPr id="9" name="object 9"/>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556645" y="3452377"/>
            <a:ext cx="1014749" cy="1014749"/>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351917" y="676458"/>
            <a:ext cx="6154420" cy="1787525"/>
          </a:xfrm>
          <a:prstGeom prst="rect">
            <a:avLst/>
          </a:prstGeom>
        </p:spPr>
        <p:txBody>
          <a:bodyPr vert="horz" wrap="square" lIns="0" tIns="60325" rIns="0" bIns="0" rtlCol="0">
            <a:spAutoFit/>
          </a:bodyPr>
          <a:lstStyle/>
          <a:p>
            <a:pPr marL="12700">
              <a:lnSpc>
                <a:spcPct val="100000"/>
              </a:lnSpc>
              <a:spcBef>
                <a:spcPts val="475"/>
              </a:spcBef>
            </a:pPr>
            <a:r>
              <a:rPr sz="2000" spc="-5" dirty="0">
                <a:latin typeface="Consolas"/>
                <a:cs typeface="Consolas"/>
              </a:rPr>
              <a:t>&lt;head&gt;</a:t>
            </a:r>
            <a:endParaRPr sz="2000" dirty="0">
              <a:latin typeface="Consolas"/>
              <a:cs typeface="Consolas"/>
            </a:endParaRPr>
          </a:p>
          <a:p>
            <a:pPr marL="292100">
              <a:lnSpc>
                <a:spcPct val="100000"/>
              </a:lnSpc>
              <a:spcBef>
                <a:spcPts val="375"/>
              </a:spcBef>
            </a:pPr>
            <a:r>
              <a:rPr sz="2000" spc="-5" dirty="0">
                <a:latin typeface="Consolas"/>
                <a:cs typeface="Consolas"/>
              </a:rPr>
              <a:t>&lt;title&gt;</a:t>
            </a:r>
            <a:r>
              <a:rPr lang="en-US" sz="2000" spc="-5" dirty="0">
                <a:latin typeface="Consolas"/>
                <a:cs typeface="Consolas"/>
              </a:rPr>
              <a:t>Web Dev</a:t>
            </a:r>
            <a:r>
              <a:rPr sz="2000" spc="-5" dirty="0">
                <a:latin typeface="Consolas"/>
                <a:cs typeface="Consolas"/>
              </a:rPr>
              <a:t>&lt;/title&gt;</a:t>
            </a:r>
            <a:endParaRPr sz="2000" dirty="0">
              <a:latin typeface="Consolas"/>
              <a:cs typeface="Consolas"/>
            </a:endParaRPr>
          </a:p>
          <a:p>
            <a:pPr marL="292100">
              <a:lnSpc>
                <a:spcPct val="100000"/>
              </a:lnSpc>
              <a:spcBef>
                <a:spcPts val="375"/>
              </a:spcBef>
            </a:pPr>
            <a:r>
              <a:rPr sz="2000" spc="-5" dirty="0">
                <a:latin typeface="Consolas"/>
                <a:cs typeface="Consolas"/>
              </a:rPr>
              <a:t>&lt;link rel="stylesheet" href="style.css"</a:t>
            </a:r>
            <a:r>
              <a:rPr sz="2000" spc="-90" dirty="0">
                <a:latin typeface="Consolas"/>
                <a:cs typeface="Consolas"/>
              </a:rPr>
              <a:t> </a:t>
            </a:r>
            <a:r>
              <a:rPr sz="2000" spc="-5" dirty="0">
                <a:latin typeface="Consolas"/>
                <a:cs typeface="Consolas"/>
              </a:rPr>
              <a:t>/&gt;</a:t>
            </a:r>
            <a:endParaRPr sz="2000" dirty="0">
              <a:latin typeface="Consolas"/>
              <a:cs typeface="Consolas"/>
            </a:endParaRPr>
          </a:p>
          <a:p>
            <a:pPr marL="292100">
              <a:lnSpc>
                <a:spcPct val="100000"/>
              </a:lnSpc>
              <a:spcBef>
                <a:spcPts val="375"/>
              </a:spcBef>
            </a:pPr>
            <a:r>
              <a:rPr sz="2000" b="1" spc="-5" dirty="0">
                <a:solidFill>
                  <a:srgbClr val="3368E7"/>
                </a:solidFill>
                <a:latin typeface="Consolas"/>
                <a:cs typeface="Consolas"/>
              </a:rPr>
              <a:t>&lt;script</a:t>
            </a:r>
            <a:r>
              <a:rPr sz="2000" b="1" spc="-15" dirty="0">
                <a:solidFill>
                  <a:srgbClr val="3368E7"/>
                </a:solidFill>
                <a:latin typeface="Consolas"/>
                <a:cs typeface="Consolas"/>
              </a:rPr>
              <a:t> </a:t>
            </a:r>
            <a:r>
              <a:rPr sz="2000" b="1" spc="-5" dirty="0">
                <a:solidFill>
                  <a:srgbClr val="3368E7"/>
                </a:solidFill>
                <a:latin typeface="Consolas"/>
                <a:cs typeface="Consolas"/>
              </a:rPr>
              <a:t>src="</a:t>
            </a:r>
            <a:r>
              <a:rPr sz="2000" b="1" spc="-5" dirty="0">
                <a:latin typeface="Consolas"/>
                <a:cs typeface="Consolas"/>
              </a:rPr>
              <a:t>script.js</a:t>
            </a:r>
            <a:r>
              <a:rPr sz="2000" b="1" spc="-5" dirty="0">
                <a:solidFill>
                  <a:srgbClr val="3368E7"/>
                </a:solidFill>
                <a:latin typeface="Consolas"/>
                <a:cs typeface="Consolas"/>
              </a:rPr>
              <a:t>"&gt;&lt;/script&gt;</a:t>
            </a:r>
            <a:endParaRPr sz="2000" dirty="0">
              <a:latin typeface="Consolas"/>
              <a:cs typeface="Consolas"/>
            </a:endParaRPr>
          </a:p>
          <a:p>
            <a:pPr marL="12700">
              <a:lnSpc>
                <a:spcPct val="100000"/>
              </a:lnSpc>
              <a:spcBef>
                <a:spcPts val="375"/>
              </a:spcBef>
            </a:pPr>
            <a:r>
              <a:rPr sz="2000" spc="-5" dirty="0">
                <a:latin typeface="Consolas"/>
                <a:cs typeface="Consolas"/>
              </a:rPr>
              <a:t>&lt;/head&gt;</a:t>
            </a:r>
            <a:endParaRPr sz="2000" dirty="0">
              <a:latin typeface="Consolas"/>
              <a:cs typeface="Consolas"/>
            </a:endParaRPr>
          </a:p>
        </p:txBody>
      </p:sp>
      <p:grpSp>
        <p:nvGrpSpPr>
          <p:cNvPr id="12" name="object 12"/>
          <p:cNvGrpSpPr/>
          <p:nvPr/>
        </p:nvGrpSpPr>
        <p:grpSpPr>
          <a:xfrm>
            <a:off x="2990538" y="2418023"/>
            <a:ext cx="164465" cy="1053465"/>
            <a:chOff x="2990538" y="2418023"/>
            <a:chExt cx="164465" cy="1053465"/>
          </a:xfrm>
        </p:grpSpPr>
        <p:sp>
          <p:nvSpPr>
            <p:cNvPr id="13" name="object 13"/>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4" name="object 14"/>
            <p:cNvSpPr/>
            <p:nvPr/>
          </p:nvSpPr>
          <p:spPr>
            <a:xfrm>
              <a:off x="2990538" y="2418023"/>
              <a:ext cx="163955" cy="211627"/>
            </a:xfrm>
            <a:prstGeom prst="rect">
              <a:avLst/>
            </a:prstGeom>
            <a:blipFill>
              <a:blip r:embed="rId7" cstate="print"/>
              <a:stretch>
                <a:fillRect/>
              </a:stretch>
            </a:blipFill>
          </p:spPr>
          <p:txBody>
            <a:bodyPr wrap="square" lIns="0" tIns="0" rIns="0" bIns="0" rtlCol="0"/>
            <a:lstStyle/>
            <a:p>
              <a:endParaRPr/>
            </a:p>
          </p:txBody>
        </p:sp>
      </p:grpSp>
      <p:sp>
        <p:nvSpPr>
          <p:cNvPr id="15" name="object 15"/>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85200C"/>
          </a:solidFill>
        </p:spPr>
        <p:txBody>
          <a:bodyPr wrap="square" lIns="0" tIns="0" rIns="0" bIns="0" rtlCol="0"/>
          <a:lstStyle/>
          <a:p>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sp>
        <p:nvSpPr>
          <p:cNvPr id="9" name="object 9"/>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556645" y="3452377"/>
            <a:ext cx="1014749" cy="1014749"/>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351917" y="676458"/>
            <a:ext cx="6154420" cy="1787525"/>
          </a:xfrm>
          <a:prstGeom prst="rect">
            <a:avLst/>
          </a:prstGeom>
        </p:spPr>
        <p:txBody>
          <a:bodyPr vert="horz" wrap="square" lIns="0" tIns="60325" rIns="0" bIns="0" rtlCol="0">
            <a:spAutoFit/>
          </a:bodyPr>
          <a:lstStyle/>
          <a:p>
            <a:pPr marL="12700">
              <a:lnSpc>
                <a:spcPct val="100000"/>
              </a:lnSpc>
              <a:spcBef>
                <a:spcPts val="475"/>
              </a:spcBef>
            </a:pPr>
            <a:r>
              <a:rPr sz="2000" spc="-5" dirty="0">
                <a:latin typeface="Consolas"/>
                <a:cs typeface="Consolas"/>
              </a:rPr>
              <a:t>&lt;head&gt;</a:t>
            </a:r>
            <a:endParaRPr sz="2000" dirty="0">
              <a:latin typeface="Consolas"/>
              <a:cs typeface="Consolas"/>
            </a:endParaRPr>
          </a:p>
          <a:p>
            <a:pPr marL="292100">
              <a:lnSpc>
                <a:spcPct val="100000"/>
              </a:lnSpc>
              <a:spcBef>
                <a:spcPts val="375"/>
              </a:spcBef>
            </a:pPr>
            <a:r>
              <a:rPr sz="2000" spc="-5" dirty="0">
                <a:latin typeface="Consolas"/>
                <a:cs typeface="Consolas"/>
              </a:rPr>
              <a:t>&lt;title&gt;</a:t>
            </a:r>
            <a:r>
              <a:rPr lang="en-US" sz="2000" spc="-5" dirty="0">
                <a:latin typeface="Consolas"/>
                <a:cs typeface="Consolas"/>
              </a:rPr>
              <a:t>We Dev</a:t>
            </a:r>
            <a:r>
              <a:rPr sz="2000" spc="-5" dirty="0">
                <a:latin typeface="Consolas"/>
                <a:cs typeface="Consolas"/>
              </a:rPr>
              <a:t>&lt;/title&gt;</a:t>
            </a:r>
            <a:endParaRPr sz="2000" dirty="0">
              <a:latin typeface="Consolas"/>
              <a:cs typeface="Consolas"/>
            </a:endParaRPr>
          </a:p>
          <a:p>
            <a:pPr marL="292100">
              <a:lnSpc>
                <a:spcPct val="100000"/>
              </a:lnSpc>
              <a:spcBef>
                <a:spcPts val="375"/>
              </a:spcBef>
            </a:pPr>
            <a:r>
              <a:rPr sz="2000" spc="-5" dirty="0">
                <a:latin typeface="Consolas"/>
                <a:cs typeface="Consolas"/>
              </a:rPr>
              <a:t>&lt;link rel="stylesheet" href="style.css"</a:t>
            </a:r>
            <a:r>
              <a:rPr sz="2000" spc="-90" dirty="0">
                <a:latin typeface="Consolas"/>
                <a:cs typeface="Consolas"/>
              </a:rPr>
              <a:t> </a:t>
            </a:r>
            <a:r>
              <a:rPr sz="2000" spc="-5" dirty="0">
                <a:latin typeface="Consolas"/>
                <a:cs typeface="Consolas"/>
              </a:rPr>
              <a:t>/&gt;</a:t>
            </a:r>
            <a:endParaRPr sz="2000" dirty="0">
              <a:latin typeface="Consolas"/>
              <a:cs typeface="Consolas"/>
            </a:endParaRPr>
          </a:p>
          <a:p>
            <a:pPr marL="292100">
              <a:lnSpc>
                <a:spcPct val="100000"/>
              </a:lnSpc>
              <a:spcBef>
                <a:spcPts val="375"/>
              </a:spcBef>
            </a:pPr>
            <a:r>
              <a:rPr sz="2000" b="1" spc="-5" dirty="0">
                <a:solidFill>
                  <a:srgbClr val="3368E7"/>
                </a:solidFill>
                <a:latin typeface="Consolas"/>
                <a:cs typeface="Consolas"/>
              </a:rPr>
              <a:t>&lt;script</a:t>
            </a:r>
            <a:r>
              <a:rPr sz="2000" b="1" spc="-15" dirty="0">
                <a:solidFill>
                  <a:srgbClr val="3368E7"/>
                </a:solidFill>
                <a:latin typeface="Consolas"/>
                <a:cs typeface="Consolas"/>
              </a:rPr>
              <a:t> </a:t>
            </a:r>
            <a:r>
              <a:rPr sz="2000" b="1" spc="-5" dirty="0">
                <a:solidFill>
                  <a:srgbClr val="3368E7"/>
                </a:solidFill>
                <a:latin typeface="Consolas"/>
                <a:cs typeface="Consolas"/>
              </a:rPr>
              <a:t>src="</a:t>
            </a:r>
            <a:r>
              <a:rPr sz="2000" b="1" spc="-5" dirty="0">
                <a:latin typeface="Consolas"/>
                <a:cs typeface="Consolas"/>
              </a:rPr>
              <a:t>script.js</a:t>
            </a:r>
            <a:r>
              <a:rPr sz="2000" b="1" spc="-5" dirty="0">
                <a:solidFill>
                  <a:srgbClr val="3368E7"/>
                </a:solidFill>
                <a:latin typeface="Consolas"/>
                <a:cs typeface="Consolas"/>
              </a:rPr>
              <a:t>"&gt;&lt;/script&gt;</a:t>
            </a:r>
            <a:endParaRPr sz="2000" dirty="0">
              <a:latin typeface="Consolas"/>
              <a:cs typeface="Consolas"/>
            </a:endParaRPr>
          </a:p>
          <a:p>
            <a:pPr marL="12700">
              <a:lnSpc>
                <a:spcPct val="100000"/>
              </a:lnSpc>
              <a:spcBef>
                <a:spcPts val="375"/>
              </a:spcBef>
            </a:pPr>
            <a:r>
              <a:rPr sz="2000" spc="-5" dirty="0">
                <a:latin typeface="Consolas"/>
                <a:cs typeface="Consolas"/>
              </a:rPr>
              <a:t>&lt;/head&gt;</a:t>
            </a:r>
            <a:endParaRPr sz="2000" dirty="0">
              <a:latin typeface="Consolas"/>
              <a:cs typeface="Consolas"/>
            </a:endParaRPr>
          </a:p>
        </p:txBody>
      </p:sp>
      <p:grpSp>
        <p:nvGrpSpPr>
          <p:cNvPr id="12" name="object 12"/>
          <p:cNvGrpSpPr/>
          <p:nvPr/>
        </p:nvGrpSpPr>
        <p:grpSpPr>
          <a:xfrm>
            <a:off x="2990538" y="2418023"/>
            <a:ext cx="164465" cy="1053465"/>
            <a:chOff x="2990538" y="2418023"/>
            <a:chExt cx="164465" cy="1053465"/>
          </a:xfrm>
        </p:grpSpPr>
        <p:sp>
          <p:nvSpPr>
            <p:cNvPr id="13" name="object 13"/>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4" name="object 14"/>
            <p:cNvSpPr/>
            <p:nvPr/>
          </p:nvSpPr>
          <p:spPr>
            <a:xfrm>
              <a:off x="2990538" y="2418023"/>
              <a:ext cx="163955" cy="211627"/>
            </a:xfrm>
            <a:prstGeom prst="rect">
              <a:avLst/>
            </a:prstGeom>
            <a:blipFill>
              <a:blip r:embed="rId7" cstate="print"/>
              <a:stretch>
                <a:fillRect/>
              </a:stretch>
            </a:blipFill>
          </p:spPr>
          <p:txBody>
            <a:bodyPr wrap="square" lIns="0" tIns="0" rIns="0" bIns="0" rtlCol="0"/>
            <a:lstStyle/>
            <a:p>
              <a:endParaRPr/>
            </a:p>
          </p:txBody>
        </p:sp>
      </p:grpSp>
      <p:sp>
        <p:nvSpPr>
          <p:cNvPr id="15" name="object 15"/>
          <p:cNvSpPr/>
          <p:nvPr/>
        </p:nvSpPr>
        <p:spPr>
          <a:xfrm>
            <a:off x="4018861" y="2931015"/>
            <a:ext cx="922019" cy="521970"/>
          </a:xfrm>
          <a:custGeom>
            <a:avLst/>
            <a:gdLst/>
            <a:ahLst/>
            <a:cxnLst/>
            <a:rect l="l" t="t" r="r" b="b"/>
            <a:pathLst>
              <a:path w="922020" h="521970">
                <a:moveTo>
                  <a:pt x="0" y="521361"/>
                </a:moveTo>
                <a:lnTo>
                  <a:pt x="921819" y="0"/>
                </a:lnTo>
              </a:path>
            </a:pathLst>
          </a:custGeom>
          <a:ln w="38099">
            <a:solidFill>
              <a:srgbClr val="9900FF"/>
            </a:solidFill>
          </a:ln>
        </p:spPr>
        <p:txBody>
          <a:bodyPr wrap="square" lIns="0" tIns="0" rIns="0" bIns="0" rtlCol="0"/>
          <a:lstStyle/>
          <a:p>
            <a:endParaRPr/>
          </a:p>
        </p:txBody>
      </p:sp>
      <p:sp>
        <p:nvSpPr>
          <p:cNvPr id="16" name="object 16"/>
          <p:cNvSpPr/>
          <p:nvPr/>
        </p:nvSpPr>
        <p:spPr>
          <a:xfrm>
            <a:off x="4890651" y="2826846"/>
            <a:ext cx="219578" cy="177995"/>
          </a:xfrm>
          <a:prstGeom prst="rect">
            <a:avLst/>
          </a:prstGeom>
          <a:blipFill>
            <a:blip r:embed="rId8" cstate="print"/>
            <a:stretch>
              <a:fillRect/>
            </a:stretch>
          </a:blipFill>
        </p:spPr>
        <p:txBody>
          <a:bodyPr wrap="square" lIns="0" tIns="0" rIns="0" bIns="0" rtlCol="0"/>
          <a:lstStyle/>
          <a:p>
            <a:endParaRPr/>
          </a:p>
        </p:txBody>
      </p:sp>
      <p:grpSp>
        <p:nvGrpSpPr>
          <p:cNvPr id="17" name="object 17"/>
          <p:cNvGrpSpPr/>
          <p:nvPr/>
        </p:nvGrpSpPr>
        <p:grpSpPr>
          <a:xfrm>
            <a:off x="5066462" y="1638840"/>
            <a:ext cx="2020570" cy="1687830"/>
            <a:chOff x="5066462" y="1638840"/>
            <a:chExt cx="2020570" cy="1687830"/>
          </a:xfrm>
        </p:grpSpPr>
        <p:sp>
          <p:nvSpPr>
            <p:cNvPr id="18" name="object 18"/>
            <p:cNvSpPr/>
            <p:nvPr/>
          </p:nvSpPr>
          <p:spPr>
            <a:xfrm>
              <a:off x="5066462" y="2120495"/>
              <a:ext cx="1493520" cy="1205865"/>
            </a:xfrm>
            <a:custGeom>
              <a:avLst/>
              <a:gdLst/>
              <a:ahLst/>
              <a:cxnLst/>
              <a:rect l="l" t="t" r="r" b="b"/>
              <a:pathLst>
                <a:path w="1493520" h="1205864">
                  <a:moveTo>
                    <a:pt x="1285836" y="65014"/>
                  </a:moveTo>
                  <a:lnTo>
                    <a:pt x="1030866" y="65014"/>
                  </a:lnTo>
                  <a:lnTo>
                    <a:pt x="1066557" y="30304"/>
                  </a:lnTo>
                  <a:lnTo>
                    <a:pt x="1108843" y="8323"/>
                  </a:lnTo>
                  <a:lnTo>
                    <a:pt x="1155016" y="0"/>
                  </a:lnTo>
                  <a:lnTo>
                    <a:pt x="1202364" y="6262"/>
                  </a:lnTo>
                  <a:lnTo>
                    <a:pt x="1246198" y="26878"/>
                  </a:lnTo>
                  <a:lnTo>
                    <a:pt x="1282353" y="59470"/>
                  </a:lnTo>
                  <a:lnTo>
                    <a:pt x="1285836" y="65014"/>
                  </a:lnTo>
                  <a:close/>
                </a:path>
                <a:path w="1493520" h="1205864">
                  <a:moveTo>
                    <a:pt x="1302514" y="91565"/>
                  </a:moveTo>
                  <a:lnTo>
                    <a:pt x="776067" y="91565"/>
                  </a:lnTo>
                  <a:lnTo>
                    <a:pt x="797442" y="56453"/>
                  </a:lnTo>
                  <a:lnTo>
                    <a:pt x="825697" y="28797"/>
                  </a:lnTo>
                  <a:lnTo>
                    <a:pt x="859312" y="9742"/>
                  </a:lnTo>
                  <a:lnTo>
                    <a:pt x="896770" y="436"/>
                  </a:lnTo>
                  <a:lnTo>
                    <a:pt x="935149" y="1840"/>
                  </a:lnTo>
                  <a:lnTo>
                    <a:pt x="971416" y="13612"/>
                  </a:lnTo>
                  <a:lnTo>
                    <a:pt x="1003884" y="34941"/>
                  </a:lnTo>
                  <a:lnTo>
                    <a:pt x="1030866" y="65014"/>
                  </a:lnTo>
                  <a:lnTo>
                    <a:pt x="1285836" y="65014"/>
                  </a:lnTo>
                  <a:lnTo>
                    <a:pt x="1302514" y="91565"/>
                  </a:lnTo>
                  <a:close/>
                </a:path>
                <a:path w="1493520" h="1205864">
                  <a:moveTo>
                    <a:pt x="1320783" y="140969"/>
                  </a:moveTo>
                  <a:lnTo>
                    <a:pt x="484174" y="140969"/>
                  </a:lnTo>
                  <a:lnTo>
                    <a:pt x="508645" y="102019"/>
                  </a:lnTo>
                  <a:lnTo>
                    <a:pt x="540195" y="70743"/>
                  </a:lnTo>
                  <a:lnTo>
                    <a:pt x="577408" y="48246"/>
                  </a:lnTo>
                  <a:lnTo>
                    <a:pt x="618866" y="35637"/>
                  </a:lnTo>
                  <a:lnTo>
                    <a:pt x="661850" y="33954"/>
                  </a:lnTo>
                  <a:lnTo>
                    <a:pt x="703480" y="43106"/>
                  </a:lnTo>
                  <a:lnTo>
                    <a:pt x="742103" y="62506"/>
                  </a:lnTo>
                  <a:lnTo>
                    <a:pt x="776067" y="91565"/>
                  </a:lnTo>
                  <a:lnTo>
                    <a:pt x="1302514" y="91565"/>
                  </a:lnTo>
                  <a:lnTo>
                    <a:pt x="1308909" y="101744"/>
                  </a:lnTo>
                  <a:lnTo>
                    <a:pt x="1320783" y="140969"/>
                  </a:lnTo>
                  <a:close/>
                </a:path>
                <a:path w="1493520" h="1205864">
                  <a:moveTo>
                    <a:pt x="417723" y="1133352"/>
                  </a:moveTo>
                  <a:lnTo>
                    <a:pt x="365137" y="1124304"/>
                  </a:lnTo>
                  <a:lnTo>
                    <a:pt x="315226" y="1103913"/>
                  </a:lnTo>
                  <a:lnTo>
                    <a:pt x="270388" y="1073333"/>
                  </a:lnTo>
                  <a:lnTo>
                    <a:pt x="231876" y="1033617"/>
                  </a:lnTo>
                  <a:lnTo>
                    <a:pt x="200939" y="985824"/>
                  </a:lnTo>
                  <a:lnTo>
                    <a:pt x="154713" y="983938"/>
                  </a:lnTo>
                  <a:lnTo>
                    <a:pt x="112091" y="967266"/>
                  </a:lnTo>
                  <a:lnTo>
                    <a:pt x="75898" y="937474"/>
                  </a:lnTo>
                  <a:lnTo>
                    <a:pt x="48959" y="896226"/>
                  </a:lnTo>
                  <a:lnTo>
                    <a:pt x="34687" y="847961"/>
                  </a:lnTo>
                  <a:lnTo>
                    <a:pt x="34313" y="798327"/>
                  </a:lnTo>
                  <a:lnTo>
                    <a:pt x="47382" y="750807"/>
                  </a:lnTo>
                  <a:lnTo>
                    <a:pt x="73438" y="708882"/>
                  </a:lnTo>
                  <a:lnTo>
                    <a:pt x="36811" y="675577"/>
                  </a:lnTo>
                  <a:lnTo>
                    <a:pt x="11865" y="632405"/>
                  </a:lnTo>
                  <a:lnTo>
                    <a:pt x="0" y="582882"/>
                  </a:lnTo>
                  <a:lnTo>
                    <a:pt x="2610" y="530527"/>
                  </a:lnTo>
                  <a:lnTo>
                    <a:pt x="19845" y="481678"/>
                  </a:lnTo>
                  <a:lnTo>
                    <a:pt x="49195" y="442037"/>
                  </a:lnTo>
                  <a:lnTo>
                    <a:pt x="88072" y="414165"/>
                  </a:lnTo>
                  <a:lnTo>
                    <a:pt x="133886" y="400625"/>
                  </a:lnTo>
                  <a:lnTo>
                    <a:pt x="135142" y="396869"/>
                  </a:lnTo>
                  <a:lnTo>
                    <a:pt x="133344" y="348506"/>
                  </a:lnTo>
                  <a:lnTo>
                    <a:pt x="139668" y="301441"/>
                  </a:lnTo>
                  <a:lnTo>
                    <a:pt x="153649" y="256809"/>
                  </a:lnTo>
                  <a:lnTo>
                    <a:pt x="174821" y="215745"/>
                  </a:lnTo>
                  <a:lnTo>
                    <a:pt x="202720" y="179384"/>
                  </a:lnTo>
                  <a:lnTo>
                    <a:pt x="236879" y="148861"/>
                  </a:lnTo>
                  <a:lnTo>
                    <a:pt x="275636" y="125924"/>
                  </a:lnTo>
                  <a:lnTo>
                    <a:pt x="316886" y="111587"/>
                  </a:lnTo>
                  <a:lnTo>
                    <a:pt x="359496" y="105887"/>
                  </a:lnTo>
                  <a:lnTo>
                    <a:pt x="402335" y="108860"/>
                  </a:lnTo>
                  <a:lnTo>
                    <a:pt x="444272" y="120542"/>
                  </a:lnTo>
                  <a:lnTo>
                    <a:pt x="484174" y="140969"/>
                  </a:lnTo>
                  <a:lnTo>
                    <a:pt x="1320783" y="140969"/>
                  </a:lnTo>
                  <a:lnTo>
                    <a:pt x="1323943" y="151407"/>
                  </a:lnTo>
                  <a:lnTo>
                    <a:pt x="1360739" y="167289"/>
                  </a:lnTo>
                  <a:lnTo>
                    <a:pt x="1393276" y="191148"/>
                  </a:lnTo>
                  <a:lnTo>
                    <a:pt x="1420514" y="222033"/>
                  </a:lnTo>
                  <a:lnTo>
                    <a:pt x="1441418" y="258993"/>
                  </a:lnTo>
                  <a:lnTo>
                    <a:pt x="1454689" y="300016"/>
                  </a:lnTo>
                  <a:lnTo>
                    <a:pt x="1459704" y="342730"/>
                  </a:lnTo>
                  <a:lnTo>
                    <a:pt x="1456433" y="385649"/>
                  </a:lnTo>
                  <a:lnTo>
                    <a:pt x="1444844" y="427286"/>
                  </a:lnTo>
                  <a:lnTo>
                    <a:pt x="1470544" y="473409"/>
                  </a:lnTo>
                  <a:lnTo>
                    <a:pt x="1486718" y="523588"/>
                  </a:lnTo>
                  <a:lnTo>
                    <a:pt x="1493156" y="576092"/>
                  </a:lnTo>
                  <a:lnTo>
                    <a:pt x="1489643" y="629191"/>
                  </a:lnTo>
                  <a:lnTo>
                    <a:pt x="1475969" y="681152"/>
                  </a:lnTo>
                  <a:lnTo>
                    <a:pt x="1452730" y="728828"/>
                  </a:lnTo>
                  <a:lnTo>
                    <a:pt x="1421500" y="769507"/>
                  </a:lnTo>
                  <a:lnTo>
                    <a:pt x="1383531" y="802113"/>
                  </a:lnTo>
                  <a:lnTo>
                    <a:pt x="1340074" y="825572"/>
                  </a:lnTo>
                  <a:lnTo>
                    <a:pt x="1292383" y="838809"/>
                  </a:lnTo>
                  <a:lnTo>
                    <a:pt x="1287471" y="885491"/>
                  </a:lnTo>
                  <a:lnTo>
                    <a:pt x="1273922" y="929251"/>
                  </a:lnTo>
                  <a:lnTo>
                    <a:pt x="1252469" y="968739"/>
                  </a:lnTo>
                  <a:lnTo>
                    <a:pt x="1223845" y="1002608"/>
                  </a:lnTo>
                  <a:lnTo>
                    <a:pt x="1196849" y="1023318"/>
                  </a:lnTo>
                  <a:lnTo>
                    <a:pt x="986761" y="1023318"/>
                  </a:lnTo>
                  <a:lnTo>
                    <a:pt x="969888" y="1068681"/>
                  </a:lnTo>
                  <a:lnTo>
                    <a:pt x="956235" y="1091728"/>
                  </a:lnTo>
                  <a:lnTo>
                    <a:pt x="569672" y="1091728"/>
                  </a:lnTo>
                  <a:lnTo>
                    <a:pt x="521550" y="1116815"/>
                  </a:lnTo>
                  <a:lnTo>
                    <a:pt x="470380" y="1130773"/>
                  </a:lnTo>
                  <a:lnTo>
                    <a:pt x="417723" y="1133352"/>
                  </a:lnTo>
                  <a:close/>
                </a:path>
                <a:path w="1493520" h="1205864">
                  <a:moveTo>
                    <a:pt x="1087007" y="1056550"/>
                  </a:moveTo>
                  <a:lnTo>
                    <a:pt x="1035297" y="1047425"/>
                  </a:lnTo>
                  <a:lnTo>
                    <a:pt x="986761" y="1023318"/>
                  </a:lnTo>
                  <a:lnTo>
                    <a:pt x="1196849" y="1023318"/>
                  </a:lnTo>
                  <a:lnTo>
                    <a:pt x="1188782" y="1029507"/>
                  </a:lnTo>
                  <a:lnTo>
                    <a:pt x="1139099" y="1050606"/>
                  </a:lnTo>
                  <a:lnTo>
                    <a:pt x="1087007" y="1056550"/>
                  </a:lnTo>
                  <a:close/>
                </a:path>
                <a:path w="1493520" h="1205864">
                  <a:moveTo>
                    <a:pt x="753463" y="1205762"/>
                  </a:moveTo>
                  <a:lnTo>
                    <a:pt x="710191" y="1199176"/>
                  </a:lnTo>
                  <a:lnTo>
                    <a:pt x="669109" y="1183959"/>
                  </a:lnTo>
                  <a:lnTo>
                    <a:pt x="631285" y="1160631"/>
                  </a:lnTo>
                  <a:lnTo>
                    <a:pt x="597783" y="1129714"/>
                  </a:lnTo>
                  <a:lnTo>
                    <a:pt x="569672" y="1091728"/>
                  </a:lnTo>
                  <a:lnTo>
                    <a:pt x="956235" y="1091728"/>
                  </a:lnTo>
                  <a:lnTo>
                    <a:pt x="915962" y="1143470"/>
                  </a:lnTo>
                  <a:lnTo>
                    <a:pt x="880673" y="1171214"/>
                  </a:lnTo>
                  <a:lnTo>
                    <a:pt x="841011" y="1191403"/>
                  </a:lnTo>
                  <a:lnTo>
                    <a:pt x="797859" y="1203196"/>
                  </a:lnTo>
                  <a:lnTo>
                    <a:pt x="753463" y="1205762"/>
                  </a:lnTo>
                  <a:close/>
                </a:path>
              </a:pathLst>
            </a:custGeom>
            <a:solidFill>
              <a:srgbClr val="B4A7D6"/>
            </a:solidFill>
          </p:spPr>
          <p:txBody>
            <a:bodyPr wrap="square" lIns="0" tIns="0" rIns="0" bIns="0" rtlCol="0"/>
            <a:lstStyle/>
            <a:p>
              <a:endParaRPr/>
            </a:p>
          </p:txBody>
        </p:sp>
        <p:sp>
          <p:nvSpPr>
            <p:cNvPr id="19" name="object 19"/>
            <p:cNvSpPr/>
            <p:nvPr/>
          </p:nvSpPr>
          <p:spPr>
            <a:xfrm>
              <a:off x="6145761" y="1657890"/>
              <a:ext cx="922019" cy="521970"/>
            </a:xfrm>
            <a:custGeom>
              <a:avLst/>
              <a:gdLst/>
              <a:ahLst/>
              <a:cxnLst/>
              <a:rect l="l" t="t" r="r" b="b"/>
              <a:pathLst>
                <a:path w="922020" h="521969">
                  <a:moveTo>
                    <a:pt x="0" y="521361"/>
                  </a:moveTo>
                  <a:lnTo>
                    <a:pt x="921820" y="0"/>
                  </a:lnTo>
                </a:path>
              </a:pathLst>
            </a:custGeom>
            <a:ln w="38099">
              <a:solidFill>
                <a:srgbClr val="9900FF"/>
              </a:solidFill>
            </a:ln>
          </p:spPr>
          <p:txBody>
            <a:bodyPr wrap="square" lIns="0" tIns="0" rIns="0" bIns="0" rtlCol="0"/>
            <a:lstStyle/>
            <a:p>
              <a:endParaRPr/>
            </a:p>
          </p:txBody>
        </p:sp>
      </p:grpSp>
      <p:sp>
        <p:nvSpPr>
          <p:cNvPr id="20" name="object 20"/>
          <p:cNvSpPr/>
          <p:nvPr/>
        </p:nvSpPr>
        <p:spPr>
          <a:xfrm>
            <a:off x="7017551" y="1553722"/>
            <a:ext cx="219578" cy="177995"/>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666666"/>
          </a:solidFill>
        </p:spPr>
        <p:txBody>
          <a:bodyPr wrap="square" lIns="0" tIns="0" rIns="0" bIns="0" rtlCol="0"/>
          <a:lstStyle/>
          <a:p>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grpSp>
      <p:sp>
        <p:nvSpPr>
          <p:cNvPr id="9" name="object 9"/>
          <p:cNvSpPr/>
          <p:nvPr/>
        </p:nvSpPr>
        <p:spPr>
          <a:xfrm>
            <a:off x="6867074" y="1047025"/>
            <a:ext cx="2276925" cy="25335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556645" y="3452377"/>
            <a:ext cx="1014749" cy="1014749"/>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351917" y="676458"/>
            <a:ext cx="6154420" cy="1787525"/>
          </a:xfrm>
          <a:prstGeom prst="rect">
            <a:avLst/>
          </a:prstGeom>
        </p:spPr>
        <p:txBody>
          <a:bodyPr vert="horz" wrap="square" lIns="0" tIns="60325" rIns="0" bIns="0" rtlCol="0">
            <a:spAutoFit/>
          </a:bodyPr>
          <a:lstStyle/>
          <a:p>
            <a:pPr marL="12700">
              <a:lnSpc>
                <a:spcPct val="100000"/>
              </a:lnSpc>
              <a:spcBef>
                <a:spcPts val="475"/>
              </a:spcBef>
            </a:pPr>
            <a:r>
              <a:rPr sz="2000" spc="-5" dirty="0">
                <a:latin typeface="Consolas"/>
                <a:cs typeface="Consolas"/>
              </a:rPr>
              <a:t>&lt;head&gt;</a:t>
            </a:r>
            <a:endParaRPr sz="2000" dirty="0">
              <a:latin typeface="Consolas"/>
              <a:cs typeface="Consolas"/>
            </a:endParaRPr>
          </a:p>
          <a:p>
            <a:pPr marL="292100">
              <a:lnSpc>
                <a:spcPct val="100000"/>
              </a:lnSpc>
              <a:spcBef>
                <a:spcPts val="375"/>
              </a:spcBef>
            </a:pPr>
            <a:r>
              <a:rPr sz="2000" spc="-5" dirty="0">
                <a:latin typeface="Consolas"/>
                <a:cs typeface="Consolas"/>
              </a:rPr>
              <a:t>&lt;title&gt;</a:t>
            </a:r>
            <a:r>
              <a:rPr lang="en-US" sz="2000" spc="-5" dirty="0">
                <a:latin typeface="Consolas"/>
                <a:cs typeface="Consolas"/>
              </a:rPr>
              <a:t>Web Dev</a:t>
            </a:r>
            <a:r>
              <a:rPr sz="2000" spc="-5" dirty="0">
                <a:latin typeface="Consolas"/>
                <a:cs typeface="Consolas"/>
              </a:rPr>
              <a:t>&lt;/title&gt;</a:t>
            </a:r>
            <a:endParaRPr sz="2000" dirty="0">
              <a:latin typeface="Consolas"/>
              <a:cs typeface="Consolas"/>
            </a:endParaRPr>
          </a:p>
          <a:p>
            <a:pPr marL="292100">
              <a:lnSpc>
                <a:spcPct val="100000"/>
              </a:lnSpc>
              <a:spcBef>
                <a:spcPts val="375"/>
              </a:spcBef>
            </a:pPr>
            <a:r>
              <a:rPr sz="2000" spc="-5" dirty="0">
                <a:latin typeface="Consolas"/>
                <a:cs typeface="Consolas"/>
              </a:rPr>
              <a:t>&lt;link rel="stylesheet" href="style.css"</a:t>
            </a:r>
            <a:r>
              <a:rPr sz="2000" spc="-90" dirty="0">
                <a:latin typeface="Consolas"/>
                <a:cs typeface="Consolas"/>
              </a:rPr>
              <a:t> </a:t>
            </a:r>
            <a:r>
              <a:rPr sz="2000" spc="-5" dirty="0">
                <a:latin typeface="Consolas"/>
                <a:cs typeface="Consolas"/>
              </a:rPr>
              <a:t>/&gt;</a:t>
            </a:r>
            <a:endParaRPr sz="2000" dirty="0">
              <a:latin typeface="Consolas"/>
              <a:cs typeface="Consolas"/>
            </a:endParaRPr>
          </a:p>
          <a:p>
            <a:pPr marL="292100">
              <a:lnSpc>
                <a:spcPct val="100000"/>
              </a:lnSpc>
              <a:spcBef>
                <a:spcPts val="375"/>
              </a:spcBef>
            </a:pPr>
            <a:r>
              <a:rPr sz="2000" b="1" spc="-5" dirty="0">
                <a:solidFill>
                  <a:srgbClr val="3368E7"/>
                </a:solidFill>
                <a:latin typeface="Consolas"/>
                <a:cs typeface="Consolas"/>
              </a:rPr>
              <a:t>&lt;script</a:t>
            </a:r>
            <a:r>
              <a:rPr sz="2000" b="1" spc="-15" dirty="0">
                <a:solidFill>
                  <a:srgbClr val="3368E7"/>
                </a:solidFill>
                <a:latin typeface="Consolas"/>
                <a:cs typeface="Consolas"/>
              </a:rPr>
              <a:t> </a:t>
            </a:r>
            <a:r>
              <a:rPr sz="2000" b="1" spc="-5" dirty="0">
                <a:solidFill>
                  <a:srgbClr val="3368E7"/>
                </a:solidFill>
                <a:latin typeface="Consolas"/>
                <a:cs typeface="Consolas"/>
              </a:rPr>
              <a:t>src="</a:t>
            </a:r>
            <a:r>
              <a:rPr sz="2000" b="1" spc="-5" dirty="0">
                <a:latin typeface="Consolas"/>
                <a:cs typeface="Consolas"/>
              </a:rPr>
              <a:t>script.js</a:t>
            </a:r>
            <a:r>
              <a:rPr sz="2000" b="1" spc="-5" dirty="0">
                <a:solidFill>
                  <a:srgbClr val="3368E7"/>
                </a:solidFill>
                <a:latin typeface="Consolas"/>
                <a:cs typeface="Consolas"/>
              </a:rPr>
              <a:t>"&gt;&lt;/script&gt;</a:t>
            </a:r>
            <a:endParaRPr sz="2000" dirty="0">
              <a:latin typeface="Consolas"/>
              <a:cs typeface="Consolas"/>
            </a:endParaRPr>
          </a:p>
          <a:p>
            <a:pPr marL="12700">
              <a:lnSpc>
                <a:spcPct val="100000"/>
              </a:lnSpc>
              <a:spcBef>
                <a:spcPts val="375"/>
              </a:spcBef>
            </a:pPr>
            <a:r>
              <a:rPr sz="2000" spc="-5" dirty="0">
                <a:latin typeface="Consolas"/>
                <a:cs typeface="Consolas"/>
              </a:rPr>
              <a:t>&lt;/head&gt;</a:t>
            </a:r>
            <a:endParaRPr sz="2000" dirty="0">
              <a:latin typeface="Consolas"/>
              <a:cs typeface="Consolas"/>
            </a:endParaRPr>
          </a:p>
        </p:txBody>
      </p:sp>
      <p:grpSp>
        <p:nvGrpSpPr>
          <p:cNvPr id="12" name="object 12"/>
          <p:cNvGrpSpPr/>
          <p:nvPr/>
        </p:nvGrpSpPr>
        <p:grpSpPr>
          <a:xfrm>
            <a:off x="2990538" y="2418023"/>
            <a:ext cx="164465" cy="1053465"/>
            <a:chOff x="2990538" y="2418023"/>
            <a:chExt cx="164465" cy="1053465"/>
          </a:xfrm>
        </p:grpSpPr>
        <p:sp>
          <p:nvSpPr>
            <p:cNvPr id="13" name="object 13"/>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4" name="object 14"/>
            <p:cNvSpPr/>
            <p:nvPr/>
          </p:nvSpPr>
          <p:spPr>
            <a:xfrm>
              <a:off x="2990538" y="2418023"/>
              <a:ext cx="163955" cy="211627"/>
            </a:xfrm>
            <a:prstGeom prst="rect">
              <a:avLst/>
            </a:prstGeom>
            <a:blipFill>
              <a:blip r:embed="rId7" cstate="print"/>
              <a:stretch>
                <a:fillRect/>
              </a:stretch>
            </a:blipFill>
          </p:spPr>
          <p:txBody>
            <a:bodyPr wrap="square" lIns="0" tIns="0" rIns="0" bIns="0" rtlCol="0"/>
            <a:lstStyle/>
            <a:p>
              <a:endParaRPr/>
            </a:p>
          </p:txBody>
        </p:sp>
      </p:grpSp>
      <p:sp>
        <p:nvSpPr>
          <p:cNvPr id="15" name="object 15"/>
          <p:cNvSpPr/>
          <p:nvPr/>
        </p:nvSpPr>
        <p:spPr>
          <a:xfrm>
            <a:off x="4890651" y="2826846"/>
            <a:ext cx="219578" cy="177995"/>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017551" y="1553722"/>
            <a:ext cx="219578" cy="177995"/>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6251393" y="2297686"/>
            <a:ext cx="219578" cy="177995"/>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4124493" y="3570811"/>
            <a:ext cx="219578" cy="177995"/>
          </a:xfrm>
          <a:prstGeom prst="rect">
            <a:avLst/>
          </a:prstGeom>
          <a:blipFill>
            <a:blip r:embed="rId11" cstate="print"/>
            <a:stretch>
              <a:fillRect/>
            </a:stretch>
          </a:blipFill>
        </p:spPr>
        <p:txBody>
          <a:bodyPr wrap="square" lIns="0" tIns="0" rIns="0" bIns="0" rtlCol="0"/>
          <a:lstStyle/>
          <a:p>
            <a:endParaRPr/>
          </a:p>
        </p:txBody>
      </p:sp>
      <p:grpSp>
        <p:nvGrpSpPr>
          <p:cNvPr id="19" name="object 19"/>
          <p:cNvGrpSpPr/>
          <p:nvPr/>
        </p:nvGrpSpPr>
        <p:grpSpPr>
          <a:xfrm>
            <a:off x="3999811" y="1638840"/>
            <a:ext cx="3362325" cy="2232025"/>
            <a:chOff x="3999811" y="1638840"/>
            <a:chExt cx="3362325" cy="2232025"/>
          </a:xfrm>
        </p:grpSpPr>
        <p:sp>
          <p:nvSpPr>
            <p:cNvPr id="20" name="object 20"/>
            <p:cNvSpPr/>
            <p:nvPr/>
          </p:nvSpPr>
          <p:spPr>
            <a:xfrm>
              <a:off x="5066462" y="2120495"/>
              <a:ext cx="1493520" cy="1205865"/>
            </a:xfrm>
            <a:custGeom>
              <a:avLst/>
              <a:gdLst/>
              <a:ahLst/>
              <a:cxnLst/>
              <a:rect l="l" t="t" r="r" b="b"/>
              <a:pathLst>
                <a:path w="1493520" h="1205864">
                  <a:moveTo>
                    <a:pt x="1285836" y="65014"/>
                  </a:moveTo>
                  <a:lnTo>
                    <a:pt x="1030866" y="65014"/>
                  </a:lnTo>
                  <a:lnTo>
                    <a:pt x="1066557" y="30304"/>
                  </a:lnTo>
                  <a:lnTo>
                    <a:pt x="1108843" y="8323"/>
                  </a:lnTo>
                  <a:lnTo>
                    <a:pt x="1155016" y="0"/>
                  </a:lnTo>
                  <a:lnTo>
                    <a:pt x="1202364" y="6262"/>
                  </a:lnTo>
                  <a:lnTo>
                    <a:pt x="1246198" y="26878"/>
                  </a:lnTo>
                  <a:lnTo>
                    <a:pt x="1282353" y="59470"/>
                  </a:lnTo>
                  <a:lnTo>
                    <a:pt x="1285836" y="65014"/>
                  </a:lnTo>
                  <a:close/>
                </a:path>
                <a:path w="1493520" h="1205864">
                  <a:moveTo>
                    <a:pt x="1302514" y="91565"/>
                  </a:moveTo>
                  <a:lnTo>
                    <a:pt x="776067" y="91565"/>
                  </a:lnTo>
                  <a:lnTo>
                    <a:pt x="797442" y="56453"/>
                  </a:lnTo>
                  <a:lnTo>
                    <a:pt x="825697" y="28797"/>
                  </a:lnTo>
                  <a:lnTo>
                    <a:pt x="859312" y="9742"/>
                  </a:lnTo>
                  <a:lnTo>
                    <a:pt x="896770" y="436"/>
                  </a:lnTo>
                  <a:lnTo>
                    <a:pt x="935149" y="1840"/>
                  </a:lnTo>
                  <a:lnTo>
                    <a:pt x="971416" y="13612"/>
                  </a:lnTo>
                  <a:lnTo>
                    <a:pt x="1003884" y="34941"/>
                  </a:lnTo>
                  <a:lnTo>
                    <a:pt x="1030866" y="65014"/>
                  </a:lnTo>
                  <a:lnTo>
                    <a:pt x="1285836" y="65014"/>
                  </a:lnTo>
                  <a:lnTo>
                    <a:pt x="1302514" y="91565"/>
                  </a:lnTo>
                  <a:close/>
                </a:path>
                <a:path w="1493520" h="1205864">
                  <a:moveTo>
                    <a:pt x="1320783" y="140969"/>
                  </a:moveTo>
                  <a:lnTo>
                    <a:pt x="484174" y="140969"/>
                  </a:lnTo>
                  <a:lnTo>
                    <a:pt x="508645" y="102019"/>
                  </a:lnTo>
                  <a:lnTo>
                    <a:pt x="540195" y="70743"/>
                  </a:lnTo>
                  <a:lnTo>
                    <a:pt x="577408" y="48246"/>
                  </a:lnTo>
                  <a:lnTo>
                    <a:pt x="618866" y="35637"/>
                  </a:lnTo>
                  <a:lnTo>
                    <a:pt x="661850" y="33954"/>
                  </a:lnTo>
                  <a:lnTo>
                    <a:pt x="703480" y="43106"/>
                  </a:lnTo>
                  <a:lnTo>
                    <a:pt x="742103" y="62506"/>
                  </a:lnTo>
                  <a:lnTo>
                    <a:pt x="776067" y="91565"/>
                  </a:lnTo>
                  <a:lnTo>
                    <a:pt x="1302514" y="91565"/>
                  </a:lnTo>
                  <a:lnTo>
                    <a:pt x="1308909" y="101744"/>
                  </a:lnTo>
                  <a:lnTo>
                    <a:pt x="1320783" y="140969"/>
                  </a:lnTo>
                  <a:close/>
                </a:path>
                <a:path w="1493520" h="1205864">
                  <a:moveTo>
                    <a:pt x="417723" y="1133352"/>
                  </a:moveTo>
                  <a:lnTo>
                    <a:pt x="365137" y="1124304"/>
                  </a:lnTo>
                  <a:lnTo>
                    <a:pt x="315226" y="1103913"/>
                  </a:lnTo>
                  <a:lnTo>
                    <a:pt x="270388" y="1073333"/>
                  </a:lnTo>
                  <a:lnTo>
                    <a:pt x="231876" y="1033617"/>
                  </a:lnTo>
                  <a:lnTo>
                    <a:pt x="200939" y="985824"/>
                  </a:lnTo>
                  <a:lnTo>
                    <a:pt x="154713" y="983938"/>
                  </a:lnTo>
                  <a:lnTo>
                    <a:pt x="112091" y="967266"/>
                  </a:lnTo>
                  <a:lnTo>
                    <a:pt x="75898" y="937474"/>
                  </a:lnTo>
                  <a:lnTo>
                    <a:pt x="48959" y="896226"/>
                  </a:lnTo>
                  <a:lnTo>
                    <a:pt x="34687" y="847961"/>
                  </a:lnTo>
                  <a:lnTo>
                    <a:pt x="34313" y="798327"/>
                  </a:lnTo>
                  <a:lnTo>
                    <a:pt x="47382" y="750807"/>
                  </a:lnTo>
                  <a:lnTo>
                    <a:pt x="73438" y="708882"/>
                  </a:lnTo>
                  <a:lnTo>
                    <a:pt x="36811" y="675577"/>
                  </a:lnTo>
                  <a:lnTo>
                    <a:pt x="11865" y="632405"/>
                  </a:lnTo>
                  <a:lnTo>
                    <a:pt x="0" y="582882"/>
                  </a:lnTo>
                  <a:lnTo>
                    <a:pt x="2610" y="530527"/>
                  </a:lnTo>
                  <a:lnTo>
                    <a:pt x="19845" y="481678"/>
                  </a:lnTo>
                  <a:lnTo>
                    <a:pt x="49195" y="442037"/>
                  </a:lnTo>
                  <a:lnTo>
                    <a:pt x="88072" y="414165"/>
                  </a:lnTo>
                  <a:lnTo>
                    <a:pt x="133886" y="400625"/>
                  </a:lnTo>
                  <a:lnTo>
                    <a:pt x="135142" y="396869"/>
                  </a:lnTo>
                  <a:lnTo>
                    <a:pt x="133344" y="348506"/>
                  </a:lnTo>
                  <a:lnTo>
                    <a:pt x="139668" y="301441"/>
                  </a:lnTo>
                  <a:lnTo>
                    <a:pt x="153649" y="256809"/>
                  </a:lnTo>
                  <a:lnTo>
                    <a:pt x="174821" y="215745"/>
                  </a:lnTo>
                  <a:lnTo>
                    <a:pt x="202720" y="179384"/>
                  </a:lnTo>
                  <a:lnTo>
                    <a:pt x="236879" y="148861"/>
                  </a:lnTo>
                  <a:lnTo>
                    <a:pt x="275636" y="125924"/>
                  </a:lnTo>
                  <a:lnTo>
                    <a:pt x="316886" y="111587"/>
                  </a:lnTo>
                  <a:lnTo>
                    <a:pt x="359496" y="105887"/>
                  </a:lnTo>
                  <a:lnTo>
                    <a:pt x="402335" y="108860"/>
                  </a:lnTo>
                  <a:lnTo>
                    <a:pt x="444272" y="120542"/>
                  </a:lnTo>
                  <a:lnTo>
                    <a:pt x="484174" y="140969"/>
                  </a:lnTo>
                  <a:lnTo>
                    <a:pt x="1320783" y="140969"/>
                  </a:lnTo>
                  <a:lnTo>
                    <a:pt x="1323943" y="151407"/>
                  </a:lnTo>
                  <a:lnTo>
                    <a:pt x="1360739" y="167289"/>
                  </a:lnTo>
                  <a:lnTo>
                    <a:pt x="1393276" y="191148"/>
                  </a:lnTo>
                  <a:lnTo>
                    <a:pt x="1420514" y="222033"/>
                  </a:lnTo>
                  <a:lnTo>
                    <a:pt x="1441418" y="258993"/>
                  </a:lnTo>
                  <a:lnTo>
                    <a:pt x="1454689" y="300016"/>
                  </a:lnTo>
                  <a:lnTo>
                    <a:pt x="1459704" y="342730"/>
                  </a:lnTo>
                  <a:lnTo>
                    <a:pt x="1456433" y="385649"/>
                  </a:lnTo>
                  <a:lnTo>
                    <a:pt x="1444844" y="427286"/>
                  </a:lnTo>
                  <a:lnTo>
                    <a:pt x="1470544" y="473409"/>
                  </a:lnTo>
                  <a:lnTo>
                    <a:pt x="1486718" y="523588"/>
                  </a:lnTo>
                  <a:lnTo>
                    <a:pt x="1493156" y="576092"/>
                  </a:lnTo>
                  <a:lnTo>
                    <a:pt x="1489643" y="629191"/>
                  </a:lnTo>
                  <a:lnTo>
                    <a:pt x="1475969" y="681152"/>
                  </a:lnTo>
                  <a:lnTo>
                    <a:pt x="1452730" y="728828"/>
                  </a:lnTo>
                  <a:lnTo>
                    <a:pt x="1421500" y="769507"/>
                  </a:lnTo>
                  <a:lnTo>
                    <a:pt x="1383531" y="802113"/>
                  </a:lnTo>
                  <a:lnTo>
                    <a:pt x="1340074" y="825572"/>
                  </a:lnTo>
                  <a:lnTo>
                    <a:pt x="1292383" y="838809"/>
                  </a:lnTo>
                  <a:lnTo>
                    <a:pt x="1287471" y="885491"/>
                  </a:lnTo>
                  <a:lnTo>
                    <a:pt x="1273922" y="929251"/>
                  </a:lnTo>
                  <a:lnTo>
                    <a:pt x="1252469" y="968739"/>
                  </a:lnTo>
                  <a:lnTo>
                    <a:pt x="1223845" y="1002608"/>
                  </a:lnTo>
                  <a:lnTo>
                    <a:pt x="1196849" y="1023318"/>
                  </a:lnTo>
                  <a:lnTo>
                    <a:pt x="986761" y="1023318"/>
                  </a:lnTo>
                  <a:lnTo>
                    <a:pt x="969888" y="1068681"/>
                  </a:lnTo>
                  <a:lnTo>
                    <a:pt x="956235" y="1091728"/>
                  </a:lnTo>
                  <a:lnTo>
                    <a:pt x="569672" y="1091728"/>
                  </a:lnTo>
                  <a:lnTo>
                    <a:pt x="521550" y="1116815"/>
                  </a:lnTo>
                  <a:lnTo>
                    <a:pt x="470380" y="1130773"/>
                  </a:lnTo>
                  <a:lnTo>
                    <a:pt x="417723" y="1133352"/>
                  </a:lnTo>
                  <a:close/>
                </a:path>
                <a:path w="1493520" h="1205864">
                  <a:moveTo>
                    <a:pt x="1087007" y="1056550"/>
                  </a:moveTo>
                  <a:lnTo>
                    <a:pt x="1035297" y="1047425"/>
                  </a:lnTo>
                  <a:lnTo>
                    <a:pt x="986761" y="1023318"/>
                  </a:lnTo>
                  <a:lnTo>
                    <a:pt x="1196849" y="1023318"/>
                  </a:lnTo>
                  <a:lnTo>
                    <a:pt x="1188782" y="1029507"/>
                  </a:lnTo>
                  <a:lnTo>
                    <a:pt x="1139099" y="1050606"/>
                  </a:lnTo>
                  <a:lnTo>
                    <a:pt x="1087007" y="1056550"/>
                  </a:lnTo>
                  <a:close/>
                </a:path>
                <a:path w="1493520" h="1205864">
                  <a:moveTo>
                    <a:pt x="753463" y="1205762"/>
                  </a:moveTo>
                  <a:lnTo>
                    <a:pt x="710191" y="1199176"/>
                  </a:lnTo>
                  <a:lnTo>
                    <a:pt x="669109" y="1183959"/>
                  </a:lnTo>
                  <a:lnTo>
                    <a:pt x="631285" y="1160631"/>
                  </a:lnTo>
                  <a:lnTo>
                    <a:pt x="597783" y="1129714"/>
                  </a:lnTo>
                  <a:lnTo>
                    <a:pt x="569672" y="1091728"/>
                  </a:lnTo>
                  <a:lnTo>
                    <a:pt x="956235" y="1091728"/>
                  </a:lnTo>
                  <a:lnTo>
                    <a:pt x="915962" y="1143470"/>
                  </a:lnTo>
                  <a:lnTo>
                    <a:pt x="880673" y="1171214"/>
                  </a:lnTo>
                  <a:lnTo>
                    <a:pt x="841011" y="1191403"/>
                  </a:lnTo>
                  <a:lnTo>
                    <a:pt x="797859" y="1203196"/>
                  </a:lnTo>
                  <a:lnTo>
                    <a:pt x="753463" y="1205762"/>
                  </a:lnTo>
                  <a:close/>
                </a:path>
              </a:pathLst>
            </a:custGeom>
            <a:solidFill>
              <a:srgbClr val="B4A7D6"/>
            </a:solidFill>
          </p:spPr>
          <p:txBody>
            <a:bodyPr wrap="square" lIns="0" tIns="0" rIns="0" bIns="0" rtlCol="0"/>
            <a:lstStyle/>
            <a:p>
              <a:endParaRPr/>
            </a:p>
          </p:txBody>
        </p:sp>
        <p:sp>
          <p:nvSpPr>
            <p:cNvPr id="21" name="object 21"/>
            <p:cNvSpPr/>
            <p:nvPr/>
          </p:nvSpPr>
          <p:spPr>
            <a:xfrm>
              <a:off x="4018861" y="1657890"/>
              <a:ext cx="3324225" cy="1986914"/>
            </a:xfrm>
            <a:custGeom>
              <a:avLst/>
              <a:gdLst/>
              <a:ahLst/>
              <a:cxnLst/>
              <a:rect l="l" t="t" r="r" b="b"/>
              <a:pathLst>
                <a:path w="3324225" h="1986914">
                  <a:moveTo>
                    <a:pt x="2126899" y="521361"/>
                  </a:moveTo>
                  <a:lnTo>
                    <a:pt x="3048720" y="0"/>
                  </a:lnTo>
                </a:path>
                <a:path w="3324225" h="1986914">
                  <a:moveTo>
                    <a:pt x="3323899" y="192261"/>
                  </a:moveTo>
                  <a:lnTo>
                    <a:pt x="2402079" y="713622"/>
                  </a:lnTo>
                </a:path>
                <a:path w="3324225" h="1986914">
                  <a:moveTo>
                    <a:pt x="0" y="1794486"/>
                  </a:moveTo>
                  <a:lnTo>
                    <a:pt x="921819" y="1273124"/>
                  </a:lnTo>
                </a:path>
                <a:path w="3324225" h="1986914">
                  <a:moveTo>
                    <a:pt x="1196999" y="1465386"/>
                  </a:moveTo>
                  <a:lnTo>
                    <a:pt x="275179" y="1986747"/>
                  </a:lnTo>
                </a:path>
              </a:pathLst>
            </a:custGeom>
            <a:ln w="38099">
              <a:solidFill>
                <a:srgbClr val="9900FF"/>
              </a:solidFill>
            </a:ln>
          </p:spPr>
          <p:txBody>
            <a:bodyPr wrap="square" lIns="0" tIns="0" rIns="0" bIns="0" rtlCol="0"/>
            <a:lstStyle/>
            <a:p>
              <a:endParaRPr/>
            </a:p>
          </p:txBody>
        </p:sp>
        <p:sp>
          <p:nvSpPr>
            <p:cNvPr id="22" name="object 22"/>
            <p:cNvSpPr/>
            <p:nvPr/>
          </p:nvSpPr>
          <p:spPr>
            <a:xfrm>
              <a:off x="4841250" y="3331426"/>
              <a:ext cx="539349" cy="539349"/>
            </a:xfrm>
            <a:prstGeom prst="rect">
              <a:avLst/>
            </a:prstGeom>
            <a:blipFill>
              <a:blip r:embed="rId12" cstate="print"/>
              <a:stretch>
                <a:fillRect/>
              </a:stretch>
            </a:blipFill>
          </p:spPr>
          <p:txBody>
            <a:bodyPr wrap="square" lIns="0" tIns="0" rIns="0" bIns="0" rtlCol="0"/>
            <a:lstStyle/>
            <a:p>
              <a:endParaRPr/>
            </a:p>
          </p:txBody>
        </p:sp>
      </p:grpSp>
      <p:sp>
        <p:nvSpPr>
          <p:cNvPr id="23" name="object 23"/>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666666"/>
          </a:solidFill>
        </p:spPr>
        <p:txBody>
          <a:bodyPr wrap="square" lIns="0" tIns="0" rIns="0" bIns="0" rtlCol="0"/>
          <a:lstStyle/>
          <a:p>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sp>
          <p:nvSpPr>
            <p:cNvPr id="9" name="object 9"/>
            <p:cNvSpPr/>
            <p:nvPr/>
          </p:nvSpPr>
          <p:spPr>
            <a:xfrm>
              <a:off x="2556645" y="3452377"/>
              <a:ext cx="1014749" cy="1014749"/>
            </a:xfrm>
            <a:prstGeom prst="rect">
              <a:avLst/>
            </a:prstGeom>
            <a:blipFill>
              <a:blip r:embed="rId5" cstate="print"/>
              <a:stretch>
                <a:fillRect/>
              </a:stretch>
            </a:blipFill>
          </p:spPr>
          <p:txBody>
            <a:bodyPr wrap="square" lIns="0" tIns="0" rIns="0" bIns="0" rtlCol="0"/>
            <a:lstStyle/>
            <a:p>
              <a:endParaRPr/>
            </a:p>
          </p:txBody>
        </p:sp>
      </p:grpSp>
      <p:grpSp>
        <p:nvGrpSpPr>
          <p:cNvPr id="12" name="object 12"/>
          <p:cNvGrpSpPr/>
          <p:nvPr/>
        </p:nvGrpSpPr>
        <p:grpSpPr>
          <a:xfrm>
            <a:off x="2990538" y="2418023"/>
            <a:ext cx="164465" cy="1053465"/>
            <a:chOff x="2990538" y="2418023"/>
            <a:chExt cx="164465" cy="1053465"/>
          </a:xfrm>
        </p:grpSpPr>
        <p:sp>
          <p:nvSpPr>
            <p:cNvPr id="13" name="object 13"/>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4" name="object 14"/>
            <p:cNvSpPr/>
            <p:nvPr/>
          </p:nvSpPr>
          <p:spPr>
            <a:xfrm>
              <a:off x="2990538" y="2418023"/>
              <a:ext cx="163955" cy="211627"/>
            </a:xfrm>
            <a:prstGeom prst="rect">
              <a:avLst/>
            </a:prstGeom>
            <a:blipFill>
              <a:blip r:embed="rId6" cstate="print"/>
              <a:stretch>
                <a:fillRect/>
              </a:stretch>
            </a:blipFill>
          </p:spPr>
          <p:txBody>
            <a:bodyPr wrap="square" lIns="0" tIns="0" rIns="0" bIns="0" rtlCol="0"/>
            <a:lstStyle/>
            <a:p>
              <a:endParaRPr/>
            </a:p>
          </p:txBody>
        </p:sp>
      </p:grpSp>
      <p:sp>
        <p:nvSpPr>
          <p:cNvPr id="15" name="object 15"/>
          <p:cNvSpPr/>
          <p:nvPr/>
        </p:nvSpPr>
        <p:spPr>
          <a:xfrm>
            <a:off x="2799750" y="4571551"/>
            <a:ext cx="539349" cy="53934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4775399" y="3331424"/>
            <a:ext cx="4368800" cy="2079625"/>
          </a:xfrm>
          <a:custGeom>
            <a:avLst/>
            <a:gdLst/>
            <a:ahLst/>
            <a:cxnLst/>
            <a:rect l="l" t="t" r="r" b="b"/>
            <a:pathLst>
              <a:path w="4368800" h="2079625">
                <a:moveTo>
                  <a:pt x="0" y="0"/>
                </a:moveTo>
                <a:lnTo>
                  <a:pt x="4368599" y="0"/>
                </a:lnTo>
              </a:path>
              <a:path w="4368800" h="2079625">
                <a:moveTo>
                  <a:pt x="4368599" y="2079299"/>
                </a:moveTo>
                <a:lnTo>
                  <a:pt x="0" y="2079299"/>
                </a:lnTo>
                <a:lnTo>
                  <a:pt x="0" y="0"/>
                </a:lnTo>
              </a:path>
            </a:pathLst>
          </a:custGeom>
          <a:ln w="19049">
            <a:solidFill>
              <a:srgbClr val="000000"/>
            </a:solidFill>
          </a:ln>
        </p:spPr>
        <p:txBody>
          <a:bodyPr wrap="square" lIns="0" tIns="0" rIns="0" bIns="0" rtlCol="0"/>
          <a:lstStyle/>
          <a:p>
            <a:endParaRPr/>
          </a:p>
        </p:txBody>
      </p:sp>
      <p:sp>
        <p:nvSpPr>
          <p:cNvPr id="17" name="object 17"/>
          <p:cNvSpPr txBox="1"/>
          <p:nvPr/>
        </p:nvSpPr>
        <p:spPr>
          <a:xfrm>
            <a:off x="4848425" y="3355301"/>
            <a:ext cx="4290695" cy="1911350"/>
          </a:xfrm>
          <a:prstGeom prst="rect">
            <a:avLst/>
          </a:prstGeom>
        </p:spPr>
        <p:txBody>
          <a:bodyPr vert="horz" wrap="square" lIns="0" tIns="12700" rIns="0" bIns="0" rtlCol="0">
            <a:spAutoFit/>
          </a:bodyPr>
          <a:lstStyle/>
          <a:p>
            <a:pPr marL="263525" marR="1132205" indent="-251460">
              <a:lnSpc>
                <a:spcPct val="114599"/>
              </a:lnSpc>
              <a:spcBef>
                <a:spcPts val="100"/>
              </a:spcBef>
            </a:pPr>
            <a:r>
              <a:rPr sz="1800" spc="-5" dirty="0">
                <a:solidFill>
                  <a:srgbClr val="434343"/>
                </a:solidFill>
                <a:latin typeface="Consolas"/>
                <a:cs typeface="Consolas"/>
              </a:rPr>
              <a:t>function onClick() </a:t>
            </a:r>
            <a:r>
              <a:rPr sz="1800" dirty="0">
                <a:solidFill>
                  <a:srgbClr val="434343"/>
                </a:solidFill>
                <a:latin typeface="Consolas"/>
                <a:cs typeface="Consolas"/>
              </a:rPr>
              <a:t>{  </a:t>
            </a:r>
            <a:r>
              <a:rPr sz="1800" spc="-5" dirty="0">
                <a:solidFill>
                  <a:srgbClr val="434343"/>
                </a:solidFill>
                <a:latin typeface="Consolas"/>
                <a:cs typeface="Consolas"/>
              </a:rPr>
              <a:t>console.log('clicked');</a:t>
            </a:r>
            <a:endParaRPr sz="1800">
              <a:latin typeface="Consolas"/>
              <a:cs typeface="Consolas"/>
            </a:endParaRPr>
          </a:p>
          <a:p>
            <a:pPr marL="12700">
              <a:lnSpc>
                <a:spcPct val="100000"/>
              </a:lnSpc>
              <a:spcBef>
                <a:spcPts val="315"/>
              </a:spcBef>
            </a:pPr>
            <a:r>
              <a:rPr sz="1800" dirty="0">
                <a:solidFill>
                  <a:srgbClr val="434343"/>
                </a:solidFill>
                <a:latin typeface="Consolas"/>
                <a:cs typeface="Consolas"/>
              </a:rPr>
              <a:t>}</a:t>
            </a:r>
            <a:endParaRPr sz="1800">
              <a:latin typeface="Consolas"/>
              <a:cs typeface="Consolas"/>
            </a:endParaRPr>
          </a:p>
          <a:p>
            <a:pPr>
              <a:lnSpc>
                <a:spcPct val="100000"/>
              </a:lnSpc>
              <a:spcBef>
                <a:spcPts val="15"/>
              </a:spcBef>
            </a:pPr>
            <a:endParaRPr sz="2100">
              <a:latin typeface="Consolas"/>
              <a:cs typeface="Consolas"/>
            </a:endParaRPr>
          </a:p>
          <a:p>
            <a:pPr marL="12700" marR="5080">
              <a:lnSpc>
                <a:spcPct val="114599"/>
              </a:lnSpc>
            </a:pPr>
            <a:r>
              <a:rPr sz="1800" spc="-5" dirty="0">
                <a:solidFill>
                  <a:srgbClr val="434343"/>
                </a:solidFill>
                <a:latin typeface="Consolas"/>
                <a:cs typeface="Consolas"/>
              </a:rPr>
              <a:t>const button </a:t>
            </a:r>
            <a:r>
              <a:rPr sz="1800" dirty="0">
                <a:solidFill>
                  <a:srgbClr val="434343"/>
                </a:solidFill>
                <a:latin typeface="Consolas"/>
                <a:cs typeface="Consolas"/>
              </a:rPr>
              <a:t>=</a:t>
            </a:r>
            <a:r>
              <a:rPr sz="1800" spc="-95" dirty="0">
                <a:solidFill>
                  <a:srgbClr val="434343"/>
                </a:solidFill>
                <a:latin typeface="Consolas"/>
                <a:cs typeface="Consolas"/>
              </a:rPr>
              <a:t> </a:t>
            </a:r>
            <a:r>
              <a:rPr sz="1800" spc="-5" dirty="0">
                <a:solidFill>
                  <a:srgbClr val="434343"/>
                </a:solidFill>
                <a:latin typeface="Consolas"/>
                <a:cs typeface="Consolas"/>
              </a:rPr>
              <a:t>document.querySelec  button.addEventListener('click',</a:t>
            </a:r>
            <a:r>
              <a:rPr sz="1800" spc="-95" dirty="0">
                <a:solidFill>
                  <a:srgbClr val="434343"/>
                </a:solidFill>
                <a:latin typeface="Consolas"/>
                <a:cs typeface="Consolas"/>
              </a:rPr>
              <a:t> </a:t>
            </a:r>
            <a:r>
              <a:rPr sz="1800" spc="-5" dirty="0">
                <a:solidFill>
                  <a:srgbClr val="434343"/>
                </a:solidFill>
                <a:latin typeface="Consolas"/>
                <a:cs typeface="Consolas"/>
              </a:rPr>
              <a:t>o</a:t>
            </a:r>
            <a:endParaRPr sz="1800">
              <a:latin typeface="Consolas"/>
              <a:cs typeface="Consolas"/>
            </a:endParaRPr>
          </a:p>
        </p:txBody>
      </p:sp>
      <p:sp>
        <p:nvSpPr>
          <p:cNvPr id="18" name="object 18"/>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666666"/>
          </a:solidFill>
        </p:spPr>
        <p:txBody>
          <a:bodyPr wrap="square" lIns="0" tIns="0" rIns="0" bIns="0" rtlCol="0"/>
          <a:lstStyle/>
          <a:p>
            <a:endParaRPr/>
          </a:p>
        </p:txBody>
      </p:sp>
      <p:sp>
        <p:nvSpPr>
          <p:cNvPr id="19" name="object 19"/>
          <p:cNvSpPr/>
          <p:nvPr/>
        </p:nvSpPr>
        <p:spPr>
          <a:xfrm>
            <a:off x="4368600" y="3331424"/>
            <a:ext cx="407034" cy="361950"/>
          </a:xfrm>
          <a:custGeom>
            <a:avLst/>
            <a:gdLst/>
            <a:ahLst/>
            <a:cxnLst/>
            <a:rect l="l" t="t" r="r" b="b"/>
            <a:pathLst>
              <a:path w="407035"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85200C"/>
          </a:solidFill>
        </p:spPr>
        <p:txBody>
          <a:bodyPr wrap="square" lIns="0" tIns="0" rIns="0" bIns="0" rtlCol="0"/>
          <a:lstStyle/>
          <a:p>
            <a:endParaRPr/>
          </a:p>
        </p:txBody>
      </p:sp>
      <p:sp>
        <p:nvSpPr>
          <p:cNvPr id="22" name="object 11">
            <a:extLst>
              <a:ext uri="{FF2B5EF4-FFF2-40B4-BE49-F238E27FC236}">
                <a16:creationId xmlns:a16="http://schemas.microsoft.com/office/drawing/2014/main" id="{740546AC-F3D7-401F-BDD9-828EE4367566}"/>
              </a:ext>
            </a:extLst>
          </p:cNvPr>
          <p:cNvSpPr txBox="1"/>
          <p:nvPr/>
        </p:nvSpPr>
        <p:spPr>
          <a:xfrm>
            <a:off x="351917" y="676458"/>
            <a:ext cx="6154420" cy="1787525"/>
          </a:xfrm>
          <a:prstGeom prst="rect">
            <a:avLst/>
          </a:prstGeom>
        </p:spPr>
        <p:txBody>
          <a:bodyPr vert="horz" wrap="square" lIns="0" tIns="60325" rIns="0" bIns="0" rtlCol="0">
            <a:spAutoFit/>
          </a:bodyPr>
          <a:lstStyle/>
          <a:p>
            <a:pPr marL="12700">
              <a:lnSpc>
                <a:spcPct val="100000"/>
              </a:lnSpc>
              <a:spcBef>
                <a:spcPts val="475"/>
              </a:spcBef>
            </a:pPr>
            <a:r>
              <a:rPr sz="2000" spc="-5" dirty="0">
                <a:latin typeface="Consolas"/>
                <a:cs typeface="Consolas"/>
              </a:rPr>
              <a:t>&lt;head&gt;</a:t>
            </a:r>
            <a:endParaRPr sz="2000" dirty="0">
              <a:latin typeface="Consolas"/>
              <a:cs typeface="Consolas"/>
            </a:endParaRPr>
          </a:p>
          <a:p>
            <a:pPr marL="292100">
              <a:lnSpc>
                <a:spcPct val="100000"/>
              </a:lnSpc>
              <a:spcBef>
                <a:spcPts val="375"/>
              </a:spcBef>
            </a:pPr>
            <a:r>
              <a:rPr sz="2000" spc="-5" dirty="0">
                <a:latin typeface="Consolas"/>
                <a:cs typeface="Consolas"/>
              </a:rPr>
              <a:t>&lt;title&gt;</a:t>
            </a:r>
            <a:r>
              <a:rPr lang="en-US" sz="2000" spc="-5" dirty="0">
                <a:latin typeface="Consolas"/>
                <a:cs typeface="Consolas"/>
              </a:rPr>
              <a:t>Web Dev</a:t>
            </a:r>
            <a:r>
              <a:rPr sz="2000" spc="-5" dirty="0">
                <a:latin typeface="Consolas"/>
                <a:cs typeface="Consolas"/>
              </a:rPr>
              <a:t>&lt;/title&gt;</a:t>
            </a:r>
            <a:endParaRPr sz="2000" dirty="0">
              <a:latin typeface="Consolas"/>
              <a:cs typeface="Consolas"/>
            </a:endParaRPr>
          </a:p>
          <a:p>
            <a:pPr marL="292100">
              <a:lnSpc>
                <a:spcPct val="100000"/>
              </a:lnSpc>
              <a:spcBef>
                <a:spcPts val="375"/>
              </a:spcBef>
            </a:pPr>
            <a:r>
              <a:rPr sz="2000" spc="-5" dirty="0">
                <a:latin typeface="Consolas"/>
                <a:cs typeface="Consolas"/>
              </a:rPr>
              <a:t>&lt;link rel="stylesheet" href="style.css"</a:t>
            </a:r>
            <a:r>
              <a:rPr sz="2000" spc="-90" dirty="0">
                <a:latin typeface="Consolas"/>
                <a:cs typeface="Consolas"/>
              </a:rPr>
              <a:t> </a:t>
            </a:r>
            <a:r>
              <a:rPr sz="2000" spc="-5" dirty="0">
                <a:latin typeface="Consolas"/>
                <a:cs typeface="Consolas"/>
              </a:rPr>
              <a:t>/&gt;</a:t>
            </a:r>
            <a:endParaRPr sz="2000" dirty="0">
              <a:latin typeface="Consolas"/>
              <a:cs typeface="Consolas"/>
            </a:endParaRPr>
          </a:p>
          <a:p>
            <a:pPr marL="292100">
              <a:lnSpc>
                <a:spcPct val="100000"/>
              </a:lnSpc>
              <a:spcBef>
                <a:spcPts val="375"/>
              </a:spcBef>
            </a:pPr>
            <a:r>
              <a:rPr sz="2000" b="1" spc="-5" dirty="0">
                <a:solidFill>
                  <a:srgbClr val="3368E7"/>
                </a:solidFill>
                <a:latin typeface="Consolas"/>
                <a:cs typeface="Consolas"/>
              </a:rPr>
              <a:t>&lt;script</a:t>
            </a:r>
            <a:r>
              <a:rPr sz="2000" b="1" spc="-15" dirty="0">
                <a:solidFill>
                  <a:srgbClr val="3368E7"/>
                </a:solidFill>
                <a:latin typeface="Consolas"/>
                <a:cs typeface="Consolas"/>
              </a:rPr>
              <a:t> </a:t>
            </a:r>
            <a:r>
              <a:rPr sz="2000" b="1" spc="-5" dirty="0">
                <a:solidFill>
                  <a:srgbClr val="3368E7"/>
                </a:solidFill>
                <a:latin typeface="Consolas"/>
                <a:cs typeface="Consolas"/>
              </a:rPr>
              <a:t>src="</a:t>
            </a:r>
            <a:r>
              <a:rPr sz="2000" b="1" spc="-5" dirty="0">
                <a:latin typeface="Consolas"/>
                <a:cs typeface="Consolas"/>
              </a:rPr>
              <a:t>script.js</a:t>
            </a:r>
            <a:r>
              <a:rPr sz="2000" b="1" spc="-5" dirty="0">
                <a:solidFill>
                  <a:srgbClr val="3368E7"/>
                </a:solidFill>
                <a:latin typeface="Consolas"/>
                <a:cs typeface="Consolas"/>
              </a:rPr>
              <a:t>"&gt;&lt;/script&gt;</a:t>
            </a:r>
            <a:endParaRPr sz="2000" dirty="0">
              <a:latin typeface="Consolas"/>
              <a:cs typeface="Consolas"/>
            </a:endParaRPr>
          </a:p>
          <a:p>
            <a:pPr marL="12700">
              <a:lnSpc>
                <a:spcPct val="100000"/>
              </a:lnSpc>
              <a:spcBef>
                <a:spcPts val="375"/>
              </a:spcBef>
            </a:pPr>
            <a:r>
              <a:rPr sz="2000" spc="-5" dirty="0">
                <a:latin typeface="Consolas"/>
                <a:cs typeface="Consolas"/>
              </a:rPr>
              <a:t>&lt;/head&gt;</a:t>
            </a:r>
            <a:endParaRPr sz="2000" dirty="0">
              <a:latin typeface="Consolas"/>
              <a:cs typeface="Consolas"/>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sp>
          <p:nvSpPr>
            <p:cNvPr id="9" name="object 9"/>
            <p:cNvSpPr/>
            <p:nvPr/>
          </p:nvSpPr>
          <p:spPr>
            <a:xfrm>
              <a:off x="2556645" y="3452377"/>
              <a:ext cx="1014749" cy="1014749"/>
            </a:xfrm>
            <a:prstGeom prst="rect">
              <a:avLst/>
            </a:prstGeom>
            <a:blipFill>
              <a:blip r:embed="rId5" cstate="print"/>
              <a:stretch>
                <a:fillRect/>
              </a:stretch>
            </a:blipFill>
          </p:spPr>
          <p:txBody>
            <a:bodyPr wrap="square" lIns="0" tIns="0" rIns="0" bIns="0" rtlCol="0"/>
            <a:lstStyle/>
            <a:p>
              <a:endParaRPr/>
            </a:p>
          </p:txBody>
        </p:sp>
      </p:grpSp>
      <p:grpSp>
        <p:nvGrpSpPr>
          <p:cNvPr id="12" name="object 12"/>
          <p:cNvGrpSpPr/>
          <p:nvPr/>
        </p:nvGrpSpPr>
        <p:grpSpPr>
          <a:xfrm>
            <a:off x="2990538" y="2418023"/>
            <a:ext cx="164465" cy="1053465"/>
            <a:chOff x="2990538" y="2418023"/>
            <a:chExt cx="164465" cy="1053465"/>
          </a:xfrm>
        </p:grpSpPr>
        <p:sp>
          <p:nvSpPr>
            <p:cNvPr id="13" name="object 13"/>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4" name="object 14"/>
            <p:cNvSpPr/>
            <p:nvPr/>
          </p:nvSpPr>
          <p:spPr>
            <a:xfrm>
              <a:off x="2990538" y="2418023"/>
              <a:ext cx="163955" cy="211627"/>
            </a:xfrm>
            <a:prstGeom prst="rect">
              <a:avLst/>
            </a:prstGeom>
            <a:blipFill>
              <a:blip r:embed="rId6" cstate="print"/>
              <a:stretch>
                <a:fillRect/>
              </a:stretch>
            </a:blipFill>
          </p:spPr>
          <p:txBody>
            <a:bodyPr wrap="square" lIns="0" tIns="0" rIns="0" bIns="0" rtlCol="0"/>
            <a:lstStyle/>
            <a:p>
              <a:endParaRPr/>
            </a:p>
          </p:txBody>
        </p:sp>
      </p:grpSp>
      <p:sp>
        <p:nvSpPr>
          <p:cNvPr id="15" name="object 15"/>
          <p:cNvSpPr/>
          <p:nvPr/>
        </p:nvSpPr>
        <p:spPr>
          <a:xfrm>
            <a:off x="2799750" y="4571551"/>
            <a:ext cx="539349" cy="53934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4775399" y="3331424"/>
            <a:ext cx="4368800" cy="2079625"/>
          </a:xfrm>
          <a:custGeom>
            <a:avLst/>
            <a:gdLst/>
            <a:ahLst/>
            <a:cxnLst/>
            <a:rect l="l" t="t" r="r" b="b"/>
            <a:pathLst>
              <a:path w="4368800" h="2079625">
                <a:moveTo>
                  <a:pt x="0" y="0"/>
                </a:moveTo>
                <a:lnTo>
                  <a:pt x="4368599" y="0"/>
                </a:lnTo>
              </a:path>
              <a:path w="4368800" h="2079625">
                <a:moveTo>
                  <a:pt x="4368599" y="2079299"/>
                </a:moveTo>
                <a:lnTo>
                  <a:pt x="0" y="2079299"/>
                </a:lnTo>
                <a:lnTo>
                  <a:pt x="0" y="0"/>
                </a:lnTo>
              </a:path>
            </a:pathLst>
          </a:custGeom>
          <a:ln w="19049">
            <a:solidFill>
              <a:srgbClr val="000000"/>
            </a:solidFill>
          </a:ln>
        </p:spPr>
        <p:txBody>
          <a:bodyPr wrap="square" lIns="0" tIns="0" rIns="0" bIns="0" rtlCol="0"/>
          <a:lstStyle/>
          <a:p>
            <a:endParaRPr/>
          </a:p>
        </p:txBody>
      </p:sp>
      <p:sp>
        <p:nvSpPr>
          <p:cNvPr id="17" name="object 17"/>
          <p:cNvSpPr txBox="1"/>
          <p:nvPr/>
        </p:nvSpPr>
        <p:spPr>
          <a:xfrm>
            <a:off x="4848425" y="3355301"/>
            <a:ext cx="4290695" cy="1911350"/>
          </a:xfrm>
          <a:prstGeom prst="rect">
            <a:avLst/>
          </a:prstGeom>
        </p:spPr>
        <p:txBody>
          <a:bodyPr vert="horz" wrap="square" lIns="0" tIns="12700" rIns="0" bIns="0" rtlCol="0">
            <a:spAutoFit/>
          </a:bodyPr>
          <a:lstStyle/>
          <a:p>
            <a:pPr marL="263525" marR="1132205" indent="-251460">
              <a:lnSpc>
                <a:spcPct val="114599"/>
              </a:lnSpc>
              <a:spcBef>
                <a:spcPts val="100"/>
              </a:spcBef>
            </a:pPr>
            <a:r>
              <a:rPr sz="1800" spc="-5" dirty="0">
                <a:solidFill>
                  <a:srgbClr val="434343"/>
                </a:solidFill>
                <a:latin typeface="Consolas"/>
                <a:cs typeface="Consolas"/>
              </a:rPr>
              <a:t>function onClick() </a:t>
            </a:r>
            <a:r>
              <a:rPr sz="1800" dirty="0">
                <a:solidFill>
                  <a:srgbClr val="434343"/>
                </a:solidFill>
                <a:latin typeface="Consolas"/>
                <a:cs typeface="Consolas"/>
              </a:rPr>
              <a:t>{  </a:t>
            </a:r>
            <a:r>
              <a:rPr sz="1800" spc="-5" dirty="0">
                <a:solidFill>
                  <a:srgbClr val="434343"/>
                </a:solidFill>
                <a:latin typeface="Consolas"/>
                <a:cs typeface="Consolas"/>
              </a:rPr>
              <a:t>console.log('clicked');</a:t>
            </a:r>
            <a:endParaRPr sz="1800">
              <a:latin typeface="Consolas"/>
              <a:cs typeface="Consolas"/>
            </a:endParaRPr>
          </a:p>
          <a:p>
            <a:pPr marL="12700">
              <a:lnSpc>
                <a:spcPct val="100000"/>
              </a:lnSpc>
              <a:spcBef>
                <a:spcPts val="315"/>
              </a:spcBef>
            </a:pPr>
            <a:r>
              <a:rPr sz="1800" dirty="0">
                <a:solidFill>
                  <a:srgbClr val="434343"/>
                </a:solidFill>
                <a:latin typeface="Consolas"/>
                <a:cs typeface="Consolas"/>
              </a:rPr>
              <a:t>}</a:t>
            </a:r>
            <a:endParaRPr sz="1800">
              <a:latin typeface="Consolas"/>
              <a:cs typeface="Consolas"/>
            </a:endParaRPr>
          </a:p>
          <a:p>
            <a:pPr>
              <a:lnSpc>
                <a:spcPct val="100000"/>
              </a:lnSpc>
              <a:spcBef>
                <a:spcPts val="15"/>
              </a:spcBef>
            </a:pPr>
            <a:endParaRPr sz="2100">
              <a:latin typeface="Consolas"/>
              <a:cs typeface="Consolas"/>
            </a:endParaRPr>
          </a:p>
          <a:p>
            <a:pPr marL="12700" marR="5080">
              <a:lnSpc>
                <a:spcPct val="114599"/>
              </a:lnSpc>
            </a:pPr>
            <a:r>
              <a:rPr sz="1800" spc="-5" dirty="0">
                <a:solidFill>
                  <a:srgbClr val="434343"/>
                </a:solidFill>
                <a:latin typeface="Consolas"/>
                <a:cs typeface="Consolas"/>
              </a:rPr>
              <a:t>const button </a:t>
            </a:r>
            <a:r>
              <a:rPr sz="1800" dirty="0">
                <a:solidFill>
                  <a:srgbClr val="434343"/>
                </a:solidFill>
                <a:latin typeface="Consolas"/>
                <a:cs typeface="Consolas"/>
              </a:rPr>
              <a:t>=</a:t>
            </a:r>
            <a:r>
              <a:rPr sz="1800" spc="-95" dirty="0">
                <a:solidFill>
                  <a:srgbClr val="434343"/>
                </a:solidFill>
                <a:latin typeface="Consolas"/>
                <a:cs typeface="Consolas"/>
              </a:rPr>
              <a:t> </a:t>
            </a:r>
            <a:r>
              <a:rPr sz="1800" spc="-5" dirty="0">
                <a:solidFill>
                  <a:srgbClr val="434343"/>
                </a:solidFill>
                <a:latin typeface="Consolas"/>
                <a:cs typeface="Consolas"/>
              </a:rPr>
              <a:t>document.querySelec  button.addEventListener('click',</a:t>
            </a:r>
            <a:r>
              <a:rPr sz="1800" spc="-95" dirty="0">
                <a:solidFill>
                  <a:srgbClr val="434343"/>
                </a:solidFill>
                <a:latin typeface="Consolas"/>
                <a:cs typeface="Consolas"/>
              </a:rPr>
              <a:t> </a:t>
            </a:r>
            <a:r>
              <a:rPr sz="1800" spc="-5" dirty="0">
                <a:solidFill>
                  <a:srgbClr val="434343"/>
                </a:solidFill>
                <a:latin typeface="Consolas"/>
                <a:cs typeface="Consolas"/>
              </a:rPr>
              <a:t>o</a:t>
            </a:r>
            <a:endParaRPr sz="1800">
              <a:latin typeface="Consolas"/>
              <a:cs typeface="Consolas"/>
            </a:endParaRPr>
          </a:p>
        </p:txBody>
      </p:sp>
      <p:sp>
        <p:nvSpPr>
          <p:cNvPr id="18" name="object 18"/>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666666"/>
          </a:solidFill>
        </p:spPr>
        <p:txBody>
          <a:bodyPr wrap="square" lIns="0" tIns="0" rIns="0" bIns="0" rtlCol="0"/>
          <a:lstStyle/>
          <a:p>
            <a:endParaRPr/>
          </a:p>
        </p:txBody>
      </p:sp>
      <p:sp>
        <p:nvSpPr>
          <p:cNvPr id="19" name="object 19"/>
          <p:cNvSpPr/>
          <p:nvPr/>
        </p:nvSpPr>
        <p:spPr>
          <a:xfrm>
            <a:off x="4368600" y="4660324"/>
            <a:ext cx="407034" cy="361950"/>
          </a:xfrm>
          <a:custGeom>
            <a:avLst/>
            <a:gdLst/>
            <a:ahLst/>
            <a:cxnLst/>
            <a:rect l="l" t="t" r="r" b="b"/>
            <a:pathLst>
              <a:path w="407035"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85200C"/>
          </a:solidFill>
        </p:spPr>
        <p:txBody>
          <a:bodyPr wrap="square" lIns="0" tIns="0" rIns="0" bIns="0" rtlCol="0"/>
          <a:lstStyle/>
          <a:p>
            <a:endParaRPr/>
          </a:p>
        </p:txBody>
      </p:sp>
      <p:sp>
        <p:nvSpPr>
          <p:cNvPr id="22" name="object 11">
            <a:extLst>
              <a:ext uri="{FF2B5EF4-FFF2-40B4-BE49-F238E27FC236}">
                <a16:creationId xmlns:a16="http://schemas.microsoft.com/office/drawing/2014/main" id="{CB80E85F-4065-490E-AEB6-20934A18B33D}"/>
              </a:ext>
            </a:extLst>
          </p:cNvPr>
          <p:cNvSpPr txBox="1"/>
          <p:nvPr/>
        </p:nvSpPr>
        <p:spPr>
          <a:xfrm>
            <a:off x="351917" y="676458"/>
            <a:ext cx="6154420" cy="1787525"/>
          </a:xfrm>
          <a:prstGeom prst="rect">
            <a:avLst/>
          </a:prstGeom>
        </p:spPr>
        <p:txBody>
          <a:bodyPr vert="horz" wrap="square" lIns="0" tIns="60325" rIns="0" bIns="0" rtlCol="0">
            <a:spAutoFit/>
          </a:bodyPr>
          <a:lstStyle/>
          <a:p>
            <a:pPr marL="12700">
              <a:lnSpc>
                <a:spcPct val="100000"/>
              </a:lnSpc>
              <a:spcBef>
                <a:spcPts val="475"/>
              </a:spcBef>
            </a:pPr>
            <a:r>
              <a:rPr sz="2000" spc="-5" dirty="0">
                <a:latin typeface="Consolas"/>
                <a:cs typeface="Consolas"/>
              </a:rPr>
              <a:t>&lt;head&gt;</a:t>
            </a:r>
            <a:endParaRPr sz="2000" dirty="0">
              <a:latin typeface="Consolas"/>
              <a:cs typeface="Consolas"/>
            </a:endParaRPr>
          </a:p>
          <a:p>
            <a:pPr marL="292100">
              <a:lnSpc>
                <a:spcPct val="100000"/>
              </a:lnSpc>
              <a:spcBef>
                <a:spcPts val="375"/>
              </a:spcBef>
            </a:pPr>
            <a:r>
              <a:rPr sz="2000" spc="-5" dirty="0">
                <a:latin typeface="Consolas"/>
                <a:cs typeface="Consolas"/>
              </a:rPr>
              <a:t>&lt;title&gt;</a:t>
            </a:r>
            <a:r>
              <a:rPr lang="en-US" sz="2000" spc="-5" dirty="0">
                <a:latin typeface="Consolas"/>
                <a:cs typeface="Consolas"/>
              </a:rPr>
              <a:t>Web Dev</a:t>
            </a:r>
            <a:r>
              <a:rPr sz="2000" spc="-5" dirty="0">
                <a:latin typeface="Consolas"/>
                <a:cs typeface="Consolas"/>
              </a:rPr>
              <a:t>&lt;/title&gt;</a:t>
            </a:r>
            <a:endParaRPr sz="2000" dirty="0">
              <a:latin typeface="Consolas"/>
              <a:cs typeface="Consolas"/>
            </a:endParaRPr>
          </a:p>
          <a:p>
            <a:pPr marL="292100">
              <a:lnSpc>
                <a:spcPct val="100000"/>
              </a:lnSpc>
              <a:spcBef>
                <a:spcPts val="375"/>
              </a:spcBef>
            </a:pPr>
            <a:r>
              <a:rPr sz="2000" spc="-5" dirty="0">
                <a:latin typeface="Consolas"/>
                <a:cs typeface="Consolas"/>
              </a:rPr>
              <a:t>&lt;link rel="stylesheet" href="style.css"</a:t>
            </a:r>
            <a:r>
              <a:rPr sz="2000" spc="-90" dirty="0">
                <a:latin typeface="Consolas"/>
                <a:cs typeface="Consolas"/>
              </a:rPr>
              <a:t> </a:t>
            </a:r>
            <a:r>
              <a:rPr sz="2000" spc="-5" dirty="0">
                <a:latin typeface="Consolas"/>
                <a:cs typeface="Consolas"/>
              </a:rPr>
              <a:t>/&gt;</a:t>
            </a:r>
            <a:endParaRPr sz="2000" dirty="0">
              <a:latin typeface="Consolas"/>
              <a:cs typeface="Consolas"/>
            </a:endParaRPr>
          </a:p>
          <a:p>
            <a:pPr marL="292100">
              <a:lnSpc>
                <a:spcPct val="100000"/>
              </a:lnSpc>
              <a:spcBef>
                <a:spcPts val="375"/>
              </a:spcBef>
            </a:pPr>
            <a:r>
              <a:rPr sz="2000" b="1" spc="-5" dirty="0">
                <a:solidFill>
                  <a:srgbClr val="3368E7"/>
                </a:solidFill>
                <a:latin typeface="Consolas"/>
                <a:cs typeface="Consolas"/>
              </a:rPr>
              <a:t>&lt;script</a:t>
            </a:r>
            <a:r>
              <a:rPr sz="2000" b="1" spc="-15" dirty="0">
                <a:solidFill>
                  <a:srgbClr val="3368E7"/>
                </a:solidFill>
                <a:latin typeface="Consolas"/>
                <a:cs typeface="Consolas"/>
              </a:rPr>
              <a:t> </a:t>
            </a:r>
            <a:r>
              <a:rPr sz="2000" b="1" spc="-5" dirty="0">
                <a:solidFill>
                  <a:srgbClr val="3368E7"/>
                </a:solidFill>
                <a:latin typeface="Consolas"/>
                <a:cs typeface="Consolas"/>
              </a:rPr>
              <a:t>src="</a:t>
            </a:r>
            <a:r>
              <a:rPr sz="2000" b="1" spc="-5" dirty="0">
                <a:latin typeface="Consolas"/>
                <a:cs typeface="Consolas"/>
              </a:rPr>
              <a:t>script.js</a:t>
            </a:r>
            <a:r>
              <a:rPr sz="2000" b="1" spc="-5" dirty="0">
                <a:solidFill>
                  <a:srgbClr val="3368E7"/>
                </a:solidFill>
                <a:latin typeface="Consolas"/>
                <a:cs typeface="Consolas"/>
              </a:rPr>
              <a:t>"&gt;&lt;/script&gt;</a:t>
            </a:r>
            <a:endParaRPr sz="2000" dirty="0">
              <a:latin typeface="Consolas"/>
              <a:cs typeface="Consolas"/>
            </a:endParaRPr>
          </a:p>
          <a:p>
            <a:pPr marL="12700">
              <a:lnSpc>
                <a:spcPct val="100000"/>
              </a:lnSpc>
              <a:spcBef>
                <a:spcPts val="375"/>
              </a:spcBef>
            </a:pPr>
            <a:r>
              <a:rPr sz="2000" spc="-5" dirty="0">
                <a:latin typeface="Consolas"/>
                <a:cs typeface="Consolas"/>
              </a:rPr>
              <a:t>&lt;/head&gt;</a:t>
            </a:r>
            <a:endParaRPr sz="2000" dirty="0">
              <a:latin typeface="Consolas"/>
              <a:cs typeface="Consolas"/>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sp>
          <p:nvSpPr>
            <p:cNvPr id="9" name="object 9"/>
            <p:cNvSpPr/>
            <p:nvPr/>
          </p:nvSpPr>
          <p:spPr>
            <a:xfrm>
              <a:off x="2556645" y="3452377"/>
              <a:ext cx="1014749" cy="1014749"/>
            </a:xfrm>
            <a:prstGeom prst="rect">
              <a:avLst/>
            </a:prstGeom>
            <a:blipFill>
              <a:blip r:embed="rId5" cstate="print"/>
              <a:stretch>
                <a:fillRect/>
              </a:stretch>
            </a:blipFill>
          </p:spPr>
          <p:txBody>
            <a:bodyPr wrap="square" lIns="0" tIns="0" rIns="0" bIns="0" rtlCol="0"/>
            <a:lstStyle/>
            <a:p>
              <a:endParaRPr/>
            </a:p>
          </p:txBody>
        </p:sp>
      </p:grpSp>
      <p:grpSp>
        <p:nvGrpSpPr>
          <p:cNvPr id="12" name="object 12"/>
          <p:cNvGrpSpPr/>
          <p:nvPr/>
        </p:nvGrpSpPr>
        <p:grpSpPr>
          <a:xfrm>
            <a:off x="2990538" y="2418023"/>
            <a:ext cx="164465" cy="1053465"/>
            <a:chOff x="2990538" y="2418023"/>
            <a:chExt cx="164465" cy="1053465"/>
          </a:xfrm>
        </p:grpSpPr>
        <p:sp>
          <p:nvSpPr>
            <p:cNvPr id="13" name="object 13"/>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4" name="object 14"/>
            <p:cNvSpPr/>
            <p:nvPr/>
          </p:nvSpPr>
          <p:spPr>
            <a:xfrm>
              <a:off x="2990538" y="2418023"/>
              <a:ext cx="163955" cy="211627"/>
            </a:xfrm>
            <a:prstGeom prst="rect">
              <a:avLst/>
            </a:prstGeom>
            <a:blipFill>
              <a:blip r:embed="rId6" cstate="print"/>
              <a:stretch>
                <a:fillRect/>
              </a:stretch>
            </a:blipFill>
          </p:spPr>
          <p:txBody>
            <a:bodyPr wrap="square" lIns="0" tIns="0" rIns="0" bIns="0" rtlCol="0"/>
            <a:lstStyle/>
            <a:p>
              <a:endParaRPr/>
            </a:p>
          </p:txBody>
        </p:sp>
      </p:grpSp>
      <p:sp>
        <p:nvSpPr>
          <p:cNvPr id="15" name="object 15"/>
          <p:cNvSpPr/>
          <p:nvPr/>
        </p:nvSpPr>
        <p:spPr>
          <a:xfrm>
            <a:off x="2799750" y="4571551"/>
            <a:ext cx="539349" cy="53934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4775399" y="3331424"/>
            <a:ext cx="4368800" cy="2079625"/>
          </a:xfrm>
          <a:custGeom>
            <a:avLst/>
            <a:gdLst/>
            <a:ahLst/>
            <a:cxnLst/>
            <a:rect l="l" t="t" r="r" b="b"/>
            <a:pathLst>
              <a:path w="4368800" h="2079625">
                <a:moveTo>
                  <a:pt x="0" y="0"/>
                </a:moveTo>
                <a:lnTo>
                  <a:pt x="4368599" y="0"/>
                </a:lnTo>
              </a:path>
              <a:path w="4368800" h="2079625">
                <a:moveTo>
                  <a:pt x="4368599" y="2079299"/>
                </a:moveTo>
                <a:lnTo>
                  <a:pt x="0" y="2079299"/>
                </a:lnTo>
                <a:lnTo>
                  <a:pt x="0" y="0"/>
                </a:lnTo>
              </a:path>
            </a:pathLst>
          </a:custGeom>
          <a:ln w="19049">
            <a:solidFill>
              <a:srgbClr val="000000"/>
            </a:solidFill>
          </a:ln>
        </p:spPr>
        <p:txBody>
          <a:bodyPr wrap="square" lIns="0" tIns="0" rIns="0" bIns="0" rtlCol="0"/>
          <a:lstStyle/>
          <a:p>
            <a:endParaRPr/>
          </a:p>
        </p:txBody>
      </p:sp>
      <p:sp>
        <p:nvSpPr>
          <p:cNvPr id="17" name="object 17"/>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666666"/>
          </a:solidFill>
        </p:spPr>
        <p:txBody>
          <a:bodyPr wrap="square" lIns="0" tIns="0" rIns="0" bIns="0" rtlCol="0"/>
          <a:lstStyle/>
          <a:p>
            <a:endParaRPr/>
          </a:p>
        </p:txBody>
      </p:sp>
      <p:sp>
        <p:nvSpPr>
          <p:cNvPr id="18" name="object 18"/>
          <p:cNvSpPr/>
          <p:nvPr/>
        </p:nvSpPr>
        <p:spPr>
          <a:xfrm>
            <a:off x="4308299" y="4959250"/>
            <a:ext cx="407034" cy="361950"/>
          </a:xfrm>
          <a:custGeom>
            <a:avLst/>
            <a:gdLst/>
            <a:ahLst/>
            <a:cxnLst/>
            <a:rect l="l" t="t" r="r" b="b"/>
            <a:pathLst>
              <a:path w="407035"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85200C"/>
          </a:solidFill>
        </p:spPr>
        <p:txBody>
          <a:bodyPr wrap="square" lIns="0" tIns="0" rIns="0" bIns="0" rtlCol="0"/>
          <a:lstStyle/>
          <a:p>
            <a:endParaRPr/>
          </a:p>
        </p:txBody>
      </p:sp>
      <p:sp>
        <p:nvSpPr>
          <p:cNvPr id="19" name="object 19"/>
          <p:cNvSpPr txBox="1"/>
          <p:nvPr/>
        </p:nvSpPr>
        <p:spPr>
          <a:xfrm>
            <a:off x="859135" y="3355301"/>
            <a:ext cx="8279765" cy="3248660"/>
          </a:xfrm>
          <a:prstGeom prst="rect">
            <a:avLst/>
          </a:prstGeom>
        </p:spPr>
        <p:txBody>
          <a:bodyPr vert="horz" wrap="square" lIns="0" tIns="12700" rIns="0" bIns="0" rtlCol="0">
            <a:spAutoFit/>
          </a:bodyPr>
          <a:lstStyle/>
          <a:p>
            <a:pPr marL="4252595" marR="1132205" indent="-251460">
              <a:lnSpc>
                <a:spcPct val="114599"/>
              </a:lnSpc>
              <a:spcBef>
                <a:spcPts val="100"/>
              </a:spcBef>
            </a:pPr>
            <a:r>
              <a:rPr sz="1800" spc="-5" dirty="0">
                <a:solidFill>
                  <a:srgbClr val="434343"/>
                </a:solidFill>
                <a:latin typeface="Consolas"/>
                <a:cs typeface="Consolas"/>
              </a:rPr>
              <a:t>function onClick() </a:t>
            </a:r>
            <a:r>
              <a:rPr sz="1800" dirty="0">
                <a:solidFill>
                  <a:srgbClr val="434343"/>
                </a:solidFill>
                <a:latin typeface="Consolas"/>
                <a:cs typeface="Consolas"/>
              </a:rPr>
              <a:t>{  </a:t>
            </a:r>
            <a:r>
              <a:rPr sz="1800" spc="-5" dirty="0">
                <a:solidFill>
                  <a:srgbClr val="434343"/>
                </a:solidFill>
                <a:latin typeface="Consolas"/>
                <a:cs typeface="Consolas"/>
              </a:rPr>
              <a:t>console.log('clicked');</a:t>
            </a:r>
            <a:endParaRPr sz="1800" dirty="0">
              <a:latin typeface="Consolas"/>
              <a:cs typeface="Consolas"/>
            </a:endParaRPr>
          </a:p>
          <a:p>
            <a:pPr marL="4001770">
              <a:lnSpc>
                <a:spcPct val="100000"/>
              </a:lnSpc>
              <a:spcBef>
                <a:spcPts val="315"/>
              </a:spcBef>
            </a:pPr>
            <a:r>
              <a:rPr sz="1800" dirty="0">
                <a:solidFill>
                  <a:srgbClr val="434343"/>
                </a:solidFill>
                <a:latin typeface="Consolas"/>
                <a:cs typeface="Consolas"/>
              </a:rPr>
              <a:t>}</a:t>
            </a:r>
            <a:endParaRPr sz="1800" dirty="0">
              <a:latin typeface="Consolas"/>
              <a:cs typeface="Consolas"/>
            </a:endParaRPr>
          </a:p>
          <a:p>
            <a:pPr>
              <a:lnSpc>
                <a:spcPct val="100000"/>
              </a:lnSpc>
              <a:spcBef>
                <a:spcPts val="15"/>
              </a:spcBef>
            </a:pPr>
            <a:endParaRPr sz="2100" dirty="0">
              <a:latin typeface="Consolas"/>
              <a:cs typeface="Consolas"/>
            </a:endParaRPr>
          </a:p>
          <a:p>
            <a:pPr marL="4001770" marR="5080">
              <a:lnSpc>
                <a:spcPct val="114599"/>
              </a:lnSpc>
            </a:pPr>
            <a:r>
              <a:rPr sz="1800" spc="-5" dirty="0">
                <a:solidFill>
                  <a:srgbClr val="434343"/>
                </a:solidFill>
                <a:latin typeface="Consolas"/>
                <a:cs typeface="Consolas"/>
              </a:rPr>
              <a:t>const button </a:t>
            </a:r>
            <a:r>
              <a:rPr sz="1800" dirty="0">
                <a:solidFill>
                  <a:srgbClr val="434343"/>
                </a:solidFill>
                <a:latin typeface="Consolas"/>
                <a:cs typeface="Consolas"/>
              </a:rPr>
              <a:t>=</a:t>
            </a:r>
            <a:r>
              <a:rPr sz="1800" spc="-95" dirty="0">
                <a:solidFill>
                  <a:srgbClr val="434343"/>
                </a:solidFill>
                <a:latin typeface="Consolas"/>
                <a:cs typeface="Consolas"/>
              </a:rPr>
              <a:t> </a:t>
            </a:r>
            <a:r>
              <a:rPr sz="1800" spc="-5" dirty="0">
                <a:solidFill>
                  <a:srgbClr val="434343"/>
                </a:solidFill>
                <a:latin typeface="Consolas"/>
                <a:cs typeface="Consolas"/>
              </a:rPr>
              <a:t>document.querySelec  button.addEventListener('click',</a:t>
            </a:r>
            <a:r>
              <a:rPr sz="1800" spc="-95" dirty="0">
                <a:solidFill>
                  <a:srgbClr val="434343"/>
                </a:solidFill>
                <a:latin typeface="Consolas"/>
                <a:cs typeface="Consolas"/>
              </a:rPr>
              <a:t> </a:t>
            </a:r>
            <a:r>
              <a:rPr sz="1800" spc="-5" dirty="0">
                <a:solidFill>
                  <a:srgbClr val="434343"/>
                </a:solidFill>
                <a:latin typeface="Consolas"/>
                <a:cs typeface="Consolas"/>
              </a:rPr>
              <a:t>o</a:t>
            </a:r>
            <a:endParaRPr sz="1800" dirty="0">
              <a:latin typeface="Consolas"/>
              <a:cs typeface="Consolas"/>
            </a:endParaRPr>
          </a:p>
          <a:p>
            <a:pPr>
              <a:lnSpc>
                <a:spcPct val="100000"/>
              </a:lnSpc>
            </a:pPr>
            <a:endParaRPr sz="1800" dirty="0">
              <a:latin typeface="Consolas"/>
              <a:cs typeface="Consolas"/>
            </a:endParaRPr>
          </a:p>
          <a:p>
            <a:pPr>
              <a:lnSpc>
                <a:spcPct val="100000"/>
              </a:lnSpc>
              <a:spcBef>
                <a:spcPts val="5"/>
              </a:spcBef>
            </a:pPr>
            <a:endParaRPr sz="1550" dirty="0">
              <a:latin typeface="Consolas"/>
              <a:cs typeface="Consolas"/>
            </a:endParaRPr>
          </a:p>
          <a:p>
            <a:pPr marL="660400" marR="869950" indent="-648335">
              <a:lnSpc>
                <a:spcPct val="114599"/>
              </a:lnSpc>
            </a:pPr>
            <a:r>
              <a:rPr sz="2400" spc="-5" dirty="0">
                <a:solidFill>
                  <a:srgbClr val="434343"/>
                </a:solidFill>
                <a:latin typeface="Calibri"/>
                <a:cs typeface="Calibri"/>
              </a:rPr>
              <a:t>We </a:t>
            </a:r>
            <a:r>
              <a:rPr sz="2400" dirty="0">
                <a:solidFill>
                  <a:srgbClr val="434343"/>
                </a:solidFill>
                <a:latin typeface="Calibri"/>
                <a:cs typeface="Calibri"/>
              </a:rPr>
              <a:t>are </a:t>
            </a:r>
            <a:r>
              <a:rPr sz="2400" spc="-5" dirty="0">
                <a:solidFill>
                  <a:srgbClr val="434343"/>
                </a:solidFill>
                <a:latin typeface="Calibri"/>
                <a:cs typeface="Calibri"/>
              </a:rPr>
              <a:t>only </a:t>
            </a:r>
            <a:r>
              <a:rPr sz="2400" dirty="0">
                <a:solidFill>
                  <a:srgbClr val="434343"/>
                </a:solidFill>
                <a:latin typeface="Calibri"/>
                <a:cs typeface="Calibri"/>
              </a:rPr>
              <a:t>at </a:t>
            </a:r>
            <a:r>
              <a:rPr sz="2400" spc="-5" dirty="0">
                <a:solidFill>
                  <a:srgbClr val="434343"/>
                </a:solidFill>
                <a:latin typeface="Calibri"/>
                <a:cs typeface="Calibri"/>
              </a:rPr>
              <a:t>the </a:t>
            </a:r>
            <a:r>
              <a:rPr sz="2400" spc="-5" dirty="0">
                <a:solidFill>
                  <a:srgbClr val="434343"/>
                </a:solidFill>
                <a:latin typeface="Consolas"/>
                <a:cs typeface="Consolas"/>
              </a:rPr>
              <a:t>&lt;script&gt;</a:t>
            </a:r>
            <a:r>
              <a:rPr sz="2400" spc="-805" dirty="0">
                <a:solidFill>
                  <a:srgbClr val="434343"/>
                </a:solidFill>
                <a:latin typeface="Consolas"/>
                <a:cs typeface="Consolas"/>
              </a:rPr>
              <a:t> </a:t>
            </a:r>
            <a:r>
              <a:rPr sz="2400" spc="-5" dirty="0">
                <a:solidFill>
                  <a:srgbClr val="434343"/>
                </a:solidFill>
                <a:latin typeface="Calibri"/>
                <a:cs typeface="Calibri"/>
              </a:rPr>
              <a:t>tag, which is </a:t>
            </a:r>
            <a:r>
              <a:rPr sz="2400" dirty="0">
                <a:solidFill>
                  <a:srgbClr val="434343"/>
                </a:solidFill>
                <a:latin typeface="Calibri"/>
                <a:cs typeface="Calibri"/>
              </a:rPr>
              <a:t>at </a:t>
            </a:r>
            <a:r>
              <a:rPr sz="2400" spc="-5" dirty="0">
                <a:solidFill>
                  <a:srgbClr val="434343"/>
                </a:solidFill>
                <a:latin typeface="Calibri"/>
                <a:cs typeface="Calibri"/>
              </a:rPr>
              <a:t>the top of the  document</a:t>
            </a:r>
            <a:r>
              <a:rPr sz="2400" spc="-5" dirty="0">
                <a:solidFill>
                  <a:srgbClr val="434343"/>
                </a:solidFill>
                <a:latin typeface="Arial"/>
                <a:cs typeface="Arial"/>
              </a:rPr>
              <a:t>… </a:t>
            </a:r>
            <a:r>
              <a:rPr sz="2400" spc="-5" dirty="0">
                <a:solidFill>
                  <a:srgbClr val="434343"/>
                </a:solidFill>
                <a:latin typeface="Calibri"/>
                <a:cs typeface="Calibri"/>
              </a:rPr>
              <a:t>so the </a:t>
            </a:r>
            <a:r>
              <a:rPr sz="2400" spc="-5" dirty="0">
                <a:solidFill>
                  <a:srgbClr val="434343"/>
                </a:solidFill>
                <a:latin typeface="Consolas"/>
                <a:cs typeface="Consolas"/>
              </a:rPr>
              <a:t>&lt;button&gt;</a:t>
            </a:r>
            <a:r>
              <a:rPr sz="2400" spc="-905" dirty="0">
                <a:solidFill>
                  <a:srgbClr val="434343"/>
                </a:solidFill>
                <a:latin typeface="Consolas"/>
                <a:cs typeface="Consolas"/>
              </a:rPr>
              <a:t> </a:t>
            </a:r>
            <a:r>
              <a:rPr sz="2400" spc="-5" dirty="0">
                <a:solidFill>
                  <a:srgbClr val="434343"/>
                </a:solidFill>
                <a:latin typeface="Calibri"/>
                <a:cs typeface="Calibri"/>
              </a:rPr>
              <a:t>isn't </a:t>
            </a:r>
            <a:r>
              <a:rPr sz="2400" dirty="0">
                <a:solidFill>
                  <a:srgbClr val="434343"/>
                </a:solidFill>
                <a:latin typeface="Calibri"/>
                <a:cs typeface="Calibri"/>
              </a:rPr>
              <a:t>available </a:t>
            </a:r>
            <a:r>
              <a:rPr sz="2400" spc="-5" dirty="0">
                <a:solidFill>
                  <a:srgbClr val="434343"/>
                </a:solidFill>
                <a:latin typeface="Calibri"/>
                <a:cs typeface="Calibri"/>
              </a:rPr>
              <a:t>yet.</a:t>
            </a:r>
            <a:endParaRPr sz="2400" dirty="0">
              <a:latin typeface="Calibri"/>
              <a:cs typeface="Calibri"/>
            </a:endParaRPr>
          </a:p>
        </p:txBody>
      </p:sp>
      <p:sp>
        <p:nvSpPr>
          <p:cNvPr id="22" name="object 11">
            <a:extLst>
              <a:ext uri="{FF2B5EF4-FFF2-40B4-BE49-F238E27FC236}">
                <a16:creationId xmlns:a16="http://schemas.microsoft.com/office/drawing/2014/main" id="{E68B6761-AF6B-4513-918F-5DE2D0B33A04}"/>
              </a:ext>
            </a:extLst>
          </p:cNvPr>
          <p:cNvSpPr txBox="1"/>
          <p:nvPr/>
        </p:nvSpPr>
        <p:spPr>
          <a:xfrm>
            <a:off x="351917" y="676458"/>
            <a:ext cx="6154420" cy="1787525"/>
          </a:xfrm>
          <a:prstGeom prst="rect">
            <a:avLst/>
          </a:prstGeom>
        </p:spPr>
        <p:txBody>
          <a:bodyPr vert="horz" wrap="square" lIns="0" tIns="60325" rIns="0" bIns="0" rtlCol="0">
            <a:spAutoFit/>
          </a:bodyPr>
          <a:lstStyle/>
          <a:p>
            <a:pPr marL="12700">
              <a:lnSpc>
                <a:spcPct val="100000"/>
              </a:lnSpc>
              <a:spcBef>
                <a:spcPts val="475"/>
              </a:spcBef>
            </a:pPr>
            <a:r>
              <a:rPr sz="2000" spc="-5" dirty="0">
                <a:latin typeface="Consolas"/>
                <a:cs typeface="Consolas"/>
              </a:rPr>
              <a:t>&lt;head&gt;</a:t>
            </a:r>
            <a:endParaRPr sz="2000" dirty="0">
              <a:latin typeface="Consolas"/>
              <a:cs typeface="Consolas"/>
            </a:endParaRPr>
          </a:p>
          <a:p>
            <a:pPr marL="292100">
              <a:lnSpc>
                <a:spcPct val="100000"/>
              </a:lnSpc>
              <a:spcBef>
                <a:spcPts val="375"/>
              </a:spcBef>
            </a:pPr>
            <a:r>
              <a:rPr sz="2000" spc="-5" dirty="0">
                <a:latin typeface="Consolas"/>
                <a:cs typeface="Consolas"/>
              </a:rPr>
              <a:t>&lt;title&gt;</a:t>
            </a:r>
            <a:r>
              <a:rPr lang="en-US" sz="2000" spc="-5" dirty="0">
                <a:latin typeface="Consolas"/>
                <a:cs typeface="Consolas"/>
              </a:rPr>
              <a:t>Web Dev</a:t>
            </a:r>
            <a:r>
              <a:rPr sz="2000" spc="-5" dirty="0">
                <a:latin typeface="Consolas"/>
                <a:cs typeface="Consolas"/>
              </a:rPr>
              <a:t>&lt;/title&gt;</a:t>
            </a:r>
            <a:endParaRPr sz="2000" dirty="0">
              <a:latin typeface="Consolas"/>
              <a:cs typeface="Consolas"/>
            </a:endParaRPr>
          </a:p>
          <a:p>
            <a:pPr marL="292100">
              <a:lnSpc>
                <a:spcPct val="100000"/>
              </a:lnSpc>
              <a:spcBef>
                <a:spcPts val="375"/>
              </a:spcBef>
            </a:pPr>
            <a:r>
              <a:rPr sz="2000" spc="-5" dirty="0">
                <a:latin typeface="Consolas"/>
                <a:cs typeface="Consolas"/>
              </a:rPr>
              <a:t>&lt;link rel="stylesheet" href="style.css"</a:t>
            </a:r>
            <a:r>
              <a:rPr sz="2000" spc="-90" dirty="0">
                <a:latin typeface="Consolas"/>
                <a:cs typeface="Consolas"/>
              </a:rPr>
              <a:t> </a:t>
            </a:r>
            <a:r>
              <a:rPr sz="2000" spc="-5" dirty="0">
                <a:latin typeface="Consolas"/>
                <a:cs typeface="Consolas"/>
              </a:rPr>
              <a:t>/&gt;</a:t>
            </a:r>
            <a:endParaRPr sz="2000" dirty="0">
              <a:latin typeface="Consolas"/>
              <a:cs typeface="Consolas"/>
            </a:endParaRPr>
          </a:p>
          <a:p>
            <a:pPr marL="292100">
              <a:lnSpc>
                <a:spcPct val="100000"/>
              </a:lnSpc>
              <a:spcBef>
                <a:spcPts val="375"/>
              </a:spcBef>
            </a:pPr>
            <a:r>
              <a:rPr sz="2000" b="1" spc="-5" dirty="0">
                <a:solidFill>
                  <a:srgbClr val="3368E7"/>
                </a:solidFill>
                <a:latin typeface="Consolas"/>
                <a:cs typeface="Consolas"/>
              </a:rPr>
              <a:t>&lt;script</a:t>
            </a:r>
            <a:r>
              <a:rPr sz="2000" b="1" spc="-15" dirty="0">
                <a:solidFill>
                  <a:srgbClr val="3368E7"/>
                </a:solidFill>
                <a:latin typeface="Consolas"/>
                <a:cs typeface="Consolas"/>
              </a:rPr>
              <a:t> </a:t>
            </a:r>
            <a:r>
              <a:rPr sz="2000" b="1" spc="-5" dirty="0">
                <a:solidFill>
                  <a:srgbClr val="3368E7"/>
                </a:solidFill>
                <a:latin typeface="Consolas"/>
                <a:cs typeface="Consolas"/>
              </a:rPr>
              <a:t>src="</a:t>
            </a:r>
            <a:r>
              <a:rPr sz="2000" b="1" spc="-5" dirty="0">
                <a:latin typeface="Consolas"/>
                <a:cs typeface="Consolas"/>
              </a:rPr>
              <a:t>script.js</a:t>
            </a:r>
            <a:r>
              <a:rPr sz="2000" b="1" spc="-5" dirty="0">
                <a:solidFill>
                  <a:srgbClr val="3368E7"/>
                </a:solidFill>
                <a:latin typeface="Consolas"/>
                <a:cs typeface="Consolas"/>
              </a:rPr>
              <a:t>"&gt;&lt;/script&gt;</a:t>
            </a:r>
            <a:endParaRPr sz="2000" dirty="0">
              <a:latin typeface="Consolas"/>
              <a:cs typeface="Consolas"/>
            </a:endParaRPr>
          </a:p>
          <a:p>
            <a:pPr marL="12700">
              <a:lnSpc>
                <a:spcPct val="100000"/>
              </a:lnSpc>
              <a:spcBef>
                <a:spcPts val="375"/>
              </a:spcBef>
            </a:pPr>
            <a:r>
              <a:rPr sz="2000" spc="-5" dirty="0">
                <a:latin typeface="Consolas"/>
                <a:cs typeface="Consolas"/>
              </a:rPr>
              <a:t>&lt;/head&gt;</a:t>
            </a:r>
            <a:endParaRPr sz="2000" dirty="0">
              <a:latin typeface="Consolas"/>
              <a:cs typeface="Consolas"/>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5774" y="3331424"/>
            <a:ext cx="1655445" cy="1560830"/>
            <a:chOff x="355774" y="3331424"/>
            <a:chExt cx="1655445" cy="1560830"/>
          </a:xfrm>
        </p:grpSpPr>
        <p:sp>
          <p:nvSpPr>
            <p:cNvPr id="3" name="object 3"/>
            <p:cNvSpPr/>
            <p:nvPr/>
          </p:nvSpPr>
          <p:spPr>
            <a:xfrm>
              <a:off x="355774" y="3331424"/>
              <a:ext cx="1212599" cy="15605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1786" y="3904384"/>
              <a:ext cx="642620" cy="586740"/>
            </a:xfrm>
            <a:custGeom>
              <a:avLst/>
              <a:gdLst/>
              <a:ahLst/>
              <a:cxnLst/>
              <a:rect l="l" t="t" r="r" b="b"/>
              <a:pathLst>
                <a:path w="642619" h="586739">
                  <a:moveTo>
                    <a:pt x="0" y="586291"/>
                  </a:moveTo>
                  <a:lnTo>
                    <a:pt x="642355" y="0"/>
                  </a:lnTo>
                </a:path>
              </a:pathLst>
            </a:custGeom>
            <a:ln w="38099">
              <a:solidFill>
                <a:srgbClr val="595959"/>
              </a:solidFill>
            </a:ln>
          </p:spPr>
          <p:txBody>
            <a:bodyPr wrap="square" lIns="0" tIns="0" rIns="0" bIns="0" rtlCol="0"/>
            <a:lstStyle/>
            <a:p>
              <a:endParaRPr/>
            </a:p>
          </p:txBody>
        </p:sp>
        <p:sp>
          <p:nvSpPr>
            <p:cNvPr id="5" name="object 5"/>
            <p:cNvSpPr/>
            <p:nvPr/>
          </p:nvSpPr>
          <p:spPr>
            <a:xfrm>
              <a:off x="1802667" y="3768775"/>
              <a:ext cx="208230" cy="20114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072144" y="3150621"/>
            <a:ext cx="1957705" cy="1372235"/>
            <a:chOff x="2072144" y="3150621"/>
            <a:chExt cx="1957705" cy="1372235"/>
          </a:xfrm>
        </p:grpSpPr>
        <p:sp>
          <p:nvSpPr>
            <p:cNvPr id="7" name="object 7"/>
            <p:cNvSpPr/>
            <p:nvPr/>
          </p:nvSpPr>
          <p:spPr>
            <a:xfrm>
              <a:off x="2091194" y="3169671"/>
              <a:ext cx="1919405" cy="133381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81669" y="3160146"/>
              <a:ext cx="1938655" cy="1353185"/>
            </a:xfrm>
            <a:custGeom>
              <a:avLst/>
              <a:gdLst/>
              <a:ahLst/>
              <a:cxnLst/>
              <a:rect l="l" t="t" r="r" b="b"/>
              <a:pathLst>
                <a:path w="1938654" h="1353185">
                  <a:moveTo>
                    <a:pt x="0" y="0"/>
                  </a:moveTo>
                  <a:lnTo>
                    <a:pt x="1938455" y="0"/>
                  </a:lnTo>
                  <a:lnTo>
                    <a:pt x="1938455" y="1352865"/>
                  </a:lnTo>
                  <a:lnTo>
                    <a:pt x="0" y="1352865"/>
                  </a:lnTo>
                  <a:lnTo>
                    <a:pt x="0" y="0"/>
                  </a:lnTo>
                  <a:close/>
                </a:path>
              </a:pathLst>
            </a:custGeom>
            <a:ln w="19049">
              <a:solidFill>
                <a:srgbClr val="595959"/>
              </a:solidFill>
            </a:ln>
          </p:spPr>
          <p:txBody>
            <a:bodyPr wrap="square" lIns="0" tIns="0" rIns="0" bIns="0" rtlCol="0"/>
            <a:lstStyle/>
            <a:p>
              <a:endParaRPr/>
            </a:p>
          </p:txBody>
        </p:sp>
        <p:sp>
          <p:nvSpPr>
            <p:cNvPr id="9" name="object 9"/>
            <p:cNvSpPr/>
            <p:nvPr/>
          </p:nvSpPr>
          <p:spPr>
            <a:xfrm>
              <a:off x="2556645" y="3452377"/>
              <a:ext cx="1014749" cy="1014749"/>
            </a:xfrm>
            <a:prstGeom prst="rect">
              <a:avLst/>
            </a:prstGeom>
            <a:blipFill>
              <a:blip r:embed="rId5" cstate="print"/>
              <a:stretch>
                <a:fillRect/>
              </a:stretch>
            </a:blipFill>
          </p:spPr>
          <p:txBody>
            <a:bodyPr wrap="square" lIns="0" tIns="0" rIns="0" bIns="0" rtlCol="0"/>
            <a:lstStyle/>
            <a:p>
              <a:endParaRPr/>
            </a:p>
          </p:txBody>
        </p:sp>
      </p:grpSp>
      <p:grpSp>
        <p:nvGrpSpPr>
          <p:cNvPr id="12" name="object 12"/>
          <p:cNvGrpSpPr/>
          <p:nvPr/>
        </p:nvGrpSpPr>
        <p:grpSpPr>
          <a:xfrm>
            <a:off x="2990538" y="2418023"/>
            <a:ext cx="164465" cy="1053465"/>
            <a:chOff x="2990538" y="2418023"/>
            <a:chExt cx="164465" cy="1053465"/>
          </a:xfrm>
        </p:grpSpPr>
        <p:sp>
          <p:nvSpPr>
            <p:cNvPr id="13" name="object 13"/>
            <p:cNvSpPr/>
            <p:nvPr/>
          </p:nvSpPr>
          <p:spPr>
            <a:xfrm>
              <a:off x="3064020" y="2609965"/>
              <a:ext cx="8890" cy="842644"/>
            </a:xfrm>
            <a:custGeom>
              <a:avLst/>
              <a:gdLst/>
              <a:ahLst/>
              <a:cxnLst/>
              <a:rect l="l" t="t" r="r" b="b"/>
              <a:pathLst>
                <a:path w="8889" h="842645">
                  <a:moveTo>
                    <a:pt x="0" y="842411"/>
                  </a:moveTo>
                  <a:lnTo>
                    <a:pt x="8494" y="0"/>
                  </a:lnTo>
                </a:path>
              </a:pathLst>
            </a:custGeom>
            <a:ln w="38099">
              <a:solidFill>
                <a:srgbClr val="595959"/>
              </a:solidFill>
            </a:ln>
          </p:spPr>
          <p:txBody>
            <a:bodyPr wrap="square" lIns="0" tIns="0" rIns="0" bIns="0" rtlCol="0"/>
            <a:lstStyle/>
            <a:p>
              <a:endParaRPr/>
            </a:p>
          </p:txBody>
        </p:sp>
        <p:sp>
          <p:nvSpPr>
            <p:cNvPr id="14" name="object 14"/>
            <p:cNvSpPr/>
            <p:nvPr/>
          </p:nvSpPr>
          <p:spPr>
            <a:xfrm>
              <a:off x="2990538" y="2418023"/>
              <a:ext cx="163955" cy="211627"/>
            </a:xfrm>
            <a:prstGeom prst="rect">
              <a:avLst/>
            </a:prstGeom>
            <a:blipFill>
              <a:blip r:embed="rId6" cstate="print"/>
              <a:stretch>
                <a:fillRect/>
              </a:stretch>
            </a:blipFill>
          </p:spPr>
          <p:txBody>
            <a:bodyPr wrap="square" lIns="0" tIns="0" rIns="0" bIns="0" rtlCol="0"/>
            <a:lstStyle/>
            <a:p>
              <a:endParaRPr/>
            </a:p>
          </p:txBody>
        </p:sp>
      </p:grpSp>
      <p:sp>
        <p:nvSpPr>
          <p:cNvPr id="15" name="object 15"/>
          <p:cNvSpPr/>
          <p:nvPr/>
        </p:nvSpPr>
        <p:spPr>
          <a:xfrm>
            <a:off x="2799750" y="4571551"/>
            <a:ext cx="539349" cy="53934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4775399" y="3331424"/>
            <a:ext cx="4368800" cy="2079625"/>
          </a:xfrm>
          <a:custGeom>
            <a:avLst/>
            <a:gdLst/>
            <a:ahLst/>
            <a:cxnLst/>
            <a:rect l="l" t="t" r="r" b="b"/>
            <a:pathLst>
              <a:path w="4368800" h="2079625">
                <a:moveTo>
                  <a:pt x="0" y="0"/>
                </a:moveTo>
                <a:lnTo>
                  <a:pt x="4368599" y="0"/>
                </a:lnTo>
              </a:path>
              <a:path w="4368800" h="2079625">
                <a:moveTo>
                  <a:pt x="4368599" y="2079299"/>
                </a:moveTo>
                <a:lnTo>
                  <a:pt x="0" y="2079299"/>
                </a:lnTo>
                <a:lnTo>
                  <a:pt x="0" y="0"/>
                </a:lnTo>
              </a:path>
            </a:pathLst>
          </a:custGeom>
          <a:ln w="19049">
            <a:solidFill>
              <a:srgbClr val="000000"/>
            </a:solidFill>
          </a:ln>
        </p:spPr>
        <p:txBody>
          <a:bodyPr wrap="square" lIns="0" tIns="0" rIns="0" bIns="0" rtlCol="0"/>
          <a:lstStyle/>
          <a:p>
            <a:endParaRPr/>
          </a:p>
        </p:txBody>
      </p:sp>
      <p:sp>
        <p:nvSpPr>
          <p:cNvPr id="17" name="object 17"/>
          <p:cNvSpPr/>
          <p:nvPr/>
        </p:nvSpPr>
        <p:spPr>
          <a:xfrm>
            <a:off x="135650" y="1778549"/>
            <a:ext cx="407034" cy="361950"/>
          </a:xfrm>
          <a:custGeom>
            <a:avLst/>
            <a:gdLst/>
            <a:ahLst/>
            <a:cxnLst/>
            <a:rect l="l" t="t" r="r" b="b"/>
            <a:pathLst>
              <a:path w="407034"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666666"/>
          </a:solidFill>
        </p:spPr>
        <p:txBody>
          <a:bodyPr wrap="square" lIns="0" tIns="0" rIns="0" bIns="0" rtlCol="0"/>
          <a:lstStyle/>
          <a:p>
            <a:endParaRPr/>
          </a:p>
        </p:txBody>
      </p:sp>
      <p:sp>
        <p:nvSpPr>
          <p:cNvPr id="18" name="object 18"/>
          <p:cNvSpPr/>
          <p:nvPr/>
        </p:nvSpPr>
        <p:spPr>
          <a:xfrm>
            <a:off x="4308299" y="5264050"/>
            <a:ext cx="407034" cy="361950"/>
          </a:xfrm>
          <a:custGeom>
            <a:avLst/>
            <a:gdLst/>
            <a:ahLst/>
            <a:cxnLst/>
            <a:rect l="l" t="t" r="r" b="b"/>
            <a:pathLst>
              <a:path w="407035" h="361950">
                <a:moveTo>
                  <a:pt x="225899" y="361799"/>
                </a:moveTo>
                <a:lnTo>
                  <a:pt x="225899" y="271349"/>
                </a:lnTo>
                <a:lnTo>
                  <a:pt x="0" y="271349"/>
                </a:lnTo>
                <a:lnTo>
                  <a:pt x="0" y="90449"/>
                </a:lnTo>
                <a:lnTo>
                  <a:pt x="225899" y="90449"/>
                </a:lnTo>
                <a:lnTo>
                  <a:pt x="225899" y="0"/>
                </a:lnTo>
                <a:lnTo>
                  <a:pt x="406799" y="180899"/>
                </a:lnTo>
                <a:lnTo>
                  <a:pt x="225899" y="361799"/>
                </a:lnTo>
                <a:close/>
              </a:path>
            </a:pathLst>
          </a:custGeom>
          <a:solidFill>
            <a:srgbClr val="85200C"/>
          </a:solidFill>
        </p:spPr>
        <p:txBody>
          <a:bodyPr wrap="square" lIns="0" tIns="0" rIns="0" bIns="0" rtlCol="0"/>
          <a:lstStyle/>
          <a:p>
            <a:endParaRPr/>
          </a:p>
        </p:txBody>
      </p:sp>
      <p:sp>
        <p:nvSpPr>
          <p:cNvPr id="19" name="object 19"/>
          <p:cNvSpPr txBox="1"/>
          <p:nvPr/>
        </p:nvSpPr>
        <p:spPr>
          <a:xfrm>
            <a:off x="860325" y="3355301"/>
            <a:ext cx="8278495" cy="3248660"/>
          </a:xfrm>
          <a:prstGeom prst="rect">
            <a:avLst/>
          </a:prstGeom>
        </p:spPr>
        <p:txBody>
          <a:bodyPr vert="horz" wrap="square" lIns="0" tIns="12700" rIns="0" bIns="0" rtlCol="0">
            <a:spAutoFit/>
          </a:bodyPr>
          <a:lstStyle/>
          <a:p>
            <a:pPr marL="4251325" marR="1132205" indent="-251460">
              <a:lnSpc>
                <a:spcPct val="114599"/>
              </a:lnSpc>
              <a:spcBef>
                <a:spcPts val="100"/>
              </a:spcBef>
            </a:pPr>
            <a:r>
              <a:rPr sz="1800" spc="-5" dirty="0">
                <a:solidFill>
                  <a:srgbClr val="434343"/>
                </a:solidFill>
                <a:latin typeface="Consolas"/>
                <a:cs typeface="Consolas"/>
              </a:rPr>
              <a:t>function onClick() </a:t>
            </a:r>
            <a:r>
              <a:rPr sz="1800" dirty="0">
                <a:solidFill>
                  <a:srgbClr val="434343"/>
                </a:solidFill>
                <a:latin typeface="Consolas"/>
                <a:cs typeface="Consolas"/>
              </a:rPr>
              <a:t>{  </a:t>
            </a:r>
            <a:r>
              <a:rPr sz="1800" spc="-5" dirty="0">
                <a:solidFill>
                  <a:srgbClr val="434343"/>
                </a:solidFill>
                <a:latin typeface="Consolas"/>
                <a:cs typeface="Consolas"/>
              </a:rPr>
              <a:t>console.log('clicked');</a:t>
            </a:r>
            <a:endParaRPr sz="1800" dirty="0">
              <a:latin typeface="Consolas"/>
              <a:cs typeface="Consolas"/>
            </a:endParaRPr>
          </a:p>
          <a:p>
            <a:pPr marL="4000500">
              <a:lnSpc>
                <a:spcPct val="100000"/>
              </a:lnSpc>
              <a:spcBef>
                <a:spcPts val="315"/>
              </a:spcBef>
            </a:pPr>
            <a:r>
              <a:rPr sz="1800" dirty="0">
                <a:solidFill>
                  <a:srgbClr val="434343"/>
                </a:solidFill>
                <a:latin typeface="Consolas"/>
                <a:cs typeface="Consolas"/>
              </a:rPr>
              <a:t>}</a:t>
            </a:r>
            <a:endParaRPr sz="1800" dirty="0">
              <a:latin typeface="Consolas"/>
              <a:cs typeface="Consolas"/>
            </a:endParaRPr>
          </a:p>
          <a:p>
            <a:pPr>
              <a:lnSpc>
                <a:spcPct val="100000"/>
              </a:lnSpc>
              <a:spcBef>
                <a:spcPts val="15"/>
              </a:spcBef>
            </a:pPr>
            <a:endParaRPr sz="2100" dirty="0">
              <a:latin typeface="Consolas"/>
              <a:cs typeface="Consolas"/>
            </a:endParaRPr>
          </a:p>
          <a:p>
            <a:pPr marL="4000500" marR="5080">
              <a:lnSpc>
                <a:spcPct val="114599"/>
              </a:lnSpc>
            </a:pPr>
            <a:r>
              <a:rPr sz="1800" spc="-5" dirty="0">
                <a:solidFill>
                  <a:srgbClr val="434343"/>
                </a:solidFill>
                <a:latin typeface="Consolas"/>
                <a:cs typeface="Consolas"/>
              </a:rPr>
              <a:t>const button </a:t>
            </a:r>
            <a:r>
              <a:rPr sz="1800" dirty="0">
                <a:solidFill>
                  <a:srgbClr val="434343"/>
                </a:solidFill>
                <a:latin typeface="Consolas"/>
                <a:cs typeface="Consolas"/>
              </a:rPr>
              <a:t>=</a:t>
            </a:r>
            <a:r>
              <a:rPr sz="1800" spc="-95" dirty="0">
                <a:solidFill>
                  <a:srgbClr val="434343"/>
                </a:solidFill>
                <a:latin typeface="Consolas"/>
                <a:cs typeface="Consolas"/>
              </a:rPr>
              <a:t> </a:t>
            </a:r>
            <a:r>
              <a:rPr sz="1800" spc="-5" dirty="0">
                <a:solidFill>
                  <a:srgbClr val="434343"/>
                </a:solidFill>
                <a:latin typeface="Consolas"/>
                <a:cs typeface="Consolas"/>
              </a:rPr>
              <a:t>document.querySelec  button.addEventListener('click',</a:t>
            </a:r>
            <a:r>
              <a:rPr sz="1800" spc="-95" dirty="0">
                <a:solidFill>
                  <a:srgbClr val="434343"/>
                </a:solidFill>
                <a:latin typeface="Consolas"/>
                <a:cs typeface="Consolas"/>
              </a:rPr>
              <a:t> </a:t>
            </a:r>
            <a:r>
              <a:rPr sz="1800" spc="-5" dirty="0">
                <a:solidFill>
                  <a:srgbClr val="434343"/>
                </a:solidFill>
                <a:latin typeface="Consolas"/>
                <a:cs typeface="Consolas"/>
              </a:rPr>
              <a:t>o</a:t>
            </a:r>
            <a:endParaRPr sz="1800" dirty="0">
              <a:latin typeface="Consolas"/>
              <a:cs typeface="Consolas"/>
            </a:endParaRPr>
          </a:p>
          <a:p>
            <a:pPr>
              <a:lnSpc>
                <a:spcPct val="100000"/>
              </a:lnSpc>
            </a:pPr>
            <a:endParaRPr sz="1800" dirty="0">
              <a:latin typeface="Consolas"/>
              <a:cs typeface="Consolas"/>
            </a:endParaRPr>
          </a:p>
          <a:p>
            <a:pPr>
              <a:lnSpc>
                <a:spcPct val="100000"/>
              </a:lnSpc>
              <a:spcBef>
                <a:spcPts val="15"/>
              </a:spcBef>
            </a:pPr>
            <a:endParaRPr sz="1900" dirty="0">
              <a:latin typeface="Consolas"/>
              <a:cs typeface="Consolas"/>
            </a:endParaRPr>
          </a:p>
          <a:p>
            <a:pPr marR="853440" algn="ctr">
              <a:lnSpc>
                <a:spcPct val="100000"/>
              </a:lnSpc>
            </a:pPr>
            <a:r>
              <a:rPr sz="2400" spc="-5" dirty="0">
                <a:solidFill>
                  <a:srgbClr val="434343"/>
                </a:solidFill>
                <a:latin typeface="Calibri"/>
                <a:cs typeface="Calibri"/>
              </a:rPr>
              <a:t>Therefore </a:t>
            </a:r>
            <a:r>
              <a:rPr sz="2400" spc="-5" dirty="0">
                <a:solidFill>
                  <a:srgbClr val="434343"/>
                </a:solidFill>
                <a:latin typeface="Consolas"/>
                <a:cs typeface="Consolas"/>
              </a:rPr>
              <a:t>querySelector</a:t>
            </a:r>
            <a:r>
              <a:rPr sz="2400" spc="-785" dirty="0">
                <a:solidFill>
                  <a:srgbClr val="434343"/>
                </a:solidFill>
                <a:latin typeface="Consolas"/>
                <a:cs typeface="Consolas"/>
              </a:rPr>
              <a:t> </a:t>
            </a:r>
            <a:r>
              <a:rPr sz="2400" spc="-5" dirty="0">
                <a:solidFill>
                  <a:srgbClr val="434343"/>
                </a:solidFill>
                <a:latin typeface="Calibri"/>
                <a:cs typeface="Calibri"/>
              </a:rPr>
              <a:t>returns </a:t>
            </a:r>
            <a:r>
              <a:rPr sz="2400" spc="-5" dirty="0">
                <a:solidFill>
                  <a:srgbClr val="434343"/>
                </a:solidFill>
                <a:latin typeface="Consolas"/>
                <a:cs typeface="Consolas"/>
              </a:rPr>
              <a:t>null</a:t>
            </a:r>
            <a:r>
              <a:rPr sz="2400" spc="-5" dirty="0">
                <a:solidFill>
                  <a:srgbClr val="434343"/>
                </a:solidFill>
                <a:latin typeface="Calibri"/>
                <a:cs typeface="Calibri"/>
              </a:rPr>
              <a:t>, </a:t>
            </a:r>
            <a:r>
              <a:rPr sz="2400" dirty="0">
                <a:solidFill>
                  <a:srgbClr val="434343"/>
                </a:solidFill>
                <a:latin typeface="Calibri"/>
                <a:cs typeface="Calibri"/>
              </a:rPr>
              <a:t>and </a:t>
            </a:r>
            <a:r>
              <a:rPr sz="2400" spc="-5" dirty="0">
                <a:solidFill>
                  <a:srgbClr val="434343"/>
                </a:solidFill>
                <a:latin typeface="Calibri"/>
                <a:cs typeface="Calibri"/>
              </a:rPr>
              <a:t>we can't call</a:t>
            </a:r>
            <a:endParaRPr sz="2400" dirty="0">
              <a:latin typeface="Calibri"/>
              <a:cs typeface="Calibri"/>
            </a:endParaRPr>
          </a:p>
          <a:p>
            <a:pPr marR="847090" algn="ctr">
              <a:lnSpc>
                <a:spcPct val="100000"/>
              </a:lnSpc>
              <a:spcBef>
                <a:spcPts val="420"/>
              </a:spcBef>
            </a:pPr>
            <a:r>
              <a:rPr sz="2400" spc="-5" dirty="0">
                <a:solidFill>
                  <a:srgbClr val="434343"/>
                </a:solidFill>
                <a:latin typeface="Consolas"/>
                <a:cs typeface="Consolas"/>
              </a:rPr>
              <a:t>addEventListener</a:t>
            </a:r>
            <a:r>
              <a:rPr sz="2400" spc="-755" dirty="0">
                <a:solidFill>
                  <a:srgbClr val="434343"/>
                </a:solidFill>
                <a:latin typeface="Consolas"/>
                <a:cs typeface="Consolas"/>
              </a:rPr>
              <a:t> </a:t>
            </a:r>
            <a:r>
              <a:rPr sz="2400" spc="-5" dirty="0">
                <a:solidFill>
                  <a:srgbClr val="434343"/>
                </a:solidFill>
                <a:latin typeface="Calibri"/>
                <a:cs typeface="Calibri"/>
              </a:rPr>
              <a:t>on </a:t>
            </a:r>
            <a:r>
              <a:rPr sz="2400" spc="-5" dirty="0">
                <a:solidFill>
                  <a:srgbClr val="434343"/>
                </a:solidFill>
                <a:latin typeface="Consolas"/>
                <a:cs typeface="Consolas"/>
              </a:rPr>
              <a:t>null</a:t>
            </a:r>
            <a:r>
              <a:rPr sz="2400" spc="-5" dirty="0">
                <a:solidFill>
                  <a:srgbClr val="434343"/>
                </a:solidFill>
                <a:latin typeface="Calibri"/>
                <a:cs typeface="Calibri"/>
              </a:rPr>
              <a:t>.</a:t>
            </a:r>
            <a:endParaRPr sz="2400" dirty="0">
              <a:latin typeface="Calibri"/>
              <a:cs typeface="Calibri"/>
            </a:endParaRPr>
          </a:p>
        </p:txBody>
      </p:sp>
      <p:sp>
        <p:nvSpPr>
          <p:cNvPr id="22" name="object 11">
            <a:extLst>
              <a:ext uri="{FF2B5EF4-FFF2-40B4-BE49-F238E27FC236}">
                <a16:creationId xmlns:a16="http://schemas.microsoft.com/office/drawing/2014/main" id="{9025A7EC-59DA-458F-8DAD-D61ADE030364}"/>
              </a:ext>
            </a:extLst>
          </p:cNvPr>
          <p:cNvSpPr txBox="1"/>
          <p:nvPr/>
        </p:nvSpPr>
        <p:spPr>
          <a:xfrm>
            <a:off x="351917" y="676458"/>
            <a:ext cx="6154420" cy="1787525"/>
          </a:xfrm>
          <a:prstGeom prst="rect">
            <a:avLst/>
          </a:prstGeom>
        </p:spPr>
        <p:txBody>
          <a:bodyPr vert="horz" wrap="square" lIns="0" tIns="60325" rIns="0" bIns="0" rtlCol="0">
            <a:spAutoFit/>
          </a:bodyPr>
          <a:lstStyle/>
          <a:p>
            <a:pPr marL="12700">
              <a:lnSpc>
                <a:spcPct val="100000"/>
              </a:lnSpc>
              <a:spcBef>
                <a:spcPts val="475"/>
              </a:spcBef>
            </a:pPr>
            <a:r>
              <a:rPr sz="2000" spc="-5" dirty="0">
                <a:latin typeface="Consolas"/>
                <a:cs typeface="Consolas"/>
              </a:rPr>
              <a:t>&lt;head&gt;</a:t>
            </a:r>
            <a:endParaRPr sz="2000" dirty="0">
              <a:latin typeface="Consolas"/>
              <a:cs typeface="Consolas"/>
            </a:endParaRPr>
          </a:p>
          <a:p>
            <a:pPr marL="292100">
              <a:lnSpc>
                <a:spcPct val="100000"/>
              </a:lnSpc>
              <a:spcBef>
                <a:spcPts val="375"/>
              </a:spcBef>
            </a:pPr>
            <a:r>
              <a:rPr sz="2000" spc="-5" dirty="0">
                <a:latin typeface="Consolas"/>
                <a:cs typeface="Consolas"/>
              </a:rPr>
              <a:t>&lt;title&gt;</a:t>
            </a:r>
            <a:r>
              <a:rPr lang="en-US" sz="2000" spc="-5" dirty="0">
                <a:latin typeface="Consolas"/>
                <a:cs typeface="Consolas"/>
              </a:rPr>
              <a:t>Web Dev</a:t>
            </a:r>
            <a:r>
              <a:rPr sz="2000" spc="-5" dirty="0">
                <a:latin typeface="Consolas"/>
                <a:cs typeface="Consolas"/>
              </a:rPr>
              <a:t>&lt;/title&gt;</a:t>
            </a:r>
            <a:endParaRPr sz="2000" dirty="0">
              <a:latin typeface="Consolas"/>
              <a:cs typeface="Consolas"/>
            </a:endParaRPr>
          </a:p>
          <a:p>
            <a:pPr marL="292100">
              <a:lnSpc>
                <a:spcPct val="100000"/>
              </a:lnSpc>
              <a:spcBef>
                <a:spcPts val="375"/>
              </a:spcBef>
            </a:pPr>
            <a:r>
              <a:rPr sz="2000" spc="-5" dirty="0">
                <a:latin typeface="Consolas"/>
                <a:cs typeface="Consolas"/>
              </a:rPr>
              <a:t>&lt;link rel="stylesheet" href="style.css"</a:t>
            </a:r>
            <a:r>
              <a:rPr sz="2000" spc="-90" dirty="0">
                <a:latin typeface="Consolas"/>
                <a:cs typeface="Consolas"/>
              </a:rPr>
              <a:t> </a:t>
            </a:r>
            <a:r>
              <a:rPr sz="2000" spc="-5" dirty="0">
                <a:latin typeface="Consolas"/>
                <a:cs typeface="Consolas"/>
              </a:rPr>
              <a:t>/&gt;</a:t>
            </a:r>
            <a:endParaRPr sz="2000" dirty="0">
              <a:latin typeface="Consolas"/>
              <a:cs typeface="Consolas"/>
            </a:endParaRPr>
          </a:p>
          <a:p>
            <a:pPr marL="292100">
              <a:lnSpc>
                <a:spcPct val="100000"/>
              </a:lnSpc>
              <a:spcBef>
                <a:spcPts val="375"/>
              </a:spcBef>
            </a:pPr>
            <a:r>
              <a:rPr sz="2000" b="1" spc="-5" dirty="0">
                <a:solidFill>
                  <a:srgbClr val="3368E7"/>
                </a:solidFill>
                <a:latin typeface="Consolas"/>
                <a:cs typeface="Consolas"/>
              </a:rPr>
              <a:t>&lt;script</a:t>
            </a:r>
            <a:r>
              <a:rPr sz="2000" b="1" spc="-15" dirty="0">
                <a:solidFill>
                  <a:srgbClr val="3368E7"/>
                </a:solidFill>
                <a:latin typeface="Consolas"/>
                <a:cs typeface="Consolas"/>
              </a:rPr>
              <a:t> </a:t>
            </a:r>
            <a:r>
              <a:rPr sz="2000" b="1" spc="-5" dirty="0">
                <a:solidFill>
                  <a:srgbClr val="3368E7"/>
                </a:solidFill>
                <a:latin typeface="Consolas"/>
                <a:cs typeface="Consolas"/>
              </a:rPr>
              <a:t>src="</a:t>
            </a:r>
            <a:r>
              <a:rPr sz="2000" b="1" spc="-5" dirty="0">
                <a:latin typeface="Consolas"/>
                <a:cs typeface="Consolas"/>
              </a:rPr>
              <a:t>script.js</a:t>
            </a:r>
            <a:r>
              <a:rPr sz="2000" b="1" spc="-5" dirty="0">
                <a:solidFill>
                  <a:srgbClr val="3368E7"/>
                </a:solidFill>
                <a:latin typeface="Consolas"/>
                <a:cs typeface="Consolas"/>
              </a:rPr>
              <a:t>"&gt;&lt;/script&gt;</a:t>
            </a:r>
            <a:endParaRPr sz="2000" dirty="0">
              <a:latin typeface="Consolas"/>
              <a:cs typeface="Consolas"/>
            </a:endParaRPr>
          </a:p>
          <a:p>
            <a:pPr marL="12700">
              <a:lnSpc>
                <a:spcPct val="100000"/>
              </a:lnSpc>
              <a:spcBef>
                <a:spcPts val="375"/>
              </a:spcBef>
            </a:pPr>
            <a:r>
              <a:rPr sz="2000" spc="-5" dirty="0">
                <a:latin typeface="Consolas"/>
                <a:cs typeface="Consolas"/>
              </a:rPr>
              <a:t>&lt;/head&gt;</a:t>
            </a:r>
            <a:endParaRPr sz="2000" dirty="0">
              <a:latin typeface="Consolas"/>
              <a:cs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85DF62-32A6-4139-A2CF-9490A9EC80E9}"/>
              </a:ext>
            </a:extLst>
          </p:cNvPr>
          <p:cNvPicPr>
            <a:picLocks noChangeAspect="1"/>
          </p:cNvPicPr>
          <p:nvPr/>
        </p:nvPicPr>
        <p:blipFill>
          <a:blip r:embed="rId2"/>
          <a:stretch>
            <a:fillRect/>
          </a:stretch>
        </p:blipFill>
        <p:spPr>
          <a:xfrm>
            <a:off x="1768764" y="2117697"/>
            <a:ext cx="5552324" cy="4467225"/>
          </a:xfrm>
          <a:prstGeom prst="rect">
            <a:avLst/>
          </a:prstGeom>
        </p:spPr>
      </p:pic>
      <p:sp>
        <p:nvSpPr>
          <p:cNvPr id="2" name="object 2"/>
          <p:cNvSpPr txBox="1"/>
          <p:nvPr/>
        </p:nvSpPr>
        <p:spPr>
          <a:xfrm>
            <a:off x="855722" y="401895"/>
            <a:ext cx="5999480" cy="574040"/>
          </a:xfrm>
          <a:prstGeom prst="rect">
            <a:avLst/>
          </a:prstGeom>
        </p:spPr>
        <p:txBody>
          <a:bodyPr vert="horz" wrap="square" lIns="0" tIns="12700" rIns="0" bIns="0" rtlCol="0">
            <a:spAutoFit/>
          </a:bodyPr>
          <a:lstStyle/>
          <a:p>
            <a:pPr marL="12700">
              <a:lnSpc>
                <a:spcPct val="100000"/>
              </a:lnSpc>
              <a:spcBef>
                <a:spcPts val="100"/>
              </a:spcBef>
            </a:pPr>
            <a:r>
              <a:rPr sz="3600" spc="-145" dirty="0">
                <a:latin typeface="Verdana"/>
                <a:cs typeface="Verdana"/>
              </a:rPr>
              <a:t>Exercise: </a:t>
            </a:r>
            <a:r>
              <a:rPr sz="3600" spc="-50" dirty="0">
                <a:latin typeface="Verdana"/>
                <a:cs typeface="Verdana"/>
              </a:rPr>
              <a:t>Course </a:t>
            </a:r>
            <a:r>
              <a:rPr sz="3600" spc="125" dirty="0">
                <a:latin typeface="Verdana"/>
                <a:cs typeface="Verdana"/>
              </a:rPr>
              <a:t>web</a:t>
            </a:r>
            <a:r>
              <a:rPr sz="3600" spc="-844" dirty="0">
                <a:latin typeface="Verdana"/>
                <a:cs typeface="Verdana"/>
              </a:rPr>
              <a:t> </a:t>
            </a:r>
            <a:r>
              <a:rPr sz="3600" spc="35" dirty="0">
                <a:latin typeface="Verdana"/>
                <a:cs typeface="Verdana"/>
              </a:rPr>
              <a:t>page</a:t>
            </a:r>
            <a:endParaRPr sz="3600">
              <a:latin typeface="Verdana"/>
              <a:cs typeface="Verdana"/>
            </a:endParaRPr>
          </a:p>
        </p:txBody>
      </p:sp>
      <p:sp>
        <p:nvSpPr>
          <p:cNvPr id="3" name="object 3"/>
          <p:cNvSpPr txBox="1"/>
          <p:nvPr/>
        </p:nvSpPr>
        <p:spPr>
          <a:xfrm>
            <a:off x="2174323" y="1621072"/>
            <a:ext cx="4788535" cy="391160"/>
          </a:xfrm>
          <a:prstGeom prst="rect">
            <a:avLst/>
          </a:prstGeom>
        </p:spPr>
        <p:txBody>
          <a:bodyPr vert="horz" wrap="square" lIns="0" tIns="12700" rIns="0" bIns="0" rtlCol="0">
            <a:spAutoFit/>
          </a:bodyPr>
          <a:lstStyle/>
          <a:p>
            <a:pPr marL="12700">
              <a:lnSpc>
                <a:spcPct val="100000"/>
              </a:lnSpc>
              <a:spcBef>
                <a:spcPts val="100"/>
              </a:spcBef>
            </a:pPr>
            <a:r>
              <a:rPr sz="2400" spc="-110" dirty="0">
                <a:solidFill>
                  <a:srgbClr val="424242"/>
                </a:solidFill>
                <a:latin typeface="Arial"/>
                <a:cs typeface="Arial"/>
              </a:rPr>
              <a:t>Let's </a:t>
            </a:r>
            <a:r>
              <a:rPr sz="2400" dirty="0">
                <a:solidFill>
                  <a:srgbClr val="424242"/>
                </a:solidFill>
                <a:latin typeface="Arial"/>
                <a:cs typeface="Arial"/>
              </a:rPr>
              <a:t>write </a:t>
            </a:r>
            <a:r>
              <a:rPr sz="2400" spc="-145" dirty="0">
                <a:solidFill>
                  <a:srgbClr val="424242"/>
                </a:solidFill>
                <a:latin typeface="Arial"/>
                <a:cs typeface="Arial"/>
              </a:rPr>
              <a:t>some </a:t>
            </a:r>
            <a:r>
              <a:rPr sz="2400" spc="-490" dirty="0">
                <a:solidFill>
                  <a:srgbClr val="424242"/>
                </a:solidFill>
                <a:latin typeface="Arial"/>
                <a:cs typeface="Arial"/>
              </a:rPr>
              <a:t>CSS </a:t>
            </a:r>
            <a:r>
              <a:rPr sz="2400" spc="30" dirty="0">
                <a:solidFill>
                  <a:srgbClr val="424242"/>
                </a:solidFill>
                <a:latin typeface="Arial"/>
                <a:cs typeface="Arial"/>
              </a:rPr>
              <a:t>to </a:t>
            </a:r>
            <a:r>
              <a:rPr sz="2400" spc="-80" dirty="0">
                <a:solidFill>
                  <a:srgbClr val="424242"/>
                </a:solidFill>
                <a:latin typeface="Arial"/>
                <a:cs typeface="Arial"/>
              </a:rPr>
              <a:t>style </a:t>
            </a:r>
            <a:r>
              <a:rPr sz="2400" spc="-40" dirty="0">
                <a:solidFill>
                  <a:srgbClr val="424242"/>
                </a:solidFill>
                <a:latin typeface="Arial"/>
                <a:cs typeface="Arial"/>
              </a:rPr>
              <a:t>our</a:t>
            </a:r>
            <a:r>
              <a:rPr sz="2400" spc="-465" dirty="0">
                <a:solidFill>
                  <a:srgbClr val="424242"/>
                </a:solidFill>
                <a:latin typeface="Arial"/>
                <a:cs typeface="Arial"/>
              </a:rPr>
              <a:t> </a:t>
            </a:r>
            <a:r>
              <a:rPr sz="2400" spc="-135" dirty="0">
                <a:solidFill>
                  <a:srgbClr val="424242"/>
                </a:solidFill>
                <a:latin typeface="Arial"/>
                <a:cs typeface="Arial"/>
              </a:rPr>
              <a:t>page:</a:t>
            </a:r>
            <a:endParaRPr sz="2400">
              <a:latin typeface="Arial"/>
              <a:cs typeface="Arial"/>
            </a:endParaRPr>
          </a:p>
        </p:txBody>
      </p:sp>
      <p:sp>
        <p:nvSpPr>
          <p:cNvPr id="10" name="object 5">
            <a:extLst>
              <a:ext uri="{FF2B5EF4-FFF2-40B4-BE49-F238E27FC236}">
                <a16:creationId xmlns:a16="http://schemas.microsoft.com/office/drawing/2014/main" id="{97803779-63A6-4D96-9F4F-39DDE52619B5}"/>
              </a:ext>
            </a:extLst>
          </p:cNvPr>
          <p:cNvSpPr/>
          <p:nvPr/>
        </p:nvSpPr>
        <p:spPr>
          <a:xfrm>
            <a:off x="1768764" y="2095831"/>
            <a:ext cx="5546436" cy="4228769"/>
          </a:xfrm>
          <a:custGeom>
            <a:avLst/>
            <a:gdLst/>
            <a:ahLst/>
            <a:cxnLst/>
            <a:rect l="l" t="t" r="r" b="b"/>
            <a:pathLst>
              <a:path w="6344284" h="4382134">
                <a:moveTo>
                  <a:pt x="0" y="0"/>
                </a:moveTo>
                <a:lnTo>
                  <a:pt x="6343887" y="0"/>
                </a:lnTo>
                <a:lnTo>
                  <a:pt x="6343887" y="4381566"/>
                </a:lnTo>
                <a:lnTo>
                  <a:pt x="0" y="4381566"/>
                </a:lnTo>
                <a:lnTo>
                  <a:pt x="0" y="0"/>
                </a:lnTo>
                <a:close/>
              </a:path>
            </a:pathLst>
          </a:custGeom>
          <a:ln w="38099">
            <a:solidFill>
              <a:srgbClr val="B6B6B6"/>
            </a:solidFill>
          </a:ln>
        </p:spPr>
        <p:txBody>
          <a:bodyPr wrap="square" lIns="0" tIns="0" rIns="0" bIns="0" rtlCol="0"/>
          <a:lstStyle/>
          <a:p>
            <a:endParaRPr/>
          </a:p>
        </p:txBody>
      </p:sp>
    </p:spTree>
    <p:extLst>
      <p:ext uri="{BB962C8B-B14F-4D97-AF65-F5344CB8AC3E}">
        <p14:creationId xmlns:p14="http://schemas.microsoft.com/office/powerpoint/2010/main" val="319975890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228215" cy="574040"/>
          </a:xfrm>
          <a:prstGeom prst="rect">
            <a:avLst/>
          </a:prstGeom>
        </p:spPr>
        <p:txBody>
          <a:bodyPr vert="horz" wrap="square" lIns="0" tIns="12700" rIns="0" bIns="0" rtlCol="0">
            <a:spAutoFit/>
          </a:bodyPr>
          <a:lstStyle/>
          <a:p>
            <a:pPr marL="12700">
              <a:lnSpc>
                <a:spcPct val="100000"/>
              </a:lnSpc>
              <a:spcBef>
                <a:spcPts val="100"/>
              </a:spcBef>
            </a:pPr>
            <a:r>
              <a:rPr sz="3600" spc="335" dirty="0">
                <a:latin typeface="Calibri"/>
                <a:cs typeface="Calibri"/>
              </a:rPr>
              <a:t>Use</a:t>
            </a:r>
            <a:r>
              <a:rPr sz="3600" spc="35" dirty="0">
                <a:latin typeface="Calibri"/>
                <a:cs typeface="Calibri"/>
              </a:rPr>
              <a:t> </a:t>
            </a:r>
            <a:r>
              <a:rPr sz="3600" spc="-5" dirty="0"/>
              <a:t>defer</a:t>
            </a:r>
            <a:endParaRPr sz="3600">
              <a:latin typeface="Calibri"/>
              <a:cs typeface="Calibri"/>
            </a:endParaRPr>
          </a:p>
        </p:txBody>
      </p:sp>
      <p:sp>
        <p:nvSpPr>
          <p:cNvPr id="3" name="object 3"/>
          <p:cNvSpPr txBox="1"/>
          <p:nvPr/>
        </p:nvSpPr>
        <p:spPr>
          <a:xfrm>
            <a:off x="855724" y="1567735"/>
            <a:ext cx="7365365" cy="194437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a:t>
            </a:r>
            <a:r>
              <a:rPr sz="2400" dirty="0">
                <a:solidFill>
                  <a:srgbClr val="434343"/>
                </a:solidFill>
                <a:latin typeface="Calibri"/>
                <a:cs typeface="Calibri"/>
              </a:rPr>
              <a:t>add </a:t>
            </a:r>
            <a:r>
              <a:rPr sz="2400" spc="-5" dirty="0">
                <a:solidFill>
                  <a:srgbClr val="434343"/>
                </a:solidFill>
                <a:latin typeface="Calibri"/>
                <a:cs typeface="Calibri"/>
              </a:rPr>
              <a:t>the </a:t>
            </a:r>
            <a:r>
              <a:rPr sz="2400" spc="-5" dirty="0">
                <a:solidFill>
                  <a:srgbClr val="434343"/>
                </a:solidFill>
                <a:latin typeface="Consolas"/>
                <a:cs typeface="Consolas"/>
              </a:rPr>
              <a:t>defer</a:t>
            </a:r>
            <a:r>
              <a:rPr sz="2400" spc="-805" dirty="0">
                <a:solidFill>
                  <a:srgbClr val="434343"/>
                </a:solidFill>
                <a:latin typeface="Consolas"/>
                <a:cs typeface="Consolas"/>
              </a:rPr>
              <a:t> </a:t>
            </a:r>
            <a:r>
              <a:rPr sz="2400" dirty="0">
                <a:solidFill>
                  <a:srgbClr val="434343"/>
                </a:solidFill>
                <a:latin typeface="Calibri"/>
                <a:cs typeface="Calibri"/>
              </a:rPr>
              <a:t>attribute </a:t>
            </a:r>
            <a:r>
              <a:rPr sz="2400" spc="-5" dirty="0">
                <a:solidFill>
                  <a:srgbClr val="434343"/>
                </a:solidFill>
                <a:latin typeface="Calibri"/>
                <a:cs typeface="Calibri"/>
              </a:rPr>
              <a:t>onto the script tag so that  the JavaScript doesn't execute until </a:t>
            </a:r>
            <a:r>
              <a:rPr sz="2400" dirty="0">
                <a:solidFill>
                  <a:srgbClr val="434343"/>
                </a:solidFill>
                <a:latin typeface="Calibri"/>
                <a:cs typeface="Calibri"/>
              </a:rPr>
              <a:t>after </a:t>
            </a:r>
            <a:r>
              <a:rPr sz="2400" spc="-5" dirty="0">
                <a:solidFill>
                  <a:srgbClr val="434343"/>
                </a:solidFill>
                <a:latin typeface="Calibri"/>
                <a:cs typeface="Calibri"/>
              </a:rPr>
              <a:t>the DOM is  loaded</a:t>
            </a:r>
            <a:r>
              <a:rPr sz="2400" spc="-10"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mdn</a:t>
            </a:r>
            <a:r>
              <a:rPr sz="2400" spc="-5" dirty="0">
                <a:solidFill>
                  <a:srgbClr val="434343"/>
                </a:solidFill>
                <a:latin typeface="Calibri"/>
                <a:cs typeface="Calibri"/>
              </a:rPr>
              <a:t>):</a:t>
            </a:r>
            <a:endParaRPr sz="2400">
              <a:latin typeface="Calibri"/>
              <a:cs typeface="Calibri"/>
            </a:endParaRPr>
          </a:p>
          <a:p>
            <a:pPr>
              <a:lnSpc>
                <a:spcPct val="100000"/>
              </a:lnSpc>
              <a:spcBef>
                <a:spcPts val="10"/>
              </a:spcBef>
            </a:pPr>
            <a:endParaRPr sz="1900">
              <a:latin typeface="Calibri"/>
              <a:cs typeface="Calibri"/>
            </a:endParaRPr>
          </a:p>
          <a:p>
            <a:pPr marL="12700">
              <a:lnSpc>
                <a:spcPct val="100000"/>
              </a:lnSpc>
            </a:pPr>
            <a:r>
              <a:rPr sz="2400" spc="-5" dirty="0">
                <a:solidFill>
                  <a:srgbClr val="434343"/>
                </a:solidFill>
                <a:latin typeface="Consolas"/>
                <a:cs typeface="Consolas"/>
              </a:rPr>
              <a:t>&lt;script src="script.js"</a:t>
            </a:r>
            <a:r>
              <a:rPr sz="2400" spc="25" dirty="0">
                <a:solidFill>
                  <a:srgbClr val="434343"/>
                </a:solidFill>
                <a:latin typeface="Consolas"/>
                <a:cs typeface="Consolas"/>
              </a:rPr>
              <a:t> </a:t>
            </a:r>
            <a:r>
              <a:rPr sz="2400" b="1" spc="-5" dirty="0">
                <a:solidFill>
                  <a:srgbClr val="9900FF"/>
                </a:solidFill>
                <a:latin typeface="Consolas"/>
                <a:cs typeface="Consolas"/>
              </a:rPr>
              <a:t>defer</a:t>
            </a:r>
            <a:r>
              <a:rPr sz="2400" spc="-5" dirty="0">
                <a:solidFill>
                  <a:srgbClr val="434343"/>
                </a:solidFill>
                <a:latin typeface="Consolas"/>
                <a:cs typeface="Consolas"/>
              </a:rPr>
              <a:t>&gt;&lt;/script&gt;</a:t>
            </a:r>
            <a:endParaRPr sz="2400">
              <a:latin typeface="Consolas"/>
              <a:cs typeface="Consolas"/>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228215" cy="574040"/>
          </a:xfrm>
          <a:prstGeom prst="rect">
            <a:avLst/>
          </a:prstGeom>
        </p:spPr>
        <p:txBody>
          <a:bodyPr vert="horz" wrap="square" lIns="0" tIns="12700" rIns="0" bIns="0" rtlCol="0">
            <a:spAutoFit/>
          </a:bodyPr>
          <a:lstStyle/>
          <a:p>
            <a:pPr marL="12700">
              <a:lnSpc>
                <a:spcPct val="100000"/>
              </a:lnSpc>
              <a:spcBef>
                <a:spcPts val="100"/>
              </a:spcBef>
            </a:pPr>
            <a:r>
              <a:rPr sz="3600" spc="335" dirty="0">
                <a:latin typeface="Calibri"/>
                <a:cs typeface="Calibri"/>
              </a:rPr>
              <a:t>Use</a:t>
            </a:r>
            <a:r>
              <a:rPr sz="3600" spc="35" dirty="0">
                <a:latin typeface="Calibri"/>
                <a:cs typeface="Calibri"/>
              </a:rPr>
              <a:t> </a:t>
            </a:r>
            <a:r>
              <a:rPr sz="3600" spc="-5" dirty="0"/>
              <a:t>defer</a:t>
            </a:r>
            <a:endParaRPr sz="3600">
              <a:latin typeface="Calibri"/>
              <a:cs typeface="Calibri"/>
            </a:endParaRPr>
          </a:p>
        </p:txBody>
      </p:sp>
      <p:sp>
        <p:nvSpPr>
          <p:cNvPr id="3" name="object 3"/>
          <p:cNvSpPr txBox="1"/>
          <p:nvPr/>
        </p:nvSpPr>
        <p:spPr>
          <a:xfrm>
            <a:off x="855724" y="1567735"/>
            <a:ext cx="7365365" cy="4759325"/>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a:t>
            </a:r>
            <a:r>
              <a:rPr sz="2400" dirty="0">
                <a:solidFill>
                  <a:srgbClr val="434343"/>
                </a:solidFill>
                <a:latin typeface="Calibri"/>
                <a:cs typeface="Calibri"/>
              </a:rPr>
              <a:t>add </a:t>
            </a:r>
            <a:r>
              <a:rPr sz="2400" spc="-5" dirty="0">
                <a:solidFill>
                  <a:srgbClr val="434343"/>
                </a:solidFill>
                <a:latin typeface="Calibri"/>
                <a:cs typeface="Calibri"/>
              </a:rPr>
              <a:t>the </a:t>
            </a:r>
            <a:r>
              <a:rPr sz="2400" spc="-5" dirty="0">
                <a:solidFill>
                  <a:srgbClr val="434343"/>
                </a:solidFill>
                <a:latin typeface="Consolas"/>
                <a:cs typeface="Consolas"/>
              </a:rPr>
              <a:t>defer</a:t>
            </a:r>
            <a:r>
              <a:rPr sz="2400" spc="-805" dirty="0">
                <a:solidFill>
                  <a:srgbClr val="434343"/>
                </a:solidFill>
                <a:latin typeface="Consolas"/>
                <a:cs typeface="Consolas"/>
              </a:rPr>
              <a:t> </a:t>
            </a:r>
            <a:r>
              <a:rPr sz="2400" dirty="0">
                <a:solidFill>
                  <a:srgbClr val="434343"/>
                </a:solidFill>
                <a:latin typeface="Calibri"/>
                <a:cs typeface="Calibri"/>
              </a:rPr>
              <a:t>attribute </a:t>
            </a:r>
            <a:r>
              <a:rPr sz="2400" spc="-5" dirty="0">
                <a:solidFill>
                  <a:srgbClr val="434343"/>
                </a:solidFill>
                <a:latin typeface="Calibri"/>
                <a:cs typeface="Calibri"/>
              </a:rPr>
              <a:t>onto the script tag so that  the JavaScript doesn't execute until </a:t>
            </a:r>
            <a:r>
              <a:rPr sz="2400" dirty="0">
                <a:solidFill>
                  <a:srgbClr val="434343"/>
                </a:solidFill>
                <a:latin typeface="Calibri"/>
                <a:cs typeface="Calibri"/>
              </a:rPr>
              <a:t>after </a:t>
            </a:r>
            <a:r>
              <a:rPr sz="2400" spc="-5" dirty="0">
                <a:solidFill>
                  <a:srgbClr val="434343"/>
                </a:solidFill>
                <a:latin typeface="Calibri"/>
                <a:cs typeface="Calibri"/>
              </a:rPr>
              <a:t>the DOM is  loaded</a:t>
            </a:r>
            <a:r>
              <a:rPr sz="2400" spc="-10"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mdn</a:t>
            </a:r>
            <a:r>
              <a:rPr sz="2400" spc="-5" dirty="0">
                <a:solidFill>
                  <a:srgbClr val="434343"/>
                </a:solidFill>
                <a:latin typeface="Calibri"/>
                <a:cs typeface="Calibri"/>
              </a:rPr>
              <a:t>):</a:t>
            </a:r>
            <a:endParaRPr sz="2400">
              <a:latin typeface="Calibri"/>
              <a:cs typeface="Calibri"/>
            </a:endParaRPr>
          </a:p>
          <a:p>
            <a:pPr>
              <a:lnSpc>
                <a:spcPct val="100000"/>
              </a:lnSpc>
              <a:spcBef>
                <a:spcPts val="10"/>
              </a:spcBef>
            </a:pPr>
            <a:endParaRPr sz="1900">
              <a:latin typeface="Calibri"/>
              <a:cs typeface="Calibri"/>
            </a:endParaRPr>
          </a:p>
          <a:p>
            <a:pPr marL="12700">
              <a:lnSpc>
                <a:spcPct val="100000"/>
              </a:lnSpc>
            </a:pPr>
            <a:r>
              <a:rPr sz="2400" spc="-5" dirty="0">
                <a:solidFill>
                  <a:srgbClr val="434343"/>
                </a:solidFill>
                <a:latin typeface="Consolas"/>
                <a:cs typeface="Consolas"/>
              </a:rPr>
              <a:t>&lt;script src="script.js"</a:t>
            </a:r>
            <a:r>
              <a:rPr sz="2400" spc="-30" dirty="0">
                <a:solidFill>
                  <a:srgbClr val="434343"/>
                </a:solidFill>
                <a:latin typeface="Consolas"/>
                <a:cs typeface="Consolas"/>
              </a:rPr>
              <a:t> </a:t>
            </a:r>
            <a:r>
              <a:rPr sz="2400" b="1" spc="-5" dirty="0">
                <a:solidFill>
                  <a:srgbClr val="9900FF"/>
                </a:solidFill>
                <a:latin typeface="Consolas"/>
                <a:cs typeface="Consolas"/>
              </a:rPr>
              <a:t>defer</a:t>
            </a:r>
            <a:r>
              <a:rPr sz="2400" spc="-5" dirty="0">
                <a:solidFill>
                  <a:srgbClr val="434343"/>
                </a:solidFill>
                <a:latin typeface="Consolas"/>
                <a:cs typeface="Consolas"/>
              </a:rPr>
              <a:t>&gt;&lt;/script&gt;</a:t>
            </a:r>
            <a:endParaRPr sz="2400">
              <a:latin typeface="Consolas"/>
              <a:cs typeface="Consolas"/>
            </a:endParaRPr>
          </a:p>
          <a:p>
            <a:pPr>
              <a:lnSpc>
                <a:spcPct val="100000"/>
              </a:lnSpc>
            </a:pPr>
            <a:endParaRPr sz="2400">
              <a:latin typeface="Consolas"/>
              <a:cs typeface="Consolas"/>
            </a:endParaRPr>
          </a:p>
          <a:p>
            <a:pPr>
              <a:lnSpc>
                <a:spcPct val="100000"/>
              </a:lnSpc>
              <a:spcBef>
                <a:spcPts val="15"/>
              </a:spcBef>
            </a:pPr>
            <a:endParaRPr sz="1950">
              <a:latin typeface="Consolas"/>
              <a:cs typeface="Consolas"/>
            </a:endParaRPr>
          </a:p>
          <a:p>
            <a:pPr marL="12700">
              <a:lnSpc>
                <a:spcPct val="100000"/>
              </a:lnSpc>
            </a:pPr>
            <a:r>
              <a:rPr sz="2400" spc="-5" dirty="0">
                <a:solidFill>
                  <a:srgbClr val="434343"/>
                </a:solidFill>
                <a:latin typeface="Calibri"/>
                <a:cs typeface="Calibri"/>
              </a:rPr>
              <a:t>Other old-school ways of doing this </a:t>
            </a:r>
            <a:r>
              <a:rPr sz="2400" spc="5" dirty="0">
                <a:solidFill>
                  <a:srgbClr val="434343"/>
                </a:solidFill>
                <a:latin typeface="Calibri"/>
                <a:cs typeface="Calibri"/>
              </a:rPr>
              <a:t>(</a:t>
            </a:r>
            <a:r>
              <a:rPr sz="2400" b="1" spc="5" dirty="0">
                <a:solidFill>
                  <a:srgbClr val="FF0000"/>
                </a:solidFill>
                <a:latin typeface="Calibri"/>
                <a:cs typeface="Calibri"/>
              </a:rPr>
              <a:t>don't </a:t>
            </a:r>
            <a:r>
              <a:rPr sz="2400" b="1" spc="-5" dirty="0">
                <a:solidFill>
                  <a:srgbClr val="FF0000"/>
                </a:solidFill>
                <a:latin typeface="Calibri"/>
                <a:cs typeface="Calibri"/>
              </a:rPr>
              <a:t>do</a:t>
            </a:r>
            <a:r>
              <a:rPr sz="2400" b="1" spc="-35" dirty="0">
                <a:solidFill>
                  <a:srgbClr val="FF0000"/>
                </a:solidFill>
                <a:latin typeface="Calibri"/>
                <a:cs typeface="Calibri"/>
              </a:rPr>
              <a:t> </a:t>
            </a:r>
            <a:r>
              <a:rPr sz="2400" b="1" spc="-5" dirty="0">
                <a:solidFill>
                  <a:srgbClr val="FF0000"/>
                </a:solidFill>
                <a:latin typeface="Calibri"/>
                <a:cs typeface="Calibri"/>
              </a:rPr>
              <a:t>these</a:t>
            </a:r>
            <a:r>
              <a:rPr sz="2400" spc="-5" dirty="0">
                <a:solidFill>
                  <a:srgbClr val="434343"/>
                </a:solidFill>
                <a:latin typeface="Calibri"/>
                <a:cs typeface="Calibri"/>
              </a:rPr>
              <a:t>):</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Put the </a:t>
            </a:r>
            <a:r>
              <a:rPr sz="2400" spc="-5" dirty="0">
                <a:solidFill>
                  <a:srgbClr val="434343"/>
                </a:solidFill>
                <a:latin typeface="Consolas"/>
                <a:cs typeface="Consolas"/>
              </a:rPr>
              <a:t>&lt;script&gt;</a:t>
            </a:r>
            <a:r>
              <a:rPr sz="2400" spc="-775" dirty="0">
                <a:solidFill>
                  <a:srgbClr val="434343"/>
                </a:solidFill>
                <a:latin typeface="Consolas"/>
                <a:cs typeface="Consolas"/>
              </a:rPr>
              <a:t> </a:t>
            </a:r>
            <a:r>
              <a:rPr sz="2400" spc="-5" dirty="0">
                <a:solidFill>
                  <a:srgbClr val="434343"/>
                </a:solidFill>
                <a:latin typeface="Calibri"/>
                <a:cs typeface="Calibri"/>
              </a:rPr>
              <a:t>tag </a:t>
            </a:r>
            <a:r>
              <a:rPr sz="2400" dirty="0">
                <a:solidFill>
                  <a:srgbClr val="434343"/>
                </a:solidFill>
                <a:latin typeface="Calibri"/>
                <a:cs typeface="Calibri"/>
              </a:rPr>
              <a:t>at </a:t>
            </a:r>
            <a:r>
              <a:rPr sz="2400" spc="-5" dirty="0">
                <a:solidFill>
                  <a:srgbClr val="434343"/>
                </a:solidFill>
                <a:latin typeface="Calibri"/>
                <a:cs typeface="Calibri"/>
              </a:rPr>
              <a:t>the bottom of the page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Listen for the </a:t>
            </a:r>
            <a:r>
              <a:rPr sz="2400" dirty="0">
                <a:solidFill>
                  <a:srgbClr val="434343"/>
                </a:solidFill>
                <a:latin typeface="Calibri"/>
                <a:cs typeface="Calibri"/>
              </a:rPr>
              <a:t>"</a:t>
            </a:r>
            <a:r>
              <a:rPr sz="2400" dirty="0">
                <a:solidFill>
                  <a:srgbClr val="434343"/>
                </a:solidFill>
                <a:latin typeface="Consolas"/>
                <a:cs typeface="Consolas"/>
              </a:rPr>
              <a:t>load</a:t>
            </a:r>
            <a:r>
              <a:rPr sz="2400" dirty="0">
                <a:solidFill>
                  <a:srgbClr val="434343"/>
                </a:solidFill>
                <a:latin typeface="Calibri"/>
                <a:cs typeface="Calibri"/>
              </a:rPr>
              <a:t>" </a:t>
            </a:r>
            <a:r>
              <a:rPr sz="2400" spc="-5" dirty="0">
                <a:solidFill>
                  <a:srgbClr val="434343"/>
                </a:solidFill>
                <a:latin typeface="Calibri"/>
                <a:cs typeface="Calibri"/>
              </a:rPr>
              <a:t>event on the window</a:t>
            </a:r>
            <a:r>
              <a:rPr sz="2400" spc="-35" dirty="0">
                <a:solidFill>
                  <a:srgbClr val="434343"/>
                </a:solidFill>
                <a:latin typeface="Calibri"/>
                <a:cs typeface="Calibri"/>
              </a:rPr>
              <a:t> </a:t>
            </a:r>
            <a:r>
              <a:rPr sz="2400" spc="-5" dirty="0">
                <a:solidFill>
                  <a:srgbClr val="434343"/>
                </a:solidFill>
                <a:latin typeface="Calibri"/>
                <a:cs typeface="Calibri"/>
              </a:rPr>
              <a:t>object</a:t>
            </a:r>
            <a:endParaRPr sz="2400">
              <a:latin typeface="Calibri"/>
              <a:cs typeface="Calibri"/>
            </a:endParaRPr>
          </a:p>
          <a:p>
            <a:pPr marL="12700" marR="83185">
              <a:lnSpc>
                <a:spcPct val="113700"/>
              </a:lnSpc>
              <a:spcBef>
                <a:spcPts val="1025"/>
              </a:spcBef>
            </a:pPr>
            <a:r>
              <a:rPr sz="2400" spc="-5" dirty="0">
                <a:solidFill>
                  <a:srgbClr val="434343"/>
                </a:solidFill>
                <a:latin typeface="Calibri"/>
                <a:cs typeface="Calibri"/>
              </a:rPr>
              <a:t>You will see tons of examples on the internet that do this.  They </a:t>
            </a:r>
            <a:r>
              <a:rPr sz="2400" dirty="0">
                <a:solidFill>
                  <a:srgbClr val="434343"/>
                </a:solidFill>
                <a:latin typeface="Calibri"/>
                <a:cs typeface="Calibri"/>
              </a:rPr>
              <a:t>are </a:t>
            </a:r>
            <a:r>
              <a:rPr sz="2400" spc="-5" dirty="0">
                <a:solidFill>
                  <a:srgbClr val="434343"/>
                </a:solidFill>
                <a:latin typeface="Calibri"/>
                <a:cs typeface="Calibri"/>
              </a:rPr>
              <a:t>out of date. defer is </a:t>
            </a:r>
            <a:r>
              <a:rPr sz="2400" u="heavy" spc="-5" dirty="0">
                <a:solidFill>
                  <a:srgbClr val="0097A7"/>
                </a:solidFill>
                <a:uFill>
                  <a:solidFill>
                    <a:srgbClr val="0097A7"/>
                  </a:solidFill>
                </a:uFill>
                <a:latin typeface="Calibri"/>
                <a:cs typeface="Calibri"/>
                <a:hlinkClick r:id="rId3"/>
              </a:rPr>
              <a:t>widely supported</a:t>
            </a:r>
            <a:r>
              <a:rPr sz="2400" spc="-5" dirty="0">
                <a:solidFill>
                  <a:srgbClr val="0097A7"/>
                </a:solidFill>
                <a:latin typeface="Calibri"/>
                <a:cs typeface="Calibri"/>
                <a:hlinkClick r:id="rId3"/>
              </a:rPr>
              <a:t> </a:t>
            </a:r>
            <a:r>
              <a:rPr sz="2400" dirty="0">
                <a:solidFill>
                  <a:srgbClr val="434343"/>
                </a:solidFill>
                <a:latin typeface="Calibri"/>
                <a:cs typeface="Calibri"/>
              </a:rPr>
              <a:t>and </a:t>
            </a:r>
            <a:r>
              <a:rPr sz="2400" spc="-5" dirty="0">
                <a:solidFill>
                  <a:srgbClr val="434343"/>
                </a:solidFill>
                <a:latin typeface="Calibri"/>
                <a:cs typeface="Calibri"/>
              </a:rPr>
              <a:t>better.</a:t>
            </a:r>
            <a:endParaRPr sz="2400">
              <a:latin typeface="Calibri"/>
              <a:cs typeface="Calibri"/>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30111" y="3066114"/>
            <a:ext cx="5083810" cy="1454150"/>
            <a:chOff x="2030111" y="3066114"/>
            <a:chExt cx="5083810" cy="1454150"/>
          </a:xfrm>
        </p:grpSpPr>
        <p:sp>
          <p:nvSpPr>
            <p:cNvPr id="3" name="object 3"/>
            <p:cNvSpPr/>
            <p:nvPr/>
          </p:nvSpPr>
          <p:spPr>
            <a:xfrm>
              <a:off x="2068211" y="3104214"/>
              <a:ext cx="5007583" cy="124755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49161" y="3085164"/>
              <a:ext cx="5045710" cy="1416050"/>
            </a:xfrm>
            <a:custGeom>
              <a:avLst/>
              <a:gdLst/>
              <a:ahLst/>
              <a:cxnLst/>
              <a:rect l="l" t="t" r="r" b="b"/>
              <a:pathLst>
                <a:path w="5045709" h="1416050">
                  <a:moveTo>
                    <a:pt x="0" y="0"/>
                  </a:moveTo>
                  <a:lnTo>
                    <a:pt x="5045683" y="0"/>
                  </a:lnTo>
                  <a:lnTo>
                    <a:pt x="5045683" y="1415610"/>
                  </a:lnTo>
                  <a:lnTo>
                    <a:pt x="0" y="1415610"/>
                  </a:lnTo>
                  <a:lnTo>
                    <a:pt x="0" y="0"/>
                  </a:lnTo>
                  <a:close/>
                </a:path>
              </a:pathLst>
            </a:custGeom>
            <a:ln w="38099">
              <a:solidFill>
                <a:srgbClr val="595959"/>
              </a:solidFill>
            </a:ln>
          </p:spPr>
          <p:txBody>
            <a:bodyPr wrap="square" lIns="0" tIns="0" rIns="0" bIns="0" rtlCol="0"/>
            <a:lstStyle/>
            <a:p>
              <a:endParaRPr/>
            </a:p>
          </p:txBody>
        </p:sp>
      </p:grpSp>
      <p:grpSp>
        <p:nvGrpSpPr>
          <p:cNvPr id="5" name="object 5"/>
          <p:cNvGrpSpPr/>
          <p:nvPr/>
        </p:nvGrpSpPr>
        <p:grpSpPr>
          <a:xfrm>
            <a:off x="2011487" y="245474"/>
            <a:ext cx="5121275" cy="2651760"/>
            <a:chOff x="2011487" y="245474"/>
            <a:chExt cx="5121275" cy="2651760"/>
          </a:xfrm>
        </p:grpSpPr>
        <p:sp>
          <p:nvSpPr>
            <p:cNvPr id="6" name="object 6"/>
            <p:cNvSpPr/>
            <p:nvPr/>
          </p:nvSpPr>
          <p:spPr>
            <a:xfrm>
              <a:off x="2164460" y="283574"/>
              <a:ext cx="4786362" cy="252719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030537" y="264524"/>
              <a:ext cx="5083175" cy="2613660"/>
            </a:xfrm>
            <a:custGeom>
              <a:avLst/>
              <a:gdLst/>
              <a:ahLst/>
              <a:cxnLst/>
              <a:rect l="l" t="t" r="r" b="b"/>
              <a:pathLst>
                <a:path w="5083175" h="2613660">
                  <a:moveTo>
                    <a:pt x="0" y="0"/>
                  </a:moveTo>
                  <a:lnTo>
                    <a:pt x="5082925" y="0"/>
                  </a:lnTo>
                  <a:lnTo>
                    <a:pt x="5082925" y="2613161"/>
                  </a:lnTo>
                  <a:lnTo>
                    <a:pt x="0" y="2613161"/>
                  </a:lnTo>
                  <a:lnTo>
                    <a:pt x="0" y="0"/>
                  </a:lnTo>
                  <a:close/>
                </a:path>
              </a:pathLst>
            </a:custGeom>
            <a:ln w="38099">
              <a:solidFill>
                <a:srgbClr val="595959"/>
              </a:solidFill>
            </a:ln>
          </p:spPr>
          <p:txBody>
            <a:bodyPr wrap="square" lIns="0" tIns="0" rIns="0" bIns="0" rtlCol="0"/>
            <a:lstStyle/>
            <a:p>
              <a:endParaRPr/>
            </a:p>
          </p:txBody>
        </p:sp>
      </p:grpSp>
      <p:grpSp>
        <p:nvGrpSpPr>
          <p:cNvPr id="8" name="object 8"/>
          <p:cNvGrpSpPr/>
          <p:nvPr/>
        </p:nvGrpSpPr>
        <p:grpSpPr>
          <a:xfrm>
            <a:off x="982687" y="4687549"/>
            <a:ext cx="7178675" cy="1802130"/>
            <a:chOff x="982687" y="4687549"/>
            <a:chExt cx="7178675" cy="1802130"/>
          </a:xfrm>
        </p:grpSpPr>
        <p:sp>
          <p:nvSpPr>
            <p:cNvPr id="9" name="object 9"/>
            <p:cNvSpPr/>
            <p:nvPr/>
          </p:nvSpPr>
          <p:spPr>
            <a:xfrm>
              <a:off x="1020787" y="4725650"/>
              <a:ext cx="7102425" cy="172539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01737" y="4706599"/>
              <a:ext cx="7140575" cy="1764030"/>
            </a:xfrm>
            <a:custGeom>
              <a:avLst/>
              <a:gdLst/>
              <a:ahLst/>
              <a:cxnLst/>
              <a:rect l="l" t="t" r="r" b="b"/>
              <a:pathLst>
                <a:path w="7140575" h="1764029">
                  <a:moveTo>
                    <a:pt x="0" y="0"/>
                  </a:moveTo>
                  <a:lnTo>
                    <a:pt x="7140525" y="0"/>
                  </a:lnTo>
                  <a:lnTo>
                    <a:pt x="7140525" y="1763499"/>
                  </a:lnTo>
                  <a:lnTo>
                    <a:pt x="0" y="1763499"/>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6106" y="3121886"/>
            <a:ext cx="8011795" cy="574040"/>
          </a:xfrm>
          <a:prstGeom prst="rect">
            <a:avLst/>
          </a:prstGeom>
        </p:spPr>
        <p:txBody>
          <a:bodyPr vert="horz" wrap="square" lIns="0" tIns="12700" rIns="0" bIns="0" rtlCol="0">
            <a:spAutoFit/>
          </a:bodyPr>
          <a:lstStyle/>
          <a:p>
            <a:pPr marL="12700">
              <a:lnSpc>
                <a:spcPct val="100000"/>
              </a:lnSpc>
              <a:spcBef>
                <a:spcPts val="100"/>
              </a:spcBef>
            </a:pPr>
            <a:r>
              <a:rPr lang="en-US" sz="3600" spc="434" dirty="0">
                <a:latin typeface="Calibri"/>
                <a:cs typeface="Calibri"/>
              </a:rPr>
              <a:t>Tomorrow</a:t>
            </a:r>
            <a:endParaRPr sz="3600" dirty="0">
              <a:latin typeface="Calibri"/>
              <a:cs typeface="Calibri"/>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6106" y="3121886"/>
            <a:ext cx="8011795" cy="574040"/>
          </a:xfrm>
          <a:prstGeom prst="rect">
            <a:avLst/>
          </a:prstGeom>
        </p:spPr>
        <p:txBody>
          <a:bodyPr vert="horz" wrap="square" lIns="0" tIns="12700" rIns="0" bIns="0" rtlCol="0">
            <a:spAutoFit/>
          </a:bodyPr>
          <a:lstStyle/>
          <a:p>
            <a:pPr marL="12700">
              <a:lnSpc>
                <a:spcPct val="100000"/>
              </a:lnSpc>
              <a:spcBef>
                <a:spcPts val="100"/>
              </a:spcBef>
            </a:pPr>
            <a:r>
              <a:rPr lang="en-US" sz="3600" spc="434" dirty="0">
                <a:latin typeface="Calibri"/>
                <a:cs typeface="Calibri"/>
              </a:rPr>
              <a:t>Demo JavaScript loading</a:t>
            </a:r>
            <a:endParaRPr sz="3600" dirty="0">
              <a:latin typeface="Calibri"/>
              <a:cs typeface="Calibri"/>
            </a:endParaRPr>
          </a:p>
        </p:txBody>
      </p:sp>
    </p:spTree>
    <p:extLst>
      <p:ext uri="{BB962C8B-B14F-4D97-AF65-F5344CB8AC3E}">
        <p14:creationId xmlns:p14="http://schemas.microsoft.com/office/powerpoint/2010/main" val="419303866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6106" y="3121886"/>
            <a:ext cx="8011795" cy="574040"/>
          </a:xfrm>
          <a:prstGeom prst="rect">
            <a:avLst/>
          </a:prstGeom>
        </p:spPr>
        <p:txBody>
          <a:bodyPr vert="horz" wrap="square" lIns="0" tIns="12700" rIns="0" bIns="0" rtlCol="0">
            <a:spAutoFit/>
          </a:bodyPr>
          <a:lstStyle/>
          <a:p>
            <a:pPr marL="12700">
              <a:lnSpc>
                <a:spcPct val="100000"/>
              </a:lnSpc>
              <a:spcBef>
                <a:spcPts val="100"/>
              </a:spcBef>
            </a:pPr>
            <a:r>
              <a:rPr sz="3600" spc="434" dirty="0">
                <a:latin typeface="Calibri"/>
                <a:cs typeface="Calibri"/>
              </a:rPr>
              <a:t>Log </a:t>
            </a:r>
            <a:r>
              <a:rPr sz="3600" spc="405" dirty="0">
                <a:latin typeface="Calibri"/>
                <a:cs typeface="Calibri"/>
              </a:rPr>
              <a:t>messages</a:t>
            </a:r>
            <a:r>
              <a:rPr sz="3600" spc="-475" dirty="0">
                <a:latin typeface="Calibri"/>
                <a:cs typeface="Calibri"/>
              </a:rPr>
              <a:t> </a:t>
            </a:r>
            <a:r>
              <a:rPr sz="3600" spc="235" dirty="0">
                <a:latin typeface="Calibri"/>
                <a:cs typeface="Calibri"/>
              </a:rPr>
              <a:t>aren't </a:t>
            </a:r>
            <a:r>
              <a:rPr sz="3600" spc="290" dirty="0">
                <a:latin typeface="Calibri"/>
                <a:cs typeface="Calibri"/>
              </a:rPr>
              <a:t>so </a:t>
            </a:r>
            <a:r>
              <a:rPr sz="3600" spc="200" dirty="0">
                <a:latin typeface="Calibri"/>
                <a:cs typeface="Calibri"/>
              </a:rPr>
              <a:t>interesting...</a:t>
            </a:r>
            <a:endParaRPr sz="3600">
              <a:latin typeface="Calibri"/>
              <a:cs typeface="Calibri"/>
            </a:endParaRPr>
          </a:p>
        </p:txBody>
      </p:sp>
    </p:spTree>
    <p:extLst>
      <p:ext uri="{BB962C8B-B14F-4D97-AF65-F5344CB8AC3E}">
        <p14:creationId xmlns:p14="http://schemas.microsoft.com/office/powerpoint/2010/main" val="39713184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856" y="3121886"/>
            <a:ext cx="7910830" cy="574040"/>
          </a:xfrm>
          <a:prstGeom prst="rect">
            <a:avLst/>
          </a:prstGeom>
        </p:spPr>
        <p:txBody>
          <a:bodyPr vert="horz" wrap="square" lIns="0" tIns="12700" rIns="0" bIns="0" rtlCol="0">
            <a:spAutoFit/>
          </a:bodyPr>
          <a:lstStyle/>
          <a:p>
            <a:pPr marL="12700">
              <a:lnSpc>
                <a:spcPct val="100000"/>
              </a:lnSpc>
              <a:spcBef>
                <a:spcPts val="100"/>
              </a:spcBef>
            </a:pPr>
            <a:r>
              <a:rPr sz="3600" spc="505" dirty="0">
                <a:latin typeface="Calibri"/>
                <a:cs typeface="Calibri"/>
              </a:rPr>
              <a:t>How</a:t>
            </a:r>
            <a:r>
              <a:rPr sz="3600" spc="114" dirty="0">
                <a:latin typeface="Calibri"/>
                <a:cs typeface="Calibri"/>
              </a:rPr>
              <a:t> </a:t>
            </a:r>
            <a:r>
              <a:rPr sz="3600" spc="445" dirty="0">
                <a:latin typeface="Calibri"/>
                <a:cs typeface="Calibri"/>
              </a:rPr>
              <a:t>do</a:t>
            </a:r>
            <a:r>
              <a:rPr sz="3600" spc="114" dirty="0">
                <a:latin typeface="Calibri"/>
                <a:cs typeface="Calibri"/>
              </a:rPr>
              <a:t> </a:t>
            </a:r>
            <a:r>
              <a:rPr sz="3600" spc="450" dirty="0">
                <a:latin typeface="Calibri"/>
                <a:cs typeface="Calibri"/>
              </a:rPr>
              <a:t>we</a:t>
            </a:r>
            <a:r>
              <a:rPr sz="3600" spc="114" dirty="0">
                <a:latin typeface="Calibri"/>
                <a:cs typeface="Calibri"/>
              </a:rPr>
              <a:t> </a:t>
            </a:r>
            <a:r>
              <a:rPr sz="3600" spc="300" dirty="0">
                <a:latin typeface="Calibri"/>
                <a:cs typeface="Calibri"/>
              </a:rPr>
              <a:t>interact</a:t>
            </a:r>
            <a:r>
              <a:rPr sz="3600" spc="114" dirty="0">
                <a:latin typeface="Calibri"/>
                <a:cs typeface="Calibri"/>
              </a:rPr>
              <a:t> </a:t>
            </a:r>
            <a:r>
              <a:rPr sz="3600" spc="365" dirty="0">
                <a:latin typeface="Calibri"/>
                <a:cs typeface="Calibri"/>
              </a:rPr>
              <a:t>with</a:t>
            </a:r>
            <a:r>
              <a:rPr sz="3600" spc="114" dirty="0">
                <a:latin typeface="Calibri"/>
                <a:cs typeface="Calibri"/>
              </a:rPr>
              <a:t> </a:t>
            </a:r>
            <a:r>
              <a:rPr sz="3600" spc="350" dirty="0">
                <a:latin typeface="Calibri"/>
                <a:cs typeface="Calibri"/>
              </a:rPr>
              <a:t>the</a:t>
            </a:r>
            <a:r>
              <a:rPr sz="3600" spc="114" dirty="0">
                <a:latin typeface="Calibri"/>
                <a:cs typeface="Calibri"/>
              </a:rPr>
              <a:t> </a:t>
            </a:r>
            <a:r>
              <a:rPr sz="3600" spc="345" dirty="0">
                <a:latin typeface="Calibri"/>
                <a:cs typeface="Calibri"/>
              </a:rPr>
              <a:t>page?</a:t>
            </a:r>
            <a:endParaRPr sz="3600">
              <a:latin typeface="Calibri"/>
              <a:cs typeface="Calibri"/>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lang="en-US" sz="4800" spc="360" dirty="0">
                <a:latin typeface="Calibri"/>
                <a:cs typeface="Calibri"/>
              </a:rPr>
              <a:t>Skip</a:t>
            </a:r>
            <a:endParaRPr sz="4800" dirty="0">
              <a:latin typeface="Calibri"/>
              <a:cs typeface="Calibri"/>
            </a:endParaRPr>
          </a:p>
        </p:txBody>
      </p:sp>
    </p:spTree>
    <p:extLst>
      <p:ext uri="{BB962C8B-B14F-4D97-AF65-F5344CB8AC3E}">
        <p14:creationId xmlns:p14="http://schemas.microsoft.com/office/powerpoint/2010/main" val="78399577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153025" cy="574040"/>
          </a:xfrm>
          <a:prstGeom prst="rect">
            <a:avLst/>
          </a:prstGeom>
        </p:spPr>
        <p:txBody>
          <a:bodyPr vert="horz" wrap="square" lIns="0" tIns="12700" rIns="0" bIns="0" rtlCol="0">
            <a:spAutoFit/>
          </a:bodyPr>
          <a:lstStyle/>
          <a:p>
            <a:pPr marL="12700">
              <a:lnSpc>
                <a:spcPct val="100000"/>
              </a:lnSpc>
              <a:spcBef>
                <a:spcPts val="100"/>
              </a:spcBef>
            </a:pPr>
            <a:r>
              <a:rPr sz="3600" spc="480" dirty="0">
                <a:latin typeface="Calibri"/>
                <a:cs typeface="Calibri"/>
              </a:rPr>
              <a:t>DOM </a:t>
            </a:r>
            <a:r>
              <a:rPr sz="3600" spc="335" dirty="0">
                <a:latin typeface="Calibri"/>
                <a:cs typeface="Calibri"/>
              </a:rPr>
              <a:t>object</a:t>
            </a:r>
            <a:r>
              <a:rPr sz="3600" spc="-300" dirty="0">
                <a:latin typeface="Calibri"/>
                <a:cs typeface="Calibri"/>
              </a:rPr>
              <a:t> </a:t>
            </a:r>
            <a:r>
              <a:rPr sz="3600" spc="295" dirty="0">
                <a:latin typeface="Calibri"/>
                <a:cs typeface="Calibri"/>
              </a:rPr>
              <a:t>properties</a:t>
            </a:r>
            <a:endParaRPr sz="3600">
              <a:latin typeface="Calibri"/>
              <a:cs typeface="Calibri"/>
            </a:endParaRPr>
          </a:p>
        </p:txBody>
      </p:sp>
      <p:sp>
        <p:nvSpPr>
          <p:cNvPr id="3" name="object 3"/>
          <p:cNvSpPr txBox="1"/>
          <p:nvPr/>
        </p:nvSpPr>
        <p:spPr>
          <a:xfrm>
            <a:off x="855724" y="1567743"/>
            <a:ext cx="7385684" cy="3797300"/>
          </a:xfrm>
          <a:prstGeom prst="rect">
            <a:avLst/>
          </a:prstGeom>
        </p:spPr>
        <p:txBody>
          <a:bodyPr vert="horz" wrap="square" lIns="0" tIns="12700" rIns="0" bIns="0" rtlCol="0">
            <a:spAutoFit/>
          </a:bodyPr>
          <a:lstStyle/>
          <a:p>
            <a:pPr marL="12700" marR="980440">
              <a:lnSpc>
                <a:spcPct val="114599"/>
              </a:lnSpc>
              <a:spcBef>
                <a:spcPts val="100"/>
              </a:spcBef>
            </a:pPr>
            <a:r>
              <a:rPr sz="2400" spc="-5" dirty="0">
                <a:solidFill>
                  <a:srgbClr val="434343"/>
                </a:solidFill>
                <a:latin typeface="Calibri"/>
                <a:cs typeface="Calibri"/>
              </a:rPr>
              <a:t>You can </a:t>
            </a:r>
            <a:r>
              <a:rPr sz="2400" dirty="0">
                <a:solidFill>
                  <a:srgbClr val="434343"/>
                </a:solidFill>
                <a:latin typeface="Calibri"/>
                <a:cs typeface="Calibri"/>
              </a:rPr>
              <a:t>access </a:t>
            </a:r>
            <a:r>
              <a:rPr sz="2400" b="1" spc="-5" dirty="0">
                <a:solidFill>
                  <a:srgbClr val="434343"/>
                </a:solidFill>
                <a:latin typeface="Calibri"/>
                <a:cs typeface="Calibri"/>
              </a:rPr>
              <a:t>attributes </a:t>
            </a:r>
            <a:r>
              <a:rPr sz="2400" spc="-5" dirty="0">
                <a:solidFill>
                  <a:srgbClr val="434343"/>
                </a:solidFill>
                <a:latin typeface="Calibri"/>
                <a:cs typeface="Calibri"/>
              </a:rPr>
              <a:t>of </a:t>
            </a:r>
            <a:r>
              <a:rPr sz="2400" dirty="0">
                <a:solidFill>
                  <a:srgbClr val="434343"/>
                </a:solidFill>
                <a:latin typeface="Calibri"/>
                <a:cs typeface="Calibri"/>
              </a:rPr>
              <a:t>an </a:t>
            </a:r>
            <a:r>
              <a:rPr sz="2400" spc="-5" dirty="0">
                <a:solidFill>
                  <a:srgbClr val="434343"/>
                </a:solidFill>
                <a:latin typeface="Calibri"/>
                <a:cs typeface="Calibri"/>
              </a:rPr>
              <a:t>HTML element via </a:t>
            </a:r>
            <a:r>
              <a:rPr sz="2400" dirty="0">
                <a:solidFill>
                  <a:srgbClr val="434343"/>
                </a:solidFill>
                <a:latin typeface="Calibri"/>
                <a:cs typeface="Calibri"/>
              </a:rPr>
              <a:t>a  </a:t>
            </a:r>
            <a:r>
              <a:rPr sz="2400" spc="-5" dirty="0">
                <a:solidFill>
                  <a:srgbClr val="434343"/>
                </a:solidFill>
                <a:latin typeface="Calibri"/>
                <a:cs typeface="Calibri"/>
              </a:rPr>
              <a:t>property (field) of the DOM</a:t>
            </a:r>
            <a:r>
              <a:rPr sz="2400" spc="-20" dirty="0">
                <a:solidFill>
                  <a:srgbClr val="434343"/>
                </a:solidFill>
                <a:latin typeface="Calibri"/>
                <a:cs typeface="Calibri"/>
              </a:rPr>
              <a:t> </a:t>
            </a:r>
            <a:r>
              <a:rPr sz="2400" spc="-5" dirty="0">
                <a:solidFill>
                  <a:srgbClr val="434343"/>
                </a:solidFill>
                <a:latin typeface="Calibri"/>
                <a:cs typeface="Calibri"/>
              </a:rPr>
              <a:t>object</a:t>
            </a:r>
            <a:endParaRPr sz="2400">
              <a:latin typeface="Calibri"/>
              <a:cs typeface="Calibri"/>
            </a:endParaRPr>
          </a:p>
          <a:p>
            <a:pPr>
              <a:lnSpc>
                <a:spcPct val="100000"/>
              </a:lnSpc>
            </a:pPr>
            <a:endParaRPr sz="2700">
              <a:latin typeface="Calibri"/>
              <a:cs typeface="Calibri"/>
            </a:endParaRPr>
          </a:p>
          <a:p>
            <a:pPr marL="12700" marR="5080">
              <a:lnSpc>
                <a:spcPct val="114599"/>
              </a:lnSpc>
            </a:pPr>
            <a:r>
              <a:rPr sz="2400" spc="-5" dirty="0">
                <a:solidFill>
                  <a:srgbClr val="434343"/>
                </a:solidFill>
                <a:latin typeface="Consolas"/>
                <a:cs typeface="Consolas"/>
              </a:rPr>
              <a:t>const image </a:t>
            </a:r>
            <a:r>
              <a:rPr sz="2400" dirty="0">
                <a:solidFill>
                  <a:srgbClr val="434343"/>
                </a:solidFill>
                <a:latin typeface="Consolas"/>
                <a:cs typeface="Consolas"/>
              </a:rPr>
              <a:t>= </a:t>
            </a:r>
            <a:r>
              <a:rPr sz="2400" spc="-5" dirty="0">
                <a:solidFill>
                  <a:srgbClr val="434343"/>
                </a:solidFill>
                <a:latin typeface="Consolas"/>
                <a:cs typeface="Consolas"/>
              </a:rPr>
              <a:t>document.querySelector('img');  image.src </a:t>
            </a:r>
            <a:r>
              <a:rPr sz="2400" dirty="0">
                <a:solidFill>
                  <a:srgbClr val="434343"/>
                </a:solidFill>
                <a:latin typeface="Consolas"/>
                <a:cs typeface="Consolas"/>
              </a:rPr>
              <a:t>=</a:t>
            </a:r>
            <a:r>
              <a:rPr sz="2400" spc="-30" dirty="0">
                <a:solidFill>
                  <a:srgbClr val="434343"/>
                </a:solidFill>
                <a:latin typeface="Consolas"/>
                <a:cs typeface="Consolas"/>
              </a:rPr>
              <a:t> </a:t>
            </a:r>
            <a:r>
              <a:rPr sz="2400" spc="-5" dirty="0">
                <a:solidFill>
                  <a:srgbClr val="434343"/>
                </a:solidFill>
                <a:latin typeface="Consolas"/>
                <a:cs typeface="Consolas"/>
              </a:rPr>
              <a:t>'new-picture.png';</a:t>
            </a:r>
            <a:endParaRPr sz="2400">
              <a:latin typeface="Consolas"/>
              <a:cs typeface="Consolas"/>
            </a:endParaRPr>
          </a:p>
          <a:p>
            <a:pPr>
              <a:lnSpc>
                <a:spcPct val="100000"/>
              </a:lnSpc>
              <a:spcBef>
                <a:spcPts val="30"/>
              </a:spcBef>
            </a:pPr>
            <a:endParaRPr sz="3150">
              <a:latin typeface="Consolas"/>
              <a:cs typeface="Consolas"/>
            </a:endParaRPr>
          </a:p>
          <a:p>
            <a:pPr marL="12700">
              <a:lnSpc>
                <a:spcPct val="100000"/>
              </a:lnSpc>
              <a:spcBef>
                <a:spcPts val="5"/>
              </a:spcBef>
            </a:pPr>
            <a:r>
              <a:rPr sz="2400" spc="-5" dirty="0">
                <a:solidFill>
                  <a:srgbClr val="434343"/>
                </a:solidFill>
                <a:latin typeface="Calibri"/>
                <a:cs typeface="Calibri"/>
              </a:rPr>
              <a:t>Some</a:t>
            </a:r>
            <a:r>
              <a:rPr sz="2400" spc="-10" dirty="0">
                <a:solidFill>
                  <a:srgbClr val="434343"/>
                </a:solidFill>
                <a:latin typeface="Calibri"/>
                <a:cs typeface="Calibri"/>
              </a:rPr>
              <a:t> </a:t>
            </a:r>
            <a:r>
              <a:rPr sz="2400" spc="-5" dirty="0">
                <a:solidFill>
                  <a:srgbClr val="434343"/>
                </a:solidFill>
                <a:latin typeface="Calibri"/>
                <a:cs typeface="Calibri"/>
              </a:rPr>
              <a:t>exceptions:</a:t>
            </a:r>
            <a:endParaRPr sz="2400">
              <a:latin typeface="Calibri"/>
              <a:cs typeface="Calibri"/>
            </a:endParaRPr>
          </a:p>
          <a:p>
            <a:pPr marL="469900" marR="814069"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Notably, you can't </a:t>
            </a:r>
            <a:r>
              <a:rPr sz="2400" dirty="0">
                <a:solidFill>
                  <a:srgbClr val="434343"/>
                </a:solidFill>
                <a:latin typeface="Calibri"/>
                <a:cs typeface="Calibri"/>
              </a:rPr>
              <a:t>access </a:t>
            </a:r>
            <a:r>
              <a:rPr sz="2400" spc="-5" dirty="0">
                <a:solidFill>
                  <a:srgbClr val="434343"/>
                </a:solidFill>
                <a:latin typeface="Calibri"/>
                <a:cs typeface="Calibri"/>
              </a:rPr>
              <a:t>the </a:t>
            </a:r>
            <a:r>
              <a:rPr sz="2400" spc="-5" dirty="0">
                <a:solidFill>
                  <a:srgbClr val="434343"/>
                </a:solidFill>
                <a:latin typeface="Consolas"/>
                <a:cs typeface="Consolas"/>
              </a:rPr>
              <a:t>class</a:t>
            </a:r>
            <a:r>
              <a:rPr sz="2400" spc="-795" dirty="0">
                <a:solidFill>
                  <a:srgbClr val="434343"/>
                </a:solidFill>
                <a:latin typeface="Consolas"/>
                <a:cs typeface="Consolas"/>
              </a:rPr>
              <a:t> </a:t>
            </a:r>
            <a:r>
              <a:rPr sz="2400" dirty="0">
                <a:solidFill>
                  <a:srgbClr val="434343"/>
                </a:solidFill>
                <a:latin typeface="Calibri"/>
                <a:cs typeface="Calibri"/>
              </a:rPr>
              <a:t>attribute </a:t>
            </a:r>
            <a:r>
              <a:rPr sz="2400" spc="-5" dirty="0">
                <a:solidFill>
                  <a:srgbClr val="434343"/>
                </a:solidFill>
                <a:latin typeface="Calibri"/>
                <a:cs typeface="Calibri"/>
              </a:rPr>
              <a:t>via  object</a:t>
            </a:r>
            <a:r>
              <a:rPr sz="2400" b="1" spc="-5" dirty="0">
                <a:solidFill>
                  <a:srgbClr val="434343"/>
                </a:solidFill>
                <a:latin typeface="Consolas"/>
                <a:cs typeface="Consolas"/>
              </a:rPr>
              <a:t>.class</a:t>
            </a:r>
            <a:endParaRPr sz="2400">
              <a:latin typeface="Consolas"/>
              <a:cs typeface="Consolas"/>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643370" cy="574040"/>
          </a:xfrm>
          <a:prstGeom prst="rect">
            <a:avLst/>
          </a:prstGeom>
        </p:spPr>
        <p:txBody>
          <a:bodyPr vert="horz" wrap="square" lIns="0" tIns="12700" rIns="0" bIns="0" rtlCol="0">
            <a:spAutoFit/>
          </a:bodyPr>
          <a:lstStyle/>
          <a:p>
            <a:pPr marL="12700">
              <a:lnSpc>
                <a:spcPct val="100000"/>
              </a:lnSpc>
              <a:spcBef>
                <a:spcPts val="100"/>
              </a:spcBef>
            </a:pPr>
            <a:r>
              <a:rPr sz="3600" spc="480" dirty="0">
                <a:latin typeface="Calibri"/>
                <a:cs typeface="Calibri"/>
              </a:rPr>
              <a:t>Adding </a:t>
            </a:r>
            <a:r>
              <a:rPr sz="3600" spc="465" dirty="0">
                <a:latin typeface="Calibri"/>
                <a:cs typeface="Calibri"/>
              </a:rPr>
              <a:t>and</a:t>
            </a:r>
            <a:r>
              <a:rPr sz="3600" spc="-530" dirty="0">
                <a:latin typeface="Calibri"/>
                <a:cs typeface="Calibri"/>
              </a:rPr>
              <a:t> </a:t>
            </a:r>
            <a:r>
              <a:rPr sz="3600" spc="385" dirty="0">
                <a:latin typeface="Calibri"/>
                <a:cs typeface="Calibri"/>
              </a:rPr>
              <a:t>removing </a:t>
            </a:r>
            <a:r>
              <a:rPr sz="3600" spc="305" dirty="0">
                <a:latin typeface="Calibri"/>
                <a:cs typeface="Calibri"/>
              </a:rPr>
              <a:t>classes</a:t>
            </a:r>
            <a:endParaRPr sz="3600">
              <a:latin typeface="Calibri"/>
              <a:cs typeface="Calibri"/>
            </a:endParaRPr>
          </a:p>
        </p:txBody>
      </p:sp>
      <p:sp>
        <p:nvSpPr>
          <p:cNvPr id="3" name="object 3"/>
          <p:cNvSpPr txBox="1"/>
          <p:nvPr/>
        </p:nvSpPr>
        <p:spPr>
          <a:xfrm>
            <a:off x="855724" y="1567743"/>
            <a:ext cx="7385684" cy="446405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You can control </a:t>
            </a:r>
            <a:r>
              <a:rPr sz="2400" b="1" spc="-5" dirty="0">
                <a:solidFill>
                  <a:srgbClr val="434343"/>
                </a:solidFill>
                <a:latin typeface="Calibri"/>
                <a:cs typeface="Calibri"/>
              </a:rPr>
              <a:t>classes </a:t>
            </a:r>
            <a:r>
              <a:rPr sz="2400" dirty="0">
                <a:solidFill>
                  <a:srgbClr val="434343"/>
                </a:solidFill>
                <a:latin typeface="Calibri"/>
                <a:cs typeface="Calibri"/>
              </a:rPr>
              <a:t>applied </a:t>
            </a:r>
            <a:r>
              <a:rPr sz="2400" spc="-5" dirty="0">
                <a:solidFill>
                  <a:srgbClr val="434343"/>
                </a:solidFill>
                <a:latin typeface="Calibri"/>
                <a:cs typeface="Calibri"/>
              </a:rPr>
              <a:t>to </a:t>
            </a:r>
            <a:r>
              <a:rPr sz="2400" dirty="0">
                <a:solidFill>
                  <a:srgbClr val="434343"/>
                </a:solidFill>
                <a:latin typeface="Calibri"/>
                <a:cs typeface="Calibri"/>
              </a:rPr>
              <a:t>an </a:t>
            </a:r>
            <a:r>
              <a:rPr sz="2400" spc="-5" dirty="0">
                <a:solidFill>
                  <a:srgbClr val="434343"/>
                </a:solidFill>
                <a:latin typeface="Calibri"/>
                <a:cs typeface="Calibri"/>
              </a:rPr>
              <a:t>HTML element</a:t>
            </a:r>
            <a:r>
              <a:rPr sz="2400" dirty="0">
                <a:solidFill>
                  <a:srgbClr val="434343"/>
                </a:solidFill>
                <a:latin typeface="Calibri"/>
                <a:cs typeface="Calibri"/>
              </a:rPr>
              <a:t> </a:t>
            </a:r>
            <a:r>
              <a:rPr sz="2400" spc="-5" dirty="0">
                <a:solidFill>
                  <a:srgbClr val="434343"/>
                </a:solidFill>
                <a:latin typeface="Calibri"/>
                <a:cs typeface="Calibri"/>
              </a:rPr>
              <a:t>via</a:t>
            </a:r>
            <a:endParaRPr sz="2400">
              <a:latin typeface="Calibri"/>
              <a:cs typeface="Calibri"/>
            </a:endParaRPr>
          </a:p>
          <a:p>
            <a:pPr marL="12700">
              <a:lnSpc>
                <a:spcPct val="100000"/>
              </a:lnSpc>
              <a:spcBef>
                <a:spcPts val="420"/>
              </a:spcBef>
            </a:pPr>
            <a:r>
              <a:rPr sz="2400" spc="-5" dirty="0">
                <a:solidFill>
                  <a:srgbClr val="434343"/>
                </a:solidFill>
                <a:latin typeface="Consolas"/>
                <a:cs typeface="Consolas"/>
              </a:rPr>
              <a:t>classList.add</a:t>
            </a:r>
            <a:r>
              <a:rPr sz="2400" spc="-760" dirty="0">
                <a:solidFill>
                  <a:srgbClr val="434343"/>
                </a:solidFill>
                <a:latin typeface="Consolas"/>
                <a:cs typeface="Consolas"/>
              </a:rPr>
              <a:t> </a:t>
            </a:r>
            <a:r>
              <a:rPr sz="2400" dirty="0">
                <a:solidFill>
                  <a:srgbClr val="434343"/>
                </a:solidFill>
                <a:latin typeface="Calibri"/>
                <a:cs typeface="Calibri"/>
              </a:rPr>
              <a:t>and </a:t>
            </a:r>
            <a:r>
              <a:rPr sz="2400" spc="-5" dirty="0">
                <a:solidFill>
                  <a:srgbClr val="434343"/>
                </a:solidFill>
                <a:latin typeface="Consolas"/>
                <a:cs typeface="Consolas"/>
              </a:rPr>
              <a:t>classList.remove</a:t>
            </a:r>
            <a:r>
              <a:rPr sz="2400" spc="-5" dirty="0">
                <a:solidFill>
                  <a:srgbClr val="434343"/>
                </a:solidFill>
                <a:latin typeface="Calibri"/>
                <a:cs typeface="Calibri"/>
              </a:rPr>
              <a:t>:</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onsolas"/>
                <a:cs typeface="Consolas"/>
              </a:rPr>
              <a:t>const image </a:t>
            </a:r>
            <a:r>
              <a:rPr sz="2400" dirty="0">
                <a:solidFill>
                  <a:srgbClr val="434343"/>
                </a:solidFill>
                <a:latin typeface="Consolas"/>
                <a:cs typeface="Consolas"/>
              </a:rPr>
              <a:t>=</a:t>
            </a:r>
            <a:r>
              <a:rPr sz="2400" spc="-110" dirty="0">
                <a:solidFill>
                  <a:srgbClr val="434343"/>
                </a:solidFill>
                <a:latin typeface="Consolas"/>
                <a:cs typeface="Consolas"/>
              </a:rPr>
              <a:t> </a:t>
            </a:r>
            <a:r>
              <a:rPr sz="2400" spc="-5" dirty="0">
                <a:solidFill>
                  <a:srgbClr val="434343"/>
                </a:solidFill>
                <a:latin typeface="Consolas"/>
                <a:cs typeface="Consolas"/>
              </a:rPr>
              <a:t>document.querySelector('img');</a:t>
            </a:r>
            <a:endParaRPr sz="2400">
              <a:latin typeface="Consolas"/>
              <a:cs typeface="Consolas"/>
            </a:endParaRPr>
          </a:p>
          <a:p>
            <a:pPr marL="12700" marR="1346200">
              <a:lnSpc>
                <a:spcPct val="113700"/>
              </a:lnSpc>
              <a:spcBef>
                <a:spcPts val="1025"/>
              </a:spcBef>
            </a:pPr>
            <a:r>
              <a:rPr sz="2400" spc="-5" dirty="0">
                <a:solidFill>
                  <a:srgbClr val="37761C"/>
                </a:solidFill>
                <a:latin typeface="Consolas"/>
                <a:cs typeface="Consolas"/>
              </a:rPr>
              <a:t>// Adds </a:t>
            </a:r>
            <a:r>
              <a:rPr sz="2400" dirty="0">
                <a:solidFill>
                  <a:srgbClr val="37761C"/>
                </a:solidFill>
                <a:latin typeface="Consolas"/>
                <a:cs typeface="Consolas"/>
              </a:rPr>
              <a:t>a </a:t>
            </a:r>
            <a:r>
              <a:rPr sz="2400" spc="-5" dirty="0">
                <a:solidFill>
                  <a:srgbClr val="37761C"/>
                </a:solidFill>
                <a:latin typeface="Consolas"/>
                <a:cs typeface="Consolas"/>
              </a:rPr>
              <a:t>CSS class called</a:t>
            </a:r>
            <a:r>
              <a:rPr sz="2400" spc="-114" dirty="0">
                <a:solidFill>
                  <a:srgbClr val="37761C"/>
                </a:solidFill>
                <a:latin typeface="Consolas"/>
                <a:cs typeface="Consolas"/>
              </a:rPr>
              <a:t> </a:t>
            </a:r>
            <a:r>
              <a:rPr sz="2400" spc="-5" dirty="0">
                <a:solidFill>
                  <a:srgbClr val="37761C"/>
                </a:solidFill>
                <a:latin typeface="Consolas"/>
                <a:cs typeface="Consolas"/>
              </a:rPr>
              <a:t>"active".  </a:t>
            </a:r>
            <a:r>
              <a:rPr sz="2400" spc="-5" dirty="0">
                <a:solidFill>
                  <a:srgbClr val="434343"/>
                </a:solidFill>
                <a:latin typeface="Consolas"/>
                <a:cs typeface="Consolas"/>
              </a:rPr>
              <a:t>image.classList.add('active');</a:t>
            </a:r>
            <a:endParaRPr sz="2400">
              <a:latin typeface="Consolas"/>
              <a:cs typeface="Consolas"/>
            </a:endParaRPr>
          </a:p>
          <a:p>
            <a:pPr marL="12700" marR="844550">
              <a:lnSpc>
                <a:spcPct val="113700"/>
              </a:lnSpc>
              <a:spcBef>
                <a:spcPts val="1025"/>
              </a:spcBef>
            </a:pPr>
            <a:r>
              <a:rPr sz="2400" spc="-5" dirty="0">
                <a:solidFill>
                  <a:srgbClr val="37761C"/>
                </a:solidFill>
                <a:latin typeface="Consolas"/>
                <a:cs typeface="Consolas"/>
              </a:rPr>
              <a:t>// Removes </a:t>
            </a:r>
            <a:r>
              <a:rPr sz="2400" dirty="0">
                <a:solidFill>
                  <a:srgbClr val="37761C"/>
                </a:solidFill>
                <a:latin typeface="Consolas"/>
                <a:cs typeface="Consolas"/>
              </a:rPr>
              <a:t>a </a:t>
            </a:r>
            <a:r>
              <a:rPr sz="2400" spc="-5" dirty="0">
                <a:solidFill>
                  <a:srgbClr val="37761C"/>
                </a:solidFill>
                <a:latin typeface="Consolas"/>
                <a:cs typeface="Consolas"/>
              </a:rPr>
              <a:t>CSS class called</a:t>
            </a:r>
            <a:r>
              <a:rPr sz="2400" spc="-114" dirty="0">
                <a:solidFill>
                  <a:srgbClr val="37761C"/>
                </a:solidFill>
                <a:latin typeface="Consolas"/>
                <a:cs typeface="Consolas"/>
              </a:rPr>
              <a:t> </a:t>
            </a:r>
            <a:r>
              <a:rPr sz="2400" spc="-5" dirty="0">
                <a:solidFill>
                  <a:srgbClr val="37761C"/>
                </a:solidFill>
                <a:latin typeface="Consolas"/>
                <a:cs typeface="Consolas"/>
              </a:rPr>
              <a:t>"hidden".  </a:t>
            </a:r>
            <a:r>
              <a:rPr sz="2400" spc="-5" dirty="0">
                <a:solidFill>
                  <a:srgbClr val="434343"/>
                </a:solidFill>
                <a:latin typeface="Consolas"/>
                <a:cs typeface="Consolas"/>
              </a:rPr>
              <a:t>image.classList.remove('hidden');</a:t>
            </a:r>
            <a:endParaRPr sz="2400">
              <a:latin typeface="Consolas"/>
              <a:cs typeface="Consolas"/>
            </a:endParaRPr>
          </a:p>
          <a:p>
            <a:pPr>
              <a:lnSpc>
                <a:spcPct val="100000"/>
              </a:lnSpc>
              <a:spcBef>
                <a:spcPts val="35"/>
              </a:spcBef>
            </a:pPr>
            <a:endParaRPr sz="3150">
              <a:latin typeface="Consolas"/>
              <a:cs typeface="Consolas"/>
            </a:endParaRPr>
          </a:p>
          <a:p>
            <a:pPr marL="12700">
              <a:lnSpc>
                <a:spcPct val="100000"/>
              </a:lnSpc>
            </a:pP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More on</a:t>
            </a:r>
            <a:r>
              <a:rPr sz="2400" u="heavy" spc="-10"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classList</a:t>
            </a:r>
            <a:r>
              <a:rPr sz="2400" spc="-5"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305295300"/>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sz="4800" spc="360" dirty="0">
                <a:latin typeface="Calibri"/>
                <a:cs typeface="Calibri"/>
              </a:rPr>
              <a:t>More </a:t>
            </a:r>
            <a:r>
              <a:rPr sz="4800" spc="470" dirty="0">
                <a:latin typeface="Calibri"/>
                <a:cs typeface="Calibri"/>
              </a:rPr>
              <a:t>next</a:t>
            </a:r>
            <a:r>
              <a:rPr sz="4800" spc="-85" dirty="0">
                <a:latin typeface="Calibri"/>
                <a:cs typeface="Calibri"/>
              </a:rPr>
              <a:t> </a:t>
            </a:r>
            <a:r>
              <a:rPr sz="4800" spc="305" dirty="0">
                <a:latin typeface="Calibri"/>
                <a:cs typeface="Calibri"/>
              </a:rPr>
              <a:t>time!</a:t>
            </a:r>
            <a:endParaRPr sz="4800" dirty="0">
              <a:latin typeface="Calibri"/>
              <a:cs typeface="Calibri"/>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lang="en-US" sz="4800" spc="360" dirty="0">
                <a:latin typeface="Calibri"/>
                <a:cs typeface="Calibri"/>
              </a:rPr>
              <a:t>Start Here</a:t>
            </a:r>
            <a:endParaRPr sz="4800" dirty="0">
              <a:latin typeface="Calibri"/>
              <a:cs typeface="Calibri"/>
            </a:endParaRPr>
          </a:p>
        </p:txBody>
      </p:sp>
    </p:spTree>
    <p:extLst>
      <p:ext uri="{BB962C8B-B14F-4D97-AF65-F5344CB8AC3E}">
        <p14:creationId xmlns:p14="http://schemas.microsoft.com/office/powerpoint/2010/main" val="127003773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lang="en-US" sz="4800" spc="360" dirty="0">
                <a:latin typeface="Calibri"/>
                <a:cs typeface="Calibri"/>
              </a:rPr>
              <a:t>Again on</a:t>
            </a:r>
            <a:endParaRPr sz="4800" dirty="0">
              <a:latin typeface="Calibri"/>
              <a:cs typeface="Calibri"/>
            </a:endParaRPr>
          </a:p>
        </p:txBody>
      </p:sp>
    </p:spTree>
    <p:extLst>
      <p:ext uri="{BB962C8B-B14F-4D97-AF65-F5344CB8AC3E}">
        <p14:creationId xmlns:p14="http://schemas.microsoft.com/office/powerpoint/2010/main" val="120244254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lang="en-US" sz="4800" spc="360" dirty="0">
                <a:latin typeface="Calibri"/>
                <a:cs typeface="Calibri"/>
              </a:rPr>
              <a:t>Blocks</a:t>
            </a:r>
            <a:endParaRPr sz="4800" dirty="0">
              <a:latin typeface="Calibri"/>
              <a:cs typeface="Calibri"/>
            </a:endParaRPr>
          </a:p>
        </p:txBody>
      </p:sp>
    </p:spTree>
    <p:extLst>
      <p:ext uri="{BB962C8B-B14F-4D97-AF65-F5344CB8AC3E}">
        <p14:creationId xmlns:p14="http://schemas.microsoft.com/office/powerpoint/2010/main" val="204353591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08729" cy="574040"/>
          </a:xfrm>
          <a:prstGeom prst="rect">
            <a:avLst/>
          </a:prstGeom>
        </p:spPr>
        <p:txBody>
          <a:bodyPr vert="horz" wrap="square" lIns="0" tIns="12700" rIns="0" bIns="0" rtlCol="0">
            <a:spAutoFit/>
          </a:bodyPr>
          <a:lstStyle/>
          <a:p>
            <a:pPr marL="12700">
              <a:lnSpc>
                <a:spcPct val="100000"/>
              </a:lnSpc>
              <a:spcBef>
                <a:spcPts val="100"/>
              </a:spcBef>
            </a:pPr>
            <a:r>
              <a:rPr sz="3600" spc="300" dirty="0">
                <a:latin typeface="Calibri"/>
                <a:cs typeface="Calibri"/>
              </a:rPr>
              <a:t>What's </a:t>
            </a:r>
            <a:r>
              <a:rPr sz="3600" spc="365" dirty="0">
                <a:latin typeface="Calibri"/>
                <a:cs typeface="Calibri"/>
              </a:rPr>
              <a:t>a</a:t>
            </a:r>
            <a:r>
              <a:rPr sz="3600" spc="-130" dirty="0">
                <a:latin typeface="Calibri"/>
                <a:cs typeface="Calibri"/>
              </a:rPr>
              <a:t> </a:t>
            </a:r>
            <a:r>
              <a:rPr sz="3600" spc="180" dirty="0">
                <a:latin typeface="Calibri"/>
                <a:cs typeface="Calibri"/>
              </a:rPr>
              <a:t>"block"?</a:t>
            </a:r>
            <a:endParaRPr sz="3600">
              <a:latin typeface="Calibri"/>
              <a:cs typeface="Calibri"/>
            </a:endParaRPr>
          </a:p>
        </p:txBody>
      </p:sp>
      <p:sp>
        <p:nvSpPr>
          <p:cNvPr id="3" name="object 3"/>
          <p:cNvSpPr txBox="1"/>
          <p:nvPr/>
        </p:nvSpPr>
        <p:spPr>
          <a:xfrm>
            <a:off x="855724" y="1567744"/>
            <a:ext cx="7385050" cy="4168775"/>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In the context of programming languages, </a:t>
            </a:r>
            <a:r>
              <a:rPr sz="2400" dirty="0">
                <a:solidFill>
                  <a:srgbClr val="434343"/>
                </a:solidFill>
                <a:latin typeface="Calibri"/>
                <a:cs typeface="Calibri"/>
              </a:rPr>
              <a:t>a </a:t>
            </a:r>
            <a:r>
              <a:rPr sz="2400" b="1" spc="-5" dirty="0">
                <a:solidFill>
                  <a:srgbClr val="434343"/>
                </a:solidFill>
                <a:latin typeface="Calibri"/>
                <a:cs typeface="Calibri"/>
              </a:rPr>
              <a:t>block </a:t>
            </a:r>
            <a:r>
              <a:rPr sz="2400" spc="-5" dirty="0">
                <a:solidFill>
                  <a:srgbClr val="434343"/>
                </a:solidFill>
                <a:latin typeface="Calibri"/>
                <a:cs typeface="Calibri"/>
              </a:rPr>
              <a:t>is </a:t>
            </a:r>
            <a:r>
              <a:rPr sz="2400" dirty="0">
                <a:solidFill>
                  <a:srgbClr val="434343"/>
                </a:solidFill>
                <a:latin typeface="Calibri"/>
                <a:cs typeface="Calibri"/>
              </a:rPr>
              <a:t>a  </a:t>
            </a:r>
            <a:r>
              <a:rPr sz="2400" spc="-5" dirty="0">
                <a:solidFill>
                  <a:srgbClr val="434343"/>
                </a:solidFill>
                <a:latin typeface="Calibri"/>
                <a:cs typeface="Calibri"/>
              </a:rPr>
              <a:t>group of </a:t>
            </a:r>
            <a:r>
              <a:rPr sz="2400" dirty="0">
                <a:solidFill>
                  <a:srgbClr val="434343"/>
                </a:solidFill>
                <a:latin typeface="Calibri"/>
                <a:cs typeface="Calibri"/>
              </a:rPr>
              <a:t>0 </a:t>
            </a:r>
            <a:r>
              <a:rPr sz="2400" spc="-5" dirty="0">
                <a:solidFill>
                  <a:srgbClr val="434343"/>
                </a:solidFill>
                <a:latin typeface="Calibri"/>
                <a:cs typeface="Calibri"/>
              </a:rPr>
              <a:t>or more statements, usually surrounded by curly  braces. (</a:t>
            </a:r>
            <a:r>
              <a:rPr sz="2400" u="heavy" spc="-5" dirty="0">
                <a:solidFill>
                  <a:srgbClr val="0097A7"/>
                </a:solidFill>
                <a:uFill>
                  <a:solidFill>
                    <a:srgbClr val="0097A7"/>
                  </a:solidFill>
                </a:uFill>
                <a:latin typeface="Calibri"/>
                <a:cs typeface="Calibri"/>
                <a:hlinkClick r:id="rId2"/>
              </a:rPr>
              <a:t>wiki</a:t>
            </a:r>
            <a:r>
              <a:rPr sz="2400" spc="-5" dirty="0">
                <a:solidFill>
                  <a:srgbClr val="0097A7"/>
                </a:solidFill>
                <a:latin typeface="Calibri"/>
                <a:cs typeface="Calibri"/>
                <a:hlinkClick r:id="rId2"/>
              </a:rPr>
              <a:t> </a:t>
            </a:r>
            <a:r>
              <a:rPr sz="2400" dirty="0">
                <a:solidFill>
                  <a:srgbClr val="434343"/>
                </a:solidFill>
                <a:latin typeface="Calibri"/>
                <a:cs typeface="Calibri"/>
              </a:rPr>
              <a:t>/</a:t>
            </a:r>
            <a:r>
              <a:rPr sz="2400" spc="5" dirty="0">
                <a:solidFill>
                  <a:srgbClr val="434343"/>
                </a:solidFill>
                <a:latin typeface="Calibri"/>
                <a:cs typeface="Calibri"/>
              </a:rPr>
              <a:t> </a:t>
            </a:r>
            <a:r>
              <a:rPr sz="2400" u="heavy" spc="-5" dirty="0">
                <a:solidFill>
                  <a:srgbClr val="0097A7"/>
                </a:solidFill>
                <a:uFill>
                  <a:solidFill>
                    <a:srgbClr val="0097A7"/>
                  </a:solidFill>
                </a:uFill>
                <a:latin typeface="Calibri"/>
                <a:cs typeface="Calibri"/>
                <a:hlinkClick r:id="rId3"/>
              </a:rPr>
              <a:t>mdn</a:t>
            </a:r>
            <a:r>
              <a:rPr sz="2400" spc="-5" dirty="0">
                <a:solidFill>
                  <a:srgbClr val="434343"/>
                </a:solidFill>
                <a:latin typeface="Calibri"/>
                <a:cs typeface="Calibri"/>
              </a:rPr>
              <a:t>)</a:t>
            </a:r>
            <a:endParaRPr sz="2400">
              <a:latin typeface="Calibri"/>
              <a:cs typeface="Calibri"/>
            </a:endParaRPr>
          </a:p>
          <a:p>
            <a:pPr>
              <a:lnSpc>
                <a:spcPct val="100000"/>
              </a:lnSpc>
            </a:pPr>
            <a:endParaRPr sz="2400">
              <a:latin typeface="Calibri"/>
              <a:cs typeface="Calibri"/>
            </a:endParaRPr>
          </a:p>
          <a:p>
            <a:pPr marL="163195">
              <a:lnSpc>
                <a:spcPct val="100000"/>
              </a:lnSpc>
              <a:spcBef>
                <a:spcPts val="179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Also known </a:t>
            </a:r>
            <a:r>
              <a:rPr sz="2400" dirty="0">
                <a:solidFill>
                  <a:srgbClr val="434343"/>
                </a:solidFill>
                <a:latin typeface="Calibri"/>
                <a:cs typeface="Calibri"/>
              </a:rPr>
              <a:t>as a </a:t>
            </a:r>
            <a:r>
              <a:rPr sz="2400" b="1" spc="-5" dirty="0">
                <a:solidFill>
                  <a:srgbClr val="434343"/>
                </a:solidFill>
                <a:latin typeface="Calibri"/>
                <a:cs typeface="Calibri"/>
              </a:rPr>
              <a:t>compound</a:t>
            </a:r>
            <a:r>
              <a:rPr sz="2400" b="1" dirty="0">
                <a:solidFill>
                  <a:srgbClr val="434343"/>
                </a:solidFill>
                <a:latin typeface="Calibri"/>
                <a:cs typeface="Calibri"/>
              </a:rPr>
              <a:t> </a:t>
            </a:r>
            <a:r>
              <a:rPr sz="2400" b="1" spc="-5" dirty="0">
                <a:solidFill>
                  <a:srgbClr val="434343"/>
                </a:solidFill>
                <a:latin typeface="Calibri"/>
                <a:cs typeface="Calibri"/>
              </a:rPr>
              <a:t>statement</a:t>
            </a:r>
            <a:endParaRPr sz="2400">
              <a:latin typeface="Calibri"/>
              <a:cs typeface="Calibri"/>
            </a:endParaRPr>
          </a:p>
          <a:p>
            <a:pPr marL="469900" marR="298450" indent="-306705">
              <a:lnSpc>
                <a:spcPct val="113700"/>
              </a:lnSpc>
              <a:spcBef>
                <a:spcPts val="100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Not JavaScript-specific; exists in most languages (C++,  Java, Python,</a:t>
            </a:r>
            <a:r>
              <a:rPr sz="2400" spc="-10" dirty="0">
                <a:solidFill>
                  <a:srgbClr val="434343"/>
                </a:solidFill>
                <a:latin typeface="Calibri"/>
                <a:cs typeface="Calibri"/>
              </a:rPr>
              <a:t> </a:t>
            </a:r>
            <a:r>
              <a:rPr sz="2400" spc="-5" dirty="0">
                <a:solidFill>
                  <a:srgbClr val="434343"/>
                </a:solidFill>
                <a:latin typeface="Calibri"/>
                <a:cs typeface="Calibri"/>
              </a:rPr>
              <a:t>etc)</a:t>
            </a:r>
            <a:endParaRPr sz="2400">
              <a:latin typeface="Calibri"/>
              <a:cs typeface="Calibri"/>
            </a:endParaRPr>
          </a:p>
          <a:p>
            <a:pPr marL="469900" marR="844550" indent="-306705">
              <a:lnSpc>
                <a:spcPct val="113700"/>
              </a:lnSpc>
              <a:spcBef>
                <a:spcPts val="102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Has </a:t>
            </a:r>
            <a:r>
              <a:rPr sz="2400" b="1" spc="-5" dirty="0">
                <a:solidFill>
                  <a:srgbClr val="434343"/>
                </a:solidFill>
                <a:latin typeface="Calibri"/>
                <a:cs typeface="Calibri"/>
              </a:rPr>
              <a:t>absolutely nothing </a:t>
            </a:r>
            <a:r>
              <a:rPr sz="2400" spc="-5" dirty="0">
                <a:solidFill>
                  <a:srgbClr val="434343"/>
                </a:solidFill>
                <a:latin typeface="Calibri"/>
                <a:cs typeface="Calibri"/>
              </a:rPr>
              <a:t>to do with the HTML/CSS  notion of "block", i.e. block</a:t>
            </a:r>
            <a:r>
              <a:rPr sz="2400" spc="-20" dirty="0">
                <a:solidFill>
                  <a:srgbClr val="434343"/>
                </a:solidFill>
                <a:latin typeface="Calibri"/>
                <a:cs typeface="Calibri"/>
              </a:rPr>
              <a:t> </a:t>
            </a:r>
            <a:r>
              <a:rPr sz="2400" spc="-5" dirty="0">
                <a:solidFill>
                  <a:srgbClr val="434343"/>
                </a:solidFill>
                <a:latin typeface="Calibri"/>
                <a:cs typeface="Calibri"/>
              </a:rPr>
              <a:t>elements</a:t>
            </a:r>
            <a:endParaRPr sz="2400">
              <a:latin typeface="Calibri"/>
              <a:cs typeface="Calibri"/>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808729" cy="574040"/>
          </a:xfrm>
          <a:prstGeom prst="rect">
            <a:avLst/>
          </a:prstGeom>
        </p:spPr>
        <p:txBody>
          <a:bodyPr vert="horz" wrap="square" lIns="0" tIns="12700" rIns="0" bIns="0" rtlCol="0">
            <a:spAutoFit/>
          </a:bodyPr>
          <a:lstStyle/>
          <a:p>
            <a:pPr marL="12700">
              <a:lnSpc>
                <a:spcPct val="100000"/>
              </a:lnSpc>
              <a:spcBef>
                <a:spcPts val="100"/>
              </a:spcBef>
            </a:pPr>
            <a:r>
              <a:rPr sz="3600" spc="300" dirty="0">
                <a:latin typeface="Calibri"/>
                <a:cs typeface="Calibri"/>
              </a:rPr>
              <a:t>What's </a:t>
            </a:r>
            <a:r>
              <a:rPr sz="3600" spc="365" dirty="0">
                <a:latin typeface="Calibri"/>
                <a:cs typeface="Calibri"/>
              </a:rPr>
              <a:t>a</a:t>
            </a:r>
            <a:r>
              <a:rPr sz="3600" spc="-130" dirty="0">
                <a:latin typeface="Calibri"/>
                <a:cs typeface="Calibri"/>
              </a:rPr>
              <a:t> </a:t>
            </a:r>
            <a:r>
              <a:rPr sz="3600" spc="180" dirty="0">
                <a:latin typeface="Calibri"/>
                <a:cs typeface="Calibri"/>
              </a:rPr>
              <a:t>"block"?</a:t>
            </a:r>
            <a:endParaRPr sz="3600">
              <a:latin typeface="Calibri"/>
              <a:cs typeface="Calibri"/>
            </a:endParaRPr>
          </a:p>
        </p:txBody>
      </p:sp>
      <p:sp>
        <p:nvSpPr>
          <p:cNvPr id="3" name="object 3"/>
          <p:cNvSpPr txBox="1"/>
          <p:nvPr/>
        </p:nvSpPr>
        <p:spPr>
          <a:xfrm>
            <a:off x="855724" y="1567744"/>
            <a:ext cx="7411720" cy="4985385"/>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For example, the precise definition of </a:t>
            </a:r>
            <a:r>
              <a:rPr sz="2400" dirty="0">
                <a:solidFill>
                  <a:srgbClr val="434343"/>
                </a:solidFill>
                <a:latin typeface="Calibri"/>
                <a:cs typeface="Calibri"/>
              </a:rPr>
              <a:t>an </a:t>
            </a:r>
            <a:r>
              <a:rPr sz="2400" spc="-5" dirty="0">
                <a:solidFill>
                  <a:srgbClr val="434343"/>
                </a:solidFill>
                <a:latin typeface="Calibri"/>
                <a:cs typeface="Calibri"/>
              </a:rPr>
              <a:t>if-statement might  look</a:t>
            </a:r>
            <a:r>
              <a:rPr sz="2400" spc="-10" dirty="0">
                <a:solidFill>
                  <a:srgbClr val="434343"/>
                </a:solidFill>
                <a:latin typeface="Calibri"/>
                <a:cs typeface="Calibri"/>
              </a:rPr>
              <a:t> </a:t>
            </a:r>
            <a:r>
              <a:rPr sz="2400" spc="-5" dirty="0">
                <a:solidFill>
                  <a:srgbClr val="434343"/>
                </a:solidFill>
                <a:latin typeface="Calibri"/>
                <a:cs typeface="Calibri"/>
              </a:rPr>
              <a:t>like:</a:t>
            </a:r>
            <a:endParaRPr sz="2400">
              <a:latin typeface="Calibri"/>
              <a:cs typeface="Calibri"/>
            </a:endParaRPr>
          </a:p>
          <a:p>
            <a:pPr marL="469900">
              <a:lnSpc>
                <a:spcPct val="100000"/>
              </a:lnSpc>
              <a:spcBef>
                <a:spcPts val="1420"/>
              </a:spcBef>
              <a:tabLst>
                <a:tab pos="2819400" algn="l"/>
              </a:tabLst>
            </a:pPr>
            <a:r>
              <a:rPr sz="2400" spc="-5" dirty="0">
                <a:solidFill>
                  <a:srgbClr val="434343"/>
                </a:solidFill>
                <a:latin typeface="Consolas"/>
                <a:cs typeface="Consolas"/>
              </a:rPr>
              <a:t>if</a:t>
            </a:r>
            <a:r>
              <a:rPr sz="2400" dirty="0">
                <a:solidFill>
                  <a:srgbClr val="434343"/>
                </a:solidFill>
                <a:latin typeface="Consolas"/>
                <a:cs typeface="Consolas"/>
              </a:rPr>
              <a:t> </a:t>
            </a:r>
            <a:r>
              <a:rPr sz="2400" spc="-5" dirty="0">
                <a:solidFill>
                  <a:srgbClr val="434343"/>
                </a:solidFill>
                <a:latin typeface="Consolas"/>
                <a:cs typeface="Consolas"/>
              </a:rPr>
              <a:t>(</a:t>
            </a:r>
            <a:r>
              <a:rPr sz="2400" b="1" i="1" spc="-5" dirty="0">
                <a:solidFill>
                  <a:srgbClr val="434343"/>
                </a:solidFill>
                <a:latin typeface="Calibri"/>
                <a:cs typeface="Calibri"/>
              </a:rPr>
              <a:t>expression</a:t>
            </a:r>
            <a:r>
              <a:rPr sz="2400" spc="-5" dirty="0">
                <a:solidFill>
                  <a:srgbClr val="434343"/>
                </a:solidFill>
                <a:latin typeface="Consolas"/>
                <a:cs typeface="Consolas"/>
              </a:rPr>
              <a:t>)	</a:t>
            </a:r>
            <a:r>
              <a:rPr sz="2400" b="1" i="1" spc="-5" dirty="0">
                <a:solidFill>
                  <a:srgbClr val="434343"/>
                </a:solidFill>
                <a:latin typeface="Calibri"/>
                <a:cs typeface="Calibri"/>
              </a:rPr>
              <a:t>statement</a:t>
            </a:r>
            <a:endParaRPr sz="2400">
              <a:latin typeface="Calibri"/>
              <a:cs typeface="Calibri"/>
            </a:endParaRPr>
          </a:p>
          <a:p>
            <a:pPr>
              <a:lnSpc>
                <a:spcPct val="100000"/>
              </a:lnSpc>
              <a:spcBef>
                <a:spcPts val="30"/>
              </a:spcBef>
            </a:pPr>
            <a:endParaRPr sz="3000">
              <a:latin typeface="Calibri"/>
              <a:cs typeface="Calibri"/>
            </a:endParaRPr>
          </a:p>
          <a:p>
            <a:pPr marL="12700">
              <a:lnSpc>
                <a:spcPct val="100000"/>
              </a:lnSpc>
            </a:pPr>
            <a:r>
              <a:rPr sz="2400" spc="-5" dirty="0">
                <a:solidFill>
                  <a:srgbClr val="434343"/>
                </a:solidFill>
                <a:latin typeface="Calibri"/>
                <a:cs typeface="Calibri"/>
              </a:rPr>
              <a:t>And </a:t>
            </a:r>
            <a:r>
              <a:rPr sz="2400" dirty="0">
                <a:solidFill>
                  <a:srgbClr val="434343"/>
                </a:solidFill>
                <a:latin typeface="Calibri"/>
                <a:cs typeface="Calibri"/>
              </a:rPr>
              <a:t>a </a:t>
            </a:r>
            <a:r>
              <a:rPr sz="2400" spc="-5" dirty="0">
                <a:solidFill>
                  <a:srgbClr val="434343"/>
                </a:solidFill>
                <a:latin typeface="Calibri"/>
                <a:cs typeface="Calibri"/>
              </a:rPr>
              <a:t>block might look</a:t>
            </a:r>
            <a:r>
              <a:rPr sz="2400" spc="-20" dirty="0">
                <a:solidFill>
                  <a:srgbClr val="434343"/>
                </a:solidFill>
                <a:latin typeface="Calibri"/>
                <a:cs typeface="Calibri"/>
              </a:rPr>
              <a:t> </a:t>
            </a:r>
            <a:r>
              <a:rPr sz="2400" spc="-5" dirty="0">
                <a:solidFill>
                  <a:srgbClr val="434343"/>
                </a:solidFill>
                <a:latin typeface="Calibri"/>
                <a:cs typeface="Calibri"/>
              </a:rPr>
              <a:t>like</a:t>
            </a:r>
            <a:endParaRPr sz="2400">
              <a:latin typeface="Calibri"/>
              <a:cs typeface="Calibri"/>
            </a:endParaRPr>
          </a:p>
          <a:p>
            <a:pPr marL="12700">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347345" marR="1038225">
              <a:lnSpc>
                <a:spcPct val="114599"/>
              </a:lnSpc>
            </a:pPr>
            <a:r>
              <a:rPr sz="2400" spc="-5" dirty="0">
                <a:solidFill>
                  <a:srgbClr val="434343"/>
                </a:solidFill>
                <a:latin typeface="Consolas"/>
                <a:cs typeface="Consolas"/>
              </a:rPr>
              <a:t>console.log('Hello, world!');  console.log('Today is </a:t>
            </a:r>
            <a:r>
              <a:rPr sz="2400" dirty="0">
                <a:solidFill>
                  <a:srgbClr val="434343"/>
                </a:solidFill>
                <a:latin typeface="Consolas"/>
                <a:cs typeface="Consolas"/>
              </a:rPr>
              <a:t>a </a:t>
            </a:r>
            <a:r>
              <a:rPr sz="2400" spc="-5" dirty="0">
                <a:solidFill>
                  <a:srgbClr val="434343"/>
                </a:solidFill>
                <a:latin typeface="Consolas"/>
                <a:cs typeface="Consolas"/>
              </a:rPr>
              <a:t>good</a:t>
            </a:r>
            <a:r>
              <a:rPr sz="2400" spc="-114" dirty="0">
                <a:solidFill>
                  <a:srgbClr val="434343"/>
                </a:solidFill>
                <a:latin typeface="Consolas"/>
                <a:cs typeface="Consolas"/>
              </a:rPr>
              <a:t> </a:t>
            </a:r>
            <a:r>
              <a:rPr sz="2400" spc="-5" dirty="0">
                <a:solidFill>
                  <a:srgbClr val="434343"/>
                </a:solidFill>
                <a:latin typeface="Consolas"/>
                <a:cs typeface="Consolas"/>
              </a:rPr>
              <a:t>day.');</a:t>
            </a:r>
            <a:endParaRPr sz="2400">
              <a:latin typeface="Consolas"/>
              <a:cs typeface="Consolas"/>
            </a:endParaRPr>
          </a:p>
          <a:p>
            <a:pPr marL="12700">
              <a:lnSpc>
                <a:spcPct val="100000"/>
              </a:lnSpc>
              <a:spcBef>
                <a:spcPts val="420"/>
              </a:spcBef>
            </a:pPr>
            <a:r>
              <a:rPr sz="2400" dirty="0">
                <a:solidFill>
                  <a:srgbClr val="434343"/>
                </a:solidFill>
                <a:latin typeface="Consolas"/>
                <a:cs typeface="Consolas"/>
              </a:rPr>
              <a:t>}</a:t>
            </a:r>
            <a:endParaRPr sz="2400">
              <a:latin typeface="Consolas"/>
              <a:cs typeface="Consolas"/>
            </a:endParaRPr>
          </a:p>
          <a:p>
            <a:pPr>
              <a:lnSpc>
                <a:spcPct val="100000"/>
              </a:lnSpc>
              <a:spcBef>
                <a:spcPts val="35"/>
              </a:spcBef>
            </a:pPr>
            <a:endParaRPr sz="2900">
              <a:latin typeface="Consolas"/>
              <a:cs typeface="Consolas"/>
            </a:endParaRPr>
          </a:p>
          <a:p>
            <a:pPr marL="12700" marR="128905">
              <a:lnSpc>
                <a:spcPct val="114599"/>
              </a:lnSpc>
            </a:pPr>
            <a:r>
              <a:rPr sz="1800" dirty="0">
                <a:solidFill>
                  <a:srgbClr val="434343"/>
                </a:solidFill>
                <a:latin typeface="Calibri"/>
                <a:cs typeface="Calibri"/>
              </a:rPr>
              <a:t>A </a:t>
            </a:r>
            <a:r>
              <a:rPr sz="1800" spc="-5" dirty="0">
                <a:solidFill>
                  <a:srgbClr val="434343"/>
                </a:solidFill>
                <a:latin typeface="Calibri"/>
                <a:cs typeface="Calibri"/>
              </a:rPr>
              <a:t>"block" or compound statement is </a:t>
            </a:r>
            <a:r>
              <a:rPr sz="1800" dirty="0">
                <a:solidFill>
                  <a:srgbClr val="434343"/>
                </a:solidFill>
                <a:latin typeface="Calibri"/>
                <a:cs typeface="Calibri"/>
              </a:rPr>
              <a:t>a </a:t>
            </a:r>
            <a:r>
              <a:rPr sz="1800" spc="-5" dirty="0">
                <a:solidFill>
                  <a:srgbClr val="434343"/>
                </a:solidFill>
                <a:latin typeface="Calibri"/>
                <a:cs typeface="Calibri"/>
              </a:rPr>
              <a:t>type of </a:t>
            </a:r>
            <a:r>
              <a:rPr sz="1800" b="1" i="1" spc="-5" dirty="0">
                <a:solidFill>
                  <a:srgbClr val="434343"/>
                </a:solidFill>
                <a:latin typeface="Calibri"/>
                <a:cs typeface="Calibri"/>
              </a:rPr>
              <a:t>statement</a:t>
            </a:r>
            <a:r>
              <a:rPr sz="1800" spc="-5" dirty="0">
                <a:solidFill>
                  <a:srgbClr val="434343"/>
                </a:solidFill>
                <a:latin typeface="Calibri"/>
                <a:cs typeface="Calibri"/>
              </a:rPr>
              <a:t>, which is why we can  execute multiple statements when the condition is</a:t>
            </a:r>
            <a:r>
              <a:rPr sz="1800" spc="-15" dirty="0">
                <a:solidFill>
                  <a:srgbClr val="434343"/>
                </a:solidFill>
                <a:latin typeface="Calibri"/>
                <a:cs typeface="Calibri"/>
              </a:rPr>
              <a:t> </a:t>
            </a:r>
            <a:r>
              <a:rPr sz="1800" spc="-5" dirty="0">
                <a:solidFill>
                  <a:srgbClr val="434343"/>
                </a:solidFill>
                <a:latin typeface="Calibri"/>
                <a:cs typeface="Calibri"/>
              </a:rPr>
              <a:t>true.</a:t>
            </a:r>
            <a:endParaRPr sz="1800">
              <a:latin typeface="Calibri"/>
              <a:cs typeface="Calibri"/>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945890" cy="574040"/>
          </a:xfrm>
          <a:prstGeom prst="rect">
            <a:avLst/>
          </a:prstGeom>
        </p:spPr>
        <p:txBody>
          <a:bodyPr vert="horz" wrap="square" lIns="0" tIns="12700" rIns="0" bIns="0" rtlCol="0">
            <a:spAutoFit/>
          </a:bodyPr>
          <a:lstStyle/>
          <a:p>
            <a:pPr marL="12700">
              <a:lnSpc>
                <a:spcPct val="100000"/>
              </a:lnSpc>
              <a:spcBef>
                <a:spcPts val="100"/>
              </a:spcBef>
            </a:pPr>
            <a:r>
              <a:rPr sz="3600" spc="390" dirty="0">
                <a:latin typeface="Calibri"/>
                <a:cs typeface="Calibri"/>
              </a:rPr>
              <a:t>Blocks </a:t>
            </a:r>
            <a:r>
              <a:rPr sz="3600" spc="465" dirty="0">
                <a:latin typeface="Calibri"/>
                <a:cs typeface="Calibri"/>
              </a:rPr>
              <a:t>and</a:t>
            </a:r>
            <a:r>
              <a:rPr sz="3600" spc="-210" dirty="0">
                <a:latin typeface="Calibri"/>
                <a:cs typeface="Calibri"/>
              </a:rPr>
              <a:t> </a:t>
            </a:r>
            <a:r>
              <a:rPr sz="3600" spc="390" dirty="0">
                <a:latin typeface="Calibri"/>
                <a:cs typeface="Calibri"/>
              </a:rPr>
              <a:t>scope</a:t>
            </a:r>
            <a:endParaRPr sz="3600">
              <a:latin typeface="Calibri"/>
              <a:cs typeface="Calibri"/>
            </a:endParaRPr>
          </a:p>
        </p:txBody>
      </p:sp>
      <p:sp>
        <p:nvSpPr>
          <p:cNvPr id="3" name="object 3"/>
          <p:cNvSpPr txBox="1"/>
          <p:nvPr/>
        </p:nvSpPr>
        <p:spPr>
          <a:xfrm>
            <a:off x="855724" y="1567744"/>
            <a:ext cx="7343775" cy="4587875"/>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Most languages that include blocks </a:t>
            </a:r>
            <a:r>
              <a:rPr sz="2400" dirty="0">
                <a:solidFill>
                  <a:srgbClr val="434343"/>
                </a:solidFill>
                <a:latin typeface="Calibri"/>
                <a:cs typeface="Calibri"/>
              </a:rPr>
              <a:t>also </a:t>
            </a:r>
            <a:r>
              <a:rPr sz="2400" spc="-5" dirty="0">
                <a:solidFill>
                  <a:srgbClr val="434343"/>
                </a:solidFill>
                <a:latin typeface="Calibri"/>
                <a:cs typeface="Calibri"/>
              </a:rPr>
              <a:t>tie scoping rules to  blocks, i.e. via </a:t>
            </a:r>
            <a:r>
              <a:rPr sz="2400" dirty="0">
                <a:solidFill>
                  <a:srgbClr val="434343"/>
                </a:solidFill>
                <a:latin typeface="Calibri"/>
                <a:cs typeface="Calibri"/>
              </a:rPr>
              <a:t>"</a:t>
            </a:r>
            <a:r>
              <a:rPr sz="2400" u="heavy" dirty="0">
                <a:solidFill>
                  <a:srgbClr val="0097A7"/>
                </a:solidFill>
                <a:uFill>
                  <a:solidFill>
                    <a:srgbClr val="0097A7"/>
                  </a:solidFill>
                </a:uFill>
                <a:latin typeface="Calibri"/>
                <a:cs typeface="Calibri"/>
                <a:hlinkClick r:id="rId2"/>
              </a:rPr>
              <a:t>block</a:t>
            </a:r>
            <a:r>
              <a:rPr sz="2400" u="heavy" spc="-10"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scope</a:t>
            </a:r>
            <a:r>
              <a:rPr sz="2400" spc="-5" dirty="0">
                <a:solidFill>
                  <a:srgbClr val="434343"/>
                </a:solidFill>
                <a:latin typeface="Calibri"/>
                <a:cs typeface="Calibri"/>
              </a:rPr>
              <a:t>":</a:t>
            </a:r>
            <a:endParaRPr sz="2400">
              <a:latin typeface="Calibri"/>
              <a:cs typeface="Calibri"/>
            </a:endParaRPr>
          </a:p>
          <a:p>
            <a:pPr marL="469900" marR="3522345">
              <a:lnSpc>
                <a:spcPct val="148400"/>
              </a:lnSpc>
              <a:spcBef>
                <a:spcPts val="25"/>
              </a:spcBef>
            </a:pPr>
            <a:r>
              <a:rPr sz="2400" spc="-5" dirty="0">
                <a:solidFill>
                  <a:srgbClr val="37761C"/>
                </a:solidFill>
                <a:latin typeface="Consolas"/>
                <a:cs typeface="Consolas"/>
              </a:rPr>
              <a:t>// C++ code, not</a:t>
            </a:r>
            <a:r>
              <a:rPr sz="2400" spc="-105" dirty="0">
                <a:solidFill>
                  <a:srgbClr val="37761C"/>
                </a:solidFill>
                <a:latin typeface="Consolas"/>
                <a:cs typeface="Consolas"/>
              </a:rPr>
              <a:t> </a:t>
            </a:r>
            <a:r>
              <a:rPr sz="2400" spc="-5" dirty="0">
                <a:solidFill>
                  <a:srgbClr val="37761C"/>
                </a:solidFill>
                <a:latin typeface="Consolas"/>
                <a:cs typeface="Consolas"/>
              </a:rPr>
              <a:t>JS:  </a:t>
            </a:r>
            <a:r>
              <a:rPr sz="2400" spc="-5" dirty="0">
                <a:solidFill>
                  <a:srgbClr val="434343"/>
                </a:solidFill>
                <a:latin typeface="Consolas"/>
                <a:cs typeface="Consolas"/>
              </a:rPr>
              <a:t>if (</a:t>
            </a:r>
            <a:r>
              <a:rPr sz="2400" b="1" spc="-5" dirty="0">
                <a:solidFill>
                  <a:srgbClr val="434343"/>
                </a:solidFill>
                <a:latin typeface="Calibri"/>
                <a:cs typeface="Calibri"/>
              </a:rPr>
              <a:t>...</a:t>
            </a:r>
            <a:r>
              <a:rPr sz="2400" spc="-5" dirty="0">
                <a:solidFill>
                  <a:srgbClr val="434343"/>
                </a:solidFill>
                <a:latin typeface="Consolas"/>
                <a:cs typeface="Consolas"/>
              </a:rPr>
              <a:t>)</a:t>
            </a:r>
            <a:r>
              <a:rPr sz="2400" spc="-30"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971550">
              <a:lnSpc>
                <a:spcPct val="100000"/>
              </a:lnSpc>
              <a:spcBef>
                <a:spcPts val="1395"/>
              </a:spcBef>
            </a:pPr>
            <a:r>
              <a:rPr sz="2400" spc="-5" dirty="0">
                <a:solidFill>
                  <a:srgbClr val="434343"/>
                </a:solidFill>
                <a:latin typeface="Consolas"/>
                <a:cs typeface="Consolas"/>
              </a:rPr>
              <a:t>int </a:t>
            </a:r>
            <a:r>
              <a:rPr sz="2400" dirty="0">
                <a:solidFill>
                  <a:srgbClr val="434343"/>
                </a:solidFill>
                <a:latin typeface="Consolas"/>
                <a:cs typeface="Consolas"/>
              </a:rPr>
              <a:t>x =</a:t>
            </a:r>
            <a:r>
              <a:rPr sz="2400" spc="-35" dirty="0">
                <a:solidFill>
                  <a:srgbClr val="434343"/>
                </a:solidFill>
                <a:latin typeface="Consolas"/>
                <a:cs typeface="Consolas"/>
              </a:rPr>
              <a:t> </a:t>
            </a:r>
            <a:r>
              <a:rPr sz="2400" spc="-5" dirty="0">
                <a:solidFill>
                  <a:srgbClr val="434343"/>
                </a:solidFill>
                <a:latin typeface="Consolas"/>
                <a:cs typeface="Consolas"/>
              </a:rPr>
              <a:t>5;</a:t>
            </a:r>
            <a:endParaRPr sz="2400">
              <a:latin typeface="Consolas"/>
              <a:cs typeface="Consolas"/>
            </a:endParaRPr>
          </a:p>
          <a:p>
            <a:pPr marL="927100">
              <a:lnSpc>
                <a:spcPct val="100000"/>
              </a:lnSpc>
              <a:spcBef>
                <a:spcPts val="395"/>
              </a:spcBef>
            </a:pPr>
            <a:r>
              <a:rPr sz="2400" spc="-5" dirty="0">
                <a:solidFill>
                  <a:srgbClr val="434343"/>
                </a:solidFill>
                <a:latin typeface="Consolas"/>
                <a:cs typeface="Consolas"/>
              </a:rPr>
              <a:t>...</a:t>
            </a:r>
            <a:endParaRPr sz="2400">
              <a:latin typeface="Consolas"/>
              <a:cs typeface="Consolas"/>
            </a:endParaRPr>
          </a:p>
          <a:p>
            <a:pPr marL="469900">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469900">
              <a:lnSpc>
                <a:spcPct val="100000"/>
              </a:lnSpc>
              <a:spcBef>
                <a:spcPts val="420"/>
              </a:spcBef>
            </a:pPr>
            <a:r>
              <a:rPr sz="2400" spc="-5" dirty="0">
                <a:solidFill>
                  <a:srgbClr val="37761C"/>
                </a:solidFill>
                <a:latin typeface="Consolas"/>
                <a:cs typeface="Consolas"/>
              </a:rPr>
              <a:t>// can't access </a:t>
            </a:r>
            <a:r>
              <a:rPr sz="2400" dirty="0">
                <a:solidFill>
                  <a:srgbClr val="37761C"/>
                </a:solidFill>
                <a:latin typeface="Consolas"/>
                <a:cs typeface="Consolas"/>
              </a:rPr>
              <a:t>x</a:t>
            </a:r>
            <a:r>
              <a:rPr sz="2400" spc="-40" dirty="0">
                <a:solidFill>
                  <a:srgbClr val="37761C"/>
                </a:solidFill>
                <a:latin typeface="Consolas"/>
                <a:cs typeface="Consolas"/>
              </a:rPr>
              <a:t> </a:t>
            </a:r>
            <a:r>
              <a:rPr sz="2400" spc="-5" dirty="0">
                <a:solidFill>
                  <a:srgbClr val="37761C"/>
                </a:solidFill>
                <a:latin typeface="Consolas"/>
                <a:cs typeface="Consolas"/>
              </a:rPr>
              <a:t>here</a:t>
            </a:r>
            <a:endParaRPr sz="2400">
              <a:latin typeface="Consolas"/>
              <a:cs typeface="Consolas"/>
            </a:endParaRPr>
          </a:p>
          <a:p>
            <a:pPr>
              <a:lnSpc>
                <a:spcPct val="100000"/>
              </a:lnSpc>
              <a:spcBef>
                <a:spcPts val="30"/>
              </a:spcBef>
            </a:pPr>
            <a:endParaRPr sz="3150">
              <a:latin typeface="Consolas"/>
              <a:cs typeface="Consolas"/>
            </a:endParaRPr>
          </a:p>
          <a:p>
            <a:pPr marL="12700">
              <a:lnSpc>
                <a:spcPct val="100000"/>
              </a:lnSpc>
            </a:pPr>
            <a:r>
              <a:rPr sz="2400" spc="-5" dirty="0">
                <a:solidFill>
                  <a:srgbClr val="434343"/>
                </a:solidFill>
                <a:latin typeface="Calibri"/>
                <a:cs typeface="Calibri"/>
              </a:rPr>
              <a:t>This is the behavior of Java, C++, C,</a:t>
            </a:r>
            <a:r>
              <a:rPr sz="2400" spc="-20" dirty="0">
                <a:solidFill>
                  <a:srgbClr val="434343"/>
                </a:solidFill>
                <a:latin typeface="Calibri"/>
                <a:cs typeface="Calibri"/>
              </a:rPr>
              <a:t> </a:t>
            </a:r>
            <a:r>
              <a:rPr sz="2400" spc="-5" dirty="0">
                <a:solidFill>
                  <a:srgbClr val="434343"/>
                </a:solidFill>
                <a:latin typeface="Calibri"/>
                <a:cs typeface="Calibri"/>
              </a:rPr>
              <a:t>etc.</a:t>
            </a:r>
            <a:endParaRPr sz="2400">
              <a:latin typeface="Calibri"/>
              <a:cs typeface="Calibri"/>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945890" cy="574040"/>
          </a:xfrm>
          <a:prstGeom prst="rect">
            <a:avLst/>
          </a:prstGeom>
        </p:spPr>
        <p:txBody>
          <a:bodyPr vert="horz" wrap="square" lIns="0" tIns="12700" rIns="0" bIns="0" rtlCol="0">
            <a:spAutoFit/>
          </a:bodyPr>
          <a:lstStyle/>
          <a:p>
            <a:pPr marL="12700">
              <a:lnSpc>
                <a:spcPct val="100000"/>
              </a:lnSpc>
              <a:spcBef>
                <a:spcPts val="100"/>
              </a:spcBef>
            </a:pPr>
            <a:r>
              <a:rPr sz="3600" spc="390" dirty="0">
                <a:latin typeface="Calibri"/>
                <a:cs typeface="Calibri"/>
              </a:rPr>
              <a:t>Blocks </a:t>
            </a:r>
            <a:r>
              <a:rPr sz="3600" spc="465" dirty="0">
                <a:latin typeface="Calibri"/>
                <a:cs typeface="Calibri"/>
              </a:rPr>
              <a:t>and</a:t>
            </a:r>
            <a:r>
              <a:rPr sz="3600" spc="-210" dirty="0">
                <a:latin typeface="Calibri"/>
                <a:cs typeface="Calibri"/>
              </a:rPr>
              <a:t> </a:t>
            </a:r>
            <a:r>
              <a:rPr sz="3600" spc="390" dirty="0">
                <a:latin typeface="Calibri"/>
                <a:cs typeface="Calibri"/>
              </a:rPr>
              <a:t>scope</a:t>
            </a:r>
            <a:endParaRPr sz="3600">
              <a:latin typeface="Calibri"/>
              <a:cs typeface="Calibri"/>
            </a:endParaRPr>
          </a:p>
        </p:txBody>
      </p:sp>
      <p:sp>
        <p:nvSpPr>
          <p:cNvPr id="3" name="object 3"/>
          <p:cNvSpPr txBox="1"/>
          <p:nvPr/>
        </p:nvSpPr>
        <p:spPr>
          <a:xfrm>
            <a:off x="855724" y="1567744"/>
            <a:ext cx="7062470" cy="320675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This is </a:t>
            </a:r>
            <a:r>
              <a:rPr sz="2400" dirty="0">
                <a:solidFill>
                  <a:srgbClr val="434343"/>
                </a:solidFill>
                <a:latin typeface="Calibri"/>
                <a:cs typeface="Calibri"/>
              </a:rPr>
              <a:t>also </a:t>
            </a:r>
            <a:r>
              <a:rPr sz="2400" spc="-5" dirty="0">
                <a:solidFill>
                  <a:srgbClr val="434343"/>
                </a:solidFill>
                <a:latin typeface="Calibri"/>
                <a:cs typeface="Calibri"/>
              </a:rPr>
              <a:t>the behavior of JavaScript variables so long </a:t>
            </a:r>
            <a:r>
              <a:rPr sz="2400" dirty="0">
                <a:solidFill>
                  <a:srgbClr val="434343"/>
                </a:solidFill>
                <a:latin typeface="Calibri"/>
                <a:cs typeface="Calibri"/>
              </a:rPr>
              <a:t>as  </a:t>
            </a:r>
            <a:r>
              <a:rPr sz="2400" spc="-5" dirty="0">
                <a:solidFill>
                  <a:srgbClr val="434343"/>
                </a:solidFill>
                <a:latin typeface="Calibri"/>
                <a:cs typeface="Calibri"/>
              </a:rPr>
              <a:t>you use </a:t>
            </a:r>
            <a:r>
              <a:rPr sz="2400" spc="-5" dirty="0">
                <a:solidFill>
                  <a:srgbClr val="9900FF"/>
                </a:solidFill>
                <a:latin typeface="Consolas"/>
                <a:cs typeface="Consolas"/>
              </a:rPr>
              <a:t>const</a:t>
            </a:r>
            <a:r>
              <a:rPr sz="2400" spc="-760" dirty="0">
                <a:solidFill>
                  <a:srgbClr val="9900FF"/>
                </a:solidFill>
                <a:latin typeface="Consolas"/>
                <a:cs typeface="Consolas"/>
              </a:rPr>
              <a:t> </a:t>
            </a:r>
            <a:r>
              <a:rPr sz="2400" dirty="0">
                <a:solidFill>
                  <a:srgbClr val="434343"/>
                </a:solidFill>
                <a:latin typeface="Calibri"/>
                <a:cs typeface="Calibri"/>
              </a:rPr>
              <a:t>and </a:t>
            </a:r>
            <a:r>
              <a:rPr sz="2400" spc="-5" dirty="0">
                <a:solidFill>
                  <a:srgbClr val="9900FF"/>
                </a:solidFill>
                <a:latin typeface="Consolas"/>
                <a:cs typeface="Consolas"/>
              </a:rPr>
              <a:t>let</a:t>
            </a:r>
            <a:r>
              <a:rPr sz="2400" spc="-5" dirty="0">
                <a:solidFill>
                  <a:srgbClr val="434343"/>
                </a:solidFill>
                <a:latin typeface="Calibri"/>
                <a:cs typeface="Calibri"/>
              </a:rPr>
              <a:t>:</a:t>
            </a:r>
            <a:endParaRPr sz="2400">
              <a:latin typeface="Calibri"/>
              <a:cs typeface="Calibri"/>
            </a:endParaRPr>
          </a:p>
          <a:p>
            <a:pPr marL="469900">
              <a:lnSpc>
                <a:spcPct val="100000"/>
              </a:lnSpc>
              <a:spcBef>
                <a:spcPts val="1420"/>
              </a:spcBef>
            </a:pPr>
            <a:r>
              <a:rPr sz="2400" spc="-5" dirty="0">
                <a:solidFill>
                  <a:srgbClr val="434343"/>
                </a:solidFill>
                <a:latin typeface="Consolas"/>
                <a:cs typeface="Consolas"/>
              </a:rPr>
              <a:t>if (</a:t>
            </a:r>
            <a:r>
              <a:rPr sz="2400" b="1" spc="-5" dirty="0">
                <a:solidFill>
                  <a:srgbClr val="434343"/>
                </a:solidFill>
                <a:latin typeface="Calibri"/>
                <a:cs typeface="Calibri"/>
              </a:rPr>
              <a:t>...</a:t>
            </a:r>
            <a:r>
              <a:rPr sz="2400" spc="-5" dirty="0">
                <a:solidFill>
                  <a:srgbClr val="434343"/>
                </a:solidFill>
                <a:latin typeface="Consolas"/>
                <a:cs typeface="Consolas"/>
              </a:rPr>
              <a:t>)</a:t>
            </a:r>
            <a:r>
              <a:rPr sz="2400" spc="-20"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972185">
              <a:lnSpc>
                <a:spcPct val="100000"/>
              </a:lnSpc>
              <a:spcBef>
                <a:spcPts val="1395"/>
              </a:spcBef>
            </a:pPr>
            <a:r>
              <a:rPr sz="2400" spc="-5" dirty="0">
                <a:solidFill>
                  <a:srgbClr val="9900FF"/>
                </a:solidFill>
                <a:latin typeface="Consolas"/>
                <a:cs typeface="Consolas"/>
              </a:rPr>
              <a:t>let </a:t>
            </a:r>
            <a:r>
              <a:rPr sz="2400" dirty="0">
                <a:solidFill>
                  <a:srgbClr val="434343"/>
                </a:solidFill>
                <a:latin typeface="Consolas"/>
                <a:cs typeface="Consolas"/>
              </a:rPr>
              <a:t>x =</a:t>
            </a:r>
            <a:r>
              <a:rPr sz="2400" spc="-25" dirty="0">
                <a:solidFill>
                  <a:srgbClr val="434343"/>
                </a:solidFill>
                <a:latin typeface="Consolas"/>
                <a:cs typeface="Consolas"/>
              </a:rPr>
              <a:t> </a:t>
            </a:r>
            <a:r>
              <a:rPr sz="2400" spc="-5" dirty="0">
                <a:solidFill>
                  <a:srgbClr val="434343"/>
                </a:solidFill>
                <a:latin typeface="Consolas"/>
                <a:cs typeface="Consolas"/>
              </a:rPr>
              <a:t>5;</a:t>
            </a:r>
            <a:endParaRPr sz="2400">
              <a:latin typeface="Consolas"/>
              <a:cs typeface="Consolas"/>
            </a:endParaRPr>
          </a:p>
          <a:p>
            <a:pPr marL="927100">
              <a:lnSpc>
                <a:spcPct val="100000"/>
              </a:lnSpc>
              <a:spcBef>
                <a:spcPts val="395"/>
              </a:spcBef>
            </a:pPr>
            <a:r>
              <a:rPr sz="2400" spc="-5" dirty="0">
                <a:solidFill>
                  <a:srgbClr val="434343"/>
                </a:solidFill>
                <a:latin typeface="Consolas"/>
                <a:cs typeface="Consolas"/>
              </a:rPr>
              <a:t>...</a:t>
            </a:r>
            <a:endParaRPr sz="2400">
              <a:latin typeface="Consolas"/>
              <a:cs typeface="Consolas"/>
            </a:endParaRPr>
          </a:p>
          <a:p>
            <a:pPr marL="469900">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469900">
              <a:lnSpc>
                <a:spcPct val="100000"/>
              </a:lnSpc>
              <a:spcBef>
                <a:spcPts val="420"/>
              </a:spcBef>
            </a:pPr>
            <a:r>
              <a:rPr sz="2400" spc="-5" dirty="0">
                <a:solidFill>
                  <a:srgbClr val="37761C"/>
                </a:solidFill>
                <a:latin typeface="Consolas"/>
                <a:cs typeface="Consolas"/>
              </a:rPr>
              <a:t>// can't access </a:t>
            </a:r>
            <a:r>
              <a:rPr sz="2400" dirty="0">
                <a:solidFill>
                  <a:srgbClr val="37761C"/>
                </a:solidFill>
                <a:latin typeface="Consolas"/>
                <a:cs typeface="Consolas"/>
              </a:rPr>
              <a:t>x</a:t>
            </a:r>
            <a:r>
              <a:rPr sz="2400" spc="-45" dirty="0">
                <a:solidFill>
                  <a:srgbClr val="37761C"/>
                </a:solidFill>
                <a:latin typeface="Consolas"/>
                <a:cs typeface="Consolas"/>
              </a:rPr>
              <a:t> </a:t>
            </a:r>
            <a:r>
              <a:rPr sz="2400" spc="-5" dirty="0">
                <a:solidFill>
                  <a:srgbClr val="37761C"/>
                </a:solidFill>
                <a:latin typeface="Consolas"/>
                <a:cs typeface="Consolas"/>
              </a:rPr>
              <a:t>here</a:t>
            </a:r>
            <a:endParaRPr sz="2400">
              <a:latin typeface="Consolas"/>
              <a:cs typeface="Consolas"/>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945890" cy="574040"/>
          </a:xfrm>
          <a:prstGeom prst="rect">
            <a:avLst/>
          </a:prstGeom>
        </p:spPr>
        <p:txBody>
          <a:bodyPr vert="horz" wrap="square" lIns="0" tIns="12700" rIns="0" bIns="0" rtlCol="0">
            <a:spAutoFit/>
          </a:bodyPr>
          <a:lstStyle/>
          <a:p>
            <a:pPr marL="12700">
              <a:lnSpc>
                <a:spcPct val="100000"/>
              </a:lnSpc>
              <a:spcBef>
                <a:spcPts val="100"/>
              </a:spcBef>
            </a:pPr>
            <a:r>
              <a:rPr sz="3600" spc="390" dirty="0">
                <a:latin typeface="Calibri"/>
                <a:cs typeface="Calibri"/>
              </a:rPr>
              <a:t>Blocks </a:t>
            </a:r>
            <a:r>
              <a:rPr sz="3600" spc="465" dirty="0">
                <a:latin typeface="Calibri"/>
                <a:cs typeface="Calibri"/>
              </a:rPr>
              <a:t>and</a:t>
            </a:r>
            <a:r>
              <a:rPr sz="3600" spc="-210" dirty="0">
                <a:latin typeface="Calibri"/>
                <a:cs typeface="Calibri"/>
              </a:rPr>
              <a:t> </a:t>
            </a:r>
            <a:r>
              <a:rPr sz="3600" spc="390" dirty="0">
                <a:latin typeface="Calibri"/>
                <a:cs typeface="Calibri"/>
              </a:rPr>
              <a:t>scope</a:t>
            </a:r>
            <a:endParaRPr sz="3600">
              <a:latin typeface="Calibri"/>
              <a:cs typeface="Calibri"/>
            </a:endParaRPr>
          </a:p>
        </p:txBody>
      </p:sp>
      <p:sp>
        <p:nvSpPr>
          <p:cNvPr id="3" name="object 3"/>
          <p:cNvSpPr txBox="1"/>
          <p:nvPr/>
        </p:nvSpPr>
        <p:spPr>
          <a:xfrm>
            <a:off x="855724" y="1567744"/>
            <a:ext cx="7416800" cy="462661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But if you use </a:t>
            </a:r>
            <a:r>
              <a:rPr sz="2400" spc="-5" dirty="0">
                <a:solidFill>
                  <a:srgbClr val="0000FF"/>
                </a:solidFill>
                <a:latin typeface="Consolas"/>
                <a:cs typeface="Consolas"/>
              </a:rPr>
              <a:t>var</a:t>
            </a:r>
            <a:r>
              <a:rPr sz="2400" spc="-5" dirty="0">
                <a:solidFill>
                  <a:srgbClr val="434343"/>
                </a:solidFill>
                <a:latin typeface="Calibri"/>
                <a:cs typeface="Calibri"/>
              </a:rPr>
              <a:t>, the variable exists for the entirety of the  function, completely independent of</a:t>
            </a:r>
            <a:r>
              <a:rPr sz="2400" spc="-15" dirty="0">
                <a:solidFill>
                  <a:srgbClr val="434343"/>
                </a:solidFill>
                <a:latin typeface="Calibri"/>
                <a:cs typeface="Calibri"/>
              </a:rPr>
              <a:t> </a:t>
            </a:r>
            <a:r>
              <a:rPr sz="2400" spc="-5" dirty="0">
                <a:solidFill>
                  <a:srgbClr val="434343"/>
                </a:solidFill>
                <a:latin typeface="Calibri"/>
                <a:cs typeface="Calibri"/>
              </a:rPr>
              <a:t>blocks:</a:t>
            </a:r>
            <a:endParaRPr sz="2400">
              <a:latin typeface="Calibri"/>
              <a:cs typeface="Calibri"/>
            </a:endParaRPr>
          </a:p>
          <a:p>
            <a:pPr marL="469900">
              <a:lnSpc>
                <a:spcPct val="100000"/>
              </a:lnSpc>
              <a:spcBef>
                <a:spcPts val="1420"/>
              </a:spcBef>
            </a:pPr>
            <a:r>
              <a:rPr sz="2400" spc="-5" dirty="0">
                <a:solidFill>
                  <a:srgbClr val="434343"/>
                </a:solidFill>
                <a:latin typeface="Consolas"/>
                <a:cs typeface="Consolas"/>
              </a:rPr>
              <a:t>if (</a:t>
            </a:r>
            <a:r>
              <a:rPr sz="2400" b="1" spc="-5" dirty="0">
                <a:solidFill>
                  <a:srgbClr val="434343"/>
                </a:solidFill>
                <a:latin typeface="Calibri"/>
                <a:cs typeface="Calibri"/>
              </a:rPr>
              <a:t>...</a:t>
            </a:r>
            <a:r>
              <a:rPr sz="2400" spc="-5" dirty="0">
                <a:solidFill>
                  <a:srgbClr val="434343"/>
                </a:solidFill>
                <a:latin typeface="Consolas"/>
                <a:cs typeface="Consolas"/>
              </a:rPr>
              <a:t>)</a:t>
            </a:r>
            <a:r>
              <a:rPr sz="2400" spc="-20"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972185">
              <a:lnSpc>
                <a:spcPct val="100000"/>
              </a:lnSpc>
              <a:spcBef>
                <a:spcPts val="1395"/>
              </a:spcBef>
            </a:pPr>
            <a:r>
              <a:rPr sz="2400" spc="-5" dirty="0">
                <a:solidFill>
                  <a:srgbClr val="0000FF"/>
                </a:solidFill>
                <a:latin typeface="Consolas"/>
                <a:cs typeface="Consolas"/>
              </a:rPr>
              <a:t>var </a:t>
            </a:r>
            <a:r>
              <a:rPr sz="2400" dirty="0">
                <a:solidFill>
                  <a:srgbClr val="434343"/>
                </a:solidFill>
                <a:latin typeface="Consolas"/>
                <a:cs typeface="Consolas"/>
              </a:rPr>
              <a:t>x =</a:t>
            </a:r>
            <a:r>
              <a:rPr sz="2400" spc="-25" dirty="0">
                <a:solidFill>
                  <a:srgbClr val="434343"/>
                </a:solidFill>
                <a:latin typeface="Consolas"/>
                <a:cs typeface="Consolas"/>
              </a:rPr>
              <a:t> </a:t>
            </a:r>
            <a:r>
              <a:rPr sz="2400" spc="-5" dirty="0">
                <a:solidFill>
                  <a:srgbClr val="434343"/>
                </a:solidFill>
                <a:latin typeface="Consolas"/>
                <a:cs typeface="Consolas"/>
              </a:rPr>
              <a:t>5;</a:t>
            </a:r>
            <a:endParaRPr sz="2400">
              <a:latin typeface="Consolas"/>
              <a:cs typeface="Consolas"/>
            </a:endParaRPr>
          </a:p>
          <a:p>
            <a:pPr marL="927100">
              <a:lnSpc>
                <a:spcPct val="100000"/>
              </a:lnSpc>
              <a:spcBef>
                <a:spcPts val="395"/>
              </a:spcBef>
            </a:pPr>
            <a:r>
              <a:rPr sz="2400" spc="-5" dirty="0">
                <a:solidFill>
                  <a:srgbClr val="434343"/>
                </a:solidFill>
                <a:latin typeface="Consolas"/>
                <a:cs typeface="Consolas"/>
              </a:rPr>
              <a:t>...</a:t>
            </a:r>
            <a:endParaRPr sz="2400">
              <a:latin typeface="Consolas"/>
              <a:cs typeface="Consolas"/>
            </a:endParaRPr>
          </a:p>
          <a:p>
            <a:pPr marL="469900">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469900">
              <a:lnSpc>
                <a:spcPct val="100000"/>
              </a:lnSpc>
              <a:spcBef>
                <a:spcPts val="420"/>
              </a:spcBef>
            </a:pPr>
            <a:r>
              <a:rPr sz="2400" spc="-5" dirty="0">
                <a:solidFill>
                  <a:srgbClr val="37761C"/>
                </a:solidFill>
                <a:latin typeface="Consolas"/>
                <a:cs typeface="Consolas"/>
              </a:rPr>
              <a:t>// </a:t>
            </a:r>
            <a:r>
              <a:rPr sz="2400" dirty="0">
                <a:solidFill>
                  <a:srgbClr val="37761C"/>
                </a:solidFill>
                <a:latin typeface="Consolas"/>
                <a:cs typeface="Consolas"/>
              </a:rPr>
              <a:t>x </a:t>
            </a:r>
            <a:r>
              <a:rPr sz="2400" spc="-5" dirty="0">
                <a:solidFill>
                  <a:srgbClr val="37761C"/>
                </a:solidFill>
                <a:latin typeface="Consolas"/>
                <a:cs typeface="Consolas"/>
              </a:rPr>
              <a:t>is </a:t>
            </a:r>
            <a:r>
              <a:rPr sz="2400" dirty="0">
                <a:solidFill>
                  <a:srgbClr val="37761C"/>
                </a:solidFill>
                <a:latin typeface="Consolas"/>
                <a:cs typeface="Consolas"/>
              </a:rPr>
              <a:t>5</a:t>
            </a:r>
            <a:r>
              <a:rPr sz="2400" spc="-45" dirty="0">
                <a:solidFill>
                  <a:srgbClr val="37761C"/>
                </a:solidFill>
                <a:latin typeface="Consolas"/>
                <a:cs typeface="Consolas"/>
              </a:rPr>
              <a:t> </a:t>
            </a:r>
            <a:r>
              <a:rPr sz="2400" spc="-5" dirty="0">
                <a:solidFill>
                  <a:srgbClr val="37761C"/>
                </a:solidFill>
                <a:latin typeface="Consolas"/>
                <a:cs typeface="Consolas"/>
              </a:rPr>
              <a:t>here</a:t>
            </a:r>
            <a:endParaRPr sz="2400">
              <a:latin typeface="Consolas"/>
              <a:cs typeface="Consolas"/>
            </a:endParaRPr>
          </a:p>
          <a:p>
            <a:pPr marL="12700" marR="1055370">
              <a:lnSpc>
                <a:spcPct val="113700"/>
              </a:lnSpc>
              <a:spcBef>
                <a:spcPts val="1025"/>
              </a:spcBef>
            </a:pPr>
            <a:r>
              <a:rPr sz="2400" spc="-5" dirty="0">
                <a:solidFill>
                  <a:srgbClr val="434343"/>
                </a:solidFill>
                <a:latin typeface="Calibri"/>
                <a:cs typeface="Calibri"/>
              </a:rPr>
              <a:t>This is the same behavior </a:t>
            </a:r>
            <a:r>
              <a:rPr sz="2400" dirty="0">
                <a:solidFill>
                  <a:srgbClr val="434343"/>
                </a:solidFill>
                <a:latin typeface="Calibri"/>
                <a:cs typeface="Calibri"/>
              </a:rPr>
              <a:t>as </a:t>
            </a:r>
            <a:r>
              <a:rPr sz="2400" spc="-5" dirty="0">
                <a:solidFill>
                  <a:srgbClr val="434343"/>
                </a:solidFill>
                <a:latin typeface="Calibri"/>
                <a:cs typeface="Calibri"/>
              </a:rPr>
              <a:t>Python, which </a:t>
            </a:r>
            <a:r>
              <a:rPr sz="2400" dirty="0">
                <a:solidFill>
                  <a:srgbClr val="434343"/>
                </a:solidFill>
                <a:latin typeface="Calibri"/>
                <a:cs typeface="Calibri"/>
              </a:rPr>
              <a:t>also </a:t>
            </a:r>
            <a:r>
              <a:rPr sz="2400" spc="-5" dirty="0">
                <a:solidFill>
                  <a:srgbClr val="434343"/>
                </a:solidFill>
                <a:latin typeface="Calibri"/>
                <a:cs typeface="Calibri"/>
              </a:rPr>
              <a:t>has  function</a:t>
            </a:r>
            <a:r>
              <a:rPr sz="2400" spc="-10" dirty="0">
                <a:solidFill>
                  <a:srgbClr val="434343"/>
                </a:solidFill>
                <a:latin typeface="Calibri"/>
                <a:cs typeface="Calibri"/>
              </a:rPr>
              <a:t> </a:t>
            </a:r>
            <a:r>
              <a:rPr sz="2400" spc="-5" dirty="0">
                <a:solidFill>
                  <a:srgbClr val="434343"/>
                </a:solidFill>
                <a:latin typeface="Calibri"/>
                <a:cs typeface="Calibri"/>
              </a:rPr>
              <a:t>scope.</a:t>
            </a:r>
            <a:endParaRPr sz="2400">
              <a:latin typeface="Calibri"/>
              <a:cs typeface="Calibri"/>
            </a:endParaRPr>
          </a:p>
          <a:p>
            <a:pPr marL="12700">
              <a:lnSpc>
                <a:spcPct val="100000"/>
              </a:lnSpc>
              <a:spcBef>
                <a:spcPts val="1440"/>
              </a:spcBef>
            </a:pPr>
            <a:r>
              <a:rPr sz="1800" dirty="0">
                <a:solidFill>
                  <a:srgbClr val="434343"/>
                </a:solidFill>
                <a:latin typeface="Calibri"/>
                <a:cs typeface="Calibri"/>
              </a:rPr>
              <a:t>* </a:t>
            </a:r>
            <a:r>
              <a:rPr sz="1800" spc="-5" dirty="0">
                <a:solidFill>
                  <a:srgbClr val="434343"/>
                </a:solidFill>
                <a:latin typeface="Calibri"/>
                <a:cs typeface="Calibri"/>
              </a:rPr>
              <a:t>Note that variable hoisting </a:t>
            </a:r>
            <a:r>
              <a:rPr sz="1800" dirty="0">
                <a:solidFill>
                  <a:srgbClr val="434343"/>
                </a:solidFill>
                <a:latin typeface="Calibri"/>
                <a:cs typeface="Calibri"/>
              </a:rPr>
              <a:t>and </a:t>
            </a:r>
            <a:r>
              <a:rPr sz="1800" spc="-5" dirty="0">
                <a:solidFill>
                  <a:srgbClr val="434343"/>
                </a:solidFill>
                <a:latin typeface="Calibri"/>
                <a:cs typeface="Calibri"/>
              </a:rPr>
              <a:t>function scope </a:t>
            </a:r>
            <a:r>
              <a:rPr sz="1800" dirty="0">
                <a:solidFill>
                  <a:srgbClr val="434343"/>
                </a:solidFill>
                <a:latin typeface="Calibri"/>
                <a:cs typeface="Calibri"/>
              </a:rPr>
              <a:t>are </a:t>
            </a:r>
            <a:r>
              <a:rPr sz="1800" spc="-5" dirty="0">
                <a:solidFill>
                  <a:srgbClr val="434343"/>
                </a:solidFill>
                <a:latin typeface="Calibri"/>
                <a:cs typeface="Calibri"/>
              </a:rPr>
              <a:t>not the same thing,</a:t>
            </a:r>
            <a:r>
              <a:rPr sz="1800" spc="-65" dirty="0">
                <a:solidFill>
                  <a:srgbClr val="434343"/>
                </a:solidFill>
                <a:latin typeface="Calibri"/>
                <a:cs typeface="Calibri"/>
              </a:rPr>
              <a:t> </a:t>
            </a:r>
            <a:r>
              <a:rPr sz="1800" spc="-5" dirty="0">
                <a:solidFill>
                  <a:srgbClr val="434343"/>
                </a:solidFill>
                <a:latin typeface="Calibri"/>
                <a:cs typeface="Calibri"/>
              </a:rPr>
              <a:t>either.</a:t>
            </a:r>
            <a:endParaRPr sz="1800">
              <a:latin typeface="Calibri"/>
              <a:cs typeface="Calibri"/>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3945890" cy="574040"/>
          </a:xfrm>
          <a:prstGeom prst="rect">
            <a:avLst/>
          </a:prstGeom>
        </p:spPr>
        <p:txBody>
          <a:bodyPr vert="horz" wrap="square" lIns="0" tIns="12700" rIns="0" bIns="0" rtlCol="0">
            <a:spAutoFit/>
          </a:bodyPr>
          <a:lstStyle/>
          <a:p>
            <a:pPr marL="12700">
              <a:lnSpc>
                <a:spcPct val="100000"/>
              </a:lnSpc>
              <a:spcBef>
                <a:spcPts val="100"/>
              </a:spcBef>
            </a:pPr>
            <a:r>
              <a:rPr sz="3600" spc="390" dirty="0">
                <a:latin typeface="Calibri"/>
                <a:cs typeface="Calibri"/>
              </a:rPr>
              <a:t>Blocks </a:t>
            </a:r>
            <a:r>
              <a:rPr sz="3600" spc="465" dirty="0">
                <a:latin typeface="Calibri"/>
                <a:cs typeface="Calibri"/>
              </a:rPr>
              <a:t>and</a:t>
            </a:r>
            <a:r>
              <a:rPr sz="3600" spc="-210" dirty="0">
                <a:latin typeface="Calibri"/>
                <a:cs typeface="Calibri"/>
              </a:rPr>
              <a:t> </a:t>
            </a:r>
            <a:r>
              <a:rPr sz="3600" spc="390" dirty="0">
                <a:latin typeface="Calibri"/>
                <a:cs typeface="Calibri"/>
              </a:rPr>
              <a:t>scope</a:t>
            </a:r>
            <a:endParaRPr sz="3600">
              <a:latin typeface="Calibri"/>
              <a:cs typeface="Calibri"/>
            </a:endParaRPr>
          </a:p>
        </p:txBody>
      </p:sp>
      <p:sp>
        <p:nvSpPr>
          <p:cNvPr id="3" name="object 3"/>
          <p:cNvSpPr txBox="1"/>
          <p:nvPr/>
        </p:nvSpPr>
        <p:spPr>
          <a:xfrm>
            <a:off x="855724" y="1567744"/>
            <a:ext cx="7416800" cy="462661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But if you use </a:t>
            </a:r>
            <a:r>
              <a:rPr sz="2400" spc="-5" dirty="0">
                <a:solidFill>
                  <a:srgbClr val="0000FF"/>
                </a:solidFill>
                <a:latin typeface="Consolas"/>
                <a:cs typeface="Consolas"/>
              </a:rPr>
              <a:t>var</a:t>
            </a:r>
            <a:r>
              <a:rPr sz="2400" spc="-5" dirty="0">
                <a:solidFill>
                  <a:srgbClr val="434343"/>
                </a:solidFill>
                <a:latin typeface="Calibri"/>
                <a:cs typeface="Calibri"/>
              </a:rPr>
              <a:t>, the variable exists for the entirety of the  function, completely independent of</a:t>
            </a:r>
            <a:r>
              <a:rPr sz="2400" spc="-15" dirty="0">
                <a:solidFill>
                  <a:srgbClr val="434343"/>
                </a:solidFill>
                <a:latin typeface="Calibri"/>
                <a:cs typeface="Calibri"/>
              </a:rPr>
              <a:t> </a:t>
            </a:r>
            <a:r>
              <a:rPr sz="2400" spc="-5" dirty="0">
                <a:solidFill>
                  <a:srgbClr val="434343"/>
                </a:solidFill>
                <a:latin typeface="Calibri"/>
                <a:cs typeface="Calibri"/>
              </a:rPr>
              <a:t>blocks:</a:t>
            </a:r>
            <a:endParaRPr sz="2400">
              <a:latin typeface="Calibri"/>
              <a:cs typeface="Calibri"/>
            </a:endParaRPr>
          </a:p>
          <a:p>
            <a:pPr marL="469900">
              <a:lnSpc>
                <a:spcPct val="100000"/>
              </a:lnSpc>
              <a:spcBef>
                <a:spcPts val="1420"/>
              </a:spcBef>
            </a:pPr>
            <a:r>
              <a:rPr sz="2400" spc="-5" dirty="0">
                <a:solidFill>
                  <a:srgbClr val="434343"/>
                </a:solidFill>
                <a:latin typeface="Consolas"/>
                <a:cs typeface="Consolas"/>
              </a:rPr>
              <a:t>if (</a:t>
            </a:r>
            <a:r>
              <a:rPr sz="2400" b="1" spc="-5" dirty="0">
                <a:solidFill>
                  <a:srgbClr val="434343"/>
                </a:solidFill>
                <a:latin typeface="Calibri"/>
                <a:cs typeface="Calibri"/>
              </a:rPr>
              <a:t>...</a:t>
            </a:r>
            <a:r>
              <a:rPr sz="2400" spc="-5" dirty="0">
                <a:solidFill>
                  <a:srgbClr val="434343"/>
                </a:solidFill>
                <a:latin typeface="Consolas"/>
                <a:cs typeface="Consolas"/>
              </a:rPr>
              <a:t>)</a:t>
            </a:r>
            <a:r>
              <a:rPr sz="2400" spc="-20" dirty="0">
                <a:solidFill>
                  <a:srgbClr val="434343"/>
                </a:solidFill>
                <a:latin typeface="Consolas"/>
                <a:cs typeface="Consolas"/>
              </a:rPr>
              <a:t> </a:t>
            </a:r>
            <a:r>
              <a:rPr sz="2400" dirty="0">
                <a:solidFill>
                  <a:srgbClr val="434343"/>
                </a:solidFill>
                <a:latin typeface="Consolas"/>
                <a:cs typeface="Consolas"/>
              </a:rPr>
              <a:t>{</a:t>
            </a:r>
            <a:endParaRPr sz="2400">
              <a:latin typeface="Consolas"/>
              <a:cs typeface="Consolas"/>
            </a:endParaRPr>
          </a:p>
          <a:p>
            <a:pPr marL="972185">
              <a:lnSpc>
                <a:spcPct val="100000"/>
              </a:lnSpc>
              <a:spcBef>
                <a:spcPts val="1395"/>
              </a:spcBef>
            </a:pPr>
            <a:r>
              <a:rPr sz="2400" spc="-5" dirty="0">
                <a:solidFill>
                  <a:srgbClr val="0000FF"/>
                </a:solidFill>
                <a:latin typeface="Consolas"/>
                <a:cs typeface="Consolas"/>
              </a:rPr>
              <a:t>var </a:t>
            </a:r>
            <a:r>
              <a:rPr sz="2400" dirty="0">
                <a:solidFill>
                  <a:srgbClr val="434343"/>
                </a:solidFill>
                <a:latin typeface="Consolas"/>
                <a:cs typeface="Consolas"/>
              </a:rPr>
              <a:t>x =</a:t>
            </a:r>
            <a:r>
              <a:rPr sz="2400" spc="-25" dirty="0">
                <a:solidFill>
                  <a:srgbClr val="434343"/>
                </a:solidFill>
                <a:latin typeface="Consolas"/>
                <a:cs typeface="Consolas"/>
              </a:rPr>
              <a:t> </a:t>
            </a:r>
            <a:r>
              <a:rPr sz="2400" spc="-5" dirty="0">
                <a:solidFill>
                  <a:srgbClr val="434343"/>
                </a:solidFill>
                <a:latin typeface="Consolas"/>
                <a:cs typeface="Consolas"/>
              </a:rPr>
              <a:t>5;</a:t>
            </a:r>
            <a:endParaRPr sz="2400">
              <a:latin typeface="Consolas"/>
              <a:cs typeface="Consolas"/>
            </a:endParaRPr>
          </a:p>
          <a:p>
            <a:pPr marL="927100">
              <a:lnSpc>
                <a:spcPct val="100000"/>
              </a:lnSpc>
              <a:spcBef>
                <a:spcPts val="395"/>
              </a:spcBef>
            </a:pPr>
            <a:r>
              <a:rPr sz="2400" spc="-5" dirty="0">
                <a:solidFill>
                  <a:srgbClr val="434343"/>
                </a:solidFill>
                <a:latin typeface="Consolas"/>
                <a:cs typeface="Consolas"/>
              </a:rPr>
              <a:t>...</a:t>
            </a:r>
            <a:endParaRPr sz="2400">
              <a:latin typeface="Consolas"/>
              <a:cs typeface="Consolas"/>
            </a:endParaRPr>
          </a:p>
          <a:p>
            <a:pPr marL="469900">
              <a:lnSpc>
                <a:spcPct val="100000"/>
              </a:lnSpc>
              <a:spcBef>
                <a:spcPts val="420"/>
              </a:spcBef>
            </a:pPr>
            <a:r>
              <a:rPr sz="2400" dirty="0">
                <a:solidFill>
                  <a:srgbClr val="434343"/>
                </a:solidFill>
                <a:latin typeface="Consolas"/>
                <a:cs typeface="Consolas"/>
              </a:rPr>
              <a:t>}</a:t>
            </a:r>
            <a:endParaRPr sz="2400">
              <a:latin typeface="Consolas"/>
              <a:cs typeface="Consolas"/>
            </a:endParaRPr>
          </a:p>
          <a:p>
            <a:pPr marL="469900">
              <a:lnSpc>
                <a:spcPct val="100000"/>
              </a:lnSpc>
              <a:spcBef>
                <a:spcPts val="420"/>
              </a:spcBef>
            </a:pPr>
            <a:r>
              <a:rPr sz="2400" spc="-5" dirty="0">
                <a:solidFill>
                  <a:srgbClr val="37761C"/>
                </a:solidFill>
                <a:latin typeface="Consolas"/>
                <a:cs typeface="Consolas"/>
              </a:rPr>
              <a:t>// </a:t>
            </a:r>
            <a:r>
              <a:rPr sz="2400" dirty="0">
                <a:solidFill>
                  <a:srgbClr val="37761C"/>
                </a:solidFill>
                <a:latin typeface="Consolas"/>
                <a:cs typeface="Consolas"/>
              </a:rPr>
              <a:t>x </a:t>
            </a:r>
            <a:r>
              <a:rPr sz="2400" spc="-5" dirty="0">
                <a:solidFill>
                  <a:srgbClr val="37761C"/>
                </a:solidFill>
                <a:latin typeface="Consolas"/>
                <a:cs typeface="Consolas"/>
              </a:rPr>
              <a:t>is </a:t>
            </a:r>
            <a:r>
              <a:rPr sz="2400" dirty="0">
                <a:solidFill>
                  <a:srgbClr val="37761C"/>
                </a:solidFill>
                <a:latin typeface="Consolas"/>
                <a:cs typeface="Consolas"/>
              </a:rPr>
              <a:t>5</a:t>
            </a:r>
            <a:r>
              <a:rPr sz="2400" spc="-45" dirty="0">
                <a:solidFill>
                  <a:srgbClr val="37761C"/>
                </a:solidFill>
                <a:latin typeface="Consolas"/>
                <a:cs typeface="Consolas"/>
              </a:rPr>
              <a:t> </a:t>
            </a:r>
            <a:r>
              <a:rPr sz="2400" spc="-5" dirty="0">
                <a:solidFill>
                  <a:srgbClr val="37761C"/>
                </a:solidFill>
                <a:latin typeface="Consolas"/>
                <a:cs typeface="Consolas"/>
              </a:rPr>
              <a:t>here</a:t>
            </a:r>
            <a:endParaRPr sz="2400">
              <a:latin typeface="Consolas"/>
              <a:cs typeface="Consolas"/>
            </a:endParaRPr>
          </a:p>
          <a:p>
            <a:pPr marL="12700" marR="1055370">
              <a:lnSpc>
                <a:spcPct val="113700"/>
              </a:lnSpc>
              <a:spcBef>
                <a:spcPts val="1025"/>
              </a:spcBef>
            </a:pPr>
            <a:r>
              <a:rPr sz="2400" spc="-5" dirty="0">
                <a:solidFill>
                  <a:srgbClr val="434343"/>
                </a:solidFill>
                <a:latin typeface="Calibri"/>
                <a:cs typeface="Calibri"/>
              </a:rPr>
              <a:t>This is the same behavior </a:t>
            </a:r>
            <a:r>
              <a:rPr sz="2400" dirty="0">
                <a:solidFill>
                  <a:srgbClr val="434343"/>
                </a:solidFill>
                <a:latin typeface="Calibri"/>
                <a:cs typeface="Calibri"/>
              </a:rPr>
              <a:t>as </a:t>
            </a:r>
            <a:r>
              <a:rPr sz="2400" spc="-5" dirty="0">
                <a:solidFill>
                  <a:srgbClr val="434343"/>
                </a:solidFill>
                <a:latin typeface="Calibri"/>
                <a:cs typeface="Calibri"/>
              </a:rPr>
              <a:t>Python, which </a:t>
            </a:r>
            <a:r>
              <a:rPr sz="2400" dirty="0">
                <a:solidFill>
                  <a:srgbClr val="434343"/>
                </a:solidFill>
                <a:latin typeface="Calibri"/>
                <a:cs typeface="Calibri"/>
              </a:rPr>
              <a:t>also </a:t>
            </a:r>
            <a:r>
              <a:rPr sz="2400" spc="-5" dirty="0">
                <a:solidFill>
                  <a:srgbClr val="434343"/>
                </a:solidFill>
                <a:latin typeface="Calibri"/>
                <a:cs typeface="Calibri"/>
              </a:rPr>
              <a:t>has  function</a:t>
            </a:r>
            <a:r>
              <a:rPr sz="2400" spc="-10" dirty="0">
                <a:solidFill>
                  <a:srgbClr val="434343"/>
                </a:solidFill>
                <a:latin typeface="Calibri"/>
                <a:cs typeface="Calibri"/>
              </a:rPr>
              <a:t> </a:t>
            </a:r>
            <a:r>
              <a:rPr sz="2400" spc="-5" dirty="0">
                <a:solidFill>
                  <a:srgbClr val="434343"/>
                </a:solidFill>
                <a:latin typeface="Calibri"/>
                <a:cs typeface="Calibri"/>
              </a:rPr>
              <a:t>scope.</a:t>
            </a:r>
            <a:endParaRPr sz="2400">
              <a:latin typeface="Calibri"/>
              <a:cs typeface="Calibri"/>
            </a:endParaRPr>
          </a:p>
          <a:p>
            <a:pPr marL="12700">
              <a:lnSpc>
                <a:spcPct val="100000"/>
              </a:lnSpc>
              <a:spcBef>
                <a:spcPts val="1440"/>
              </a:spcBef>
            </a:pPr>
            <a:r>
              <a:rPr sz="1800" dirty="0">
                <a:solidFill>
                  <a:srgbClr val="434343"/>
                </a:solidFill>
                <a:latin typeface="Calibri"/>
                <a:cs typeface="Calibri"/>
              </a:rPr>
              <a:t>* </a:t>
            </a:r>
            <a:r>
              <a:rPr sz="1800" spc="-5" dirty="0">
                <a:solidFill>
                  <a:srgbClr val="434343"/>
                </a:solidFill>
                <a:latin typeface="Calibri"/>
                <a:cs typeface="Calibri"/>
              </a:rPr>
              <a:t>Note that variable hoisting </a:t>
            </a:r>
            <a:r>
              <a:rPr sz="1800" dirty="0">
                <a:solidFill>
                  <a:srgbClr val="434343"/>
                </a:solidFill>
                <a:latin typeface="Calibri"/>
                <a:cs typeface="Calibri"/>
              </a:rPr>
              <a:t>and </a:t>
            </a:r>
            <a:r>
              <a:rPr sz="1800" spc="-5" dirty="0">
                <a:solidFill>
                  <a:srgbClr val="434343"/>
                </a:solidFill>
                <a:latin typeface="Calibri"/>
                <a:cs typeface="Calibri"/>
              </a:rPr>
              <a:t>function scope </a:t>
            </a:r>
            <a:r>
              <a:rPr sz="1800" dirty="0">
                <a:solidFill>
                  <a:srgbClr val="434343"/>
                </a:solidFill>
                <a:latin typeface="Calibri"/>
                <a:cs typeface="Calibri"/>
              </a:rPr>
              <a:t>are </a:t>
            </a:r>
            <a:r>
              <a:rPr sz="1800" spc="-5" dirty="0">
                <a:solidFill>
                  <a:srgbClr val="434343"/>
                </a:solidFill>
                <a:latin typeface="Calibri"/>
                <a:cs typeface="Calibri"/>
              </a:rPr>
              <a:t>not the same thing,</a:t>
            </a:r>
            <a:r>
              <a:rPr sz="1800" spc="-65" dirty="0">
                <a:solidFill>
                  <a:srgbClr val="434343"/>
                </a:solidFill>
                <a:latin typeface="Calibri"/>
                <a:cs typeface="Calibri"/>
              </a:rPr>
              <a:t> </a:t>
            </a:r>
            <a:r>
              <a:rPr sz="1800" spc="-5" dirty="0">
                <a:solidFill>
                  <a:srgbClr val="434343"/>
                </a:solidFill>
                <a:latin typeface="Calibri"/>
                <a:cs typeface="Calibri"/>
              </a:rPr>
              <a:t>either.</a:t>
            </a:r>
            <a:endParaRPr sz="1800">
              <a:latin typeface="Calibri"/>
              <a:cs typeface="Calibri"/>
            </a:endParaRPr>
          </a:p>
        </p:txBody>
      </p:sp>
      <p:sp>
        <p:nvSpPr>
          <p:cNvPr id="4" name="object 5">
            <a:extLst>
              <a:ext uri="{FF2B5EF4-FFF2-40B4-BE49-F238E27FC236}">
                <a16:creationId xmlns:a16="http://schemas.microsoft.com/office/drawing/2014/main" id="{13EAF374-9C9F-4FA9-AE30-82CD5E697326}"/>
              </a:ext>
            </a:extLst>
          </p:cNvPr>
          <p:cNvSpPr/>
          <p:nvPr/>
        </p:nvSpPr>
        <p:spPr>
          <a:xfrm>
            <a:off x="813925" y="1703199"/>
            <a:ext cx="7578725" cy="4763135"/>
          </a:xfrm>
          <a:custGeom>
            <a:avLst/>
            <a:gdLst/>
            <a:ahLst/>
            <a:cxnLst/>
            <a:rect l="l" t="t" r="r" b="b"/>
            <a:pathLst>
              <a:path w="7578725" h="4763135">
                <a:moveTo>
                  <a:pt x="6784784" y="4762799"/>
                </a:moveTo>
                <a:lnTo>
                  <a:pt x="793815" y="4762799"/>
                </a:lnTo>
                <a:lnTo>
                  <a:pt x="745458" y="4761351"/>
                </a:lnTo>
                <a:lnTo>
                  <a:pt x="697868" y="4757060"/>
                </a:lnTo>
                <a:lnTo>
                  <a:pt x="651126" y="4750010"/>
                </a:lnTo>
                <a:lnTo>
                  <a:pt x="605317" y="4740284"/>
                </a:lnTo>
                <a:lnTo>
                  <a:pt x="560523" y="4727965"/>
                </a:lnTo>
                <a:lnTo>
                  <a:pt x="516827" y="4713136"/>
                </a:lnTo>
                <a:lnTo>
                  <a:pt x="474313" y="4695881"/>
                </a:lnTo>
                <a:lnTo>
                  <a:pt x="433064" y="4676281"/>
                </a:lnTo>
                <a:lnTo>
                  <a:pt x="393161" y="4654420"/>
                </a:lnTo>
                <a:lnTo>
                  <a:pt x="354690" y="4630382"/>
                </a:lnTo>
                <a:lnTo>
                  <a:pt x="317731" y="4604249"/>
                </a:lnTo>
                <a:lnTo>
                  <a:pt x="282370" y="4576104"/>
                </a:lnTo>
                <a:lnTo>
                  <a:pt x="248688" y="4546030"/>
                </a:lnTo>
                <a:lnTo>
                  <a:pt x="216769" y="4514111"/>
                </a:lnTo>
                <a:lnTo>
                  <a:pt x="186695" y="4480429"/>
                </a:lnTo>
                <a:lnTo>
                  <a:pt x="158550" y="4445067"/>
                </a:lnTo>
                <a:lnTo>
                  <a:pt x="132417" y="4408109"/>
                </a:lnTo>
                <a:lnTo>
                  <a:pt x="108379" y="4369638"/>
                </a:lnTo>
                <a:lnTo>
                  <a:pt x="86518" y="4329735"/>
                </a:lnTo>
                <a:lnTo>
                  <a:pt x="66918" y="4288486"/>
                </a:lnTo>
                <a:lnTo>
                  <a:pt x="49663" y="4245972"/>
                </a:lnTo>
                <a:lnTo>
                  <a:pt x="34834" y="4202276"/>
                </a:lnTo>
                <a:lnTo>
                  <a:pt x="22515" y="4157482"/>
                </a:lnTo>
                <a:lnTo>
                  <a:pt x="12789" y="4111673"/>
                </a:lnTo>
                <a:lnTo>
                  <a:pt x="5739" y="4064931"/>
                </a:lnTo>
                <a:lnTo>
                  <a:pt x="1448" y="4017341"/>
                </a:lnTo>
                <a:lnTo>
                  <a:pt x="0" y="3968983"/>
                </a:lnTo>
                <a:lnTo>
                  <a:pt x="0" y="793815"/>
                </a:lnTo>
                <a:lnTo>
                  <a:pt x="1448" y="745458"/>
                </a:lnTo>
                <a:lnTo>
                  <a:pt x="5739" y="697867"/>
                </a:lnTo>
                <a:lnTo>
                  <a:pt x="12789" y="651126"/>
                </a:lnTo>
                <a:lnTo>
                  <a:pt x="22515" y="605317"/>
                </a:lnTo>
                <a:lnTo>
                  <a:pt x="34834" y="560523"/>
                </a:lnTo>
                <a:lnTo>
                  <a:pt x="49663" y="516827"/>
                </a:lnTo>
                <a:lnTo>
                  <a:pt x="66918" y="474313"/>
                </a:lnTo>
                <a:lnTo>
                  <a:pt x="86518" y="433063"/>
                </a:lnTo>
                <a:lnTo>
                  <a:pt x="108379" y="393161"/>
                </a:lnTo>
                <a:lnTo>
                  <a:pt x="132417" y="354690"/>
                </a:lnTo>
                <a:lnTo>
                  <a:pt x="158550" y="317731"/>
                </a:lnTo>
                <a:lnTo>
                  <a:pt x="186695" y="282370"/>
                </a:lnTo>
                <a:lnTo>
                  <a:pt x="216769" y="248688"/>
                </a:lnTo>
                <a:lnTo>
                  <a:pt x="248688" y="216769"/>
                </a:lnTo>
                <a:lnTo>
                  <a:pt x="282370" y="186695"/>
                </a:lnTo>
                <a:lnTo>
                  <a:pt x="317731" y="158550"/>
                </a:lnTo>
                <a:lnTo>
                  <a:pt x="354690" y="132417"/>
                </a:lnTo>
                <a:lnTo>
                  <a:pt x="393161" y="108379"/>
                </a:lnTo>
                <a:lnTo>
                  <a:pt x="433064" y="86518"/>
                </a:lnTo>
                <a:lnTo>
                  <a:pt x="474313" y="66918"/>
                </a:lnTo>
                <a:lnTo>
                  <a:pt x="516827" y="49663"/>
                </a:lnTo>
                <a:lnTo>
                  <a:pt x="560523" y="34834"/>
                </a:lnTo>
                <a:lnTo>
                  <a:pt x="605317" y="22515"/>
                </a:lnTo>
                <a:lnTo>
                  <a:pt x="651126" y="12789"/>
                </a:lnTo>
                <a:lnTo>
                  <a:pt x="697868" y="5739"/>
                </a:lnTo>
                <a:lnTo>
                  <a:pt x="745458" y="1448"/>
                </a:lnTo>
                <a:lnTo>
                  <a:pt x="793815" y="0"/>
                </a:lnTo>
                <a:lnTo>
                  <a:pt x="6784784" y="0"/>
                </a:lnTo>
                <a:lnTo>
                  <a:pt x="6833195" y="1476"/>
                </a:lnTo>
                <a:lnTo>
                  <a:pt x="6881179" y="5871"/>
                </a:lnTo>
                <a:lnTo>
                  <a:pt x="6928614" y="13135"/>
                </a:lnTo>
                <a:lnTo>
                  <a:pt x="6975379" y="23218"/>
                </a:lnTo>
                <a:lnTo>
                  <a:pt x="7021353" y="36068"/>
                </a:lnTo>
                <a:lnTo>
                  <a:pt x="7066414" y="51637"/>
                </a:lnTo>
                <a:lnTo>
                  <a:pt x="7110441" y="69874"/>
                </a:lnTo>
                <a:lnTo>
                  <a:pt x="7153312" y="90728"/>
                </a:lnTo>
                <a:lnTo>
                  <a:pt x="7194908" y="114149"/>
                </a:lnTo>
                <a:lnTo>
                  <a:pt x="7235105" y="140088"/>
                </a:lnTo>
                <a:lnTo>
                  <a:pt x="7273783" y="168493"/>
                </a:lnTo>
                <a:lnTo>
                  <a:pt x="7310821" y="199315"/>
                </a:lnTo>
                <a:lnTo>
                  <a:pt x="7346096" y="232503"/>
                </a:lnTo>
                <a:lnTo>
                  <a:pt x="7379285" y="267779"/>
                </a:lnTo>
                <a:lnTo>
                  <a:pt x="7410106" y="304816"/>
                </a:lnTo>
                <a:lnTo>
                  <a:pt x="7438512" y="343494"/>
                </a:lnTo>
                <a:lnTo>
                  <a:pt x="7464450" y="383692"/>
                </a:lnTo>
                <a:lnTo>
                  <a:pt x="7487871" y="425287"/>
                </a:lnTo>
                <a:lnTo>
                  <a:pt x="7508725" y="468159"/>
                </a:lnTo>
                <a:lnTo>
                  <a:pt x="7526962" y="512186"/>
                </a:lnTo>
                <a:lnTo>
                  <a:pt x="7542531" y="557246"/>
                </a:lnTo>
                <a:lnTo>
                  <a:pt x="7555382" y="603220"/>
                </a:lnTo>
                <a:lnTo>
                  <a:pt x="7565464" y="649985"/>
                </a:lnTo>
                <a:lnTo>
                  <a:pt x="7572728" y="697420"/>
                </a:lnTo>
                <a:lnTo>
                  <a:pt x="7577123" y="745404"/>
                </a:lnTo>
                <a:lnTo>
                  <a:pt x="7578599" y="793815"/>
                </a:lnTo>
                <a:lnTo>
                  <a:pt x="7578599" y="3968983"/>
                </a:lnTo>
                <a:lnTo>
                  <a:pt x="7577151" y="4017341"/>
                </a:lnTo>
                <a:lnTo>
                  <a:pt x="7572860" y="4064931"/>
                </a:lnTo>
                <a:lnTo>
                  <a:pt x="7565810" y="4111673"/>
                </a:lnTo>
                <a:lnTo>
                  <a:pt x="7556084" y="4157482"/>
                </a:lnTo>
                <a:lnTo>
                  <a:pt x="7543765" y="4202276"/>
                </a:lnTo>
                <a:lnTo>
                  <a:pt x="7528936" y="4245972"/>
                </a:lnTo>
                <a:lnTo>
                  <a:pt x="7511681" y="4288486"/>
                </a:lnTo>
                <a:lnTo>
                  <a:pt x="7492081" y="4329735"/>
                </a:lnTo>
                <a:lnTo>
                  <a:pt x="7470220" y="4369638"/>
                </a:lnTo>
                <a:lnTo>
                  <a:pt x="7446182" y="4408109"/>
                </a:lnTo>
                <a:lnTo>
                  <a:pt x="7420049" y="4445067"/>
                </a:lnTo>
                <a:lnTo>
                  <a:pt x="7391904" y="4480429"/>
                </a:lnTo>
                <a:lnTo>
                  <a:pt x="7361831" y="4514111"/>
                </a:lnTo>
                <a:lnTo>
                  <a:pt x="7329911" y="4546030"/>
                </a:lnTo>
                <a:lnTo>
                  <a:pt x="7296229" y="4576104"/>
                </a:lnTo>
                <a:lnTo>
                  <a:pt x="7260868" y="4604249"/>
                </a:lnTo>
                <a:lnTo>
                  <a:pt x="7223910" y="4630382"/>
                </a:lnTo>
                <a:lnTo>
                  <a:pt x="7185438" y="4654420"/>
                </a:lnTo>
                <a:lnTo>
                  <a:pt x="7145536" y="4676281"/>
                </a:lnTo>
                <a:lnTo>
                  <a:pt x="7104286" y="4695881"/>
                </a:lnTo>
                <a:lnTo>
                  <a:pt x="7061772" y="4713136"/>
                </a:lnTo>
                <a:lnTo>
                  <a:pt x="7018077" y="4727965"/>
                </a:lnTo>
                <a:lnTo>
                  <a:pt x="6973283" y="4740284"/>
                </a:lnTo>
                <a:lnTo>
                  <a:pt x="6927473" y="4750010"/>
                </a:lnTo>
                <a:lnTo>
                  <a:pt x="6880732" y="4757060"/>
                </a:lnTo>
                <a:lnTo>
                  <a:pt x="6833141" y="4761351"/>
                </a:lnTo>
                <a:lnTo>
                  <a:pt x="6784784" y="4762799"/>
                </a:lnTo>
                <a:close/>
              </a:path>
            </a:pathLst>
          </a:custGeom>
          <a:solidFill>
            <a:srgbClr val="FFD3D3"/>
          </a:solidFill>
        </p:spPr>
        <p:txBody>
          <a:bodyPr wrap="square" lIns="0" tIns="0" rIns="0" bIns="0" rtlCol="0"/>
          <a:lstStyle/>
          <a:p>
            <a:endParaRPr/>
          </a:p>
        </p:txBody>
      </p:sp>
      <p:sp>
        <p:nvSpPr>
          <p:cNvPr id="5" name="object 7">
            <a:extLst>
              <a:ext uri="{FF2B5EF4-FFF2-40B4-BE49-F238E27FC236}">
                <a16:creationId xmlns:a16="http://schemas.microsoft.com/office/drawing/2014/main" id="{81BDE702-84F3-4FFF-8D5D-48FB944D00EF}"/>
              </a:ext>
            </a:extLst>
          </p:cNvPr>
          <p:cNvSpPr txBox="1"/>
          <p:nvPr/>
        </p:nvSpPr>
        <p:spPr>
          <a:xfrm>
            <a:off x="2082417" y="3399532"/>
            <a:ext cx="5035550" cy="1982594"/>
          </a:xfrm>
          <a:prstGeom prst="rect">
            <a:avLst/>
          </a:prstGeom>
        </p:spPr>
        <p:txBody>
          <a:bodyPr vert="horz" wrap="square" lIns="0" tIns="12700" rIns="0" bIns="0" rtlCol="0">
            <a:spAutoFit/>
          </a:bodyPr>
          <a:lstStyle/>
          <a:p>
            <a:pPr marL="12700" algn="ctr">
              <a:lnSpc>
                <a:spcPct val="100000"/>
              </a:lnSpc>
              <a:spcBef>
                <a:spcPts val="100"/>
              </a:spcBef>
            </a:pPr>
            <a:r>
              <a:rPr lang="en-US" sz="3200" dirty="0"/>
              <a:t>we encourage you to always use let and const, so you don't need to understand var very deeply anyway.</a:t>
            </a:r>
            <a:endParaRPr sz="3200" dirty="0">
              <a:latin typeface="Calibri"/>
              <a:cs typeface="Calibri"/>
            </a:endParaRPr>
          </a:p>
        </p:txBody>
      </p:sp>
    </p:spTree>
    <p:extLst>
      <p:ext uri="{BB962C8B-B14F-4D97-AF65-F5344CB8AC3E}">
        <p14:creationId xmlns:p14="http://schemas.microsoft.com/office/powerpoint/2010/main" val="3762943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121966-6B04-482D-9FB0-0D94FE22CE73}"/>
              </a:ext>
            </a:extLst>
          </p:cNvPr>
          <p:cNvPicPr>
            <a:picLocks noChangeAspect="1"/>
          </p:cNvPicPr>
          <p:nvPr/>
        </p:nvPicPr>
        <p:blipFill>
          <a:blip r:embed="rId2"/>
          <a:stretch>
            <a:fillRect/>
          </a:stretch>
        </p:blipFill>
        <p:spPr>
          <a:xfrm>
            <a:off x="3810000" y="2275863"/>
            <a:ext cx="4748058" cy="3820138"/>
          </a:xfrm>
          <a:prstGeom prst="rect">
            <a:avLst/>
          </a:prstGeom>
        </p:spPr>
      </p:pic>
      <p:sp>
        <p:nvSpPr>
          <p:cNvPr id="2" name="object 2"/>
          <p:cNvSpPr txBox="1">
            <a:spLocks noGrp="1"/>
          </p:cNvSpPr>
          <p:nvPr>
            <p:ph type="title"/>
          </p:nvPr>
        </p:nvSpPr>
        <p:spPr>
          <a:xfrm>
            <a:off x="855722" y="401895"/>
            <a:ext cx="5999480" cy="574040"/>
          </a:xfrm>
          <a:prstGeom prst="rect">
            <a:avLst/>
          </a:prstGeom>
        </p:spPr>
        <p:txBody>
          <a:bodyPr vert="horz" wrap="square" lIns="0" tIns="12700" rIns="0" bIns="0" rtlCol="0">
            <a:spAutoFit/>
          </a:bodyPr>
          <a:lstStyle/>
          <a:p>
            <a:pPr marL="12700">
              <a:lnSpc>
                <a:spcPct val="100000"/>
              </a:lnSpc>
              <a:spcBef>
                <a:spcPts val="100"/>
              </a:spcBef>
            </a:pPr>
            <a:r>
              <a:rPr spc="-145" dirty="0"/>
              <a:t>Exercise: </a:t>
            </a:r>
            <a:r>
              <a:rPr spc="-50" dirty="0"/>
              <a:t>Course </a:t>
            </a:r>
            <a:r>
              <a:rPr spc="125" dirty="0"/>
              <a:t>web</a:t>
            </a:r>
            <a:r>
              <a:rPr spc="-844" dirty="0"/>
              <a:t> </a:t>
            </a:r>
            <a:r>
              <a:rPr spc="35" dirty="0"/>
              <a:t>page</a:t>
            </a:r>
          </a:p>
        </p:txBody>
      </p:sp>
      <p:sp>
        <p:nvSpPr>
          <p:cNvPr id="3" name="object 3"/>
          <p:cNvSpPr txBox="1"/>
          <p:nvPr/>
        </p:nvSpPr>
        <p:spPr>
          <a:xfrm>
            <a:off x="404398" y="1621072"/>
            <a:ext cx="6558280" cy="2839239"/>
          </a:xfrm>
          <a:prstGeom prst="rect">
            <a:avLst/>
          </a:prstGeom>
        </p:spPr>
        <p:txBody>
          <a:bodyPr vert="horz" wrap="square" lIns="0" tIns="12700" rIns="0" bIns="0" rtlCol="0">
            <a:spAutoFit/>
          </a:bodyPr>
          <a:lstStyle/>
          <a:p>
            <a:pPr marL="1782445">
              <a:lnSpc>
                <a:spcPct val="100000"/>
              </a:lnSpc>
              <a:spcBef>
                <a:spcPts val="100"/>
              </a:spcBef>
            </a:pPr>
            <a:r>
              <a:rPr sz="2400" spc="-110" dirty="0">
                <a:solidFill>
                  <a:srgbClr val="424242"/>
                </a:solidFill>
                <a:latin typeface="Arial"/>
                <a:cs typeface="Arial"/>
              </a:rPr>
              <a:t>Let's </a:t>
            </a:r>
            <a:r>
              <a:rPr sz="2400" dirty="0">
                <a:solidFill>
                  <a:srgbClr val="424242"/>
                </a:solidFill>
                <a:latin typeface="Arial"/>
                <a:cs typeface="Arial"/>
              </a:rPr>
              <a:t>write </a:t>
            </a:r>
            <a:r>
              <a:rPr sz="2400" spc="-145" dirty="0">
                <a:solidFill>
                  <a:srgbClr val="424242"/>
                </a:solidFill>
                <a:latin typeface="Arial"/>
                <a:cs typeface="Arial"/>
              </a:rPr>
              <a:t>some </a:t>
            </a:r>
            <a:r>
              <a:rPr sz="2400" spc="-490" dirty="0">
                <a:solidFill>
                  <a:srgbClr val="424242"/>
                </a:solidFill>
                <a:latin typeface="Arial"/>
                <a:cs typeface="Arial"/>
              </a:rPr>
              <a:t>CSS </a:t>
            </a:r>
            <a:r>
              <a:rPr sz="2400" spc="30" dirty="0">
                <a:solidFill>
                  <a:srgbClr val="424242"/>
                </a:solidFill>
                <a:latin typeface="Arial"/>
                <a:cs typeface="Arial"/>
              </a:rPr>
              <a:t>to </a:t>
            </a:r>
            <a:r>
              <a:rPr sz="2400" spc="-80" dirty="0">
                <a:solidFill>
                  <a:srgbClr val="424242"/>
                </a:solidFill>
                <a:latin typeface="Arial"/>
                <a:cs typeface="Arial"/>
              </a:rPr>
              <a:t>style </a:t>
            </a:r>
            <a:r>
              <a:rPr sz="2400" spc="-40" dirty="0">
                <a:solidFill>
                  <a:srgbClr val="424242"/>
                </a:solidFill>
                <a:latin typeface="Arial"/>
                <a:cs typeface="Arial"/>
              </a:rPr>
              <a:t>our</a:t>
            </a:r>
            <a:r>
              <a:rPr sz="2400" spc="-465" dirty="0">
                <a:solidFill>
                  <a:srgbClr val="424242"/>
                </a:solidFill>
                <a:latin typeface="Arial"/>
                <a:cs typeface="Arial"/>
              </a:rPr>
              <a:t> </a:t>
            </a:r>
            <a:r>
              <a:rPr sz="2400" spc="-135" dirty="0">
                <a:solidFill>
                  <a:srgbClr val="424242"/>
                </a:solidFill>
                <a:latin typeface="Arial"/>
                <a:cs typeface="Arial"/>
              </a:rPr>
              <a:t>page:</a:t>
            </a:r>
            <a:endParaRPr sz="2400" dirty="0">
              <a:latin typeface="Arial"/>
              <a:cs typeface="Arial"/>
            </a:endParaRPr>
          </a:p>
          <a:p>
            <a:pPr>
              <a:lnSpc>
                <a:spcPct val="100000"/>
              </a:lnSpc>
              <a:spcBef>
                <a:spcPts val="45"/>
              </a:spcBef>
            </a:pPr>
            <a:endParaRPr sz="2750" dirty="0">
              <a:latin typeface="Times New Roman"/>
              <a:cs typeface="Times New Roman"/>
            </a:endParaRPr>
          </a:p>
          <a:p>
            <a:pPr marL="12700">
              <a:lnSpc>
                <a:spcPct val="100000"/>
              </a:lnSpc>
              <a:spcBef>
                <a:spcPts val="5"/>
              </a:spcBef>
            </a:pPr>
            <a:r>
              <a:rPr sz="2200" b="1" spc="-165" dirty="0">
                <a:latin typeface="Arial"/>
                <a:cs typeface="Arial"/>
              </a:rPr>
              <a:t>Font </a:t>
            </a:r>
            <a:r>
              <a:rPr sz="2200" b="1" spc="-125" dirty="0">
                <a:latin typeface="Arial"/>
                <a:cs typeface="Arial"/>
              </a:rPr>
              <a:t>face</a:t>
            </a:r>
            <a:r>
              <a:rPr sz="2200" spc="-125" dirty="0">
                <a:latin typeface="Arial"/>
                <a:cs typeface="Arial"/>
              </a:rPr>
              <a:t>:</a:t>
            </a:r>
            <a:r>
              <a:rPr sz="2200" spc="-75" dirty="0">
                <a:latin typeface="Arial"/>
                <a:cs typeface="Arial"/>
              </a:rPr>
              <a:t> </a:t>
            </a:r>
            <a:r>
              <a:rPr lang="en-US" sz="2200" spc="-90" dirty="0">
                <a:latin typeface="Arial"/>
                <a:cs typeface="Arial"/>
              </a:rPr>
              <a:t>Sans Serif</a:t>
            </a:r>
            <a:endParaRPr sz="2200" dirty="0">
              <a:latin typeface="Arial"/>
              <a:cs typeface="Arial"/>
            </a:endParaRPr>
          </a:p>
          <a:p>
            <a:pPr>
              <a:lnSpc>
                <a:spcPct val="100000"/>
              </a:lnSpc>
              <a:spcBef>
                <a:spcPts val="10"/>
              </a:spcBef>
            </a:pPr>
            <a:endParaRPr sz="2350" dirty="0">
              <a:latin typeface="Times New Roman"/>
              <a:cs typeface="Times New Roman"/>
            </a:endParaRPr>
          </a:p>
          <a:p>
            <a:pPr marL="12700" marR="4004945">
              <a:lnSpc>
                <a:spcPts val="2620"/>
              </a:lnSpc>
            </a:pPr>
            <a:r>
              <a:rPr sz="2200" b="1" spc="-145" dirty="0">
                <a:latin typeface="Arial"/>
                <a:cs typeface="Arial"/>
              </a:rPr>
              <a:t>Border</a:t>
            </a:r>
            <a:r>
              <a:rPr sz="2200" spc="-145" dirty="0">
                <a:latin typeface="Arial"/>
                <a:cs typeface="Arial"/>
              </a:rPr>
              <a:t>: </a:t>
            </a:r>
            <a:r>
              <a:rPr sz="2200" spc="190" dirty="0" err="1">
                <a:latin typeface="Arial"/>
                <a:cs typeface="Arial"/>
              </a:rPr>
              <a:t>hotpink</a:t>
            </a:r>
            <a:r>
              <a:rPr sz="2200" spc="-130" dirty="0">
                <a:latin typeface="Arial"/>
                <a:cs typeface="Arial"/>
              </a:rPr>
              <a:t> </a:t>
            </a:r>
            <a:r>
              <a:rPr lang="en-US" sz="2200" spc="20" dirty="0">
                <a:latin typeface="Arial"/>
                <a:cs typeface="Arial"/>
              </a:rPr>
              <a:t>2</a:t>
            </a:r>
            <a:r>
              <a:rPr sz="2200" spc="20" dirty="0">
                <a:latin typeface="Arial"/>
                <a:cs typeface="Arial"/>
              </a:rPr>
              <a:t>px  </a:t>
            </a:r>
            <a:r>
              <a:rPr sz="2200" b="1" spc="-204" dirty="0">
                <a:latin typeface="Arial"/>
                <a:cs typeface="Arial"/>
              </a:rPr>
              <a:t>Background </a:t>
            </a:r>
            <a:r>
              <a:rPr sz="2200" b="1" spc="-155" dirty="0">
                <a:latin typeface="Arial"/>
                <a:cs typeface="Arial"/>
              </a:rPr>
              <a:t>color:  </a:t>
            </a:r>
            <a:r>
              <a:rPr sz="2200" spc="150" dirty="0">
                <a:latin typeface="Arial"/>
                <a:cs typeface="Arial"/>
              </a:rPr>
              <a:t>lavenderblush  </a:t>
            </a:r>
            <a:r>
              <a:rPr sz="2200" b="1" spc="-150" dirty="0">
                <a:latin typeface="Arial"/>
                <a:cs typeface="Arial"/>
              </a:rPr>
              <a:t>Highlight:</a:t>
            </a:r>
            <a:r>
              <a:rPr sz="2200" b="1" spc="-114" dirty="0">
                <a:latin typeface="Arial"/>
                <a:cs typeface="Arial"/>
              </a:rPr>
              <a:t> </a:t>
            </a:r>
            <a:r>
              <a:rPr sz="2200" spc="185" dirty="0">
                <a:latin typeface="Arial"/>
                <a:cs typeface="Arial"/>
              </a:rPr>
              <a:t>yellow</a:t>
            </a:r>
            <a:endParaRPr sz="2200" dirty="0">
              <a:latin typeface="Arial"/>
              <a:cs typeface="Arial"/>
            </a:endParaRPr>
          </a:p>
        </p:txBody>
      </p:sp>
      <p:sp>
        <p:nvSpPr>
          <p:cNvPr id="4" name="object 4"/>
          <p:cNvSpPr txBox="1"/>
          <p:nvPr/>
        </p:nvSpPr>
        <p:spPr>
          <a:xfrm>
            <a:off x="404398" y="4728394"/>
            <a:ext cx="2392045" cy="1694180"/>
          </a:xfrm>
          <a:prstGeom prst="rect">
            <a:avLst/>
          </a:prstGeom>
        </p:spPr>
        <p:txBody>
          <a:bodyPr vert="horz" wrap="square" lIns="0" tIns="12700" rIns="0" bIns="0" rtlCol="0">
            <a:spAutoFit/>
          </a:bodyPr>
          <a:lstStyle/>
          <a:p>
            <a:pPr marL="161290" indent="-148590">
              <a:lnSpc>
                <a:spcPts val="2630"/>
              </a:lnSpc>
              <a:spcBef>
                <a:spcPts val="100"/>
              </a:spcBef>
              <a:buChar char="-"/>
              <a:tabLst>
                <a:tab pos="161925" algn="l"/>
              </a:tabLst>
            </a:pPr>
            <a:r>
              <a:rPr sz="2200" spc="-165" dirty="0">
                <a:latin typeface="Arial"/>
                <a:cs typeface="Arial"/>
              </a:rPr>
              <a:t>Box </a:t>
            </a:r>
            <a:r>
              <a:rPr sz="2200" spc="-114" dirty="0">
                <a:latin typeface="Arial"/>
                <a:cs typeface="Arial"/>
              </a:rPr>
              <a:t>is</a:t>
            </a:r>
            <a:r>
              <a:rPr sz="2200" spc="-75" dirty="0">
                <a:latin typeface="Arial"/>
                <a:cs typeface="Arial"/>
              </a:rPr>
              <a:t> </a:t>
            </a:r>
            <a:r>
              <a:rPr sz="2200" b="1" spc="-135" dirty="0">
                <a:latin typeface="Arial"/>
                <a:cs typeface="Arial"/>
              </a:rPr>
              <a:t>centered</a:t>
            </a:r>
            <a:endParaRPr sz="2200">
              <a:latin typeface="Arial"/>
              <a:cs typeface="Arial"/>
            </a:endParaRPr>
          </a:p>
          <a:p>
            <a:pPr marL="161290" indent="-148590">
              <a:lnSpc>
                <a:spcPts val="2625"/>
              </a:lnSpc>
              <a:buChar char="-"/>
              <a:tabLst>
                <a:tab pos="161925" algn="l"/>
              </a:tabLst>
            </a:pPr>
            <a:r>
              <a:rPr sz="2200" spc="-120" dirty="0">
                <a:latin typeface="Arial"/>
                <a:cs typeface="Arial"/>
              </a:rPr>
              <a:t>Header </a:t>
            </a:r>
            <a:r>
              <a:rPr sz="2200" spc="-105" dirty="0">
                <a:latin typeface="Arial"/>
                <a:cs typeface="Arial"/>
              </a:rPr>
              <a:t>and </a:t>
            </a:r>
            <a:r>
              <a:rPr sz="2200" spc="-40" dirty="0">
                <a:latin typeface="Arial"/>
                <a:cs typeface="Arial"/>
              </a:rPr>
              <a:t>link</a:t>
            </a:r>
            <a:r>
              <a:rPr sz="2200" spc="-180" dirty="0">
                <a:latin typeface="Arial"/>
                <a:cs typeface="Arial"/>
              </a:rPr>
              <a:t> </a:t>
            </a:r>
            <a:r>
              <a:rPr sz="2200" spc="-90" dirty="0">
                <a:latin typeface="Arial"/>
                <a:cs typeface="Arial"/>
              </a:rPr>
              <a:t>are</a:t>
            </a:r>
            <a:endParaRPr sz="2200">
              <a:latin typeface="Arial"/>
              <a:cs typeface="Arial"/>
            </a:endParaRPr>
          </a:p>
          <a:p>
            <a:pPr marL="12700">
              <a:lnSpc>
                <a:spcPts val="2625"/>
              </a:lnSpc>
            </a:pPr>
            <a:r>
              <a:rPr sz="2200" b="1" spc="-135" dirty="0">
                <a:latin typeface="Arial"/>
                <a:cs typeface="Arial"/>
              </a:rPr>
              <a:t>centered</a:t>
            </a:r>
            <a:endParaRPr sz="2200">
              <a:latin typeface="Arial"/>
              <a:cs typeface="Arial"/>
            </a:endParaRPr>
          </a:p>
          <a:p>
            <a:pPr marL="161290" indent="-148590">
              <a:lnSpc>
                <a:spcPts val="2625"/>
              </a:lnSpc>
              <a:buChar char="-"/>
              <a:tabLst>
                <a:tab pos="161925" algn="l"/>
              </a:tabLst>
            </a:pPr>
            <a:r>
              <a:rPr sz="2200" spc="-165" dirty="0">
                <a:latin typeface="Arial"/>
                <a:cs typeface="Arial"/>
              </a:rPr>
              <a:t>Box </a:t>
            </a:r>
            <a:r>
              <a:rPr sz="2200" spc="-70" dirty="0">
                <a:latin typeface="Arial"/>
                <a:cs typeface="Arial"/>
              </a:rPr>
              <a:t>contents</a:t>
            </a:r>
            <a:r>
              <a:rPr sz="2200" spc="-90" dirty="0">
                <a:latin typeface="Arial"/>
                <a:cs typeface="Arial"/>
              </a:rPr>
              <a:t> are</a:t>
            </a:r>
            <a:endParaRPr sz="2200">
              <a:latin typeface="Arial"/>
              <a:cs typeface="Arial"/>
            </a:endParaRPr>
          </a:p>
          <a:p>
            <a:pPr marL="12700">
              <a:lnSpc>
                <a:spcPts val="2630"/>
              </a:lnSpc>
            </a:pPr>
            <a:r>
              <a:rPr sz="2200" b="1" spc="-114" dirty="0">
                <a:latin typeface="Arial"/>
                <a:cs typeface="Arial"/>
              </a:rPr>
              <a:t>left-aligned</a:t>
            </a:r>
            <a:endParaRPr sz="2200">
              <a:latin typeface="Arial"/>
              <a:cs typeface="Arial"/>
            </a:endParaRPr>
          </a:p>
        </p:txBody>
      </p:sp>
      <p:sp>
        <p:nvSpPr>
          <p:cNvPr id="7" name="object 7"/>
          <p:cNvSpPr txBox="1"/>
          <p:nvPr/>
        </p:nvSpPr>
        <p:spPr>
          <a:xfrm>
            <a:off x="7098620" y="5890826"/>
            <a:ext cx="815340" cy="482600"/>
          </a:xfrm>
          <a:prstGeom prst="rect">
            <a:avLst/>
          </a:prstGeom>
        </p:spPr>
        <p:txBody>
          <a:bodyPr vert="horz" wrap="square" lIns="0" tIns="12700" rIns="0" bIns="0" rtlCol="0">
            <a:spAutoFit/>
          </a:bodyPr>
          <a:lstStyle/>
          <a:p>
            <a:pPr marL="12700">
              <a:lnSpc>
                <a:spcPct val="100000"/>
              </a:lnSpc>
              <a:spcBef>
                <a:spcPts val="100"/>
              </a:spcBef>
            </a:pPr>
            <a:r>
              <a:rPr sz="3000" u="heavy" spc="-330" dirty="0">
                <a:solidFill>
                  <a:srgbClr val="0097A7"/>
                </a:solidFill>
                <a:uFill>
                  <a:solidFill>
                    <a:srgbClr val="0097A7"/>
                  </a:solidFill>
                </a:uFill>
                <a:latin typeface="Arial"/>
                <a:cs typeface="Arial"/>
                <a:hlinkClick r:id="rId3"/>
              </a:rPr>
              <a:t>JSBin</a:t>
            </a:r>
            <a:endParaRPr sz="3000">
              <a:latin typeface="Arial"/>
              <a:cs typeface="Arial"/>
            </a:endParaRPr>
          </a:p>
        </p:txBody>
      </p:sp>
      <p:sp>
        <p:nvSpPr>
          <p:cNvPr id="9" name="object 5">
            <a:extLst>
              <a:ext uri="{FF2B5EF4-FFF2-40B4-BE49-F238E27FC236}">
                <a16:creationId xmlns:a16="http://schemas.microsoft.com/office/drawing/2014/main" id="{B94DB945-EB21-44A3-9022-67E08C08F1E9}"/>
              </a:ext>
            </a:extLst>
          </p:cNvPr>
          <p:cNvSpPr/>
          <p:nvPr/>
        </p:nvSpPr>
        <p:spPr>
          <a:xfrm>
            <a:off x="3786407" y="2248232"/>
            <a:ext cx="4781181" cy="3645316"/>
          </a:xfrm>
          <a:custGeom>
            <a:avLst/>
            <a:gdLst/>
            <a:ahLst/>
            <a:cxnLst/>
            <a:rect l="l" t="t" r="r" b="b"/>
            <a:pathLst>
              <a:path w="6344284" h="4382134">
                <a:moveTo>
                  <a:pt x="0" y="0"/>
                </a:moveTo>
                <a:lnTo>
                  <a:pt x="6343887" y="0"/>
                </a:lnTo>
                <a:lnTo>
                  <a:pt x="6343887" y="4381566"/>
                </a:lnTo>
                <a:lnTo>
                  <a:pt x="0" y="4381566"/>
                </a:lnTo>
                <a:lnTo>
                  <a:pt x="0" y="0"/>
                </a:lnTo>
                <a:close/>
              </a:path>
            </a:pathLst>
          </a:custGeom>
          <a:ln w="38099">
            <a:solidFill>
              <a:srgbClr val="B6B6B6"/>
            </a:solidFill>
          </a:ln>
        </p:spPr>
        <p:txBody>
          <a:bodyPr wrap="square" lIns="0" tIns="0" rIns="0" bIns="0" rtlCol="0"/>
          <a:lstStyle/>
          <a:p>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556840"/>
            <a:ext cx="5380325" cy="2226250"/>
          </a:xfrm>
          <a:prstGeom prst="rect">
            <a:avLst/>
          </a:prstGeom>
        </p:spPr>
        <p:txBody>
          <a:bodyPr vert="horz" wrap="square" lIns="0" tIns="10160" rIns="0" bIns="0" rtlCol="0">
            <a:spAutoFit/>
          </a:bodyPr>
          <a:lstStyle/>
          <a:p>
            <a:pPr marL="12700" marR="5080">
              <a:lnSpc>
                <a:spcPct val="100299"/>
              </a:lnSpc>
              <a:spcBef>
                <a:spcPts val="80"/>
              </a:spcBef>
            </a:pPr>
            <a:r>
              <a:rPr lang="en-US" sz="4800" spc="490" dirty="0">
                <a:latin typeface="Calibri"/>
                <a:cs typeface="Calibri"/>
              </a:rPr>
              <a:t>Continue with </a:t>
            </a:r>
            <a:r>
              <a:rPr sz="4800" spc="490" dirty="0">
                <a:latin typeface="Calibri"/>
                <a:cs typeface="Calibri"/>
              </a:rPr>
              <a:t>JavaScript  </a:t>
            </a:r>
            <a:r>
              <a:rPr sz="4800" spc="565" dirty="0">
                <a:latin typeface="Calibri"/>
                <a:cs typeface="Calibri"/>
              </a:rPr>
              <a:t>language</a:t>
            </a:r>
            <a:r>
              <a:rPr sz="4800" spc="70" dirty="0">
                <a:latin typeface="Calibri"/>
                <a:cs typeface="Calibri"/>
              </a:rPr>
              <a:t> </a:t>
            </a:r>
            <a:r>
              <a:rPr sz="4800" spc="375" dirty="0">
                <a:latin typeface="Calibri"/>
                <a:cs typeface="Calibri"/>
              </a:rPr>
              <a:t>tour</a:t>
            </a:r>
            <a:endParaRPr sz="4800" dirty="0">
              <a:latin typeface="Calibri"/>
              <a:cs typeface="Calibri"/>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417955" cy="574040"/>
          </a:xfrm>
          <a:prstGeom prst="rect">
            <a:avLst/>
          </a:prstGeom>
        </p:spPr>
        <p:txBody>
          <a:bodyPr vert="horz" wrap="square" lIns="0" tIns="12700" rIns="0" bIns="0" rtlCol="0">
            <a:spAutoFit/>
          </a:bodyPr>
          <a:lstStyle/>
          <a:p>
            <a:pPr marL="12700">
              <a:lnSpc>
                <a:spcPct val="100000"/>
              </a:lnSpc>
              <a:spcBef>
                <a:spcPts val="100"/>
              </a:spcBef>
            </a:pPr>
            <a:r>
              <a:rPr sz="3600" spc="265" dirty="0">
                <a:latin typeface="Calibri"/>
                <a:cs typeface="Calibri"/>
              </a:rPr>
              <a:t>Arrays</a:t>
            </a:r>
            <a:endParaRPr sz="3600">
              <a:latin typeface="Calibri"/>
              <a:cs typeface="Calibri"/>
            </a:endParaRPr>
          </a:p>
        </p:txBody>
      </p:sp>
      <p:sp>
        <p:nvSpPr>
          <p:cNvPr id="3" name="object 3"/>
          <p:cNvSpPr txBox="1"/>
          <p:nvPr/>
        </p:nvSpPr>
        <p:spPr>
          <a:xfrm>
            <a:off x="855724" y="1621073"/>
            <a:ext cx="6687820" cy="38963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Arrays </a:t>
            </a:r>
            <a:r>
              <a:rPr sz="2400" dirty="0">
                <a:solidFill>
                  <a:srgbClr val="434343"/>
                </a:solidFill>
                <a:latin typeface="Calibri"/>
                <a:cs typeface="Calibri"/>
              </a:rPr>
              <a:t>are </a:t>
            </a:r>
            <a:r>
              <a:rPr sz="2400" spc="-5" dirty="0">
                <a:solidFill>
                  <a:srgbClr val="434343"/>
                </a:solidFill>
                <a:latin typeface="Calibri"/>
                <a:cs typeface="Calibri"/>
              </a:rPr>
              <a:t>Object types used to create lists of</a:t>
            </a:r>
            <a:r>
              <a:rPr sz="2400" spc="-50" dirty="0">
                <a:solidFill>
                  <a:srgbClr val="434343"/>
                </a:solidFill>
                <a:latin typeface="Calibri"/>
                <a:cs typeface="Calibri"/>
              </a:rPr>
              <a:t> </a:t>
            </a:r>
            <a:r>
              <a:rPr sz="2400" spc="-5" dirty="0">
                <a:solidFill>
                  <a:srgbClr val="434343"/>
                </a:solidFill>
                <a:latin typeface="Calibri"/>
                <a:cs typeface="Calibri"/>
              </a:rPr>
              <a:t>data.</a:t>
            </a:r>
            <a:endParaRPr sz="2400">
              <a:latin typeface="Calibri"/>
              <a:cs typeface="Calibri"/>
            </a:endParaRPr>
          </a:p>
          <a:p>
            <a:pPr>
              <a:lnSpc>
                <a:spcPct val="100000"/>
              </a:lnSpc>
            </a:pPr>
            <a:endParaRPr sz="2750">
              <a:latin typeface="Calibri"/>
              <a:cs typeface="Calibri"/>
            </a:endParaRPr>
          </a:p>
          <a:p>
            <a:pPr marL="469900" marR="2865755">
              <a:lnSpc>
                <a:spcPct val="115599"/>
              </a:lnSpc>
              <a:spcBef>
                <a:spcPts val="5"/>
              </a:spcBef>
            </a:pPr>
            <a:r>
              <a:rPr sz="2000" spc="-5" dirty="0">
                <a:solidFill>
                  <a:srgbClr val="37761C"/>
                </a:solidFill>
                <a:latin typeface="Consolas"/>
                <a:cs typeface="Consolas"/>
              </a:rPr>
              <a:t>// Creates an empty</a:t>
            </a:r>
            <a:r>
              <a:rPr sz="2000" spc="-85" dirty="0">
                <a:solidFill>
                  <a:srgbClr val="37761C"/>
                </a:solidFill>
                <a:latin typeface="Consolas"/>
                <a:cs typeface="Consolas"/>
              </a:rPr>
              <a:t> </a:t>
            </a:r>
            <a:r>
              <a:rPr sz="2000" spc="-5" dirty="0">
                <a:solidFill>
                  <a:srgbClr val="37761C"/>
                </a:solidFill>
                <a:latin typeface="Consolas"/>
                <a:cs typeface="Consolas"/>
              </a:rPr>
              <a:t>list  </a:t>
            </a:r>
            <a:r>
              <a:rPr sz="2000" spc="-5" dirty="0">
                <a:solidFill>
                  <a:srgbClr val="434343"/>
                </a:solidFill>
                <a:latin typeface="Consolas"/>
                <a:cs typeface="Consolas"/>
              </a:rPr>
              <a:t>let list </a:t>
            </a:r>
            <a:r>
              <a:rPr sz="2000" dirty="0">
                <a:solidFill>
                  <a:srgbClr val="434343"/>
                </a:solidFill>
                <a:latin typeface="Consolas"/>
                <a:cs typeface="Consolas"/>
              </a:rPr>
              <a:t>=</a:t>
            </a:r>
            <a:r>
              <a:rPr sz="2000" spc="-30" dirty="0">
                <a:solidFill>
                  <a:srgbClr val="434343"/>
                </a:solidFill>
                <a:latin typeface="Consolas"/>
                <a:cs typeface="Consolas"/>
              </a:rPr>
              <a:t> </a:t>
            </a:r>
            <a:r>
              <a:rPr sz="2000" spc="-5" dirty="0">
                <a:solidFill>
                  <a:srgbClr val="434343"/>
                </a:solidFill>
                <a:latin typeface="Consolas"/>
                <a:cs typeface="Consolas"/>
              </a:rPr>
              <a:t>[];</a:t>
            </a:r>
            <a:endParaRPr sz="2000">
              <a:latin typeface="Consolas"/>
              <a:cs typeface="Consolas"/>
            </a:endParaRPr>
          </a:p>
          <a:p>
            <a:pPr marL="469900" marR="636905">
              <a:lnSpc>
                <a:spcPct val="115599"/>
              </a:lnSpc>
            </a:pPr>
            <a:r>
              <a:rPr sz="2000" spc="-5" dirty="0">
                <a:solidFill>
                  <a:srgbClr val="434343"/>
                </a:solidFill>
                <a:latin typeface="Consolas"/>
                <a:cs typeface="Consolas"/>
              </a:rPr>
              <a:t>let groceries </a:t>
            </a:r>
            <a:r>
              <a:rPr sz="2000" dirty="0">
                <a:solidFill>
                  <a:srgbClr val="434343"/>
                </a:solidFill>
                <a:latin typeface="Consolas"/>
                <a:cs typeface="Consolas"/>
              </a:rPr>
              <a:t>= </a:t>
            </a:r>
            <a:r>
              <a:rPr sz="2000" spc="-5" dirty="0">
                <a:solidFill>
                  <a:srgbClr val="434343"/>
                </a:solidFill>
                <a:latin typeface="Consolas"/>
                <a:cs typeface="Consolas"/>
              </a:rPr>
              <a:t>['milk', 'cocoa</a:t>
            </a:r>
            <a:r>
              <a:rPr sz="2000" spc="-90" dirty="0">
                <a:solidFill>
                  <a:srgbClr val="434343"/>
                </a:solidFill>
                <a:latin typeface="Consolas"/>
                <a:cs typeface="Consolas"/>
              </a:rPr>
              <a:t> </a:t>
            </a:r>
            <a:r>
              <a:rPr sz="2000" spc="-5" dirty="0">
                <a:solidFill>
                  <a:srgbClr val="434343"/>
                </a:solidFill>
                <a:latin typeface="Consolas"/>
                <a:cs typeface="Consolas"/>
              </a:rPr>
              <a:t>puffs'];  groceries[1] </a:t>
            </a:r>
            <a:r>
              <a:rPr sz="2000" dirty="0">
                <a:solidFill>
                  <a:srgbClr val="434343"/>
                </a:solidFill>
                <a:latin typeface="Consolas"/>
                <a:cs typeface="Consolas"/>
              </a:rPr>
              <a:t>=</a:t>
            </a:r>
            <a:r>
              <a:rPr sz="2000" spc="-15" dirty="0">
                <a:solidFill>
                  <a:srgbClr val="434343"/>
                </a:solidFill>
                <a:latin typeface="Consolas"/>
                <a:cs typeface="Consolas"/>
              </a:rPr>
              <a:t> </a:t>
            </a:r>
            <a:r>
              <a:rPr sz="2000" spc="-5" dirty="0">
                <a:solidFill>
                  <a:srgbClr val="434343"/>
                </a:solidFill>
                <a:latin typeface="Consolas"/>
                <a:cs typeface="Consolas"/>
              </a:rPr>
              <a:t>'kix';</a:t>
            </a:r>
            <a:endParaRPr sz="2000">
              <a:latin typeface="Consolas"/>
              <a:cs typeface="Consolas"/>
            </a:endParaRPr>
          </a:p>
          <a:p>
            <a:pPr>
              <a:lnSpc>
                <a:spcPct val="100000"/>
              </a:lnSpc>
            </a:pPr>
            <a:endParaRPr sz="2000">
              <a:latin typeface="Consolas"/>
              <a:cs typeface="Consolas"/>
            </a:endParaRPr>
          </a:p>
          <a:p>
            <a:pPr marL="163195">
              <a:lnSpc>
                <a:spcPct val="100000"/>
              </a:lnSpc>
              <a:spcBef>
                <a:spcPts val="131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0-based</a:t>
            </a:r>
            <a:r>
              <a:rPr sz="2400" spc="-10" dirty="0">
                <a:solidFill>
                  <a:srgbClr val="434343"/>
                </a:solidFill>
                <a:latin typeface="Calibri"/>
                <a:cs typeface="Calibri"/>
              </a:rPr>
              <a:t> </a:t>
            </a:r>
            <a:r>
              <a:rPr sz="2400" spc="-5" dirty="0">
                <a:solidFill>
                  <a:srgbClr val="434343"/>
                </a:solidFill>
                <a:latin typeface="Calibri"/>
                <a:cs typeface="Calibri"/>
              </a:rPr>
              <a:t>indexing</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Mutable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Can check size via </a:t>
            </a:r>
            <a:r>
              <a:rPr sz="2400" spc="-5" dirty="0">
                <a:solidFill>
                  <a:srgbClr val="434343"/>
                </a:solidFill>
                <a:latin typeface="Consolas"/>
                <a:cs typeface="Consolas"/>
              </a:rPr>
              <a:t>length</a:t>
            </a:r>
            <a:r>
              <a:rPr sz="2400" spc="-800" dirty="0">
                <a:solidFill>
                  <a:srgbClr val="434343"/>
                </a:solidFill>
                <a:latin typeface="Consolas"/>
                <a:cs typeface="Consolas"/>
              </a:rPr>
              <a:t> </a:t>
            </a:r>
            <a:r>
              <a:rPr sz="2400" spc="-5" dirty="0">
                <a:solidFill>
                  <a:srgbClr val="434343"/>
                </a:solidFill>
                <a:latin typeface="Calibri"/>
                <a:cs typeface="Calibri"/>
              </a:rPr>
              <a:t>property (not function)</a:t>
            </a:r>
            <a:endParaRPr sz="2400">
              <a:latin typeface="Calibri"/>
              <a:cs typeface="Calibri"/>
            </a:endParaRPr>
          </a:p>
        </p:txBody>
      </p:sp>
    </p:spTree>
    <p:extLst>
      <p:ext uri="{BB962C8B-B14F-4D97-AF65-F5344CB8AC3E}">
        <p14:creationId xmlns:p14="http://schemas.microsoft.com/office/powerpoint/2010/main" val="144647535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739765" cy="574040"/>
          </a:xfrm>
          <a:prstGeom prst="rect">
            <a:avLst/>
          </a:prstGeom>
        </p:spPr>
        <p:txBody>
          <a:bodyPr vert="horz" wrap="square" lIns="0" tIns="12700" rIns="0" bIns="0" rtlCol="0">
            <a:spAutoFit/>
          </a:bodyPr>
          <a:lstStyle/>
          <a:p>
            <a:pPr marL="12700">
              <a:lnSpc>
                <a:spcPct val="100000"/>
              </a:lnSpc>
              <a:spcBef>
                <a:spcPts val="100"/>
              </a:spcBef>
            </a:pPr>
            <a:r>
              <a:rPr sz="3600" spc="405" dirty="0">
                <a:latin typeface="Calibri"/>
                <a:cs typeface="Calibri"/>
              </a:rPr>
              <a:t>Looping </a:t>
            </a:r>
            <a:r>
              <a:rPr sz="3600" spc="390" dirty="0">
                <a:latin typeface="Calibri"/>
                <a:cs typeface="Calibri"/>
              </a:rPr>
              <a:t>through </a:t>
            </a:r>
            <a:r>
              <a:rPr sz="3600" spc="420" dirty="0">
                <a:latin typeface="Calibri"/>
                <a:cs typeface="Calibri"/>
              </a:rPr>
              <a:t>an</a:t>
            </a:r>
            <a:r>
              <a:rPr sz="3600" spc="-484" dirty="0">
                <a:latin typeface="Calibri"/>
                <a:cs typeface="Calibri"/>
              </a:rPr>
              <a:t> </a:t>
            </a:r>
            <a:r>
              <a:rPr sz="3600" spc="235" dirty="0">
                <a:latin typeface="Calibri"/>
                <a:cs typeface="Calibri"/>
              </a:rPr>
              <a:t>array</a:t>
            </a:r>
            <a:endParaRPr sz="3600">
              <a:latin typeface="Calibri"/>
              <a:cs typeface="Calibri"/>
            </a:endParaRPr>
          </a:p>
        </p:txBody>
      </p:sp>
      <p:sp>
        <p:nvSpPr>
          <p:cNvPr id="3" name="object 3"/>
          <p:cNvSpPr txBox="1"/>
          <p:nvPr/>
        </p:nvSpPr>
        <p:spPr>
          <a:xfrm>
            <a:off x="855724" y="1544873"/>
            <a:ext cx="7073265" cy="450469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You can use the familiar for-loop to iterate through </a:t>
            </a:r>
            <a:r>
              <a:rPr sz="2400" dirty="0">
                <a:solidFill>
                  <a:srgbClr val="434343"/>
                </a:solidFill>
                <a:latin typeface="Calibri"/>
                <a:cs typeface="Calibri"/>
              </a:rPr>
              <a:t>a</a:t>
            </a:r>
            <a:r>
              <a:rPr sz="2400" spc="-60" dirty="0">
                <a:solidFill>
                  <a:srgbClr val="434343"/>
                </a:solidFill>
                <a:latin typeface="Calibri"/>
                <a:cs typeface="Calibri"/>
              </a:rPr>
              <a:t> </a:t>
            </a:r>
            <a:r>
              <a:rPr sz="2400" spc="-5" dirty="0">
                <a:solidFill>
                  <a:srgbClr val="434343"/>
                </a:solidFill>
                <a:latin typeface="Calibri"/>
                <a:cs typeface="Calibri"/>
              </a:rPr>
              <a:t>list:</a:t>
            </a:r>
            <a:endParaRPr sz="2400">
              <a:latin typeface="Calibri"/>
              <a:cs typeface="Calibri"/>
            </a:endParaRPr>
          </a:p>
          <a:p>
            <a:pPr>
              <a:lnSpc>
                <a:spcPct val="100000"/>
              </a:lnSpc>
            </a:pPr>
            <a:endParaRPr sz="2750">
              <a:latin typeface="Calibri"/>
              <a:cs typeface="Calibri"/>
            </a:endParaRPr>
          </a:p>
          <a:p>
            <a:pPr marL="469900" marR="48260">
              <a:lnSpc>
                <a:spcPct val="115599"/>
              </a:lnSpc>
              <a:spcBef>
                <a:spcPts val="5"/>
              </a:spcBef>
            </a:pPr>
            <a:r>
              <a:rPr sz="2000" spc="-5" dirty="0">
                <a:solidFill>
                  <a:srgbClr val="434343"/>
                </a:solidFill>
                <a:latin typeface="Consolas"/>
                <a:cs typeface="Consolas"/>
              </a:rPr>
              <a:t>let groceries </a:t>
            </a:r>
            <a:r>
              <a:rPr sz="2000" dirty="0">
                <a:solidFill>
                  <a:srgbClr val="434343"/>
                </a:solidFill>
                <a:latin typeface="Consolas"/>
                <a:cs typeface="Consolas"/>
              </a:rPr>
              <a:t>= </a:t>
            </a:r>
            <a:r>
              <a:rPr sz="2000" spc="-5" dirty="0">
                <a:solidFill>
                  <a:srgbClr val="434343"/>
                </a:solidFill>
                <a:latin typeface="Consolas"/>
                <a:cs typeface="Consolas"/>
              </a:rPr>
              <a:t>['milk', 'cocoa puffs',</a:t>
            </a:r>
            <a:r>
              <a:rPr sz="2000" spc="-85" dirty="0">
                <a:solidFill>
                  <a:srgbClr val="434343"/>
                </a:solidFill>
                <a:latin typeface="Consolas"/>
                <a:cs typeface="Consolas"/>
              </a:rPr>
              <a:t> </a:t>
            </a:r>
            <a:r>
              <a:rPr sz="2000" spc="-5" dirty="0">
                <a:solidFill>
                  <a:srgbClr val="434343"/>
                </a:solidFill>
                <a:latin typeface="Consolas"/>
                <a:cs typeface="Consolas"/>
              </a:rPr>
              <a:t>'tea'];  for (let </a:t>
            </a:r>
            <a:r>
              <a:rPr sz="2000" dirty="0">
                <a:solidFill>
                  <a:srgbClr val="434343"/>
                </a:solidFill>
                <a:latin typeface="Consolas"/>
                <a:cs typeface="Consolas"/>
              </a:rPr>
              <a:t>i = </a:t>
            </a:r>
            <a:r>
              <a:rPr sz="2000" spc="-5" dirty="0">
                <a:solidFill>
                  <a:srgbClr val="434343"/>
                </a:solidFill>
                <a:latin typeface="Consolas"/>
                <a:cs typeface="Consolas"/>
              </a:rPr>
              <a:t>0; </a:t>
            </a:r>
            <a:r>
              <a:rPr sz="2000" dirty="0">
                <a:solidFill>
                  <a:srgbClr val="434343"/>
                </a:solidFill>
                <a:latin typeface="Consolas"/>
                <a:cs typeface="Consolas"/>
              </a:rPr>
              <a:t>i &lt; </a:t>
            </a:r>
            <a:r>
              <a:rPr sz="2000" spc="-5" dirty="0">
                <a:solidFill>
                  <a:srgbClr val="434343"/>
                </a:solidFill>
                <a:latin typeface="Consolas"/>
                <a:cs typeface="Consolas"/>
              </a:rPr>
              <a:t>groceries.length; i++)</a:t>
            </a:r>
            <a:r>
              <a:rPr sz="2000" spc="-85" dirty="0">
                <a:solidFill>
                  <a:srgbClr val="434343"/>
                </a:solidFill>
                <a:latin typeface="Consolas"/>
                <a:cs typeface="Consolas"/>
              </a:rPr>
              <a:t> </a:t>
            </a:r>
            <a:r>
              <a:rPr sz="2000" dirty="0">
                <a:solidFill>
                  <a:srgbClr val="434343"/>
                </a:solidFill>
                <a:latin typeface="Consolas"/>
                <a:cs typeface="Consolas"/>
              </a:rPr>
              <a:t>{</a:t>
            </a:r>
            <a:endParaRPr sz="2000">
              <a:latin typeface="Consolas"/>
              <a:cs typeface="Consolas"/>
            </a:endParaRPr>
          </a:p>
          <a:p>
            <a:pPr marL="748665">
              <a:lnSpc>
                <a:spcPct val="100000"/>
              </a:lnSpc>
              <a:spcBef>
                <a:spcPts val="375"/>
              </a:spcBef>
            </a:pPr>
            <a:r>
              <a:rPr sz="2000" spc="-5" dirty="0">
                <a:solidFill>
                  <a:srgbClr val="434343"/>
                </a:solidFill>
                <a:latin typeface="Consolas"/>
                <a:cs typeface="Consolas"/>
              </a:rPr>
              <a:t>console.log(groceries[i]);</a:t>
            </a:r>
            <a:endParaRPr sz="2000">
              <a:latin typeface="Consolas"/>
              <a:cs typeface="Consolas"/>
            </a:endParaRPr>
          </a:p>
          <a:p>
            <a:pPr marL="469900">
              <a:lnSpc>
                <a:spcPct val="100000"/>
              </a:lnSpc>
              <a:spcBef>
                <a:spcPts val="375"/>
              </a:spcBef>
            </a:pPr>
            <a:r>
              <a:rPr sz="2000" dirty="0">
                <a:solidFill>
                  <a:srgbClr val="434343"/>
                </a:solidFill>
                <a:latin typeface="Consolas"/>
                <a:cs typeface="Consolas"/>
              </a:rPr>
              <a:t>}</a:t>
            </a:r>
            <a:endParaRPr sz="2000">
              <a:latin typeface="Consolas"/>
              <a:cs typeface="Consolas"/>
            </a:endParaRPr>
          </a:p>
          <a:p>
            <a:pPr>
              <a:lnSpc>
                <a:spcPct val="100000"/>
              </a:lnSpc>
            </a:pPr>
            <a:endParaRPr sz="2000">
              <a:latin typeface="Consolas"/>
              <a:cs typeface="Consolas"/>
            </a:endParaRPr>
          </a:p>
          <a:p>
            <a:pPr marL="12700">
              <a:lnSpc>
                <a:spcPct val="100000"/>
              </a:lnSpc>
              <a:spcBef>
                <a:spcPts val="1315"/>
              </a:spcBef>
            </a:pPr>
            <a:r>
              <a:rPr sz="2400" spc="-5" dirty="0">
                <a:solidFill>
                  <a:srgbClr val="434343"/>
                </a:solidFill>
                <a:latin typeface="Calibri"/>
                <a:cs typeface="Calibri"/>
              </a:rPr>
              <a:t>Or use </a:t>
            </a:r>
            <a:r>
              <a:rPr sz="2400" dirty="0">
                <a:solidFill>
                  <a:srgbClr val="434343"/>
                </a:solidFill>
                <a:latin typeface="Calibri"/>
                <a:cs typeface="Calibri"/>
              </a:rPr>
              <a:t>a </a:t>
            </a:r>
            <a:r>
              <a:rPr sz="2400" spc="-5" dirty="0">
                <a:solidFill>
                  <a:srgbClr val="434343"/>
                </a:solidFill>
                <a:latin typeface="Calibri"/>
                <a:cs typeface="Calibri"/>
              </a:rPr>
              <a:t>for-each loop via </a:t>
            </a:r>
            <a:r>
              <a:rPr sz="2400" spc="-5" dirty="0">
                <a:solidFill>
                  <a:srgbClr val="434343"/>
                </a:solidFill>
                <a:latin typeface="Consolas"/>
                <a:cs typeface="Consolas"/>
              </a:rPr>
              <a:t>for...of</a:t>
            </a:r>
            <a:r>
              <a:rPr sz="2400" spc="-750" dirty="0">
                <a:solidFill>
                  <a:srgbClr val="434343"/>
                </a:solidFill>
                <a:latin typeface="Consolas"/>
                <a:cs typeface="Consolas"/>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mdn</a:t>
            </a:r>
            <a:r>
              <a:rPr sz="2400" spc="-5" dirty="0">
                <a:solidFill>
                  <a:srgbClr val="434343"/>
                </a:solidFill>
                <a:latin typeface="Calibri"/>
                <a:cs typeface="Calibri"/>
              </a:rPr>
              <a:t>):</a:t>
            </a:r>
            <a:endParaRPr sz="2400">
              <a:latin typeface="Calibri"/>
              <a:cs typeface="Calibri"/>
            </a:endParaRPr>
          </a:p>
          <a:p>
            <a:pPr marL="12700">
              <a:lnSpc>
                <a:spcPct val="100000"/>
              </a:lnSpc>
              <a:spcBef>
                <a:spcPts val="445"/>
              </a:spcBef>
            </a:pPr>
            <a:r>
              <a:rPr sz="1800" spc="-5" dirty="0">
                <a:solidFill>
                  <a:srgbClr val="434343"/>
                </a:solidFill>
                <a:latin typeface="Calibri"/>
                <a:cs typeface="Calibri"/>
              </a:rPr>
              <a:t>(intuition: </a:t>
            </a:r>
            <a:r>
              <a:rPr sz="1800" spc="-5" dirty="0">
                <a:solidFill>
                  <a:srgbClr val="9900FF"/>
                </a:solidFill>
                <a:latin typeface="Calibri"/>
                <a:cs typeface="Calibri"/>
              </a:rPr>
              <a:t>for </a:t>
            </a:r>
            <a:r>
              <a:rPr sz="1800" spc="-5" dirty="0">
                <a:solidFill>
                  <a:srgbClr val="434343"/>
                </a:solidFill>
                <a:latin typeface="Calibri"/>
                <a:cs typeface="Calibri"/>
              </a:rPr>
              <a:t>each item </a:t>
            </a:r>
            <a:r>
              <a:rPr sz="1800" spc="-5" dirty="0">
                <a:solidFill>
                  <a:srgbClr val="9900FF"/>
                </a:solidFill>
                <a:latin typeface="Calibri"/>
                <a:cs typeface="Calibri"/>
              </a:rPr>
              <a:t>of </a:t>
            </a:r>
            <a:r>
              <a:rPr sz="1800" spc="-5" dirty="0">
                <a:solidFill>
                  <a:srgbClr val="434343"/>
                </a:solidFill>
                <a:latin typeface="Calibri"/>
                <a:cs typeface="Calibri"/>
              </a:rPr>
              <a:t>the groceries</a:t>
            </a:r>
            <a:r>
              <a:rPr sz="1800" spc="20" dirty="0">
                <a:solidFill>
                  <a:srgbClr val="434343"/>
                </a:solidFill>
                <a:latin typeface="Calibri"/>
                <a:cs typeface="Calibri"/>
              </a:rPr>
              <a:t> </a:t>
            </a:r>
            <a:r>
              <a:rPr sz="1800" spc="-5" dirty="0">
                <a:solidFill>
                  <a:srgbClr val="434343"/>
                </a:solidFill>
                <a:latin typeface="Calibri"/>
                <a:cs typeface="Calibri"/>
              </a:rPr>
              <a:t>list)</a:t>
            </a:r>
            <a:endParaRPr sz="1800">
              <a:latin typeface="Calibri"/>
              <a:cs typeface="Calibri"/>
            </a:endParaRPr>
          </a:p>
          <a:p>
            <a:pPr marL="927100" marR="2550795" indent="-457200">
              <a:lnSpc>
                <a:spcPct val="121500"/>
              </a:lnSpc>
              <a:spcBef>
                <a:spcPts val="175"/>
              </a:spcBef>
            </a:pPr>
            <a:r>
              <a:rPr sz="2000" b="1" spc="-5" dirty="0">
                <a:solidFill>
                  <a:srgbClr val="9900FF"/>
                </a:solidFill>
                <a:latin typeface="Consolas"/>
                <a:cs typeface="Consolas"/>
              </a:rPr>
              <a:t>for </a:t>
            </a:r>
            <a:r>
              <a:rPr sz="2000" spc="-5" dirty="0">
                <a:solidFill>
                  <a:srgbClr val="434343"/>
                </a:solidFill>
                <a:latin typeface="Consolas"/>
                <a:cs typeface="Consolas"/>
              </a:rPr>
              <a:t>(let item </a:t>
            </a:r>
            <a:r>
              <a:rPr sz="2000" b="1" spc="-5" dirty="0">
                <a:solidFill>
                  <a:srgbClr val="9900FF"/>
                </a:solidFill>
                <a:latin typeface="Consolas"/>
                <a:cs typeface="Consolas"/>
              </a:rPr>
              <a:t>of </a:t>
            </a:r>
            <a:r>
              <a:rPr sz="2000" spc="-5" dirty="0">
                <a:solidFill>
                  <a:srgbClr val="434343"/>
                </a:solidFill>
                <a:latin typeface="Consolas"/>
                <a:cs typeface="Consolas"/>
              </a:rPr>
              <a:t>groceries) </a:t>
            </a:r>
            <a:r>
              <a:rPr sz="2000" dirty="0">
                <a:solidFill>
                  <a:srgbClr val="434343"/>
                </a:solidFill>
                <a:latin typeface="Consolas"/>
                <a:cs typeface="Consolas"/>
              </a:rPr>
              <a:t>{  </a:t>
            </a:r>
            <a:r>
              <a:rPr sz="2000" spc="-5" dirty="0">
                <a:solidFill>
                  <a:srgbClr val="434343"/>
                </a:solidFill>
                <a:latin typeface="Consolas"/>
                <a:cs typeface="Consolas"/>
              </a:rPr>
              <a:t>console.log(item);</a:t>
            </a:r>
            <a:endParaRPr sz="2000">
              <a:latin typeface="Consolas"/>
              <a:cs typeface="Consolas"/>
            </a:endParaRPr>
          </a:p>
          <a:p>
            <a:pPr marL="469900">
              <a:lnSpc>
                <a:spcPct val="100000"/>
              </a:lnSpc>
              <a:spcBef>
                <a:spcPts val="375"/>
              </a:spcBef>
            </a:pPr>
            <a:r>
              <a:rPr sz="2000" dirty="0">
                <a:solidFill>
                  <a:srgbClr val="434343"/>
                </a:solidFill>
                <a:latin typeface="Consolas"/>
                <a:cs typeface="Consolas"/>
              </a:rPr>
              <a:t>}</a:t>
            </a:r>
            <a:endParaRPr sz="2000">
              <a:latin typeface="Consolas"/>
              <a:cs typeface="Consolas"/>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337" y="460922"/>
            <a:ext cx="7077709" cy="574040"/>
          </a:xfrm>
          <a:prstGeom prst="rect">
            <a:avLst/>
          </a:prstGeom>
        </p:spPr>
        <p:txBody>
          <a:bodyPr vert="horz" wrap="square" lIns="0" tIns="12700" rIns="0" bIns="0" rtlCol="0">
            <a:spAutoFit/>
          </a:bodyPr>
          <a:lstStyle/>
          <a:p>
            <a:pPr marL="12700">
              <a:lnSpc>
                <a:spcPct val="100000"/>
              </a:lnSpc>
              <a:spcBef>
                <a:spcPts val="100"/>
              </a:spcBef>
            </a:pPr>
            <a:r>
              <a:rPr spc="250" dirty="0"/>
              <a:t>List</a:t>
            </a:r>
            <a:r>
              <a:rPr spc="-365" dirty="0"/>
              <a:t> </a:t>
            </a:r>
            <a:r>
              <a:rPr spc="310" dirty="0"/>
              <a:t>operations</a:t>
            </a:r>
          </a:p>
        </p:txBody>
      </p:sp>
      <p:sp>
        <p:nvSpPr>
          <p:cNvPr id="3" name="object 3"/>
          <p:cNvSpPr/>
          <p:nvPr/>
        </p:nvSpPr>
        <p:spPr>
          <a:xfrm>
            <a:off x="421832" y="2141839"/>
            <a:ext cx="1351612" cy="23991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90851" y="2141839"/>
            <a:ext cx="79027" cy="23991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1832" y="2579826"/>
            <a:ext cx="1770400" cy="23991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109638" y="2579826"/>
            <a:ext cx="79027" cy="239910"/>
          </a:xfrm>
          <a:prstGeom prst="rect">
            <a:avLst/>
          </a:prstGeom>
          <a:blipFill>
            <a:blip r:embed="rId3" cstate="print"/>
            <a:stretch>
              <a:fillRect/>
            </a:stretch>
          </a:blipFill>
        </p:spPr>
        <p:txBody>
          <a:bodyPr wrap="square" lIns="0" tIns="0" rIns="0" bIns="0" rtlCol="0"/>
          <a:lstStyle/>
          <a:p>
            <a:endParaRPr/>
          </a:p>
        </p:txBody>
      </p:sp>
      <p:graphicFrame>
        <p:nvGraphicFramePr>
          <p:cNvPr id="7" name="object 7"/>
          <p:cNvGraphicFramePr>
            <a:graphicFrameLocks noGrp="1"/>
          </p:cNvGraphicFramePr>
          <p:nvPr/>
        </p:nvGraphicFramePr>
        <p:xfrm>
          <a:off x="370337" y="1647750"/>
          <a:ext cx="8512809" cy="1237922"/>
        </p:xfrm>
        <a:graphic>
          <a:graphicData uri="http://schemas.openxmlformats.org/drawingml/2006/table">
            <a:tbl>
              <a:tblPr firstRow="1" bandRow="1">
                <a:tableStyleId>{2D5ABB26-0587-4C30-8999-92F81FD0307C}</a:tableStyleId>
              </a:tblPr>
              <a:tblGrid>
                <a:gridCol w="3890645">
                  <a:extLst>
                    <a:ext uri="{9D8B030D-6E8A-4147-A177-3AD203B41FA5}">
                      <a16:colId xmlns:a16="http://schemas.microsoft.com/office/drawing/2014/main" val="20000"/>
                    </a:ext>
                  </a:extLst>
                </a:gridCol>
                <a:gridCol w="4622164">
                  <a:extLst>
                    <a:ext uri="{9D8B030D-6E8A-4147-A177-3AD203B41FA5}">
                      <a16:colId xmlns:a16="http://schemas.microsoft.com/office/drawing/2014/main" val="20001"/>
                    </a:ext>
                  </a:extLst>
                </a:gridCol>
              </a:tblGrid>
              <a:tr h="361949">
                <a:tc>
                  <a:txBody>
                    <a:bodyPr/>
                    <a:lstStyle/>
                    <a:p>
                      <a:pPr algn="ctr">
                        <a:lnSpc>
                          <a:spcPct val="100000"/>
                        </a:lnSpc>
                        <a:spcBef>
                          <a:spcPts val="145"/>
                        </a:spcBef>
                      </a:pPr>
                      <a:r>
                        <a:rPr sz="2000" b="1" dirty="0">
                          <a:latin typeface="Calibri"/>
                          <a:cs typeface="Calibri"/>
                        </a:rPr>
                        <a:t>Method</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tc>
                  <a:txBody>
                    <a:bodyPr/>
                    <a:lstStyle/>
                    <a:p>
                      <a:pPr algn="ctr">
                        <a:lnSpc>
                          <a:spcPct val="100000"/>
                        </a:lnSpc>
                        <a:spcBef>
                          <a:spcPts val="145"/>
                        </a:spcBef>
                      </a:pPr>
                      <a:r>
                        <a:rPr sz="2000" b="1" spc="-5" dirty="0">
                          <a:latin typeface="Calibri"/>
                          <a:cs typeface="Calibri"/>
                        </a:rPr>
                        <a:t>Description</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extLst>
                  <a:ext uri="{0D108BD9-81ED-4DB2-BD59-A6C34878D82A}">
                    <a16:rowId xmlns:a16="http://schemas.microsoft.com/office/drawing/2014/main" val="10000"/>
                  </a:ext>
                </a:extLst>
              </a:tr>
              <a:tr h="446324">
                <a:tc>
                  <a:txBody>
                    <a:bodyPr/>
                    <a:lstStyle/>
                    <a:p>
                      <a:pPr marR="171450" algn="ctr">
                        <a:lnSpc>
                          <a:spcPct val="100000"/>
                        </a:lnSpc>
                        <a:spcBef>
                          <a:spcPts val="475"/>
                        </a:spcBef>
                      </a:pPr>
                      <a:r>
                        <a:rPr sz="2000" b="1" i="1" spc="-5" dirty="0">
                          <a:latin typeface="Calibri"/>
                          <a:cs typeface="Calibri"/>
                        </a:rPr>
                        <a:t>element</a:t>
                      </a:r>
                      <a:endParaRPr sz="2000">
                        <a:latin typeface="Calibri"/>
                        <a:cs typeface="Calibri"/>
                      </a:endParaRPr>
                    </a:p>
                  </a:txBody>
                  <a:tcPr marL="0" marR="0" marT="603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475"/>
                        </a:spcBef>
                      </a:pPr>
                      <a:r>
                        <a:rPr sz="2000" spc="-5" dirty="0">
                          <a:latin typeface="Calibri"/>
                          <a:cs typeface="Calibri"/>
                        </a:rPr>
                        <a:t>Add </a:t>
                      </a:r>
                      <a:r>
                        <a:rPr sz="2000" b="1" i="1" spc="-5" dirty="0">
                          <a:latin typeface="Calibri"/>
                          <a:cs typeface="Calibri"/>
                        </a:rPr>
                        <a:t>element </a:t>
                      </a:r>
                      <a:r>
                        <a:rPr sz="2000" spc="-5" dirty="0">
                          <a:latin typeface="Calibri"/>
                          <a:cs typeface="Calibri"/>
                        </a:rPr>
                        <a:t>to</a:t>
                      </a:r>
                      <a:r>
                        <a:rPr sz="2000" spc="-10" dirty="0">
                          <a:latin typeface="Calibri"/>
                          <a:cs typeface="Calibri"/>
                        </a:rPr>
                        <a:t> </a:t>
                      </a:r>
                      <a:r>
                        <a:rPr sz="2000" spc="-5" dirty="0">
                          <a:latin typeface="Calibri"/>
                          <a:cs typeface="Calibri"/>
                        </a:rPr>
                        <a:t>back</a:t>
                      </a:r>
                      <a:endParaRPr sz="2000">
                        <a:latin typeface="Calibri"/>
                        <a:cs typeface="Calibri"/>
                      </a:endParaRPr>
                    </a:p>
                  </a:txBody>
                  <a:tcPr marL="0" marR="0" marT="603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29649">
                <a:tc>
                  <a:txBody>
                    <a:bodyPr/>
                    <a:lstStyle/>
                    <a:p>
                      <a:pPr marL="1842770">
                        <a:lnSpc>
                          <a:spcPct val="100000"/>
                        </a:lnSpc>
                        <a:spcBef>
                          <a:spcPts val="409"/>
                        </a:spcBef>
                      </a:pPr>
                      <a:r>
                        <a:rPr sz="2000" b="1" i="1" spc="-5" dirty="0">
                          <a:latin typeface="Calibri"/>
                          <a:cs typeface="Calibri"/>
                        </a:rPr>
                        <a:t>element</a:t>
                      </a:r>
                      <a:endParaRPr sz="2000">
                        <a:latin typeface="Calibri"/>
                        <a:cs typeface="Calibri"/>
                      </a:endParaRPr>
                    </a:p>
                  </a:txBody>
                  <a:tcPr marL="0" marR="0" marT="5206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409"/>
                        </a:spcBef>
                      </a:pPr>
                      <a:r>
                        <a:rPr sz="2000" spc="-5" dirty="0">
                          <a:latin typeface="Calibri"/>
                          <a:cs typeface="Calibri"/>
                        </a:rPr>
                        <a:t>Add </a:t>
                      </a:r>
                      <a:r>
                        <a:rPr sz="2000" b="1" i="1" spc="-5" dirty="0">
                          <a:latin typeface="Calibri"/>
                          <a:cs typeface="Calibri"/>
                        </a:rPr>
                        <a:t>element </a:t>
                      </a:r>
                      <a:r>
                        <a:rPr sz="2000" spc="-5" dirty="0">
                          <a:latin typeface="Calibri"/>
                          <a:cs typeface="Calibri"/>
                        </a:rPr>
                        <a:t>to</a:t>
                      </a:r>
                      <a:r>
                        <a:rPr sz="2000" spc="-10" dirty="0">
                          <a:latin typeface="Calibri"/>
                          <a:cs typeface="Calibri"/>
                        </a:rPr>
                        <a:t> </a:t>
                      </a:r>
                      <a:r>
                        <a:rPr sz="2000" spc="-5" dirty="0">
                          <a:latin typeface="Calibri"/>
                          <a:cs typeface="Calibri"/>
                        </a:rPr>
                        <a:t>front</a:t>
                      </a:r>
                      <a:endParaRPr sz="2000">
                        <a:latin typeface="Calibri"/>
                        <a:cs typeface="Calibri"/>
                      </a:endParaRPr>
                    </a:p>
                  </a:txBody>
                  <a:tcPr marL="0" marR="0" marT="5206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bl>
          </a:graphicData>
        </a:graphic>
      </p:graphicFrame>
      <p:sp>
        <p:nvSpPr>
          <p:cNvPr id="8" name="object 8"/>
          <p:cNvSpPr/>
          <p:nvPr/>
        </p:nvSpPr>
        <p:spPr>
          <a:xfrm>
            <a:off x="421832" y="3751489"/>
            <a:ext cx="1345957" cy="23991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21832" y="4189476"/>
            <a:ext cx="1625148" cy="239910"/>
          </a:xfrm>
          <a:prstGeom prst="rect">
            <a:avLst/>
          </a:prstGeom>
          <a:blipFill>
            <a:blip r:embed="rId6" cstate="print"/>
            <a:stretch>
              <a:fillRect/>
            </a:stretch>
          </a:blipFill>
        </p:spPr>
        <p:txBody>
          <a:bodyPr wrap="square" lIns="0" tIns="0" rIns="0" bIns="0" rtlCol="0"/>
          <a:lstStyle/>
          <a:p>
            <a:endParaRPr/>
          </a:p>
        </p:txBody>
      </p:sp>
      <p:graphicFrame>
        <p:nvGraphicFramePr>
          <p:cNvPr id="10" name="object 10"/>
          <p:cNvGraphicFramePr>
            <a:graphicFrameLocks noGrp="1"/>
          </p:cNvGraphicFramePr>
          <p:nvPr/>
        </p:nvGraphicFramePr>
        <p:xfrm>
          <a:off x="370337" y="3257400"/>
          <a:ext cx="8512809" cy="1237922"/>
        </p:xfrm>
        <a:graphic>
          <a:graphicData uri="http://schemas.openxmlformats.org/drawingml/2006/table">
            <a:tbl>
              <a:tblPr firstRow="1" bandRow="1">
                <a:tableStyleId>{2D5ABB26-0587-4C30-8999-92F81FD0307C}</a:tableStyleId>
              </a:tblPr>
              <a:tblGrid>
                <a:gridCol w="3890645">
                  <a:extLst>
                    <a:ext uri="{9D8B030D-6E8A-4147-A177-3AD203B41FA5}">
                      <a16:colId xmlns:a16="http://schemas.microsoft.com/office/drawing/2014/main" val="20000"/>
                    </a:ext>
                  </a:extLst>
                </a:gridCol>
                <a:gridCol w="4622164">
                  <a:extLst>
                    <a:ext uri="{9D8B030D-6E8A-4147-A177-3AD203B41FA5}">
                      <a16:colId xmlns:a16="http://schemas.microsoft.com/office/drawing/2014/main" val="20001"/>
                    </a:ext>
                  </a:extLst>
                </a:gridCol>
              </a:tblGrid>
              <a:tr h="361949">
                <a:tc>
                  <a:txBody>
                    <a:bodyPr/>
                    <a:lstStyle/>
                    <a:p>
                      <a:pPr algn="ctr">
                        <a:lnSpc>
                          <a:spcPct val="100000"/>
                        </a:lnSpc>
                        <a:spcBef>
                          <a:spcPts val="145"/>
                        </a:spcBef>
                      </a:pPr>
                      <a:r>
                        <a:rPr sz="2000" b="1" dirty="0">
                          <a:latin typeface="Calibri"/>
                          <a:cs typeface="Calibri"/>
                        </a:rPr>
                        <a:t>Method</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tc>
                  <a:txBody>
                    <a:bodyPr/>
                    <a:lstStyle/>
                    <a:p>
                      <a:pPr algn="ctr">
                        <a:lnSpc>
                          <a:spcPct val="100000"/>
                        </a:lnSpc>
                        <a:spcBef>
                          <a:spcPts val="145"/>
                        </a:spcBef>
                      </a:pPr>
                      <a:r>
                        <a:rPr sz="2000" b="1" spc="-5" dirty="0">
                          <a:latin typeface="Calibri"/>
                          <a:cs typeface="Calibri"/>
                        </a:rPr>
                        <a:t>Description</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extLst>
                  <a:ext uri="{0D108BD9-81ED-4DB2-BD59-A6C34878D82A}">
                    <a16:rowId xmlns:a16="http://schemas.microsoft.com/office/drawing/2014/main" val="10000"/>
                  </a:ext>
                </a:extLst>
              </a:tr>
              <a:tr h="446324">
                <a:tc>
                  <a:txBody>
                    <a:bodyPr/>
                    <a:lstStyle/>
                    <a:p>
                      <a:pPr>
                        <a:lnSpc>
                          <a:spcPct val="100000"/>
                        </a:lnSpc>
                      </a:pPr>
                      <a:endParaRPr sz="2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475"/>
                        </a:spcBef>
                      </a:pPr>
                      <a:r>
                        <a:rPr sz="2000" spc="-5" dirty="0">
                          <a:latin typeface="Calibri"/>
                          <a:cs typeface="Calibri"/>
                        </a:rPr>
                        <a:t>Remove from</a:t>
                      </a:r>
                      <a:r>
                        <a:rPr sz="2000" spc="-10" dirty="0">
                          <a:latin typeface="Calibri"/>
                          <a:cs typeface="Calibri"/>
                        </a:rPr>
                        <a:t> </a:t>
                      </a:r>
                      <a:r>
                        <a:rPr sz="2000" spc="-5" dirty="0">
                          <a:latin typeface="Calibri"/>
                          <a:cs typeface="Calibri"/>
                        </a:rPr>
                        <a:t>back</a:t>
                      </a:r>
                      <a:endParaRPr sz="2000">
                        <a:latin typeface="Calibri"/>
                        <a:cs typeface="Calibri"/>
                      </a:endParaRPr>
                    </a:p>
                  </a:txBody>
                  <a:tcPr marL="0" marR="0" marT="603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29649">
                <a:tc>
                  <a:txBody>
                    <a:bodyPr/>
                    <a:lstStyle/>
                    <a:p>
                      <a:pPr>
                        <a:lnSpc>
                          <a:spcPct val="100000"/>
                        </a:lnSpc>
                      </a:pPr>
                      <a:endParaRPr sz="2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a:lnSpc>
                          <a:spcPct val="100000"/>
                        </a:lnSpc>
                        <a:spcBef>
                          <a:spcPts val="409"/>
                        </a:spcBef>
                      </a:pPr>
                      <a:r>
                        <a:rPr sz="2000" spc="-5" dirty="0">
                          <a:latin typeface="Calibri"/>
                          <a:cs typeface="Calibri"/>
                        </a:rPr>
                        <a:t>Remove from</a:t>
                      </a:r>
                      <a:r>
                        <a:rPr sz="2000" spc="-10" dirty="0">
                          <a:latin typeface="Calibri"/>
                          <a:cs typeface="Calibri"/>
                        </a:rPr>
                        <a:t> </a:t>
                      </a:r>
                      <a:r>
                        <a:rPr sz="2000" spc="-5" dirty="0">
                          <a:latin typeface="Calibri"/>
                          <a:cs typeface="Calibri"/>
                        </a:rPr>
                        <a:t>front</a:t>
                      </a:r>
                      <a:endParaRPr sz="2000">
                        <a:latin typeface="Calibri"/>
                        <a:cs typeface="Calibri"/>
                      </a:endParaRPr>
                    </a:p>
                  </a:txBody>
                  <a:tcPr marL="0" marR="0" marT="5206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bl>
          </a:graphicData>
        </a:graphic>
      </p:graphicFrame>
      <p:sp>
        <p:nvSpPr>
          <p:cNvPr id="11" name="object 11"/>
          <p:cNvSpPr/>
          <p:nvPr/>
        </p:nvSpPr>
        <p:spPr>
          <a:xfrm>
            <a:off x="421832" y="5461901"/>
            <a:ext cx="1770400" cy="239910"/>
          </a:xfrm>
          <a:prstGeom prst="rect">
            <a:avLst/>
          </a:prstGeom>
          <a:blipFill>
            <a:blip r:embed="rId7" cstate="print"/>
            <a:stretch>
              <a:fillRect/>
            </a:stretch>
          </a:blipFill>
        </p:spPr>
        <p:txBody>
          <a:bodyPr wrap="square" lIns="0" tIns="0" rIns="0" bIns="0" rtlCol="0"/>
          <a:lstStyle/>
          <a:p>
            <a:endParaRPr/>
          </a:p>
        </p:txBody>
      </p:sp>
      <p:graphicFrame>
        <p:nvGraphicFramePr>
          <p:cNvPr id="12" name="object 12"/>
          <p:cNvGraphicFramePr>
            <a:graphicFrameLocks noGrp="1"/>
          </p:cNvGraphicFramePr>
          <p:nvPr/>
        </p:nvGraphicFramePr>
        <p:xfrm>
          <a:off x="370337" y="4857600"/>
          <a:ext cx="8512809" cy="1028698"/>
        </p:xfrm>
        <a:graphic>
          <a:graphicData uri="http://schemas.openxmlformats.org/drawingml/2006/table">
            <a:tbl>
              <a:tblPr firstRow="1" bandRow="1">
                <a:tableStyleId>{2D5ABB26-0587-4C30-8999-92F81FD0307C}</a:tableStyleId>
              </a:tblPr>
              <a:tblGrid>
                <a:gridCol w="3890645">
                  <a:extLst>
                    <a:ext uri="{9D8B030D-6E8A-4147-A177-3AD203B41FA5}">
                      <a16:colId xmlns:a16="http://schemas.microsoft.com/office/drawing/2014/main" val="20000"/>
                    </a:ext>
                  </a:extLst>
                </a:gridCol>
                <a:gridCol w="4622164">
                  <a:extLst>
                    <a:ext uri="{9D8B030D-6E8A-4147-A177-3AD203B41FA5}">
                      <a16:colId xmlns:a16="http://schemas.microsoft.com/office/drawing/2014/main" val="20001"/>
                    </a:ext>
                  </a:extLst>
                </a:gridCol>
              </a:tblGrid>
              <a:tr h="361949">
                <a:tc>
                  <a:txBody>
                    <a:bodyPr/>
                    <a:lstStyle/>
                    <a:p>
                      <a:pPr algn="ctr">
                        <a:lnSpc>
                          <a:spcPct val="100000"/>
                        </a:lnSpc>
                        <a:spcBef>
                          <a:spcPts val="145"/>
                        </a:spcBef>
                      </a:pPr>
                      <a:r>
                        <a:rPr sz="2000" b="1" dirty="0">
                          <a:latin typeface="Calibri"/>
                          <a:cs typeface="Calibri"/>
                        </a:rPr>
                        <a:t>Method</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tc>
                  <a:txBody>
                    <a:bodyPr/>
                    <a:lstStyle/>
                    <a:p>
                      <a:pPr algn="ctr">
                        <a:lnSpc>
                          <a:spcPct val="100000"/>
                        </a:lnSpc>
                        <a:spcBef>
                          <a:spcPts val="145"/>
                        </a:spcBef>
                      </a:pPr>
                      <a:r>
                        <a:rPr sz="2000" b="1" spc="-5" dirty="0">
                          <a:latin typeface="Calibri"/>
                          <a:cs typeface="Calibri"/>
                        </a:rPr>
                        <a:t>Description</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extLst>
                  <a:ext uri="{0D108BD9-81ED-4DB2-BD59-A6C34878D82A}">
                    <a16:rowId xmlns:a16="http://schemas.microsoft.com/office/drawing/2014/main" val="10000"/>
                  </a:ext>
                </a:extLst>
              </a:tr>
              <a:tr h="666749">
                <a:tc>
                  <a:txBody>
                    <a:bodyPr/>
                    <a:lstStyle/>
                    <a:p>
                      <a:pPr marL="1842770">
                        <a:lnSpc>
                          <a:spcPct val="100000"/>
                        </a:lnSpc>
                        <a:spcBef>
                          <a:spcPts val="1345"/>
                        </a:spcBef>
                      </a:pPr>
                      <a:r>
                        <a:rPr sz="2000" b="1" i="1" spc="-5" dirty="0">
                          <a:latin typeface="Calibri"/>
                          <a:cs typeface="Calibri"/>
                        </a:rPr>
                        <a:t>element)</a:t>
                      </a:r>
                      <a:endParaRPr sz="2000">
                        <a:latin typeface="Calibri"/>
                        <a:cs typeface="Calibri"/>
                      </a:endParaRPr>
                    </a:p>
                  </a:txBody>
                  <a:tcPr marL="0" marR="0" marT="170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8575" marR="241935">
                        <a:lnSpc>
                          <a:spcPct val="100000"/>
                        </a:lnSpc>
                        <a:spcBef>
                          <a:spcPts val="145"/>
                        </a:spcBef>
                      </a:pPr>
                      <a:r>
                        <a:rPr sz="2000" spc="-5" dirty="0">
                          <a:latin typeface="Calibri"/>
                          <a:cs typeface="Calibri"/>
                        </a:rPr>
                        <a:t>Returns numeric index for </a:t>
                      </a:r>
                      <a:r>
                        <a:rPr sz="2000" b="1" i="1" spc="-5" dirty="0">
                          <a:latin typeface="Calibri"/>
                          <a:cs typeface="Calibri"/>
                        </a:rPr>
                        <a:t>element </a:t>
                      </a:r>
                      <a:r>
                        <a:rPr sz="2000" spc="-5" dirty="0">
                          <a:latin typeface="Calibri"/>
                          <a:cs typeface="Calibri"/>
                        </a:rPr>
                        <a:t>or -1 if  none</a:t>
                      </a:r>
                      <a:r>
                        <a:rPr sz="2000" spc="-10" dirty="0">
                          <a:latin typeface="Calibri"/>
                          <a:cs typeface="Calibri"/>
                        </a:rPr>
                        <a:t> </a:t>
                      </a:r>
                      <a:r>
                        <a:rPr sz="2000" spc="-5" dirty="0">
                          <a:latin typeface="Calibri"/>
                          <a:cs typeface="Calibri"/>
                        </a:rPr>
                        <a:t>found</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61043" y="780317"/>
            <a:ext cx="1441450" cy="410209"/>
          </a:xfrm>
          <a:custGeom>
            <a:avLst/>
            <a:gdLst/>
            <a:ahLst/>
            <a:cxnLst/>
            <a:rect l="l" t="t" r="r" b="b"/>
            <a:pathLst>
              <a:path w="1441450" h="410209">
                <a:moveTo>
                  <a:pt x="162698" y="289321"/>
                </a:moveTo>
                <a:lnTo>
                  <a:pt x="77688" y="289321"/>
                </a:lnTo>
                <a:lnTo>
                  <a:pt x="90766" y="288847"/>
                </a:lnTo>
                <a:lnTo>
                  <a:pt x="102021" y="287424"/>
                </a:lnTo>
                <a:lnTo>
                  <a:pt x="111453" y="285052"/>
                </a:lnTo>
                <a:lnTo>
                  <a:pt x="119062" y="281731"/>
                </a:lnTo>
                <a:lnTo>
                  <a:pt x="127992" y="276671"/>
                </a:lnTo>
                <a:lnTo>
                  <a:pt x="132456" y="269478"/>
                </a:lnTo>
                <a:lnTo>
                  <a:pt x="132456" y="256083"/>
                </a:lnTo>
                <a:lnTo>
                  <a:pt x="131712" y="252462"/>
                </a:lnTo>
                <a:lnTo>
                  <a:pt x="130224" y="249287"/>
                </a:lnTo>
                <a:lnTo>
                  <a:pt x="128835" y="246112"/>
                </a:lnTo>
                <a:lnTo>
                  <a:pt x="126255" y="243085"/>
                </a:lnTo>
                <a:lnTo>
                  <a:pt x="122485" y="240208"/>
                </a:lnTo>
                <a:lnTo>
                  <a:pt x="118814" y="237232"/>
                </a:lnTo>
                <a:lnTo>
                  <a:pt x="82869" y="223316"/>
                </a:lnTo>
                <a:lnTo>
                  <a:pt x="65782" y="218107"/>
                </a:lnTo>
                <a:lnTo>
                  <a:pt x="58638" y="215651"/>
                </a:lnTo>
                <a:lnTo>
                  <a:pt x="23068" y="196750"/>
                </a:lnTo>
                <a:lnTo>
                  <a:pt x="3311" y="160501"/>
                </a:lnTo>
                <a:lnTo>
                  <a:pt x="3018" y="147141"/>
                </a:lnTo>
                <a:lnTo>
                  <a:pt x="4415" y="140493"/>
                </a:lnTo>
                <a:lnTo>
                  <a:pt x="27765" y="107742"/>
                </a:lnTo>
                <a:lnTo>
                  <a:pt x="70544" y="91640"/>
                </a:lnTo>
                <a:lnTo>
                  <a:pt x="95101" y="90041"/>
                </a:lnTo>
                <a:lnTo>
                  <a:pt x="101900" y="90134"/>
                </a:lnTo>
                <a:lnTo>
                  <a:pt x="140828" y="93426"/>
                </a:lnTo>
                <a:lnTo>
                  <a:pt x="157906" y="96440"/>
                </a:lnTo>
                <a:lnTo>
                  <a:pt x="157906" y="122336"/>
                </a:lnTo>
                <a:lnTo>
                  <a:pt x="85030" y="122336"/>
                </a:lnTo>
                <a:lnTo>
                  <a:pt x="76894" y="123080"/>
                </a:lnTo>
                <a:lnTo>
                  <a:pt x="63599" y="126057"/>
                </a:lnTo>
                <a:lnTo>
                  <a:pt x="58241" y="128141"/>
                </a:lnTo>
                <a:lnTo>
                  <a:pt x="54173" y="130819"/>
                </a:lnTo>
                <a:lnTo>
                  <a:pt x="50105" y="133399"/>
                </a:lnTo>
                <a:lnTo>
                  <a:pt x="47178" y="136425"/>
                </a:lnTo>
                <a:lnTo>
                  <a:pt x="43606" y="143371"/>
                </a:lnTo>
                <a:lnTo>
                  <a:pt x="42713" y="147141"/>
                </a:lnTo>
                <a:lnTo>
                  <a:pt x="42713" y="155178"/>
                </a:lnTo>
                <a:lnTo>
                  <a:pt x="71437" y="180826"/>
                </a:lnTo>
                <a:lnTo>
                  <a:pt x="110709" y="193588"/>
                </a:lnTo>
                <a:lnTo>
                  <a:pt x="119434" y="196601"/>
                </a:lnTo>
                <a:lnTo>
                  <a:pt x="156715" y="217140"/>
                </a:lnTo>
                <a:lnTo>
                  <a:pt x="172640" y="248691"/>
                </a:lnTo>
                <a:lnTo>
                  <a:pt x="172640" y="264864"/>
                </a:lnTo>
                <a:lnTo>
                  <a:pt x="171301" y="271908"/>
                </a:lnTo>
                <a:lnTo>
                  <a:pt x="165943" y="284410"/>
                </a:lnTo>
                <a:lnTo>
                  <a:pt x="162698" y="289321"/>
                </a:lnTo>
                <a:close/>
              </a:path>
              <a:path w="1441450" h="410209">
                <a:moveTo>
                  <a:pt x="157906" y="131117"/>
                </a:moveTo>
                <a:lnTo>
                  <a:pt x="115164" y="123592"/>
                </a:lnTo>
                <a:lnTo>
                  <a:pt x="94654" y="122336"/>
                </a:lnTo>
                <a:lnTo>
                  <a:pt x="157906" y="122336"/>
                </a:lnTo>
                <a:lnTo>
                  <a:pt x="157906" y="131117"/>
                </a:lnTo>
                <a:close/>
              </a:path>
              <a:path w="1441450" h="410209">
                <a:moveTo>
                  <a:pt x="86270" y="322212"/>
                </a:moveTo>
                <a:lnTo>
                  <a:pt x="79325" y="322212"/>
                </a:lnTo>
                <a:lnTo>
                  <a:pt x="68163" y="322082"/>
                </a:lnTo>
                <a:lnTo>
                  <a:pt x="27877" y="319003"/>
                </a:lnTo>
                <a:lnTo>
                  <a:pt x="0" y="313729"/>
                </a:lnTo>
                <a:lnTo>
                  <a:pt x="0" y="278010"/>
                </a:lnTo>
                <a:lnTo>
                  <a:pt x="9804" y="280606"/>
                </a:lnTo>
                <a:lnTo>
                  <a:pt x="19570" y="282885"/>
                </a:lnTo>
                <a:lnTo>
                  <a:pt x="58415" y="288614"/>
                </a:lnTo>
                <a:lnTo>
                  <a:pt x="77688" y="289321"/>
                </a:lnTo>
                <a:lnTo>
                  <a:pt x="162698" y="289321"/>
                </a:lnTo>
                <a:lnTo>
                  <a:pt x="162272" y="289966"/>
                </a:lnTo>
                <a:lnTo>
                  <a:pt x="157608" y="294828"/>
                </a:lnTo>
                <a:lnTo>
                  <a:pt x="153044" y="299690"/>
                </a:lnTo>
                <a:lnTo>
                  <a:pt x="147687" y="303857"/>
                </a:lnTo>
                <a:lnTo>
                  <a:pt x="107950" y="319583"/>
                </a:lnTo>
                <a:lnTo>
                  <a:pt x="100607" y="320575"/>
                </a:lnTo>
                <a:lnTo>
                  <a:pt x="93365" y="321667"/>
                </a:lnTo>
                <a:lnTo>
                  <a:pt x="86270" y="322212"/>
                </a:lnTo>
                <a:close/>
              </a:path>
              <a:path w="1441450" h="410209">
                <a:moveTo>
                  <a:pt x="325527" y="131564"/>
                </a:moveTo>
                <a:lnTo>
                  <a:pt x="283517" y="131564"/>
                </a:lnTo>
                <a:lnTo>
                  <a:pt x="292056" y="120894"/>
                </a:lnTo>
                <a:lnTo>
                  <a:pt x="328947" y="95231"/>
                </a:lnTo>
                <a:lnTo>
                  <a:pt x="360312" y="90041"/>
                </a:lnTo>
                <a:lnTo>
                  <a:pt x="369614" y="90543"/>
                </a:lnTo>
                <a:lnTo>
                  <a:pt x="407342" y="107751"/>
                </a:lnTo>
                <a:lnTo>
                  <a:pt x="420320" y="123973"/>
                </a:lnTo>
                <a:lnTo>
                  <a:pt x="347612" y="123973"/>
                </a:lnTo>
                <a:lnTo>
                  <a:pt x="342602" y="124767"/>
                </a:lnTo>
                <a:lnTo>
                  <a:pt x="337542" y="126355"/>
                </a:lnTo>
                <a:lnTo>
                  <a:pt x="332481" y="127843"/>
                </a:lnTo>
                <a:lnTo>
                  <a:pt x="327223" y="130423"/>
                </a:lnTo>
                <a:lnTo>
                  <a:pt x="325527" y="131564"/>
                </a:lnTo>
                <a:close/>
              </a:path>
              <a:path w="1441450" h="410209">
                <a:moveTo>
                  <a:pt x="285303" y="409723"/>
                </a:moveTo>
                <a:lnTo>
                  <a:pt x="246459" y="409723"/>
                </a:lnTo>
                <a:lnTo>
                  <a:pt x="246459" y="94059"/>
                </a:lnTo>
                <a:lnTo>
                  <a:pt x="281136" y="94059"/>
                </a:lnTo>
                <a:lnTo>
                  <a:pt x="283517" y="131564"/>
                </a:lnTo>
                <a:lnTo>
                  <a:pt x="325527" y="131564"/>
                </a:lnTo>
                <a:lnTo>
                  <a:pt x="295274" y="158725"/>
                </a:lnTo>
                <a:lnTo>
                  <a:pt x="285303" y="171003"/>
                </a:lnTo>
                <a:lnTo>
                  <a:pt x="285303" y="279796"/>
                </a:lnTo>
                <a:lnTo>
                  <a:pt x="292447" y="282773"/>
                </a:lnTo>
                <a:lnTo>
                  <a:pt x="299938" y="285105"/>
                </a:lnTo>
                <a:lnTo>
                  <a:pt x="315714" y="288478"/>
                </a:lnTo>
                <a:lnTo>
                  <a:pt x="323502" y="289321"/>
                </a:lnTo>
                <a:lnTo>
                  <a:pt x="408449" y="289321"/>
                </a:lnTo>
                <a:lnTo>
                  <a:pt x="406598" y="291405"/>
                </a:lnTo>
                <a:lnTo>
                  <a:pt x="371772" y="313580"/>
                </a:lnTo>
                <a:lnTo>
                  <a:pt x="364115" y="315962"/>
                </a:lnTo>
                <a:lnTo>
                  <a:pt x="285303" y="315962"/>
                </a:lnTo>
                <a:lnTo>
                  <a:pt x="285303" y="409723"/>
                </a:lnTo>
                <a:close/>
              </a:path>
              <a:path w="1441450" h="410209">
                <a:moveTo>
                  <a:pt x="408449" y="289321"/>
                </a:moveTo>
                <a:lnTo>
                  <a:pt x="331142" y="289321"/>
                </a:lnTo>
                <a:lnTo>
                  <a:pt x="345997" y="287991"/>
                </a:lnTo>
                <a:lnTo>
                  <a:pt x="359159" y="284001"/>
                </a:lnTo>
                <a:lnTo>
                  <a:pt x="388218" y="256049"/>
                </a:lnTo>
                <a:lnTo>
                  <a:pt x="398264" y="203894"/>
                </a:lnTo>
                <a:lnTo>
                  <a:pt x="398105" y="195225"/>
                </a:lnTo>
                <a:lnTo>
                  <a:pt x="390180" y="151776"/>
                </a:lnTo>
                <a:lnTo>
                  <a:pt x="373260" y="129926"/>
                </a:lnTo>
                <a:lnTo>
                  <a:pt x="367506" y="125958"/>
                </a:lnTo>
                <a:lnTo>
                  <a:pt x="360610" y="123973"/>
                </a:lnTo>
                <a:lnTo>
                  <a:pt x="420320" y="123973"/>
                </a:lnTo>
                <a:lnTo>
                  <a:pt x="435238" y="166613"/>
                </a:lnTo>
                <a:lnTo>
                  <a:pt x="438001" y="202108"/>
                </a:lnTo>
                <a:lnTo>
                  <a:pt x="437480" y="216591"/>
                </a:lnTo>
                <a:lnTo>
                  <a:pt x="429666" y="254347"/>
                </a:lnTo>
                <a:lnTo>
                  <a:pt x="413565" y="283564"/>
                </a:lnTo>
                <a:lnTo>
                  <a:pt x="408449" y="289321"/>
                </a:lnTo>
                <a:close/>
              </a:path>
              <a:path w="1441450" h="410209">
                <a:moveTo>
                  <a:pt x="328165" y="320873"/>
                </a:moveTo>
                <a:lnTo>
                  <a:pt x="321022" y="320873"/>
                </a:lnTo>
                <a:lnTo>
                  <a:pt x="313928" y="320476"/>
                </a:lnTo>
                <a:lnTo>
                  <a:pt x="306883" y="319682"/>
                </a:lnTo>
                <a:lnTo>
                  <a:pt x="299838" y="318988"/>
                </a:lnTo>
                <a:lnTo>
                  <a:pt x="292645" y="317748"/>
                </a:lnTo>
                <a:lnTo>
                  <a:pt x="285303" y="315962"/>
                </a:lnTo>
                <a:lnTo>
                  <a:pt x="364115" y="315962"/>
                </a:lnTo>
                <a:lnTo>
                  <a:pt x="361512" y="316771"/>
                </a:lnTo>
                <a:lnTo>
                  <a:pt x="350825" y="319050"/>
                </a:lnTo>
                <a:lnTo>
                  <a:pt x="339709" y="320417"/>
                </a:lnTo>
                <a:lnTo>
                  <a:pt x="328165" y="320873"/>
                </a:lnTo>
                <a:close/>
              </a:path>
              <a:path w="1441450" h="410209">
                <a:moveTo>
                  <a:pt x="613469" y="285750"/>
                </a:moveTo>
                <a:lnTo>
                  <a:pt x="574178" y="285750"/>
                </a:lnTo>
                <a:lnTo>
                  <a:pt x="574178" y="34676"/>
                </a:lnTo>
                <a:lnTo>
                  <a:pt x="507950" y="34676"/>
                </a:lnTo>
                <a:lnTo>
                  <a:pt x="507950" y="2678"/>
                </a:lnTo>
                <a:lnTo>
                  <a:pt x="613469" y="2678"/>
                </a:lnTo>
                <a:lnTo>
                  <a:pt x="613469" y="285750"/>
                </a:lnTo>
                <a:close/>
              </a:path>
              <a:path w="1441450" h="410209">
                <a:moveTo>
                  <a:pt x="680293" y="318194"/>
                </a:moveTo>
                <a:lnTo>
                  <a:pt x="500508" y="318194"/>
                </a:lnTo>
                <a:lnTo>
                  <a:pt x="500508" y="285750"/>
                </a:lnTo>
                <a:lnTo>
                  <a:pt x="680293" y="285750"/>
                </a:lnTo>
                <a:lnTo>
                  <a:pt x="680293" y="318194"/>
                </a:lnTo>
                <a:close/>
              </a:path>
              <a:path w="1441450" h="410209">
                <a:moveTo>
                  <a:pt x="864840" y="285750"/>
                </a:moveTo>
                <a:lnTo>
                  <a:pt x="825549" y="285750"/>
                </a:lnTo>
                <a:lnTo>
                  <a:pt x="825549" y="126206"/>
                </a:lnTo>
                <a:lnTo>
                  <a:pt x="759321" y="126206"/>
                </a:lnTo>
                <a:lnTo>
                  <a:pt x="759321" y="94059"/>
                </a:lnTo>
                <a:lnTo>
                  <a:pt x="864840" y="94059"/>
                </a:lnTo>
                <a:lnTo>
                  <a:pt x="864840" y="285750"/>
                </a:lnTo>
                <a:close/>
              </a:path>
              <a:path w="1441450" h="410209">
                <a:moveTo>
                  <a:pt x="931664" y="318194"/>
                </a:moveTo>
                <a:lnTo>
                  <a:pt x="751879" y="318194"/>
                </a:lnTo>
                <a:lnTo>
                  <a:pt x="751879" y="285750"/>
                </a:lnTo>
                <a:lnTo>
                  <a:pt x="931664" y="285750"/>
                </a:lnTo>
                <a:lnTo>
                  <a:pt x="931664" y="318194"/>
                </a:lnTo>
                <a:close/>
              </a:path>
              <a:path w="1441450" h="410209">
                <a:moveTo>
                  <a:pt x="843508" y="61168"/>
                </a:moveTo>
                <a:lnTo>
                  <a:pt x="834875" y="61168"/>
                </a:lnTo>
                <a:lnTo>
                  <a:pt x="830807" y="60424"/>
                </a:lnTo>
                <a:lnTo>
                  <a:pt x="808583" y="34825"/>
                </a:lnTo>
                <a:lnTo>
                  <a:pt x="808583" y="26292"/>
                </a:lnTo>
                <a:lnTo>
                  <a:pt x="809376" y="22324"/>
                </a:lnTo>
                <a:lnTo>
                  <a:pt x="810964" y="18752"/>
                </a:lnTo>
                <a:lnTo>
                  <a:pt x="812551" y="15081"/>
                </a:lnTo>
                <a:lnTo>
                  <a:pt x="834876" y="0"/>
                </a:lnTo>
                <a:lnTo>
                  <a:pt x="843508" y="0"/>
                </a:lnTo>
                <a:lnTo>
                  <a:pt x="847476" y="793"/>
                </a:lnTo>
                <a:lnTo>
                  <a:pt x="851148" y="2381"/>
                </a:lnTo>
                <a:lnTo>
                  <a:pt x="854918" y="3968"/>
                </a:lnTo>
                <a:lnTo>
                  <a:pt x="858192" y="6201"/>
                </a:lnTo>
                <a:lnTo>
                  <a:pt x="860970" y="9078"/>
                </a:lnTo>
                <a:lnTo>
                  <a:pt x="863748" y="11856"/>
                </a:lnTo>
                <a:lnTo>
                  <a:pt x="865881" y="15081"/>
                </a:lnTo>
                <a:lnTo>
                  <a:pt x="867370" y="18752"/>
                </a:lnTo>
                <a:lnTo>
                  <a:pt x="868957" y="22324"/>
                </a:lnTo>
                <a:lnTo>
                  <a:pt x="869751" y="26292"/>
                </a:lnTo>
                <a:lnTo>
                  <a:pt x="869751" y="34825"/>
                </a:lnTo>
                <a:lnTo>
                  <a:pt x="868957" y="38794"/>
                </a:lnTo>
                <a:lnTo>
                  <a:pt x="867370" y="42564"/>
                </a:lnTo>
                <a:lnTo>
                  <a:pt x="865881" y="46235"/>
                </a:lnTo>
                <a:lnTo>
                  <a:pt x="847476" y="60424"/>
                </a:lnTo>
                <a:lnTo>
                  <a:pt x="843508" y="61168"/>
                </a:lnTo>
                <a:close/>
              </a:path>
              <a:path w="1441450" h="410209">
                <a:moveTo>
                  <a:pt x="1110703" y="321319"/>
                </a:moveTo>
                <a:lnTo>
                  <a:pt x="1063674" y="314138"/>
                </a:lnTo>
                <a:lnTo>
                  <a:pt x="1028848" y="292596"/>
                </a:lnTo>
                <a:lnTo>
                  <a:pt x="1007305" y="257100"/>
                </a:lnTo>
                <a:lnTo>
                  <a:pt x="1000124" y="208359"/>
                </a:lnTo>
                <a:lnTo>
                  <a:pt x="1000636" y="195355"/>
                </a:lnTo>
                <a:lnTo>
                  <a:pt x="1012886" y="149674"/>
                </a:lnTo>
                <a:lnTo>
                  <a:pt x="1039396" y="115788"/>
                </a:lnTo>
                <a:lnTo>
                  <a:pt x="1077924" y="95622"/>
                </a:lnTo>
                <a:lnTo>
                  <a:pt x="1113085" y="90933"/>
                </a:lnTo>
                <a:lnTo>
                  <a:pt x="1121652" y="91092"/>
                </a:lnTo>
                <a:lnTo>
                  <a:pt x="1160524" y="96626"/>
                </a:lnTo>
                <a:lnTo>
                  <a:pt x="1174700" y="101351"/>
                </a:lnTo>
                <a:lnTo>
                  <a:pt x="1174700" y="123973"/>
                </a:lnTo>
                <a:lnTo>
                  <a:pt x="1113978" y="123973"/>
                </a:lnTo>
                <a:lnTo>
                  <a:pt x="1106629" y="124327"/>
                </a:lnTo>
                <a:lnTo>
                  <a:pt x="1067590" y="140958"/>
                </a:lnTo>
                <a:lnTo>
                  <a:pt x="1044019" y="180119"/>
                </a:lnTo>
                <a:lnTo>
                  <a:pt x="1040754" y="207019"/>
                </a:lnTo>
                <a:lnTo>
                  <a:pt x="1041991" y="226060"/>
                </a:lnTo>
                <a:lnTo>
                  <a:pt x="1060548" y="267890"/>
                </a:lnTo>
                <a:lnTo>
                  <a:pt x="1098779" y="286726"/>
                </a:lnTo>
                <a:lnTo>
                  <a:pt x="1115317" y="287982"/>
                </a:lnTo>
                <a:lnTo>
                  <a:pt x="1174700" y="287982"/>
                </a:lnTo>
                <a:lnTo>
                  <a:pt x="1174700" y="309860"/>
                </a:lnTo>
                <a:lnTo>
                  <a:pt x="1135567" y="319729"/>
                </a:lnTo>
                <a:lnTo>
                  <a:pt x="1119122" y="321143"/>
                </a:lnTo>
                <a:lnTo>
                  <a:pt x="1110703" y="321319"/>
                </a:lnTo>
                <a:close/>
              </a:path>
              <a:path w="1441450" h="410209">
                <a:moveTo>
                  <a:pt x="1174700" y="138410"/>
                </a:moveTo>
                <a:lnTo>
                  <a:pt x="1137502" y="125899"/>
                </a:lnTo>
                <a:lnTo>
                  <a:pt x="1113978" y="123973"/>
                </a:lnTo>
                <a:lnTo>
                  <a:pt x="1174700" y="123973"/>
                </a:lnTo>
                <a:lnTo>
                  <a:pt x="1174700" y="138410"/>
                </a:lnTo>
                <a:close/>
              </a:path>
              <a:path w="1441450" h="410209">
                <a:moveTo>
                  <a:pt x="1174700" y="287982"/>
                </a:moveTo>
                <a:lnTo>
                  <a:pt x="1115317" y="287982"/>
                </a:lnTo>
                <a:lnTo>
                  <a:pt x="1123205" y="287759"/>
                </a:lnTo>
                <a:lnTo>
                  <a:pt x="1130944" y="287089"/>
                </a:lnTo>
                <a:lnTo>
                  <a:pt x="1167714" y="277043"/>
                </a:lnTo>
                <a:lnTo>
                  <a:pt x="1174700" y="273694"/>
                </a:lnTo>
                <a:lnTo>
                  <a:pt x="1174700" y="287982"/>
                </a:lnTo>
                <a:close/>
              </a:path>
              <a:path w="1441450" h="410209">
                <a:moveTo>
                  <a:pt x="1351954" y="322212"/>
                </a:moveTo>
                <a:lnTo>
                  <a:pt x="1313305" y="317859"/>
                </a:lnTo>
                <a:lnTo>
                  <a:pt x="1275465" y="298707"/>
                </a:lnTo>
                <a:lnTo>
                  <a:pt x="1252295" y="265695"/>
                </a:lnTo>
                <a:lnTo>
                  <a:pt x="1242807" y="219837"/>
                </a:lnTo>
                <a:lnTo>
                  <a:pt x="1242493" y="204440"/>
                </a:lnTo>
                <a:lnTo>
                  <a:pt x="1242835" y="194899"/>
                </a:lnTo>
                <a:lnTo>
                  <a:pt x="1252928" y="151534"/>
                </a:lnTo>
                <a:lnTo>
                  <a:pt x="1275968" y="117164"/>
                </a:lnTo>
                <a:lnTo>
                  <a:pt x="1310896" y="95315"/>
                </a:lnTo>
                <a:lnTo>
                  <a:pt x="1344215" y="90041"/>
                </a:lnTo>
                <a:lnTo>
                  <a:pt x="1355563" y="90506"/>
                </a:lnTo>
                <a:lnTo>
                  <a:pt x="1394304" y="101519"/>
                </a:lnTo>
                <a:lnTo>
                  <a:pt x="1418319" y="120997"/>
                </a:lnTo>
                <a:lnTo>
                  <a:pt x="1333896" y="120997"/>
                </a:lnTo>
                <a:lnTo>
                  <a:pt x="1326108" y="122634"/>
                </a:lnTo>
                <a:lnTo>
                  <a:pt x="1291877" y="152846"/>
                </a:lnTo>
                <a:lnTo>
                  <a:pt x="1283047" y="188714"/>
                </a:lnTo>
                <a:lnTo>
                  <a:pt x="1441061" y="188714"/>
                </a:lnTo>
                <a:lnTo>
                  <a:pt x="1441251" y="194220"/>
                </a:lnTo>
                <a:lnTo>
                  <a:pt x="1441151" y="204440"/>
                </a:lnTo>
                <a:lnTo>
                  <a:pt x="1440953" y="208210"/>
                </a:lnTo>
                <a:lnTo>
                  <a:pt x="1440854" y="211881"/>
                </a:lnTo>
                <a:lnTo>
                  <a:pt x="1440655" y="215354"/>
                </a:lnTo>
                <a:lnTo>
                  <a:pt x="1440358" y="218628"/>
                </a:lnTo>
                <a:lnTo>
                  <a:pt x="1283047" y="218628"/>
                </a:lnTo>
                <a:lnTo>
                  <a:pt x="1284246" y="234822"/>
                </a:lnTo>
                <a:lnTo>
                  <a:pt x="1302245" y="271462"/>
                </a:lnTo>
                <a:lnTo>
                  <a:pt x="1340587" y="288624"/>
                </a:lnTo>
                <a:lnTo>
                  <a:pt x="1357609" y="289768"/>
                </a:lnTo>
                <a:lnTo>
                  <a:pt x="1429196" y="289768"/>
                </a:lnTo>
                <a:lnTo>
                  <a:pt x="1429196" y="312092"/>
                </a:lnTo>
                <a:lnTo>
                  <a:pt x="1383264" y="320622"/>
                </a:lnTo>
                <a:lnTo>
                  <a:pt x="1362576" y="322036"/>
                </a:lnTo>
                <a:lnTo>
                  <a:pt x="1351954" y="322212"/>
                </a:lnTo>
                <a:close/>
              </a:path>
              <a:path w="1441450" h="410209">
                <a:moveTo>
                  <a:pt x="1441061" y="188714"/>
                </a:moveTo>
                <a:lnTo>
                  <a:pt x="1400918" y="188714"/>
                </a:lnTo>
                <a:lnTo>
                  <a:pt x="1400955" y="181356"/>
                </a:lnTo>
                <a:lnTo>
                  <a:pt x="1400466" y="174314"/>
                </a:lnTo>
                <a:lnTo>
                  <a:pt x="1381968" y="134094"/>
                </a:lnTo>
                <a:lnTo>
                  <a:pt x="1342429" y="120997"/>
                </a:lnTo>
                <a:lnTo>
                  <a:pt x="1418319" y="120997"/>
                </a:lnTo>
                <a:lnTo>
                  <a:pt x="1437651" y="161013"/>
                </a:lnTo>
                <a:lnTo>
                  <a:pt x="1440851" y="182593"/>
                </a:lnTo>
                <a:lnTo>
                  <a:pt x="1441061" y="188714"/>
                </a:lnTo>
                <a:close/>
              </a:path>
              <a:path w="1441450" h="410209">
                <a:moveTo>
                  <a:pt x="1429196" y="289768"/>
                </a:moveTo>
                <a:lnTo>
                  <a:pt x="1364158" y="289768"/>
                </a:lnTo>
                <a:lnTo>
                  <a:pt x="1370706" y="289520"/>
                </a:lnTo>
                <a:lnTo>
                  <a:pt x="1383803" y="288528"/>
                </a:lnTo>
                <a:lnTo>
                  <a:pt x="1424433" y="281533"/>
                </a:lnTo>
                <a:lnTo>
                  <a:pt x="1429196" y="280243"/>
                </a:lnTo>
                <a:lnTo>
                  <a:pt x="1429196" y="289768"/>
                </a:lnTo>
                <a:close/>
              </a:path>
            </a:pathLst>
          </a:custGeom>
          <a:solidFill>
            <a:srgbClr val="000000"/>
          </a:solidFill>
        </p:spPr>
        <p:txBody>
          <a:bodyPr wrap="square" lIns="0" tIns="0" rIns="0" bIns="0" rtlCol="0"/>
          <a:lstStyle/>
          <a:p>
            <a:endParaRPr/>
          </a:p>
        </p:txBody>
      </p:sp>
      <p:sp>
        <p:nvSpPr>
          <p:cNvPr id="4" name="object 4"/>
          <p:cNvSpPr/>
          <p:nvPr/>
        </p:nvSpPr>
        <p:spPr>
          <a:xfrm>
            <a:off x="4771145" y="1726492"/>
            <a:ext cx="961390" cy="273685"/>
          </a:xfrm>
          <a:custGeom>
            <a:avLst/>
            <a:gdLst/>
            <a:ahLst/>
            <a:cxnLst/>
            <a:rect l="l" t="t" r="r" b="b"/>
            <a:pathLst>
              <a:path w="961389" h="273685">
                <a:moveTo>
                  <a:pt x="108439" y="192881"/>
                </a:moveTo>
                <a:lnTo>
                  <a:pt x="51792" y="192881"/>
                </a:lnTo>
                <a:lnTo>
                  <a:pt x="60489" y="192564"/>
                </a:lnTo>
                <a:lnTo>
                  <a:pt x="67977" y="191616"/>
                </a:lnTo>
                <a:lnTo>
                  <a:pt x="74255" y="190034"/>
                </a:lnTo>
                <a:lnTo>
                  <a:pt x="79325" y="187821"/>
                </a:lnTo>
                <a:lnTo>
                  <a:pt x="85278" y="184447"/>
                </a:lnTo>
                <a:lnTo>
                  <a:pt x="88255" y="179635"/>
                </a:lnTo>
                <a:lnTo>
                  <a:pt x="88255" y="170705"/>
                </a:lnTo>
                <a:lnTo>
                  <a:pt x="87758" y="168324"/>
                </a:lnTo>
                <a:lnTo>
                  <a:pt x="86766" y="166241"/>
                </a:lnTo>
                <a:lnTo>
                  <a:pt x="85873" y="164058"/>
                </a:lnTo>
                <a:lnTo>
                  <a:pt x="84186" y="162024"/>
                </a:lnTo>
                <a:lnTo>
                  <a:pt x="81706" y="160139"/>
                </a:lnTo>
                <a:lnTo>
                  <a:pt x="79226" y="158154"/>
                </a:lnTo>
                <a:lnTo>
                  <a:pt x="75356" y="156120"/>
                </a:lnTo>
                <a:lnTo>
                  <a:pt x="64938" y="151953"/>
                </a:lnTo>
                <a:lnTo>
                  <a:pt x="57844" y="149572"/>
                </a:lnTo>
                <a:lnTo>
                  <a:pt x="42068" y="144909"/>
                </a:lnTo>
                <a:lnTo>
                  <a:pt x="35817" y="142676"/>
                </a:lnTo>
                <a:lnTo>
                  <a:pt x="3125" y="114250"/>
                </a:lnTo>
                <a:lnTo>
                  <a:pt x="1934" y="108743"/>
                </a:lnTo>
                <a:lnTo>
                  <a:pt x="1965" y="98077"/>
                </a:lnTo>
                <a:lnTo>
                  <a:pt x="25697" y="67071"/>
                </a:lnTo>
                <a:lnTo>
                  <a:pt x="63400" y="59977"/>
                </a:lnTo>
                <a:lnTo>
                  <a:pt x="69254" y="59977"/>
                </a:lnTo>
                <a:lnTo>
                  <a:pt x="75753" y="60325"/>
                </a:lnTo>
                <a:lnTo>
                  <a:pt x="82897" y="61019"/>
                </a:lnTo>
                <a:lnTo>
                  <a:pt x="90040" y="61614"/>
                </a:lnTo>
                <a:lnTo>
                  <a:pt x="97482" y="62706"/>
                </a:lnTo>
                <a:lnTo>
                  <a:pt x="105221" y="64293"/>
                </a:lnTo>
                <a:lnTo>
                  <a:pt x="105221" y="81557"/>
                </a:lnTo>
                <a:lnTo>
                  <a:pt x="56653" y="81557"/>
                </a:lnTo>
                <a:lnTo>
                  <a:pt x="51196" y="82053"/>
                </a:lnTo>
                <a:lnTo>
                  <a:pt x="42366" y="84038"/>
                </a:lnTo>
                <a:lnTo>
                  <a:pt x="38794" y="85427"/>
                </a:lnTo>
                <a:lnTo>
                  <a:pt x="36016" y="87213"/>
                </a:lnTo>
                <a:lnTo>
                  <a:pt x="33337" y="88900"/>
                </a:lnTo>
                <a:lnTo>
                  <a:pt x="31402" y="90933"/>
                </a:lnTo>
                <a:lnTo>
                  <a:pt x="30212" y="93315"/>
                </a:lnTo>
                <a:lnTo>
                  <a:pt x="29021" y="95597"/>
                </a:lnTo>
                <a:lnTo>
                  <a:pt x="28426" y="98077"/>
                </a:lnTo>
                <a:lnTo>
                  <a:pt x="28426" y="103435"/>
                </a:lnTo>
                <a:lnTo>
                  <a:pt x="76249" y="129678"/>
                </a:lnTo>
                <a:lnTo>
                  <a:pt x="83691" y="132407"/>
                </a:lnTo>
                <a:lnTo>
                  <a:pt x="89743" y="135284"/>
                </a:lnTo>
                <a:lnTo>
                  <a:pt x="95795" y="138062"/>
                </a:lnTo>
                <a:lnTo>
                  <a:pt x="100706" y="141188"/>
                </a:lnTo>
                <a:lnTo>
                  <a:pt x="108247" y="148133"/>
                </a:lnTo>
                <a:lnTo>
                  <a:pt x="110926" y="152052"/>
                </a:lnTo>
                <a:lnTo>
                  <a:pt x="112514" y="156418"/>
                </a:lnTo>
                <a:lnTo>
                  <a:pt x="114200" y="160783"/>
                </a:lnTo>
                <a:lnTo>
                  <a:pt x="115044" y="165744"/>
                </a:lnTo>
                <a:lnTo>
                  <a:pt x="115044" y="176559"/>
                </a:lnTo>
                <a:lnTo>
                  <a:pt x="114151" y="181272"/>
                </a:lnTo>
                <a:lnTo>
                  <a:pt x="110579" y="189607"/>
                </a:lnTo>
                <a:lnTo>
                  <a:pt x="108439" y="192881"/>
                </a:lnTo>
                <a:close/>
              </a:path>
              <a:path w="961389" h="273685">
                <a:moveTo>
                  <a:pt x="105221" y="87362"/>
                </a:moveTo>
                <a:lnTo>
                  <a:pt x="97085" y="85377"/>
                </a:lnTo>
                <a:lnTo>
                  <a:pt x="89346" y="83939"/>
                </a:lnTo>
                <a:lnTo>
                  <a:pt x="82004" y="83046"/>
                </a:lnTo>
                <a:lnTo>
                  <a:pt x="74761" y="82053"/>
                </a:lnTo>
                <a:lnTo>
                  <a:pt x="68460" y="81557"/>
                </a:lnTo>
                <a:lnTo>
                  <a:pt x="105221" y="81557"/>
                </a:lnTo>
                <a:lnTo>
                  <a:pt x="105221" y="87362"/>
                </a:lnTo>
                <a:close/>
              </a:path>
              <a:path w="961389" h="273685">
                <a:moveTo>
                  <a:pt x="57497" y="214758"/>
                </a:moveTo>
                <a:lnTo>
                  <a:pt x="52833" y="214758"/>
                </a:lnTo>
                <a:lnTo>
                  <a:pt x="45392" y="214675"/>
                </a:lnTo>
                <a:lnTo>
                  <a:pt x="0" y="209103"/>
                </a:lnTo>
                <a:lnTo>
                  <a:pt x="0" y="185291"/>
                </a:lnTo>
                <a:lnTo>
                  <a:pt x="6539" y="187039"/>
                </a:lnTo>
                <a:lnTo>
                  <a:pt x="13059" y="188565"/>
                </a:lnTo>
                <a:lnTo>
                  <a:pt x="51792" y="192881"/>
                </a:lnTo>
                <a:lnTo>
                  <a:pt x="108439" y="192881"/>
                </a:lnTo>
                <a:lnTo>
                  <a:pt x="108148" y="193327"/>
                </a:lnTo>
                <a:lnTo>
                  <a:pt x="71983" y="213022"/>
                </a:lnTo>
                <a:lnTo>
                  <a:pt x="62259" y="214411"/>
                </a:lnTo>
                <a:lnTo>
                  <a:pt x="57497" y="214758"/>
                </a:lnTo>
                <a:close/>
              </a:path>
              <a:path w="961389" h="273685">
                <a:moveTo>
                  <a:pt x="217104" y="87659"/>
                </a:moveTo>
                <a:lnTo>
                  <a:pt x="189011" y="87659"/>
                </a:lnTo>
                <a:lnTo>
                  <a:pt x="194740" y="80516"/>
                </a:lnTo>
                <a:lnTo>
                  <a:pt x="232971" y="60368"/>
                </a:lnTo>
                <a:lnTo>
                  <a:pt x="240208" y="59977"/>
                </a:lnTo>
                <a:lnTo>
                  <a:pt x="248741" y="59977"/>
                </a:lnTo>
                <a:lnTo>
                  <a:pt x="280158" y="82599"/>
                </a:lnTo>
                <a:lnTo>
                  <a:pt x="231725" y="82599"/>
                </a:lnTo>
                <a:lnTo>
                  <a:pt x="228401" y="83145"/>
                </a:lnTo>
                <a:lnTo>
                  <a:pt x="225028" y="84236"/>
                </a:lnTo>
                <a:lnTo>
                  <a:pt x="221654" y="85228"/>
                </a:lnTo>
                <a:lnTo>
                  <a:pt x="218132" y="86965"/>
                </a:lnTo>
                <a:lnTo>
                  <a:pt x="217104" y="87659"/>
                </a:lnTo>
                <a:close/>
              </a:path>
              <a:path w="961389" h="273685">
                <a:moveTo>
                  <a:pt x="190202" y="273099"/>
                </a:moveTo>
                <a:lnTo>
                  <a:pt x="164306" y="273099"/>
                </a:lnTo>
                <a:lnTo>
                  <a:pt x="164306" y="62656"/>
                </a:lnTo>
                <a:lnTo>
                  <a:pt x="187374" y="62656"/>
                </a:lnTo>
                <a:lnTo>
                  <a:pt x="189011" y="87659"/>
                </a:lnTo>
                <a:lnTo>
                  <a:pt x="217104" y="87659"/>
                </a:lnTo>
                <a:lnTo>
                  <a:pt x="190202" y="114002"/>
                </a:lnTo>
                <a:lnTo>
                  <a:pt x="190202" y="186481"/>
                </a:lnTo>
                <a:lnTo>
                  <a:pt x="215651" y="192881"/>
                </a:lnTo>
                <a:lnTo>
                  <a:pt x="272205" y="192881"/>
                </a:lnTo>
                <a:lnTo>
                  <a:pt x="271015" y="194220"/>
                </a:lnTo>
                <a:lnTo>
                  <a:pt x="242589" y="210591"/>
                </a:lnTo>
                <a:lnTo>
                  <a:pt x="190202" y="210591"/>
                </a:lnTo>
                <a:lnTo>
                  <a:pt x="190202" y="273099"/>
                </a:lnTo>
                <a:close/>
              </a:path>
              <a:path w="961389" h="273685">
                <a:moveTo>
                  <a:pt x="272205" y="192881"/>
                </a:moveTo>
                <a:lnTo>
                  <a:pt x="220712" y="192881"/>
                </a:lnTo>
                <a:lnTo>
                  <a:pt x="230637" y="191997"/>
                </a:lnTo>
                <a:lnTo>
                  <a:pt x="239427" y="189346"/>
                </a:lnTo>
                <a:lnTo>
                  <a:pt x="264765" y="149274"/>
                </a:lnTo>
                <a:lnTo>
                  <a:pt x="265509" y="135880"/>
                </a:lnTo>
                <a:lnTo>
                  <a:pt x="265509" y="128041"/>
                </a:lnTo>
                <a:lnTo>
                  <a:pt x="264914" y="120848"/>
                </a:lnTo>
                <a:lnTo>
                  <a:pt x="263673" y="114002"/>
                </a:lnTo>
                <a:lnTo>
                  <a:pt x="262631" y="107751"/>
                </a:lnTo>
                <a:lnTo>
                  <a:pt x="260845" y="102145"/>
                </a:lnTo>
                <a:lnTo>
                  <a:pt x="255885" y="92819"/>
                </a:lnTo>
                <a:lnTo>
                  <a:pt x="252710" y="89197"/>
                </a:lnTo>
                <a:lnTo>
                  <a:pt x="248840" y="86617"/>
                </a:lnTo>
                <a:lnTo>
                  <a:pt x="244971" y="83939"/>
                </a:lnTo>
                <a:lnTo>
                  <a:pt x="240357" y="82599"/>
                </a:lnTo>
                <a:lnTo>
                  <a:pt x="280158" y="82599"/>
                </a:lnTo>
                <a:lnTo>
                  <a:pt x="291796" y="126410"/>
                </a:lnTo>
                <a:lnTo>
                  <a:pt x="291957" y="135880"/>
                </a:lnTo>
                <a:lnTo>
                  <a:pt x="291647" y="144344"/>
                </a:lnTo>
                <a:lnTo>
                  <a:pt x="279759" y="183133"/>
                </a:lnTo>
                <a:lnTo>
                  <a:pt x="275657" y="188993"/>
                </a:lnTo>
                <a:lnTo>
                  <a:pt x="272205" y="192881"/>
                </a:lnTo>
                <a:close/>
              </a:path>
              <a:path w="961389" h="273685">
                <a:moveTo>
                  <a:pt x="218777" y="213866"/>
                </a:moveTo>
                <a:lnTo>
                  <a:pt x="214014" y="213866"/>
                </a:lnTo>
                <a:lnTo>
                  <a:pt x="209252" y="213617"/>
                </a:lnTo>
                <a:lnTo>
                  <a:pt x="199826" y="212625"/>
                </a:lnTo>
                <a:lnTo>
                  <a:pt x="195063" y="211782"/>
                </a:lnTo>
                <a:lnTo>
                  <a:pt x="190202" y="210591"/>
                </a:lnTo>
                <a:lnTo>
                  <a:pt x="242589" y="210591"/>
                </a:lnTo>
                <a:lnTo>
                  <a:pt x="240962" y="211103"/>
                </a:lnTo>
                <a:lnTo>
                  <a:pt x="233846" y="212638"/>
                </a:lnTo>
                <a:lnTo>
                  <a:pt x="226451" y="213559"/>
                </a:lnTo>
                <a:lnTo>
                  <a:pt x="218777" y="213866"/>
                </a:lnTo>
                <a:close/>
              </a:path>
              <a:path w="961389" h="273685">
                <a:moveTo>
                  <a:pt x="408979" y="190500"/>
                </a:moveTo>
                <a:lnTo>
                  <a:pt x="382785" y="190500"/>
                </a:lnTo>
                <a:lnTo>
                  <a:pt x="382785" y="23068"/>
                </a:lnTo>
                <a:lnTo>
                  <a:pt x="338583" y="23068"/>
                </a:lnTo>
                <a:lnTo>
                  <a:pt x="338583" y="1785"/>
                </a:lnTo>
                <a:lnTo>
                  <a:pt x="408979" y="1785"/>
                </a:lnTo>
                <a:lnTo>
                  <a:pt x="408979" y="190500"/>
                </a:lnTo>
                <a:close/>
              </a:path>
              <a:path w="961389" h="273685">
                <a:moveTo>
                  <a:pt x="453479" y="212080"/>
                </a:moveTo>
                <a:lnTo>
                  <a:pt x="333672" y="212080"/>
                </a:lnTo>
                <a:lnTo>
                  <a:pt x="333672" y="190500"/>
                </a:lnTo>
                <a:lnTo>
                  <a:pt x="453479" y="190500"/>
                </a:lnTo>
                <a:lnTo>
                  <a:pt x="453479" y="212080"/>
                </a:lnTo>
                <a:close/>
              </a:path>
              <a:path w="961389" h="273685">
                <a:moveTo>
                  <a:pt x="576560" y="190500"/>
                </a:moveTo>
                <a:lnTo>
                  <a:pt x="550366" y="190500"/>
                </a:lnTo>
                <a:lnTo>
                  <a:pt x="550366" y="84087"/>
                </a:lnTo>
                <a:lnTo>
                  <a:pt x="506164" y="84087"/>
                </a:lnTo>
                <a:lnTo>
                  <a:pt x="506164" y="62656"/>
                </a:lnTo>
                <a:lnTo>
                  <a:pt x="576560" y="62656"/>
                </a:lnTo>
                <a:lnTo>
                  <a:pt x="576560" y="190500"/>
                </a:lnTo>
                <a:close/>
              </a:path>
              <a:path w="961389" h="273685">
                <a:moveTo>
                  <a:pt x="621059" y="212080"/>
                </a:moveTo>
                <a:lnTo>
                  <a:pt x="501253" y="212080"/>
                </a:lnTo>
                <a:lnTo>
                  <a:pt x="501253" y="190500"/>
                </a:lnTo>
                <a:lnTo>
                  <a:pt x="621059" y="190500"/>
                </a:lnTo>
                <a:lnTo>
                  <a:pt x="621059" y="212080"/>
                </a:lnTo>
                <a:close/>
              </a:path>
              <a:path w="961389" h="273685">
                <a:moveTo>
                  <a:pt x="562322" y="40778"/>
                </a:moveTo>
                <a:lnTo>
                  <a:pt x="556567" y="40778"/>
                </a:lnTo>
                <a:lnTo>
                  <a:pt x="553888" y="40282"/>
                </a:lnTo>
                <a:lnTo>
                  <a:pt x="539055" y="23167"/>
                </a:lnTo>
                <a:lnTo>
                  <a:pt x="539055" y="17512"/>
                </a:lnTo>
                <a:lnTo>
                  <a:pt x="551408" y="1637"/>
                </a:lnTo>
                <a:lnTo>
                  <a:pt x="553888" y="545"/>
                </a:lnTo>
                <a:lnTo>
                  <a:pt x="556567" y="0"/>
                </a:lnTo>
                <a:lnTo>
                  <a:pt x="562322" y="0"/>
                </a:lnTo>
                <a:lnTo>
                  <a:pt x="565001" y="545"/>
                </a:lnTo>
                <a:lnTo>
                  <a:pt x="567481" y="1637"/>
                </a:lnTo>
                <a:lnTo>
                  <a:pt x="569961" y="2629"/>
                </a:lnTo>
                <a:lnTo>
                  <a:pt x="572095" y="4067"/>
                </a:lnTo>
                <a:lnTo>
                  <a:pt x="573881" y="5953"/>
                </a:lnTo>
                <a:lnTo>
                  <a:pt x="575766" y="7838"/>
                </a:lnTo>
                <a:lnTo>
                  <a:pt x="577204" y="10021"/>
                </a:lnTo>
                <a:lnTo>
                  <a:pt x="578197" y="12501"/>
                </a:lnTo>
                <a:lnTo>
                  <a:pt x="579288" y="14882"/>
                </a:lnTo>
                <a:lnTo>
                  <a:pt x="579834" y="17512"/>
                </a:lnTo>
                <a:lnTo>
                  <a:pt x="579834" y="23167"/>
                </a:lnTo>
                <a:lnTo>
                  <a:pt x="579288" y="25796"/>
                </a:lnTo>
                <a:lnTo>
                  <a:pt x="578197" y="28277"/>
                </a:lnTo>
                <a:lnTo>
                  <a:pt x="577205" y="30757"/>
                </a:lnTo>
                <a:lnTo>
                  <a:pt x="575766" y="32940"/>
                </a:lnTo>
                <a:lnTo>
                  <a:pt x="573881" y="34825"/>
                </a:lnTo>
                <a:lnTo>
                  <a:pt x="572095" y="36710"/>
                </a:lnTo>
                <a:lnTo>
                  <a:pt x="569961" y="38199"/>
                </a:lnTo>
                <a:lnTo>
                  <a:pt x="567481" y="39290"/>
                </a:lnTo>
                <a:lnTo>
                  <a:pt x="565001" y="40282"/>
                </a:lnTo>
                <a:lnTo>
                  <a:pt x="562322" y="40778"/>
                </a:lnTo>
                <a:close/>
              </a:path>
              <a:path w="961389" h="273685">
                <a:moveTo>
                  <a:pt x="747960" y="214163"/>
                </a:moveTo>
                <a:lnTo>
                  <a:pt x="740419" y="214163"/>
                </a:lnTo>
                <a:lnTo>
                  <a:pt x="723723" y="212963"/>
                </a:lnTo>
                <a:lnTo>
                  <a:pt x="685800" y="194964"/>
                </a:lnTo>
                <a:lnTo>
                  <a:pt x="667940" y="156204"/>
                </a:lnTo>
                <a:lnTo>
                  <a:pt x="666750" y="138856"/>
                </a:lnTo>
                <a:lnTo>
                  <a:pt x="667094" y="130206"/>
                </a:lnTo>
                <a:lnTo>
                  <a:pt x="678879" y="93315"/>
                </a:lnTo>
                <a:lnTo>
                  <a:pt x="711547" y="66228"/>
                </a:lnTo>
                <a:lnTo>
                  <a:pt x="742056" y="60573"/>
                </a:lnTo>
                <a:lnTo>
                  <a:pt x="749796" y="60573"/>
                </a:lnTo>
                <a:lnTo>
                  <a:pt x="757038" y="61118"/>
                </a:lnTo>
                <a:lnTo>
                  <a:pt x="770532" y="63301"/>
                </a:lnTo>
                <a:lnTo>
                  <a:pt x="776982" y="65087"/>
                </a:lnTo>
                <a:lnTo>
                  <a:pt x="783133" y="67567"/>
                </a:lnTo>
                <a:lnTo>
                  <a:pt x="783133" y="82599"/>
                </a:lnTo>
                <a:lnTo>
                  <a:pt x="736004" y="82599"/>
                </a:lnTo>
                <a:lnTo>
                  <a:pt x="729704" y="83889"/>
                </a:lnTo>
                <a:lnTo>
                  <a:pt x="695126" y="121592"/>
                </a:lnTo>
                <a:lnTo>
                  <a:pt x="693836" y="129331"/>
                </a:lnTo>
                <a:lnTo>
                  <a:pt x="693894" y="138856"/>
                </a:lnTo>
                <a:lnTo>
                  <a:pt x="706933" y="178593"/>
                </a:lnTo>
                <a:lnTo>
                  <a:pt x="743545" y="191988"/>
                </a:lnTo>
                <a:lnTo>
                  <a:pt x="783133" y="191988"/>
                </a:lnTo>
                <a:lnTo>
                  <a:pt x="783133" y="206573"/>
                </a:lnTo>
                <a:lnTo>
                  <a:pt x="776386" y="209153"/>
                </a:lnTo>
                <a:lnTo>
                  <a:pt x="769441" y="211038"/>
                </a:lnTo>
                <a:lnTo>
                  <a:pt x="762297" y="212228"/>
                </a:lnTo>
                <a:lnTo>
                  <a:pt x="755252" y="213518"/>
                </a:lnTo>
                <a:lnTo>
                  <a:pt x="747960" y="214163"/>
                </a:lnTo>
                <a:close/>
              </a:path>
              <a:path w="961389" h="273685">
                <a:moveTo>
                  <a:pt x="783133" y="92273"/>
                </a:moveTo>
                <a:lnTo>
                  <a:pt x="776684" y="88900"/>
                </a:lnTo>
                <a:lnTo>
                  <a:pt x="770085" y="86469"/>
                </a:lnTo>
                <a:lnTo>
                  <a:pt x="763339" y="84980"/>
                </a:lnTo>
                <a:lnTo>
                  <a:pt x="756691" y="83393"/>
                </a:lnTo>
                <a:lnTo>
                  <a:pt x="749796" y="82599"/>
                </a:lnTo>
                <a:lnTo>
                  <a:pt x="783133" y="82599"/>
                </a:lnTo>
                <a:lnTo>
                  <a:pt x="783133" y="92273"/>
                </a:lnTo>
                <a:close/>
              </a:path>
              <a:path w="961389" h="273685">
                <a:moveTo>
                  <a:pt x="783133" y="191988"/>
                </a:moveTo>
                <a:lnTo>
                  <a:pt x="750589" y="191988"/>
                </a:lnTo>
                <a:lnTo>
                  <a:pt x="757386" y="191194"/>
                </a:lnTo>
                <a:lnTo>
                  <a:pt x="770582" y="188019"/>
                </a:lnTo>
                <a:lnTo>
                  <a:pt x="776981" y="185638"/>
                </a:lnTo>
                <a:lnTo>
                  <a:pt x="783133" y="182463"/>
                </a:lnTo>
                <a:lnTo>
                  <a:pt x="783133" y="191988"/>
                </a:lnTo>
                <a:close/>
              </a:path>
              <a:path w="961389" h="273685">
                <a:moveTo>
                  <a:pt x="901303" y="214758"/>
                </a:moveTo>
                <a:lnTo>
                  <a:pt x="861649" y="206657"/>
                </a:lnTo>
                <a:lnTo>
                  <a:pt x="834832" y="177133"/>
                </a:lnTo>
                <a:lnTo>
                  <a:pt x="828280" y="136227"/>
                </a:lnTo>
                <a:lnTo>
                  <a:pt x="828507" y="129889"/>
                </a:lnTo>
                <a:lnTo>
                  <a:pt x="841874" y="88701"/>
                </a:lnTo>
                <a:lnTo>
                  <a:pt x="873909" y="63493"/>
                </a:lnTo>
                <a:lnTo>
                  <a:pt x="896094" y="59977"/>
                </a:lnTo>
                <a:lnTo>
                  <a:pt x="903684" y="60284"/>
                </a:lnTo>
                <a:lnTo>
                  <a:pt x="944016" y="78878"/>
                </a:lnTo>
                <a:lnTo>
                  <a:pt x="945683" y="80664"/>
                </a:lnTo>
                <a:lnTo>
                  <a:pt x="889248" y="80664"/>
                </a:lnTo>
                <a:lnTo>
                  <a:pt x="884088" y="81756"/>
                </a:lnTo>
                <a:lnTo>
                  <a:pt x="857090" y="113059"/>
                </a:lnTo>
                <a:lnTo>
                  <a:pt x="855315" y="125759"/>
                </a:lnTo>
                <a:lnTo>
                  <a:pt x="960705" y="125759"/>
                </a:lnTo>
                <a:lnTo>
                  <a:pt x="960834" y="129480"/>
                </a:lnTo>
                <a:lnTo>
                  <a:pt x="960727" y="137666"/>
                </a:lnTo>
                <a:lnTo>
                  <a:pt x="960585" y="141188"/>
                </a:lnTo>
                <a:lnTo>
                  <a:pt x="960437" y="143519"/>
                </a:lnTo>
                <a:lnTo>
                  <a:pt x="960239" y="145702"/>
                </a:lnTo>
                <a:lnTo>
                  <a:pt x="855315" y="145702"/>
                </a:lnTo>
                <a:lnTo>
                  <a:pt x="856115" y="156502"/>
                </a:lnTo>
                <a:lnTo>
                  <a:pt x="883741" y="190127"/>
                </a:lnTo>
                <a:lnTo>
                  <a:pt x="905023" y="193178"/>
                </a:lnTo>
                <a:lnTo>
                  <a:pt x="952797" y="193178"/>
                </a:lnTo>
                <a:lnTo>
                  <a:pt x="952797" y="208061"/>
                </a:lnTo>
                <a:lnTo>
                  <a:pt x="908381" y="214638"/>
                </a:lnTo>
                <a:lnTo>
                  <a:pt x="901303" y="214758"/>
                </a:lnTo>
                <a:close/>
              </a:path>
              <a:path w="961389" h="273685">
                <a:moveTo>
                  <a:pt x="960705" y="125759"/>
                </a:moveTo>
                <a:lnTo>
                  <a:pt x="933896" y="125759"/>
                </a:lnTo>
                <a:lnTo>
                  <a:pt x="934194" y="119112"/>
                </a:lnTo>
                <a:lnTo>
                  <a:pt x="933534" y="113010"/>
                </a:lnTo>
                <a:lnTo>
                  <a:pt x="931889" y="107351"/>
                </a:lnTo>
                <a:lnTo>
                  <a:pt x="930374" y="102046"/>
                </a:lnTo>
                <a:lnTo>
                  <a:pt x="927893" y="97283"/>
                </a:lnTo>
                <a:lnTo>
                  <a:pt x="924520" y="93315"/>
                </a:lnTo>
                <a:lnTo>
                  <a:pt x="921245" y="89346"/>
                </a:lnTo>
                <a:lnTo>
                  <a:pt x="917128" y="86270"/>
                </a:lnTo>
                <a:lnTo>
                  <a:pt x="912167" y="84087"/>
                </a:lnTo>
                <a:lnTo>
                  <a:pt x="907206" y="81805"/>
                </a:lnTo>
                <a:lnTo>
                  <a:pt x="901451" y="80664"/>
                </a:lnTo>
                <a:lnTo>
                  <a:pt x="945683" y="80664"/>
                </a:lnTo>
                <a:lnTo>
                  <a:pt x="949572" y="84832"/>
                </a:lnTo>
                <a:lnTo>
                  <a:pt x="960564" y="121713"/>
                </a:lnTo>
                <a:lnTo>
                  <a:pt x="960705" y="125759"/>
                </a:lnTo>
                <a:close/>
              </a:path>
              <a:path w="961389" h="273685">
                <a:moveTo>
                  <a:pt x="952797" y="193178"/>
                </a:moveTo>
                <a:lnTo>
                  <a:pt x="909389" y="193178"/>
                </a:lnTo>
                <a:lnTo>
                  <a:pt x="913754" y="193030"/>
                </a:lnTo>
                <a:lnTo>
                  <a:pt x="918120" y="192732"/>
                </a:lnTo>
                <a:lnTo>
                  <a:pt x="952797" y="186779"/>
                </a:lnTo>
                <a:lnTo>
                  <a:pt x="952797" y="193178"/>
                </a:lnTo>
                <a:close/>
              </a:path>
            </a:pathLst>
          </a:custGeom>
          <a:solidFill>
            <a:srgbClr val="0097A7"/>
          </a:solidFill>
        </p:spPr>
        <p:txBody>
          <a:bodyPr wrap="square" lIns="0" tIns="0" rIns="0" bIns="0" rtlCol="0"/>
          <a:lstStyle/>
          <a:p>
            <a:endParaRPr/>
          </a:p>
        </p:txBody>
      </p:sp>
      <p:sp>
        <p:nvSpPr>
          <p:cNvPr id="5" name="object 5"/>
          <p:cNvSpPr/>
          <p:nvPr/>
        </p:nvSpPr>
        <p:spPr>
          <a:xfrm>
            <a:off x="894023" y="2136067"/>
            <a:ext cx="1946671" cy="2841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016937" y="2136067"/>
            <a:ext cx="84455" cy="284480"/>
          </a:xfrm>
          <a:custGeom>
            <a:avLst/>
            <a:gdLst/>
            <a:ahLst/>
            <a:cxnLst/>
            <a:rect l="l" t="t" r="r" b="b"/>
            <a:pathLst>
              <a:path w="84454" h="284480">
                <a:moveTo>
                  <a:pt x="15031" y="284112"/>
                </a:moveTo>
                <a:lnTo>
                  <a:pt x="0" y="268783"/>
                </a:lnTo>
                <a:lnTo>
                  <a:pt x="13589" y="254263"/>
                </a:lnTo>
                <a:lnTo>
                  <a:pt x="25338" y="239427"/>
                </a:lnTo>
                <a:lnTo>
                  <a:pt x="49560" y="192992"/>
                </a:lnTo>
                <a:lnTo>
                  <a:pt x="57596" y="143321"/>
                </a:lnTo>
                <a:lnTo>
                  <a:pt x="53996" y="108793"/>
                </a:lnTo>
                <a:lnTo>
                  <a:pt x="43197" y="76051"/>
                </a:lnTo>
                <a:lnTo>
                  <a:pt x="25198" y="45094"/>
                </a:lnTo>
                <a:lnTo>
                  <a:pt x="0" y="15924"/>
                </a:lnTo>
                <a:lnTo>
                  <a:pt x="15626" y="0"/>
                </a:lnTo>
                <a:lnTo>
                  <a:pt x="45643" y="32667"/>
                </a:lnTo>
                <a:lnTo>
                  <a:pt x="67084" y="67121"/>
                </a:lnTo>
                <a:lnTo>
                  <a:pt x="79948" y="103361"/>
                </a:lnTo>
                <a:lnTo>
                  <a:pt x="84236" y="141386"/>
                </a:lnTo>
                <a:lnTo>
                  <a:pt x="84032" y="149497"/>
                </a:lnTo>
                <a:lnTo>
                  <a:pt x="76534" y="192211"/>
                </a:lnTo>
                <a:lnTo>
                  <a:pt x="60535" y="228302"/>
                </a:lnTo>
                <a:lnTo>
                  <a:pt x="33523" y="265397"/>
                </a:lnTo>
                <a:lnTo>
                  <a:pt x="24714" y="274746"/>
                </a:lnTo>
                <a:lnTo>
                  <a:pt x="15031" y="284112"/>
                </a:lnTo>
                <a:close/>
              </a:path>
            </a:pathLst>
          </a:custGeom>
          <a:solidFill>
            <a:srgbClr val="434343"/>
          </a:solidFill>
        </p:spPr>
        <p:txBody>
          <a:bodyPr wrap="square" lIns="0" tIns="0" rIns="0" bIns="0" rtlCol="0"/>
          <a:lstStyle/>
          <a:p>
            <a:endParaRPr/>
          </a:p>
        </p:txBody>
      </p:sp>
      <p:sp>
        <p:nvSpPr>
          <p:cNvPr id="7" name="object 7"/>
          <p:cNvSpPr/>
          <p:nvPr/>
        </p:nvSpPr>
        <p:spPr>
          <a:xfrm>
            <a:off x="894023" y="3393368"/>
            <a:ext cx="2260252" cy="28411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399247" y="3419264"/>
            <a:ext cx="134987" cy="19570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588407" y="3393368"/>
            <a:ext cx="238125" cy="284480"/>
          </a:xfrm>
          <a:custGeom>
            <a:avLst/>
            <a:gdLst/>
            <a:ahLst/>
            <a:cxnLst/>
            <a:rect l="l" t="t" r="r" b="b"/>
            <a:pathLst>
              <a:path w="238125" h="284479">
                <a:moveTo>
                  <a:pt x="15031" y="284112"/>
                </a:moveTo>
                <a:lnTo>
                  <a:pt x="0" y="268783"/>
                </a:lnTo>
                <a:lnTo>
                  <a:pt x="13589" y="254263"/>
                </a:lnTo>
                <a:lnTo>
                  <a:pt x="25338" y="239427"/>
                </a:lnTo>
                <a:lnTo>
                  <a:pt x="49559" y="192992"/>
                </a:lnTo>
                <a:lnTo>
                  <a:pt x="57596" y="143321"/>
                </a:lnTo>
                <a:lnTo>
                  <a:pt x="53996" y="108793"/>
                </a:lnTo>
                <a:lnTo>
                  <a:pt x="43197" y="76051"/>
                </a:lnTo>
                <a:lnTo>
                  <a:pt x="25198" y="45094"/>
                </a:lnTo>
                <a:lnTo>
                  <a:pt x="0" y="15924"/>
                </a:lnTo>
                <a:lnTo>
                  <a:pt x="15626" y="0"/>
                </a:lnTo>
                <a:lnTo>
                  <a:pt x="45643" y="32667"/>
                </a:lnTo>
                <a:lnTo>
                  <a:pt x="67084" y="67121"/>
                </a:lnTo>
                <a:lnTo>
                  <a:pt x="79948" y="103361"/>
                </a:lnTo>
                <a:lnTo>
                  <a:pt x="84236" y="141386"/>
                </a:lnTo>
                <a:lnTo>
                  <a:pt x="84032" y="149497"/>
                </a:lnTo>
                <a:lnTo>
                  <a:pt x="76534" y="192211"/>
                </a:lnTo>
                <a:lnTo>
                  <a:pt x="60535" y="228302"/>
                </a:lnTo>
                <a:lnTo>
                  <a:pt x="33523" y="265397"/>
                </a:lnTo>
                <a:lnTo>
                  <a:pt x="24714" y="274745"/>
                </a:lnTo>
                <a:lnTo>
                  <a:pt x="15031" y="284112"/>
                </a:lnTo>
                <a:close/>
              </a:path>
              <a:path w="238125" h="284479">
                <a:moveTo>
                  <a:pt x="220845" y="252313"/>
                </a:moveTo>
                <a:lnTo>
                  <a:pt x="171152" y="252313"/>
                </a:lnTo>
                <a:lnTo>
                  <a:pt x="176063" y="251866"/>
                </a:lnTo>
                <a:lnTo>
                  <a:pt x="185588" y="249683"/>
                </a:lnTo>
                <a:lnTo>
                  <a:pt x="189755" y="248046"/>
                </a:lnTo>
                <a:lnTo>
                  <a:pt x="193327" y="245864"/>
                </a:lnTo>
                <a:lnTo>
                  <a:pt x="196998" y="243780"/>
                </a:lnTo>
                <a:lnTo>
                  <a:pt x="199925" y="241151"/>
                </a:lnTo>
                <a:lnTo>
                  <a:pt x="204291" y="234801"/>
                </a:lnTo>
                <a:lnTo>
                  <a:pt x="205382" y="231179"/>
                </a:lnTo>
                <a:lnTo>
                  <a:pt x="205382" y="222944"/>
                </a:lnTo>
                <a:lnTo>
                  <a:pt x="204638" y="219570"/>
                </a:lnTo>
                <a:lnTo>
                  <a:pt x="203150" y="216991"/>
                </a:lnTo>
                <a:lnTo>
                  <a:pt x="201761" y="214411"/>
                </a:lnTo>
                <a:lnTo>
                  <a:pt x="200173" y="212030"/>
                </a:lnTo>
                <a:lnTo>
                  <a:pt x="196601" y="207664"/>
                </a:lnTo>
                <a:lnTo>
                  <a:pt x="194964" y="205333"/>
                </a:lnTo>
                <a:lnTo>
                  <a:pt x="193476" y="202852"/>
                </a:lnTo>
                <a:lnTo>
                  <a:pt x="192087" y="200372"/>
                </a:lnTo>
                <a:lnTo>
                  <a:pt x="191392" y="197048"/>
                </a:lnTo>
                <a:lnTo>
                  <a:pt x="191392" y="190797"/>
                </a:lnTo>
                <a:lnTo>
                  <a:pt x="208012" y="173682"/>
                </a:lnTo>
                <a:lnTo>
                  <a:pt x="214957" y="173682"/>
                </a:lnTo>
                <a:lnTo>
                  <a:pt x="218281" y="174426"/>
                </a:lnTo>
                <a:lnTo>
                  <a:pt x="221456" y="175914"/>
                </a:lnTo>
                <a:lnTo>
                  <a:pt x="224730" y="177303"/>
                </a:lnTo>
                <a:lnTo>
                  <a:pt x="227558" y="179486"/>
                </a:lnTo>
                <a:lnTo>
                  <a:pt x="229939" y="182463"/>
                </a:lnTo>
                <a:lnTo>
                  <a:pt x="232419" y="185439"/>
                </a:lnTo>
                <a:lnTo>
                  <a:pt x="234354" y="189160"/>
                </a:lnTo>
                <a:lnTo>
                  <a:pt x="235743" y="193625"/>
                </a:lnTo>
                <a:lnTo>
                  <a:pt x="237232" y="198090"/>
                </a:lnTo>
                <a:lnTo>
                  <a:pt x="237906" y="202852"/>
                </a:lnTo>
                <a:lnTo>
                  <a:pt x="237976" y="217636"/>
                </a:lnTo>
                <a:lnTo>
                  <a:pt x="236438" y="225524"/>
                </a:lnTo>
                <a:lnTo>
                  <a:pt x="233362" y="233064"/>
                </a:lnTo>
                <a:lnTo>
                  <a:pt x="230385" y="240704"/>
                </a:lnTo>
                <a:lnTo>
                  <a:pt x="225871" y="247451"/>
                </a:lnTo>
                <a:lnTo>
                  <a:pt x="220845" y="252313"/>
                </a:lnTo>
                <a:close/>
              </a:path>
              <a:path w="238125" h="284479">
                <a:moveTo>
                  <a:pt x="166092" y="272504"/>
                </a:moveTo>
                <a:lnTo>
                  <a:pt x="166092" y="252114"/>
                </a:lnTo>
                <a:lnTo>
                  <a:pt x="171152" y="252313"/>
                </a:lnTo>
                <a:lnTo>
                  <a:pt x="220845" y="252313"/>
                </a:lnTo>
                <a:lnTo>
                  <a:pt x="182835" y="271201"/>
                </a:lnTo>
                <a:lnTo>
                  <a:pt x="174742" y="272178"/>
                </a:lnTo>
                <a:lnTo>
                  <a:pt x="166092" y="272504"/>
                </a:lnTo>
                <a:close/>
              </a:path>
              <a:path w="238125" h="284479">
                <a:moveTo>
                  <a:pt x="215751" y="115192"/>
                </a:moveTo>
                <a:lnTo>
                  <a:pt x="209500" y="115192"/>
                </a:lnTo>
                <a:lnTo>
                  <a:pt x="206523" y="114597"/>
                </a:lnTo>
                <a:lnTo>
                  <a:pt x="189904" y="95597"/>
                </a:lnTo>
                <a:lnTo>
                  <a:pt x="189904" y="89346"/>
                </a:lnTo>
                <a:lnTo>
                  <a:pt x="203745" y="71437"/>
                </a:lnTo>
                <a:lnTo>
                  <a:pt x="206523" y="70147"/>
                </a:lnTo>
                <a:lnTo>
                  <a:pt x="209500" y="69502"/>
                </a:lnTo>
                <a:lnTo>
                  <a:pt x="215751" y="69502"/>
                </a:lnTo>
                <a:lnTo>
                  <a:pt x="218677" y="70147"/>
                </a:lnTo>
                <a:lnTo>
                  <a:pt x="221456" y="71437"/>
                </a:lnTo>
                <a:lnTo>
                  <a:pt x="224234" y="72628"/>
                </a:lnTo>
                <a:lnTo>
                  <a:pt x="226665" y="74265"/>
                </a:lnTo>
                <a:lnTo>
                  <a:pt x="230832" y="78432"/>
                </a:lnTo>
                <a:lnTo>
                  <a:pt x="232469" y="80863"/>
                </a:lnTo>
                <a:lnTo>
                  <a:pt x="233660" y="83641"/>
                </a:lnTo>
                <a:lnTo>
                  <a:pt x="234949" y="86419"/>
                </a:lnTo>
                <a:lnTo>
                  <a:pt x="235594" y="89346"/>
                </a:lnTo>
                <a:lnTo>
                  <a:pt x="235594" y="95597"/>
                </a:lnTo>
                <a:lnTo>
                  <a:pt x="234949" y="98573"/>
                </a:lnTo>
                <a:lnTo>
                  <a:pt x="233660" y="101351"/>
                </a:lnTo>
                <a:lnTo>
                  <a:pt x="232469" y="104030"/>
                </a:lnTo>
                <a:lnTo>
                  <a:pt x="230832" y="106412"/>
                </a:lnTo>
                <a:lnTo>
                  <a:pt x="226665" y="110579"/>
                </a:lnTo>
                <a:lnTo>
                  <a:pt x="224234" y="112216"/>
                </a:lnTo>
                <a:lnTo>
                  <a:pt x="218678" y="114597"/>
                </a:lnTo>
                <a:lnTo>
                  <a:pt x="215751" y="115192"/>
                </a:lnTo>
                <a:close/>
              </a:path>
            </a:pathLst>
          </a:custGeom>
          <a:solidFill>
            <a:srgbClr val="434343"/>
          </a:solidFill>
        </p:spPr>
        <p:txBody>
          <a:bodyPr wrap="square" lIns="0" tIns="0" rIns="0" bIns="0" rtlCol="0"/>
          <a:lstStyle/>
          <a:p>
            <a:endParaRPr/>
          </a:p>
        </p:txBody>
      </p:sp>
      <p:sp>
        <p:nvSpPr>
          <p:cNvPr id="10" name="object 10"/>
          <p:cNvSpPr txBox="1"/>
          <p:nvPr/>
        </p:nvSpPr>
        <p:spPr>
          <a:xfrm>
            <a:off x="855724" y="1567733"/>
            <a:ext cx="7134859" cy="2959100"/>
          </a:xfrm>
          <a:prstGeom prst="rect">
            <a:avLst/>
          </a:prstGeom>
        </p:spPr>
        <p:txBody>
          <a:bodyPr vert="horz" wrap="square" lIns="0" tIns="66040" rIns="0" bIns="0" rtlCol="0">
            <a:spAutoFit/>
          </a:bodyPr>
          <a:lstStyle/>
          <a:p>
            <a:pPr marL="12700">
              <a:lnSpc>
                <a:spcPct val="100000"/>
              </a:lnSpc>
              <a:spcBef>
                <a:spcPts val="520"/>
              </a:spcBef>
              <a:tabLst>
                <a:tab pos="4966970" algn="l"/>
              </a:tabLst>
            </a:pPr>
            <a:r>
              <a:rPr sz="2400" spc="-5" dirty="0">
                <a:solidFill>
                  <a:srgbClr val="434343"/>
                </a:solidFill>
                <a:latin typeface="Calibri"/>
                <a:cs typeface="Calibri"/>
              </a:rPr>
              <a:t>Add/remove element </a:t>
            </a:r>
            <a:r>
              <a:rPr sz="2400" dirty="0">
                <a:solidFill>
                  <a:srgbClr val="434343"/>
                </a:solidFill>
                <a:latin typeface="Calibri"/>
                <a:cs typeface="Calibri"/>
              </a:rPr>
              <a:t>at</a:t>
            </a:r>
            <a:r>
              <a:rPr sz="2400" spc="-90" dirty="0">
                <a:solidFill>
                  <a:srgbClr val="434343"/>
                </a:solidFill>
                <a:latin typeface="Calibri"/>
                <a:cs typeface="Calibri"/>
              </a:rPr>
              <a:t> </a:t>
            </a:r>
            <a:r>
              <a:rPr sz="2400" spc="-5" dirty="0">
                <a:solidFill>
                  <a:srgbClr val="434343"/>
                </a:solidFill>
                <a:latin typeface="Calibri"/>
                <a:cs typeface="Calibri"/>
              </a:rPr>
              <a:t>index:</a:t>
            </a:r>
            <a:r>
              <a:rPr sz="2400" spc="60" dirty="0">
                <a:solidFill>
                  <a:srgbClr val="434343"/>
                </a:solidFill>
                <a:latin typeface="Calibri"/>
                <a:cs typeface="Calibri"/>
              </a:rPr>
              <a:t> </a:t>
            </a:r>
            <a:r>
              <a:rPr sz="2400" u="heavy" dirty="0">
                <a:solidFill>
                  <a:srgbClr val="434343"/>
                </a:solidFill>
                <a:uFill>
                  <a:solidFill>
                    <a:srgbClr val="0097A7"/>
                  </a:solidFill>
                </a:uFill>
                <a:latin typeface="Times New Roman"/>
                <a:cs typeface="Times New Roman"/>
                <a:hlinkClick r:id="rId5"/>
              </a:rPr>
              <a:t> 	</a:t>
            </a:r>
            <a:endParaRPr sz="2400">
              <a:latin typeface="Times New Roman"/>
              <a:cs typeface="Times New Roman"/>
            </a:endParaRPr>
          </a:p>
          <a:p>
            <a:pPr marL="2023110">
              <a:lnSpc>
                <a:spcPct val="100000"/>
              </a:lnSpc>
              <a:spcBef>
                <a:spcPts val="420"/>
              </a:spcBef>
            </a:pPr>
            <a:r>
              <a:rPr sz="2400" b="1" i="1" spc="-5" dirty="0">
                <a:solidFill>
                  <a:srgbClr val="434343"/>
                </a:solidFill>
                <a:latin typeface="Calibri"/>
                <a:cs typeface="Calibri"/>
              </a:rPr>
              <a:t>startIndex</a:t>
            </a:r>
            <a:r>
              <a:rPr sz="2400" spc="-5" dirty="0">
                <a:solidFill>
                  <a:srgbClr val="434343"/>
                </a:solidFill>
                <a:latin typeface="Calibri"/>
                <a:cs typeface="Calibri"/>
              </a:rPr>
              <a:t>, </a:t>
            </a:r>
            <a:r>
              <a:rPr sz="2400" b="1" i="1" spc="-5" dirty="0">
                <a:solidFill>
                  <a:srgbClr val="434343"/>
                </a:solidFill>
                <a:latin typeface="Calibri"/>
                <a:cs typeface="Calibri"/>
              </a:rPr>
              <a:t>deleteCount</a:t>
            </a:r>
            <a:r>
              <a:rPr sz="2400" spc="-5" dirty="0">
                <a:solidFill>
                  <a:srgbClr val="434343"/>
                </a:solidFill>
                <a:latin typeface="Calibri"/>
                <a:cs typeface="Calibri"/>
              </a:rPr>
              <a:t>, </a:t>
            </a:r>
            <a:r>
              <a:rPr sz="2400" b="1" i="1" spc="-5" dirty="0">
                <a:solidFill>
                  <a:srgbClr val="434343"/>
                </a:solidFill>
                <a:latin typeface="Calibri"/>
                <a:cs typeface="Calibri"/>
              </a:rPr>
              <a:t>item1</a:t>
            </a:r>
            <a:r>
              <a:rPr sz="2400" spc="-5" dirty="0">
                <a:solidFill>
                  <a:srgbClr val="434343"/>
                </a:solidFill>
                <a:latin typeface="Calibri"/>
                <a:cs typeface="Calibri"/>
              </a:rPr>
              <a:t>, </a:t>
            </a:r>
            <a:r>
              <a:rPr sz="2400" b="1" i="1" spc="-5" dirty="0">
                <a:solidFill>
                  <a:srgbClr val="434343"/>
                </a:solidFill>
                <a:latin typeface="Calibri"/>
                <a:cs typeface="Calibri"/>
              </a:rPr>
              <a:t>item2</a:t>
            </a:r>
            <a:r>
              <a:rPr sz="2400" spc="-5" dirty="0">
                <a:solidFill>
                  <a:srgbClr val="434343"/>
                </a:solidFill>
                <a:latin typeface="Calibri"/>
                <a:cs typeface="Calibri"/>
              </a:rPr>
              <a:t>,</a:t>
            </a:r>
            <a:r>
              <a:rPr sz="2400" spc="-20" dirty="0">
                <a:solidFill>
                  <a:srgbClr val="434343"/>
                </a:solidFill>
                <a:latin typeface="Calibri"/>
                <a:cs typeface="Calibri"/>
              </a:rPr>
              <a:t> </a:t>
            </a:r>
            <a:r>
              <a:rPr sz="2400" spc="-5" dirty="0">
                <a:solidFill>
                  <a:srgbClr val="434343"/>
                </a:solidFill>
                <a:latin typeface="Calibri"/>
                <a:cs typeface="Calibri"/>
              </a:rPr>
              <a:t>...</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Remove one element </a:t>
            </a:r>
            <a:r>
              <a:rPr sz="2400" dirty="0">
                <a:solidFill>
                  <a:srgbClr val="434343"/>
                </a:solidFill>
                <a:latin typeface="Calibri"/>
                <a:cs typeface="Calibri"/>
              </a:rPr>
              <a:t>at </a:t>
            </a:r>
            <a:r>
              <a:rPr sz="2400" spc="-5" dirty="0">
                <a:solidFill>
                  <a:srgbClr val="434343"/>
                </a:solidFill>
                <a:latin typeface="Calibri"/>
                <a:cs typeface="Calibri"/>
              </a:rPr>
              <a:t>index</a:t>
            </a:r>
            <a:r>
              <a:rPr sz="2400" spc="-20" dirty="0">
                <a:solidFill>
                  <a:srgbClr val="434343"/>
                </a:solidFill>
                <a:latin typeface="Calibri"/>
                <a:cs typeface="Calibri"/>
              </a:rPr>
              <a:t> </a:t>
            </a:r>
            <a:r>
              <a:rPr sz="2400" spc="-5" dirty="0">
                <a:solidFill>
                  <a:srgbClr val="434343"/>
                </a:solidFill>
                <a:latin typeface="Calibri"/>
                <a:cs typeface="Calibri"/>
              </a:rPr>
              <a:t>3:</a:t>
            </a:r>
            <a:endParaRPr sz="2400">
              <a:latin typeface="Calibri"/>
              <a:cs typeface="Calibri"/>
            </a:endParaRPr>
          </a:p>
          <a:p>
            <a:pPr>
              <a:lnSpc>
                <a:spcPct val="100000"/>
              </a:lnSpc>
            </a:pPr>
            <a:endParaRPr sz="2400">
              <a:latin typeface="Calibri"/>
              <a:cs typeface="Calibri"/>
            </a:endParaRPr>
          </a:p>
          <a:p>
            <a:pPr>
              <a:lnSpc>
                <a:spcPct val="100000"/>
              </a:lnSpc>
            </a:pPr>
            <a:endParaRPr sz="3350">
              <a:latin typeface="Calibri"/>
              <a:cs typeface="Calibri"/>
            </a:endParaRPr>
          </a:p>
          <a:p>
            <a:pPr marL="12700">
              <a:lnSpc>
                <a:spcPct val="100000"/>
              </a:lnSpc>
            </a:pPr>
            <a:r>
              <a:rPr sz="2400" spc="-5" dirty="0">
                <a:solidFill>
                  <a:srgbClr val="434343"/>
                </a:solidFill>
                <a:latin typeface="Calibri"/>
                <a:cs typeface="Calibri"/>
              </a:rPr>
              <a:t>Add </a:t>
            </a:r>
            <a:r>
              <a:rPr sz="2400" b="1" i="1" spc="-5" dirty="0">
                <a:solidFill>
                  <a:srgbClr val="434343"/>
                </a:solidFill>
                <a:latin typeface="Calibri"/>
                <a:cs typeface="Calibri"/>
              </a:rPr>
              <a:t>element </a:t>
            </a:r>
            <a:r>
              <a:rPr sz="2400" dirty="0">
                <a:solidFill>
                  <a:srgbClr val="434343"/>
                </a:solidFill>
                <a:latin typeface="Calibri"/>
                <a:cs typeface="Calibri"/>
              </a:rPr>
              <a:t>at </a:t>
            </a:r>
            <a:r>
              <a:rPr sz="2400" spc="-5" dirty="0">
                <a:solidFill>
                  <a:srgbClr val="434343"/>
                </a:solidFill>
                <a:latin typeface="Calibri"/>
                <a:cs typeface="Calibri"/>
              </a:rPr>
              <a:t>index 2:</a:t>
            </a:r>
            <a:endParaRPr sz="2400">
              <a:latin typeface="Calibri"/>
              <a:cs typeface="Calibri"/>
            </a:endParaRPr>
          </a:p>
        </p:txBody>
      </p:sp>
      <p:sp>
        <p:nvSpPr>
          <p:cNvPr id="11" name="object 11"/>
          <p:cNvSpPr/>
          <p:nvPr/>
        </p:nvSpPr>
        <p:spPr>
          <a:xfrm>
            <a:off x="894023" y="4650668"/>
            <a:ext cx="2762994" cy="284112"/>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897970" y="4661979"/>
            <a:ext cx="1152673" cy="213717"/>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5096632" y="4650668"/>
            <a:ext cx="238125" cy="284480"/>
          </a:xfrm>
          <a:custGeom>
            <a:avLst/>
            <a:gdLst/>
            <a:ahLst/>
            <a:cxnLst/>
            <a:rect l="l" t="t" r="r" b="b"/>
            <a:pathLst>
              <a:path w="238125" h="284479">
                <a:moveTo>
                  <a:pt x="15031" y="284112"/>
                </a:moveTo>
                <a:lnTo>
                  <a:pt x="0" y="268783"/>
                </a:lnTo>
                <a:lnTo>
                  <a:pt x="13589" y="254263"/>
                </a:lnTo>
                <a:lnTo>
                  <a:pt x="25337" y="239427"/>
                </a:lnTo>
                <a:lnTo>
                  <a:pt x="49559" y="192992"/>
                </a:lnTo>
                <a:lnTo>
                  <a:pt x="57596" y="143321"/>
                </a:lnTo>
                <a:lnTo>
                  <a:pt x="53996" y="108793"/>
                </a:lnTo>
                <a:lnTo>
                  <a:pt x="43197" y="76050"/>
                </a:lnTo>
                <a:lnTo>
                  <a:pt x="25198" y="45094"/>
                </a:lnTo>
                <a:lnTo>
                  <a:pt x="0" y="15924"/>
                </a:lnTo>
                <a:lnTo>
                  <a:pt x="15627" y="0"/>
                </a:lnTo>
                <a:lnTo>
                  <a:pt x="45643" y="32667"/>
                </a:lnTo>
                <a:lnTo>
                  <a:pt x="67084" y="67121"/>
                </a:lnTo>
                <a:lnTo>
                  <a:pt x="79948" y="103361"/>
                </a:lnTo>
                <a:lnTo>
                  <a:pt x="84236" y="141386"/>
                </a:lnTo>
                <a:lnTo>
                  <a:pt x="84032" y="149497"/>
                </a:lnTo>
                <a:lnTo>
                  <a:pt x="76534" y="192211"/>
                </a:lnTo>
                <a:lnTo>
                  <a:pt x="60535" y="228302"/>
                </a:lnTo>
                <a:lnTo>
                  <a:pt x="33523" y="265397"/>
                </a:lnTo>
                <a:lnTo>
                  <a:pt x="24714" y="274745"/>
                </a:lnTo>
                <a:lnTo>
                  <a:pt x="15031" y="284112"/>
                </a:lnTo>
                <a:close/>
              </a:path>
              <a:path w="238125" h="284479">
                <a:moveTo>
                  <a:pt x="220844" y="252313"/>
                </a:moveTo>
                <a:lnTo>
                  <a:pt x="171152" y="252313"/>
                </a:lnTo>
                <a:lnTo>
                  <a:pt x="176063" y="251866"/>
                </a:lnTo>
                <a:lnTo>
                  <a:pt x="185588" y="249683"/>
                </a:lnTo>
                <a:lnTo>
                  <a:pt x="189755" y="248046"/>
                </a:lnTo>
                <a:lnTo>
                  <a:pt x="193327" y="245864"/>
                </a:lnTo>
                <a:lnTo>
                  <a:pt x="196998" y="243780"/>
                </a:lnTo>
                <a:lnTo>
                  <a:pt x="199925" y="241151"/>
                </a:lnTo>
                <a:lnTo>
                  <a:pt x="204291" y="234800"/>
                </a:lnTo>
                <a:lnTo>
                  <a:pt x="205382" y="231179"/>
                </a:lnTo>
                <a:lnTo>
                  <a:pt x="205382" y="222944"/>
                </a:lnTo>
                <a:lnTo>
                  <a:pt x="204638" y="219571"/>
                </a:lnTo>
                <a:lnTo>
                  <a:pt x="203150" y="216991"/>
                </a:lnTo>
                <a:lnTo>
                  <a:pt x="201761" y="214411"/>
                </a:lnTo>
                <a:lnTo>
                  <a:pt x="200173" y="212030"/>
                </a:lnTo>
                <a:lnTo>
                  <a:pt x="196602" y="207664"/>
                </a:lnTo>
                <a:lnTo>
                  <a:pt x="194964" y="205333"/>
                </a:lnTo>
                <a:lnTo>
                  <a:pt x="193476" y="202852"/>
                </a:lnTo>
                <a:lnTo>
                  <a:pt x="192087" y="200372"/>
                </a:lnTo>
                <a:lnTo>
                  <a:pt x="191392" y="197048"/>
                </a:lnTo>
                <a:lnTo>
                  <a:pt x="191392" y="190797"/>
                </a:lnTo>
                <a:lnTo>
                  <a:pt x="208012" y="173682"/>
                </a:lnTo>
                <a:lnTo>
                  <a:pt x="214957" y="173682"/>
                </a:lnTo>
                <a:lnTo>
                  <a:pt x="218281" y="174426"/>
                </a:lnTo>
                <a:lnTo>
                  <a:pt x="221456" y="175914"/>
                </a:lnTo>
                <a:lnTo>
                  <a:pt x="224730" y="177303"/>
                </a:lnTo>
                <a:lnTo>
                  <a:pt x="227558" y="179486"/>
                </a:lnTo>
                <a:lnTo>
                  <a:pt x="229939" y="182463"/>
                </a:lnTo>
                <a:lnTo>
                  <a:pt x="232419" y="185439"/>
                </a:lnTo>
                <a:lnTo>
                  <a:pt x="234354" y="189160"/>
                </a:lnTo>
                <a:lnTo>
                  <a:pt x="235743" y="193625"/>
                </a:lnTo>
                <a:lnTo>
                  <a:pt x="237232" y="198090"/>
                </a:lnTo>
                <a:lnTo>
                  <a:pt x="237905" y="202852"/>
                </a:lnTo>
                <a:lnTo>
                  <a:pt x="237976" y="217636"/>
                </a:lnTo>
                <a:lnTo>
                  <a:pt x="236438" y="225524"/>
                </a:lnTo>
                <a:lnTo>
                  <a:pt x="233362" y="233064"/>
                </a:lnTo>
                <a:lnTo>
                  <a:pt x="230385" y="240704"/>
                </a:lnTo>
                <a:lnTo>
                  <a:pt x="225871" y="247451"/>
                </a:lnTo>
                <a:lnTo>
                  <a:pt x="220844" y="252313"/>
                </a:lnTo>
                <a:close/>
              </a:path>
              <a:path w="238125" h="284479">
                <a:moveTo>
                  <a:pt x="166092" y="272504"/>
                </a:moveTo>
                <a:lnTo>
                  <a:pt x="166092" y="252114"/>
                </a:lnTo>
                <a:lnTo>
                  <a:pt x="171152" y="252313"/>
                </a:lnTo>
                <a:lnTo>
                  <a:pt x="220844" y="252313"/>
                </a:lnTo>
                <a:lnTo>
                  <a:pt x="182835" y="271202"/>
                </a:lnTo>
                <a:lnTo>
                  <a:pt x="174742" y="272178"/>
                </a:lnTo>
                <a:lnTo>
                  <a:pt x="166092" y="272504"/>
                </a:lnTo>
                <a:close/>
              </a:path>
              <a:path w="238125" h="284479">
                <a:moveTo>
                  <a:pt x="215751" y="115192"/>
                </a:moveTo>
                <a:lnTo>
                  <a:pt x="209500" y="115192"/>
                </a:lnTo>
                <a:lnTo>
                  <a:pt x="206523" y="114597"/>
                </a:lnTo>
                <a:lnTo>
                  <a:pt x="189904" y="95597"/>
                </a:lnTo>
                <a:lnTo>
                  <a:pt x="189904" y="89346"/>
                </a:lnTo>
                <a:lnTo>
                  <a:pt x="203745" y="71437"/>
                </a:lnTo>
                <a:lnTo>
                  <a:pt x="206523" y="70147"/>
                </a:lnTo>
                <a:lnTo>
                  <a:pt x="209500" y="69502"/>
                </a:lnTo>
                <a:lnTo>
                  <a:pt x="215751" y="69502"/>
                </a:lnTo>
                <a:lnTo>
                  <a:pt x="218677" y="70147"/>
                </a:lnTo>
                <a:lnTo>
                  <a:pt x="221456" y="71437"/>
                </a:lnTo>
                <a:lnTo>
                  <a:pt x="224234" y="72628"/>
                </a:lnTo>
                <a:lnTo>
                  <a:pt x="226665" y="74265"/>
                </a:lnTo>
                <a:lnTo>
                  <a:pt x="230832" y="78432"/>
                </a:lnTo>
                <a:lnTo>
                  <a:pt x="232469" y="80863"/>
                </a:lnTo>
                <a:lnTo>
                  <a:pt x="233660" y="83641"/>
                </a:lnTo>
                <a:lnTo>
                  <a:pt x="234949" y="86419"/>
                </a:lnTo>
                <a:lnTo>
                  <a:pt x="235594" y="89346"/>
                </a:lnTo>
                <a:lnTo>
                  <a:pt x="235594" y="95597"/>
                </a:lnTo>
                <a:lnTo>
                  <a:pt x="234949" y="98573"/>
                </a:lnTo>
                <a:lnTo>
                  <a:pt x="233660" y="101351"/>
                </a:lnTo>
                <a:lnTo>
                  <a:pt x="232469" y="104030"/>
                </a:lnTo>
                <a:lnTo>
                  <a:pt x="230832" y="106412"/>
                </a:lnTo>
                <a:lnTo>
                  <a:pt x="226665" y="110579"/>
                </a:lnTo>
                <a:lnTo>
                  <a:pt x="224234" y="112216"/>
                </a:lnTo>
                <a:lnTo>
                  <a:pt x="218678" y="114597"/>
                </a:lnTo>
                <a:lnTo>
                  <a:pt x="215751" y="115192"/>
                </a:lnTo>
                <a:close/>
              </a:path>
            </a:pathLst>
          </a:custGeom>
          <a:solidFill>
            <a:srgbClr val="434343"/>
          </a:solidFill>
        </p:spPr>
        <p:txBody>
          <a:bodyPr wrap="square" lIns="0" tIns="0" rIns="0" bIns="0" rtlCol="0"/>
          <a:lstStyle/>
          <a:p>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lang="en-US" sz="4800" spc="360" dirty="0">
                <a:latin typeface="Calibri"/>
                <a:cs typeface="Calibri"/>
              </a:rPr>
              <a:t>Objects</a:t>
            </a:r>
            <a:endParaRPr sz="4800" dirty="0">
              <a:latin typeface="Calibri"/>
              <a:cs typeface="Calibri"/>
            </a:endParaRPr>
          </a:p>
        </p:txBody>
      </p:sp>
    </p:spTree>
    <p:extLst>
      <p:ext uri="{BB962C8B-B14F-4D97-AF65-F5344CB8AC3E}">
        <p14:creationId xmlns:p14="http://schemas.microsoft.com/office/powerpoint/2010/main" val="192909397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36185"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Maps </a:t>
            </a:r>
            <a:r>
              <a:rPr sz="3600" spc="390" dirty="0">
                <a:latin typeface="Calibri"/>
                <a:cs typeface="Calibri"/>
              </a:rPr>
              <a:t>through</a:t>
            </a:r>
            <a:r>
              <a:rPr sz="3600" spc="-180" dirty="0">
                <a:latin typeface="Calibri"/>
                <a:cs typeface="Calibri"/>
              </a:rPr>
              <a:t> </a:t>
            </a:r>
            <a:r>
              <a:rPr sz="3600" spc="350" dirty="0">
                <a:latin typeface="Calibri"/>
                <a:cs typeface="Calibri"/>
              </a:rPr>
              <a:t>Objects</a:t>
            </a:r>
            <a:endParaRPr sz="3600">
              <a:latin typeface="Calibri"/>
              <a:cs typeface="Calibri"/>
            </a:endParaRPr>
          </a:p>
        </p:txBody>
      </p:sp>
      <p:sp>
        <p:nvSpPr>
          <p:cNvPr id="3" name="object 3"/>
          <p:cNvSpPr txBox="1"/>
          <p:nvPr/>
        </p:nvSpPr>
        <p:spPr>
          <a:xfrm>
            <a:off x="930967" y="1567733"/>
            <a:ext cx="7202170" cy="1409700"/>
          </a:xfrm>
          <a:prstGeom prst="rect">
            <a:avLst/>
          </a:prstGeom>
        </p:spPr>
        <p:txBody>
          <a:bodyPr vert="horz" wrap="square" lIns="0" tIns="12700" rIns="0" bIns="0" rtlCol="0">
            <a:spAutoFit/>
          </a:bodyPr>
          <a:lstStyle/>
          <a:p>
            <a:pPr marL="394335" marR="5080" indent="-382270">
              <a:lnSpc>
                <a:spcPct val="114599"/>
              </a:lnSpc>
              <a:spcBef>
                <a:spcPts val="100"/>
              </a:spcBef>
              <a:tabLst>
                <a:tab pos="394335" algn="l"/>
              </a:tabLst>
            </a:pPr>
            <a:r>
              <a:rPr sz="2000" dirty="0">
                <a:solidFill>
                  <a:srgbClr val="434343"/>
                </a:solidFill>
                <a:latin typeface="Arial"/>
                <a:cs typeface="Arial"/>
              </a:rPr>
              <a:t>●	</a:t>
            </a:r>
            <a:r>
              <a:rPr sz="2400" spc="-5" dirty="0">
                <a:solidFill>
                  <a:srgbClr val="434343"/>
                </a:solidFill>
                <a:latin typeface="Calibri"/>
                <a:cs typeface="Calibri"/>
              </a:rPr>
              <a:t>Every JavaScript object is </a:t>
            </a:r>
            <a:r>
              <a:rPr sz="2400" dirty="0">
                <a:solidFill>
                  <a:srgbClr val="434343"/>
                </a:solidFill>
                <a:latin typeface="Calibri"/>
                <a:cs typeface="Calibri"/>
              </a:rPr>
              <a:t>a </a:t>
            </a:r>
            <a:r>
              <a:rPr sz="2400" spc="-5" dirty="0">
                <a:solidFill>
                  <a:srgbClr val="434343"/>
                </a:solidFill>
                <a:latin typeface="Calibri"/>
                <a:cs typeface="Calibri"/>
              </a:rPr>
              <a:t>collection of property-value  pairs. (We'll talk </a:t>
            </a:r>
            <a:r>
              <a:rPr sz="2400" dirty="0">
                <a:solidFill>
                  <a:srgbClr val="434343"/>
                </a:solidFill>
                <a:latin typeface="Calibri"/>
                <a:cs typeface="Calibri"/>
              </a:rPr>
              <a:t>about </a:t>
            </a:r>
            <a:r>
              <a:rPr sz="2400" spc="-5" dirty="0">
                <a:solidFill>
                  <a:srgbClr val="434343"/>
                </a:solidFill>
                <a:latin typeface="Calibri"/>
                <a:cs typeface="Calibri"/>
              </a:rPr>
              <a:t>this more</a:t>
            </a:r>
            <a:r>
              <a:rPr sz="2400" spc="-25" dirty="0">
                <a:solidFill>
                  <a:srgbClr val="434343"/>
                </a:solidFill>
                <a:latin typeface="Calibri"/>
                <a:cs typeface="Calibri"/>
              </a:rPr>
              <a:t> </a:t>
            </a:r>
            <a:r>
              <a:rPr sz="2400" spc="-5" dirty="0">
                <a:solidFill>
                  <a:srgbClr val="434343"/>
                </a:solidFill>
                <a:latin typeface="Calibri"/>
                <a:cs typeface="Calibri"/>
              </a:rPr>
              <a:t>later.)</a:t>
            </a:r>
            <a:endParaRPr sz="2400">
              <a:latin typeface="Calibri"/>
              <a:cs typeface="Calibri"/>
            </a:endParaRPr>
          </a:p>
          <a:p>
            <a:pPr marL="12700">
              <a:lnSpc>
                <a:spcPct val="100000"/>
              </a:lnSpc>
              <a:spcBef>
                <a:spcPts val="1420"/>
              </a:spcBef>
              <a:tabLst>
                <a:tab pos="394335" algn="l"/>
              </a:tabLst>
            </a:pPr>
            <a:r>
              <a:rPr sz="2000" dirty="0">
                <a:solidFill>
                  <a:srgbClr val="434343"/>
                </a:solidFill>
                <a:latin typeface="Arial"/>
                <a:cs typeface="Arial"/>
              </a:rPr>
              <a:t>●	</a:t>
            </a:r>
            <a:r>
              <a:rPr sz="2400" spc="-5" dirty="0">
                <a:solidFill>
                  <a:srgbClr val="434343"/>
                </a:solidFill>
                <a:latin typeface="Calibri"/>
                <a:cs typeface="Calibri"/>
              </a:rPr>
              <a:t>Therefore you can define maps by creating</a:t>
            </a:r>
            <a:r>
              <a:rPr sz="2400" spc="-40" dirty="0">
                <a:solidFill>
                  <a:srgbClr val="434343"/>
                </a:solidFill>
                <a:latin typeface="Calibri"/>
                <a:cs typeface="Calibri"/>
              </a:rPr>
              <a:t> </a:t>
            </a:r>
            <a:r>
              <a:rPr sz="2400" spc="-5" dirty="0">
                <a:solidFill>
                  <a:srgbClr val="434343"/>
                </a:solidFill>
                <a:latin typeface="Calibri"/>
                <a:cs typeface="Calibri"/>
              </a:rPr>
              <a:t>Objects:</a:t>
            </a:r>
            <a:endParaRPr sz="2400">
              <a:latin typeface="Calibri"/>
              <a:cs typeface="Calibri"/>
            </a:endParaRPr>
          </a:p>
        </p:txBody>
      </p:sp>
      <p:sp>
        <p:nvSpPr>
          <p:cNvPr id="4" name="object 4"/>
          <p:cNvSpPr txBox="1"/>
          <p:nvPr/>
        </p:nvSpPr>
        <p:spPr>
          <a:xfrm>
            <a:off x="1312924" y="3260261"/>
            <a:ext cx="4064000" cy="3027045"/>
          </a:xfrm>
          <a:prstGeom prst="rect">
            <a:avLst/>
          </a:prstGeom>
        </p:spPr>
        <p:txBody>
          <a:bodyPr vert="horz" wrap="square" lIns="0" tIns="12700" rIns="0" bIns="0" rtlCol="0">
            <a:spAutoFit/>
          </a:bodyPr>
          <a:lstStyle/>
          <a:p>
            <a:pPr marL="12700" marR="420370">
              <a:lnSpc>
                <a:spcPct val="131600"/>
              </a:lnSpc>
              <a:spcBef>
                <a:spcPts val="100"/>
              </a:spcBef>
            </a:pPr>
            <a:r>
              <a:rPr sz="2000" spc="-5" dirty="0">
                <a:solidFill>
                  <a:srgbClr val="37761C"/>
                </a:solidFill>
                <a:latin typeface="Consolas"/>
                <a:cs typeface="Consolas"/>
              </a:rPr>
              <a:t>// Creates an empty</a:t>
            </a:r>
            <a:r>
              <a:rPr sz="2000" spc="-85" dirty="0">
                <a:solidFill>
                  <a:srgbClr val="37761C"/>
                </a:solidFill>
                <a:latin typeface="Consolas"/>
                <a:cs typeface="Consolas"/>
              </a:rPr>
              <a:t> </a:t>
            </a:r>
            <a:r>
              <a:rPr sz="2000" spc="-5" dirty="0">
                <a:solidFill>
                  <a:srgbClr val="37761C"/>
                </a:solidFill>
                <a:latin typeface="Consolas"/>
                <a:cs typeface="Consolas"/>
              </a:rPr>
              <a:t>object  </a:t>
            </a:r>
            <a:r>
              <a:rPr sz="2000" spc="-5" dirty="0">
                <a:solidFill>
                  <a:srgbClr val="434343"/>
                </a:solidFill>
                <a:latin typeface="Consolas"/>
                <a:cs typeface="Consolas"/>
              </a:rPr>
              <a:t>const prices </a:t>
            </a:r>
            <a:r>
              <a:rPr sz="2000" dirty="0">
                <a:solidFill>
                  <a:srgbClr val="434343"/>
                </a:solidFill>
                <a:latin typeface="Consolas"/>
                <a:cs typeface="Consolas"/>
              </a:rPr>
              <a:t>=</a:t>
            </a:r>
            <a:r>
              <a:rPr sz="2000" spc="-30" dirty="0">
                <a:solidFill>
                  <a:srgbClr val="434343"/>
                </a:solidFill>
                <a:latin typeface="Consolas"/>
                <a:cs typeface="Consolas"/>
              </a:rPr>
              <a:t> </a:t>
            </a:r>
            <a:r>
              <a:rPr sz="2000" spc="-5" dirty="0">
                <a:solidFill>
                  <a:srgbClr val="434343"/>
                </a:solidFill>
                <a:latin typeface="Consolas"/>
                <a:cs typeface="Consolas"/>
              </a:rPr>
              <a:t>{};</a:t>
            </a:r>
            <a:endParaRPr sz="2000">
              <a:latin typeface="Consolas"/>
              <a:cs typeface="Consolas"/>
            </a:endParaRPr>
          </a:p>
          <a:p>
            <a:pPr marL="291465" marR="1814195" indent="-279400">
              <a:lnSpc>
                <a:spcPct val="121500"/>
              </a:lnSpc>
              <a:spcBef>
                <a:spcPts val="384"/>
              </a:spcBef>
            </a:pPr>
            <a:r>
              <a:rPr sz="2000" spc="-5" dirty="0">
                <a:solidFill>
                  <a:srgbClr val="434343"/>
                </a:solidFill>
                <a:latin typeface="Consolas"/>
                <a:cs typeface="Consolas"/>
              </a:rPr>
              <a:t>const scores </a:t>
            </a:r>
            <a:r>
              <a:rPr sz="2000" dirty="0">
                <a:solidFill>
                  <a:srgbClr val="434343"/>
                </a:solidFill>
                <a:latin typeface="Consolas"/>
                <a:cs typeface="Consolas"/>
              </a:rPr>
              <a:t>=</a:t>
            </a:r>
            <a:r>
              <a:rPr sz="2000" spc="-95" dirty="0">
                <a:solidFill>
                  <a:srgbClr val="434343"/>
                </a:solidFill>
                <a:latin typeface="Consolas"/>
                <a:cs typeface="Consolas"/>
              </a:rPr>
              <a:t> </a:t>
            </a:r>
            <a:r>
              <a:rPr sz="2000" dirty="0">
                <a:solidFill>
                  <a:srgbClr val="434343"/>
                </a:solidFill>
                <a:latin typeface="Consolas"/>
                <a:cs typeface="Consolas"/>
              </a:rPr>
              <a:t>{  </a:t>
            </a:r>
            <a:r>
              <a:rPr sz="2000" spc="-5" dirty="0">
                <a:solidFill>
                  <a:srgbClr val="434343"/>
                </a:solidFill>
                <a:latin typeface="Consolas"/>
                <a:cs typeface="Consolas"/>
              </a:rPr>
              <a:t>'peach':</a:t>
            </a:r>
            <a:r>
              <a:rPr sz="2000" spc="-55" dirty="0">
                <a:solidFill>
                  <a:srgbClr val="434343"/>
                </a:solidFill>
                <a:latin typeface="Consolas"/>
                <a:cs typeface="Consolas"/>
              </a:rPr>
              <a:t> </a:t>
            </a:r>
            <a:r>
              <a:rPr sz="2000" spc="-5" dirty="0">
                <a:solidFill>
                  <a:srgbClr val="434343"/>
                </a:solidFill>
                <a:latin typeface="Consolas"/>
                <a:cs typeface="Consolas"/>
              </a:rPr>
              <a:t>100,</a:t>
            </a:r>
            <a:endParaRPr sz="2000">
              <a:latin typeface="Consolas"/>
              <a:cs typeface="Consolas"/>
            </a:endParaRPr>
          </a:p>
          <a:p>
            <a:pPr marL="291465">
              <a:lnSpc>
                <a:spcPct val="100000"/>
              </a:lnSpc>
              <a:spcBef>
                <a:spcPts val="375"/>
              </a:spcBef>
            </a:pPr>
            <a:r>
              <a:rPr sz="2000" spc="-5" dirty="0">
                <a:solidFill>
                  <a:srgbClr val="434343"/>
                </a:solidFill>
                <a:latin typeface="Consolas"/>
                <a:cs typeface="Consolas"/>
              </a:rPr>
              <a:t>'mario':</a:t>
            </a:r>
            <a:r>
              <a:rPr sz="2000" spc="-15" dirty="0">
                <a:solidFill>
                  <a:srgbClr val="434343"/>
                </a:solidFill>
                <a:latin typeface="Consolas"/>
                <a:cs typeface="Consolas"/>
              </a:rPr>
              <a:t> </a:t>
            </a:r>
            <a:r>
              <a:rPr sz="2000" spc="-5" dirty="0">
                <a:solidFill>
                  <a:srgbClr val="434343"/>
                </a:solidFill>
                <a:latin typeface="Consolas"/>
                <a:cs typeface="Consolas"/>
              </a:rPr>
              <a:t>88,</a:t>
            </a:r>
            <a:endParaRPr sz="2000">
              <a:latin typeface="Consolas"/>
              <a:cs typeface="Consolas"/>
            </a:endParaRPr>
          </a:p>
          <a:p>
            <a:pPr marL="291465">
              <a:lnSpc>
                <a:spcPct val="100000"/>
              </a:lnSpc>
              <a:spcBef>
                <a:spcPts val="375"/>
              </a:spcBef>
            </a:pPr>
            <a:r>
              <a:rPr sz="2000" spc="-5" dirty="0">
                <a:solidFill>
                  <a:srgbClr val="434343"/>
                </a:solidFill>
                <a:latin typeface="Consolas"/>
                <a:cs typeface="Consolas"/>
              </a:rPr>
              <a:t>'luigi':</a:t>
            </a:r>
            <a:r>
              <a:rPr sz="2000" spc="-15" dirty="0">
                <a:solidFill>
                  <a:srgbClr val="434343"/>
                </a:solidFill>
                <a:latin typeface="Consolas"/>
                <a:cs typeface="Consolas"/>
              </a:rPr>
              <a:t> </a:t>
            </a:r>
            <a:r>
              <a:rPr sz="2000" spc="-5" dirty="0">
                <a:solidFill>
                  <a:srgbClr val="434343"/>
                </a:solidFill>
                <a:latin typeface="Consolas"/>
                <a:cs typeface="Consolas"/>
              </a:rPr>
              <a:t>91</a:t>
            </a:r>
            <a:endParaRPr sz="2000">
              <a:latin typeface="Consolas"/>
              <a:cs typeface="Consolas"/>
            </a:endParaRPr>
          </a:p>
          <a:p>
            <a:pPr marL="12700">
              <a:lnSpc>
                <a:spcPct val="100000"/>
              </a:lnSpc>
              <a:spcBef>
                <a:spcPts val="375"/>
              </a:spcBef>
            </a:pPr>
            <a:r>
              <a:rPr sz="2000" spc="-5" dirty="0">
                <a:solidFill>
                  <a:srgbClr val="434343"/>
                </a:solidFill>
                <a:latin typeface="Consolas"/>
                <a:cs typeface="Consolas"/>
              </a:rPr>
              <a:t>};</a:t>
            </a:r>
            <a:endParaRPr sz="2000">
              <a:latin typeface="Consolas"/>
              <a:cs typeface="Consolas"/>
            </a:endParaRPr>
          </a:p>
          <a:p>
            <a:pPr marL="12700">
              <a:lnSpc>
                <a:spcPct val="100000"/>
              </a:lnSpc>
              <a:spcBef>
                <a:spcPts val="375"/>
              </a:spcBef>
            </a:pPr>
            <a:r>
              <a:rPr sz="2000" spc="-5" dirty="0">
                <a:solidFill>
                  <a:srgbClr val="434343"/>
                </a:solidFill>
                <a:latin typeface="Consolas"/>
                <a:cs typeface="Consolas"/>
              </a:rPr>
              <a:t>console.log(scores['peach']);</a:t>
            </a:r>
            <a:endParaRPr sz="2000">
              <a:latin typeface="Consolas"/>
              <a:cs typeface="Consolas"/>
            </a:endParaRPr>
          </a:p>
        </p:txBody>
      </p:sp>
      <p:sp>
        <p:nvSpPr>
          <p:cNvPr id="5" name="object 5"/>
          <p:cNvSpPr txBox="1"/>
          <p:nvPr/>
        </p:nvSpPr>
        <p:spPr>
          <a:xfrm>
            <a:off x="5779992" y="5956980"/>
            <a:ext cx="861694"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37761C"/>
                </a:solidFill>
                <a:latin typeface="Consolas"/>
                <a:cs typeface="Consolas"/>
              </a:rPr>
              <a:t>//</a:t>
            </a:r>
            <a:r>
              <a:rPr sz="2000" spc="-95" dirty="0">
                <a:solidFill>
                  <a:srgbClr val="37761C"/>
                </a:solidFill>
                <a:latin typeface="Consolas"/>
                <a:cs typeface="Consolas"/>
              </a:rPr>
              <a:t> </a:t>
            </a:r>
            <a:r>
              <a:rPr sz="2000" spc="-5" dirty="0">
                <a:solidFill>
                  <a:srgbClr val="37761C"/>
                </a:solidFill>
                <a:latin typeface="Consolas"/>
                <a:cs typeface="Consolas"/>
              </a:rPr>
              <a:t>100</a:t>
            </a:r>
            <a:endParaRPr sz="2000">
              <a:latin typeface="Consolas"/>
              <a:cs typeface="Consolas"/>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36185"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Maps </a:t>
            </a:r>
            <a:r>
              <a:rPr sz="3600" spc="390" dirty="0">
                <a:latin typeface="Calibri"/>
                <a:cs typeface="Calibri"/>
              </a:rPr>
              <a:t>through</a:t>
            </a:r>
            <a:r>
              <a:rPr sz="3600" spc="-180" dirty="0">
                <a:latin typeface="Calibri"/>
                <a:cs typeface="Calibri"/>
              </a:rPr>
              <a:t> </a:t>
            </a:r>
            <a:r>
              <a:rPr sz="3600" spc="350" dirty="0">
                <a:latin typeface="Calibri"/>
                <a:cs typeface="Calibri"/>
              </a:rPr>
              <a:t>Objects</a:t>
            </a:r>
            <a:endParaRPr sz="3600">
              <a:latin typeface="Calibri"/>
              <a:cs typeface="Calibri"/>
            </a:endParaRPr>
          </a:p>
        </p:txBody>
      </p:sp>
      <p:sp>
        <p:nvSpPr>
          <p:cNvPr id="3" name="object 3"/>
          <p:cNvSpPr txBox="1"/>
          <p:nvPr/>
        </p:nvSpPr>
        <p:spPr>
          <a:xfrm>
            <a:off x="855724" y="1567733"/>
            <a:ext cx="6383020" cy="2044064"/>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FYI, string keys do not need quotes </a:t>
            </a:r>
            <a:r>
              <a:rPr sz="2400" dirty="0">
                <a:solidFill>
                  <a:srgbClr val="434343"/>
                </a:solidFill>
                <a:latin typeface="Calibri"/>
                <a:cs typeface="Calibri"/>
              </a:rPr>
              <a:t>around </a:t>
            </a:r>
            <a:r>
              <a:rPr sz="2400" spc="-5" dirty="0">
                <a:solidFill>
                  <a:srgbClr val="434343"/>
                </a:solidFill>
                <a:latin typeface="Calibri"/>
                <a:cs typeface="Calibri"/>
              </a:rPr>
              <a:t>them.  Without the quotes, the keys </a:t>
            </a:r>
            <a:r>
              <a:rPr sz="2400" dirty="0">
                <a:solidFill>
                  <a:srgbClr val="434343"/>
                </a:solidFill>
                <a:latin typeface="Calibri"/>
                <a:cs typeface="Calibri"/>
              </a:rPr>
              <a:t>are </a:t>
            </a:r>
            <a:r>
              <a:rPr sz="2400" spc="-5" dirty="0">
                <a:solidFill>
                  <a:srgbClr val="434343"/>
                </a:solidFill>
                <a:latin typeface="Calibri"/>
                <a:cs typeface="Calibri"/>
              </a:rPr>
              <a:t>still of type</a:t>
            </a:r>
            <a:r>
              <a:rPr sz="2400" spc="-70" dirty="0">
                <a:solidFill>
                  <a:srgbClr val="434343"/>
                </a:solidFill>
                <a:latin typeface="Calibri"/>
                <a:cs typeface="Calibri"/>
              </a:rPr>
              <a:t> </a:t>
            </a:r>
            <a:r>
              <a:rPr sz="2400" spc="-5" dirty="0">
                <a:solidFill>
                  <a:srgbClr val="434343"/>
                </a:solidFill>
                <a:latin typeface="Calibri"/>
                <a:cs typeface="Calibri"/>
              </a:rPr>
              <a:t>string.</a:t>
            </a:r>
            <a:endParaRPr sz="2400">
              <a:latin typeface="Calibri"/>
              <a:cs typeface="Calibri"/>
            </a:endParaRPr>
          </a:p>
          <a:p>
            <a:pPr>
              <a:lnSpc>
                <a:spcPct val="100000"/>
              </a:lnSpc>
              <a:spcBef>
                <a:spcPts val="45"/>
              </a:spcBef>
            </a:pPr>
            <a:endParaRPr sz="2400">
              <a:latin typeface="Calibri"/>
              <a:cs typeface="Calibri"/>
            </a:endParaRPr>
          </a:p>
          <a:p>
            <a:pPr marL="469900" marR="53975">
              <a:lnSpc>
                <a:spcPct val="131600"/>
              </a:lnSpc>
            </a:pPr>
            <a:r>
              <a:rPr sz="2000" spc="-5" dirty="0">
                <a:solidFill>
                  <a:srgbClr val="37761C"/>
                </a:solidFill>
                <a:latin typeface="Consolas"/>
                <a:cs typeface="Consolas"/>
              </a:rPr>
              <a:t>// This is the same as the previous slide.  </a:t>
            </a:r>
            <a:r>
              <a:rPr sz="2000" spc="-5" dirty="0">
                <a:solidFill>
                  <a:srgbClr val="434343"/>
                </a:solidFill>
                <a:latin typeface="Consolas"/>
                <a:cs typeface="Consolas"/>
              </a:rPr>
              <a:t>const scores </a:t>
            </a:r>
            <a:r>
              <a:rPr sz="2000" dirty="0">
                <a:solidFill>
                  <a:srgbClr val="434343"/>
                </a:solidFill>
                <a:latin typeface="Consolas"/>
                <a:cs typeface="Consolas"/>
              </a:rPr>
              <a:t>=</a:t>
            </a:r>
            <a:r>
              <a:rPr sz="2000" spc="-15" dirty="0">
                <a:solidFill>
                  <a:srgbClr val="434343"/>
                </a:solidFill>
                <a:latin typeface="Consolas"/>
                <a:cs typeface="Consolas"/>
              </a:rPr>
              <a:t> </a:t>
            </a:r>
            <a:r>
              <a:rPr sz="2000" dirty="0">
                <a:solidFill>
                  <a:srgbClr val="434343"/>
                </a:solidFill>
                <a:latin typeface="Consolas"/>
                <a:cs typeface="Consolas"/>
              </a:rPr>
              <a:t>{</a:t>
            </a:r>
            <a:endParaRPr sz="2000">
              <a:latin typeface="Consolas"/>
              <a:cs typeface="Consolas"/>
            </a:endParaRPr>
          </a:p>
        </p:txBody>
      </p:sp>
      <p:graphicFrame>
        <p:nvGraphicFramePr>
          <p:cNvPr id="4" name="object 4"/>
          <p:cNvGraphicFramePr>
            <a:graphicFrameLocks noGrp="1"/>
          </p:cNvGraphicFramePr>
          <p:nvPr/>
        </p:nvGraphicFramePr>
        <p:xfrm>
          <a:off x="1572766" y="3729990"/>
          <a:ext cx="1595755" cy="958849"/>
        </p:xfrm>
        <a:graphic>
          <a:graphicData uri="http://schemas.openxmlformats.org/drawingml/2006/table">
            <a:tbl>
              <a:tblPr firstRow="1" bandRow="1">
                <a:tableStyleId>{2D5ABB26-0587-4C30-8999-92F81FD0307C}</a:tableStyleId>
              </a:tblPr>
              <a:tblGrid>
                <a:gridCol w="936625">
                  <a:extLst>
                    <a:ext uri="{9D8B030D-6E8A-4147-A177-3AD203B41FA5}">
                      <a16:colId xmlns:a16="http://schemas.microsoft.com/office/drawing/2014/main" val="20000"/>
                    </a:ext>
                  </a:extLst>
                </a:gridCol>
                <a:gridCol w="659130">
                  <a:extLst>
                    <a:ext uri="{9D8B030D-6E8A-4147-A177-3AD203B41FA5}">
                      <a16:colId xmlns:a16="http://schemas.microsoft.com/office/drawing/2014/main" val="20001"/>
                    </a:ext>
                  </a:extLst>
                </a:gridCol>
              </a:tblGrid>
              <a:tr h="303212">
                <a:tc>
                  <a:txBody>
                    <a:bodyPr/>
                    <a:lstStyle/>
                    <a:p>
                      <a:pPr marR="29845" algn="ctr">
                        <a:lnSpc>
                          <a:spcPts val="1885"/>
                        </a:lnSpc>
                      </a:pPr>
                      <a:r>
                        <a:rPr sz="2000" spc="-5" dirty="0">
                          <a:solidFill>
                            <a:srgbClr val="434343"/>
                          </a:solidFill>
                          <a:latin typeface="Consolas"/>
                          <a:cs typeface="Consolas"/>
                        </a:rPr>
                        <a:t>peach:</a:t>
                      </a:r>
                      <a:endParaRPr sz="2000">
                        <a:latin typeface="Consolas"/>
                        <a:cs typeface="Consolas"/>
                      </a:endParaRPr>
                    </a:p>
                  </a:txBody>
                  <a:tcPr marL="0" marR="0" marT="0" marB="0"/>
                </a:tc>
                <a:tc>
                  <a:txBody>
                    <a:bodyPr/>
                    <a:lstStyle/>
                    <a:p>
                      <a:pPr marL="69215">
                        <a:lnSpc>
                          <a:spcPts val="1885"/>
                        </a:lnSpc>
                      </a:pPr>
                      <a:r>
                        <a:rPr sz="2000" spc="-5" dirty="0">
                          <a:solidFill>
                            <a:srgbClr val="434343"/>
                          </a:solidFill>
                          <a:latin typeface="Consolas"/>
                          <a:cs typeface="Consolas"/>
                        </a:rPr>
                        <a:t>100,</a:t>
                      </a:r>
                      <a:endParaRPr sz="2000">
                        <a:latin typeface="Consolas"/>
                        <a:cs typeface="Consolas"/>
                      </a:endParaRPr>
                    </a:p>
                  </a:txBody>
                  <a:tcPr marL="0" marR="0" marT="0" marB="0"/>
                </a:tc>
                <a:extLst>
                  <a:ext uri="{0D108BD9-81ED-4DB2-BD59-A6C34878D82A}">
                    <a16:rowId xmlns:a16="http://schemas.microsoft.com/office/drawing/2014/main" val="10000"/>
                  </a:ext>
                </a:extLst>
              </a:tr>
              <a:tr h="352425">
                <a:tc>
                  <a:txBody>
                    <a:bodyPr/>
                    <a:lstStyle/>
                    <a:p>
                      <a:pPr marR="29845" algn="ctr">
                        <a:lnSpc>
                          <a:spcPts val="2275"/>
                        </a:lnSpc>
                      </a:pPr>
                      <a:r>
                        <a:rPr sz="2000" spc="-5" dirty="0">
                          <a:solidFill>
                            <a:srgbClr val="434343"/>
                          </a:solidFill>
                          <a:latin typeface="Consolas"/>
                          <a:cs typeface="Consolas"/>
                        </a:rPr>
                        <a:t>mario:</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88,</a:t>
                      </a:r>
                      <a:endParaRPr sz="2000">
                        <a:latin typeface="Consolas"/>
                        <a:cs typeface="Consolas"/>
                      </a:endParaRPr>
                    </a:p>
                  </a:txBody>
                  <a:tcPr marL="0" marR="0" marT="0" marB="0"/>
                </a:tc>
                <a:extLst>
                  <a:ext uri="{0D108BD9-81ED-4DB2-BD59-A6C34878D82A}">
                    <a16:rowId xmlns:a16="http://schemas.microsoft.com/office/drawing/2014/main" val="10001"/>
                  </a:ext>
                </a:extLst>
              </a:tr>
              <a:tr h="303212">
                <a:tc>
                  <a:txBody>
                    <a:bodyPr/>
                    <a:lstStyle/>
                    <a:p>
                      <a:pPr marR="29845" algn="ctr">
                        <a:lnSpc>
                          <a:spcPts val="2275"/>
                        </a:lnSpc>
                      </a:pPr>
                      <a:r>
                        <a:rPr sz="2000" spc="-5" dirty="0">
                          <a:solidFill>
                            <a:srgbClr val="434343"/>
                          </a:solidFill>
                          <a:latin typeface="Consolas"/>
                          <a:cs typeface="Consolas"/>
                        </a:rPr>
                        <a:t>luigi:</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91</a:t>
                      </a:r>
                      <a:endParaRPr sz="20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5" name="object 5"/>
          <p:cNvSpPr txBox="1"/>
          <p:nvPr/>
        </p:nvSpPr>
        <p:spPr>
          <a:xfrm>
            <a:off x="1312924" y="4661580"/>
            <a:ext cx="4064000" cy="730250"/>
          </a:xfrm>
          <a:prstGeom prst="rect">
            <a:avLst/>
          </a:prstGeom>
        </p:spPr>
        <p:txBody>
          <a:bodyPr vert="horz" wrap="square" lIns="0" tIns="60325" rIns="0" bIns="0" rtlCol="0">
            <a:spAutoFit/>
          </a:bodyPr>
          <a:lstStyle/>
          <a:p>
            <a:pPr marL="12700">
              <a:lnSpc>
                <a:spcPct val="100000"/>
              </a:lnSpc>
              <a:spcBef>
                <a:spcPts val="475"/>
              </a:spcBef>
            </a:pPr>
            <a:r>
              <a:rPr sz="2000" spc="-5" dirty="0">
                <a:solidFill>
                  <a:srgbClr val="434343"/>
                </a:solidFill>
                <a:latin typeface="Consolas"/>
                <a:cs typeface="Consolas"/>
              </a:rPr>
              <a:t>};</a:t>
            </a:r>
            <a:endParaRPr sz="2000">
              <a:latin typeface="Consolas"/>
              <a:cs typeface="Consolas"/>
            </a:endParaRPr>
          </a:p>
          <a:p>
            <a:pPr marL="12700">
              <a:lnSpc>
                <a:spcPct val="100000"/>
              </a:lnSpc>
              <a:spcBef>
                <a:spcPts val="375"/>
              </a:spcBef>
            </a:pPr>
            <a:r>
              <a:rPr sz="2000" spc="-5" dirty="0">
                <a:solidFill>
                  <a:srgbClr val="434343"/>
                </a:solidFill>
                <a:latin typeface="Consolas"/>
                <a:cs typeface="Consolas"/>
              </a:rPr>
              <a:t>console.log(scores['peach']);</a:t>
            </a:r>
            <a:endParaRPr sz="2000">
              <a:latin typeface="Consolas"/>
              <a:cs typeface="Consolas"/>
            </a:endParaRPr>
          </a:p>
        </p:txBody>
      </p:sp>
      <p:sp>
        <p:nvSpPr>
          <p:cNvPr id="6" name="object 6"/>
          <p:cNvSpPr txBox="1"/>
          <p:nvPr/>
        </p:nvSpPr>
        <p:spPr>
          <a:xfrm>
            <a:off x="5779992" y="5061630"/>
            <a:ext cx="861694"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37761C"/>
                </a:solidFill>
                <a:latin typeface="Consolas"/>
                <a:cs typeface="Consolas"/>
              </a:rPr>
              <a:t>//</a:t>
            </a:r>
            <a:r>
              <a:rPr sz="2000" spc="-95" dirty="0">
                <a:solidFill>
                  <a:srgbClr val="37761C"/>
                </a:solidFill>
                <a:latin typeface="Consolas"/>
                <a:cs typeface="Consolas"/>
              </a:rPr>
              <a:t> </a:t>
            </a:r>
            <a:r>
              <a:rPr sz="2000" spc="-5" dirty="0">
                <a:solidFill>
                  <a:srgbClr val="37761C"/>
                </a:solidFill>
                <a:latin typeface="Consolas"/>
                <a:cs typeface="Consolas"/>
              </a:rPr>
              <a:t>100</a:t>
            </a:r>
            <a:endParaRPr sz="2000">
              <a:latin typeface="Consolas"/>
              <a:cs typeface="Consolas"/>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alibri"/>
                <a:cs typeface="Calibri"/>
              </a:rPr>
              <a:t>Break</a:t>
            </a:r>
            <a:endParaRPr sz="4800" dirty="0">
              <a:latin typeface="Calibri"/>
              <a:cs typeface="Calibri"/>
            </a:endParaRPr>
          </a:p>
        </p:txBody>
      </p:sp>
    </p:spTree>
    <p:extLst>
      <p:ext uri="{BB962C8B-B14F-4D97-AF65-F5344CB8AC3E}">
        <p14:creationId xmlns:p14="http://schemas.microsoft.com/office/powerpoint/2010/main" val="1690009916"/>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36185"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Maps </a:t>
            </a:r>
            <a:r>
              <a:rPr sz="3600" spc="390" dirty="0">
                <a:latin typeface="Calibri"/>
                <a:cs typeface="Calibri"/>
              </a:rPr>
              <a:t>through</a:t>
            </a:r>
            <a:r>
              <a:rPr sz="3600" spc="-180" dirty="0">
                <a:latin typeface="Calibri"/>
                <a:cs typeface="Calibri"/>
              </a:rPr>
              <a:t> </a:t>
            </a:r>
            <a:r>
              <a:rPr sz="3600" spc="350" dirty="0">
                <a:latin typeface="Calibri"/>
                <a:cs typeface="Calibri"/>
              </a:rPr>
              <a:t>Objects</a:t>
            </a:r>
            <a:endParaRPr sz="3600">
              <a:latin typeface="Calibri"/>
              <a:cs typeface="Calibri"/>
            </a:endParaRPr>
          </a:p>
        </p:txBody>
      </p:sp>
      <p:sp>
        <p:nvSpPr>
          <p:cNvPr id="3" name="object 3"/>
          <p:cNvSpPr txBox="1"/>
          <p:nvPr/>
        </p:nvSpPr>
        <p:spPr>
          <a:xfrm>
            <a:off x="852897" y="1567733"/>
            <a:ext cx="6632575" cy="2396490"/>
          </a:xfrm>
          <a:prstGeom prst="rect">
            <a:avLst/>
          </a:prstGeom>
        </p:spPr>
        <p:txBody>
          <a:bodyPr vert="horz" wrap="square" lIns="0" tIns="66040" rIns="0" bIns="0" rtlCol="0">
            <a:spAutoFit/>
          </a:bodyPr>
          <a:lstStyle/>
          <a:p>
            <a:pPr marL="15240">
              <a:lnSpc>
                <a:spcPct val="100000"/>
              </a:lnSpc>
              <a:spcBef>
                <a:spcPts val="520"/>
              </a:spcBef>
            </a:pPr>
            <a:r>
              <a:rPr sz="2400" spc="-5" dirty="0">
                <a:latin typeface="Calibri"/>
                <a:cs typeface="Calibri"/>
              </a:rPr>
              <a:t>There </a:t>
            </a:r>
            <a:r>
              <a:rPr sz="2400" dirty="0">
                <a:latin typeface="Calibri"/>
                <a:cs typeface="Calibri"/>
              </a:rPr>
              <a:t>are </a:t>
            </a:r>
            <a:r>
              <a:rPr sz="2400" spc="-5" dirty="0">
                <a:latin typeface="Calibri"/>
                <a:cs typeface="Calibri"/>
              </a:rPr>
              <a:t>two ways to </a:t>
            </a:r>
            <a:r>
              <a:rPr sz="2400" dirty="0">
                <a:latin typeface="Calibri"/>
                <a:cs typeface="Calibri"/>
              </a:rPr>
              <a:t>access </a:t>
            </a:r>
            <a:r>
              <a:rPr sz="2400" spc="-5" dirty="0">
                <a:latin typeface="Calibri"/>
                <a:cs typeface="Calibri"/>
              </a:rPr>
              <a:t>the value of </a:t>
            </a:r>
            <a:r>
              <a:rPr sz="2400" dirty="0">
                <a:latin typeface="Calibri"/>
                <a:cs typeface="Calibri"/>
              </a:rPr>
              <a:t>a</a:t>
            </a:r>
            <a:r>
              <a:rPr sz="2400" spc="-80" dirty="0">
                <a:latin typeface="Calibri"/>
                <a:cs typeface="Calibri"/>
              </a:rPr>
              <a:t> </a:t>
            </a:r>
            <a:r>
              <a:rPr sz="2400" spc="-5" dirty="0">
                <a:latin typeface="Calibri"/>
                <a:cs typeface="Calibri"/>
              </a:rPr>
              <a:t>property:</a:t>
            </a:r>
            <a:endParaRPr sz="2400" dirty="0">
              <a:latin typeface="Calibri"/>
              <a:cs typeface="Calibri"/>
            </a:endParaRPr>
          </a:p>
          <a:p>
            <a:pPr marL="12700">
              <a:lnSpc>
                <a:spcPct val="100000"/>
              </a:lnSpc>
              <a:spcBef>
                <a:spcPts val="420"/>
              </a:spcBef>
              <a:tabLst>
                <a:tab pos="472440" algn="l"/>
              </a:tabLst>
            </a:pPr>
            <a:r>
              <a:rPr sz="2400" spc="-5" dirty="0">
                <a:solidFill>
                  <a:srgbClr val="434343"/>
                </a:solidFill>
                <a:latin typeface="Calibri"/>
                <a:cs typeface="Calibri"/>
              </a:rPr>
              <a:t>1.	</a:t>
            </a:r>
            <a:r>
              <a:rPr sz="2400" b="1" i="1" spc="-5" dirty="0">
                <a:solidFill>
                  <a:srgbClr val="434343"/>
                </a:solidFill>
                <a:latin typeface="Calibri"/>
                <a:cs typeface="Calibri"/>
              </a:rPr>
              <a:t>objectName</a:t>
            </a:r>
            <a:r>
              <a:rPr sz="2400" spc="-5" dirty="0">
                <a:solidFill>
                  <a:srgbClr val="434343"/>
                </a:solidFill>
                <a:latin typeface="Consolas"/>
                <a:cs typeface="Consolas"/>
              </a:rPr>
              <a:t>[</a:t>
            </a:r>
            <a:r>
              <a:rPr sz="2400" b="1" i="1" spc="-5" dirty="0">
                <a:solidFill>
                  <a:srgbClr val="434343"/>
                </a:solidFill>
                <a:latin typeface="Calibri"/>
                <a:cs typeface="Calibri"/>
              </a:rPr>
              <a:t>property</a:t>
            </a:r>
            <a:r>
              <a:rPr sz="2400" spc="-5" dirty="0">
                <a:solidFill>
                  <a:srgbClr val="434343"/>
                </a:solidFill>
                <a:latin typeface="Consolas"/>
                <a:cs typeface="Consolas"/>
              </a:rPr>
              <a:t>]</a:t>
            </a:r>
            <a:endParaRPr sz="2400" dirty="0">
              <a:latin typeface="Consolas"/>
              <a:cs typeface="Consolas"/>
            </a:endParaRPr>
          </a:p>
          <a:p>
            <a:pPr marL="12700">
              <a:lnSpc>
                <a:spcPct val="100000"/>
              </a:lnSpc>
              <a:spcBef>
                <a:spcPts val="420"/>
              </a:spcBef>
              <a:tabLst>
                <a:tab pos="472440" algn="l"/>
              </a:tabLst>
            </a:pPr>
            <a:r>
              <a:rPr sz="2400" spc="-5" dirty="0">
                <a:solidFill>
                  <a:srgbClr val="434343"/>
                </a:solidFill>
                <a:latin typeface="Calibri"/>
                <a:cs typeface="Calibri"/>
              </a:rPr>
              <a:t>2.	</a:t>
            </a:r>
            <a:r>
              <a:rPr sz="2400" b="1" i="1" spc="-5" dirty="0">
                <a:solidFill>
                  <a:srgbClr val="434343"/>
                </a:solidFill>
                <a:latin typeface="Consolas"/>
                <a:cs typeface="Consolas"/>
              </a:rPr>
              <a:t>objectName</a:t>
            </a:r>
            <a:r>
              <a:rPr sz="2400" spc="-5" dirty="0">
                <a:solidFill>
                  <a:srgbClr val="434343"/>
                </a:solidFill>
                <a:latin typeface="Consolas"/>
                <a:cs typeface="Consolas"/>
              </a:rPr>
              <a:t>.</a:t>
            </a:r>
            <a:r>
              <a:rPr sz="2400" b="1" i="1" spc="-5" dirty="0">
                <a:solidFill>
                  <a:srgbClr val="434343"/>
                </a:solidFill>
                <a:latin typeface="Calibri"/>
                <a:cs typeface="Calibri"/>
              </a:rPr>
              <a:t>property</a:t>
            </a:r>
            <a:endParaRPr sz="2400" dirty="0">
              <a:latin typeface="Calibri"/>
              <a:cs typeface="Calibri"/>
            </a:endParaRPr>
          </a:p>
          <a:p>
            <a:pPr marL="12700">
              <a:lnSpc>
                <a:spcPct val="100000"/>
              </a:lnSpc>
              <a:spcBef>
                <a:spcPts val="100"/>
              </a:spcBef>
            </a:pPr>
            <a:r>
              <a:rPr lang="en-US" sz="2000" spc="-5" dirty="0">
                <a:solidFill>
                  <a:srgbClr val="434343"/>
                </a:solidFill>
                <a:latin typeface="Calibri"/>
                <a:cs typeface="Calibri"/>
              </a:rPr>
              <a:t>(1 only works for string</a:t>
            </a:r>
            <a:r>
              <a:rPr lang="en-US" sz="2000" spc="-75" dirty="0">
                <a:solidFill>
                  <a:srgbClr val="434343"/>
                </a:solidFill>
                <a:latin typeface="Calibri"/>
                <a:cs typeface="Calibri"/>
              </a:rPr>
              <a:t> </a:t>
            </a:r>
            <a:r>
              <a:rPr lang="en-US" sz="2000" spc="-5" dirty="0">
                <a:solidFill>
                  <a:srgbClr val="434343"/>
                </a:solidFill>
                <a:latin typeface="Calibri"/>
                <a:cs typeface="Calibri"/>
              </a:rPr>
              <a:t>keys without quote.)</a:t>
            </a:r>
            <a:endParaRPr lang="en-US" sz="2000" dirty="0">
              <a:latin typeface="Calibri"/>
              <a:cs typeface="Calibri"/>
            </a:endParaRPr>
          </a:p>
          <a:p>
            <a:pPr>
              <a:lnSpc>
                <a:spcPct val="100000"/>
              </a:lnSpc>
              <a:spcBef>
                <a:spcPts val="55"/>
              </a:spcBef>
            </a:pPr>
            <a:endParaRPr sz="2850" dirty="0">
              <a:latin typeface="Calibri"/>
              <a:cs typeface="Calibri"/>
            </a:endParaRPr>
          </a:p>
          <a:p>
            <a:pPr marL="472440">
              <a:lnSpc>
                <a:spcPct val="100000"/>
              </a:lnSpc>
            </a:pPr>
            <a:r>
              <a:rPr sz="2000" spc="-5" dirty="0">
                <a:solidFill>
                  <a:srgbClr val="434343"/>
                </a:solidFill>
                <a:latin typeface="Consolas"/>
                <a:cs typeface="Consolas"/>
              </a:rPr>
              <a:t>const scores </a:t>
            </a:r>
            <a:r>
              <a:rPr sz="2000" dirty="0">
                <a:solidFill>
                  <a:srgbClr val="434343"/>
                </a:solidFill>
                <a:latin typeface="Consolas"/>
                <a:cs typeface="Consolas"/>
              </a:rPr>
              <a:t>=</a:t>
            </a:r>
            <a:r>
              <a:rPr sz="2000" spc="-15" dirty="0">
                <a:solidFill>
                  <a:srgbClr val="434343"/>
                </a:solidFill>
                <a:latin typeface="Consolas"/>
                <a:cs typeface="Consolas"/>
              </a:rPr>
              <a:t> </a:t>
            </a:r>
            <a:r>
              <a:rPr sz="2000" dirty="0">
                <a:solidFill>
                  <a:srgbClr val="434343"/>
                </a:solidFill>
                <a:latin typeface="Consolas"/>
                <a:cs typeface="Consolas"/>
              </a:rPr>
              <a:t>{</a:t>
            </a:r>
            <a:endParaRPr sz="2000" dirty="0">
              <a:latin typeface="Consolas"/>
              <a:cs typeface="Consolas"/>
            </a:endParaRPr>
          </a:p>
        </p:txBody>
      </p:sp>
      <p:graphicFrame>
        <p:nvGraphicFramePr>
          <p:cNvPr id="4" name="object 4"/>
          <p:cNvGraphicFramePr>
            <a:graphicFrameLocks noGrp="1"/>
          </p:cNvGraphicFramePr>
          <p:nvPr/>
        </p:nvGraphicFramePr>
        <p:xfrm>
          <a:off x="1572766" y="4082415"/>
          <a:ext cx="1595755" cy="958849"/>
        </p:xfrm>
        <a:graphic>
          <a:graphicData uri="http://schemas.openxmlformats.org/drawingml/2006/table">
            <a:tbl>
              <a:tblPr firstRow="1" bandRow="1">
                <a:tableStyleId>{2D5ABB26-0587-4C30-8999-92F81FD0307C}</a:tableStyleId>
              </a:tblPr>
              <a:tblGrid>
                <a:gridCol w="936625">
                  <a:extLst>
                    <a:ext uri="{9D8B030D-6E8A-4147-A177-3AD203B41FA5}">
                      <a16:colId xmlns:a16="http://schemas.microsoft.com/office/drawing/2014/main" val="20000"/>
                    </a:ext>
                  </a:extLst>
                </a:gridCol>
                <a:gridCol w="659130">
                  <a:extLst>
                    <a:ext uri="{9D8B030D-6E8A-4147-A177-3AD203B41FA5}">
                      <a16:colId xmlns:a16="http://schemas.microsoft.com/office/drawing/2014/main" val="20001"/>
                    </a:ext>
                  </a:extLst>
                </a:gridCol>
              </a:tblGrid>
              <a:tr h="303212">
                <a:tc>
                  <a:txBody>
                    <a:bodyPr/>
                    <a:lstStyle/>
                    <a:p>
                      <a:pPr marR="29845" algn="ctr">
                        <a:lnSpc>
                          <a:spcPts val="1885"/>
                        </a:lnSpc>
                      </a:pPr>
                      <a:r>
                        <a:rPr sz="2000" spc="-5" dirty="0">
                          <a:solidFill>
                            <a:srgbClr val="434343"/>
                          </a:solidFill>
                          <a:latin typeface="Consolas"/>
                          <a:cs typeface="Consolas"/>
                        </a:rPr>
                        <a:t>peach:</a:t>
                      </a:r>
                      <a:endParaRPr sz="2000">
                        <a:latin typeface="Consolas"/>
                        <a:cs typeface="Consolas"/>
                      </a:endParaRPr>
                    </a:p>
                  </a:txBody>
                  <a:tcPr marL="0" marR="0" marT="0" marB="0"/>
                </a:tc>
                <a:tc>
                  <a:txBody>
                    <a:bodyPr/>
                    <a:lstStyle/>
                    <a:p>
                      <a:pPr marL="69215">
                        <a:lnSpc>
                          <a:spcPts val="1885"/>
                        </a:lnSpc>
                      </a:pPr>
                      <a:r>
                        <a:rPr sz="2000" spc="-5" dirty="0">
                          <a:solidFill>
                            <a:srgbClr val="434343"/>
                          </a:solidFill>
                          <a:latin typeface="Consolas"/>
                          <a:cs typeface="Consolas"/>
                        </a:rPr>
                        <a:t>100,</a:t>
                      </a:r>
                      <a:endParaRPr sz="2000">
                        <a:latin typeface="Consolas"/>
                        <a:cs typeface="Consolas"/>
                      </a:endParaRPr>
                    </a:p>
                  </a:txBody>
                  <a:tcPr marL="0" marR="0" marT="0" marB="0"/>
                </a:tc>
                <a:extLst>
                  <a:ext uri="{0D108BD9-81ED-4DB2-BD59-A6C34878D82A}">
                    <a16:rowId xmlns:a16="http://schemas.microsoft.com/office/drawing/2014/main" val="10000"/>
                  </a:ext>
                </a:extLst>
              </a:tr>
              <a:tr h="352425">
                <a:tc>
                  <a:txBody>
                    <a:bodyPr/>
                    <a:lstStyle/>
                    <a:p>
                      <a:pPr marR="29845" algn="ctr">
                        <a:lnSpc>
                          <a:spcPts val="2275"/>
                        </a:lnSpc>
                      </a:pPr>
                      <a:r>
                        <a:rPr sz="2000" spc="-5" dirty="0">
                          <a:solidFill>
                            <a:srgbClr val="434343"/>
                          </a:solidFill>
                          <a:latin typeface="Consolas"/>
                          <a:cs typeface="Consolas"/>
                        </a:rPr>
                        <a:t>mario:</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88,</a:t>
                      </a:r>
                      <a:endParaRPr sz="2000">
                        <a:latin typeface="Consolas"/>
                        <a:cs typeface="Consolas"/>
                      </a:endParaRPr>
                    </a:p>
                  </a:txBody>
                  <a:tcPr marL="0" marR="0" marT="0" marB="0"/>
                </a:tc>
                <a:extLst>
                  <a:ext uri="{0D108BD9-81ED-4DB2-BD59-A6C34878D82A}">
                    <a16:rowId xmlns:a16="http://schemas.microsoft.com/office/drawing/2014/main" val="10001"/>
                  </a:ext>
                </a:extLst>
              </a:tr>
              <a:tr h="303212">
                <a:tc>
                  <a:txBody>
                    <a:bodyPr/>
                    <a:lstStyle/>
                    <a:p>
                      <a:pPr marR="29845" algn="ctr">
                        <a:lnSpc>
                          <a:spcPts val="2275"/>
                        </a:lnSpc>
                      </a:pPr>
                      <a:r>
                        <a:rPr sz="2000" spc="-5" dirty="0">
                          <a:solidFill>
                            <a:srgbClr val="434343"/>
                          </a:solidFill>
                          <a:latin typeface="Consolas"/>
                          <a:cs typeface="Consolas"/>
                        </a:rPr>
                        <a:t>luigi:</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91</a:t>
                      </a:r>
                      <a:endParaRPr sz="20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5" name="object 5"/>
          <p:cNvSpPr txBox="1"/>
          <p:nvPr/>
        </p:nvSpPr>
        <p:spPr>
          <a:xfrm>
            <a:off x="1312924" y="5014005"/>
            <a:ext cx="4064000" cy="1082675"/>
          </a:xfrm>
          <a:prstGeom prst="rect">
            <a:avLst/>
          </a:prstGeom>
        </p:spPr>
        <p:txBody>
          <a:bodyPr vert="horz" wrap="square" lIns="0" tIns="60325" rIns="0" bIns="0" rtlCol="0">
            <a:spAutoFit/>
          </a:bodyPr>
          <a:lstStyle/>
          <a:p>
            <a:pPr marL="12700">
              <a:lnSpc>
                <a:spcPct val="100000"/>
              </a:lnSpc>
              <a:spcBef>
                <a:spcPts val="475"/>
              </a:spcBef>
            </a:pPr>
            <a:r>
              <a:rPr sz="2000" spc="-5" dirty="0">
                <a:solidFill>
                  <a:srgbClr val="434343"/>
                </a:solidFill>
                <a:latin typeface="Consolas"/>
                <a:cs typeface="Consolas"/>
              </a:rPr>
              <a:t>};</a:t>
            </a:r>
            <a:endParaRPr sz="2000">
              <a:latin typeface="Consolas"/>
              <a:cs typeface="Consolas"/>
            </a:endParaRPr>
          </a:p>
          <a:p>
            <a:pPr marL="12700" marR="5080">
              <a:lnSpc>
                <a:spcPct val="115599"/>
              </a:lnSpc>
            </a:pPr>
            <a:r>
              <a:rPr sz="2000" spc="-5" dirty="0">
                <a:solidFill>
                  <a:srgbClr val="434343"/>
                </a:solidFill>
                <a:latin typeface="Consolas"/>
                <a:cs typeface="Consolas"/>
              </a:rPr>
              <a:t>console.log(scores['peach']);  console.log(scores.luigi);</a:t>
            </a:r>
            <a:endParaRPr sz="2000">
              <a:latin typeface="Consolas"/>
              <a:cs typeface="Consolas"/>
            </a:endParaRPr>
          </a:p>
        </p:txBody>
      </p:sp>
      <p:sp>
        <p:nvSpPr>
          <p:cNvPr id="6" name="object 6"/>
          <p:cNvSpPr txBox="1"/>
          <p:nvPr/>
        </p:nvSpPr>
        <p:spPr>
          <a:xfrm>
            <a:off x="5779992" y="5366430"/>
            <a:ext cx="861694" cy="730250"/>
          </a:xfrm>
          <a:prstGeom prst="rect">
            <a:avLst/>
          </a:prstGeom>
        </p:spPr>
        <p:txBody>
          <a:bodyPr vert="horz" wrap="square" lIns="0" tIns="60325" rIns="0" bIns="0" rtlCol="0">
            <a:spAutoFit/>
          </a:bodyPr>
          <a:lstStyle/>
          <a:p>
            <a:pPr marL="12700">
              <a:lnSpc>
                <a:spcPct val="100000"/>
              </a:lnSpc>
              <a:spcBef>
                <a:spcPts val="475"/>
              </a:spcBef>
            </a:pPr>
            <a:r>
              <a:rPr sz="2000" spc="-5" dirty="0">
                <a:solidFill>
                  <a:srgbClr val="37761C"/>
                </a:solidFill>
                <a:latin typeface="Consolas"/>
                <a:cs typeface="Consolas"/>
              </a:rPr>
              <a:t>//</a:t>
            </a:r>
            <a:r>
              <a:rPr sz="2000" spc="-95" dirty="0">
                <a:solidFill>
                  <a:srgbClr val="37761C"/>
                </a:solidFill>
                <a:latin typeface="Consolas"/>
                <a:cs typeface="Consolas"/>
              </a:rPr>
              <a:t> </a:t>
            </a:r>
            <a:r>
              <a:rPr sz="2000" spc="-5" dirty="0">
                <a:solidFill>
                  <a:srgbClr val="37761C"/>
                </a:solidFill>
                <a:latin typeface="Consolas"/>
                <a:cs typeface="Consolas"/>
              </a:rPr>
              <a:t>100</a:t>
            </a:r>
            <a:endParaRPr sz="2000">
              <a:latin typeface="Consolas"/>
              <a:cs typeface="Consolas"/>
            </a:endParaRPr>
          </a:p>
          <a:p>
            <a:pPr marL="12700">
              <a:lnSpc>
                <a:spcPct val="100000"/>
              </a:lnSpc>
              <a:spcBef>
                <a:spcPts val="375"/>
              </a:spcBef>
            </a:pPr>
            <a:r>
              <a:rPr sz="2000" spc="-5" dirty="0">
                <a:solidFill>
                  <a:srgbClr val="37761C"/>
                </a:solidFill>
                <a:latin typeface="Consolas"/>
                <a:cs typeface="Consolas"/>
              </a:rPr>
              <a:t>//</a:t>
            </a:r>
            <a:r>
              <a:rPr sz="2000" spc="-55" dirty="0">
                <a:solidFill>
                  <a:srgbClr val="37761C"/>
                </a:solidFill>
                <a:latin typeface="Consolas"/>
                <a:cs typeface="Consolas"/>
              </a:rPr>
              <a:t> </a:t>
            </a:r>
            <a:r>
              <a:rPr sz="2000" spc="-5" dirty="0">
                <a:solidFill>
                  <a:srgbClr val="37761C"/>
                </a:solidFill>
                <a:latin typeface="Consolas"/>
                <a:cs typeface="Consolas"/>
              </a:rPr>
              <a:t>91</a:t>
            </a:r>
            <a:endParaRPr sz="2000">
              <a:latin typeface="Consolas"/>
              <a:cs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4583430" cy="574040"/>
          </a:xfrm>
          <a:prstGeom prst="rect">
            <a:avLst/>
          </a:prstGeom>
        </p:spPr>
        <p:txBody>
          <a:bodyPr vert="horz" wrap="square" lIns="0" tIns="12700" rIns="0" bIns="0" rtlCol="0">
            <a:spAutoFit/>
          </a:bodyPr>
          <a:lstStyle/>
          <a:p>
            <a:pPr marL="12700">
              <a:lnSpc>
                <a:spcPct val="100000"/>
              </a:lnSpc>
              <a:spcBef>
                <a:spcPts val="100"/>
              </a:spcBef>
            </a:pPr>
            <a:r>
              <a:rPr spc="-165" dirty="0"/>
              <a:t>CSS </a:t>
            </a:r>
            <a:r>
              <a:rPr spc="-65" dirty="0"/>
              <a:t>exercise</a:t>
            </a:r>
            <a:r>
              <a:rPr spc="-545" dirty="0"/>
              <a:t> </a:t>
            </a:r>
            <a:r>
              <a:rPr spc="20" dirty="0"/>
              <a:t>debrief</a:t>
            </a:r>
          </a:p>
        </p:txBody>
      </p:sp>
      <p:sp>
        <p:nvSpPr>
          <p:cNvPr id="3" name="object 3"/>
          <p:cNvSpPr txBox="1"/>
          <p:nvPr/>
        </p:nvSpPr>
        <p:spPr>
          <a:xfrm>
            <a:off x="855722" y="1497892"/>
            <a:ext cx="7536180" cy="2632259"/>
          </a:xfrm>
          <a:prstGeom prst="rect">
            <a:avLst/>
          </a:prstGeom>
        </p:spPr>
        <p:txBody>
          <a:bodyPr vert="horz" wrap="square" lIns="0" tIns="135890" rIns="0" bIns="0" rtlCol="0">
            <a:spAutoFit/>
          </a:bodyPr>
          <a:lstStyle/>
          <a:p>
            <a:pPr marL="12700">
              <a:lnSpc>
                <a:spcPct val="100000"/>
              </a:lnSpc>
              <a:spcBef>
                <a:spcPts val="1070"/>
              </a:spcBef>
            </a:pPr>
            <a:r>
              <a:rPr sz="2400" spc="-204" dirty="0">
                <a:solidFill>
                  <a:srgbClr val="424242"/>
                </a:solidFill>
                <a:latin typeface="Arial"/>
                <a:cs typeface="Arial"/>
              </a:rPr>
              <a:t>Some </a:t>
            </a:r>
            <a:r>
              <a:rPr sz="2400" b="1" spc="-175" dirty="0">
                <a:solidFill>
                  <a:srgbClr val="424242"/>
                </a:solidFill>
                <a:latin typeface="Arial"/>
                <a:cs typeface="Arial"/>
              </a:rPr>
              <a:t>key</a:t>
            </a:r>
            <a:r>
              <a:rPr sz="2400" b="1" spc="-50" dirty="0">
                <a:solidFill>
                  <a:srgbClr val="424242"/>
                </a:solidFill>
                <a:latin typeface="Arial"/>
                <a:cs typeface="Arial"/>
              </a:rPr>
              <a:t> </a:t>
            </a:r>
            <a:r>
              <a:rPr sz="2400" b="1" spc="-175" dirty="0">
                <a:solidFill>
                  <a:srgbClr val="424242"/>
                </a:solidFill>
                <a:latin typeface="Arial"/>
                <a:cs typeface="Arial"/>
              </a:rPr>
              <a:t>techniques:</a:t>
            </a:r>
            <a:endParaRPr sz="2400" dirty="0">
              <a:latin typeface="Arial"/>
              <a:cs typeface="Arial"/>
            </a:endParaRPr>
          </a:p>
          <a:p>
            <a:pPr marL="469900" marR="663575" indent="-306705">
              <a:lnSpc>
                <a:spcPct val="100699"/>
              </a:lnSpc>
              <a:spcBef>
                <a:spcPts val="950"/>
              </a:spcBef>
              <a:buSzPct val="83333"/>
              <a:buChar char="-"/>
              <a:tabLst>
                <a:tab pos="469265" algn="l"/>
                <a:tab pos="469900" algn="l"/>
              </a:tabLst>
            </a:pPr>
            <a:r>
              <a:rPr sz="2400" spc="-125" dirty="0">
                <a:solidFill>
                  <a:srgbClr val="424242"/>
                </a:solidFill>
                <a:latin typeface="Arial"/>
                <a:cs typeface="Arial"/>
              </a:rPr>
              <a:t>Add </a:t>
            </a:r>
            <a:r>
              <a:rPr sz="2400" spc="-75" dirty="0">
                <a:solidFill>
                  <a:srgbClr val="424242"/>
                </a:solidFill>
                <a:latin typeface="Arial"/>
                <a:cs typeface="Arial"/>
              </a:rPr>
              <a:t>invisible </a:t>
            </a:r>
            <a:r>
              <a:rPr sz="2400" spc="-85" dirty="0">
                <a:solidFill>
                  <a:srgbClr val="424242"/>
                </a:solidFill>
                <a:latin typeface="Arial"/>
                <a:cs typeface="Arial"/>
              </a:rPr>
              <a:t>containers </a:t>
            </a:r>
            <a:r>
              <a:rPr sz="2400" spc="-35" dirty="0">
                <a:solidFill>
                  <a:srgbClr val="424242"/>
                </a:solidFill>
                <a:latin typeface="Arial"/>
                <a:cs typeface="Arial"/>
              </a:rPr>
              <a:t>in </a:t>
            </a:r>
            <a:r>
              <a:rPr sz="2400" spc="-210" dirty="0">
                <a:solidFill>
                  <a:srgbClr val="424242"/>
                </a:solidFill>
                <a:latin typeface="Arial"/>
                <a:cs typeface="Arial"/>
              </a:rPr>
              <a:t>HTML </a:t>
            </a:r>
            <a:r>
              <a:rPr sz="2400" spc="30" dirty="0">
                <a:solidFill>
                  <a:srgbClr val="424242"/>
                </a:solidFill>
                <a:latin typeface="Arial"/>
                <a:cs typeface="Arial"/>
              </a:rPr>
              <a:t>to </a:t>
            </a:r>
            <a:r>
              <a:rPr sz="2400" spc="-100" dirty="0">
                <a:solidFill>
                  <a:srgbClr val="424242"/>
                </a:solidFill>
                <a:latin typeface="Arial"/>
                <a:cs typeface="Arial"/>
              </a:rPr>
              <a:t>select </a:t>
            </a:r>
            <a:r>
              <a:rPr sz="2400" spc="-114" dirty="0">
                <a:solidFill>
                  <a:srgbClr val="424242"/>
                </a:solidFill>
                <a:latin typeface="Arial"/>
                <a:cs typeface="Arial"/>
              </a:rPr>
              <a:t>groups</a:t>
            </a:r>
            <a:r>
              <a:rPr sz="2400" spc="-425" dirty="0">
                <a:solidFill>
                  <a:srgbClr val="424242"/>
                </a:solidFill>
                <a:latin typeface="Arial"/>
                <a:cs typeface="Arial"/>
              </a:rPr>
              <a:t> </a:t>
            </a:r>
            <a:r>
              <a:rPr sz="2400" spc="-10" dirty="0">
                <a:solidFill>
                  <a:srgbClr val="424242"/>
                </a:solidFill>
                <a:latin typeface="Arial"/>
                <a:cs typeface="Arial"/>
              </a:rPr>
              <a:t>of  </a:t>
            </a:r>
            <a:r>
              <a:rPr sz="2400" spc="-90" dirty="0">
                <a:solidFill>
                  <a:srgbClr val="424242"/>
                </a:solidFill>
                <a:latin typeface="Arial"/>
                <a:cs typeface="Arial"/>
              </a:rPr>
              <a:t>elements </a:t>
            </a:r>
            <a:r>
              <a:rPr sz="2400" spc="-35" dirty="0">
                <a:solidFill>
                  <a:srgbClr val="424242"/>
                </a:solidFill>
                <a:latin typeface="Arial"/>
                <a:cs typeface="Arial"/>
              </a:rPr>
              <a:t>in</a:t>
            </a:r>
            <a:r>
              <a:rPr sz="2400" spc="-175" dirty="0">
                <a:solidFill>
                  <a:srgbClr val="424242"/>
                </a:solidFill>
                <a:latin typeface="Arial"/>
                <a:cs typeface="Arial"/>
              </a:rPr>
              <a:t> </a:t>
            </a:r>
            <a:r>
              <a:rPr sz="2400" spc="-385" dirty="0">
                <a:solidFill>
                  <a:srgbClr val="424242"/>
                </a:solidFill>
                <a:latin typeface="Arial"/>
                <a:cs typeface="Arial"/>
              </a:rPr>
              <a:t>CSS.</a:t>
            </a:r>
            <a:endParaRPr sz="2400" dirty="0">
              <a:latin typeface="Arial"/>
              <a:cs typeface="Arial"/>
            </a:endParaRPr>
          </a:p>
          <a:p>
            <a:pPr marL="469900" marR="60960" indent="-306705">
              <a:lnSpc>
                <a:spcPct val="100699"/>
              </a:lnSpc>
              <a:spcBef>
                <a:spcPts val="950"/>
              </a:spcBef>
              <a:buSzPct val="83333"/>
              <a:buChar char="-"/>
              <a:tabLst>
                <a:tab pos="469265" algn="l"/>
                <a:tab pos="469900" algn="l"/>
              </a:tabLst>
            </a:pPr>
            <a:r>
              <a:rPr sz="2400" spc="-100" dirty="0">
                <a:solidFill>
                  <a:srgbClr val="424242"/>
                </a:solidFill>
                <a:latin typeface="Arial"/>
                <a:cs typeface="Arial"/>
              </a:rPr>
              <a:t>Apply</a:t>
            </a:r>
            <a:r>
              <a:rPr sz="2400" spc="-135" dirty="0">
                <a:solidFill>
                  <a:srgbClr val="424242"/>
                </a:solidFill>
                <a:latin typeface="Arial"/>
                <a:cs typeface="Arial"/>
              </a:rPr>
              <a:t> </a:t>
            </a:r>
            <a:r>
              <a:rPr sz="2400" spc="-110" dirty="0">
                <a:solidFill>
                  <a:srgbClr val="424242"/>
                </a:solidFill>
                <a:latin typeface="Arial"/>
                <a:cs typeface="Arial"/>
              </a:rPr>
              <a:t>styles</a:t>
            </a:r>
            <a:r>
              <a:rPr sz="2400" spc="-125" dirty="0">
                <a:solidFill>
                  <a:srgbClr val="424242"/>
                </a:solidFill>
                <a:latin typeface="Arial"/>
                <a:cs typeface="Arial"/>
              </a:rPr>
              <a:t> </a:t>
            </a:r>
            <a:r>
              <a:rPr sz="2400" spc="30" dirty="0">
                <a:solidFill>
                  <a:srgbClr val="424242"/>
                </a:solidFill>
                <a:latin typeface="Arial"/>
                <a:cs typeface="Arial"/>
              </a:rPr>
              <a:t>to</a:t>
            </a:r>
            <a:r>
              <a:rPr sz="2400" spc="-130" dirty="0">
                <a:solidFill>
                  <a:srgbClr val="424242"/>
                </a:solidFill>
                <a:latin typeface="Arial"/>
                <a:cs typeface="Arial"/>
              </a:rPr>
              <a:t> </a:t>
            </a:r>
            <a:r>
              <a:rPr sz="2400" spc="-55" dirty="0">
                <a:solidFill>
                  <a:srgbClr val="424242"/>
                </a:solidFill>
                <a:latin typeface="Arial"/>
                <a:cs typeface="Arial"/>
              </a:rPr>
              <a:t>parent</a:t>
            </a:r>
            <a:r>
              <a:rPr sz="2400" spc="-130" dirty="0">
                <a:solidFill>
                  <a:srgbClr val="424242"/>
                </a:solidFill>
                <a:latin typeface="Arial"/>
                <a:cs typeface="Arial"/>
              </a:rPr>
              <a:t> </a:t>
            </a:r>
            <a:r>
              <a:rPr sz="2400" spc="260" dirty="0">
                <a:solidFill>
                  <a:srgbClr val="424242"/>
                </a:solidFill>
                <a:latin typeface="Arial"/>
                <a:cs typeface="Arial"/>
              </a:rPr>
              <a:t>/</a:t>
            </a:r>
            <a:r>
              <a:rPr sz="2400" spc="-130" dirty="0">
                <a:solidFill>
                  <a:srgbClr val="424242"/>
                </a:solidFill>
                <a:latin typeface="Arial"/>
                <a:cs typeface="Arial"/>
              </a:rPr>
              <a:t> </a:t>
            </a:r>
            <a:r>
              <a:rPr sz="2400" spc="-95" dirty="0">
                <a:solidFill>
                  <a:srgbClr val="424242"/>
                </a:solidFill>
                <a:latin typeface="Arial"/>
                <a:cs typeface="Arial"/>
              </a:rPr>
              <a:t>ancestor</a:t>
            </a:r>
            <a:r>
              <a:rPr sz="2400" spc="-130" dirty="0">
                <a:solidFill>
                  <a:srgbClr val="424242"/>
                </a:solidFill>
                <a:latin typeface="Arial"/>
                <a:cs typeface="Arial"/>
              </a:rPr>
              <a:t> </a:t>
            </a:r>
            <a:r>
              <a:rPr sz="2400" spc="-65" dirty="0">
                <a:solidFill>
                  <a:srgbClr val="424242"/>
                </a:solidFill>
                <a:latin typeface="Arial"/>
                <a:cs typeface="Arial"/>
              </a:rPr>
              <a:t>element</a:t>
            </a:r>
            <a:r>
              <a:rPr sz="2400" spc="-130" dirty="0">
                <a:solidFill>
                  <a:srgbClr val="424242"/>
                </a:solidFill>
                <a:latin typeface="Arial"/>
                <a:cs typeface="Arial"/>
              </a:rPr>
              <a:t> </a:t>
            </a:r>
            <a:r>
              <a:rPr sz="2400" spc="30" dirty="0">
                <a:solidFill>
                  <a:srgbClr val="424242"/>
                </a:solidFill>
                <a:latin typeface="Arial"/>
                <a:cs typeface="Arial"/>
              </a:rPr>
              <a:t>to</a:t>
            </a:r>
            <a:r>
              <a:rPr sz="2400" spc="-130" dirty="0">
                <a:solidFill>
                  <a:srgbClr val="424242"/>
                </a:solidFill>
                <a:latin typeface="Arial"/>
                <a:cs typeface="Arial"/>
              </a:rPr>
              <a:t> </a:t>
            </a:r>
            <a:r>
              <a:rPr sz="2400" spc="-80" dirty="0">
                <a:solidFill>
                  <a:srgbClr val="424242"/>
                </a:solidFill>
                <a:latin typeface="Arial"/>
                <a:cs typeface="Arial"/>
              </a:rPr>
              <a:t>style</a:t>
            </a:r>
            <a:r>
              <a:rPr sz="2400" spc="-125" dirty="0">
                <a:solidFill>
                  <a:srgbClr val="424242"/>
                </a:solidFill>
                <a:latin typeface="Arial"/>
                <a:cs typeface="Arial"/>
              </a:rPr>
              <a:t> </a:t>
            </a:r>
            <a:r>
              <a:rPr sz="2400" spc="-55" dirty="0">
                <a:solidFill>
                  <a:srgbClr val="424242"/>
                </a:solidFill>
                <a:latin typeface="Arial"/>
                <a:cs typeface="Arial"/>
              </a:rPr>
              <a:t>parent  </a:t>
            </a:r>
            <a:r>
              <a:rPr sz="2400" spc="-114" dirty="0">
                <a:solidFill>
                  <a:srgbClr val="424242"/>
                </a:solidFill>
                <a:latin typeface="Arial"/>
                <a:cs typeface="Arial"/>
              </a:rPr>
              <a:t>and</a:t>
            </a:r>
            <a:r>
              <a:rPr sz="2400" spc="-130" dirty="0">
                <a:solidFill>
                  <a:srgbClr val="424242"/>
                </a:solidFill>
                <a:latin typeface="Arial"/>
                <a:cs typeface="Arial"/>
              </a:rPr>
              <a:t> </a:t>
            </a:r>
            <a:r>
              <a:rPr sz="2400" spc="-50" dirty="0">
                <a:solidFill>
                  <a:srgbClr val="424242"/>
                </a:solidFill>
                <a:latin typeface="Arial"/>
                <a:cs typeface="Arial"/>
              </a:rPr>
              <a:t>all</a:t>
            </a:r>
            <a:r>
              <a:rPr sz="2400" spc="-125" dirty="0">
                <a:solidFill>
                  <a:srgbClr val="424242"/>
                </a:solidFill>
                <a:latin typeface="Arial"/>
                <a:cs typeface="Arial"/>
              </a:rPr>
              <a:t> </a:t>
            </a:r>
            <a:r>
              <a:rPr sz="2400" spc="-40" dirty="0">
                <a:solidFill>
                  <a:srgbClr val="424242"/>
                </a:solidFill>
                <a:latin typeface="Arial"/>
                <a:cs typeface="Arial"/>
              </a:rPr>
              <a:t>its</a:t>
            </a:r>
            <a:r>
              <a:rPr sz="2400" spc="-130" dirty="0">
                <a:solidFill>
                  <a:srgbClr val="424242"/>
                </a:solidFill>
                <a:latin typeface="Arial"/>
                <a:cs typeface="Arial"/>
              </a:rPr>
              <a:t> </a:t>
            </a:r>
            <a:r>
              <a:rPr sz="2400" spc="-65" dirty="0">
                <a:solidFill>
                  <a:srgbClr val="424242"/>
                </a:solidFill>
                <a:latin typeface="Arial"/>
                <a:cs typeface="Arial"/>
              </a:rPr>
              <a:t>children.</a:t>
            </a:r>
            <a:r>
              <a:rPr sz="2400" spc="-135" dirty="0">
                <a:solidFill>
                  <a:srgbClr val="424242"/>
                </a:solidFill>
                <a:latin typeface="Arial"/>
                <a:cs typeface="Arial"/>
              </a:rPr>
              <a:t> </a:t>
            </a:r>
            <a:r>
              <a:rPr sz="2400" spc="-35" dirty="0">
                <a:solidFill>
                  <a:srgbClr val="424242"/>
                </a:solidFill>
                <a:latin typeface="Arial"/>
                <a:cs typeface="Arial"/>
              </a:rPr>
              <a:t>(Will</a:t>
            </a:r>
            <a:r>
              <a:rPr sz="2400" spc="-130" dirty="0">
                <a:solidFill>
                  <a:srgbClr val="424242"/>
                </a:solidFill>
                <a:latin typeface="Arial"/>
                <a:cs typeface="Arial"/>
              </a:rPr>
              <a:t> </a:t>
            </a:r>
            <a:r>
              <a:rPr sz="2400" spc="-40" dirty="0">
                <a:solidFill>
                  <a:srgbClr val="424242"/>
                </a:solidFill>
                <a:latin typeface="Arial"/>
                <a:cs typeface="Arial"/>
              </a:rPr>
              <a:t>talk</a:t>
            </a:r>
            <a:r>
              <a:rPr sz="2400" spc="-130" dirty="0">
                <a:solidFill>
                  <a:srgbClr val="424242"/>
                </a:solidFill>
                <a:latin typeface="Arial"/>
                <a:cs typeface="Arial"/>
              </a:rPr>
              <a:t> </a:t>
            </a:r>
            <a:r>
              <a:rPr sz="2400" spc="-70" dirty="0">
                <a:solidFill>
                  <a:srgbClr val="424242"/>
                </a:solidFill>
                <a:latin typeface="Arial"/>
                <a:cs typeface="Arial"/>
              </a:rPr>
              <a:t>more</a:t>
            </a:r>
            <a:r>
              <a:rPr sz="2400" spc="-130" dirty="0">
                <a:solidFill>
                  <a:srgbClr val="424242"/>
                </a:solidFill>
                <a:latin typeface="Arial"/>
                <a:cs typeface="Arial"/>
              </a:rPr>
              <a:t> </a:t>
            </a:r>
            <a:r>
              <a:rPr sz="2400" spc="-55" dirty="0">
                <a:solidFill>
                  <a:srgbClr val="424242"/>
                </a:solidFill>
                <a:latin typeface="Arial"/>
                <a:cs typeface="Arial"/>
              </a:rPr>
              <a:t>about</a:t>
            </a:r>
            <a:r>
              <a:rPr sz="2400" spc="-130" dirty="0">
                <a:solidFill>
                  <a:srgbClr val="424242"/>
                </a:solidFill>
                <a:latin typeface="Arial"/>
                <a:cs typeface="Arial"/>
              </a:rPr>
              <a:t> </a:t>
            </a:r>
            <a:r>
              <a:rPr sz="2400" spc="-50" dirty="0">
                <a:solidFill>
                  <a:srgbClr val="424242"/>
                </a:solidFill>
                <a:latin typeface="Arial"/>
                <a:cs typeface="Arial"/>
              </a:rPr>
              <a:t>this</a:t>
            </a:r>
            <a:r>
              <a:rPr sz="2400" spc="-130" dirty="0">
                <a:solidFill>
                  <a:srgbClr val="424242"/>
                </a:solidFill>
                <a:latin typeface="Arial"/>
                <a:cs typeface="Arial"/>
              </a:rPr>
              <a:t> </a:t>
            </a:r>
            <a:r>
              <a:rPr sz="2400" spc="-45" dirty="0">
                <a:solidFill>
                  <a:srgbClr val="424242"/>
                </a:solidFill>
                <a:latin typeface="Arial"/>
                <a:cs typeface="Arial"/>
              </a:rPr>
              <a:t>later.)</a:t>
            </a:r>
            <a:endParaRPr sz="2400" dirty="0">
              <a:latin typeface="Arial"/>
              <a:cs typeface="Arial"/>
            </a:endParaRPr>
          </a:p>
          <a:p>
            <a:pPr>
              <a:lnSpc>
                <a:spcPct val="100000"/>
              </a:lnSpc>
              <a:buClr>
                <a:srgbClr val="424242"/>
              </a:buClr>
            </a:pPr>
            <a:endParaRPr sz="2450" dirty="0">
              <a:latin typeface="Times New Roman"/>
              <a:cs typeface="Times New Roman"/>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36185"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Maps </a:t>
            </a:r>
            <a:r>
              <a:rPr sz="3600" spc="390" dirty="0">
                <a:latin typeface="Calibri"/>
                <a:cs typeface="Calibri"/>
              </a:rPr>
              <a:t>through</a:t>
            </a:r>
            <a:r>
              <a:rPr sz="3600" spc="-180" dirty="0">
                <a:latin typeface="Calibri"/>
                <a:cs typeface="Calibri"/>
              </a:rPr>
              <a:t> </a:t>
            </a:r>
            <a:r>
              <a:rPr sz="3600" spc="350" dirty="0">
                <a:latin typeface="Calibri"/>
                <a:cs typeface="Calibri"/>
              </a:rPr>
              <a:t>Objects</a:t>
            </a:r>
            <a:endParaRPr sz="3600">
              <a:latin typeface="Calibri"/>
              <a:cs typeface="Calibri"/>
            </a:endParaRPr>
          </a:p>
        </p:txBody>
      </p:sp>
      <p:sp>
        <p:nvSpPr>
          <p:cNvPr id="3" name="object 3"/>
          <p:cNvSpPr txBox="1"/>
          <p:nvPr/>
        </p:nvSpPr>
        <p:spPr>
          <a:xfrm>
            <a:off x="855724" y="1621084"/>
            <a:ext cx="6630034"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There </a:t>
            </a:r>
            <a:r>
              <a:rPr sz="2400" dirty="0">
                <a:latin typeface="Calibri"/>
                <a:cs typeface="Calibri"/>
              </a:rPr>
              <a:t>are </a:t>
            </a:r>
            <a:r>
              <a:rPr sz="2400" spc="-5" dirty="0">
                <a:latin typeface="Calibri"/>
                <a:cs typeface="Calibri"/>
              </a:rPr>
              <a:t>two ways to </a:t>
            </a:r>
            <a:r>
              <a:rPr sz="2400" dirty="0">
                <a:latin typeface="Calibri"/>
                <a:cs typeface="Calibri"/>
              </a:rPr>
              <a:t>access </a:t>
            </a:r>
            <a:r>
              <a:rPr sz="2400" spc="-5" dirty="0">
                <a:latin typeface="Calibri"/>
                <a:cs typeface="Calibri"/>
              </a:rPr>
              <a:t>the value of </a:t>
            </a:r>
            <a:r>
              <a:rPr sz="2400" dirty="0">
                <a:latin typeface="Calibri"/>
                <a:cs typeface="Calibri"/>
              </a:rPr>
              <a:t>a</a:t>
            </a:r>
            <a:r>
              <a:rPr sz="2400" spc="-80" dirty="0">
                <a:latin typeface="Calibri"/>
                <a:cs typeface="Calibri"/>
              </a:rPr>
              <a:t> </a:t>
            </a:r>
            <a:r>
              <a:rPr sz="2400" spc="-5" dirty="0">
                <a:latin typeface="Calibri"/>
                <a:cs typeface="Calibri"/>
              </a:rPr>
              <a:t>property:</a:t>
            </a:r>
            <a:endParaRPr sz="2400">
              <a:latin typeface="Calibri"/>
              <a:cs typeface="Calibri"/>
            </a:endParaRPr>
          </a:p>
        </p:txBody>
      </p:sp>
      <p:sp>
        <p:nvSpPr>
          <p:cNvPr id="4" name="object 4"/>
          <p:cNvSpPr txBox="1"/>
          <p:nvPr/>
        </p:nvSpPr>
        <p:spPr>
          <a:xfrm>
            <a:off x="852897" y="1986844"/>
            <a:ext cx="3452495" cy="863600"/>
          </a:xfrm>
          <a:prstGeom prst="rect">
            <a:avLst/>
          </a:prstGeom>
        </p:spPr>
        <p:txBody>
          <a:bodyPr vert="horz" wrap="square" lIns="0" tIns="66040" rIns="0" bIns="0" rtlCol="0">
            <a:spAutoFit/>
          </a:bodyPr>
          <a:lstStyle/>
          <a:p>
            <a:pPr marL="12700">
              <a:lnSpc>
                <a:spcPct val="100000"/>
              </a:lnSpc>
              <a:spcBef>
                <a:spcPts val="520"/>
              </a:spcBef>
              <a:tabLst>
                <a:tab pos="472440" algn="l"/>
              </a:tabLst>
            </a:pPr>
            <a:r>
              <a:rPr sz="2400" spc="-5" dirty="0">
                <a:solidFill>
                  <a:srgbClr val="434343"/>
                </a:solidFill>
                <a:latin typeface="Calibri"/>
                <a:cs typeface="Calibri"/>
              </a:rPr>
              <a:t>1.	</a:t>
            </a:r>
            <a:r>
              <a:rPr sz="2400" b="1" i="1" spc="-5" dirty="0">
                <a:solidFill>
                  <a:srgbClr val="434343"/>
                </a:solidFill>
                <a:latin typeface="Calibri"/>
                <a:cs typeface="Calibri"/>
              </a:rPr>
              <a:t>objectName</a:t>
            </a:r>
            <a:r>
              <a:rPr sz="2400" spc="-5" dirty="0">
                <a:solidFill>
                  <a:srgbClr val="434343"/>
                </a:solidFill>
                <a:latin typeface="Consolas"/>
                <a:cs typeface="Consolas"/>
              </a:rPr>
              <a:t>[</a:t>
            </a:r>
            <a:r>
              <a:rPr sz="2400" b="1" i="1" spc="-5" dirty="0">
                <a:solidFill>
                  <a:srgbClr val="434343"/>
                </a:solidFill>
                <a:latin typeface="Calibri"/>
                <a:cs typeface="Calibri"/>
              </a:rPr>
              <a:t>property</a:t>
            </a:r>
            <a:r>
              <a:rPr sz="2400" spc="-5" dirty="0">
                <a:solidFill>
                  <a:srgbClr val="434343"/>
                </a:solidFill>
                <a:latin typeface="Consolas"/>
                <a:cs typeface="Consolas"/>
              </a:rPr>
              <a:t>]</a:t>
            </a:r>
            <a:endParaRPr sz="2400">
              <a:latin typeface="Consolas"/>
              <a:cs typeface="Consolas"/>
            </a:endParaRPr>
          </a:p>
          <a:p>
            <a:pPr marL="12700">
              <a:lnSpc>
                <a:spcPct val="100000"/>
              </a:lnSpc>
              <a:spcBef>
                <a:spcPts val="420"/>
              </a:spcBef>
              <a:tabLst>
                <a:tab pos="472440" algn="l"/>
              </a:tabLst>
            </a:pPr>
            <a:r>
              <a:rPr sz="2400" spc="-5" dirty="0">
                <a:solidFill>
                  <a:srgbClr val="434343"/>
                </a:solidFill>
                <a:latin typeface="Calibri"/>
                <a:cs typeface="Calibri"/>
              </a:rPr>
              <a:t>2.	</a:t>
            </a:r>
            <a:r>
              <a:rPr sz="2400" b="1" i="1" spc="-5" dirty="0">
                <a:solidFill>
                  <a:srgbClr val="434343"/>
                </a:solidFill>
                <a:latin typeface="Consolas"/>
                <a:cs typeface="Consolas"/>
              </a:rPr>
              <a:t>objectName</a:t>
            </a:r>
            <a:r>
              <a:rPr sz="2400" spc="-5" dirty="0">
                <a:solidFill>
                  <a:srgbClr val="434343"/>
                </a:solidFill>
                <a:latin typeface="Consolas"/>
                <a:cs typeface="Consolas"/>
              </a:rPr>
              <a:t>.</a:t>
            </a:r>
            <a:r>
              <a:rPr sz="2400" b="1" i="1" spc="-5" dirty="0">
                <a:solidFill>
                  <a:srgbClr val="434343"/>
                </a:solidFill>
                <a:latin typeface="Calibri"/>
                <a:cs typeface="Calibri"/>
              </a:rPr>
              <a:t>property</a:t>
            </a:r>
            <a:endParaRPr sz="2400">
              <a:latin typeface="Calibri"/>
              <a:cs typeface="Calibri"/>
            </a:endParaRPr>
          </a:p>
        </p:txBody>
      </p:sp>
      <p:sp>
        <p:nvSpPr>
          <p:cNvPr id="5" name="object 5"/>
          <p:cNvSpPr txBox="1"/>
          <p:nvPr/>
        </p:nvSpPr>
        <p:spPr>
          <a:xfrm>
            <a:off x="855724" y="2880416"/>
            <a:ext cx="4706876"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34343"/>
                </a:solidFill>
                <a:latin typeface="Calibri"/>
                <a:cs typeface="Calibri"/>
              </a:rPr>
              <a:t>(</a:t>
            </a:r>
            <a:r>
              <a:rPr lang="en-US" sz="2000" spc="-5" dirty="0">
                <a:solidFill>
                  <a:srgbClr val="434343"/>
                </a:solidFill>
                <a:latin typeface="Calibri"/>
                <a:cs typeface="Calibri"/>
              </a:rPr>
              <a:t>1</a:t>
            </a:r>
            <a:r>
              <a:rPr sz="2000" spc="-5" dirty="0">
                <a:solidFill>
                  <a:srgbClr val="434343"/>
                </a:solidFill>
                <a:latin typeface="Calibri"/>
                <a:cs typeface="Calibri"/>
              </a:rPr>
              <a:t> only works for string</a:t>
            </a:r>
            <a:r>
              <a:rPr sz="2000" spc="-75" dirty="0">
                <a:solidFill>
                  <a:srgbClr val="434343"/>
                </a:solidFill>
                <a:latin typeface="Calibri"/>
                <a:cs typeface="Calibri"/>
              </a:rPr>
              <a:t> </a:t>
            </a:r>
            <a:r>
              <a:rPr sz="2000" spc="-5" dirty="0">
                <a:solidFill>
                  <a:srgbClr val="434343"/>
                </a:solidFill>
                <a:latin typeface="Calibri"/>
                <a:cs typeface="Calibri"/>
              </a:rPr>
              <a:t>keys</a:t>
            </a:r>
            <a:r>
              <a:rPr lang="en-US" sz="2000" spc="-5" dirty="0">
                <a:solidFill>
                  <a:srgbClr val="434343"/>
                </a:solidFill>
                <a:latin typeface="Calibri"/>
                <a:cs typeface="Calibri"/>
              </a:rPr>
              <a:t> without quote</a:t>
            </a:r>
            <a:r>
              <a:rPr sz="2000" spc="-5" dirty="0">
                <a:solidFill>
                  <a:srgbClr val="434343"/>
                </a:solidFill>
                <a:latin typeface="Calibri"/>
                <a:cs typeface="Calibri"/>
              </a:rPr>
              <a:t>.)</a:t>
            </a:r>
            <a:endParaRPr sz="2000" dirty="0">
              <a:latin typeface="Calibri"/>
              <a:cs typeface="Calibri"/>
            </a:endParaRPr>
          </a:p>
        </p:txBody>
      </p:sp>
      <p:sp>
        <p:nvSpPr>
          <p:cNvPr id="6" name="object 6"/>
          <p:cNvSpPr txBox="1"/>
          <p:nvPr/>
        </p:nvSpPr>
        <p:spPr>
          <a:xfrm>
            <a:off x="1312924" y="3634034"/>
            <a:ext cx="225488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34343"/>
                </a:solidFill>
                <a:latin typeface="Consolas"/>
                <a:cs typeface="Consolas"/>
              </a:rPr>
              <a:t>const scores </a:t>
            </a:r>
            <a:r>
              <a:rPr sz="2000" dirty="0">
                <a:solidFill>
                  <a:srgbClr val="434343"/>
                </a:solidFill>
                <a:latin typeface="Consolas"/>
                <a:cs typeface="Consolas"/>
              </a:rPr>
              <a:t>=</a:t>
            </a:r>
            <a:r>
              <a:rPr sz="2000" spc="-95" dirty="0">
                <a:solidFill>
                  <a:srgbClr val="434343"/>
                </a:solidFill>
                <a:latin typeface="Consolas"/>
                <a:cs typeface="Consolas"/>
              </a:rPr>
              <a:t> </a:t>
            </a:r>
            <a:r>
              <a:rPr sz="2000" dirty="0">
                <a:solidFill>
                  <a:srgbClr val="434343"/>
                </a:solidFill>
                <a:latin typeface="Consolas"/>
                <a:cs typeface="Consolas"/>
              </a:rPr>
              <a:t>{</a:t>
            </a:r>
            <a:endParaRPr sz="2000">
              <a:latin typeface="Consolas"/>
              <a:cs typeface="Consolas"/>
            </a:endParaRPr>
          </a:p>
        </p:txBody>
      </p:sp>
      <p:graphicFrame>
        <p:nvGraphicFramePr>
          <p:cNvPr id="7" name="object 7"/>
          <p:cNvGraphicFramePr>
            <a:graphicFrameLocks noGrp="1"/>
          </p:cNvGraphicFramePr>
          <p:nvPr/>
        </p:nvGraphicFramePr>
        <p:xfrm>
          <a:off x="1572766" y="4082426"/>
          <a:ext cx="1595755" cy="958849"/>
        </p:xfrm>
        <a:graphic>
          <a:graphicData uri="http://schemas.openxmlformats.org/drawingml/2006/table">
            <a:tbl>
              <a:tblPr firstRow="1" bandRow="1">
                <a:tableStyleId>{2D5ABB26-0587-4C30-8999-92F81FD0307C}</a:tableStyleId>
              </a:tblPr>
              <a:tblGrid>
                <a:gridCol w="936625">
                  <a:extLst>
                    <a:ext uri="{9D8B030D-6E8A-4147-A177-3AD203B41FA5}">
                      <a16:colId xmlns:a16="http://schemas.microsoft.com/office/drawing/2014/main" val="20000"/>
                    </a:ext>
                  </a:extLst>
                </a:gridCol>
                <a:gridCol w="659130">
                  <a:extLst>
                    <a:ext uri="{9D8B030D-6E8A-4147-A177-3AD203B41FA5}">
                      <a16:colId xmlns:a16="http://schemas.microsoft.com/office/drawing/2014/main" val="20001"/>
                    </a:ext>
                  </a:extLst>
                </a:gridCol>
              </a:tblGrid>
              <a:tr h="303212">
                <a:tc>
                  <a:txBody>
                    <a:bodyPr/>
                    <a:lstStyle/>
                    <a:p>
                      <a:pPr marR="29845" algn="ctr">
                        <a:lnSpc>
                          <a:spcPts val="1885"/>
                        </a:lnSpc>
                      </a:pPr>
                      <a:r>
                        <a:rPr sz="2000" spc="-5" dirty="0">
                          <a:solidFill>
                            <a:srgbClr val="434343"/>
                          </a:solidFill>
                          <a:latin typeface="Consolas"/>
                          <a:cs typeface="Consolas"/>
                        </a:rPr>
                        <a:t>peach:</a:t>
                      </a:r>
                      <a:endParaRPr sz="2000">
                        <a:latin typeface="Consolas"/>
                        <a:cs typeface="Consolas"/>
                      </a:endParaRPr>
                    </a:p>
                  </a:txBody>
                  <a:tcPr marL="0" marR="0" marT="0" marB="0"/>
                </a:tc>
                <a:tc>
                  <a:txBody>
                    <a:bodyPr/>
                    <a:lstStyle/>
                    <a:p>
                      <a:pPr marL="69215">
                        <a:lnSpc>
                          <a:spcPts val="1885"/>
                        </a:lnSpc>
                      </a:pPr>
                      <a:r>
                        <a:rPr sz="2000" spc="-5" dirty="0">
                          <a:solidFill>
                            <a:srgbClr val="434343"/>
                          </a:solidFill>
                          <a:latin typeface="Consolas"/>
                          <a:cs typeface="Consolas"/>
                        </a:rPr>
                        <a:t>100,</a:t>
                      </a:r>
                      <a:endParaRPr sz="2000">
                        <a:latin typeface="Consolas"/>
                        <a:cs typeface="Consolas"/>
                      </a:endParaRPr>
                    </a:p>
                  </a:txBody>
                  <a:tcPr marL="0" marR="0" marT="0" marB="0"/>
                </a:tc>
                <a:extLst>
                  <a:ext uri="{0D108BD9-81ED-4DB2-BD59-A6C34878D82A}">
                    <a16:rowId xmlns:a16="http://schemas.microsoft.com/office/drawing/2014/main" val="10000"/>
                  </a:ext>
                </a:extLst>
              </a:tr>
              <a:tr h="352425">
                <a:tc>
                  <a:txBody>
                    <a:bodyPr/>
                    <a:lstStyle/>
                    <a:p>
                      <a:pPr marR="29845" algn="ctr">
                        <a:lnSpc>
                          <a:spcPts val="2275"/>
                        </a:lnSpc>
                      </a:pPr>
                      <a:r>
                        <a:rPr sz="2000" spc="-5" dirty="0">
                          <a:solidFill>
                            <a:srgbClr val="434343"/>
                          </a:solidFill>
                          <a:latin typeface="Consolas"/>
                          <a:cs typeface="Consolas"/>
                        </a:rPr>
                        <a:t>mario:</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88,</a:t>
                      </a:r>
                      <a:endParaRPr sz="2000">
                        <a:latin typeface="Consolas"/>
                        <a:cs typeface="Consolas"/>
                      </a:endParaRPr>
                    </a:p>
                  </a:txBody>
                  <a:tcPr marL="0" marR="0" marT="0" marB="0"/>
                </a:tc>
                <a:extLst>
                  <a:ext uri="{0D108BD9-81ED-4DB2-BD59-A6C34878D82A}">
                    <a16:rowId xmlns:a16="http://schemas.microsoft.com/office/drawing/2014/main" val="10001"/>
                  </a:ext>
                </a:extLst>
              </a:tr>
              <a:tr h="303212">
                <a:tc>
                  <a:txBody>
                    <a:bodyPr/>
                    <a:lstStyle/>
                    <a:p>
                      <a:pPr marR="29845" algn="ctr">
                        <a:lnSpc>
                          <a:spcPts val="2275"/>
                        </a:lnSpc>
                      </a:pPr>
                      <a:r>
                        <a:rPr sz="2000" spc="-5" dirty="0">
                          <a:solidFill>
                            <a:srgbClr val="434343"/>
                          </a:solidFill>
                          <a:latin typeface="Consolas"/>
                          <a:cs typeface="Consolas"/>
                        </a:rPr>
                        <a:t>luigi:</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91</a:t>
                      </a:r>
                      <a:endParaRPr sz="20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8" name="object 8"/>
          <p:cNvSpPr txBox="1"/>
          <p:nvPr/>
        </p:nvSpPr>
        <p:spPr>
          <a:xfrm>
            <a:off x="1312924" y="5014016"/>
            <a:ext cx="4064000" cy="1435100"/>
          </a:xfrm>
          <a:prstGeom prst="rect">
            <a:avLst/>
          </a:prstGeom>
        </p:spPr>
        <p:txBody>
          <a:bodyPr vert="horz" wrap="square" lIns="0" tIns="60325" rIns="0" bIns="0" rtlCol="0">
            <a:spAutoFit/>
          </a:bodyPr>
          <a:lstStyle/>
          <a:p>
            <a:pPr marL="12700">
              <a:lnSpc>
                <a:spcPct val="100000"/>
              </a:lnSpc>
              <a:spcBef>
                <a:spcPts val="475"/>
              </a:spcBef>
            </a:pPr>
            <a:r>
              <a:rPr sz="2000" spc="-5" dirty="0">
                <a:solidFill>
                  <a:srgbClr val="434343"/>
                </a:solidFill>
                <a:latin typeface="Consolas"/>
                <a:cs typeface="Consolas"/>
              </a:rPr>
              <a:t>};</a:t>
            </a:r>
            <a:endParaRPr sz="2000">
              <a:latin typeface="Consolas"/>
              <a:cs typeface="Consolas"/>
            </a:endParaRPr>
          </a:p>
          <a:p>
            <a:pPr marL="12700" marR="5080">
              <a:lnSpc>
                <a:spcPct val="115599"/>
              </a:lnSpc>
            </a:pPr>
            <a:r>
              <a:rPr sz="2000" spc="-5" dirty="0">
                <a:solidFill>
                  <a:srgbClr val="434343"/>
                </a:solidFill>
                <a:latin typeface="Consolas"/>
                <a:cs typeface="Consolas"/>
              </a:rPr>
              <a:t>console.log(scores['peach']);  scores.luigi </a:t>
            </a:r>
            <a:r>
              <a:rPr sz="2000" dirty="0">
                <a:solidFill>
                  <a:srgbClr val="434343"/>
                </a:solidFill>
                <a:latin typeface="Consolas"/>
                <a:cs typeface="Consolas"/>
              </a:rPr>
              <a:t>= </a:t>
            </a:r>
            <a:r>
              <a:rPr sz="2000" spc="-5" dirty="0">
                <a:solidFill>
                  <a:srgbClr val="434343"/>
                </a:solidFill>
                <a:latin typeface="Consolas"/>
                <a:cs typeface="Consolas"/>
              </a:rPr>
              <a:t>87;  console.log(scores.luigi);</a:t>
            </a:r>
            <a:endParaRPr sz="2000">
              <a:latin typeface="Consolas"/>
              <a:cs typeface="Consolas"/>
            </a:endParaRPr>
          </a:p>
        </p:txBody>
      </p:sp>
      <p:sp>
        <p:nvSpPr>
          <p:cNvPr id="9" name="object 9"/>
          <p:cNvSpPr txBox="1"/>
          <p:nvPr/>
        </p:nvSpPr>
        <p:spPr>
          <a:xfrm>
            <a:off x="5779992" y="5414066"/>
            <a:ext cx="861694"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37761C"/>
                </a:solidFill>
                <a:latin typeface="Consolas"/>
                <a:cs typeface="Consolas"/>
              </a:rPr>
              <a:t>//</a:t>
            </a:r>
            <a:r>
              <a:rPr sz="2000" spc="-95" dirty="0">
                <a:solidFill>
                  <a:srgbClr val="37761C"/>
                </a:solidFill>
                <a:latin typeface="Consolas"/>
                <a:cs typeface="Consolas"/>
              </a:rPr>
              <a:t> </a:t>
            </a:r>
            <a:r>
              <a:rPr sz="2000" spc="-5" dirty="0">
                <a:solidFill>
                  <a:srgbClr val="37761C"/>
                </a:solidFill>
                <a:latin typeface="Consolas"/>
                <a:cs typeface="Consolas"/>
              </a:rPr>
              <a:t>100</a:t>
            </a:r>
            <a:endParaRPr sz="2000">
              <a:latin typeface="Consolas"/>
              <a:cs typeface="Consolas"/>
            </a:endParaRPr>
          </a:p>
        </p:txBody>
      </p:sp>
      <p:sp>
        <p:nvSpPr>
          <p:cNvPr id="10" name="object 10"/>
          <p:cNvSpPr txBox="1"/>
          <p:nvPr/>
        </p:nvSpPr>
        <p:spPr>
          <a:xfrm>
            <a:off x="5779992" y="6118916"/>
            <a:ext cx="72263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37761C"/>
                </a:solidFill>
                <a:latin typeface="Consolas"/>
                <a:cs typeface="Consolas"/>
              </a:rPr>
              <a:t>//</a:t>
            </a:r>
            <a:r>
              <a:rPr sz="2000" spc="-95" dirty="0">
                <a:solidFill>
                  <a:srgbClr val="37761C"/>
                </a:solidFill>
                <a:latin typeface="Consolas"/>
                <a:cs typeface="Consolas"/>
              </a:rPr>
              <a:t> </a:t>
            </a:r>
            <a:r>
              <a:rPr sz="2000" spc="-5" dirty="0">
                <a:solidFill>
                  <a:srgbClr val="37761C"/>
                </a:solidFill>
                <a:latin typeface="Consolas"/>
                <a:cs typeface="Consolas"/>
              </a:rPr>
              <a:t>91</a:t>
            </a:r>
            <a:endParaRPr sz="2000">
              <a:latin typeface="Consolas"/>
              <a:cs typeface="Consolas"/>
            </a:endParaRPr>
          </a:p>
        </p:txBody>
      </p:sp>
      <p:sp>
        <p:nvSpPr>
          <p:cNvPr id="11" name="object 11"/>
          <p:cNvSpPr/>
          <p:nvPr/>
        </p:nvSpPr>
        <p:spPr>
          <a:xfrm>
            <a:off x="5123500" y="2110200"/>
            <a:ext cx="3569970" cy="2637790"/>
          </a:xfrm>
          <a:custGeom>
            <a:avLst/>
            <a:gdLst/>
            <a:ahLst/>
            <a:cxnLst/>
            <a:rect l="l" t="t" r="r" b="b"/>
            <a:pathLst>
              <a:path w="3569970" h="2637790">
                <a:moveTo>
                  <a:pt x="3129791" y="2637599"/>
                </a:moveTo>
                <a:lnTo>
                  <a:pt x="439608" y="2637599"/>
                </a:lnTo>
                <a:lnTo>
                  <a:pt x="391708" y="2635020"/>
                </a:lnTo>
                <a:lnTo>
                  <a:pt x="345302" y="2627460"/>
                </a:lnTo>
                <a:lnTo>
                  <a:pt x="300658" y="2615188"/>
                </a:lnTo>
                <a:lnTo>
                  <a:pt x="258044" y="2598472"/>
                </a:lnTo>
                <a:lnTo>
                  <a:pt x="217729" y="2577580"/>
                </a:lnTo>
                <a:lnTo>
                  <a:pt x="179981" y="2552780"/>
                </a:lnTo>
                <a:lnTo>
                  <a:pt x="145068" y="2524342"/>
                </a:lnTo>
                <a:lnTo>
                  <a:pt x="113257" y="2492531"/>
                </a:lnTo>
                <a:lnTo>
                  <a:pt x="84818" y="2457618"/>
                </a:lnTo>
                <a:lnTo>
                  <a:pt x="60019" y="2419870"/>
                </a:lnTo>
                <a:lnTo>
                  <a:pt x="39127" y="2379555"/>
                </a:lnTo>
                <a:lnTo>
                  <a:pt x="22411" y="2336941"/>
                </a:lnTo>
                <a:lnTo>
                  <a:pt x="10139" y="2292297"/>
                </a:lnTo>
                <a:lnTo>
                  <a:pt x="2579" y="2245891"/>
                </a:lnTo>
                <a:lnTo>
                  <a:pt x="0" y="2197990"/>
                </a:lnTo>
                <a:lnTo>
                  <a:pt x="0" y="439608"/>
                </a:lnTo>
                <a:lnTo>
                  <a:pt x="2579" y="391708"/>
                </a:lnTo>
                <a:lnTo>
                  <a:pt x="10139" y="345302"/>
                </a:lnTo>
                <a:lnTo>
                  <a:pt x="22411" y="300658"/>
                </a:lnTo>
                <a:lnTo>
                  <a:pt x="39127" y="258044"/>
                </a:lnTo>
                <a:lnTo>
                  <a:pt x="60019" y="217729"/>
                </a:lnTo>
                <a:lnTo>
                  <a:pt x="84818" y="179981"/>
                </a:lnTo>
                <a:lnTo>
                  <a:pt x="113257" y="145068"/>
                </a:lnTo>
                <a:lnTo>
                  <a:pt x="145068" y="113257"/>
                </a:lnTo>
                <a:lnTo>
                  <a:pt x="179981" y="84818"/>
                </a:lnTo>
                <a:lnTo>
                  <a:pt x="217729" y="60019"/>
                </a:lnTo>
                <a:lnTo>
                  <a:pt x="258044" y="39127"/>
                </a:lnTo>
                <a:lnTo>
                  <a:pt x="300658" y="22411"/>
                </a:lnTo>
                <a:lnTo>
                  <a:pt x="345302" y="10139"/>
                </a:lnTo>
                <a:lnTo>
                  <a:pt x="391708" y="2579"/>
                </a:lnTo>
                <a:lnTo>
                  <a:pt x="439608" y="0"/>
                </a:lnTo>
                <a:lnTo>
                  <a:pt x="3129791" y="0"/>
                </a:lnTo>
                <a:lnTo>
                  <a:pt x="3179395" y="2805"/>
                </a:lnTo>
                <a:lnTo>
                  <a:pt x="3227983" y="11104"/>
                </a:lnTo>
                <a:lnTo>
                  <a:pt x="3275127" y="24718"/>
                </a:lnTo>
                <a:lnTo>
                  <a:pt x="3320394" y="43469"/>
                </a:lnTo>
                <a:lnTo>
                  <a:pt x="3363356" y="67178"/>
                </a:lnTo>
                <a:lnTo>
                  <a:pt x="3403582" y="95667"/>
                </a:lnTo>
                <a:lnTo>
                  <a:pt x="3440641" y="128758"/>
                </a:lnTo>
                <a:lnTo>
                  <a:pt x="3473732" y="165817"/>
                </a:lnTo>
                <a:lnTo>
                  <a:pt x="3502221" y="206043"/>
                </a:lnTo>
                <a:lnTo>
                  <a:pt x="3525930" y="249005"/>
                </a:lnTo>
                <a:lnTo>
                  <a:pt x="3544681" y="294273"/>
                </a:lnTo>
                <a:lnTo>
                  <a:pt x="3558295" y="341416"/>
                </a:lnTo>
                <a:lnTo>
                  <a:pt x="3566594" y="390005"/>
                </a:lnTo>
                <a:lnTo>
                  <a:pt x="3569399" y="439608"/>
                </a:lnTo>
                <a:lnTo>
                  <a:pt x="3569399" y="2197990"/>
                </a:lnTo>
                <a:lnTo>
                  <a:pt x="3566820" y="2245891"/>
                </a:lnTo>
                <a:lnTo>
                  <a:pt x="3559260" y="2292297"/>
                </a:lnTo>
                <a:lnTo>
                  <a:pt x="3546988" y="2336941"/>
                </a:lnTo>
                <a:lnTo>
                  <a:pt x="3530272" y="2379555"/>
                </a:lnTo>
                <a:lnTo>
                  <a:pt x="3509380" y="2419870"/>
                </a:lnTo>
                <a:lnTo>
                  <a:pt x="3484581" y="2457618"/>
                </a:lnTo>
                <a:lnTo>
                  <a:pt x="3456142" y="2492531"/>
                </a:lnTo>
                <a:lnTo>
                  <a:pt x="3424331" y="2524342"/>
                </a:lnTo>
                <a:lnTo>
                  <a:pt x="3389418" y="2552780"/>
                </a:lnTo>
                <a:lnTo>
                  <a:pt x="3351670" y="2577580"/>
                </a:lnTo>
                <a:lnTo>
                  <a:pt x="3311355" y="2598472"/>
                </a:lnTo>
                <a:lnTo>
                  <a:pt x="3268741" y="2615188"/>
                </a:lnTo>
                <a:lnTo>
                  <a:pt x="3224097" y="2627460"/>
                </a:lnTo>
                <a:lnTo>
                  <a:pt x="3177691" y="2635020"/>
                </a:lnTo>
                <a:lnTo>
                  <a:pt x="3129791" y="2637599"/>
                </a:lnTo>
                <a:close/>
              </a:path>
            </a:pathLst>
          </a:custGeom>
          <a:solidFill>
            <a:srgbClr val="FFD3D3"/>
          </a:solidFill>
        </p:spPr>
        <p:txBody>
          <a:bodyPr wrap="square" lIns="0" tIns="0" rIns="0" bIns="0" rtlCol="0"/>
          <a:lstStyle/>
          <a:p>
            <a:endParaRPr/>
          </a:p>
        </p:txBody>
      </p:sp>
      <p:sp>
        <p:nvSpPr>
          <p:cNvPr id="12" name="object 12"/>
          <p:cNvSpPr txBox="1"/>
          <p:nvPr/>
        </p:nvSpPr>
        <p:spPr>
          <a:xfrm>
            <a:off x="5375220" y="2499233"/>
            <a:ext cx="3060700" cy="1838960"/>
          </a:xfrm>
          <a:prstGeom prst="rect">
            <a:avLst/>
          </a:prstGeom>
        </p:spPr>
        <p:txBody>
          <a:bodyPr vert="horz" wrap="square" lIns="0" tIns="27940" rIns="0" bIns="0" rtlCol="0">
            <a:spAutoFit/>
          </a:bodyPr>
          <a:lstStyle/>
          <a:p>
            <a:pPr marL="12700" marR="5080" indent="-1270" algn="ctr">
              <a:lnSpc>
                <a:spcPts val="2850"/>
              </a:lnSpc>
              <a:spcBef>
                <a:spcPts val="220"/>
              </a:spcBef>
            </a:pPr>
            <a:r>
              <a:rPr sz="2400" spc="-5" dirty="0">
                <a:latin typeface="Calibri"/>
                <a:cs typeface="Calibri"/>
              </a:rPr>
              <a:t>Generally prefer style  (2), unless the property  is stored in </a:t>
            </a:r>
            <a:r>
              <a:rPr sz="2400" dirty="0">
                <a:latin typeface="Calibri"/>
                <a:cs typeface="Calibri"/>
              </a:rPr>
              <a:t>a </a:t>
            </a:r>
            <a:r>
              <a:rPr sz="2400" spc="-5" dirty="0">
                <a:latin typeface="Calibri"/>
                <a:cs typeface="Calibri"/>
              </a:rPr>
              <a:t>variable,</a:t>
            </a:r>
            <a:r>
              <a:rPr sz="2400" spc="-90" dirty="0">
                <a:latin typeface="Calibri"/>
                <a:cs typeface="Calibri"/>
              </a:rPr>
              <a:t> </a:t>
            </a:r>
            <a:r>
              <a:rPr sz="2400" spc="-5" dirty="0">
                <a:latin typeface="Calibri"/>
                <a:cs typeface="Calibri"/>
              </a:rPr>
              <a:t>or  if the property is not </a:t>
            </a:r>
            <a:r>
              <a:rPr sz="2400" dirty="0">
                <a:latin typeface="Calibri"/>
                <a:cs typeface="Calibri"/>
              </a:rPr>
              <a:t>a  </a:t>
            </a:r>
            <a:r>
              <a:rPr sz="2400" spc="-5" dirty="0">
                <a:latin typeface="Calibri"/>
                <a:cs typeface="Calibri"/>
              </a:rPr>
              <a:t>string.</a:t>
            </a:r>
            <a:endParaRPr sz="2400">
              <a:latin typeface="Calibri"/>
              <a:cs typeface="Calibri"/>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36185"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Maps </a:t>
            </a:r>
            <a:r>
              <a:rPr sz="3600" spc="390" dirty="0">
                <a:latin typeface="Calibri"/>
                <a:cs typeface="Calibri"/>
              </a:rPr>
              <a:t>through</a:t>
            </a:r>
            <a:r>
              <a:rPr sz="3600" spc="-180" dirty="0">
                <a:latin typeface="Calibri"/>
                <a:cs typeface="Calibri"/>
              </a:rPr>
              <a:t> </a:t>
            </a:r>
            <a:r>
              <a:rPr sz="3600" spc="350" dirty="0">
                <a:latin typeface="Calibri"/>
                <a:cs typeface="Calibri"/>
              </a:rPr>
              <a:t>Objects</a:t>
            </a:r>
            <a:endParaRPr sz="3600">
              <a:latin typeface="Calibri"/>
              <a:cs typeface="Calibri"/>
            </a:endParaRPr>
          </a:p>
        </p:txBody>
      </p:sp>
      <p:sp>
        <p:nvSpPr>
          <p:cNvPr id="3" name="object 3"/>
          <p:cNvSpPr txBox="1"/>
          <p:nvPr/>
        </p:nvSpPr>
        <p:spPr>
          <a:xfrm>
            <a:off x="855724" y="1567744"/>
            <a:ext cx="7369809" cy="1399540"/>
          </a:xfrm>
          <a:prstGeom prst="rect">
            <a:avLst/>
          </a:prstGeom>
        </p:spPr>
        <p:txBody>
          <a:bodyPr vert="horz" wrap="square" lIns="0" tIns="12700" rIns="0" bIns="0" rtlCol="0">
            <a:spAutoFit/>
          </a:bodyPr>
          <a:lstStyle/>
          <a:p>
            <a:pPr marL="12700" marR="5080">
              <a:lnSpc>
                <a:spcPct val="114599"/>
              </a:lnSpc>
              <a:spcBef>
                <a:spcPts val="100"/>
              </a:spcBef>
            </a:pPr>
            <a:r>
              <a:rPr sz="2400" spc="-5" dirty="0">
                <a:latin typeface="Calibri"/>
                <a:cs typeface="Calibri"/>
              </a:rPr>
              <a:t>To </a:t>
            </a:r>
            <a:r>
              <a:rPr sz="2400" dirty="0">
                <a:latin typeface="Calibri"/>
                <a:cs typeface="Calibri"/>
              </a:rPr>
              <a:t>add a </a:t>
            </a:r>
            <a:r>
              <a:rPr sz="2400" spc="-5" dirty="0">
                <a:latin typeface="Calibri"/>
                <a:cs typeface="Calibri"/>
              </a:rPr>
              <a:t>property to </a:t>
            </a:r>
            <a:r>
              <a:rPr sz="2400" dirty="0">
                <a:latin typeface="Calibri"/>
                <a:cs typeface="Calibri"/>
              </a:rPr>
              <a:t>an </a:t>
            </a:r>
            <a:r>
              <a:rPr sz="2400" spc="-5" dirty="0">
                <a:latin typeface="Calibri"/>
                <a:cs typeface="Calibri"/>
              </a:rPr>
              <a:t>object, name the property </a:t>
            </a:r>
            <a:r>
              <a:rPr sz="2400" dirty="0">
                <a:latin typeface="Calibri"/>
                <a:cs typeface="Calibri"/>
              </a:rPr>
              <a:t>and </a:t>
            </a:r>
            <a:r>
              <a:rPr sz="2400" spc="-5" dirty="0">
                <a:latin typeface="Calibri"/>
                <a:cs typeface="Calibri"/>
              </a:rPr>
              <a:t>give  it </a:t>
            </a:r>
            <a:r>
              <a:rPr sz="2400" dirty="0">
                <a:latin typeface="Calibri"/>
                <a:cs typeface="Calibri"/>
              </a:rPr>
              <a:t>a</a:t>
            </a:r>
            <a:r>
              <a:rPr sz="2400" spc="-10" dirty="0">
                <a:latin typeface="Calibri"/>
                <a:cs typeface="Calibri"/>
              </a:rPr>
              <a:t> </a:t>
            </a:r>
            <a:r>
              <a:rPr sz="2400" spc="-5" dirty="0">
                <a:latin typeface="Calibri"/>
                <a:cs typeface="Calibri"/>
              </a:rPr>
              <a:t>value:</a:t>
            </a:r>
            <a:endParaRPr sz="2400">
              <a:latin typeface="Calibri"/>
              <a:cs typeface="Calibri"/>
            </a:endParaRPr>
          </a:p>
          <a:p>
            <a:pPr marL="469900">
              <a:lnSpc>
                <a:spcPct val="100000"/>
              </a:lnSpc>
              <a:spcBef>
                <a:spcPts val="1820"/>
              </a:spcBef>
            </a:pPr>
            <a:r>
              <a:rPr sz="2000" spc="-5" dirty="0">
                <a:solidFill>
                  <a:srgbClr val="434343"/>
                </a:solidFill>
                <a:latin typeface="Consolas"/>
                <a:cs typeface="Consolas"/>
              </a:rPr>
              <a:t>const scores </a:t>
            </a:r>
            <a:r>
              <a:rPr sz="2000" dirty="0">
                <a:solidFill>
                  <a:srgbClr val="434343"/>
                </a:solidFill>
                <a:latin typeface="Consolas"/>
                <a:cs typeface="Consolas"/>
              </a:rPr>
              <a:t>=</a:t>
            </a:r>
            <a:r>
              <a:rPr sz="2000" spc="-15" dirty="0">
                <a:solidFill>
                  <a:srgbClr val="434343"/>
                </a:solidFill>
                <a:latin typeface="Consolas"/>
                <a:cs typeface="Consolas"/>
              </a:rPr>
              <a:t> </a:t>
            </a:r>
            <a:r>
              <a:rPr sz="2000" dirty="0">
                <a:solidFill>
                  <a:srgbClr val="434343"/>
                </a:solidFill>
                <a:latin typeface="Consolas"/>
                <a:cs typeface="Consolas"/>
              </a:rPr>
              <a:t>{</a:t>
            </a:r>
            <a:endParaRPr sz="2000">
              <a:latin typeface="Consolas"/>
              <a:cs typeface="Consolas"/>
            </a:endParaRPr>
          </a:p>
        </p:txBody>
      </p:sp>
      <p:graphicFrame>
        <p:nvGraphicFramePr>
          <p:cNvPr id="4" name="object 4"/>
          <p:cNvGraphicFramePr>
            <a:graphicFrameLocks noGrp="1"/>
          </p:cNvGraphicFramePr>
          <p:nvPr/>
        </p:nvGraphicFramePr>
        <p:xfrm>
          <a:off x="1572766" y="3082301"/>
          <a:ext cx="1595755" cy="958849"/>
        </p:xfrm>
        <a:graphic>
          <a:graphicData uri="http://schemas.openxmlformats.org/drawingml/2006/table">
            <a:tbl>
              <a:tblPr firstRow="1" bandRow="1">
                <a:tableStyleId>{2D5ABB26-0587-4C30-8999-92F81FD0307C}</a:tableStyleId>
              </a:tblPr>
              <a:tblGrid>
                <a:gridCol w="936625">
                  <a:extLst>
                    <a:ext uri="{9D8B030D-6E8A-4147-A177-3AD203B41FA5}">
                      <a16:colId xmlns:a16="http://schemas.microsoft.com/office/drawing/2014/main" val="20000"/>
                    </a:ext>
                  </a:extLst>
                </a:gridCol>
                <a:gridCol w="659130">
                  <a:extLst>
                    <a:ext uri="{9D8B030D-6E8A-4147-A177-3AD203B41FA5}">
                      <a16:colId xmlns:a16="http://schemas.microsoft.com/office/drawing/2014/main" val="20001"/>
                    </a:ext>
                  </a:extLst>
                </a:gridCol>
              </a:tblGrid>
              <a:tr h="303212">
                <a:tc>
                  <a:txBody>
                    <a:bodyPr/>
                    <a:lstStyle/>
                    <a:p>
                      <a:pPr marR="29845" algn="ctr">
                        <a:lnSpc>
                          <a:spcPts val="1885"/>
                        </a:lnSpc>
                      </a:pPr>
                      <a:r>
                        <a:rPr sz="2000" spc="-5" dirty="0">
                          <a:solidFill>
                            <a:srgbClr val="434343"/>
                          </a:solidFill>
                          <a:latin typeface="Consolas"/>
                          <a:cs typeface="Consolas"/>
                        </a:rPr>
                        <a:t>peach:</a:t>
                      </a:r>
                      <a:endParaRPr sz="2000">
                        <a:latin typeface="Consolas"/>
                        <a:cs typeface="Consolas"/>
                      </a:endParaRPr>
                    </a:p>
                  </a:txBody>
                  <a:tcPr marL="0" marR="0" marT="0" marB="0"/>
                </a:tc>
                <a:tc>
                  <a:txBody>
                    <a:bodyPr/>
                    <a:lstStyle/>
                    <a:p>
                      <a:pPr marL="69215">
                        <a:lnSpc>
                          <a:spcPts val="1885"/>
                        </a:lnSpc>
                      </a:pPr>
                      <a:r>
                        <a:rPr sz="2000" spc="-5" dirty="0">
                          <a:solidFill>
                            <a:srgbClr val="434343"/>
                          </a:solidFill>
                          <a:latin typeface="Consolas"/>
                          <a:cs typeface="Consolas"/>
                        </a:rPr>
                        <a:t>100,</a:t>
                      </a:r>
                      <a:endParaRPr sz="2000">
                        <a:latin typeface="Consolas"/>
                        <a:cs typeface="Consolas"/>
                      </a:endParaRPr>
                    </a:p>
                  </a:txBody>
                  <a:tcPr marL="0" marR="0" marT="0" marB="0"/>
                </a:tc>
                <a:extLst>
                  <a:ext uri="{0D108BD9-81ED-4DB2-BD59-A6C34878D82A}">
                    <a16:rowId xmlns:a16="http://schemas.microsoft.com/office/drawing/2014/main" val="10000"/>
                  </a:ext>
                </a:extLst>
              </a:tr>
              <a:tr h="352425">
                <a:tc>
                  <a:txBody>
                    <a:bodyPr/>
                    <a:lstStyle/>
                    <a:p>
                      <a:pPr marR="29845" algn="ctr">
                        <a:lnSpc>
                          <a:spcPts val="2275"/>
                        </a:lnSpc>
                      </a:pPr>
                      <a:r>
                        <a:rPr sz="2000" spc="-5" dirty="0">
                          <a:solidFill>
                            <a:srgbClr val="434343"/>
                          </a:solidFill>
                          <a:latin typeface="Consolas"/>
                          <a:cs typeface="Consolas"/>
                        </a:rPr>
                        <a:t>mario:</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88,</a:t>
                      </a:r>
                      <a:endParaRPr sz="2000">
                        <a:latin typeface="Consolas"/>
                        <a:cs typeface="Consolas"/>
                      </a:endParaRPr>
                    </a:p>
                  </a:txBody>
                  <a:tcPr marL="0" marR="0" marT="0" marB="0"/>
                </a:tc>
                <a:extLst>
                  <a:ext uri="{0D108BD9-81ED-4DB2-BD59-A6C34878D82A}">
                    <a16:rowId xmlns:a16="http://schemas.microsoft.com/office/drawing/2014/main" val="10001"/>
                  </a:ext>
                </a:extLst>
              </a:tr>
              <a:tr h="303212">
                <a:tc>
                  <a:txBody>
                    <a:bodyPr/>
                    <a:lstStyle/>
                    <a:p>
                      <a:pPr marR="29845" algn="ctr">
                        <a:lnSpc>
                          <a:spcPts val="2275"/>
                        </a:lnSpc>
                      </a:pPr>
                      <a:r>
                        <a:rPr sz="2000" spc="-5" dirty="0">
                          <a:solidFill>
                            <a:srgbClr val="434343"/>
                          </a:solidFill>
                          <a:latin typeface="Consolas"/>
                          <a:cs typeface="Consolas"/>
                        </a:rPr>
                        <a:t>luigi:</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91</a:t>
                      </a:r>
                      <a:endParaRPr sz="20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5" name="object 5"/>
          <p:cNvSpPr txBox="1"/>
          <p:nvPr/>
        </p:nvSpPr>
        <p:spPr>
          <a:xfrm>
            <a:off x="1312924" y="4013891"/>
            <a:ext cx="2814320" cy="1787525"/>
          </a:xfrm>
          <a:prstGeom prst="rect">
            <a:avLst/>
          </a:prstGeom>
        </p:spPr>
        <p:txBody>
          <a:bodyPr vert="horz" wrap="square" lIns="0" tIns="60325" rIns="0" bIns="0" rtlCol="0">
            <a:spAutoFit/>
          </a:bodyPr>
          <a:lstStyle/>
          <a:p>
            <a:pPr marL="12700">
              <a:lnSpc>
                <a:spcPct val="100000"/>
              </a:lnSpc>
              <a:spcBef>
                <a:spcPts val="475"/>
              </a:spcBef>
            </a:pPr>
            <a:r>
              <a:rPr sz="2000" spc="-5" dirty="0">
                <a:solidFill>
                  <a:srgbClr val="434343"/>
                </a:solidFill>
                <a:latin typeface="Consolas"/>
                <a:cs typeface="Consolas"/>
              </a:rPr>
              <a:t>};</a:t>
            </a:r>
            <a:endParaRPr sz="2000">
              <a:latin typeface="Consolas"/>
              <a:cs typeface="Consolas"/>
            </a:endParaRPr>
          </a:p>
          <a:p>
            <a:pPr marL="12700" marR="5080">
              <a:lnSpc>
                <a:spcPct val="115599"/>
              </a:lnSpc>
            </a:pPr>
            <a:r>
              <a:rPr sz="2000" b="1" spc="-5" dirty="0">
                <a:solidFill>
                  <a:srgbClr val="9900FF"/>
                </a:solidFill>
                <a:latin typeface="Consolas"/>
                <a:cs typeface="Consolas"/>
              </a:rPr>
              <a:t>scores.toad </a:t>
            </a:r>
            <a:r>
              <a:rPr sz="2000" b="1" dirty="0">
                <a:solidFill>
                  <a:srgbClr val="9900FF"/>
                </a:solidFill>
                <a:latin typeface="Consolas"/>
                <a:cs typeface="Consolas"/>
              </a:rPr>
              <a:t>= </a:t>
            </a:r>
            <a:r>
              <a:rPr sz="2000" b="1" spc="-5" dirty="0">
                <a:solidFill>
                  <a:srgbClr val="9900FF"/>
                </a:solidFill>
                <a:latin typeface="Consolas"/>
                <a:cs typeface="Consolas"/>
              </a:rPr>
              <a:t>72;  </a:t>
            </a:r>
            <a:r>
              <a:rPr sz="2000" spc="-5" dirty="0">
                <a:solidFill>
                  <a:srgbClr val="434343"/>
                </a:solidFill>
                <a:latin typeface="Consolas"/>
                <a:cs typeface="Consolas"/>
              </a:rPr>
              <a:t>let name </a:t>
            </a:r>
            <a:r>
              <a:rPr sz="2000" dirty="0">
                <a:solidFill>
                  <a:srgbClr val="434343"/>
                </a:solidFill>
                <a:latin typeface="Consolas"/>
                <a:cs typeface="Consolas"/>
              </a:rPr>
              <a:t>= </a:t>
            </a:r>
            <a:r>
              <a:rPr sz="2000" spc="-5" dirty="0">
                <a:solidFill>
                  <a:srgbClr val="434343"/>
                </a:solidFill>
                <a:latin typeface="Consolas"/>
                <a:cs typeface="Consolas"/>
              </a:rPr>
              <a:t>'wario';  </a:t>
            </a:r>
            <a:r>
              <a:rPr sz="2000" b="1" spc="-5" dirty="0">
                <a:solidFill>
                  <a:srgbClr val="9900FF"/>
                </a:solidFill>
                <a:latin typeface="Consolas"/>
                <a:cs typeface="Consolas"/>
              </a:rPr>
              <a:t>scores[name] </a:t>
            </a:r>
            <a:r>
              <a:rPr sz="2000" b="1" dirty="0">
                <a:solidFill>
                  <a:srgbClr val="9900FF"/>
                </a:solidFill>
                <a:latin typeface="Consolas"/>
                <a:cs typeface="Consolas"/>
              </a:rPr>
              <a:t>= </a:t>
            </a:r>
            <a:r>
              <a:rPr sz="2000" b="1" spc="-5" dirty="0">
                <a:solidFill>
                  <a:srgbClr val="9900FF"/>
                </a:solidFill>
                <a:latin typeface="Consolas"/>
                <a:cs typeface="Consolas"/>
              </a:rPr>
              <a:t>102;  </a:t>
            </a:r>
            <a:r>
              <a:rPr sz="2000" spc="-5" dirty="0">
                <a:solidFill>
                  <a:srgbClr val="434343"/>
                </a:solidFill>
                <a:latin typeface="Consolas"/>
                <a:cs typeface="Consolas"/>
              </a:rPr>
              <a:t>console.log(scores);</a:t>
            </a:r>
            <a:endParaRPr sz="2000">
              <a:latin typeface="Consolas"/>
              <a:cs typeface="Consolas"/>
            </a:endParaRPr>
          </a:p>
        </p:txBody>
      </p:sp>
      <p:sp>
        <p:nvSpPr>
          <p:cNvPr id="6" name="object 6"/>
          <p:cNvSpPr/>
          <p:nvPr/>
        </p:nvSpPr>
        <p:spPr>
          <a:xfrm>
            <a:off x="410399" y="6194799"/>
            <a:ext cx="8629649" cy="37073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36185" cy="574040"/>
          </a:xfrm>
          <a:prstGeom prst="rect">
            <a:avLst/>
          </a:prstGeom>
        </p:spPr>
        <p:txBody>
          <a:bodyPr vert="horz" wrap="square" lIns="0" tIns="12700" rIns="0" bIns="0" rtlCol="0">
            <a:spAutoFit/>
          </a:bodyPr>
          <a:lstStyle/>
          <a:p>
            <a:pPr marL="12700">
              <a:lnSpc>
                <a:spcPct val="100000"/>
              </a:lnSpc>
              <a:spcBef>
                <a:spcPts val="100"/>
              </a:spcBef>
            </a:pPr>
            <a:r>
              <a:rPr sz="3600" spc="365" dirty="0">
                <a:latin typeface="Calibri"/>
                <a:cs typeface="Calibri"/>
              </a:rPr>
              <a:t>Maps </a:t>
            </a:r>
            <a:r>
              <a:rPr sz="3600" spc="390" dirty="0">
                <a:latin typeface="Calibri"/>
                <a:cs typeface="Calibri"/>
              </a:rPr>
              <a:t>through</a:t>
            </a:r>
            <a:r>
              <a:rPr sz="3600" spc="-180" dirty="0">
                <a:latin typeface="Calibri"/>
                <a:cs typeface="Calibri"/>
              </a:rPr>
              <a:t> </a:t>
            </a:r>
            <a:r>
              <a:rPr sz="3600" spc="350" dirty="0">
                <a:latin typeface="Calibri"/>
                <a:cs typeface="Calibri"/>
              </a:rPr>
              <a:t>Objects</a:t>
            </a:r>
            <a:endParaRPr sz="3600">
              <a:latin typeface="Calibri"/>
              <a:cs typeface="Calibri"/>
            </a:endParaRPr>
          </a:p>
        </p:txBody>
      </p:sp>
      <p:sp>
        <p:nvSpPr>
          <p:cNvPr id="3" name="object 3"/>
          <p:cNvSpPr txBox="1"/>
          <p:nvPr/>
        </p:nvSpPr>
        <p:spPr>
          <a:xfrm>
            <a:off x="855724" y="1621084"/>
            <a:ext cx="6008370" cy="92710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To remove </a:t>
            </a:r>
            <a:r>
              <a:rPr sz="2400" dirty="0">
                <a:latin typeface="Calibri"/>
                <a:cs typeface="Calibri"/>
              </a:rPr>
              <a:t>a </a:t>
            </a:r>
            <a:r>
              <a:rPr sz="2400" spc="-5" dirty="0">
                <a:latin typeface="Calibri"/>
                <a:cs typeface="Calibri"/>
              </a:rPr>
              <a:t>property to </a:t>
            </a:r>
            <a:r>
              <a:rPr sz="2400" dirty="0">
                <a:latin typeface="Calibri"/>
                <a:cs typeface="Calibri"/>
              </a:rPr>
              <a:t>an </a:t>
            </a:r>
            <a:r>
              <a:rPr sz="2400" spc="-5" dirty="0">
                <a:latin typeface="Calibri"/>
                <a:cs typeface="Calibri"/>
              </a:rPr>
              <a:t>object, use </a:t>
            </a:r>
            <a:r>
              <a:rPr sz="2400" b="1" spc="-5" dirty="0">
                <a:latin typeface="Consolas"/>
                <a:cs typeface="Consolas"/>
              </a:rPr>
              <a:t>delete</a:t>
            </a:r>
            <a:r>
              <a:rPr sz="2400" spc="-5" dirty="0">
                <a:latin typeface="Calibri"/>
                <a:cs typeface="Calibri"/>
              </a:rPr>
              <a:t>:</a:t>
            </a:r>
            <a:endParaRPr sz="2400">
              <a:latin typeface="Calibri"/>
              <a:cs typeface="Calibri"/>
            </a:endParaRPr>
          </a:p>
          <a:p>
            <a:pPr marL="469900">
              <a:lnSpc>
                <a:spcPct val="100000"/>
              </a:lnSpc>
              <a:spcBef>
                <a:spcPts val="1820"/>
              </a:spcBef>
            </a:pPr>
            <a:r>
              <a:rPr sz="2000" spc="-5" dirty="0">
                <a:solidFill>
                  <a:srgbClr val="434343"/>
                </a:solidFill>
                <a:latin typeface="Consolas"/>
                <a:cs typeface="Consolas"/>
              </a:rPr>
              <a:t>const scores </a:t>
            </a:r>
            <a:r>
              <a:rPr sz="2000" dirty="0">
                <a:solidFill>
                  <a:srgbClr val="434343"/>
                </a:solidFill>
                <a:latin typeface="Consolas"/>
                <a:cs typeface="Consolas"/>
              </a:rPr>
              <a:t>=</a:t>
            </a:r>
            <a:r>
              <a:rPr sz="2000" spc="-20" dirty="0">
                <a:solidFill>
                  <a:srgbClr val="434343"/>
                </a:solidFill>
                <a:latin typeface="Consolas"/>
                <a:cs typeface="Consolas"/>
              </a:rPr>
              <a:t> </a:t>
            </a:r>
            <a:r>
              <a:rPr sz="2000" dirty="0">
                <a:solidFill>
                  <a:srgbClr val="434343"/>
                </a:solidFill>
                <a:latin typeface="Consolas"/>
                <a:cs typeface="Consolas"/>
              </a:rPr>
              <a:t>{</a:t>
            </a:r>
            <a:endParaRPr sz="2000">
              <a:latin typeface="Consolas"/>
              <a:cs typeface="Consolas"/>
            </a:endParaRPr>
          </a:p>
        </p:txBody>
      </p:sp>
      <p:graphicFrame>
        <p:nvGraphicFramePr>
          <p:cNvPr id="4" name="object 4"/>
          <p:cNvGraphicFramePr>
            <a:graphicFrameLocks noGrp="1"/>
          </p:cNvGraphicFramePr>
          <p:nvPr/>
        </p:nvGraphicFramePr>
        <p:xfrm>
          <a:off x="1572766" y="2663201"/>
          <a:ext cx="1595755" cy="958849"/>
        </p:xfrm>
        <a:graphic>
          <a:graphicData uri="http://schemas.openxmlformats.org/drawingml/2006/table">
            <a:tbl>
              <a:tblPr firstRow="1" bandRow="1">
                <a:tableStyleId>{2D5ABB26-0587-4C30-8999-92F81FD0307C}</a:tableStyleId>
              </a:tblPr>
              <a:tblGrid>
                <a:gridCol w="936625">
                  <a:extLst>
                    <a:ext uri="{9D8B030D-6E8A-4147-A177-3AD203B41FA5}">
                      <a16:colId xmlns:a16="http://schemas.microsoft.com/office/drawing/2014/main" val="20000"/>
                    </a:ext>
                  </a:extLst>
                </a:gridCol>
                <a:gridCol w="659130">
                  <a:extLst>
                    <a:ext uri="{9D8B030D-6E8A-4147-A177-3AD203B41FA5}">
                      <a16:colId xmlns:a16="http://schemas.microsoft.com/office/drawing/2014/main" val="20001"/>
                    </a:ext>
                  </a:extLst>
                </a:gridCol>
              </a:tblGrid>
              <a:tr h="303212">
                <a:tc>
                  <a:txBody>
                    <a:bodyPr/>
                    <a:lstStyle/>
                    <a:p>
                      <a:pPr marR="29845" algn="ctr">
                        <a:lnSpc>
                          <a:spcPts val="1885"/>
                        </a:lnSpc>
                      </a:pPr>
                      <a:r>
                        <a:rPr sz="2000" spc="-5" dirty="0">
                          <a:solidFill>
                            <a:srgbClr val="434343"/>
                          </a:solidFill>
                          <a:latin typeface="Consolas"/>
                          <a:cs typeface="Consolas"/>
                        </a:rPr>
                        <a:t>peach:</a:t>
                      </a:r>
                      <a:endParaRPr sz="2000">
                        <a:latin typeface="Consolas"/>
                        <a:cs typeface="Consolas"/>
                      </a:endParaRPr>
                    </a:p>
                  </a:txBody>
                  <a:tcPr marL="0" marR="0" marT="0" marB="0"/>
                </a:tc>
                <a:tc>
                  <a:txBody>
                    <a:bodyPr/>
                    <a:lstStyle/>
                    <a:p>
                      <a:pPr marL="69215">
                        <a:lnSpc>
                          <a:spcPts val="1885"/>
                        </a:lnSpc>
                      </a:pPr>
                      <a:r>
                        <a:rPr sz="2000" spc="-5" dirty="0">
                          <a:solidFill>
                            <a:srgbClr val="434343"/>
                          </a:solidFill>
                          <a:latin typeface="Consolas"/>
                          <a:cs typeface="Consolas"/>
                        </a:rPr>
                        <a:t>100,</a:t>
                      </a:r>
                      <a:endParaRPr sz="2000">
                        <a:latin typeface="Consolas"/>
                        <a:cs typeface="Consolas"/>
                      </a:endParaRPr>
                    </a:p>
                  </a:txBody>
                  <a:tcPr marL="0" marR="0" marT="0" marB="0"/>
                </a:tc>
                <a:extLst>
                  <a:ext uri="{0D108BD9-81ED-4DB2-BD59-A6C34878D82A}">
                    <a16:rowId xmlns:a16="http://schemas.microsoft.com/office/drawing/2014/main" val="10000"/>
                  </a:ext>
                </a:extLst>
              </a:tr>
              <a:tr h="352425">
                <a:tc>
                  <a:txBody>
                    <a:bodyPr/>
                    <a:lstStyle/>
                    <a:p>
                      <a:pPr marR="29845" algn="ctr">
                        <a:lnSpc>
                          <a:spcPts val="2275"/>
                        </a:lnSpc>
                      </a:pPr>
                      <a:r>
                        <a:rPr sz="2000" spc="-5" dirty="0">
                          <a:solidFill>
                            <a:srgbClr val="434343"/>
                          </a:solidFill>
                          <a:latin typeface="Consolas"/>
                          <a:cs typeface="Consolas"/>
                        </a:rPr>
                        <a:t>mario:</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88,</a:t>
                      </a:r>
                      <a:endParaRPr sz="2000">
                        <a:latin typeface="Consolas"/>
                        <a:cs typeface="Consolas"/>
                      </a:endParaRPr>
                    </a:p>
                  </a:txBody>
                  <a:tcPr marL="0" marR="0" marT="0" marB="0"/>
                </a:tc>
                <a:extLst>
                  <a:ext uri="{0D108BD9-81ED-4DB2-BD59-A6C34878D82A}">
                    <a16:rowId xmlns:a16="http://schemas.microsoft.com/office/drawing/2014/main" val="10001"/>
                  </a:ext>
                </a:extLst>
              </a:tr>
              <a:tr h="303212">
                <a:tc>
                  <a:txBody>
                    <a:bodyPr/>
                    <a:lstStyle/>
                    <a:p>
                      <a:pPr marR="29845" algn="ctr">
                        <a:lnSpc>
                          <a:spcPts val="2275"/>
                        </a:lnSpc>
                      </a:pPr>
                      <a:r>
                        <a:rPr sz="2000" spc="-5" dirty="0">
                          <a:solidFill>
                            <a:srgbClr val="434343"/>
                          </a:solidFill>
                          <a:latin typeface="Consolas"/>
                          <a:cs typeface="Consolas"/>
                        </a:rPr>
                        <a:t>luigi:</a:t>
                      </a:r>
                      <a:endParaRPr sz="2000">
                        <a:latin typeface="Consolas"/>
                        <a:cs typeface="Consolas"/>
                      </a:endParaRPr>
                    </a:p>
                  </a:txBody>
                  <a:tcPr marL="0" marR="0" marT="0" marB="0"/>
                </a:tc>
                <a:tc>
                  <a:txBody>
                    <a:bodyPr/>
                    <a:lstStyle/>
                    <a:p>
                      <a:pPr marL="69215">
                        <a:lnSpc>
                          <a:spcPts val="2275"/>
                        </a:lnSpc>
                      </a:pPr>
                      <a:r>
                        <a:rPr sz="2000" spc="-5" dirty="0">
                          <a:solidFill>
                            <a:srgbClr val="434343"/>
                          </a:solidFill>
                          <a:latin typeface="Consolas"/>
                          <a:cs typeface="Consolas"/>
                        </a:rPr>
                        <a:t>91</a:t>
                      </a:r>
                      <a:endParaRPr sz="2000">
                        <a:latin typeface="Consolas"/>
                        <a:cs typeface="Consolas"/>
                      </a:endParaRPr>
                    </a:p>
                  </a:txBody>
                  <a:tcPr marL="0" marR="0" marT="0" marB="0"/>
                </a:tc>
                <a:extLst>
                  <a:ext uri="{0D108BD9-81ED-4DB2-BD59-A6C34878D82A}">
                    <a16:rowId xmlns:a16="http://schemas.microsoft.com/office/drawing/2014/main" val="10002"/>
                  </a:ext>
                </a:extLst>
              </a:tr>
            </a:tbl>
          </a:graphicData>
        </a:graphic>
      </p:graphicFrame>
      <p:sp>
        <p:nvSpPr>
          <p:cNvPr id="5" name="object 5"/>
          <p:cNvSpPr txBox="1"/>
          <p:nvPr/>
        </p:nvSpPr>
        <p:spPr>
          <a:xfrm>
            <a:off x="1312924" y="3594791"/>
            <a:ext cx="2815590" cy="2139950"/>
          </a:xfrm>
          <a:prstGeom prst="rect">
            <a:avLst/>
          </a:prstGeom>
        </p:spPr>
        <p:txBody>
          <a:bodyPr vert="horz" wrap="square" lIns="0" tIns="60325" rIns="0" bIns="0" rtlCol="0">
            <a:spAutoFit/>
          </a:bodyPr>
          <a:lstStyle/>
          <a:p>
            <a:pPr marL="12700">
              <a:lnSpc>
                <a:spcPct val="100000"/>
              </a:lnSpc>
              <a:spcBef>
                <a:spcPts val="475"/>
              </a:spcBef>
            </a:pPr>
            <a:r>
              <a:rPr sz="2000" spc="-5" dirty="0">
                <a:solidFill>
                  <a:srgbClr val="434343"/>
                </a:solidFill>
                <a:latin typeface="Consolas"/>
                <a:cs typeface="Consolas"/>
              </a:rPr>
              <a:t>};</a:t>
            </a:r>
            <a:endParaRPr sz="2000">
              <a:latin typeface="Consolas"/>
              <a:cs typeface="Consolas"/>
            </a:endParaRPr>
          </a:p>
          <a:p>
            <a:pPr marL="12700" marR="5080">
              <a:lnSpc>
                <a:spcPct val="115599"/>
              </a:lnSpc>
            </a:pPr>
            <a:r>
              <a:rPr sz="2000" spc="-5" dirty="0">
                <a:solidFill>
                  <a:srgbClr val="434343"/>
                </a:solidFill>
                <a:latin typeface="Consolas"/>
                <a:cs typeface="Consolas"/>
              </a:rPr>
              <a:t>scores.toad </a:t>
            </a:r>
            <a:r>
              <a:rPr sz="2000" dirty="0">
                <a:solidFill>
                  <a:srgbClr val="434343"/>
                </a:solidFill>
                <a:latin typeface="Consolas"/>
                <a:cs typeface="Consolas"/>
              </a:rPr>
              <a:t>= </a:t>
            </a:r>
            <a:r>
              <a:rPr sz="2000" spc="-5" dirty="0">
                <a:solidFill>
                  <a:srgbClr val="434343"/>
                </a:solidFill>
                <a:latin typeface="Consolas"/>
                <a:cs typeface="Consolas"/>
              </a:rPr>
              <a:t>72;  let name </a:t>
            </a:r>
            <a:r>
              <a:rPr sz="2000" dirty="0">
                <a:solidFill>
                  <a:srgbClr val="434343"/>
                </a:solidFill>
                <a:latin typeface="Consolas"/>
                <a:cs typeface="Consolas"/>
              </a:rPr>
              <a:t>= </a:t>
            </a:r>
            <a:r>
              <a:rPr sz="2000" spc="-5" dirty="0">
                <a:solidFill>
                  <a:srgbClr val="434343"/>
                </a:solidFill>
                <a:latin typeface="Consolas"/>
                <a:cs typeface="Consolas"/>
              </a:rPr>
              <a:t>'wario';  scores[name] </a:t>
            </a:r>
            <a:r>
              <a:rPr sz="2000" dirty="0">
                <a:solidFill>
                  <a:srgbClr val="434343"/>
                </a:solidFill>
                <a:latin typeface="Consolas"/>
                <a:cs typeface="Consolas"/>
              </a:rPr>
              <a:t>= </a:t>
            </a:r>
            <a:r>
              <a:rPr sz="2000" spc="-5" dirty="0">
                <a:solidFill>
                  <a:srgbClr val="434343"/>
                </a:solidFill>
                <a:latin typeface="Consolas"/>
                <a:cs typeface="Consolas"/>
              </a:rPr>
              <a:t>102;  </a:t>
            </a:r>
            <a:r>
              <a:rPr sz="2000" b="1" spc="-5" dirty="0">
                <a:solidFill>
                  <a:srgbClr val="9900FF"/>
                </a:solidFill>
                <a:latin typeface="Consolas"/>
                <a:cs typeface="Consolas"/>
              </a:rPr>
              <a:t>delete</a:t>
            </a:r>
            <a:r>
              <a:rPr sz="2000" b="1" spc="-80" dirty="0">
                <a:solidFill>
                  <a:srgbClr val="9900FF"/>
                </a:solidFill>
                <a:latin typeface="Consolas"/>
                <a:cs typeface="Consolas"/>
              </a:rPr>
              <a:t> </a:t>
            </a:r>
            <a:r>
              <a:rPr sz="2000" spc="-5" dirty="0">
                <a:solidFill>
                  <a:srgbClr val="9900FF"/>
                </a:solidFill>
                <a:latin typeface="Consolas"/>
                <a:cs typeface="Consolas"/>
              </a:rPr>
              <a:t>scores.peach;  </a:t>
            </a:r>
            <a:r>
              <a:rPr sz="2000" spc="-5" dirty="0">
                <a:solidFill>
                  <a:srgbClr val="434343"/>
                </a:solidFill>
                <a:latin typeface="Consolas"/>
                <a:cs typeface="Consolas"/>
              </a:rPr>
              <a:t>console.log(scores);</a:t>
            </a:r>
            <a:endParaRPr sz="2000">
              <a:latin typeface="Consolas"/>
              <a:cs typeface="Consolas"/>
            </a:endParaRPr>
          </a:p>
        </p:txBody>
      </p:sp>
      <p:sp>
        <p:nvSpPr>
          <p:cNvPr id="6" name="object 6"/>
          <p:cNvSpPr/>
          <p:nvPr/>
        </p:nvSpPr>
        <p:spPr>
          <a:xfrm>
            <a:off x="1293750" y="6011100"/>
            <a:ext cx="7067549" cy="4667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032375" cy="574040"/>
          </a:xfrm>
          <a:prstGeom prst="rect">
            <a:avLst/>
          </a:prstGeom>
        </p:spPr>
        <p:txBody>
          <a:bodyPr vert="horz" wrap="square" lIns="0" tIns="12700" rIns="0" bIns="0" rtlCol="0">
            <a:spAutoFit/>
          </a:bodyPr>
          <a:lstStyle/>
          <a:p>
            <a:pPr marL="12700">
              <a:lnSpc>
                <a:spcPct val="100000"/>
              </a:lnSpc>
              <a:spcBef>
                <a:spcPts val="100"/>
              </a:spcBef>
            </a:pPr>
            <a:r>
              <a:rPr sz="3600" spc="295" dirty="0">
                <a:latin typeface="Calibri"/>
                <a:cs typeface="Calibri"/>
              </a:rPr>
              <a:t>Iterating </a:t>
            </a:r>
            <a:r>
              <a:rPr sz="3600" spc="390" dirty="0">
                <a:latin typeface="Calibri"/>
                <a:cs typeface="Calibri"/>
              </a:rPr>
              <a:t>through</a:t>
            </a:r>
            <a:r>
              <a:rPr sz="3600" spc="-130" dirty="0">
                <a:latin typeface="Calibri"/>
                <a:cs typeface="Calibri"/>
              </a:rPr>
              <a:t> </a:t>
            </a:r>
            <a:r>
              <a:rPr sz="3600" spc="405" dirty="0">
                <a:latin typeface="Calibri"/>
                <a:cs typeface="Calibri"/>
              </a:rPr>
              <a:t>Map</a:t>
            </a:r>
            <a:endParaRPr sz="3600">
              <a:latin typeface="Calibri"/>
              <a:cs typeface="Calibri"/>
            </a:endParaRPr>
          </a:p>
        </p:txBody>
      </p:sp>
      <p:sp>
        <p:nvSpPr>
          <p:cNvPr id="3" name="object 3"/>
          <p:cNvSpPr txBox="1"/>
          <p:nvPr/>
        </p:nvSpPr>
        <p:spPr>
          <a:xfrm>
            <a:off x="855724" y="1677131"/>
            <a:ext cx="7672705" cy="5019040"/>
          </a:xfrm>
          <a:prstGeom prst="rect">
            <a:avLst/>
          </a:prstGeom>
        </p:spPr>
        <p:txBody>
          <a:bodyPr vert="horz" wrap="square" lIns="0" tIns="83185" rIns="0" bIns="0" rtlCol="0">
            <a:spAutoFit/>
          </a:bodyPr>
          <a:lstStyle/>
          <a:p>
            <a:pPr marL="12700">
              <a:lnSpc>
                <a:spcPct val="100000"/>
              </a:lnSpc>
              <a:spcBef>
                <a:spcPts val="655"/>
              </a:spcBef>
            </a:pPr>
            <a:r>
              <a:rPr sz="2400" spc="-5" dirty="0">
                <a:latin typeface="Calibri"/>
                <a:cs typeface="Calibri"/>
              </a:rPr>
              <a:t>Iterate through </a:t>
            </a:r>
            <a:r>
              <a:rPr sz="2400" dirty="0">
                <a:latin typeface="Calibri"/>
                <a:cs typeface="Calibri"/>
              </a:rPr>
              <a:t>a </a:t>
            </a:r>
            <a:r>
              <a:rPr sz="2400" spc="-5" dirty="0">
                <a:latin typeface="Calibri"/>
                <a:cs typeface="Calibri"/>
              </a:rPr>
              <a:t>map using </a:t>
            </a:r>
            <a:r>
              <a:rPr sz="2400" dirty="0">
                <a:latin typeface="Calibri"/>
                <a:cs typeface="Calibri"/>
              </a:rPr>
              <a:t>a </a:t>
            </a:r>
            <a:r>
              <a:rPr sz="2400" spc="-5" dirty="0">
                <a:latin typeface="Calibri"/>
                <a:cs typeface="Calibri"/>
              </a:rPr>
              <a:t>for...in loop</a:t>
            </a:r>
            <a:r>
              <a:rPr sz="2400" spc="-30" dirty="0">
                <a:latin typeface="Calibri"/>
                <a:cs typeface="Calibri"/>
              </a:rPr>
              <a:t> </a:t>
            </a:r>
            <a:r>
              <a:rPr sz="2400" spc="10" dirty="0">
                <a:latin typeface="Calibri"/>
                <a:cs typeface="Calibri"/>
              </a:rPr>
              <a:t>(</a:t>
            </a:r>
            <a:r>
              <a:rPr sz="2400" u="heavy" spc="10" dirty="0">
                <a:solidFill>
                  <a:srgbClr val="0097A7"/>
                </a:solidFill>
                <a:uFill>
                  <a:solidFill>
                    <a:srgbClr val="0097A7"/>
                  </a:solidFill>
                </a:uFill>
                <a:latin typeface="Calibri"/>
                <a:cs typeface="Calibri"/>
                <a:hlinkClick r:id="rId2"/>
              </a:rPr>
              <a:t>mdn</a:t>
            </a:r>
            <a:r>
              <a:rPr sz="2400" spc="10" dirty="0">
                <a:latin typeface="Calibri"/>
                <a:cs typeface="Calibri"/>
              </a:rPr>
              <a:t>):</a:t>
            </a:r>
            <a:endParaRPr sz="2400">
              <a:latin typeface="Calibri"/>
              <a:cs typeface="Calibri"/>
            </a:endParaRPr>
          </a:p>
          <a:p>
            <a:pPr marL="12700">
              <a:lnSpc>
                <a:spcPct val="100000"/>
              </a:lnSpc>
              <a:spcBef>
                <a:spcPts val="420"/>
              </a:spcBef>
            </a:pPr>
            <a:r>
              <a:rPr sz="1800" spc="-5" dirty="0">
                <a:solidFill>
                  <a:srgbClr val="434343"/>
                </a:solidFill>
                <a:latin typeface="Calibri"/>
                <a:cs typeface="Calibri"/>
              </a:rPr>
              <a:t>(intuition: </a:t>
            </a:r>
            <a:r>
              <a:rPr sz="1800" spc="-5" dirty="0">
                <a:solidFill>
                  <a:srgbClr val="9900FF"/>
                </a:solidFill>
                <a:latin typeface="Calibri"/>
                <a:cs typeface="Calibri"/>
              </a:rPr>
              <a:t>for </a:t>
            </a:r>
            <a:r>
              <a:rPr sz="1800" spc="-5" dirty="0">
                <a:solidFill>
                  <a:srgbClr val="434343"/>
                </a:solidFill>
                <a:latin typeface="Calibri"/>
                <a:cs typeface="Calibri"/>
              </a:rPr>
              <a:t>each key </a:t>
            </a:r>
            <a:r>
              <a:rPr sz="1800" spc="-5" dirty="0">
                <a:solidFill>
                  <a:srgbClr val="9900FF"/>
                </a:solidFill>
                <a:latin typeface="Calibri"/>
                <a:cs typeface="Calibri"/>
              </a:rPr>
              <a:t>in </a:t>
            </a:r>
            <a:r>
              <a:rPr sz="1800" spc="-5" dirty="0">
                <a:solidFill>
                  <a:srgbClr val="434343"/>
                </a:solidFill>
                <a:latin typeface="Calibri"/>
                <a:cs typeface="Calibri"/>
              </a:rPr>
              <a:t>the</a:t>
            </a:r>
            <a:r>
              <a:rPr sz="1800" spc="25" dirty="0">
                <a:solidFill>
                  <a:srgbClr val="434343"/>
                </a:solidFill>
                <a:latin typeface="Calibri"/>
                <a:cs typeface="Calibri"/>
              </a:rPr>
              <a:t> </a:t>
            </a:r>
            <a:r>
              <a:rPr sz="1800" spc="-5" dirty="0">
                <a:solidFill>
                  <a:srgbClr val="434343"/>
                </a:solidFill>
                <a:latin typeface="Calibri"/>
                <a:cs typeface="Calibri"/>
              </a:rPr>
              <a:t>object)</a:t>
            </a:r>
            <a:endParaRPr sz="1800">
              <a:latin typeface="Calibri"/>
              <a:cs typeface="Calibri"/>
            </a:endParaRPr>
          </a:p>
          <a:p>
            <a:pPr marL="469900">
              <a:lnSpc>
                <a:spcPct val="100000"/>
              </a:lnSpc>
              <a:spcBef>
                <a:spcPts val="290"/>
              </a:spcBef>
              <a:tabLst>
                <a:tab pos="1913889" algn="l"/>
              </a:tabLst>
            </a:pPr>
            <a:r>
              <a:rPr sz="2400" spc="-5" dirty="0">
                <a:latin typeface="Consolas"/>
                <a:cs typeface="Consolas"/>
              </a:rPr>
              <a:t>for</a:t>
            </a:r>
            <a:r>
              <a:rPr sz="2400" spc="-10" dirty="0">
                <a:latin typeface="Consolas"/>
                <a:cs typeface="Consolas"/>
              </a:rPr>
              <a:t> </a:t>
            </a:r>
            <a:r>
              <a:rPr sz="2400" dirty="0">
                <a:latin typeface="Consolas"/>
                <a:cs typeface="Consolas"/>
              </a:rPr>
              <a:t>(</a:t>
            </a:r>
            <a:r>
              <a:rPr sz="2400" b="1" i="1" dirty="0">
                <a:latin typeface="Calibri"/>
                <a:cs typeface="Calibri"/>
              </a:rPr>
              <a:t>key	</a:t>
            </a:r>
            <a:r>
              <a:rPr sz="2400" spc="-5" dirty="0">
                <a:latin typeface="Consolas"/>
                <a:cs typeface="Consolas"/>
              </a:rPr>
              <a:t>in </a:t>
            </a:r>
            <a:r>
              <a:rPr sz="2400" b="1" i="1" spc="-5" dirty="0">
                <a:latin typeface="Calibri"/>
                <a:cs typeface="Calibri"/>
              </a:rPr>
              <a:t>object</a:t>
            </a:r>
            <a:r>
              <a:rPr sz="2400" spc="-5" dirty="0">
                <a:latin typeface="Consolas"/>
                <a:cs typeface="Consolas"/>
              </a:rPr>
              <a:t>) </a:t>
            </a:r>
            <a:r>
              <a:rPr sz="2400" dirty="0">
                <a:latin typeface="Consolas"/>
                <a:cs typeface="Consolas"/>
              </a:rPr>
              <a:t>{</a:t>
            </a:r>
            <a:endParaRPr sz="2400">
              <a:latin typeface="Consolas"/>
              <a:cs typeface="Consolas"/>
            </a:endParaRPr>
          </a:p>
          <a:p>
            <a:pPr marL="927100">
              <a:lnSpc>
                <a:spcPct val="100000"/>
              </a:lnSpc>
              <a:spcBef>
                <a:spcPts val="420"/>
              </a:spcBef>
              <a:tabLst>
                <a:tab pos="1901825" algn="l"/>
              </a:tabLst>
            </a:pPr>
            <a:r>
              <a:rPr sz="2400" spc="-5" dirty="0">
                <a:solidFill>
                  <a:srgbClr val="37761C"/>
                </a:solidFill>
                <a:latin typeface="Consolas"/>
                <a:cs typeface="Consolas"/>
              </a:rPr>
              <a:t>//</a:t>
            </a:r>
            <a:r>
              <a:rPr sz="2400" dirty="0">
                <a:solidFill>
                  <a:srgbClr val="37761C"/>
                </a:solidFill>
                <a:latin typeface="Consolas"/>
                <a:cs typeface="Consolas"/>
              </a:rPr>
              <a:t> </a:t>
            </a:r>
            <a:r>
              <a:rPr sz="2400" dirty="0">
                <a:solidFill>
                  <a:srgbClr val="37761C"/>
                </a:solidFill>
                <a:latin typeface="Arial"/>
                <a:cs typeface="Arial"/>
              </a:rPr>
              <a:t>…	</a:t>
            </a:r>
            <a:r>
              <a:rPr sz="2400" spc="-5" dirty="0">
                <a:solidFill>
                  <a:srgbClr val="37761C"/>
                </a:solidFill>
                <a:latin typeface="Consolas"/>
                <a:cs typeface="Consolas"/>
              </a:rPr>
              <a:t>do something with</a:t>
            </a:r>
            <a:r>
              <a:rPr sz="2400" spc="-50" dirty="0">
                <a:solidFill>
                  <a:srgbClr val="37761C"/>
                </a:solidFill>
                <a:latin typeface="Consolas"/>
                <a:cs typeface="Consolas"/>
              </a:rPr>
              <a:t> </a:t>
            </a:r>
            <a:r>
              <a:rPr sz="2400" spc="-5" dirty="0">
                <a:solidFill>
                  <a:srgbClr val="37761C"/>
                </a:solidFill>
                <a:latin typeface="Consolas"/>
                <a:cs typeface="Consolas"/>
              </a:rPr>
              <a:t>object[key]</a:t>
            </a:r>
            <a:endParaRPr sz="2400">
              <a:latin typeface="Consolas"/>
              <a:cs typeface="Consolas"/>
            </a:endParaRPr>
          </a:p>
          <a:p>
            <a:pPr marL="469900">
              <a:lnSpc>
                <a:spcPct val="100000"/>
              </a:lnSpc>
              <a:spcBef>
                <a:spcPts val="420"/>
              </a:spcBef>
            </a:pPr>
            <a:r>
              <a:rPr sz="2400" dirty="0">
                <a:latin typeface="Consolas"/>
                <a:cs typeface="Consolas"/>
              </a:rPr>
              <a:t>}</a:t>
            </a:r>
            <a:endParaRPr sz="2400">
              <a:latin typeface="Consolas"/>
              <a:cs typeface="Consolas"/>
            </a:endParaRPr>
          </a:p>
          <a:p>
            <a:pPr>
              <a:lnSpc>
                <a:spcPct val="100000"/>
              </a:lnSpc>
            </a:pPr>
            <a:endParaRPr sz="2400">
              <a:latin typeface="Consolas"/>
              <a:cs typeface="Consolas"/>
            </a:endParaRPr>
          </a:p>
          <a:p>
            <a:pPr>
              <a:lnSpc>
                <a:spcPct val="100000"/>
              </a:lnSpc>
              <a:spcBef>
                <a:spcPts val="15"/>
              </a:spcBef>
            </a:pPr>
            <a:endParaRPr sz="2450">
              <a:latin typeface="Consolas"/>
              <a:cs typeface="Consolas"/>
            </a:endParaRPr>
          </a:p>
          <a:p>
            <a:pPr marL="12700">
              <a:lnSpc>
                <a:spcPct val="100000"/>
              </a:lnSpc>
              <a:spcBef>
                <a:spcPts val="5"/>
              </a:spcBef>
              <a:tabLst>
                <a:tab pos="2860675" algn="l"/>
              </a:tabLst>
            </a:pPr>
            <a:r>
              <a:rPr sz="2400" b="1" spc="-5" dirty="0">
                <a:solidFill>
                  <a:srgbClr val="9900FF"/>
                </a:solidFill>
                <a:latin typeface="Consolas"/>
                <a:cs typeface="Consolas"/>
              </a:rPr>
              <a:t>for </a:t>
            </a:r>
            <a:r>
              <a:rPr sz="2400" spc="-5" dirty="0">
                <a:latin typeface="Consolas"/>
                <a:cs typeface="Consolas"/>
              </a:rPr>
              <a:t>(let</a:t>
            </a:r>
            <a:r>
              <a:rPr sz="2400" dirty="0">
                <a:latin typeface="Consolas"/>
                <a:cs typeface="Consolas"/>
              </a:rPr>
              <a:t> </a:t>
            </a:r>
            <a:r>
              <a:rPr sz="2400" spc="-5" dirty="0">
                <a:latin typeface="Consolas"/>
                <a:cs typeface="Consolas"/>
              </a:rPr>
              <a:t>name</a:t>
            </a:r>
            <a:r>
              <a:rPr sz="2400" spc="40" dirty="0">
                <a:latin typeface="Consolas"/>
                <a:cs typeface="Consolas"/>
              </a:rPr>
              <a:t> </a:t>
            </a:r>
            <a:r>
              <a:rPr sz="2400" b="1" spc="-5" dirty="0">
                <a:solidFill>
                  <a:srgbClr val="9900FF"/>
                </a:solidFill>
                <a:latin typeface="Consolas"/>
                <a:cs typeface="Consolas"/>
              </a:rPr>
              <a:t>in	</a:t>
            </a:r>
            <a:r>
              <a:rPr sz="2400" spc="-5" dirty="0">
                <a:latin typeface="Consolas"/>
                <a:cs typeface="Consolas"/>
              </a:rPr>
              <a:t>scores)</a:t>
            </a:r>
            <a:r>
              <a:rPr sz="2400" spc="-15" dirty="0">
                <a:latin typeface="Consolas"/>
                <a:cs typeface="Consolas"/>
              </a:rPr>
              <a:t> </a:t>
            </a:r>
            <a:r>
              <a:rPr sz="2400" dirty="0">
                <a:latin typeface="Consolas"/>
                <a:cs typeface="Consolas"/>
              </a:rPr>
              <a:t>{</a:t>
            </a:r>
            <a:endParaRPr sz="2400">
              <a:latin typeface="Consolas"/>
              <a:cs typeface="Consolas"/>
            </a:endParaRPr>
          </a:p>
          <a:p>
            <a:pPr marL="469900">
              <a:lnSpc>
                <a:spcPct val="100000"/>
              </a:lnSpc>
              <a:spcBef>
                <a:spcPts val="395"/>
              </a:spcBef>
            </a:pPr>
            <a:r>
              <a:rPr sz="2400" spc="-5" dirty="0">
                <a:latin typeface="Consolas"/>
                <a:cs typeface="Consolas"/>
              </a:rPr>
              <a:t>console.log(name </a:t>
            </a:r>
            <a:r>
              <a:rPr sz="2400" dirty="0">
                <a:latin typeface="Consolas"/>
                <a:cs typeface="Consolas"/>
              </a:rPr>
              <a:t>+ ' </a:t>
            </a:r>
            <a:r>
              <a:rPr sz="2400" spc="-5" dirty="0">
                <a:latin typeface="Consolas"/>
                <a:cs typeface="Consolas"/>
              </a:rPr>
              <a:t>got </a:t>
            </a:r>
            <a:r>
              <a:rPr sz="2400" dirty="0">
                <a:latin typeface="Consolas"/>
                <a:cs typeface="Consolas"/>
              </a:rPr>
              <a:t>' +</a:t>
            </a:r>
            <a:r>
              <a:rPr sz="2400" spc="-140" dirty="0">
                <a:latin typeface="Consolas"/>
                <a:cs typeface="Consolas"/>
              </a:rPr>
              <a:t> </a:t>
            </a:r>
            <a:r>
              <a:rPr sz="2400" spc="-5" dirty="0">
                <a:latin typeface="Consolas"/>
                <a:cs typeface="Consolas"/>
              </a:rPr>
              <a:t>scores[name]);</a:t>
            </a:r>
            <a:endParaRPr sz="2400">
              <a:latin typeface="Consolas"/>
              <a:cs typeface="Consolas"/>
            </a:endParaRPr>
          </a:p>
          <a:p>
            <a:pPr marL="12700">
              <a:lnSpc>
                <a:spcPct val="100000"/>
              </a:lnSpc>
              <a:spcBef>
                <a:spcPts val="420"/>
              </a:spcBef>
            </a:pPr>
            <a:r>
              <a:rPr sz="2400" dirty="0">
                <a:latin typeface="Consolas"/>
                <a:cs typeface="Consolas"/>
              </a:rPr>
              <a:t>}</a:t>
            </a:r>
            <a:endParaRPr sz="2400">
              <a:latin typeface="Consolas"/>
              <a:cs typeface="Consolas"/>
            </a:endParaRPr>
          </a:p>
          <a:p>
            <a:pPr>
              <a:lnSpc>
                <a:spcPct val="100000"/>
              </a:lnSpc>
              <a:spcBef>
                <a:spcPts val="55"/>
              </a:spcBef>
            </a:pPr>
            <a:endParaRPr sz="3150">
              <a:latin typeface="Consolas"/>
              <a:cs typeface="Consolas"/>
            </a:endParaRPr>
          </a:p>
          <a:p>
            <a:pPr marL="170815">
              <a:lnSpc>
                <a:spcPct val="100000"/>
              </a:lnSpc>
              <a:tabLst>
                <a:tab pos="469265" algn="l"/>
              </a:tabLst>
            </a:pPr>
            <a:r>
              <a:rPr sz="1800" dirty="0">
                <a:latin typeface="Calibri"/>
                <a:cs typeface="Calibri"/>
              </a:rPr>
              <a:t>-	</a:t>
            </a:r>
            <a:r>
              <a:rPr sz="1800" spc="-5" dirty="0">
                <a:latin typeface="Calibri"/>
                <a:cs typeface="Calibri"/>
              </a:rPr>
              <a:t>You can't use for...in on lists; only on object</a:t>
            </a:r>
            <a:r>
              <a:rPr sz="1800" spc="-60" dirty="0">
                <a:latin typeface="Calibri"/>
                <a:cs typeface="Calibri"/>
              </a:rPr>
              <a:t> </a:t>
            </a:r>
            <a:r>
              <a:rPr sz="1800" spc="-5" dirty="0">
                <a:latin typeface="Calibri"/>
                <a:cs typeface="Calibri"/>
              </a:rPr>
              <a:t>types</a:t>
            </a:r>
            <a:endParaRPr sz="1800">
              <a:latin typeface="Calibri"/>
              <a:cs typeface="Calibri"/>
            </a:endParaRPr>
          </a:p>
          <a:p>
            <a:pPr marL="170815">
              <a:lnSpc>
                <a:spcPct val="100000"/>
              </a:lnSpc>
              <a:spcBef>
                <a:spcPts val="315"/>
              </a:spcBef>
              <a:tabLst>
                <a:tab pos="469265" algn="l"/>
              </a:tabLst>
            </a:pPr>
            <a:r>
              <a:rPr sz="1800" dirty="0">
                <a:latin typeface="Calibri"/>
                <a:cs typeface="Calibri"/>
              </a:rPr>
              <a:t>-	</a:t>
            </a:r>
            <a:r>
              <a:rPr sz="1800" spc="-5" dirty="0">
                <a:latin typeface="Calibri"/>
                <a:cs typeface="Calibri"/>
              </a:rPr>
              <a:t>You can't use for...of on objects; only on list</a:t>
            </a:r>
            <a:r>
              <a:rPr sz="1800" spc="-60" dirty="0">
                <a:latin typeface="Calibri"/>
                <a:cs typeface="Calibri"/>
              </a:rPr>
              <a:t> </a:t>
            </a:r>
            <a:r>
              <a:rPr sz="1800" spc="-5" dirty="0">
                <a:latin typeface="Calibri"/>
                <a:cs typeface="Calibri"/>
              </a:rPr>
              <a:t>types</a:t>
            </a:r>
            <a:endParaRPr sz="1800">
              <a:latin typeface="Calibri"/>
              <a:cs typeface="Calibri"/>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475325" cy="751488"/>
          </a:xfrm>
          <a:prstGeom prst="rect">
            <a:avLst/>
          </a:prstGeom>
        </p:spPr>
        <p:txBody>
          <a:bodyPr vert="horz" wrap="square" lIns="0" tIns="12700" rIns="0" bIns="0" rtlCol="0">
            <a:spAutoFit/>
          </a:bodyPr>
          <a:lstStyle/>
          <a:p>
            <a:pPr marL="12700">
              <a:lnSpc>
                <a:spcPct val="100000"/>
              </a:lnSpc>
              <a:spcBef>
                <a:spcPts val="100"/>
              </a:spcBef>
            </a:pPr>
            <a:r>
              <a:rPr lang="en-US" sz="4800" spc="459" dirty="0">
                <a:latin typeface="Calibri"/>
                <a:cs typeface="Calibri"/>
              </a:rPr>
              <a:t>Break</a:t>
            </a:r>
            <a:endParaRPr sz="4800" dirty="0">
              <a:latin typeface="Calibri"/>
              <a:cs typeface="Calibri"/>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3475325" cy="1490152"/>
          </a:xfrm>
          <a:prstGeom prst="rect">
            <a:avLst/>
          </a:prstGeom>
        </p:spPr>
        <p:txBody>
          <a:bodyPr vert="horz" wrap="square" lIns="0" tIns="12700" rIns="0" bIns="0" rtlCol="0">
            <a:spAutoFit/>
          </a:bodyPr>
          <a:lstStyle/>
          <a:p>
            <a:pPr marL="12700">
              <a:lnSpc>
                <a:spcPct val="100000"/>
              </a:lnSpc>
              <a:spcBef>
                <a:spcPts val="100"/>
              </a:spcBef>
            </a:pPr>
            <a:r>
              <a:rPr lang="en-US" sz="4800" spc="459" dirty="0">
                <a:latin typeface="Calibri"/>
                <a:cs typeface="Calibri"/>
              </a:rPr>
              <a:t>Demo - Objects</a:t>
            </a:r>
            <a:endParaRPr sz="4800" dirty="0">
              <a:latin typeface="Calibri"/>
              <a:cs typeface="Calibri"/>
            </a:endParaRPr>
          </a:p>
        </p:txBody>
      </p:sp>
    </p:spTree>
    <p:extLst>
      <p:ext uri="{BB962C8B-B14F-4D97-AF65-F5344CB8AC3E}">
        <p14:creationId xmlns:p14="http://schemas.microsoft.com/office/powerpoint/2010/main" val="371873050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7361525" cy="751488"/>
          </a:xfrm>
          <a:prstGeom prst="rect">
            <a:avLst/>
          </a:prstGeom>
        </p:spPr>
        <p:txBody>
          <a:bodyPr vert="horz" wrap="square" lIns="0" tIns="12700" rIns="0" bIns="0" rtlCol="0">
            <a:spAutoFit/>
          </a:bodyPr>
          <a:lstStyle/>
          <a:p>
            <a:pPr marL="12700">
              <a:lnSpc>
                <a:spcPct val="100000"/>
              </a:lnSpc>
              <a:spcBef>
                <a:spcPts val="100"/>
              </a:spcBef>
            </a:pPr>
            <a:r>
              <a:rPr lang="en-US" sz="4800" spc="459" dirty="0">
                <a:latin typeface="Calibri"/>
                <a:cs typeface="Calibri"/>
              </a:rPr>
              <a:t>Demo – Refactor Game</a:t>
            </a:r>
            <a:endParaRPr sz="4800" dirty="0">
              <a:latin typeface="Calibri"/>
              <a:cs typeface="Calibri"/>
            </a:endParaRPr>
          </a:p>
        </p:txBody>
      </p:sp>
    </p:spTree>
    <p:extLst>
      <p:ext uri="{BB962C8B-B14F-4D97-AF65-F5344CB8AC3E}">
        <p14:creationId xmlns:p14="http://schemas.microsoft.com/office/powerpoint/2010/main" val="39175269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2017395" cy="1490152"/>
          </a:xfrm>
          <a:prstGeom prst="rect">
            <a:avLst/>
          </a:prstGeom>
        </p:spPr>
        <p:txBody>
          <a:bodyPr vert="horz" wrap="square" lIns="0" tIns="12700" rIns="0" bIns="0" rtlCol="0">
            <a:spAutoFit/>
          </a:bodyPr>
          <a:lstStyle/>
          <a:p>
            <a:pPr marL="12700">
              <a:lnSpc>
                <a:spcPct val="100000"/>
              </a:lnSpc>
              <a:spcBef>
                <a:spcPts val="100"/>
              </a:spcBef>
            </a:pPr>
            <a:r>
              <a:rPr sz="4800" spc="459" dirty="0">
                <a:latin typeface="Calibri"/>
                <a:cs typeface="Calibri"/>
              </a:rPr>
              <a:t>Events</a:t>
            </a:r>
            <a:r>
              <a:rPr lang="en-US" sz="4800" spc="459" dirty="0">
                <a:latin typeface="Calibri"/>
                <a:cs typeface="Calibri"/>
              </a:rPr>
              <a:t> Again</a:t>
            </a:r>
            <a:endParaRPr sz="4800" dirty="0">
              <a:latin typeface="Calibri"/>
              <a:cs typeface="Calibri"/>
            </a:endParaRPr>
          </a:p>
        </p:txBody>
      </p:sp>
    </p:spTree>
    <p:extLst>
      <p:ext uri="{BB962C8B-B14F-4D97-AF65-F5344CB8AC3E}">
        <p14:creationId xmlns:p14="http://schemas.microsoft.com/office/powerpoint/2010/main" val="148153716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856" y="3121886"/>
            <a:ext cx="7910830" cy="574040"/>
          </a:xfrm>
          <a:prstGeom prst="rect">
            <a:avLst/>
          </a:prstGeom>
        </p:spPr>
        <p:txBody>
          <a:bodyPr vert="horz" wrap="square" lIns="0" tIns="12700" rIns="0" bIns="0" rtlCol="0">
            <a:spAutoFit/>
          </a:bodyPr>
          <a:lstStyle/>
          <a:p>
            <a:pPr marL="12700">
              <a:lnSpc>
                <a:spcPct val="100000"/>
              </a:lnSpc>
              <a:spcBef>
                <a:spcPts val="100"/>
              </a:spcBef>
            </a:pPr>
            <a:r>
              <a:rPr sz="3600" spc="505" dirty="0">
                <a:latin typeface="Calibri"/>
                <a:cs typeface="Calibri"/>
              </a:rPr>
              <a:t>How</a:t>
            </a:r>
            <a:r>
              <a:rPr sz="3600" spc="114" dirty="0">
                <a:latin typeface="Calibri"/>
                <a:cs typeface="Calibri"/>
              </a:rPr>
              <a:t> </a:t>
            </a:r>
            <a:r>
              <a:rPr sz="3600" spc="445" dirty="0">
                <a:latin typeface="Calibri"/>
                <a:cs typeface="Calibri"/>
              </a:rPr>
              <a:t>do</a:t>
            </a:r>
            <a:r>
              <a:rPr sz="3600" spc="114" dirty="0">
                <a:latin typeface="Calibri"/>
                <a:cs typeface="Calibri"/>
              </a:rPr>
              <a:t> </a:t>
            </a:r>
            <a:r>
              <a:rPr sz="3600" spc="450" dirty="0">
                <a:latin typeface="Calibri"/>
                <a:cs typeface="Calibri"/>
              </a:rPr>
              <a:t>we</a:t>
            </a:r>
            <a:r>
              <a:rPr sz="3600" spc="114" dirty="0">
                <a:latin typeface="Calibri"/>
                <a:cs typeface="Calibri"/>
              </a:rPr>
              <a:t> </a:t>
            </a:r>
            <a:r>
              <a:rPr sz="3600" spc="300" dirty="0">
                <a:latin typeface="Calibri"/>
                <a:cs typeface="Calibri"/>
              </a:rPr>
              <a:t>interact</a:t>
            </a:r>
            <a:r>
              <a:rPr sz="3600" spc="114" dirty="0">
                <a:latin typeface="Calibri"/>
                <a:cs typeface="Calibri"/>
              </a:rPr>
              <a:t> </a:t>
            </a:r>
            <a:r>
              <a:rPr sz="3600" spc="365" dirty="0">
                <a:latin typeface="Calibri"/>
                <a:cs typeface="Calibri"/>
              </a:rPr>
              <a:t>with</a:t>
            </a:r>
            <a:r>
              <a:rPr sz="3600" spc="114" dirty="0">
                <a:latin typeface="Calibri"/>
                <a:cs typeface="Calibri"/>
              </a:rPr>
              <a:t> </a:t>
            </a:r>
            <a:r>
              <a:rPr sz="3600" spc="350" dirty="0">
                <a:latin typeface="Calibri"/>
                <a:cs typeface="Calibri"/>
              </a:rPr>
              <a:t>the</a:t>
            </a:r>
            <a:r>
              <a:rPr sz="3600" spc="114" dirty="0">
                <a:latin typeface="Calibri"/>
                <a:cs typeface="Calibri"/>
              </a:rPr>
              <a:t> </a:t>
            </a:r>
            <a:r>
              <a:rPr sz="3600" spc="345" dirty="0">
                <a:latin typeface="Calibri"/>
                <a:cs typeface="Calibri"/>
              </a:rPr>
              <a:t>page?</a:t>
            </a:r>
            <a:endParaRPr sz="3600">
              <a:latin typeface="Calibri"/>
              <a:cs typeface="Calibri"/>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189095"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Calibri"/>
                <a:cs typeface="Calibri"/>
              </a:rPr>
              <a:t>A </a:t>
            </a:r>
            <a:r>
              <a:rPr sz="3600" spc="-5" dirty="0">
                <a:latin typeface="Calibri"/>
                <a:cs typeface="Calibri"/>
              </a:rPr>
              <a:t>few </a:t>
            </a:r>
            <a:r>
              <a:rPr sz="3600" spc="-10" dirty="0">
                <a:latin typeface="Calibri"/>
                <a:cs typeface="Calibri"/>
              </a:rPr>
              <a:t>technical</a:t>
            </a:r>
            <a:r>
              <a:rPr sz="3600" spc="-95" dirty="0">
                <a:latin typeface="Calibri"/>
                <a:cs typeface="Calibri"/>
              </a:rPr>
              <a:t> </a:t>
            </a:r>
            <a:r>
              <a:rPr sz="3600" spc="-5" dirty="0">
                <a:latin typeface="Calibri"/>
                <a:cs typeface="Calibri"/>
              </a:rPr>
              <a:t>details</a:t>
            </a:r>
            <a:endParaRPr sz="3600">
              <a:latin typeface="Calibri"/>
              <a:cs typeface="Calibri"/>
            </a:endParaRPr>
          </a:p>
        </p:txBody>
      </p:sp>
      <p:sp>
        <p:nvSpPr>
          <p:cNvPr id="3" name="object 3"/>
          <p:cNvSpPr txBox="1"/>
          <p:nvPr/>
        </p:nvSpPr>
        <p:spPr>
          <a:xfrm>
            <a:off x="855724" y="1625566"/>
            <a:ext cx="7359650" cy="3521075"/>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The DOM objects that we retrieve from</a:t>
            </a:r>
            <a:r>
              <a:rPr sz="2400" spc="25" dirty="0">
                <a:solidFill>
                  <a:srgbClr val="434343"/>
                </a:solidFill>
                <a:latin typeface="Calibri"/>
                <a:cs typeface="Calibri"/>
              </a:rPr>
              <a:t> </a:t>
            </a:r>
            <a:r>
              <a:rPr sz="2400" spc="-5" dirty="0">
                <a:solidFill>
                  <a:srgbClr val="434343"/>
                </a:solidFill>
                <a:latin typeface="Consolas"/>
                <a:cs typeface="Consolas"/>
              </a:rPr>
              <a:t>querySelector</a:t>
            </a:r>
            <a:endParaRPr sz="2400">
              <a:latin typeface="Consolas"/>
              <a:cs typeface="Consolas"/>
            </a:endParaRPr>
          </a:p>
          <a:p>
            <a:pPr marL="12700">
              <a:lnSpc>
                <a:spcPct val="100000"/>
              </a:lnSpc>
              <a:spcBef>
                <a:spcPts val="420"/>
              </a:spcBef>
            </a:pPr>
            <a:r>
              <a:rPr sz="2400" dirty="0">
                <a:solidFill>
                  <a:srgbClr val="434343"/>
                </a:solidFill>
                <a:latin typeface="Calibri"/>
                <a:cs typeface="Calibri"/>
              </a:rPr>
              <a:t>and </a:t>
            </a:r>
            <a:r>
              <a:rPr sz="2400" spc="-5" dirty="0">
                <a:solidFill>
                  <a:srgbClr val="434343"/>
                </a:solidFill>
                <a:latin typeface="Consolas"/>
                <a:cs typeface="Consolas"/>
              </a:rPr>
              <a:t>querySelectorAll</a:t>
            </a:r>
            <a:r>
              <a:rPr sz="2400" spc="-760" dirty="0">
                <a:solidFill>
                  <a:srgbClr val="434343"/>
                </a:solidFill>
                <a:latin typeface="Consolas"/>
                <a:cs typeface="Consolas"/>
              </a:rPr>
              <a:t> </a:t>
            </a:r>
            <a:r>
              <a:rPr sz="2400" spc="-5" dirty="0">
                <a:solidFill>
                  <a:srgbClr val="434343"/>
                </a:solidFill>
                <a:latin typeface="Calibri"/>
                <a:cs typeface="Calibri"/>
              </a:rPr>
              <a:t>have types:</a:t>
            </a:r>
            <a:endParaRPr sz="2400">
              <a:latin typeface="Calibri"/>
              <a:cs typeface="Calibri"/>
            </a:endParaRPr>
          </a:p>
          <a:p>
            <a:pPr>
              <a:lnSpc>
                <a:spcPct val="100000"/>
              </a:lnSpc>
              <a:spcBef>
                <a:spcPts val="55"/>
              </a:spcBef>
            </a:pPr>
            <a:endParaRPr sz="3000">
              <a:latin typeface="Calibri"/>
              <a:cs typeface="Calibri"/>
            </a:endParaRPr>
          </a:p>
          <a:p>
            <a:pPr marL="163195">
              <a:lnSpc>
                <a:spcPct val="100000"/>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Every DOM node is of general type </a:t>
            </a:r>
            <a:r>
              <a:rPr sz="2400" u="heavy" spc="-5" dirty="0">
                <a:solidFill>
                  <a:srgbClr val="0097A7"/>
                </a:solidFill>
                <a:uFill>
                  <a:solidFill>
                    <a:srgbClr val="0097A7"/>
                  </a:solidFill>
                </a:uFill>
                <a:latin typeface="Consolas"/>
                <a:cs typeface="Consolas"/>
                <a:hlinkClick r:id="rId2"/>
              </a:rPr>
              <a:t>Node</a:t>
            </a:r>
            <a:r>
              <a:rPr sz="2400" spc="-5" dirty="0">
                <a:solidFill>
                  <a:srgbClr val="0097A7"/>
                </a:solidFill>
                <a:latin typeface="Consolas"/>
                <a:cs typeface="Consolas"/>
                <a:hlinkClick r:id="rId2"/>
              </a:rPr>
              <a:t> </a:t>
            </a:r>
            <a:r>
              <a:rPr sz="2400" spc="-5" dirty="0">
                <a:solidFill>
                  <a:srgbClr val="434343"/>
                </a:solidFill>
                <a:latin typeface="Calibri"/>
                <a:cs typeface="Calibri"/>
              </a:rPr>
              <a:t>(an</a:t>
            </a:r>
            <a:r>
              <a:rPr sz="2400" spc="15" dirty="0">
                <a:solidFill>
                  <a:srgbClr val="434343"/>
                </a:solidFill>
                <a:latin typeface="Calibri"/>
                <a:cs typeface="Calibri"/>
              </a:rPr>
              <a:t> </a:t>
            </a:r>
            <a:r>
              <a:rPr sz="2400" spc="-5" dirty="0">
                <a:solidFill>
                  <a:srgbClr val="434343"/>
                </a:solidFill>
                <a:latin typeface="Calibri"/>
                <a:cs typeface="Calibri"/>
              </a:rPr>
              <a:t>interface)</a:t>
            </a:r>
            <a:endParaRPr sz="2400">
              <a:latin typeface="Calibri"/>
              <a:cs typeface="Calibri"/>
            </a:endParaRPr>
          </a:p>
          <a:p>
            <a:pPr marL="101600">
              <a:lnSpc>
                <a:spcPct val="100000"/>
              </a:lnSpc>
              <a:spcBef>
                <a:spcPts val="1420"/>
              </a:spcBef>
              <a:tabLst>
                <a:tab pos="469265" algn="l"/>
              </a:tabLst>
            </a:pPr>
            <a:r>
              <a:rPr sz="2000" dirty="0">
                <a:solidFill>
                  <a:srgbClr val="434343"/>
                </a:solidFill>
                <a:latin typeface="Consolas"/>
                <a:cs typeface="Consolas"/>
              </a:rPr>
              <a:t>-	</a:t>
            </a:r>
            <a:r>
              <a:rPr sz="2400" u="heavy" spc="-5" dirty="0">
                <a:solidFill>
                  <a:srgbClr val="0097A7"/>
                </a:solidFill>
                <a:uFill>
                  <a:solidFill>
                    <a:srgbClr val="0097A7"/>
                  </a:solidFill>
                </a:uFill>
                <a:latin typeface="Consolas"/>
                <a:cs typeface="Consolas"/>
                <a:hlinkClick r:id="rId3"/>
              </a:rPr>
              <a:t>Element</a:t>
            </a:r>
            <a:r>
              <a:rPr sz="2400" spc="-770" dirty="0">
                <a:solidFill>
                  <a:srgbClr val="0097A7"/>
                </a:solidFill>
                <a:latin typeface="Consolas"/>
                <a:cs typeface="Consolas"/>
                <a:hlinkClick r:id="rId3"/>
              </a:rPr>
              <a:t> </a:t>
            </a:r>
            <a:r>
              <a:rPr sz="2400" spc="-5" dirty="0">
                <a:solidFill>
                  <a:srgbClr val="434343"/>
                </a:solidFill>
                <a:latin typeface="Calibri"/>
                <a:cs typeface="Calibri"/>
              </a:rPr>
              <a:t>implements</a:t>
            </a:r>
            <a:r>
              <a:rPr sz="2400" spc="-10" dirty="0">
                <a:solidFill>
                  <a:srgbClr val="434343"/>
                </a:solidFill>
                <a:latin typeface="Calibri"/>
                <a:cs typeface="Calibri"/>
              </a:rPr>
              <a:t> </a:t>
            </a:r>
            <a:r>
              <a:rPr sz="2400" spc="-5" dirty="0">
                <a:solidFill>
                  <a:srgbClr val="434343"/>
                </a:solidFill>
                <a:latin typeface="Calibri"/>
                <a:cs typeface="Calibri"/>
              </a:rPr>
              <a:t>the</a:t>
            </a:r>
            <a:r>
              <a:rPr sz="2400" spc="30" dirty="0">
                <a:solidFill>
                  <a:srgbClr val="434343"/>
                </a:solidFill>
                <a:latin typeface="Calibri"/>
                <a:cs typeface="Calibri"/>
              </a:rPr>
              <a:t> </a:t>
            </a:r>
            <a:r>
              <a:rPr sz="2400" u="heavy" spc="-5" dirty="0">
                <a:solidFill>
                  <a:srgbClr val="0097A7"/>
                </a:solidFill>
                <a:uFill>
                  <a:solidFill>
                    <a:srgbClr val="0097A7"/>
                  </a:solidFill>
                </a:uFill>
                <a:latin typeface="Consolas"/>
                <a:cs typeface="Consolas"/>
                <a:hlinkClick r:id="rId2"/>
              </a:rPr>
              <a:t>Node</a:t>
            </a:r>
            <a:r>
              <a:rPr sz="2400" spc="-775" dirty="0">
                <a:solidFill>
                  <a:srgbClr val="0097A7"/>
                </a:solidFill>
                <a:latin typeface="Consolas"/>
                <a:cs typeface="Consolas"/>
                <a:hlinkClick r:id="rId2"/>
              </a:rPr>
              <a:t> </a:t>
            </a:r>
            <a:r>
              <a:rPr sz="2400" spc="-5" dirty="0">
                <a:solidFill>
                  <a:srgbClr val="434343"/>
                </a:solidFill>
                <a:latin typeface="Calibri"/>
                <a:cs typeface="Calibri"/>
              </a:rPr>
              <a:t>interface</a:t>
            </a:r>
            <a:endParaRPr sz="2400">
              <a:latin typeface="Calibri"/>
              <a:cs typeface="Calibri"/>
            </a:endParaRPr>
          </a:p>
          <a:p>
            <a:pPr marL="469900">
              <a:lnSpc>
                <a:spcPct val="100000"/>
              </a:lnSpc>
              <a:spcBef>
                <a:spcPts val="420"/>
              </a:spcBef>
            </a:pPr>
            <a:r>
              <a:rPr sz="1800" spc="-5" dirty="0">
                <a:solidFill>
                  <a:srgbClr val="434343"/>
                </a:solidFill>
                <a:latin typeface="Calibri"/>
                <a:cs typeface="Calibri"/>
              </a:rPr>
              <a:t>(FYI: This has nothing to do with NodeJS, if you've heard of</a:t>
            </a:r>
            <a:r>
              <a:rPr sz="1800" spc="-25" dirty="0">
                <a:solidFill>
                  <a:srgbClr val="434343"/>
                </a:solidFill>
                <a:latin typeface="Calibri"/>
                <a:cs typeface="Calibri"/>
              </a:rPr>
              <a:t> </a:t>
            </a:r>
            <a:r>
              <a:rPr sz="1800" spc="-5" dirty="0">
                <a:solidFill>
                  <a:srgbClr val="434343"/>
                </a:solidFill>
                <a:latin typeface="Calibri"/>
                <a:cs typeface="Calibri"/>
              </a:rPr>
              <a:t>that)</a:t>
            </a:r>
            <a:endParaRPr sz="1800">
              <a:latin typeface="Calibri"/>
              <a:cs typeface="Calibri"/>
            </a:endParaRPr>
          </a:p>
          <a:p>
            <a:pPr marL="469900" marR="455930" indent="-306705">
              <a:lnSpc>
                <a:spcPct val="113700"/>
              </a:lnSpc>
              <a:spcBef>
                <a:spcPts val="894"/>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Each HTML element has </a:t>
            </a:r>
            <a:r>
              <a:rPr sz="2400" dirty="0">
                <a:solidFill>
                  <a:srgbClr val="434343"/>
                </a:solidFill>
                <a:latin typeface="Calibri"/>
                <a:cs typeface="Calibri"/>
              </a:rPr>
              <a:t>a </a:t>
            </a:r>
            <a:r>
              <a:rPr sz="2400" spc="-5" dirty="0">
                <a:solidFill>
                  <a:srgbClr val="434343"/>
                </a:solidFill>
                <a:latin typeface="Calibri"/>
                <a:cs typeface="Calibri"/>
              </a:rPr>
              <a:t>specific </a:t>
            </a:r>
            <a:r>
              <a:rPr sz="2400" u="heavy" spc="-5" dirty="0">
                <a:solidFill>
                  <a:srgbClr val="0097A7"/>
                </a:solidFill>
                <a:uFill>
                  <a:solidFill>
                    <a:srgbClr val="0097A7"/>
                  </a:solidFill>
                </a:uFill>
                <a:latin typeface="Consolas"/>
                <a:cs typeface="Consolas"/>
                <a:hlinkClick r:id="rId3"/>
              </a:rPr>
              <a:t>Element</a:t>
            </a:r>
            <a:r>
              <a:rPr sz="2400" spc="-800" dirty="0">
                <a:solidFill>
                  <a:srgbClr val="0097A7"/>
                </a:solidFill>
                <a:latin typeface="Consolas"/>
                <a:cs typeface="Consolas"/>
                <a:hlinkClick r:id="rId3"/>
              </a:rPr>
              <a:t> </a:t>
            </a:r>
            <a:r>
              <a:rPr sz="2400" spc="-5" dirty="0">
                <a:solidFill>
                  <a:srgbClr val="434343"/>
                </a:solidFill>
                <a:latin typeface="Calibri"/>
                <a:cs typeface="Calibri"/>
              </a:rPr>
              <a:t>derived  class, like</a:t>
            </a:r>
            <a:r>
              <a:rPr sz="2400" spc="25" dirty="0">
                <a:solidFill>
                  <a:srgbClr val="434343"/>
                </a:solidFill>
                <a:latin typeface="Calibri"/>
                <a:cs typeface="Calibri"/>
              </a:rPr>
              <a:t> </a:t>
            </a:r>
            <a:r>
              <a:rPr sz="2400" u="heavy" spc="-5" dirty="0">
                <a:solidFill>
                  <a:srgbClr val="0097A7"/>
                </a:solidFill>
                <a:uFill>
                  <a:solidFill>
                    <a:srgbClr val="0097A7"/>
                  </a:solidFill>
                </a:uFill>
                <a:latin typeface="Consolas"/>
                <a:cs typeface="Consolas"/>
                <a:hlinkClick r:id="rId4"/>
              </a:rPr>
              <a:t>HTMLImageElement</a:t>
            </a:r>
            <a:endParaRPr sz="2400">
              <a:latin typeface="Consolas"/>
              <a:cs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206012851"/>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80898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Calibri"/>
                <a:cs typeface="Calibri"/>
              </a:rPr>
              <a:t>Attributes </a:t>
            </a:r>
            <a:r>
              <a:rPr sz="3600" dirty="0">
                <a:latin typeface="Calibri"/>
                <a:cs typeface="Calibri"/>
              </a:rPr>
              <a:t>and </a:t>
            </a:r>
            <a:r>
              <a:rPr sz="3600" spc="-5" dirty="0">
                <a:latin typeface="Calibri"/>
                <a:cs typeface="Calibri"/>
              </a:rPr>
              <a:t>DOM</a:t>
            </a:r>
            <a:r>
              <a:rPr sz="3600" spc="-95" dirty="0">
                <a:latin typeface="Calibri"/>
                <a:cs typeface="Calibri"/>
              </a:rPr>
              <a:t> </a:t>
            </a:r>
            <a:r>
              <a:rPr sz="3600" spc="-5" dirty="0">
                <a:latin typeface="Calibri"/>
                <a:cs typeface="Calibri"/>
              </a:rPr>
              <a:t>properties</a:t>
            </a:r>
            <a:endParaRPr sz="3600">
              <a:latin typeface="Calibri"/>
              <a:cs typeface="Calibri"/>
            </a:endParaRPr>
          </a:p>
        </p:txBody>
      </p:sp>
      <p:sp>
        <p:nvSpPr>
          <p:cNvPr id="3" name="object 3"/>
          <p:cNvSpPr txBox="1"/>
          <p:nvPr/>
        </p:nvSpPr>
        <p:spPr>
          <a:xfrm>
            <a:off x="855724" y="1572519"/>
            <a:ext cx="7289800" cy="49022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Roughly every </a:t>
            </a:r>
            <a:r>
              <a:rPr sz="2400" b="1" spc="-5" dirty="0">
                <a:solidFill>
                  <a:srgbClr val="434343"/>
                </a:solidFill>
                <a:latin typeface="Calibri"/>
                <a:cs typeface="Calibri"/>
              </a:rPr>
              <a:t>attribute </a:t>
            </a:r>
            <a:r>
              <a:rPr sz="2400" spc="-5" dirty="0">
                <a:solidFill>
                  <a:srgbClr val="434343"/>
                </a:solidFill>
                <a:latin typeface="Calibri"/>
                <a:cs typeface="Calibri"/>
              </a:rPr>
              <a:t>on </a:t>
            </a:r>
            <a:r>
              <a:rPr sz="2400" dirty="0">
                <a:solidFill>
                  <a:srgbClr val="434343"/>
                </a:solidFill>
                <a:latin typeface="Calibri"/>
                <a:cs typeface="Calibri"/>
              </a:rPr>
              <a:t>an </a:t>
            </a:r>
            <a:r>
              <a:rPr sz="2400" spc="-5" dirty="0">
                <a:solidFill>
                  <a:srgbClr val="434343"/>
                </a:solidFill>
                <a:latin typeface="Calibri"/>
                <a:cs typeface="Calibri"/>
              </a:rPr>
              <a:t>HTML element is </a:t>
            </a:r>
            <a:r>
              <a:rPr sz="2400" dirty="0">
                <a:solidFill>
                  <a:srgbClr val="434343"/>
                </a:solidFill>
                <a:latin typeface="Calibri"/>
                <a:cs typeface="Calibri"/>
              </a:rPr>
              <a:t>a</a:t>
            </a:r>
            <a:r>
              <a:rPr sz="2400" spc="15" dirty="0">
                <a:solidFill>
                  <a:srgbClr val="434343"/>
                </a:solidFill>
                <a:latin typeface="Calibri"/>
                <a:cs typeface="Calibri"/>
              </a:rPr>
              <a:t> </a:t>
            </a:r>
            <a:r>
              <a:rPr sz="2400" b="1" spc="-5" dirty="0">
                <a:solidFill>
                  <a:srgbClr val="434343"/>
                </a:solidFill>
                <a:latin typeface="Calibri"/>
                <a:cs typeface="Calibri"/>
              </a:rPr>
              <a:t>property</a:t>
            </a:r>
            <a:endParaRPr sz="2400">
              <a:latin typeface="Calibri"/>
              <a:cs typeface="Calibri"/>
            </a:endParaRPr>
          </a:p>
          <a:p>
            <a:pPr marL="12700">
              <a:lnSpc>
                <a:spcPct val="100000"/>
              </a:lnSpc>
              <a:spcBef>
                <a:spcPts val="420"/>
              </a:spcBef>
            </a:pPr>
            <a:r>
              <a:rPr sz="2400" spc="-5" dirty="0">
                <a:solidFill>
                  <a:srgbClr val="434343"/>
                </a:solidFill>
                <a:latin typeface="Calibri"/>
                <a:cs typeface="Calibri"/>
              </a:rPr>
              <a:t>on its respective DOM</a:t>
            </a:r>
            <a:r>
              <a:rPr sz="2400" spc="-15" dirty="0">
                <a:solidFill>
                  <a:srgbClr val="434343"/>
                </a:solidFill>
                <a:latin typeface="Calibri"/>
                <a:cs typeface="Calibri"/>
              </a:rPr>
              <a:t> </a:t>
            </a:r>
            <a:r>
              <a:rPr sz="2400" spc="-5" dirty="0">
                <a:solidFill>
                  <a:srgbClr val="434343"/>
                </a:solidFill>
                <a:latin typeface="Calibri"/>
                <a:cs typeface="Calibri"/>
              </a:rPr>
              <a:t>object...</a:t>
            </a:r>
            <a:endParaRPr sz="2400">
              <a:latin typeface="Calibri"/>
              <a:cs typeface="Calibri"/>
            </a:endParaRPr>
          </a:p>
          <a:p>
            <a:pPr>
              <a:lnSpc>
                <a:spcPct val="100000"/>
              </a:lnSpc>
              <a:spcBef>
                <a:spcPts val="35"/>
              </a:spcBef>
            </a:pPr>
            <a:endParaRPr sz="2500">
              <a:latin typeface="Calibri"/>
              <a:cs typeface="Calibri"/>
            </a:endParaRPr>
          </a:p>
          <a:p>
            <a:pPr marL="88900">
              <a:lnSpc>
                <a:spcPct val="100000"/>
              </a:lnSpc>
            </a:pPr>
            <a:r>
              <a:rPr sz="2400" b="1" u="heavy" spc="-5" dirty="0">
                <a:solidFill>
                  <a:srgbClr val="434343"/>
                </a:solidFill>
                <a:uFill>
                  <a:solidFill>
                    <a:srgbClr val="434343"/>
                  </a:solidFill>
                </a:uFill>
                <a:latin typeface="Calibri"/>
                <a:cs typeface="Calibri"/>
              </a:rPr>
              <a:t>HTML</a:t>
            </a:r>
            <a:endParaRPr sz="2400">
              <a:latin typeface="Calibri"/>
              <a:cs typeface="Calibri"/>
            </a:endParaRPr>
          </a:p>
          <a:p>
            <a:pPr marL="88900">
              <a:lnSpc>
                <a:spcPct val="100000"/>
              </a:lnSpc>
              <a:spcBef>
                <a:spcPts val="420"/>
              </a:spcBef>
            </a:pPr>
            <a:r>
              <a:rPr sz="2400" spc="-5" dirty="0">
                <a:solidFill>
                  <a:srgbClr val="434343"/>
                </a:solidFill>
                <a:latin typeface="Consolas"/>
                <a:cs typeface="Consolas"/>
              </a:rPr>
              <a:t>&lt;img </a:t>
            </a:r>
            <a:r>
              <a:rPr sz="2200" b="1" spc="-5" dirty="0">
                <a:solidFill>
                  <a:srgbClr val="9900FF"/>
                </a:solidFill>
                <a:latin typeface="Consolas"/>
                <a:cs typeface="Consolas"/>
              </a:rPr>
              <a:t>src</a:t>
            </a:r>
            <a:r>
              <a:rPr sz="2400" spc="-5" dirty="0">
                <a:solidFill>
                  <a:srgbClr val="434343"/>
                </a:solidFill>
                <a:latin typeface="Consolas"/>
                <a:cs typeface="Consolas"/>
              </a:rPr>
              <a:t>="puppy.png" /&gt;</a:t>
            </a:r>
            <a:endParaRPr sz="2400">
              <a:latin typeface="Consolas"/>
              <a:cs typeface="Consolas"/>
            </a:endParaRPr>
          </a:p>
          <a:p>
            <a:pPr>
              <a:lnSpc>
                <a:spcPct val="100000"/>
              </a:lnSpc>
              <a:spcBef>
                <a:spcPts val="45"/>
              </a:spcBef>
            </a:pPr>
            <a:endParaRPr sz="3400">
              <a:latin typeface="Consolas"/>
              <a:cs typeface="Consolas"/>
            </a:endParaRPr>
          </a:p>
          <a:p>
            <a:pPr marL="88900">
              <a:lnSpc>
                <a:spcPct val="100000"/>
              </a:lnSpc>
              <a:spcBef>
                <a:spcPts val="5"/>
              </a:spcBef>
            </a:pPr>
            <a:r>
              <a:rPr sz="2400" b="1" u="heavy" spc="-5" dirty="0">
                <a:solidFill>
                  <a:srgbClr val="434343"/>
                </a:solidFill>
                <a:uFill>
                  <a:solidFill>
                    <a:srgbClr val="434343"/>
                  </a:solidFill>
                </a:uFill>
                <a:latin typeface="Calibri"/>
                <a:cs typeface="Calibri"/>
              </a:rPr>
              <a:t>JavaScript</a:t>
            </a:r>
            <a:endParaRPr sz="2400">
              <a:latin typeface="Calibri"/>
              <a:cs typeface="Calibri"/>
            </a:endParaRPr>
          </a:p>
          <a:p>
            <a:pPr marL="88900" marR="139700">
              <a:lnSpc>
                <a:spcPct val="113599"/>
              </a:lnSpc>
              <a:spcBef>
                <a:spcPts val="65"/>
              </a:spcBef>
            </a:pPr>
            <a:r>
              <a:rPr sz="2200" spc="-5" dirty="0">
                <a:solidFill>
                  <a:srgbClr val="434343"/>
                </a:solidFill>
                <a:latin typeface="Consolas"/>
                <a:cs typeface="Consolas"/>
              </a:rPr>
              <a:t>const element </a:t>
            </a:r>
            <a:r>
              <a:rPr sz="2200" dirty="0">
                <a:solidFill>
                  <a:srgbClr val="434343"/>
                </a:solidFill>
                <a:latin typeface="Consolas"/>
                <a:cs typeface="Consolas"/>
              </a:rPr>
              <a:t>= </a:t>
            </a:r>
            <a:r>
              <a:rPr sz="2200" spc="-5" dirty="0">
                <a:solidFill>
                  <a:srgbClr val="434343"/>
                </a:solidFill>
                <a:latin typeface="Consolas"/>
                <a:cs typeface="Consolas"/>
              </a:rPr>
              <a:t>document.querySelector('img');  element.</a:t>
            </a:r>
            <a:r>
              <a:rPr sz="2200" b="1" spc="-5" dirty="0">
                <a:solidFill>
                  <a:srgbClr val="9900FF"/>
                </a:solidFill>
                <a:latin typeface="Consolas"/>
                <a:cs typeface="Consolas"/>
              </a:rPr>
              <a:t>src </a:t>
            </a:r>
            <a:r>
              <a:rPr sz="2200" dirty="0">
                <a:solidFill>
                  <a:srgbClr val="434343"/>
                </a:solidFill>
                <a:latin typeface="Consolas"/>
                <a:cs typeface="Consolas"/>
              </a:rPr>
              <a:t>=</a:t>
            </a:r>
            <a:r>
              <a:rPr sz="2200" spc="-15" dirty="0">
                <a:solidFill>
                  <a:srgbClr val="434343"/>
                </a:solidFill>
                <a:latin typeface="Consolas"/>
                <a:cs typeface="Consolas"/>
              </a:rPr>
              <a:t> </a:t>
            </a:r>
            <a:r>
              <a:rPr sz="2200" spc="-5" dirty="0">
                <a:solidFill>
                  <a:srgbClr val="434343"/>
                </a:solidFill>
                <a:latin typeface="Consolas"/>
                <a:cs typeface="Consolas"/>
              </a:rPr>
              <a:t>'bear.png';</a:t>
            </a:r>
            <a:endParaRPr sz="2200">
              <a:latin typeface="Consolas"/>
              <a:cs typeface="Consolas"/>
            </a:endParaRPr>
          </a:p>
          <a:p>
            <a:pPr>
              <a:lnSpc>
                <a:spcPct val="100000"/>
              </a:lnSpc>
              <a:spcBef>
                <a:spcPts val="30"/>
              </a:spcBef>
            </a:pPr>
            <a:endParaRPr sz="2500">
              <a:latin typeface="Consolas"/>
              <a:cs typeface="Consolas"/>
            </a:endParaRPr>
          </a:p>
          <a:p>
            <a:pPr marL="560705" marR="200025" indent="-224154">
              <a:lnSpc>
                <a:spcPct val="114599"/>
              </a:lnSpc>
            </a:pPr>
            <a:r>
              <a:rPr sz="2400" spc="-5" dirty="0">
                <a:solidFill>
                  <a:srgbClr val="434343"/>
                </a:solidFill>
                <a:latin typeface="Calibri"/>
                <a:cs typeface="Calibri"/>
              </a:rPr>
              <a:t>(But you should </a:t>
            </a:r>
            <a:r>
              <a:rPr sz="2400" dirty="0">
                <a:solidFill>
                  <a:srgbClr val="434343"/>
                </a:solidFill>
                <a:latin typeface="Calibri"/>
                <a:cs typeface="Calibri"/>
              </a:rPr>
              <a:t>always </a:t>
            </a:r>
            <a:r>
              <a:rPr sz="2400" spc="-5" dirty="0">
                <a:solidFill>
                  <a:srgbClr val="434343"/>
                </a:solidFill>
                <a:latin typeface="Calibri"/>
                <a:cs typeface="Calibri"/>
              </a:rPr>
              <a:t>check the JavaScript spec to be  sure. In this case, check the</a:t>
            </a:r>
            <a:r>
              <a:rPr sz="2400" spc="50" dirty="0">
                <a:solidFill>
                  <a:srgbClr val="434343"/>
                </a:solidFill>
                <a:latin typeface="Calibri"/>
                <a:cs typeface="Calibri"/>
              </a:rPr>
              <a:t> </a:t>
            </a:r>
            <a:r>
              <a:rPr sz="2400" u="heavy" spc="-5" dirty="0">
                <a:solidFill>
                  <a:srgbClr val="0097A7"/>
                </a:solidFill>
                <a:uFill>
                  <a:solidFill>
                    <a:srgbClr val="0097A7"/>
                  </a:solidFill>
                </a:uFill>
                <a:latin typeface="Consolas"/>
                <a:cs typeface="Consolas"/>
                <a:hlinkClick r:id="rId2"/>
              </a:rPr>
              <a:t>HTMLImageElement</a:t>
            </a:r>
            <a:r>
              <a:rPr sz="2400" spc="-5"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643370" cy="574040"/>
          </a:xfrm>
          <a:prstGeom prst="rect">
            <a:avLst/>
          </a:prstGeom>
        </p:spPr>
        <p:txBody>
          <a:bodyPr vert="horz" wrap="square" lIns="0" tIns="12700" rIns="0" bIns="0" rtlCol="0">
            <a:spAutoFit/>
          </a:bodyPr>
          <a:lstStyle/>
          <a:p>
            <a:pPr marL="12700">
              <a:lnSpc>
                <a:spcPct val="100000"/>
              </a:lnSpc>
              <a:spcBef>
                <a:spcPts val="100"/>
              </a:spcBef>
            </a:pPr>
            <a:r>
              <a:rPr sz="3600" spc="480" dirty="0">
                <a:latin typeface="Calibri"/>
                <a:cs typeface="Calibri"/>
              </a:rPr>
              <a:t>Adding </a:t>
            </a:r>
            <a:r>
              <a:rPr sz="3600" spc="465" dirty="0">
                <a:latin typeface="Calibri"/>
                <a:cs typeface="Calibri"/>
              </a:rPr>
              <a:t>and</a:t>
            </a:r>
            <a:r>
              <a:rPr sz="3600" spc="-530" dirty="0">
                <a:latin typeface="Calibri"/>
                <a:cs typeface="Calibri"/>
              </a:rPr>
              <a:t> </a:t>
            </a:r>
            <a:r>
              <a:rPr sz="3600" spc="385" dirty="0">
                <a:latin typeface="Calibri"/>
                <a:cs typeface="Calibri"/>
              </a:rPr>
              <a:t>removing </a:t>
            </a:r>
            <a:r>
              <a:rPr sz="3600" spc="305" dirty="0">
                <a:latin typeface="Calibri"/>
                <a:cs typeface="Calibri"/>
              </a:rPr>
              <a:t>classes</a:t>
            </a:r>
            <a:endParaRPr sz="3600">
              <a:latin typeface="Calibri"/>
              <a:cs typeface="Calibri"/>
            </a:endParaRPr>
          </a:p>
        </p:txBody>
      </p:sp>
      <p:sp>
        <p:nvSpPr>
          <p:cNvPr id="3" name="object 3"/>
          <p:cNvSpPr txBox="1"/>
          <p:nvPr/>
        </p:nvSpPr>
        <p:spPr>
          <a:xfrm>
            <a:off x="855724" y="1567743"/>
            <a:ext cx="7385684" cy="446405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You can control </a:t>
            </a:r>
            <a:r>
              <a:rPr sz="2400" b="1" spc="-5" dirty="0">
                <a:solidFill>
                  <a:srgbClr val="434343"/>
                </a:solidFill>
                <a:latin typeface="Calibri"/>
                <a:cs typeface="Calibri"/>
              </a:rPr>
              <a:t>classes </a:t>
            </a:r>
            <a:r>
              <a:rPr sz="2400" dirty="0">
                <a:solidFill>
                  <a:srgbClr val="434343"/>
                </a:solidFill>
                <a:latin typeface="Calibri"/>
                <a:cs typeface="Calibri"/>
              </a:rPr>
              <a:t>applied </a:t>
            </a:r>
            <a:r>
              <a:rPr sz="2400" spc="-5" dirty="0">
                <a:solidFill>
                  <a:srgbClr val="434343"/>
                </a:solidFill>
                <a:latin typeface="Calibri"/>
                <a:cs typeface="Calibri"/>
              </a:rPr>
              <a:t>to </a:t>
            </a:r>
            <a:r>
              <a:rPr sz="2400" dirty="0">
                <a:solidFill>
                  <a:srgbClr val="434343"/>
                </a:solidFill>
                <a:latin typeface="Calibri"/>
                <a:cs typeface="Calibri"/>
              </a:rPr>
              <a:t>an </a:t>
            </a:r>
            <a:r>
              <a:rPr sz="2400" spc="-5" dirty="0">
                <a:solidFill>
                  <a:srgbClr val="434343"/>
                </a:solidFill>
                <a:latin typeface="Calibri"/>
                <a:cs typeface="Calibri"/>
              </a:rPr>
              <a:t>HTML element</a:t>
            </a:r>
            <a:r>
              <a:rPr sz="2400" dirty="0">
                <a:solidFill>
                  <a:srgbClr val="434343"/>
                </a:solidFill>
                <a:latin typeface="Calibri"/>
                <a:cs typeface="Calibri"/>
              </a:rPr>
              <a:t> </a:t>
            </a:r>
            <a:r>
              <a:rPr sz="2400" spc="-5" dirty="0">
                <a:solidFill>
                  <a:srgbClr val="434343"/>
                </a:solidFill>
                <a:latin typeface="Calibri"/>
                <a:cs typeface="Calibri"/>
              </a:rPr>
              <a:t>via</a:t>
            </a:r>
            <a:endParaRPr sz="2400">
              <a:latin typeface="Calibri"/>
              <a:cs typeface="Calibri"/>
            </a:endParaRPr>
          </a:p>
          <a:p>
            <a:pPr marL="12700">
              <a:lnSpc>
                <a:spcPct val="100000"/>
              </a:lnSpc>
              <a:spcBef>
                <a:spcPts val="420"/>
              </a:spcBef>
            </a:pPr>
            <a:r>
              <a:rPr sz="2400" spc="-5" dirty="0">
                <a:solidFill>
                  <a:srgbClr val="9900FF"/>
                </a:solidFill>
                <a:latin typeface="Consolas"/>
                <a:cs typeface="Consolas"/>
              </a:rPr>
              <a:t>classList.add</a:t>
            </a:r>
            <a:r>
              <a:rPr sz="2400" spc="-760" dirty="0">
                <a:solidFill>
                  <a:srgbClr val="9900FF"/>
                </a:solidFill>
                <a:latin typeface="Consolas"/>
                <a:cs typeface="Consolas"/>
              </a:rPr>
              <a:t> </a:t>
            </a:r>
            <a:r>
              <a:rPr sz="2400" dirty="0">
                <a:solidFill>
                  <a:srgbClr val="434343"/>
                </a:solidFill>
                <a:latin typeface="Calibri"/>
                <a:cs typeface="Calibri"/>
              </a:rPr>
              <a:t>and </a:t>
            </a:r>
            <a:r>
              <a:rPr sz="2400" spc="-5" dirty="0">
                <a:solidFill>
                  <a:srgbClr val="0000FF"/>
                </a:solidFill>
                <a:latin typeface="Consolas"/>
                <a:cs typeface="Consolas"/>
              </a:rPr>
              <a:t>classList.remove</a:t>
            </a:r>
            <a:r>
              <a:rPr sz="2400" spc="-5" dirty="0">
                <a:solidFill>
                  <a:srgbClr val="434343"/>
                </a:solidFill>
                <a:latin typeface="Calibri"/>
                <a:cs typeface="Calibri"/>
              </a:rPr>
              <a:t>:</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onsolas"/>
                <a:cs typeface="Consolas"/>
              </a:rPr>
              <a:t>const image </a:t>
            </a:r>
            <a:r>
              <a:rPr sz="2400" dirty="0">
                <a:solidFill>
                  <a:srgbClr val="434343"/>
                </a:solidFill>
                <a:latin typeface="Consolas"/>
                <a:cs typeface="Consolas"/>
              </a:rPr>
              <a:t>=</a:t>
            </a:r>
            <a:r>
              <a:rPr sz="2400" spc="-110" dirty="0">
                <a:solidFill>
                  <a:srgbClr val="434343"/>
                </a:solidFill>
                <a:latin typeface="Consolas"/>
                <a:cs typeface="Consolas"/>
              </a:rPr>
              <a:t> </a:t>
            </a:r>
            <a:r>
              <a:rPr sz="2400" spc="-5" dirty="0">
                <a:solidFill>
                  <a:srgbClr val="434343"/>
                </a:solidFill>
                <a:latin typeface="Consolas"/>
                <a:cs typeface="Consolas"/>
              </a:rPr>
              <a:t>document.querySelector('img');</a:t>
            </a:r>
            <a:endParaRPr sz="2400">
              <a:latin typeface="Consolas"/>
              <a:cs typeface="Consolas"/>
            </a:endParaRPr>
          </a:p>
          <a:p>
            <a:pPr marL="12700" marR="1346200">
              <a:lnSpc>
                <a:spcPct val="113700"/>
              </a:lnSpc>
              <a:spcBef>
                <a:spcPts val="1025"/>
              </a:spcBef>
            </a:pPr>
            <a:r>
              <a:rPr sz="2400" spc="-5" dirty="0">
                <a:solidFill>
                  <a:srgbClr val="37761C"/>
                </a:solidFill>
                <a:latin typeface="Consolas"/>
                <a:cs typeface="Consolas"/>
              </a:rPr>
              <a:t>// Adds </a:t>
            </a:r>
            <a:r>
              <a:rPr sz="2400" dirty="0">
                <a:solidFill>
                  <a:srgbClr val="37761C"/>
                </a:solidFill>
                <a:latin typeface="Consolas"/>
                <a:cs typeface="Consolas"/>
              </a:rPr>
              <a:t>a </a:t>
            </a:r>
            <a:r>
              <a:rPr sz="2400" spc="-5" dirty="0">
                <a:solidFill>
                  <a:srgbClr val="37761C"/>
                </a:solidFill>
                <a:latin typeface="Consolas"/>
                <a:cs typeface="Consolas"/>
              </a:rPr>
              <a:t>CSS class called</a:t>
            </a:r>
            <a:r>
              <a:rPr sz="2400" spc="-114" dirty="0">
                <a:solidFill>
                  <a:srgbClr val="37761C"/>
                </a:solidFill>
                <a:latin typeface="Consolas"/>
                <a:cs typeface="Consolas"/>
              </a:rPr>
              <a:t> </a:t>
            </a:r>
            <a:r>
              <a:rPr sz="2400" spc="-5" dirty="0">
                <a:solidFill>
                  <a:srgbClr val="37761C"/>
                </a:solidFill>
                <a:latin typeface="Consolas"/>
                <a:cs typeface="Consolas"/>
              </a:rPr>
              <a:t>"active".  </a:t>
            </a:r>
            <a:r>
              <a:rPr sz="2400" spc="-5" dirty="0">
                <a:solidFill>
                  <a:srgbClr val="434343"/>
                </a:solidFill>
                <a:latin typeface="Consolas"/>
                <a:cs typeface="Consolas"/>
              </a:rPr>
              <a:t>image.</a:t>
            </a:r>
            <a:r>
              <a:rPr sz="2400" spc="-5" dirty="0">
                <a:solidFill>
                  <a:srgbClr val="9900FF"/>
                </a:solidFill>
                <a:latin typeface="Consolas"/>
                <a:cs typeface="Consolas"/>
              </a:rPr>
              <a:t>classList.add</a:t>
            </a:r>
            <a:r>
              <a:rPr sz="2400" spc="-5" dirty="0">
                <a:solidFill>
                  <a:srgbClr val="434343"/>
                </a:solidFill>
                <a:latin typeface="Consolas"/>
                <a:cs typeface="Consolas"/>
              </a:rPr>
              <a:t>('active');</a:t>
            </a:r>
            <a:endParaRPr sz="2400">
              <a:latin typeface="Consolas"/>
              <a:cs typeface="Consolas"/>
            </a:endParaRPr>
          </a:p>
          <a:p>
            <a:pPr marL="12700" marR="844550">
              <a:lnSpc>
                <a:spcPct val="113700"/>
              </a:lnSpc>
              <a:spcBef>
                <a:spcPts val="1025"/>
              </a:spcBef>
            </a:pPr>
            <a:r>
              <a:rPr sz="2400" spc="-5" dirty="0">
                <a:solidFill>
                  <a:srgbClr val="37761C"/>
                </a:solidFill>
                <a:latin typeface="Consolas"/>
                <a:cs typeface="Consolas"/>
              </a:rPr>
              <a:t>// Removes </a:t>
            </a:r>
            <a:r>
              <a:rPr sz="2400" dirty="0">
                <a:solidFill>
                  <a:srgbClr val="37761C"/>
                </a:solidFill>
                <a:latin typeface="Consolas"/>
                <a:cs typeface="Consolas"/>
              </a:rPr>
              <a:t>a </a:t>
            </a:r>
            <a:r>
              <a:rPr sz="2400" spc="-5" dirty="0">
                <a:solidFill>
                  <a:srgbClr val="37761C"/>
                </a:solidFill>
                <a:latin typeface="Consolas"/>
                <a:cs typeface="Consolas"/>
              </a:rPr>
              <a:t>CSS class called</a:t>
            </a:r>
            <a:r>
              <a:rPr sz="2400" spc="-114" dirty="0">
                <a:solidFill>
                  <a:srgbClr val="37761C"/>
                </a:solidFill>
                <a:latin typeface="Consolas"/>
                <a:cs typeface="Consolas"/>
              </a:rPr>
              <a:t> </a:t>
            </a:r>
            <a:r>
              <a:rPr sz="2400" spc="-5" dirty="0">
                <a:solidFill>
                  <a:srgbClr val="37761C"/>
                </a:solidFill>
                <a:latin typeface="Consolas"/>
                <a:cs typeface="Consolas"/>
              </a:rPr>
              <a:t>"hidden".  </a:t>
            </a:r>
            <a:r>
              <a:rPr sz="2400" spc="-5" dirty="0">
                <a:solidFill>
                  <a:srgbClr val="434343"/>
                </a:solidFill>
                <a:latin typeface="Consolas"/>
                <a:cs typeface="Consolas"/>
              </a:rPr>
              <a:t>image.</a:t>
            </a:r>
            <a:r>
              <a:rPr sz="2400" spc="-5" dirty="0">
                <a:solidFill>
                  <a:srgbClr val="0000FF"/>
                </a:solidFill>
                <a:latin typeface="Consolas"/>
                <a:cs typeface="Consolas"/>
              </a:rPr>
              <a:t>classList.remove</a:t>
            </a:r>
            <a:r>
              <a:rPr sz="2400" spc="-5" dirty="0">
                <a:solidFill>
                  <a:srgbClr val="434343"/>
                </a:solidFill>
                <a:latin typeface="Consolas"/>
                <a:cs typeface="Consolas"/>
              </a:rPr>
              <a:t>('hidden');</a:t>
            </a:r>
            <a:endParaRPr sz="2400">
              <a:latin typeface="Consolas"/>
              <a:cs typeface="Consolas"/>
            </a:endParaRPr>
          </a:p>
          <a:p>
            <a:pPr>
              <a:lnSpc>
                <a:spcPct val="100000"/>
              </a:lnSpc>
              <a:spcBef>
                <a:spcPts val="35"/>
              </a:spcBef>
            </a:pPr>
            <a:endParaRPr sz="3150">
              <a:latin typeface="Consolas"/>
              <a:cs typeface="Consolas"/>
            </a:endParaRPr>
          </a:p>
          <a:p>
            <a:pPr marL="12700">
              <a:lnSpc>
                <a:spcPct val="100000"/>
              </a:lnSpc>
            </a:pP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More on</a:t>
            </a:r>
            <a:r>
              <a:rPr sz="2400" u="heavy" spc="-10"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classList</a:t>
            </a:r>
            <a:r>
              <a:rPr sz="2400" spc="-5"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3949700"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Example:</a:t>
            </a:r>
            <a:r>
              <a:rPr sz="3600" spc="40" dirty="0">
                <a:latin typeface="Calibri"/>
                <a:cs typeface="Calibri"/>
              </a:rPr>
              <a:t> </a:t>
            </a:r>
            <a:r>
              <a:rPr sz="3600" spc="325" dirty="0">
                <a:latin typeface="Calibri"/>
                <a:cs typeface="Calibri"/>
              </a:rPr>
              <a:t>Present</a:t>
            </a:r>
            <a:endParaRPr sz="3600">
              <a:latin typeface="Calibri"/>
              <a:cs typeface="Calibri"/>
            </a:endParaRPr>
          </a:p>
        </p:txBody>
      </p:sp>
      <p:grpSp>
        <p:nvGrpSpPr>
          <p:cNvPr id="3" name="object 3"/>
          <p:cNvGrpSpPr/>
          <p:nvPr/>
        </p:nvGrpSpPr>
        <p:grpSpPr>
          <a:xfrm>
            <a:off x="744599" y="1552875"/>
            <a:ext cx="4182110" cy="3224530"/>
            <a:chOff x="744599" y="1552875"/>
            <a:chExt cx="4182110" cy="3224530"/>
          </a:xfrm>
        </p:grpSpPr>
        <p:sp>
          <p:nvSpPr>
            <p:cNvPr id="4" name="object 4"/>
            <p:cNvSpPr/>
            <p:nvPr/>
          </p:nvSpPr>
          <p:spPr>
            <a:xfrm>
              <a:off x="1010805" y="1773461"/>
              <a:ext cx="3512826" cy="274298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3649" y="1571925"/>
              <a:ext cx="4144010" cy="3186430"/>
            </a:xfrm>
            <a:custGeom>
              <a:avLst/>
              <a:gdLst/>
              <a:ahLst/>
              <a:cxnLst/>
              <a:rect l="l" t="t" r="r" b="b"/>
              <a:pathLst>
                <a:path w="4144010" h="3186429">
                  <a:moveTo>
                    <a:pt x="0" y="0"/>
                  </a:moveTo>
                  <a:lnTo>
                    <a:pt x="4144000" y="0"/>
                  </a:lnTo>
                  <a:lnTo>
                    <a:pt x="4144000" y="3185975"/>
                  </a:lnTo>
                  <a:lnTo>
                    <a:pt x="0" y="3185975"/>
                  </a:lnTo>
                  <a:lnTo>
                    <a:pt x="0" y="0"/>
                  </a:lnTo>
                  <a:close/>
                </a:path>
              </a:pathLst>
            </a:custGeom>
            <a:ln w="38099">
              <a:solidFill>
                <a:srgbClr val="595959"/>
              </a:solidFill>
            </a:ln>
          </p:spPr>
          <p:txBody>
            <a:bodyPr wrap="square" lIns="0" tIns="0" rIns="0" bIns="0" rtlCol="0"/>
            <a:lstStyle/>
            <a:p>
              <a:endParaRPr/>
            </a:p>
          </p:txBody>
        </p:sp>
      </p:grpSp>
      <p:sp>
        <p:nvSpPr>
          <p:cNvPr id="6" name="object 6"/>
          <p:cNvSpPr txBox="1"/>
          <p:nvPr/>
        </p:nvSpPr>
        <p:spPr>
          <a:xfrm>
            <a:off x="5345400" y="2530383"/>
            <a:ext cx="2569845" cy="753110"/>
          </a:xfrm>
          <a:prstGeom prst="rect">
            <a:avLst/>
          </a:prstGeom>
        </p:spPr>
        <p:txBody>
          <a:bodyPr vert="horz" wrap="square" lIns="0" tIns="27940" rIns="0" bIns="0" rtlCol="0">
            <a:spAutoFit/>
          </a:bodyPr>
          <a:lstStyle/>
          <a:p>
            <a:pPr marL="12700" marR="5080">
              <a:lnSpc>
                <a:spcPts val="2850"/>
              </a:lnSpc>
              <a:spcBef>
                <a:spcPts val="220"/>
              </a:spcBef>
            </a:pPr>
            <a:r>
              <a:rPr sz="2400" spc="-5" dirty="0">
                <a:latin typeface="Calibri"/>
                <a:cs typeface="Calibri"/>
              </a:rPr>
              <a:t>See the </a:t>
            </a:r>
            <a:r>
              <a:rPr sz="2400" u="heavy" spc="-5" dirty="0">
                <a:solidFill>
                  <a:srgbClr val="0097A7"/>
                </a:solidFill>
                <a:uFill>
                  <a:solidFill>
                    <a:srgbClr val="0097A7"/>
                  </a:solidFill>
                </a:uFill>
                <a:latin typeface="Calibri"/>
                <a:cs typeface="Calibri"/>
                <a:hlinkClick r:id="rId3"/>
              </a:rPr>
              <a:t>CodePen</a:t>
            </a:r>
            <a:r>
              <a:rPr sz="2400" spc="-5" dirty="0">
                <a:solidFill>
                  <a:srgbClr val="0097A7"/>
                </a:solidFill>
                <a:latin typeface="Calibri"/>
                <a:cs typeface="Calibri"/>
                <a:hlinkClick r:id="rId3"/>
              </a:rPr>
              <a:t> </a:t>
            </a:r>
            <a:r>
              <a:rPr sz="2400" dirty="0">
                <a:latin typeface="Calibri"/>
                <a:cs typeface="Calibri"/>
              </a:rPr>
              <a:t>-  </a:t>
            </a:r>
            <a:r>
              <a:rPr sz="2400" spc="-5" dirty="0">
                <a:latin typeface="Calibri"/>
                <a:cs typeface="Calibri"/>
              </a:rPr>
              <a:t>much more</a:t>
            </a:r>
            <a:r>
              <a:rPr sz="2400" spc="-95" dirty="0">
                <a:latin typeface="Calibri"/>
                <a:cs typeface="Calibri"/>
              </a:rPr>
              <a:t> </a:t>
            </a:r>
            <a:r>
              <a:rPr sz="2400" spc="-5" dirty="0">
                <a:latin typeface="Calibri"/>
                <a:cs typeface="Calibri"/>
              </a:rPr>
              <a:t>exciting!</a:t>
            </a:r>
            <a:endParaRPr sz="2400" dirty="0">
              <a:latin typeface="Calibri"/>
              <a:cs typeface="Calibri"/>
            </a:endParaRPr>
          </a:p>
        </p:txBody>
      </p:sp>
      <p:grpSp>
        <p:nvGrpSpPr>
          <p:cNvPr id="7" name="object 7"/>
          <p:cNvGrpSpPr/>
          <p:nvPr/>
        </p:nvGrpSpPr>
        <p:grpSpPr>
          <a:xfrm>
            <a:off x="664950" y="4836450"/>
            <a:ext cx="7274559" cy="1891030"/>
            <a:chOff x="664950" y="4836450"/>
            <a:chExt cx="7274559" cy="1891030"/>
          </a:xfrm>
        </p:grpSpPr>
        <p:sp>
          <p:nvSpPr>
            <p:cNvPr id="8" name="object 8"/>
            <p:cNvSpPr/>
            <p:nvPr/>
          </p:nvSpPr>
          <p:spPr>
            <a:xfrm>
              <a:off x="703050" y="4874551"/>
              <a:ext cx="7198102" cy="181434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84000" y="4855500"/>
              <a:ext cx="7236459" cy="1852930"/>
            </a:xfrm>
            <a:custGeom>
              <a:avLst/>
              <a:gdLst/>
              <a:ahLst/>
              <a:cxnLst/>
              <a:rect l="l" t="t" r="r" b="b"/>
              <a:pathLst>
                <a:path w="7236459" h="1852929">
                  <a:moveTo>
                    <a:pt x="0" y="0"/>
                  </a:moveTo>
                  <a:lnTo>
                    <a:pt x="7236202" y="0"/>
                  </a:lnTo>
                  <a:lnTo>
                    <a:pt x="7236202" y="1852449"/>
                  </a:lnTo>
                  <a:lnTo>
                    <a:pt x="0" y="1852449"/>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197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Calibri"/>
                <a:cs typeface="Calibri"/>
              </a:rPr>
              <a:t>Finding </a:t>
            </a:r>
            <a:r>
              <a:rPr sz="3600" spc="-10" dirty="0">
                <a:latin typeface="Calibri"/>
                <a:cs typeface="Calibri"/>
              </a:rPr>
              <a:t>the </a:t>
            </a:r>
            <a:r>
              <a:rPr sz="3600" spc="-5" dirty="0">
                <a:latin typeface="Calibri"/>
                <a:cs typeface="Calibri"/>
              </a:rPr>
              <a:t>element</a:t>
            </a:r>
            <a:r>
              <a:rPr sz="3600" spc="-85" dirty="0">
                <a:latin typeface="Calibri"/>
                <a:cs typeface="Calibri"/>
              </a:rPr>
              <a:t> </a:t>
            </a:r>
            <a:r>
              <a:rPr sz="3600" spc="-5" dirty="0">
                <a:latin typeface="Calibri"/>
                <a:cs typeface="Calibri"/>
              </a:rPr>
              <a:t>twice...</a:t>
            </a:r>
            <a:endParaRPr sz="3600">
              <a:latin typeface="Calibri"/>
              <a:cs typeface="Calibri"/>
            </a:endParaRPr>
          </a:p>
        </p:txBody>
      </p:sp>
      <p:grpSp>
        <p:nvGrpSpPr>
          <p:cNvPr id="3" name="object 3"/>
          <p:cNvGrpSpPr/>
          <p:nvPr/>
        </p:nvGrpSpPr>
        <p:grpSpPr>
          <a:xfrm>
            <a:off x="367674" y="1749499"/>
            <a:ext cx="8408670" cy="2176780"/>
            <a:chOff x="367674" y="1749499"/>
            <a:chExt cx="8408670" cy="2176780"/>
          </a:xfrm>
        </p:grpSpPr>
        <p:sp>
          <p:nvSpPr>
            <p:cNvPr id="4" name="object 4"/>
            <p:cNvSpPr/>
            <p:nvPr/>
          </p:nvSpPr>
          <p:spPr>
            <a:xfrm>
              <a:off x="405775" y="1787600"/>
              <a:ext cx="8332449" cy="21002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86724" y="1768549"/>
              <a:ext cx="8370570" cy="2138680"/>
            </a:xfrm>
            <a:custGeom>
              <a:avLst/>
              <a:gdLst/>
              <a:ahLst/>
              <a:cxnLst/>
              <a:rect l="l" t="t" r="r" b="b"/>
              <a:pathLst>
                <a:path w="8370570" h="2138679">
                  <a:moveTo>
                    <a:pt x="0" y="0"/>
                  </a:moveTo>
                  <a:lnTo>
                    <a:pt x="8370549" y="0"/>
                  </a:lnTo>
                  <a:lnTo>
                    <a:pt x="8370549" y="2138375"/>
                  </a:lnTo>
                  <a:lnTo>
                    <a:pt x="0" y="2138375"/>
                  </a:lnTo>
                  <a:lnTo>
                    <a:pt x="0" y="0"/>
                  </a:lnTo>
                  <a:close/>
                </a:path>
              </a:pathLst>
            </a:custGeom>
            <a:ln w="38099">
              <a:solidFill>
                <a:srgbClr val="595959"/>
              </a:solidFill>
            </a:ln>
          </p:spPr>
          <p:txBody>
            <a:bodyPr wrap="square" lIns="0" tIns="0" rIns="0" bIns="0" rtlCol="0"/>
            <a:lstStyle/>
            <a:p>
              <a:endParaRPr/>
            </a:p>
          </p:txBody>
        </p:sp>
        <p:sp>
          <p:nvSpPr>
            <p:cNvPr id="6" name="object 6"/>
            <p:cNvSpPr/>
            <p:nvPr/>
          </p:nvSpPr>
          <p:spPr>
            <a:xfrm>
              <a:off x="2052400" y="2069075"/>
              <a:ext cx="3938270" cy="1504315"/>
            </a:xfrm>
            <a:custGeom>
              <a:avLst/>
              <a:gdLst/>
              <a:ahLst/>
              <a:cxnLst/>
              <a:rect l="l" t="t" r="r" b="b"/>
              <a:pathLst>
                <a:path w="3938270" h="1504314">
                  <a:moveTo>
                    <a:pt x="166849" y="61201"/>
                  </a:moveTo>
                  <a:lnTo>
                    <a:pt x="171659" y="37378"/>
                  </a:lnTo>
                  <a:lnTo>
                    <a:pt x="184775" y="17925"/>
                  </a:lnTo>
                  <a:lnTo>
                    <a:pt x="204228" y="4809"/>
                  </a:lnTo>
                  <a:lnTo>
                    <a:pt x="228051" y="0"/>
                  </a:lnTo>
                  <a:lnTo>
                    <a:pt x="3876948" y="0"/>
                  </a:lnTo>
                  <a:lnTo>
                    <a:pt x="3920224" y="17925"/>
                  </a:lnTo>
                  <a:lnTo>
                    <a:pt x="3938149" y="61201"/>
                  </a:lnTo>
                  <a:lnTo>
                    <a:pt x="3938149" y="305998"/>
                  </a:lnTo>
                  <a:lnTo>
                    <a:pt x="3933340" y="329821"/>
                  </a:lnTo>
                  <a:lnTo>
                    <a:pt x="3920224" y="349274"/>
                  </a:lnTo>
                  <a:lnTo>
                    <a:pt x="3900771" y="362390"/>
                  </a:lnTo>
                  <a:lnTo>
                    <a:pt x="3876948" y="367199"/>
                  </a:lnTo>
                  <a:lnTo>
                    <a:pt x="228051" y="367199"/>
                  </a:lnTo>
                  <a:lnTo>
                    <a:pt x="204228" y="362390"/>
                  </a:lnTo>
                  <a:lnTo>
                    <a:pt x="184775" y="349274"/>
                  </a:lnTo>
                  <a:lnTo>
                    <a:pt x="171659" y="329821"/>
                  </a:lnTo>
                  <a:lnTo>
                    <a:pt x="166849" y="305998"/>
                  </a:lnTo>
                  <a:lnTo>
                    <a:pt x="166849" y="61201"/>
                  </a:lnTo>
                  <a:close/>
                </a:path>
                <a:path w="3938270" h="1504314">
                  <a:moveTo>
                    <a:pt x="0" y="1198026"/>
                  </a:moveTo>
                  <a:lnTo>
                    <a:pt x="4809" y="1174203"/>
                  </a:lnTo>
                  <a:lnTo>
                    <a:pt x="17925" y="1154750"/>
                  </a:lnTo>
                  <a:lnTo>
                    <a:pt x="37378" y="1141634"/>
                  </a:lnTo>
                  <a:lnTo>
                    <a:pt x="61201" y="1136824"/>
                  </a:lnTo>
                  <a:lnTo>
                    <a:pt x="3559498" y="1136824"/>
                  </a:lnTo>
                  <a:lnTo>
                    <a:pt x="3602774" y="1154750"/>
                  </a:lnTo>
                  <a:lnTo>
                    <a:pt x="3620699" y="1198026"/>
                  </a:lnTo>
                  <a:lnTo>
                    <a:pt x="3620699" y="1442823"/>
                  </a:lnTo>
                  <a:lnTo>
                    <a:pt x="3615890" y="1466646"/>
                  </a:lnTo>
                  <a:lnTo>
                    <a:pt x="3602774" y="1486099"/>
                  </a:lnTo>
                  <a:lnTo>
                    <a:pt x="3583321" y="1499215"/>
                  </a:lnTo>
                  <a:lnTo>
                    <a:pt x="3559498" y="1504024"/>
                  </a:lnTo>
                  <a:lnTo>
                    <a:pt x="61201" y="1504024"/>
                  </a:lnTo>
                  <a:lnTo>
                    <a:pt x="37378" y="1499215"/>
                  </a:lnTo>
                  <a:lnTo>
                    <a:pt x="17925" y="1486099"/>
                  </a:lnTo>
                  <a:lnTo>
                    <a:pt x="4809" y="1466646"/>
                  </a:lnTo>
                  <a:lnTo>
                    <a:pt x="0" y="1442823"/>
                  </a:lnTo>
                  <a:lnTo>
                    <a:pt x="0" y="1198026"/>
                  </a:lnTo>
                  <a:close/>
                </a:path>
              </a:pathLst>
            </a:custGeom>
            <a:ln w="38099">
              <a:solidFill>
                <a:srgbClr val="FF0000"/>
              </a:solidFill>
            </a:ln>
          </p:spPr>
          <p:txBody>
            <a:bodyPr wrap="square" lIns="0" tIns="0" rIns="0" bIns="0" rtlCol="0"/>
            <a:lstStyle/>
            <a:p>
              <a:endParaRPr/>
            </a:p>
          </p:txBody>
        </p:sp>
      </p:grpSp>
      <p:sp>
        <p:nvSpPr>
          <p:cNvPr id="7" name="object 7"/>
          <p:cNvSpPr txBox="1"/>
          <p:nvPr/>
        </p:nvSpPr>
        <p:spPr>
          <a:xfrm>
            <a:off x="2587029" y="4085516"/>
            <a:ext cx="3963670" cy="1111250"/>
          </a:xfrm>
          <a:prstGeom prst="rect">
            <a:avLst/>
          </a:prstGeom>
        </p:spPr>
        <p:txBody>
          <a:bodyPr vert="horz" wrap="square" lIns="0" tIns="189865" rIns="0" bIns="0" rtlCol="0">
            <a:spAutoFit/>
          </a:bodyPr>
          <a:lstStyle/>
          <a:p>
            <a:pPr algn="ctr">
              <a:lnSpc>
                <a:spcPct val="100000"/>
              </a:lnSpc>
              <a:spcBef>
                <a:spcPts val="1495"/>
              </a:spcBef>
            </a:pPr>
            <a:r>
              <a:rPr sz="2400" spc="-5" dirty="0">
                <a:solidFill>
                  <a:srgbClr val="434343"/>
                </a:solidFill>
                <a:latin typeface="Calibri"/>
                <a:cs typeface="Calibri"/>
              </a:rPr>
              <a:t>This redundancy is</a:t>
            </a:r>
            <a:r>
              <a:rPr sz="2400" spc="-85" dirty="0">
                <a:solidFill>
                  <a:srgbClr val="434343"/>
                </a:solidFill>
                <a:latin typeface="Calibri"/>
                <a:cs typeface="Calibri"/>
              </a:rPr>
              <a:t> </a:t>
            </a:r>
            <a:r>
              <a:rPr sz="2400" spc="-5" dirty="0">
                <a:solidFill>
                  <a:srgbClr val="434343"/>
                </a:solidFill>
                <a:latin typeface="Calibri"/>
                <a:cs typeface="Calibri"/>
              </a:rPr>
              <a:t>unfortunate.</a:t>
            </a:r>
            <a:endParaRPr sz="2400">
              <a:latin typeface="Calibri"/>
              <a:cs typeface="Calibri"/>
            </a:endParaRPr>
          </a:p>
          <a:p>
            <a:pPr marL="635" algn="ctr">
              <a:lnSpc>
                <a:spcPct val="100000"/>
              </a:lnSpc>
              <a:spcBef>
                <a:spcPts val="1395"/>
              </a:spcBef>
            </a:pPr>
            <a:r>
              <a:rPr sz="2400" b="1" spc="-5" dirty="0">
                <a:solidFill>
                  <a:srgbClr val="1368F1"/>
                </a:solidFill>
                <a:latin typeface="Calibri"/>
                <a:cs typeface="Calibri"/>
              </a:rPr>
              <a:t>Q: Is there </a:t>
            </a:r>
            <a:r>
              <a:rPr sz="2400" b="1" dirty="0">
                <a:solidFill>
                  <a:srgbClr val="1368F1"/>
                </a:solidFill>
                <a:latin typeface="Calibri"/>
                <a:cs typeface="Calibri"/>
              </a:rPr>
              <a:t>a </a:t>
            </a:r>
            <a:r>
              <a:rPr sz="2400" b="1" spc="-5" dirty="0">
                <a:solidFill>
                  <a:srgbClr val="1368F1"/>
                </a:solidFill>
                <a:latin typeface="Calibri"/>
                <a:cs typeface="Calibri"/>
              </a:rPr>
              <a:t>way to fix</a:t>
            </a:r>
            <a:r>
              <a:rPr sz="2400" b="1" spc="-50" dirty="0">
                <a:solidFill>
                  <a:srgbClr val="1368F1"/>
                </a:solidFill>
                <a:latin typeface="Calibri"/>
                <a:cs typeface="Calibri"/>
              </a:rPr>
              <a:t> </a:t>
            </a:r>
            <a:r>
              <a:rPr sz="2400" b="1" spc="-5" dirty="0">
                <a:solidFill>
                  <a:srgbClr val="1368F1"/>
                </a:solidFill>
                <a:latin typeface="Calibri"/>
                <a:cs typeface="Calibri"/>
              </a:rPr>
              <a:t>it?</a:t>
            </a:r>
            <a:endParaRPr sz="2400">
              <a:latin typeface="Calibri"/>
              <a:cs typeface="Calibri"/>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197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Calibri"/>
                <a:cs typeface="Calibri"/>
              </a:rPr>
              <a:t>Finding </a:t>
            </a:r>
            <a:r>
              <a:rPr sz="3600" spc="-10" dirty="0">
                <a:latin typeface="Calibri"/>
                <a:cs typeface="Calibri"/>
              </a:rPr>
              <a:t>the </a:t>
            </a:r>
            <a:r>
              <a:rPr sz="3600" spc="-5" dirty="0">
                <a:latin typeface="Calibri"/>
                <a:cs typeface="Calibri"/>
              </a:rPr>
              <a:t>element</a:t>
            </a:r>
            <a:r>
              <a:rPr sz="3600" spc="-85" dirty="0">
                <a:latin typeface="Calibri"/>
                <a:cs typeface="Calibri"/>
              </a:rPr>
              <a:t> </a:t>
            </a:r>
            <a:r>
              <a:rPr sz="3600" spc="-5" dirty="0">
                <a:latin typeface="Calibri"/>
                <a:cs typeface="Calibri"/>
              </a:rPr>
              <a:t>twice...</a:t>
            </a:r>
            <a:endParaRPr sz="3600">
              <a:latin typeface="Calibri"/>
              <a:cs typeface="Calibri"/>
            </a:endParaRPr>
          </a:p>
        </p:txBody>
      </p:sp>
      <p:grpSp>
        <p:nvGrpSpPr>
          <p:cNvPr id="3" name="object 3"/>
          <p:cNvGrpSpPr/>
          <p:nvPr/>
        </p:nvGrpSpPr>
        <p:grpSpPr>
          <a:xfrm>
            <a:off x="367674" y="1749499"/>
            <a:ext cx="8408670" cy="2176780"/>
            <a:chOff x="367674" y="1749499"/>
            <a:chExt cx="8408670" cy="2176780"/>
          </a:xfrm>
        </p:grpSpPr>
        <p:sp>
          <p:nvSpPr>
            <p:cNvPr id="4" name="object 4"/>
            <p:cNvSpPr/>
            <p:nvPr/>
          </p:nvSpPr>
          <p:spPr>
            <a:xfrm>
              <a:off x="405775" y="1787600"/>
              <a:ext cx="8332449" cy="21002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86724" y="1768549"/>
              <a:ext cx="8370570" cy="2138680"/>
            </a:xfrm>
            <a:custGeom>
              <a:avLst/>
              <a:gdLst/>
              <a:ahLst/>
              <a:cxnLst/>
              <a:rect l="l" t="t" r="r" b="b"/>
              <a:pathLst>
                <a:path w="8370570" h="2138679">
                  <a:moveTo>
                    <a:pt x="0" y="0"/>
                  </a:moveTo>
                  <a:lnTo>
                    <a:pt x="8370549" y="0"/>
                  </a:lnTo>
                  <a:lnTo>
                    <a:pt x="8370549" y="2138375"/>
                  </a:lnTo>
                  <a:lnTo>
                    <a:pt x="0" y="2138375"/>
                  </a:lnTo>
                  <a:lnTo>
                    <a:pt x="0" y="0"/>
                  </a:lnTo>
                  <a:close/>
                </a:path>
              </a:pathLst>
            </a:custGeom>
            <a:ln w="38099">
              <a:solidFill>
                <a:srgbClr val="595959"/>
              </a:solidFill>
            </a:ln>
          </p:spPr>
          <p:txBody>
            <a:bodyPr wrap="square" lIns="0" tIns="0" rIns="0" bIns="0" rtlCol="0"/>
            <a:lstStyle/>
            <a:p>
              <a:endParaRPr/>
            </a:p>
          </p:txBody>
        </p:sp>
        <p:sp>
          <p:nvSpPr>
            <p:cNvPr id="6" name="object 6"/>
            <p:cNvSpPr/>
            <p:nvPr/>
          </p:nvSpPr>
          <p:spPr>
            <a:xfrm>
              <a:off x="2052400" y="2069075"/>
              <a:ext cx="3938270" cy="1504315"/>
            </a:xfrm>
            <a:custGeom>
              <a:avLst/>
              <a:gdLst/>
              <a:ahLst/>
              <a:cxnLst/>
              <a:rect l="l" t="t" r="r" b="b"/>
              <a:pathLst>
                <a:path w="3938270" h="1504314">
                  <a:moveTo>
                    <a:pt x="166849" y="61201"/>
                  </a:moveTo>
                  <a:lnTo>
                    <a:pt x="171659" y="37378"/>
                  </a:lnTo>
                  <a:lnTo>
                    <a:pt x="184775" y="17925"/>
                  </a:lnTo>
                  <a:lnTo>
                    <a:pt x="204228" y="4809"/>
                  </a:lnTo>
                  <a:lnTo>
                    <a:pt x="228051" y="0"/>
                  </a:lnTo>
                  <a:lnTo>
                    <a:pt x="3876948" y="0"/>
                  </a:lnTo>
                  <a:lnTo>
                    <a:pt x="3920224" y="17925"/>
                  </a:lnTo>
                  <a:lnTo>
                    <a:pt x="3938149" y="61201"/>
                  </a:lnTo>
                  <a:lnTo>
                    <a:pt x="3938149" y="305998"/>
                  </a:lnTo>
                  <a:lnTo>
                    <a:pt x="3933340" y="329821"/>
                  </a:lnTo>
                  <a:lnTo>
                    <a:pt x="3920224" y="349274"/>
                  </a:lnTo>
                  <a:lnTo>
                    <a:pt x="3900771" y="362390"/>
                  </a:lnTo>
                  <a:lnTo>
                    <a:pt x="3876948" y="367199"/>
                  </a:lnTo>
                  <a:lnTo>
                    <a:pt x="228051" y="367199"/>
                  </a:lnTo>
                  <a:lnTo>
                    <a:pt x="204228" y="362390"/>
                  </a:lnTo>
                  <a:lnTo>
                    <a:pt x="184775" y="349274"/>
                  </a:lnTo>
                  <a:lnTo>
                    <a:pt x="171659" y="329821"/>
                  </a:lnTo>
                  <a:lnTo>
                    <a:pt x="166849" y="305998"/>
                  </a:lnTo>
                  <a:lnTo>
                    <a:pt x="166849" y="61201"/>
                  </a:lnTo>
                  <a:close/>
                </a:path>
                <a:path w="3938270" h="1504314">
                  <a:moveTo>
                    <a:pt x="0" y="1198026"/>
                  </a:moveTo>
                  <a:lnTo>
                    <a:pt x="4809" y="1174203"/>
                  </a:lnTo>
                  <a:lnTo>
                    <a:pt x="17925" y="1154750"/>
                  </a:lnTo>
                  <a:lnTo>
                    <a:pt x="37378" y="1141634"/>
                  </a:lnTo>
                  <a:lnTo>
                    <a:pt x="61201" y="1136824"/>
                  </a:lnTo>
                  <a:lnTo>
                    <a:pt x="3559498" y="1136824"/>
                  </a:lnTo>
                  <a:lnTo>
                    <a:pt x="3602774" y="1154750"/>
                  </a:lnTo>
                  <a:lnTo>
                    <a:pt x="3620699" y="1198026"/>
                  </a:lnTo>
                  <a:lnTo>
                    <a:pt x="3620699" y="1442823"/>
                  </a:lnTo>
                  <a:lnTo>
                    <a:pt x="3615890" y="1466646"/>
                  </a:lnTo>
                  <a:lnTo>
                    <a:pt x="3602774" y="1486099"/>
                  </a:lnTo>
                  <a:lnTo>
                    <a:pt x="3583321" y="1499215"/>
                  </a:lnTo>
                  <a:lnTo>
                    <a:pt x="3559498" y="1504024"/>
                  </a:lnTo>
                  <a:lnTo>
                    <a:pt x="61201" y="1504024"/>
                  </a:lnTo>
                  <a:lnTo>
                    <a:pt x="37378" y="1499215"/>
                  </a:lnTo>
                  <a:lnTo>
                    <a:pt x="17925" y="1486099"/>
                  </a:lnTo>
                  <a:lnTo>
                    <a:pt x="4809" y="1466646"/>
                  </a:lnTo>
                  <a:lnTo>
                    <a:pt x="0" y="1442823"/>
                  </a:lnTo>
                  <a:lnTo>
                    <a:pt x="0" y="1198026"/>
                  </a:lnTo>
                  <a:close/>
                </a:path>
              </a:pathLst>
            </a:custGeom>
            <a:ln w="38099">
              <a:solidFill>
                <a:srgbClr val="FF0000"/>
              </a:solidFill>
            </a:ln>
          </p:spPr>
          <p:txBody>
            <a:bodyPr wrap="square" lIns="0" tIns="0" rIns="0" bIns="0" rtlCol="0"/>
            <a:lstStyle/>
            <a:p>
              <a:endParaRPr/>
            </a:p>
          </p:txBody>
        </p:sp>
      </p:grpSp>
      <p:sp>
        <p:nvSpPr>
          <p:cNvPr id="7" name="object 7"/>
          <p:cNvSpPr txBox="1"/>
          <p:nvPr/>
        </p:nvSpPr>
        <p:spPr>
          <a:xfrm>
            <a:off x="2587029" y="4085516"/>
            <a:ext cx="3963670" cy="1654175"/>
          </a:xfrm>
          <a:prstGeom prst="rect">
            <a:avLst/>
          </a:prstGeom>
        </p:spPr>
        <p:txBody>
          <a:bodyPr vert="horz" wrap="square" lIns="0" tIns="189865" rIns="0" bIns="0" rtlCol="0">
            <a:spAutoFit/>
          </a:bodyPr>
          <a:lstStyle/>
          <a:p>
            <a:pPr algn="ctr">
              <a:lnSpc>
                <a:spcPct val="100000"/>
              </a:lnSpc>
              <a:spcBef>
                <a:spcPts val="1495"/>
              </a:spcBef>
            </a:pPr>
            <a:r>
              <a:rPr sz="2400" spc="-5" dirty="0">
                <a:solidFill>
                  <a:srgbClr val="434343"/>
                </a:solidFill>
                <a:latin typeface="Calibri"/>
                <a:cs typeface="Calibri"/>
              </a:rPr>
              <a:t>This redundancy is</a:t>
            </a:r>
            <a:r>
              <a:rPr sz="2400" spc="-85" dirty="0">
                <a:solidFill>
                  <a:srgbClr val="434343"/>
                </a:solidFill>
                <a:latin typeface="Calibri"/>
                <a:cs typeface="Calibri"/>
              </a:rPr>
              <a:t> </a:t>
            </a:r>
            <a:r>
              <a:rPr sz="2400" spc="-5" dirty="0">
                <a:solidFill>
                  <a:srgbClr val="434343"/>
                </a:solidFill>
                <a:latin typeface="Calibri"/>
                <a:cs typeface="Calibri"/>
              </a:rPr>
              <a:t>unfortunate.</a:t>
            </a:r>
            <a:endParaRPr sz="2400">
              <a:latin typeface="Calibri"/>
              <a:cs typeface="Calibri"/>
            </a:endParaRPr>
          </a:p>
          <a:p>
            <a:pPr marL="635" algn="ctr">
              <a:lnSpc>
                <a:spcPct val="100000"/>
              </a:lnSpc>
              <a:spcBef>
                <a:spcPts val="1395"/>
              </a:spcBef>
            </a:pPr>
            <a:r>
              <a:rPr sz="2400" b="1" spc="-5" dirty="0">
                <a:solidFill>
                  <a:srgbClr val="1368F1"/>
                </a:solidFill>
                <a:latin typeface="Calibri"/>
                <a:cs typeface="Calibri"/>
              </a:rPr>
              <a:t>Q: Is there </a:t>
            </a:r>
            <a:r>
              <a:rPr sz="2400" b="1" dirty="0">
                <a:solidFill>
                  <a:srgbClr val="1368F1"/>
                </a:solidFill>
                <a:latin typeface="Calibri"/>
                <a:cs typeface="Calibri"/>
              </a:rPr>
              <a:t>a </a:t>
            </a:r>
            <a:r>
              <a:rPr sz="2400" b="1" spc="-5" dirty="0">
                <a:solidFill>
                  <a:srgbClr val="1368F1"/>
                </a:solidFill>
                <a:latin typeface="Calibri"/>
                <a:cs typeface="Calibri"/>
              </a:rPr>
              <a:t>way to fix</a:t>
            </a:r>
            <a:r>
              <a:rPr sz="2400" b="1" spc="-50" dirty="0">
                <a:solidFill>
                  <a:srgbClr val="1368F1"/>
                </a:solidFill>
                <a:latin typeface="Calibri"/>
                <a:cs typeface="Calibri"/>
              </a:rPr>
              <a:t> </a:t>
            </a:r>
            <a:r>
              <a:rPr sz="2400" b="1" spc="-5" dirty="0">
                <a:solidFill>
                  <a:srgbClr val="1368F1"/>
                </a:solidFill>
                <a:latin typeface="Calibri"/>
                <a:cs typeface="Calibri"/>
              </a:rPr>
              <a:t>it?</a:t>
            </a:r>
            <a:endParaRPr sz="2400">
              <a:latin typeface="Calibri"/>
              <a:cs typeface="Calibri"/>
            </a:endParaRPr>
          </a:p>
          <a:p>
            <a:pPr marL="5715" algn="ctr">
              <a:lnSpc>
                <a:spcPct val="100000"/>
              </a:lnSpc>
              <a:spcBef>
                <a:spcPts val="1395"/>
              </a:spcBef>
            </a:pPr>
            <a:r>
              <a:rPr sz="2400" b="1" u="heavy" spc="-5" dirty="0">
                <a:solidFill>
                  <a:srgbClr val="0097A7"/>
                </a:solidFill>
                <a:uFill>
                  <a:solidFill>
                    <a:srgbClr val="0097A7"/>
                  </a:solidFill>
                </a:uFill>
                <a:latin typeface="Calibri"/>
                <a:cs typeface="Calibri"/>
                <a:hlinkClick r:id="rId3"/>
              </a:rPr>
              <a:t>CodePen</a:t>
            </a:r>
            <a:endParaRPr sz="2400">
              <a:latin typeface="Calibri"/>
              <a:cs typeface="Calibri"/>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4794885" cy="574040"/>
          </a:xfrm>
          <a:prstGeom prst="rect">
            <a:avLst/>
          </a:prstGeom>
        </p:spPr>
        <p:txBody>
          <a:bodyPr vert="horz" wrap="square" lIns="0" tIns="12700" rIns="0" bIns="0" rtlCol="0">
            <a:spAutoFit/>
          </a:bodyPr>
          <a:lstStyle/>
          <a:p>
            <a:pPr marL="12700">
              <a:lnSpc>
                <a:spcPct val="100000"/>
              </a:lnSpc>
              <a:spcBef>
                <a:spcPts val="100"/>
              </a:spcBef>
            </a:pPr>
            <a:r>
              <a:rPr sz="3600" spc="-5" dirty="0"/>
              <a:t>Event.currentTarget</a:t>
            </a:r>
            <a:endParaRPr sz="3600"/>
          </a:p>
        </p:txBody>
      </p:sp>
      <p:sp>
        <p:nvSpPr>
          <p:cNvPr id="3" name="object 3"/>
          <p:cNvSpPr txBox="1"/>
          <p:nvPr/>
        </p:nvSpPr>
        <p:spPr>
          <a:xfrm>
            <a:off x="922474" y="1809807"/>
            <a:ext cx="736790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An </a:t>
            </a:r>
            <a:r>
              <a:rPr sz="2400" u="heavy" spc="-5" dirty="0">
                <a:solidFill>
                  <a:srgbClr val="0097A7"/>
                </a:solidFill>
                <a:uFill>
                  <a:solidFill>
                    <a:srgbClr val="0097A7"/>
                  </a:solidFill>
                </a:uFill>
                <a:latin typeface="Consolas"/>
                <a:cs typeface="Consolas"/>
                <a:hlinkClick r:id="rId2"/>
              </a:rPr>
              <a:t>Event</a:t>
            </a:r>
            <a:r>
              <a:rPr sz="2400" spc="-835" dirty="0">
                <a:solidFill>
                  <a:srgbClr val="0097A7"/>
                </a:solidFill>
                <a:latin typeface="Consolas"/>
                <a:cs typeface="Consolas"/>
                <a:hlinkClick r:id="rId2"/>
              </a:rPr>
              <a:t> </a:t>
            </a:r>
            <a:r>
              <a:rPr sz="2400" spc="-5" dirty="0">
                <a:solidFill>
                  <a:srgbClr val="434343"/>
                </a:solidFill>
                <a:latin typeface="Calibri"/>
                <a:cs typeface="Calibri"/>
              </a:rPr>
              <a:t>element is passed to the listener </a:t>
            </a:r>
            <a:r>
              <a:rPr sz="2400" dirty="0">
                <a:solidFill>
                  <a:srgbClr val="434343"/>
                </a:solidFill>
                <a:latin typeface="Calibri"/>
                <a:cs typeface="Calibri"/>
              </a:rPr>
              <a:t>as a </a:t>
            </a:r>
            <a:r>
              <a:rPr sz="2400" spc="-5" dirty="0">
                <a:solidFill>
                  <a:srgbClr val="434343"/>
                </a:solidFill>
                <a:latin typeface="Calibri"/>
                <a:cs typeface="Calibri"/>
              </a:rPr>
              <a:t>parameter:</a:t>
            </a:r>
            <a:endParaRPr sz="2400">
              <a:latin typeface="Calibri"/>
              <a:cs typeface="Calibri"/>
            </a:endParaRPr>
          </a:p>
        </p:txBody>
      </p:sp>
      <p:sp>
        <p:nvSpPr>
          <p:cNvPr id="4" name="object 4"/>
          <p:cNvSpPr txBox="1"/>
          <p:nvPr/>
        </p:nvSpPr>
        <p:spPr>
          <a:xfrm>
            <a:off x="922474" y="5188642"/>
            <a:ext cx="7029450" cy="1276350"/>
          </a:xfrm>
          <a:prstGeom prst="rect">
            <a:avLst/>
          </a:prstGeom>
        </p:spPr>
        <p:txBody>
          <a:bodyPr vert="horz" wrap="square" lIns="0" tIns="12700" rIns="0" bIns="0" rtlCol="0">
            <a:spAutoFit/>
          </a:bodyPr>
          <a:lstStyle/>
          <a:p>
            <a:pPr marL="12700" marR="5080">
              <a:lnSpc>
                <a:spcPct val="113700"/>
              </a:lnSpc>
              <a:spcBef>
                <a:spcPts val="100"/>
              </a:spcBef>
              <a:tabLst>
                <a:tab pos="1598930" algn="l"/>
              </a:tabLst>
            </a:pPr>
            <a:r>
              <a:rPr sz="2400" spc="-5" dirty="0">
                <a:solidFill>
                  <a:srgbClr val="434343"/>
                </a:solidFill>
                <a:latin typeface="Calibri"/>
                <a:cs typeface="Calibri"/>
              </a:rPr>
              <a:t>The event's	</a:t>
            </a:r>
            <a:r>
              <a:rPr sz="2400" u="heavy" spc="-5" dirty="0">
                <a:solidFill>
                  <a:srgbClr val="0097A7"/>
                </a:solidFill>
                <a:uFill>
                  <a:solidFill>
                    <a:srgbClr val="0097A7"/>
                  </a:solidFill>
                </a:uFill>
                <a:latin typeface="Consolas"/>
                <a:cs typeface="Consolas"/>
                <a:hlinkClick r:id="rId3"/>
              </a:rPr>
              <a:t>currentTarget</a:t>
            </a:r>
            <a:r>
              <a:rPr sz="2400" spc="-835" dirty="0">
                <a:solidFill>
                  <a:srgbClr val="0097A7"/>
                </a:solidFill>
                <a:latin typeface="Consolas"/>
                <a:cs typeface="Consolas"/>
                <a:hlinkClick r:id="rId3"/>
              </a:rPr>
              <a:t> </a:t>
            </a:r>
            <a:r>
              <a:rPr sz="2400" spc="-5" dirty="0">
                <a:solidFill>
                  <a:srgbClr val="434343"/>
                </a:solidFill>
                <a:latin typeface="Calibri"/>
                <a:cs typeface="Calibri"/>
              </a:rPr>
              <a:t>property is </a:t>
            </a:r>
            <a:r>
              <a:rPr sz="2400" dirty="0">
                <a:solidFill>
                  <a:srgbClr val="434343"/>
                </a:solidFill>
                <a:latin typeface="Calibri"/>
                <a:cs typeface="Calibri"/>
              </a:rPr>
              <a:t>a </a:t>
            </a:r>
            <a:r>
              <a:rPr sz="2400" spc="-5" dirty="0">
                <a:solidFill>
                  <a:srgbClr val="434343"/>
                </a:solidFill>
                <a:latin typeface="Calibri"/>
                <a:cs typeface="Calibri"/>
              </a:rPr>
              <a:t>reference to  the object that we </a:t>
            </a:r>
            <a:r>
              <a:rPr sz="2400" dirty="0">
                <a:solidFill>
                  <a:srgbClr val="434343"/>
                </a:solidFill>
                <a:latin typeface="Calibri"/>
                <a:cs typeface="Calibri"/>
              </a:rPr>
              <a:t>attached </a:t>
            </a:r>
            <a:r>
              <a:rPr sz="2400" spc="-5" dirty="0">
                <a:solidFill>
                  <a:srgbClr val="434343"/>
                </a:solidFill>
                <a:latin typeface="Calibri"/>
                <a:cs typeface="Calibri"/>
              </a:rPr>
              <a:t>to the event, in this case</a:t>
            </a:r>
            <a:r>
              <a:rPr sz="2400" spc="-60" dirty="0">
                <a:solidFill>
                  <a:srgbClr val="434343"/>
                </a:solidFill>
                <a:latin typeface="Calibri"/>
                <a:cs typeface="Calibri"/>
              </a:rPr>
              <a:t> </a:t>
            </a:r>
            <a:r>
              <a:rPr sz="2400" spc="-5" dirty="0">
                <a:solidFill>
                  <a:srgbClr val="434343"/>
                </a:solidFill>
                <a:latin typeface="Calibri"/>
                <a:cs typeface="Calibri"/>
              </a:rPr>
              <a:t>the</a:t>
            </a:r>
            <a:endParaRPr sz="2400">
              <a:latin typeface="Calibri"/>
              <a:cs typeface="Calibri"/>
            </a:endParaRPr>
          </a:p>
          <a:p>
            <a:pPr marL="12700">
              <a:lnSpc>
                <a:spcPct val="100000"/>
              </a:lnSpc>
              <a:spcBef>
                <a:spcPts val="420"/>
              </a:spcBef>
            </a:pPr>
            <a:r>
              <a:rPr sz="2400" spc="-5" dirty="0">
                <a:solidFill>
                  <a:srgbClr val="434343"/>
                </a:solidFill>
                <a:latin typeface="Calibri"/>
                <a:cs typeface="Calibri"/>
              </a:rPr>
              <a:t>&lt;img&gt;'s </a:t>
            </a:r>
            <a:r>
              <a:rPr sz="2400" u="heavy" spc="-5" dirty="0">
                <a:solidFill>
                  <a:srgbClr val="0097A7"/>
                </a:solidFill>
                <a:uFill>
                  <a:solidFill>
                    <a:srgbClr val="0097A7"/>
                  </a:solidFill>
                </a:uFill>
                <a:latin typeface="Consolas"/>
                <a:cs typeface="Consolas"/>
                <a:hlinkClick r:id="rId4"/>
              </a:rPr>
              <a:t>Element</a:t>
            </a:r>
            <a:r>
              <a:rPr sz="2400" spc="-790" dirty="0">
                <a:solidFill>
                  <a:srgbClr val="0097A7"/>
                </a:solidFill>
                <a:latin typeface="Consolas"/>
                <a:cs typeface="Consolas"/>
                <a:hlinkClick r:id="rId4"/>
              </a:rPr>
              <a:t> </a:t>
            </a:r>
            <a:r>
              <a:rPr sz="2400" spc="-5" dirty="0">
                <a:solidFill>
                  <a:srgbClr val="434343"/>
                </a:solidFill>
                <a:latin typeface="Calibri"/>
                <a:cs typeface="Calibri"/>
              </a:rPr>
              <a:t>to which we </a:t>
            </a:r>
            <a:r>
              <a:rPr sz="2400" dirty="0">
                <a:solidFill>
                  <a:srgbClr val="434343"/>
                </a:solidFill>
                <a:latin typeface="Calibri"/>
                <a:cs typeface="Calibri"/>
              </a:rPr>
              <a:t>added </a:t>
            </a:r>
            <a:r>
              <a:rPr sz="2400" spc="-5" dirty="0">
                <a:solidFill>
                  <a:srgbClr val="434343"/>
                </a:solidFill>
                <a:latin typeface="Calibri"/>
                <a:cs typeface="Calibri"/>
              </a:rPr>
              <a:t>the listener.</a:t>
            </a:r>
            <a:endParaRPr sz="2400">
              <a:latin typeface="Calibri"/>
              <a:cs typeface="Calibri"/>
            </a:endParaRPr>
          </a:p>
        </p:txBody>
      </p:sp>
      <p:sp>
        <p:nvSpPr>
          <p:cNvPr id="5" name="object 5"/>
          <p:cNvSpPr/>
          <p:nvPr/>
        </p:nvSpPr>
        <p:spPr>
          <a:xfrm>
            <a:off x="834475" y="2638674"/>
            <a:ext cx="7475054" cy="2259899"/>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821170" cy="57404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Psst.. Not to be confused with</a:t>
            </a:r>
            <a:r>
              <a:rPr sz="2400" spc="10" dirty="0">
                <a:latin typeface="Calibri"/>
                <a:cs typeface="Calibri"/>
              </a:rPr>
              <a:t> </a:t>
            </a:r>
            <a:r>
              <a:rPr sz="3600" spc="-5" dirty="0"/>
              <a:t>Event.target</a:t>
            </a:r>
            <a:endParaRPr sz="3600">
              <a:latin typeface="Calibri"/>
              <a:cs typeface="Calibri"/>
            </a:endParaRPr>
          </a:p>
        </p:txBody>
      </p:sp>
      <p:sp>
        <p:nvSpPr>
          <p:cNvPr id="3" name="object 3"/>
          <p:cNvSpPr txBox="1"/>
          <p:nvPr/>
        </p:nvSpPr>
        <p:spPr>
          <a:xfrm>
            <a:off x="922474" y="1632644"/>
            <a:ext cx="7248525" cy="2365375"/>
          </a:xfrm>
          <a:prstGeom prst="rect">
            <a:avLst/>
          </a:prstGeom>
        </p:spPr>
        <p:txBody>
          <a:bodyPr vert="horz" wrap="square" lIns="0" tIns="189865" rIns="0" bIns="0" rtlCol="0">
            <a:spAutoFit/>
          </a:bodyPr>
          <a:lstStyle/>
          <a:p>
            <a:pPr marL="12700">
              <a:lnSpc>
                <a:spcPct val="100000"/>
              </a:lnSpc>
              <a:spcBef>
                <a:spcPts val="1495"/>
              </a:spcBef>
            </a:pPr>
            <a:r>
              <a:rPr sz="2400" spc="-5" dirty="0">
                <a:solidFill>
                  <a:srgbClr val="434343"/>
                </a:solidFill>
                <a:latin typeface="Calibri"/>
                <a:cs typeface="Calibri"/>
              </a:rPr>
              <a:t>(Note: Event has</a:t>
            </a:r>
            <a:r>
              <a:rPr sz="2400" spc="-10" dirty="0">
                <a:solidFill>
                  <a:srgbClr val="434343"/>
                </a:solidFill>
                <a:latin typeface="Calibri"/>
                <a:cs typeface="Calibri"/>
              </a:rPr>
              <a:t> </a:t>
            </a:r>
            <a:r>
              <a:rPr sz="2400" spc="-5" dirty="0">
                <a:solidFill>
                  <a:srgbClr val="434343"/>
                </a:solidFill>
                <a:latin typeface="Calibri"/>
                <a:cs typeface="Calibri"/>
              </a:rPr>
              <a:t>both:</a:t>
            </a:r>
            <a:endParaRPr sz="2400">
              <a:latin typeface="Calibri"/>
              <a:cs typeface="Calibri"/>
            </a:endParaRPr>
          </a:p>
          <a:p>
            <a:pPr marL="469900" marR="78740" indent="-306705">
              <a:lnSpc>
                <a:spcPct val="113700"/>
              </a:lnSpc>
              <a:spcBef>
                <a:spcPts val="1000"/>
              </a:spcBef>
              <a:tabLst>
                <a:tab pos="469265" algn="l"/>
              </a:tabLst>
            </a:pPr>
            <a:r>
              <a:rPr sz="2000" dirty="0">
                <a:solidFill>
                  <a:srgbClr val="434343"/>
                </a:solidFill>
                <a:latin typeface="Calibri"/>
                <a:cs typeface="Calibri"/>
              </a:rPr>
              <a:t>-	</a:t>
            </a:r>
            <a:r>
              <a:rPr sz="2400" b="1" i="1" spc="-5" dirty="0">
                <a:solidFill>
                  <a:srgbClr val="434343"/>
                </a:solidFill>
                <a:latin typeface="Calibri"/>
                <a:cs typeface="Calibri"/>
              </a:rPr>
              <a:t>event</a:t>
            </a:r>
            <a:r>
              <a:rPr sz="2400" spc="-5" dirty="0">
                <a:solidFill>
                  <a:srgbClr val="434343"/>
                </a:solidFill>
                <a:latin typeface="Consolas"/>
                <a:cs typeface="Consolas"/>
              </a:rPr>
              <a:t>.</a:t>
            </a:r>
            <a:r>
              <a:rPr sz="2400" u="heavy" spc="-5" dirty="0">
                <a:solidFill>
                  <a:srgbClr val="0097A7"/>
                </a:solidFill>
                <a:uFill>
                  <a:solidFill>
                    <a:srgbClr val="0097A7"/>
                  </a:solidFill>
                </a:uFill>
                <a:latin typeface="Consolas"/>
                <a:cs typeface="Consolas"/>
                <a:hlinkClick r:id="rId2"/>
              </a:rPr>
              <a:t>target</a:t>
            </a:r>
            <a:r>
              <a:rPr sz="2400" spc="-5" dirty="0">
                <a:solidFill>
                  <a:srgbClr val="434343"/>
                </a:solidFill>
                <a:latin typeface="Calibri"/>
                <a:cs typeface="Calibri"/>
              </a:rPr>
              <a:t>: the element that was clicked </a:t>
            </a:r>
            <a:r>
              <a:rPr sz="2400" dirty="0">
                <a:solidFill>
                  <a:srgbClr val="434343"/>
                </a:solidFill>
                <a:latin typeface="Calibri"/>
                <a:cs typeface="Calibri"/>
              </a:rPr>
              <a:t>/  </a:t>
            </a:r>
            <a:r>
              <a:rPr sz="2400" spc="-5" dirty="0">
                <a:solidFill>
                  <a:srgbClr val="434343"/>
                </a:solidFill>
                <a:latin typeface="Calibri"/>
                <a:cs typeface="Calibri"/>
              </a:rPr>
              <a:t>"dispatched the event" (might be </a:t>
            </a:r>
            <a:r>
              <a:rPr sz="2400" dirty="0">
                <a:solidFill>
                  <a:srgbClr val="434343"/>
                </a:solidFill>
                <a:latin typeface="Calibri"/>
                <a:cs typeface="Calibri"/>
              </a:rPr>
              <a:t>a </a:t>
            </a:r>
            <a:r>
              <a:rPr sz="2400" spc="-5" dirty="0">
                <a:solidFill>
                  <a:srgbClr val="434343"/>
                </a:solidFill>
                <a:latin typeface="Calibri"/>
                <a:cs typeface="Calibri"/>
              </a:rPr>
              <a:t>child of the</a:t>
            </a:r>
            <a:r>
              <a:rPr sz="2400" spc="-70" dirty="0">
                <a:solidFill>
                  <a:srgbClr val="434343"/>
                </a:solidFill>
                <a:latin typeface="Calibri"/>
                <a:cs typeface="Calibri"/>
              </a:rPr>
              <a:t> </a:t>
            </a:r>
            <a:r>
              <a:rPr sz="2400" spc="-5" dirty="0">
                <a:solidFill>
                  <a:srgbClr val="434343"/>
                </a:solidFill>
                <a:latin typeface="Calibri"/>
                <a:cs typeface="Calibri"/>
              </a:rPr>
              <a:t>target)</a:t>
            </a:r>
            <a:endParaRPr sz="2400">
              <a:latin typeface="Calibri"/>
              <a:cs typeface="Calibri"/>
            </a:endParaRPr>
          </a:p>
          <a:p>
            <a:pPr marL="469900" marR="5080" indent="-306705">
              <a:lnSpc>
                <a:spcPct val="114599"/>
              </a:lnSpc>
              <a:tabLst>
                <a:tab pos="469265" algn="l"/>
              </a:tabLst>
            </a:pPr>
            <a:r>
              <a:rPr sz="2000" dirty="0">
                <a:solidFill>
                  <a:srgbClr val="434343"/>
                </a:solidFill>
                <a:latin typeface="Calibri"/>
                <a:cs typeface="Calibri"/>
              </a:rPr>
              <a:t>-	</a:t>
            </a:r>
            <a:r>
              <a:rPr sz="2400" b="1" i="1" spc="-5" dirty="0">
                <a:solidFill>
                  <a:srgbClr val="434343"/>
                </a:solidFill>
                <a:latin typeface="Calibri"/>
                <a:cs typeface="Calibri"/>
              </a:rPr>
              <a:t>event</a:t>
            </a:r>
            <a:r>
              <a:rPr sz="2400" spc="-5" dirty="0">
                <a:solidFill>
                  <a:srgbClr val="434343"/>
                </a:solidFill>
                <a:latin typeface="Consolas"/>
                <a:cs typeface="Consolas"/>
              </a:rPr>
              <a:t>.</a:t>
            </a:r>
            <a:r>
              <a:rPr sz="2400" u="heavy" spc="-5" dirty="0">
                <a:solidFill>
                  <a:srgbClr val="0097A7"/>
                </a:solidFill>
                <a:uFill>
                  <a:solidFill>
                    <a:srgbClr val="0097A7"/>
                  </a:solidFill>
                </a:uFill>
                <a:latin typeface="Consolas"/>
                <a:cs typeface="Consolas"/>
                <a:hlinkClick r:id="rId3"/>
              </a:rPr>
              <a:t>currentTarget</a:t>
            </a:r>
            <a:r>
              <a:rPr sz="2400" spc="-5" dirty="0">
                <a:solidFill>
                  <a:srgbClr val="434343"/>
                </a:solidFill>
                <a:latin typeface="Calibri"/>
                <a:cs typeface="Calibri"/>
              </a:rPr>
              <a:t>: the element that the original  event handler was </a:t>
            </a:r>
            <a:r>
              <a:rPr sz="2400" dirty="0">
                <a:solidFill>
                  <a:srgbClr val="434343"/>
                </a:solidFill>
                <a:latin typeface="Calibri"/>
                <a:cs typeface="Calibri"/>
              </a:rPr>
              <a:t>attached</a:t>
            </a:r>
            <a:r>
              <a:rPr sz="2400" spc="-15" dirty="0">
                <a:solidFill>
                  <a:srgbClr val="434343"/>
                </a:solidFill>
                <a:latin typeface="Calibri"/>
                <a:cs typeface="Calibri"/>
              </a:rPr>
              <a:t> </a:t>
            </a:r>
            <a:r>
              <a:rPr sz="2400" spc="-5" dirty="0">
                <a:solidFill>
                  <a:srgbClr val="434343"/>
                </a:solidFill>
                <a:latin typeface="Calibri"/>
                <a:cs typeface="Calibri"/>
              </a:rPr>
              <a:t>to)</a:t>
            </a:r>
            <a:endParaRPr sz="2400">
              <a:latin typeface="Calibri"/>
              <a:cs typeface="Calibri"/>
            </a:endParaRPr>
          </a:p>
        </p:txBody>
      </p:sp>
      <p:sp>
        <p:nvSpPr>
          <p:cNvPr id="4" name="object 4"/>
          <p:cNvSpPr txBox="1"/>
          <p:nvPr/>
        </p:nvSpPr>
        <p:spPr>
          <a:xfrm>
            <a:off x="1063272" y="4865303"/>
            <a:ext cx="7149465" cy="968375"/>
          </a:xfrm>
          <a:prstGeom prst="rect">
            <a:avLst/>
          </a:prstGeom>
        </p:spPr>
        <p:txBody>
          <a:bodyPr vert="horz" wrap="square" lIns="0" tIns="12700" rIns="0" bIns="0" rtlCol="0">
            <a:spAutoFit/>
          </a:bodyPr>
          <a:lstStyle/>
          <a:p>
            <a:pPr marL="12700" marR="5080" algn="ctr">
              <a:lnSpc>
                <a:spcPct val="114599"/>
              </a:lnSpc>
              <a:spcBef>
                <a:spcPts val="100"/>
              </a:spcBef>
            </a:pPr>
            <a:r>
              <a:rPr sz="1800" spc="-5" dirty="0">
                <a:solidFill>
                  <a:srgbClr val="434343"/>
                </a:solidFill>
                <a:latin typeface="Calibri"/>
                <a:cs typeface="Calibri"/>
              </a:rPr>
              <a:t>(Programming note: </a:t>
            </a:r>
            <a:r>
              <a:rPr sz="1800" dirty="0">
                <a:solidFill>
                  <a:srgbClr val="434343"/>
                </a:solidFill>
                <a:latin typeface="Calibri"/>
                <a:cs typeface="Calibri"/>
              </a:rPr>
              <a:t>I </a:t>
            </a:r>
            <a:r>
              <a:rPr sz="1800" spc="-5" dirty="0">
                <a:solidFill>
                  <a:srgbClr val="434343"/>
                </a:solidFill>
                <a:latin typeface="Calibri"/>
                <a:cs typeface="Calibri"/>
              </a:rPr>
              <a:t>got these mixed up in lecture </a:t>
            </a:r>
            <a:r>
              <a:rPr sz="1800" dirty="0">
                <a:solidFill>
                  <a:srgbClr val="434343"/>
                </a:solidFill>
                <a:latin typeface="Calibri"/>
                <a:cs typeface="Calibri"/>
              </a:rPr>
              <a:t>and </a:t>
            </a:r>
            <a:r>
              <a:rPr sz="1800" spc="-5" dirty="0">
                <a:solidFill>
                  <a:srgbClr val="434343"/>
                </a:solidFill>
                <a:latin typeface="Calibri"/>
                <a:cs typeface="Calibri"/>
              </a:rPr>
              <a:t>used </a:t>
            </a:r>
            <a:r>
              <a:rPr sz="1800" spc="-5" dirty="0">
                <a:solidFill>
                  <a:srgbClr val="434343"/>
                </a:solidFill>
                <a:latin typeface="Consolas"/>
                <a:cs typeface="Consolas"/>
              </a:rPr>
              <a:t>target</a:t>
            </a:r>
            <a:r>
              <a:rPr sz="1800" spc="-550" dirty="0">
                <a:solidFill>
                  <a:srgbClr val="434343"/>
                </a:solidFill>
                <a:latin typeface="Consolas"/>
                <a:cs typeface="Consolas"/>
              </a:rPr>
              <a:t> </a:t>
            </a:r>
            <a:r>
              <a:rPr sz="1800" spc="-5" dirty="0">
                <a:solidFill>
                  <a:srgbClr val="434343"/>
                </a:solidFill>
                <a:latin typeface="Calibri"/>
                <a:cs typeface="Calibri"/>
              </a:rPr>
              <a:t>when </a:t>
            </a:r>
            <a:r>
              <a:rPr sz="1800" dirty="0">
                <a:solidFill>
                  <a:srgbClr val="434343"/>
                </a:solidFill>
                <a:latin typeface="Calibri"/>
                <a:cs typeface="Calibri"/>
              </a:rPr>
              <a:t>I  </a:t>
            </a:r>
            <a:r>
              <a:rPr sz="1800" spc="-5" dirty="0">
                <a:solidFill>
                  <a:srgbClr val="434343"/>
                </a:solidFill>
                <a:latin typeface="Calibri"/>
                <a:cs typeface="Calibri"/>
              </a:rPr>
              <a:t>meant </a:t>
            </a:r>
            <a:r>
              <a:rPr sz="1800" spc="-5" dirty="0">
                <a:solidFill>
                  <a:srgbClr val="434343"/>
                </a:solidFill>
                <a:latin typeface="Consolas"/>
                <a:cs typeface="Consolas"/>
              </a:rPr>
              <a:t>currentTarget</a:t>
            </a:r>
            <a:r>
              <a:rPr sz="1800" spc="-5" dirty="0">
                <a:solidFill>
                  <a:srgbClr val="434343"/>
                </a:solidFill>
                <a:latin typeface="Calibri"/>
                <a:cs typeface="Calibri"/>
              </a:rPr>
              <a:t>, so I'm correctly the slides retroactively. Whoops,  sorry!)</a:t>
            </a:r>
            <a:endParaRPr sz="1800">
              <a:latin typeface="Calibri"/>
              <a:cs typeface="Calibri"/>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2017395" cy="751488"/>
          </a:xfrm>
          <a:prstGeom prst="rect">
            <a:avLst/>
          </a:prstGeom>
        </p:spPr>
        <p:txBody>
          <a:bodyPr vert="horz" wrap="square" lIns="0" tIns="12700" rIns="0" bIns="0" rtlCol="0">
            <a:spAutoFit/>
          </a:bodyPr>
          <a:lstStyle/>
          <a:p>
            <a:pPr marL="12700">
              <a:lnSpc>
                <a:spcPct val="100000"/>
              </a:lnSpc>
              <a:spcBef>
                <a:spcPts val="100"/>
              </a:spcBef>
            </a:pPr>
            <a:r>
              <a:rPr lang="en-US" sz="4800" spc="459" dirty="0">
                <a:latin typeface="Calibri"/>
                <a:cs typeface="Calibri"/>
              </a:rPr>
              <a:t>Code</a:t>
            </a:r>
            <a:endParaRPr sz="4800" dirty="0">
              <a:latin typeface="Calibri"/>
              <a:cs typeface="Calibri"/>
            </a:endParaRPr>
          </a:p>
        </p:txBody>
      </p:sp>
    </p:spTree>
    <p:extLst>
      <p:ext uri="{BB962C8B-B14F-4D97-AF65-F5344CB8AC3E}">
        <p14:creationId xmlns:p14="http://schemas.microsoft.com/office/powerpoint/2010/main" val="115209735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2017395" cy="1490152"/>
          </a:xfrm>
          <a:prstGeom prst="rect">
            <a:avLst/>
          </a:prstGeom>
        </p:spPr>
        <p:txBody>
          <a:bodyPr vert="horz" wrap="square" lIns="0" tIns="12700" rIns="0" bIns="0" rtlCol="0">
            <a:spAutoFit/>
          </a:bodyPr>
          <a:lstStyle/>
          <a:p>
            <a:pPr marL="12700">
              <a:lnSpc>
                <a:spcPct val="100000"/>
              </a:lnSpc>
              <a:spcBef>
                <a:spcPts val="100"/>
              </a:spcBef>
            </a:pPr>
            <a:r>
              <a:rPr lang="en-US" sz="4800" spc="459">
                <a:latin typeface="Calibri"/>
                <a:cs typeface="Calibri"/>
              </a:rPr>
              <a:t>Next time</a:t>
            </a:r>
            <a:endParaRPr sz="4800" dirty="0">
              <a:latin typeface="Calibri"/>
              <a:cs typeface="Calibri"/>
            </a:endParaRPr>
          </a:p>
        </p:txBody>
      </p:sp>
    </p:spTree>
    <p:extLst>
      <p:ext uri="{BB962C8B-B14F-4D97-AF65-F5344CB8AC3E}">
        <p14:creationId xmlns:p14="http://schemas.microsoft.com/office/powerpoint/2010/main" val="244015596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8449" y="2845661"/>
            <a:ext cx="5327650" cy="550535"/>
          </a:xfrm>
          <a:prstGeom prst="rect">
            <a:avLst/>
          </a:prstGeom>
        </p:spPr>
        <p:txBody>
          <a:bodyPr vert="horz" wrap="square" lIns="0" tIns="8890" rIns="0" bIns="0" rtlCol="0">
            <a:spAutoFit/>
          </a:bodyPr>
          <a:lstStyle/>
          <a:p>
            <a:pPr marL="12700" marR="5080" indent="534670">
              <a:lnSpc>
                <a:spcPct val="100699"/>
              </a:lnSpc>
              <a:spcBef>
                <a:spcPts val="70"/>
              </a:spcBef>
            </a:pPr>
            <a:r>
              <a:rPr lang="en-US" sz="3600" spc="360" dirty="0">
                <a:latin typeface="Calibri"/>
                <a:cs typeface="Calibri"/>
              </a:rPr>
              <a:t>Back To Present</a:t>
            </a:r>
            <a:endParaRPr sz="3600" dirty="0">
              <a:latin typeface="Calibri"/>
              <a:cs typeface="Calibri"/>
            </a:endParaRPr>
          </a:p>
        </p:txBody>
      </p:sp>
    </p:spTree>
    <p:extLst>
      <p:ext uri="{BB962C8B-B14F-4D97-AF65-F5344CB8AC3E}">
        <p14:creationId xmlns:p14="http://schemas.microsoft.com/office/powerpoint/2010/main" val="633641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4583430" cy="574040"/>
          </a:xfrm>
          <a:prstGeom prst="rect">
            <a:avLst/>
          </a:prstGeom>
        </p:spPr>
        <p:txBody>
          <a:bodyPr vert="horz" wrap="square" lIns="0" tIns="12700" rIns="0" bIns="0" rtlCol="0">
            <a:spAutoFit/>
          </a:bodyPr>
          <a:lstStyle/>
          <a:p>
            <a:pPr marL="12700">
              <a:lnSpc>
                <a:spcPct val="100000"/>
              </a:lnSpc>
              <a:spcBef>
                <a:spcPts val="100"/>
              </a:spcBef>
            </a:pPr>
            <a:r>
              <a:rPr spc="-165" dirty="0"/>
              <a:t>CSS </a:t>
            </a:r>
            <a:r>
              <a:rPr spc="-65" dirty="0"/>
              <a:t>exercise</a:t>
            </a:r>
            <a:r>
              <a:rPr spc="-545" dirty="0"/>
              <a:t> </a:t>
            </a:r>
            <a:r>
              <a:rPr spc="20" dirty="0"/>
              <a:t>debrief</a:t>
            </a:r>
          </a:p>
        </p:txBody>
      </p:sp>
      <p:sp>
        <p:nvSpPr>
          <p:cNvPr id="3" name="object 3"/>
          <p:cNvSpPr txBox="1"/>
          <p:nvPr/>
        </p:nvSpPr>
        <p:spPr>
          <a:xfrm>
            <a:off x="855722" y="1497892"/>
            <a:ext cx="7536180" cy="5156200"/>
          </a:xfrm>
          <a:prstGeom prst="rect">
            <a:avLst/>
          </a:prstGeom>
        </p:spPr>
        <p:txBody>
          <a:bodyPr vert="horz" wrap="square" lIns="0" tIns="135890" rIns="0" bIns="0" rtlCol="0">
            <a:spAutoFit/>
          </a:bodyPr>
          <a:lstStyle/>
          <a:p>
            <a:pPr marL="12700">
              <a:lnSpc>
                <a:spcPct val="100000"/>
              </a:lnSpc>
              <a:spcBef>
                <a:spcPts val="1070"/>
              </a:spcBef>
            </a:pPr>
            <a:r>
              <a:rPr sz="2400" spc="-204" dirty="0">
                <a:solidFill>
                  <a:srgbClr val="424242"/>
                </a:solidFill>
                <a:latin typeface="Arial"/>
                <a:cs typeface="Arial"/>
              </a:rPr>
              <a:t>Some </a:t>
            </a:r>
            <a:r>
              <a:rPr sz="2400" b="1" spc="-175" dirty="0">
                <a:solidFill>
                  <a:srgbClr val="424242"/>
                </a:solidFill>
                <a:latin typeface="Arial"/>
                <a:cs typeface="Arial"/>
              </a:rPr>
              <a:t>key</a:t>
            </a:r>
            <a:r>
              <a:rPr sz="2400" b="1" spc="-50" dirty="0">
                <a:solidFill>
                  <a:srgbClr val="424242"/>
                </a:solidFill>
                <a:latin typeface="Arial"/>
                <a:cs typeface="Arial"/>
              </a:rPr>
              <a:t> </a:t>
            </a:r>
            <a:r>
              <a:rPr sz="2400" b="1" spc="-175" dirty="0">
                <a:solidFill>
                  <a:srgbClr val="424242"/>
                </a:solidFill>
                <a:latin typeface="Arial"/>
                <a:cs typeface="Arial"/>
              </a:rPr>
              <a:t>techniques:</a:t>
            </a:r>
            <a:endParaRPr sz="2400" dirty="0">
              <a:latin typeface="Arial"/>
              <a:cs typeface="Arial"/>
            </a:endParaRPr>
          </a:p>
          <a:p>
            <a:pPr marL="469900" marR="663575" indent="-306705">
              <a:lnSpc>
                <a:spcPct val="100699"/>
              </a:lnSpc>
              <a:spcBef>
                <a:spcPts val="950"/>
              </a:spcBef>
              <a:buSzPct val="83333"/>
              <a:buChar char="-"/>
              <a:tabLst>
                <a:tab pos="469265" algn="l"/>
                <a:tab pos="469900" algn="l"/>
              </a:tabLst>
            </a:pPr>
            <a:r>
              <a:rPr sz="2400" spc="-125" dirty="0">
                <a:solidFill>
                  <a:srgbClr val="424242"/>
                </a:solidFill>
                <a:latin typeface="Arial"/>
                <a:cs typeface="Arial"/>
              </a:rPr>
              <a:t>Add </a:t>
            </a:r>
            <a:r>
              <a:rPr sz="2400" spc="-75" dirty="0">
                <a:solidFill>
                  <a:srgbClr val="424242"/>
                </a:solidFill>
                <a:latin typeface="Arial"/>
                <a:cs typeface="Arial"/>
              </a:rPr>
              <a:t>invisible </a:t>
            </a:r>
            <a:r>
              <a:rPr sz="2400" spc="-85" dirty="0">
                <a:solidFill>
                  <a:srgbClr val="424242"/>
                </a:solidFill>
                <a:latin typeface="Arial"/>
                <a:cs typeface="Arial"/>
              </a:rPr>
              <a:t>containers </a:t>
            </a:r>
            <a:r>
              <a:rPr sz="2400" spc="-35" dirty="0">
                <a:solidFill>
                  <a:srgbClr val="424242"/>
                </a:solidFill>
                <a:latin typeface="Arial"/>
                <a:cs typeface="Arial"/>
              </a:rPr>
              <a:t>in </a:t>
            </a:r>
            <a:r>
              <a:rPr sz="2400" spc="-210" dirty="0">
                <a:solidFill>
                  <a:srgbClr val="424242"/>
                </a:solidFill>
                <a:latin typeface="Arial"/>
                <a:cs typeface="Arial"/>
              </a:rPr>
              <a:t>HTML </a:t>
            </a:r>
            <a:r>
              <a:rPr sz="2400" spc="30" dirty="0">
                <a:solidFill>
                  <a:srgbClr val="424242"/>
                </a:solidFill>
                <a:latin typeface="Arial"/>
                <a:cs typeface="Arial"/>
              </a:rPr>
              <a:t>to </a:t>
            </a:r>
            <a:r>
              <a:rPr sz="2400" spc="-100" dirty="0">
                <a:solidFill>
                  <a:srgbClr val="424242"/>
                </a:solidFill>
                <a:latin typeface="Arial"/>
                <a:cs typeface="Arial"/>
              </a:rPr>
              <a:t>select </a:t>
            </a:r>
            <a:r>
              <a:rPr sz="2400" spc="-114" dirty="0">
                <a:solidFill>
                  <a:srgbClr val="424242"/>
                </a:solidFill>
                <a:latin typeface="Arial"/>
                <a:cs typeface="Arial"/>
              </a:rPr>
              <a:t>groups</a:t>
            </a:r>
            <a:r>
              <a:rPr sz="2400" spc="-425" dirty="0">
                <a:solidFill>
                  <a:srgbClr val="424242"/>
                </a:solidFill>
                <a:latin typeface="Arial"/>
                <a:cs typeface="Arial"/>
              </a:rPr>
              <a:t> </a:t>
            </a:r>
            <a:r>
              <a:rPr sz="2400" spc="-10" dirty="0">
                <a:solidFill>
                  <a:srgbClr val="424242"/>
                </a:solidFill>
                <a:latin typeface="Arial"/>
                <a:cs typeface="Arial"/>
              </a:rPr>
              <a:t>of  </a:t>
            </a:r>
            <a:r>
              <a:rPr sz="2400" spc="-90" dirty="0">
                <a:solidFill>
                  <a:srgbClr val="424242"/>
                </a:solidFill>
                <a:latin typeface="Arial"/>
                <a:cs typeface="Arial"/>
              </a:rPr>
              <a:t>elements </a:t>
            </a:r>
            <a:r>
              <a:rPr sz="2400" spc="-35" dirty="0">
                <a:solidFill>
                  <a:srgbClr val="424242"/>
                </a:solidFill>
                <a:latin typeface="Arial"/>
                <a:cs typeface="Arial"/>
              </a:rPr>
              <a:t>in</a:t>
            </a:r>
            <a:r>
              <a:rPr sz="2400" spc="-175" dirty="0">
                <a:solidFill>
                  <a:srgbClr val="424242"/>
                </a:solidFill>
                <a:latin typeface="Arial"/>
                <a:cs typeface="Arial"/>
              </a:rPr>
              <a:t> </a:t>
            </a:r>
            <a:r>
              <a:rPr sz="2400" spc="-385" dirty="0">
                <a:solidFill>
                  <a:srgbClr val="424242"/>
                </a:solidFill>
                <a:latin typeface="Arial"/>
                <a:cs typeface="Arial"/>
              </a:rPr>
              <a:t>CSS.</a:t>
            </a:r>
            <a:endParaRPr sz="2400" dirty="0">
              <a:latin typeface="Arial"/>
              <a:cs typeface="Arial"/>
            </a:endParaRPr>
          </a:p>
          <a:p>
            <a:pPr marL="469900" marR="60960" indent="-306705">
              <a:lnSpc>
                <a:spcPct val="100699"/>
              </a:lnSpc>
              <a:spcBef>
                <a:spcPts val="950"/>
              </a:spcBef>
              <a:buSzPct val="83333"/>
              <a:buChar char="-"/>
              <a:tabLst>
                <a:tab pos="469265" algn="l"/>
                <a:tab pos="469900" algn="l"/>
              </a:tabLst>
            </a:pPr>
            <a:r>
              <a:rPr sz="2400" spc="-100" dirty="0">
                <a:solidFill>
                  <a:srgbClr val="424242"/>
                </a:solidFill>
                <a:latin typeface="Arial"/>
                <a:cs typeface="Arial"/>
              </a:rPr>
              <a:t>Apply</a:t>
            </a:r>
            <a:r>
              <a:rPr sz="2400" spc="-135" dirty="0">
                <a:solidFill>
                  <a:srgbClr val="424242"/>
                </a:solidFill>
                <a:latin typeface="Arial"/>
                <a:cs typeface="Arial"/>
              </a:rPr>
              <a:t> </a:t>
            </a:r>
            <a:r>
              <a:rPr sz="2400" spc="-110" dirty="0">
                <a:solidFill>
                  <a:srgbClr val="424242"/>
                </a:solidFill>
                <a:latin typeface="Arial"/>
                <a:cs typeface="Arial"/>
              </a:rPr>
              <a:t>styles</a:t>
            </a:r>
            <a:r>
              <a:rPr sz="2400" spc="-125" dirty="0">
                <a:solidFill>
                  <a:srgbClr val="424242"/>
                </a:solidFill>
                <a:latin typeface="Arial"/>
                <a:cs typeface="Arial"/>
              </a:rPr>
              <a:t> </a:t>
            </a:r>
            <a:r>
              <a:rPr sz="2400" spc="30" dirty="0">
                <a:solidFill>
                  <a:srgbClr val="424242"/>
                </a:solidFill>
                <a:latin typeface="Arial"/>
                <a:cs typeface="Arial"/>
              </a:rPr>
              <a:t>to</a:t>
            </a:r>
            <a:r>
              <a:rPr sz="2400" spc="-130" dirty="0">
                <a:solidFill>
                  <a:srgbClr val="424242"/>
                </a:solidFill>
                <a:latin typeface="Arial"/>
                <a:cs typeface="Arial"/>
              </a:rPr>
              <a:t> </a:t>
            </a:r>
            <a:r>
              <a:rPr sz="2400" spc="-55" dirty="0">
                <a:solidFill>
                  <a:srgbClr val="424242"/>
                </a:solidFill>
                <a:latin typeface="Arial"/>
                <a:cs typeface="Arial"/>
              </a:rPr>
              <a:t>parent</a:t>
            </a:r>
            <a:r>
              <a:rPr sz="2400" spc="-130" dirty="0">
                <a:solidFill>
                  <a:srgbClr val="424242"/>
                </a:solidFill>
                <a:latin typeface="Arial"/>
                <a:cs typeface="Arial"/>
              </a:rPr>
              <a:t> </a:t>
            </a:r>
            <a:r>
              <a:rPr sz="2400" spc="260" dirty="0">
                <a:solidFill>
                  <a:srgbClr val="424242"/>
                </a:solidFill>
                <a:latin typeface="Arial"/>
                <a:cs typeface="Arial"/>
              </a:rPr>
              <a:t>/</a:t>
            </a:r>
            <a:r>
              <a:rPr sz="2400" spc="-130" dirty="0">
                <a:solidFill>
                  <a:srgbClr val="424242"/>
                </a:solidFill>
                <a:latin typeface="Arial"/>
                <a:cs typeface="Arial"/>
              </a:rPr>
              <a:t> </a:t>
            </a:r>
            <a:r>
              <a:rPr sz="2400" spc="-95" dirty="0">
                <a:solidFill>
                  <a:srgbClr val="424242"/>
                </a:solidFill>
                <a:latin typeface="Arial"/>
                <a:cs typeface="Arial"/>
              </a:rPr>
              <a:t>ancestor</a:t>
            </a:r>
            <a:r>
              <a:rPr sz="2400" spc="-130" dirty="0">
                <a:solidFill>
                  <a:srgbClr val="424242"/>
                </a:solidFill>
                <a:latin typeface="Arial"/>
                <a:cs typeface="Arial"/>
              </a:rPr>
              <a:t> </a:t>
            </a:r>
            <a:r>
              <a:rPr sz="2400" spc="-65" dirty="0">
                <a:solidFill>
                  <a:srgbClr val="424242"/>
                </a:solidFill>
                <a:latin typeface="Arial"/>
                <a:cs typeface="Arial"/>
              </a:rPr>
              <a:t>element</a:t>
            </a:r>
            <a:r>
              <a:rPr sz="2400" spc="-130" dirty="0">
                <a:solidFill>
                  <a:srgbClr val="424242"/>
                </a:solidFill>
                <a:latin typeface="Arial"/>
                <a:cs typeface="Arial"/>
              </a:rPr>
              <a:t> </a:t>
            </a:r>
            <a:r>
              <a:rPr sz="2400" spc="30" dirty="0">
                <a:solidFill>
                  <a:srgbClr val="424242"/>
                </a:solidFill>
                <a:latin typeface="Arial"/>
                <a:cs typeface="Arial"/>
              </a:rPr>
              <a:t>to</a:t>
            </a:r>
            <a:r>
              <a:rPr sz="2400" spc="-130" dirty="0">
                <a:solidFill>
                  <a:srgbClr val="424242"/>
                </a:solidFill>
                <a:latin typeface="Arial"/>
                <a:cs typeface="Arial"/>
              </a:rPr>
              <a:t> </a:t>
            </a:r>
            <a:r>
              <a:rPr sz="2400" spc="-80" dirty="0">
                <a:solidFill>
                  <a:srgbClr val="424242"/>
                </a:solidFill>
                <a:latin typeface="Arial"/>
                <a:cs typeface="Arial"/>
              </a:rPr>
              <a:t>style</a:t>
            </a:r>
            <a:r>
              <a:rPr sz="2400" spc="-125" dirty="0">
                <a:solidFill>
                  <a:srgbClr val="424242"/>
                </a:solidFill>
                <a:latin typeface="Arial"/>
                <a:cs typeface="Arial"/>
              </a:rPr>
              <a:t> </a:t>
            </a:r>
            <a:r>
              <a:rPr sz="2400" spc="-55" dirty="0">
                <a:solidFill>
                  <a:srgbClr val="424242"/>
                </a:solidFill>
                <a:latin typeface="Arial"/>
                <a:cs typeface="Arial"/>
              </a:rPr>
              <a:t>parent  </a:t>
            </a:r>
            <a:r>
              <a:rPr sz="2400" spc="-114" dirty="0">
                <a:solidFill>
                  <a:srgbClr val="424242"/>
                </a:solidFill>
                <a:latin typeface="Arial"/>
                <a:cs typeface="Arial"/>
              </a:rPr>
              <a:t>and</a:t>
            </a:r>
            <a:r>
              <a:rPr sz="2400" spc="-130" dirty="0">
                <a:solidFill>
                  <a:srgbClr val="424242"/>
                </a:solidFill>
                <a:latin typeface="Arial"/>
                <a:cs typeface="Arial"/>
              </a:rPr>
              <a:t> </a:t>
            </a:r>
            <a:r>
              <a:rPr sz="2400" spc="-50" dirty="0">
                <a:solidFill>
                  <a:srgbClr val="424242"/>
                </a:solidFill>
                <a:latin typeface="Arial"/>
                <a:cs typeface="Arial"/>
              </a:rPr>
              <a:t>all</a:t>
            </a:r>
            <a:r>
              <a:rPr sz="2400" spc="-125" dirty="0">
                <a:solidFill>
                  <a:srgbClr val="424242"/>
                </a:solidFill>
                <a:latin typeface="Arial"/>
                <a:cs typeface="Arial"/>
              </a:rPr>
              <a:t> </a:t>
            </a:r>
            <a:r>
              <a:rPr sz="2400" spc="-40" dirty="0">
                <a:solidFill>
                  <a:srgbClr val="424242"/>
                </a:solidFill>
                <a:latin typeface="Arial"/>
                <a:cs typeface="Arial"/>
              </a:rPr>
              <a:t>its</a:t>
            </a:r>
            <a:r>
              <a:rPr sz="2400" spc="-130" dirty="0">
                <a:solidFill>
                  <a:srgbClr val="424242"/>
                </a:solidFill>
                <a:latin typeface="Arial"/>
                <a:cs typeface="Arial"/>
              </a:rPr>
              <a:t> </a:t>
            </a:r>
            <a:r>
              <a:rPr sz="2400" spc="-65" dirty="0">
                <a:solidFill>
                  <a:srgbClr val="424242"/>
                </a:solidFill>
                <a:latin typeface="Arial"/>
                <a:cs typeface="Arial"/>
              </a:rPr>
              <a:t>children.</a:t>
            </a:r>
            <a:r>
              <a:rPr sz="2400" spc="-135" dirty="0">
                <a:solidFill>
                  <a:srgbClr val="424242"/>
                </a:solidFill>
                <a:latin typeface="Arial"/>
                <a:cs typeface="Arial"/>
              </a:rPr>
              <a:t> </a:t>
            </a:r>
            <a:r>
              <a:rPr sz="2400" spc="-35" dirty="0">
                <a:solidFill>
                  <a:srgbClr val="424242"/>
                </a:solidFill>
                <a:latin typeface="Arial"/>
                <a:cs typeface="Arial"/>
              </a:rPr>
              <a:t>(Will</a:t>
            </a:r>
            <a:r>
              <a:rPr sz="2400" spc="-130" dirty="0">
                <a:solidFill>
                  <a:srgbClr val="424242"/>
                </a:solidFill>
                <a:latin typeface="Arial"/>
                <a:cs typeface="Arial"/>
              </a:rPr>
              <a:t> </a:t>
            </a:r>
            <a:r>
              <a:rPr sz="2400" spc="-40" dirty="0">
                <a:solidFill>
                  <a:srgbClr val="424242"/>
                </a:solidFill>
                <a:latin typeface="Arial"/>
                <a:cs typeface="Arial"/>
              </a:rPr>
              <a:t>talk</a:t>
            </a:r>
            <a:r>
              <a:rPr sz="2400" spc="-130" dirty="0">
                <a:solidFill>
                  <a:srgbClr val="424242"/>
                </a:solidFill>
                <a:latin typeface="Arial"/>
                <a:cs typeface="Arial"/>
              </a:rPr>
              <a:t> </a:t>
            </a:r>
            <a:r>
              <a:rPr sz="2400" spc="-70" dirty="0">
                <a:solidFill>
                  <a:srgbClr val="424242"/>
                </a:solidFill>
                <a:latin typeface="Arial"/>
                <a:cs typeface="Arial"/>
              </a:rPr>
              <a:t>more</a:t>
            </a:r>
            <a:r>
              <a:rPr sz="2400" spc="-130" dirty="0">
                <a:solidFill>
                  <a:srgbClr val="424242"/>
                </a:solidFill>
                <a:latin typeface="Arial"/>
                <a:cs typeface="Arial"/>
              </a:rPr>
              <a:t> </a:t>
            </a:r>
            <a:r>
              <a:rPr sz="2400" spc="-55" dirty="0">
                <a:solidFill>
                  <a:srgbClr val="424242"/>
                </a:solidFill>
                <a:latin typeface="Arial"/>
                <a:cs typeface="Arial"/>
              </a:rPr>
              <a:t>about</a:t>
            </a:r>
            <a:r>
              <a:rPr sz="2400" spc="-130" dirty="0">
                <a:solidFill>
                  <a:srgbClr val="424242"/>
                </a:solidFill>
                <a:latin typeface="Arial"/>
                <a:cs typeface="Arial"/>
              </a:rPr>
              <a:t> </a:t>
            </a:r>
            <a:r>
              <a:rPr sz="2400" spc="-50" dirty="0">
                <a:solidFill>
                  <a:srgbClr val="424242"/>
                </a:solidFill>
                <a:latin typeface="Arial"/>
                <a:cs typeface="Arial"/>
              </a:rPr>
              <a:t>this</a:t>
            </a:r>
            <a:r>
              <a:rPr sz="2400" spc="-130" dirty="0">
                <a:solidFill>
                  <a:srgbClr val="424242"/>
                </a:solidFill>
                <a:latin typeface="Arial"/>
                <a:cs typeface="Arial"/>
              </a:rPr>
              <a:t> </a:t>
            </a:r>
            <a:r>
              <a:rPr sz="2400" spc="-45" dirty="0">
                <a:solidFill>
                  <a:srgbClr val="424242"/>
                </a:solidFill>
                <a:latin typeface="Arial"/>
                <a:cs typeface="Arial"/>
              </a:rPr>
              <a:t>later.)</a:t>
            </a:r>
            <a:endParaRPr sz="2400" dirty="0">
              <a:latin typeface="Arial"/>
              <a:cs typeface="Arial"/>
            </a:endParaRPr>
          </a:p>
          <a:p>
            <a:pPr>
              <a:lnSpc>
                <a:spcPct val="100000"/>
              </a:lnSpc>
              <a:buClr>
                <a:srgbClr val="424242"/>
              </a:buClr>
              <a:buFont typeface="Arial"/>
              <a:buChar char="-"/>
            </a:pPr>
            <a:endParaRPr sz="2450" dirty="0">
              <a:latin typeface="Times New Roman"/>
              <a:cs typeface="Times New Roman"/>
            </a:endParaRPr>
          </a:p>
          <a:p>
            <a:pPr marL="12700">
              <a:lnSpc>
                <a:spcPct val="100000"/>
              </a:lnSpc>
            </a:pPr>
            <a:r>
              <a:rPr sz="2400" spc="-85" dirty="0">
                <a:solidFill>
                  <a:srgbClr val="424242"/>
                </a:solidFill>
                <a:latin typeface="Arial"/>
                <a:cs typeface="Arial"/>
              </a:rPr>
              <a:t>But we </a:t>
            </a:r>
            <a:r>
              <a:rPr sz="2400" spc="-80" dirty="0">
                <a:solidFill>
                  <a:srgbClr val="424242"/>
                </a:solidFill>
                <a:latin typeface="Arial"/>
                <a:cs typeface="Arial"/>
              </a:rPr>
              <a:t>encountered </a:t>
            </a:r>
            <a:r>
              <a:rPr sz="2400" b="1" spc="-145" dirty="0">
                <a:solidFill>
                  <a:srgbClr val="424242"/>
                </a:solidFill>
                <a:latin typeface="Arial"/>
                <a:cs typeface="Arial"/>
              </a:rPr>
              <a:t>more</a:t>
            </a:r>
            <a:r>
              <a:rPr sz="2400" b="1" spc="-225" dirty="0">
                <a:solidFill>
                  <a:srgbClr val="424242"/>
                </a:solidFill>
                <a:latin typeface="Arial"/>
                <a:cs typeface="Arial"/>
              </a:rPr>
              <a:t> </a:t>
            </a:r>
            <a:r>
              <a:rPr sz="2400" b="1" spc="-155" dirty="0">
                <a:solidFill>
                  <a:srgbClr val="424242"/>
                </a:solidFill>
                <a:latin typeface="Arial"/>
                <a:cs typeface="Arial"/>
              </a:rPr>
              <a:t>weirdness</a:t>
            </a:r>
            <a:r>
              <a:rPr sz="2400" spc="-155" dirty="0">
                <a:solidFill>
                  <a:srgbClr val="424242"/>
                </a:solidFill>
                <a:latin typeface="Arial"/>
                <a:cs typeface="Arial"/>
              </a:rPr>
              <a:t>...</a:t>
            </a:r>
            <a:endParaRPr sz="2400" dirty="0">
              <a:latin typeface="Arial"/>
              <a:cs typeface="Arial"/>
            </a:endParaRPr>
          </a:p>
          <a:p>
            <a:pPr marL="469900" indent="-306705">
              <a:lnSpc>
                <a:spcPct val="100000"/>
              </a:lnSpc>
              <a:spcBef>
                <a:spcPts val="969"/>
              </a:spcBef>
              <a:buSzPct val="83333"/>
              <a:buChar char="-"/>
              <a:tabLst>
                <a:tab pos="469265" algn="l"/>
                <a:tab pos="469900" algn="l"/>
                <a:tab pos="4028440" algn="l"/>
              </a:tabLst>
            </a:pPr>
            <a:r>
              <a:rPr sz="2400" spc="-70" dirty="0">
                <a:solidFill>
                  <a:srgbClr val="424242"/>
                </a:solidFill>
                <a:latin typeface="Arial"/>
                <a:cs typeface="Arial"/>
              </a:rPr>
              <a:t>Couldn't</a:t>
            </a:r>
            <a:r>
              <a:rPr sz="2400" spc="-120" dirty="0">
                <a:solidFill>
                  <a:srgbClr val="424242"/>
                </a:solidFill>
                <a:latin typeface="Arial"/>
                <a:cs typeface="Arial"/>
              </a:rPr>
              <a:t> </a:t>
            </a:r>
            <a:r>
              <a:rPr sz="2400" spc="-95" dirty="0">
                <a:solidFill>
                  <a:srgbClr val="424242"/>
                </a:solidFill>
                <a:latin typeface="Arial"/>
                <a:cs typeface="Arial"/>
              </a:rPr>
              <a:t>set</a:t>
            </a:r>
            <a:r>
              <a:rPr sz="2400" spc="-105" dirty="0">
                <a:solidFill>
                  <a:srgbClr val="424242"/>
                </a:solidFill>
                <a:latin typeface="Arial"/>
                <a:cs typeface="Arial"/>
              </a:rPr>
              <a:t> </a:t>
            </a:r>
            <a:r>
              <a:rPr sz="2400" spc="365" dirty="0">
                <a:solidFill>
                  <a:srgbClr val="424242"/>
                </a:solidFill>
                <a:latin typeface="Arial"/>
                <a:cs typeface="Arial"/>
              </a:rPr>
              <a:t>text-align:	</a:t>
            </a:r>
            <a:r>
              <a:rPr sz="2400" spc="265" dirty="0">
                <a:solidFill>
                  <a:srgbClr val="424242"/>
                </a:solidFill>
                <a:latin typeface="Arial"/>
                <a:cs typeface="Arial"/>
              </a:rPr>
              <a:t>center;</a:t>
            </a:r>
            <a:r>
              <a:rPr sz="2400" spc="-390" dirty="0">
                <a:solidFill>
                  <a:srgbClr val="424242"/>
                </a:solidFill>
                <a:latin typeface="Arial"/>
                <a:cs typeface="Arial"/>
              </a:rPr>
              <a:t> </a:t>
            </a:r>
            <a:r>
              <a:rPr sz="2400" spc="30" dirty="0">
                <a:solidFill>
                  <a:srgbClr val="424242"/>
                </a:solidFill>
                <a:latin typeface="Arial"/>
                <a:cs typeface="Arial"/>
              </a:rPr>
              <a:t>to </a:t>
            </a:r>
            <a:r>
              <a:rPr sz="2400" spc="-30" dirty="0">
                <a:solidFill>
                  <a:srgbClr val="424242"/>
                </a:solidFill>
                <a:latin typeface="Arial"/>
                <a:cs typeface="Arial"/>
              </a:rPr>
              <a:t>the </a:t>
            </a:r>
            <a:r>
              <a:rPr sz="2400" spc="-65" dirty="0">
                <a:solidFill>
                  <a:srgbClr val="424242"/>
                </a:solidFill>
                <a:latin typeface="Arial"/>
                <a:cs typeface="Arial"/>
              </a:rPr>
              <a:t>&lt;a&gt; </a:t>
            </a:r>
            <a:r>
              <a:rPr sz="2400" spc="-25" dirty="0">
                <a:solidFill>
                  <a:srgbClr val="424242"/>
                </a:solidFill>
                <a:latin typeface="Arial"/>
                <a:cs typeface="Arial"/>
              </a:rPr>
              <a:t>or</a:t>
            </a:r>
            <a:endParaRPr sz="2400" dirty="0">
              <a:latin typeface="Arial"/>
              <a:cs typeface="Arial"/>
            </a:endParaRPr>
          </a:p>
          <a:p>
            <a:pPr marL="469265">
              <a:lnSpc>
                <a:spcPct val="100000"/>
              </a:lnSpc>
              <a:spcBef>
                <a:spcPts val="20"/>
              </a:spcBef>
            </a:pPr>
            <a:r>
              <a:rPr sz="2400" spc="130" dirty="0">
                <a:solidFill>
                  <a:srgbClr val="424242"/>
                </a:solidFill>
                <a:latin typeface="Arial"/>
                <a:cs typeface="Arial"/>
              </a:rPr>
              <a:t>&lt;strong&gt;</a:t>
            </a:r>
            <a:r>
              <a:rPr sz="2400" spc="-370" dirty="0">
                <a:solidFill>
                  <a:srgbClr val="424242"/>
                </a:solidFill>
                <a:latin typeface="Arial"/>
                <a:cs typeface="Arial"/>
              </a:rPr>
              <a:t> </a:t>
            </a:r>
            <a:r>
              <a:rPr sz="2400" spc="-135" dirty="0">
                <a:solidFill>
                  <a:srgbClr val="424242"/>
                </a:solidFill>
                <a:latin typeface="Arial"/>
                <a:cs typeface="Arial"/>
              </a:rPr>
              <a:t>tags </a:t>
            </a:r>
            <a:r>
              <a:rPr sz="2400" spc="-50" dirty="0">
                <a:solidFill>
                  <a:srgbClr val="424242"/>
                </a:solidFill>
                <a:latin typeface="Arial"/>
                <a:cs typeface="Arial"/>
              </a:rPr>
              <a:t>directly, </a:t>
            </a:r>
            <a:r>
              <a:rPr sz="2400" spc="-10" dirty="0">
                <a:solidFill>
                  <a:srgbClr val="424242"/>
                </a:solidFill>
                <a:latin typeface="Arial"/>
                <a:cs typeface="Arial"/>
              </a:rPr>
              <a:t>but </a:t>
            </a:r>
            <a:r>
              <a:rPr sz="2400" spc="-85" dirty="0">
                <a:solidFill>
                  <a:srgbClr val="424242"/>
                </a:solidFill>
                <a:latin typeface="Arial"/>
                <a:cs typeface="Arial"/>
              </a:rPr>
              <a:t>could </a:t>
            </a:r>
            <a:r>
              <a:rPr sz="2400" spc="-70" dirty="0">
                <a:solidFill>
                  <a:srgbClr val="424242"/>
                </a:solidFill>
                <a:latin typeface="Arial"/>
                <a:cs typeface="Arial"/>
              </a:rPr>
              <a:t>center </a:t>
            </a:r>
            <a:r>
              <a:rPr sz="2400" spc="-65" dirty="0">
                <a:solidFill>
                  <a:srgbClr val="424242"/>
                </a:solidFill>
                <a:latin typeface="Arial"/>
                <a:cs typeface="Arial"/>
              </a:rPr>
              <a:t>&lt;p&gt; </a:t>
            </a:r>
            <a:r>
              <a:rPr sz="2400" spc="-114" dirty="0">
                <a:solidFill>
                  <a:srgbClr val="424242"/>
                </a:solidFill>
                <a:latin typeface="Arial"/>
                <a:cs typeface="Arial"/>
              </a:rPr>
              <a:t>and </a:t>
            </a:r>
            <a:r>
              <a:rPr sz="2400" spc="-55" dirty="0">
                <a:solidFill>
                  <a:srgbClr val="424242"/>
                </a:solidFill>
                <a:latin typeface="Arial"/>
                <a:cs typeface="Arial"/>
              </a:rPr>
              <a:t>&lt;h1&gt;</a:t>
            </a:r>
            <a:endParaRPr sz="2400" dirty="0">
              <a:latin typeface="Arial"/>
              <a:cs typeface="Arial"/>
            </a:endParaRPr>
          </a:p>
          <a:p>
            <a:pPr marL="469900" indent="-306705">
              <a:lnSpc>
                <a:spcPct val="100000"/>
              </a:lnSpc>
              <a:spcBef>
                <a:spcPts val="969"/>
              </a:spcBef>
              <a:buSzPct val="83333"/>
              <a:buChar char="-"/>
              <a:tabLst>
                <a:tab pos="469265" algn="l"/>
                <a:tab pos="469900" algn="l"/>
              </a:tabLst>
            </a:pPr>
            <a:r>
              <a:rPr sz="2400" spc="-170" dirty="0">
                <a:solidFill>
                  <a:srgbClr val="424242"/>
                </a:solidFill>
                <a:latin typeface="Arial"/>
                <a:cs typeface="Arial"/>
              </a:rPr>
              <a:t>Had</a:t>
            </a:r>
            <a:r>
              <a:rPr sz="2400" spc="-130" dirty="0">
                <a:solidFill>
                  <a:srgbClr val="424242"/>
                </a:solidFill>
                <a:latin typeface="Arial"/>
                <a:cs typeface="Arial"/>
              </a:rPr>
              <a:t> </a:t>
            </a:r>
            <a:r>
              <a:rPr sz="2400" spc="30" dirty="0">
                <a:solidFill>
                  <a:srgbClr val="424242"/>
                </a:solidFill>
                <a:latin typeface="Arial"/>
                <a:cs typeface="Arial"/>
              </a:rPr>
              <a:t>to</a:t>
            </a:r>
            <a:r>
              <a:rPr sz="2400" spc="-130" dirty="0">
                <a:solidFill>
                  <a:srgbClr val="424242"/>
                </a:solidFill>
                <a:latin typeface="Arial"/>
                <a:cs typeface="Arial"/>
              </a:rPr>
              <a:t> </a:t>
            </a:r>
            <a:r>
              <a:rPr sz="2400" spc="-95" dirty="0">
                <a:solidFill>
                  <a:srgbClr val="424242"/>
                </a:solidFill>
                <a:latin typeface="Arial"/>
                <a:cs typeface="Arial"/>
              </a:rPr>
              <a:t>set</a:t>
            </a:r>
            <a:r>
              <a:rPr sz="2400" spc="-125" dirty="0">
                <a:solidFill>
                  <a:srgbClr val="424242"/>
                </a:solidFill>
                <a:latin typeface="Arial"/>
                <a:cs typeface="Arial"/>
              </a:rPr>
              <a:t> </a:t>
            </a:r>
            <a:r>
              <a:rPr sz="2400" spc="-190" dirty="0">
                <a:solidFill>
                  <a:srgbClr val="424242"/>
                </a:solidFill>
                <a:latin typeface="Arial"/>
                <a:cs typeface="Arial"/>
              </a:rPr>
              <a:t>a</a:t>
            </a:r>
            <a:r>
              <a:rPr sz="2400" spc="-120" dirty="0">
                <a:solidFill>
                  <a:srgbClr val="424242"/>
                </a:solidFill>
                <a:latin typeface="Arial"/>
                <a:cs typeface="Arial"/>
              </a:rPr>
              <a:t> </a:t>
            </a:r>
            <a:r>
              <a:rPr sz="2400" spc="195" dirty="0">
                <a:solidFill>
                  <a:srgbClr val="424242"/>
                </a:solidFill>
                <a:latin typeface="Arial"/>
                <a:cs typeface="Arial"/>
              </a:rPr>
              <a:t>width</a:t>
            </a:r>
            <a:r>
              <a:rPr sz="2400" spc="-120" dirty="0">
                <a:solidFill>
                  <a:srgbClr val="424242"/>
                </a:solidFill>
                <a:latin typeface="Arial"/>
                <a:cs typeface="Arial"/>
              </a:rPr>
              <a:t> </a:t>
            </a:r>
            <a:r>
              <a:rPr sz="2400" spc="-75" dirty="0">
                <a:solidFill>
                  <a:srgbClr val="424242"/>
                </a:solidFill>
                <a:latin typeface="Arial"/>
                <a:cs typeface="Arial"/>
              </a:rPr>
              <a:t>on</a:t>
            </a:r>
            <a:r>
              <a:rPr sz="2400" spc="-130" dirty="0">
                <a:solidFill>
                  <a:srgbClr val="424242"/>
                </a:solidFill>
                <a:latin typeface="Arial"/>
                <a:cs typeface="Arial"/>
              </a:rPr>
              <a:t> </a:t>
            </a:r>
            <a:r>
              <a:rPr sz="2400" spc="-30" dirty="0">
                <a:solidFill>
                  <a:srgbClr val="424242"/>
                </a:solidFill>
                <a:latin typeface="Arial"/>
                <a:cs typeface="Arial"/>
              </a:rPr>
              <a:t>the</a:t>
            </a:r>
            <a:r>
              <a:rPr sz="2400" spc="-130" dirty="0">
                <a:solidFill>
                  <a:srgbClr val="424242"/>
                </a:solidFill>
                <a:latin typeface="Arial"/>
                <a:cs typeface="Arial"/>
              </a:rPr>
              <a:t> </a:t>
            </a:r>
            <a:r>
              <a:rPr sz="2400" spc="-105" dirty="0">
                <a:solidFill>
                  <a:srgbClr val="424242"/>
                </a:solidFill>
                <a:latin typeface="Arial"/>
                <a:cs typeface="Arial"/>
              </a:rPr>
              <a:t>box</a:t>
            </a:r>
            <a:r>
              <a:rPr sz="2400" spc="-135" dirty="0">
                <a:solidFill>
                  <a:srgbClr val="424242"/>
                </a:solidFill>
                <a:latin typeface="Arial"/>
                <a:cs typeface="Arial"/>
              </a:rPr>
              <a:t> </a:t>
            </a:r>
            <a:r>
              <a:rPr sz="2400" spc="30" dirty="0">
                <a:solidFill>
                  <a:srgbClr val="424242"/>
                </a:solidFill>
                <a:latin typeface="Arial"/>
                <a:cs typeface="Arial"/>
              </a:rPr>
              <a:t>to</a:t>
            </a:r>
            <a:r>
              <a:rPr sz="2400" spc="-130" dirty="0">
                <a:solidFill>
                  <a:srgbClr val="424242"/>
                </a:solidFill>
                <a:latin typeface="Arial"/>
                <a:cs typeface="Arial"/>
              </a:rPr>
              <a:t> </a:t>
            </a:r>
            <a:r>
              <a:rPr sz="2400" spc="-135" dirty="0">
                <a:solidFill>
                  <a:srgbClr val="424242"/>
                </a:solidFill>
                <a:latin typeface="Arial"/>
                <a:cs typeface="Arial"/>
              </a:rPr>
              <a:t>make</a:t>
            </a:r>
            <a:r>
              <a:rPr sz="2400" spc="-130" dirty="0">
                <a:solidFill>
                  <a:srgbClr val="424242"/>
                </a:solidFill>
                <a:latin typeface="Arial"/>
                <a:cs typeface="Arial"/>
              </a:rPr>
              <a:t> </a:t>
            </a:r>
            <a:r>
              <a:rPr sz="2400" spc="70" dirty="0">
                <a:solidFill>
                  <a:srgbClr val="424242"/>
                </a:solidFill>
                <a:latin typeface="Arial"/>
                <a:cs typeface="Arial"/>
              </a:rPr>
              <a:t>it</a:t>
            </a:r>
            <a:r>
              <a:rPr sz="2400" spc="-130" dirty="0">
                <a:solidFill>
                  <a:srgbClr val="424242"/>
                </a:solidFill>
                <a:latin typeface="Arial"/>
                <a:cs typeface="Arial"/>
              </a:rPr>
              <a:t> </a:t>
            </a:r>
            <a:r>
              <a:rPr sz="2400" spc="-125" dirty="0">
                <a:solidFill>
                  <a:srgbClr val="424242"/>
                </a:solidFill>
                <a:latin typeface="Arial"/>
                <a:cs typeface="Arial"/>
              </a:rPr>
              <a:t>hug</a:t>
            </a:r>
            <a:r>
              <a:rPr sz="2400" spc="-135" dirty="0">
                <a:solidFill>
                  <a:srgbClr val="424242"/>
                </a:solidFill>
                <a:latin typeface="Arial"/>
                <a:cs typeface="Arial"/>
              </a:rPr>
              <a:t> </a:t>
            </a:r>
            <a:r>
              <a:rPr sz="2400" spc="-30" dirty="0">
                <a:solidFill>
                  <a:srgbClr val="424242"/>
                </a:solidFill>
                <a:latin typeface="Arial"/>
                <a:cs typeface="Arial"/>
              </a:rPr>
              <a:t>the</a:t>
            </a:r>
            <a:r>
              <a:rPr sz="2400" spc="-130" dirty="0">
                <a:solidFill>
                  <a:srgbClr val="424242"/>
                </a:solidFill>
                <a:latin typeface="Arial"/>
                <a:cs typeface="Arial"/>
              </a:rPr>
              <a:t> </a:t>
            </a:r>
            <a:r>
              <a:rPr sz="2400" spc="-15" dirty="0">
                <a:solidFill>
                  <a:srgbClr val="424242"/>
                </a:solidFill>
                <a:latin typeface="Arial"/>
                <a:cs typeface="Arial"/>
              </a:rPr>
              <a:t>text</a:t>
            </a:r>
            <a:r>
              <a:rPr sz="2400" spc="-40" dirty="0">
                <a:solidFill>
                  <a:srgbClr val="424242"/>
                </a:solidFill>
                <a:latin typeface="Arial"/>
                <a:cs typeface="Arial"/>
              </a:rPr>
              <a:t> </a:t>
            </a:r>
            <a:r>
              <a:rPr sz="2400" dirty="0">
                <a:solidFill>
                  <a:srgbClr val="424242"/>
                </a:solidFill>
                <a:latin typeface="Arial"/>
                <a:cs typeface="Arial"/>
              </a:rPr>
              <a:t>…</a:t>
            </a:r>
            <a:endParaRPr sz="2400" dirty="0">
              <a:latin typeface="Arial"/>
              <a:cs typeface="Arial"/>
            </a:endParaRPr>
          </a:p>
          <a:p>
            <a:pPr marL="469265">
              <a:lnSpc>
                <a:spcPct val="100000"/>
              </a:lnSpc>
              <a:spcBef>
                <a:spcPts val="20"/>
              </a:spcBef>
            </a:pPr>
            <a:r>
              <a:rPr sz="2400" spc="-125" dirty="0">
                <a:solidFill>
                  <a:srgbClr val="424242"/>
                </a:solidFill>
                <a:latin typeface="Arial"/>
                <a:cs typeface="Arial"/>
              </a:rPr>
              <a:t>any </a:t>
            </a:r>
            <a:r>
              <a:rPr sz="2400" spc="-30" dirty="0">
                <a:solidFill>
                  <a:srgbClr val="424242"/>
                </a:solidFill>
                <a:latin typeface="Arial"/>
                <a:cs typeface="Arial"/>
              </a:rPr>
              <a:t>other </a:t>
            </a:r>
            <a:r>
              <a:rPr sz="2400" spc="-110" dirty="0">
                <a:solidFill>
                  <a:srgbClr val="424242"/>
                </a:solidFill>
                <a:latin typeface="Arial"/>
                <a:cs typeface="Arial"/>
              </a:rPr>
              <a:t>way </a:t>
            </a:r>
            <a:r>
              <a:rPr sz="2400" spc="30" dirty="0">
                <a:solidFill>
                  <a:srgbClr val="424242"/>
                </a:solidFill>
                <a:latin typeface="Arial"/>
                <a:cs typeface="Arial"/>
              </a:rPr>
              <a:t>to </a:t>
            </a:r>
            <a:r>
              <a:rPr sz="2400" spc="-75" dirty="0">
                <a:solidFill>
                  <a:srgbClr val="424242"/>
                </a:solidFill>
                <a:latin typeface="Arial"/>
                <a:cs typeface="Arial"/>
              </a:rPr>
              <a:t>do</a:t>
            </a:r>
            <a:r>
              <a:rPr sz="2400" spc="-415" dirty="0">
                <a:solidFill>
                  <a:srgbClr val="424242"/>
                </a:solidFill>
                <a:latin typeface="Arial"/>
                <a:cs typeface="Arial"/>
              </a:rPr>
              <a:t> </a:t>
            </a:r>
            <a:r>
              <a:rPr sz="2400" spc="-90" dirty="0">
                <a:solidFill>
                  <a:srgbClr val="424242"/>
                </a:solidFill>
                <a:latin typeface="Arial"/>
                <a:cs typeface="Arial"/>
              </a:rPr>
              <a:t>this?</a:t>
            </a:r>
            <a:endParaRPr sz="2400" dirty="0">
              <a:latin typeface="Arial"/>
              <a:cs typeface="Arial"/>
            </a:endParaRPr>
          </a:p>
          <a:p>
            <a:pPr marL="469900" indent="-306705">
              <a:lnSpc>
                <a:spcPct val="100000"/>
              </a:lnSpc>
              <a:spcBef>
                <a:spcPts val="969"/>
              </a:spcBef>
              <a:buSzPct val="83333"/>
              <a:buChar char="-"/>
              <a:tabLst>
                <a:tab pos="469265" algn="l"/>
                <a:tab pos="469900" algn="l"/>
              </a:tabLst>
            </a:pPr>
            <a:r>
              <a:rPr sz="2400" spc="-114" dirty="0">
                <a:solidFill>
                  <a:srgbClr val="424242"/>
                </a:solidFill>
                <a:latin typeface="Arial"/>
                <a:cs typeface="Arial"/>
              </a:rPr>
              <a:t>How </a:t>
            </a:r>
            <a:r>
              <a:rPr sz="2400" spc="30" dirty="0">
                <a:solidFill>
                  <a:srgbClr val="424242"/>
                </a:solidFill>
                <a:latin typeface="Arial"/>
                <a:cs typeface="Arial"/>
              </a:rPr>
              <a:t>to</a:t>
            </a:r>
            <a:r>
              <a:rPr sz="2400" spc="-455" dirty="0">
                <a:solidFill>
                  <a:srgbClr val="424242"/>
                </a:solidFill>
                <a:latin typeface="Arial"/>
                <a:cs typeface="Arial"/>
              </a:rPr>
              <a:t> </a:t>
            </a:r>
            <a:r>
              <a:rPr sz="2400" spc="-70" dirty="0">
                <a:solidFill>
                  <a:srgbClr val="424242"/>
                </a:solidFill>
                <a:latin typeface="Arial"/>
                <a:cs typeface="Arial"/>
              </a:rPr>
              <a:t>center </a:t>
            </a:r>
            <a:r>
              <a:rPr sz="2400" spc="-30" dirty="0">
                <a:solidFill>
                  <a:srgbClr val="424242"/>
                </a:solidFill>
                <a:latin typeface="Arial"/>
                <a:cs typeface="Arial"/>
              </a:rPr>
              <a:t>the </a:t>
            </a:r>
            <a:r>
              <a:rPr sz="2400" spc="-90" dirty="0">
                <a:solidFill>
                  <a:srgbClr val="424242"/>
                </a:solidFill>
                <a:latin typeface="Arial"/>
                <a:cs typeface="Arial"/>
              </a:rPr>
              <a:t>box?! </a:t>
            </a:r>
            <a:r>
              <a:rPr sz="2400" spc="-114" dirty="0">
                <a:solidFill>
                  <a:srgbClr val="424242"/>
                </a:solidFill>
                <a:latin typeface="Arial"/>
                <a:cs typeface="Arial"/>
              </a:rPr>
              <a:t>How </a:t>
            </a:r>
            <a:r>
              <a:rPr sz="2400" spc="-75" dirty="0">
                <a:solidFill>
                  <a:srgbClr val="424242"/>
                </a:solidFill>
                <a:latin typeface="Arial"/>
                <a:cs typeface="Arial"/>
              </a:rPr>
              <a:t>do </a:t>
            </a:r>
            <a:r>
              <a:rPr sz="2400" spc="-90" dirty="0">
                <a:solidFill>
                  <a:srgbClr val="424242"/>
                </a:solidFill>
                <a:latin typeface="Arial"/>
                <a:cs typeface="Arial"/>
              </a:rPr>
              <a:t>you </a:t>
            </a:r>
            <a:r>
              <a:rPr sz="2400" spc="-55" dirty="0">
                <a:solidFill>
                  <a:srgbClr val="424242"/>
                </a:solidFill>
                <a:latin typeface="Arial"/>
                <a:cs typeface="Arial"/>
              </a:rPr>
              <a:t>highlight?!</a:t>
            </a:r>
            <a:endParaRPr sz="2400" dirty="0">
              <a:latin typeface="Arial"/>
              <a:cs typeface="Arial"/>
            </a:endParaRPr>
          </a:p>
        </p:txBody>
      </p:sp>
    </p:spTree>
    <p:extLst>
      <p:ext uri="{BB962C8B-B14F-4D97-AF65-F5344CB8AC3E}">
        <p14:creationId xmlns:p14="http://schemas.microsoft.com/office/powerpoint/2010/main" val="369672140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3949700"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Example:</a:t>
            </a:r>
            <a:r>
              <a:rPr sz="3600" spc="40" dirty="0">
                <a:latin typeface="Calibri"/>
                <a:cs typeface="Calibri"/>
              </a:rPr>
              <a:t> </a:t>
            </a:r>
            <a:r>
              <a:rPr sz="3600" spc="325" dirty="0">
                <a:latin typeface="Calibri"/>
                <a:cs typeface="Calibri"/>
              </a:rPr>
              <a:t>Present</a:t>
            </a:r>
            <a:endParaRPr sz="3600">
              <a:latin typeface="Calibri"/>
              <a:cs typeface="Calibri"/>
            </a:endParaRPr>
          </a:p>
        </p:txBody>
      </p:sp>
      <p:sp>
        <p:nvSpPr>
          <p:cNvPr id="3" name="object 3"/>
          <p:cNvSpPr txBox="1"/>
          <p:nvPr/>
        </p:nvSpPr>
        <p:spPr>
          <a:xfrm>
            <a:off x="5812600" y="2713883"/>
            <a:ext cx="3097530" cy="1115060"/>
          </a:xfrm>
          <a:prstGeom prst="rect">
            <a:avLst/>
          </a:prstGeom>
        </p:spPr>
        <p:txBody>
          <a:bodyPr vert="horz" wrap="square" lIns="0" tIns="27940" rIns="0" bIns="0" rtlCol="0">
            <a:spAutoFit/>
          </a:bodyPr>
          <a:lstStyle/>
          <a:p>
            <a:pPr marL="12700" marR="5080">
              <a:lnSpc>
                <a:spcPts val="2850"/>
              </a:lnSpc>
              <a:spcBef>
                <a:spcPts val="220"/>
              </a:spcBef>
            </a:pPr>
            <a:r>
              <a:rPr sz="2400" spc="-5" dirty="0">
                <a:latin typeface="Calibri"/>
                <a:cs typeface="Calibri"/>
              </a:rPr>
              <a:t>It would be nice to  change the text </a:t>
            </a:r>
            <a:r>
              <a:rPr sz="2400" dirty="0">
                <a:latin typeface="Calibri"/>
                <a:cs typeface="Calibri"/>
              </a:rPr>
              <a:t>after</a:t>
            </a:r>
            <a:r>
              <a:rPr sz="2400" spc="-90" dirty="0">
                <a:latin typeface="Calibri"/>
                <a:cs typeface="Calibri"/>
              </a:rPr>
              <a:t> </a:t>
            </a:r>
            <a:r>
              <a:rPr sz="2400" spc="-5" dirty="0">
                <a:latin typeface="Calibri"/>
                <a:cs typeface="Calibri"/>
              </a:rPr>
              <a:t>the  present is</a:t>
            </a:r>
            <a:r>
              <a:rPr sz="2400" spc="-30" dirty="0">
                <a:latin typeface="Calibri"/>
                <a:cs typeface="Calibri"/>
              </a:rPr>
              <a:t> </a:t>
            </a:r>
            <a:r>
              <a:rPr sz="2400" spc="-5" dirty="0">
                <a:latin typeface="Calibri"/>
                <a:cs typeface="Calibri"/>
              </a:rPr>
              <a:t>"opened"...</a:t>
            </a:r>
            <a:endParaRPr sz="2400">
              <a:latin typeface="Calibri"/>
              <a:cs typeface="Calibri"/>
            </a:endParaRPr>
          </a:p>
        </p:txBody>
      </p:sp>
      <p:grpSp>
        <p:nvGrpSpPr>
          <p:cNvPr id="4" name="object 4"/>
          <p:cNvGrpSpPr/>
          <p:nvPr/>
        </p:nvGrpSpPr>
        <p:grpSpPr>
          <a:xfrm>
            <a:off x="965424" y="1680399"/>
            <a:ext cx="4176395" cy="3317875"/>
            <a:chOff x="965424" y="1680399"/>
            <a:chExt cx="4176395" cy="3317875"/>
          </a:xfrm>
        </p:grpSpPr>
        <p:sp>
          <p:nvSpPr>
            <p:cNvPr id="5" name="object 5"/>
            <p:cNvSpPr/>
            <p:nvPr/>
          </p:nvSpPr>
          <p:spPr>
            <a:xfrm>
              <a:off x="1054608" y="1802332"/>
              <a:ext cx="3960595" cy="319547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84474" y="1699449"/>
              <a:ext cx="4138295" cy="586740"/>
            </a:xfrm>
            <a:custGeom>
              <a:avLst/>
              <a:gdLst/>
              <a:ahLst/>
              <a:cxnLst/>
              <a:rect l="l" t="t" r="r" b="b"/>
              <a:pathLst>
                <a:path w="4138295" h="586739">
                  <a:moveTo>
                    <a:pt x="0" y="97751"/>
                  </a:moveTo>
                  <a:lnTo>
                    <a:pt x="7681" y="59702"/>
                  </a:lnTo>
                  <a:lnTo>
                    <a:pt x="28630" y="28630"/>
                  </a:lnTo>
                  <a:lnTo>
                    <a:pt x="59702" y="7681"/>
                  </a:lnTo>
                  <a:lnTo>
                    <a:pt x="97751" y="0"/>
                  </a:lnTo>
                  <a:lnTo>
                    <a:pt x="4040447" y="0"/>
                  </a:lnTo>
                  <a:lnTo>
                    <a:pt x="4077856" y="7440"/>
                  </a:lnTo>
                  <a:lnTo>
                    <a:pt x="4109569" y="28630"/>
                  </a:lnTo>
                  <a:lnTo>
                    <a:pt x="4130759" y="60343"/>
                  </a:lnTo>
                  <a:lnTo>
                    <a:pt x="4138199" y="97751"/>
                  </a:lnTo>
                  <a:lnTo>
                    <a:pt x="4138199" y="488747"/>
                  </a:lnTo>
                  <a:lnTo>
                    <a:pt x="4130518" y="526797"/>
                  </a:lnTo>
                  <a:lnTo>
                    <a:pt x="4109569" y="557869"/>
                  </a:lnTo>
                  <a:lnTo>
                    <a:pt x="4078497" y="578818"/>
                  </a:lnTo>
                  <a:lnTo>
                    <a:pt x="4040447" y="586499"/>
                  </a:lnTo>
                  <a:lnTo>
                    <a:pt x="97751" y="586499"/>
                  </a:lnTo>
                  <a:lnTo>
                    <a:pt x="59702" y="578818"/>
                  </a:lnTo>
                  <a:lnTo>
                    <a:pt x="28630" y="557869"/>
                  </a:lnTo>
                  <a:lnTo>
                    <a:pt x="7681" y="526797"/>
                  </a:lnTo>
                  <a:lnTo>
                    <a:pt x="0" y="488747"/>
                  </a:lnTo>
                  <a:lnTo>
                    <a:pt x="0" y="97751"/>
                  </a:lnTo>
                  <a:close/>
                </a:path>
              </a:pathLst>
            </a:custGeom>
            <a:ln w="38099">
              <a:solidFill>
                <a:srgbClr val="FF0000"/>
              </a:solidFill>
            </a:ln>
          </p:spPr>
          <p:txBody>
            <a:bodyPr wrap="square" lIns="0" tIns="0" rIns="0" bIns="0" rtlCol="0"/>
            <a:lstStyle/>
            <a:p>
              <a:endParaRPr/>
            </a:p>
          </p:txBody>
        </p:sp>
      </p:gr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89800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Calibri"/>
                <a:cs typeface="Calibri"/>
              </a:rPr>
              <a:t>Some properties of </a:t>
            </a:r>
            <a:r>
              <a:rPr sz="3600" spc="-5" dirty="0"/>
              <a:t>Element</a:t>
            </a:r>
            <a:r>
              <a:rPr sz="3600" spc="-1185" dirty="0"/>
              <a:t> </a:t>
            </a:r>
            <a:r>
              <a:rPr sz="3600" spc="-5" dirty="0">
                <a:latin typeface="Calibri"/>
                <a:cs typeface="Calibri"/>
              </a:rPr>
              <a:t>objects</a:t>
            </a:r>
            <a:endParaRPr sz="3600">
              <a:latin typeface="Calibri"/>
              <a:cs typeface="Calibri"/>
            </a:endParaRPr>
          </a:p>
        </p:txBody>
      </p:sp>
      <p:graphicFrame>
        <p:nvGraphicFramePr>
          <p:cNvPr id="3" name="object 3"/>
          <p:cNvGraphicFramePr>
            <a:graphicFrameLocks noGrp="1"/>
          </p:cNvGraphicFramePr>
          <p:nvPr/>
        </p:nvGraphicFramePr>
        <p:xfrm>
          <a:off x="370337" y="1647750"/>
          <a:ext cx="8512809" cy="2922820"/>
        </p:xfrm>
        <a:graphic>
          <a:graphicData uri="http://schemas.openxmlformats.org/drawingml/2006/table">
            <a:tbl>
              <a:tblPr firstRow="1" bandRow="1">
                <a:tableStyleId>{2D5ABB26-0587-4C30-8999-92F81FD0307C}</a:tableStyleId>
              </a:tblPr>
              <a:tblGrid>
                <a:gridCol w="2322195">
                  <a:extLst>
                    <a:ext uri="{9D8B030D-6E8A-4147-A177-3AD203B41FA5}">
                      <a16:colId xmlns:a16="http://schemas.microsoft.com/office/drawing/2014/main" val="20000"/>
                    </a:ext>
                  </a:extLst>
                </a:gridCol>
                <a:gridCol w="6190614">
                  <a:extLst>
                    <a:ext uri="{9D8B030D-6E8A-4147-A177-3AD203B41FA5}">
                      <a16:colId xmlns:a16="http://schemas.microsoft.com/office/drawing/2014/main" val="20001"/>
                    </a:ext>
                  </a:extLst>
                </a:gridCol>
              </a:tblGrid>
              <a:tr h="529774">
                <a:tc>
                  <a:txBody>
                    <a:bodyPr/>
                    <a:lstStyle/>
                    <a:p>
                      <a:pPr algn="ctr">
                        <a:lnSpc>
                          <a:spcPct val="100000"/>
                        </a:lnSpc>
                        <a:spcBef>
                          <a:spcPts val="805"/>
                        </a:spcBef>
                      </a:pPr>
                      <a:r>
                        <a:rPr sz="2000" b="1" spc="-5" dirty="0">
                          <a:latin typeface="Calibri"/>
                          <a:cs typeface="Calibri"/>
                        </a:rPr>
                        <a:t>Property</a:t>
                      </a:r>
                      <a:endParaRPr sz="2000">
                        <a:latin typeface="Calibri"/>
                        <a:cs typeface="Calibri"/>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tc>
                  <a:txBody>
                    <a:bodyPr/>
                    <a:lstStyle/>
                    <a:p>
                      <a:pPr algn="ctr">
                        <a:lnSpc>
                          <a:spcPct val="100000"/>
                        </a:lnSpc>
                        <a:spcBef>
                          <a:spcPts val="805"/>
                        </a:spcBef>
                      </a:pPr>
                      <a:r>
                        <a:rPr sz="2000" b="1" spc="-5" dirty="0">
                          <a:latin typeface="Calibri"/>
                          <a:cs typeface="Calibri"/>
                        </a:rPr>
                        <a:t>Description</a:t>
                      </a:r>
                      <a:endParaRPr sz="2000">
                        <a:latin typeface="Calibri"/>
                        <a:cs typeface="Calibri"/>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extLst>
                  <a:ext uri="{0D108BD9-81ED-4DB2-BD59-A6C34878D82A}">
                    <a16:rowId xmlns:a16="http://schemas.microsoft.com/office/drawing/2014/main" val="10000"/>
                  </a:ext>
                </a:extLst>
              </a:tr>
              <a:tr h="529774">
                <a:tc>
                  <a:txBody>
                    <a:bodyPr/>
                    <a:lstStyle/>
                    <a:p>
                      <a:pPr algn="ctr">
                        <a:lnSpc>
                          <a:spcPct val="100000"/>
                        </a:lnSpc>
                        <a:spcBef>
                          <a:spcPts val="805"/>
                        </a:spcBef>
                      </a:pPr>
                      <a:r>
                        <a:rPr sz="2000" b="1" u="heavy" spc="-5" dirty="0">
                          <a:solidFill>
                            <a:srgbClr val="0097A7"/>
                          </a:solidFill>
                          <a:uFill>
                            <a:solidFill>
                              <a:srgbClr val="0097A7"/>
                            </a:solidFill>
                          </a:uFill>
                          <a:latin typeface="Consolas"/>
                          <a:cs typeface="Consolas"/>
                          <a:hlinkClick r:id="rId2"/>
                        </a:rPr>
                        <a:t>id</a:t>
                      </a:r>
                      <a:endParaRPr sz="2000">
                        <a:latin typeface="Consolas"/>
                        <a:cs typeface="Consolas"/>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7940">
                        <a:lnSpc>
                          <a:spcPct val="100000"/>
                        </a:lnSpc>
                        <a:spcBef>
                          <a:spcPts val="805"/>
                        </a:spcBef>
                      </a:pPr>
                      <a:r>
                        <a:rPr sz="2000" spc="-5" dirty="0">
                          <a:latin typeface="Calibri"/>
                          <a:cs typeface="Calibri"/>
                        </a:rPr>
                        <a:t>The value of the id </a:t>
                      </a:r>
                      <a:r>
                        <a:rPr sz="2000" dirty="0">
                          <a:latin typeface="Calibri"/>
                          <a:cs typeface="Calibri"/>
                        </a:rPr>
                        <a:t>attribute </a:t>
                      </a:r>
                      <a:r>
                        <a:rPr sz="2000" spc="-5" dirty="0">
                          <a:latin typeface="Calibri"/>
                          <a:cs typeface="Calibri"/>
                        </a:rPr>
                        <a:t>of the element, </a:t>
                      </a:r>
                      <a:r>
                        <a:rPr sz="2000" dirty="0">
                          <a:latin typeface="Calibri"/>
                          <a:cs typeface="Calibri"/>
                        </a:rPr>
                        <a:t>as a</a:t>
                      </a:r>
                      <a:r>
                        <a:rPr sz="2000" spc="-50" dirty="0">
                          <a:latin typeface="Calibri"/>
                          <a:cs typeface="Calibri"/>
                        </a:rPr>
                        <a:t> </a:t>
                      </a:r>
                      <a:r>
                        <a:rPr sz="2000" spc="-5" dirty="0">
                          <a:latin typeface="Calibri"/>
                          <a:cs typeface="Calibri"/>
                        </a:rPr>
                        <a:t>string</a:t>
                      </a:r>
                      <a:endParaRPr sz="2000">
                        <a:latin typeface="Calibri"/>
                        <a:cs typeface="Calibri"/>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666749">
                <a:tc>
                  <a:txBody>
                    <a:bodyPr/>
                    <a:lstStyle/>
                    <a:p>
                      <a:pPr algn="ctr">
                        <a:lnSpc>
                          <a:spcPct val="100000"/>
                        </a:lnSpc>
                        <a:spcBef>
                          <a:spcPts val="1345"/>
                        </a:spcBef>
                      </a:pPr>
                      <a:r>
                        <a:rPr sz="2000" b="1" u="heavy" spc="-5" dirty="0">
                          <a:solidFill>
                            <a:srgbClr val="0097A7"/>
                          </a:solidFill>
                          <a:uFill>
                            <a:solidFill>
                              <a:srgbClr val="0097A7"/>
                            </a:solidFill>
                          </a:uFill>
                          <a:latin typeface="Consolas"/>
                          <a:cs typeface="Consolas"/>
                          <a:hlinkClick r:id="rId3"/>
                        </a:rPr>
                        <a:t>innerHTML</a:t>
                      </a:r>
                      <a:endParaRPr sz="2000">
                        <a:latin typeface="Consolas"/>
                        <a:cs typeface="Consolas"/>
                      </a:endParaRPr>
                    </a:p>
                  </a:txBody>
                  <a:tcPr marL="0" marR="0" marT="170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7940" marR="173355">
                        <a:lnSpc>
                          <a:spcPct val="100000"/>
                        </a:lnSpc>
                        <a:spcBef>
                          <a:spcPts val="145"/>
                        </a:spcBef>
                      </a:pPr>
                      <a:r>
                        <a:rPr sz="2000" spc="-5" dirty="0">
                          <a:latin typeface="Calibri"/>
                          <a:cs typeface="Calibri"/>
                        </a:rPr>
                        <a:t>The raw HTML between the starting </a:t>
                      </a:r>
                      <a:r>
                        <a:rPr sz="2000" dirty="0">
                          <a:latin typeface="Calibri"/>
                          <a:cs typeface="Calibri"/>
                        </a:rPr>
                        <a:t>and </a:t>
                      </a:r>
                      <a:r>
                        <a:rPr sz="2000" spc="-5" dirty="0">
                          <a:latin typeface="Calibri"/>
                          <a:cs typeface="Calibri"/>
                        </a:rPr>
                        <a:t>ending tags of </a:t>
                      </a:r>
                      <a:r>
                        <a:rPr sz="2000" dirty="0">
                          <a:latin typeface="Calibri"/>
                          <a:cs typeface="Calibri"/>
                        </a:rPr>
                        <a:t>an  </a:t>
                      </a:r>
                      <a:r>
                        <a:rPr sz="2000" spc="-5" dirty="0">
                          <a:latin typeface="Calibri"/>
                          <a:cs typeface="Calibri"/>
                        </a:rPr>
                        <a:t>element, </a:t>
                      </a:r>
                      <a:r>
                        <a:rPr sz="2000" dirty="0">
                          <a:latin typeface="Calibri"/>
                          <a:cs typeface="Calibri"/>
                        </a:rPr>
                        <a:t>as a</a:t>
                      </a:r>
                      <a:r>
                        <a:rPr sz="2000" spc="-15" dirty="0">
                          <a:latin typeface="Calibri"/>
                          <a:cs typeface="Calibri"/>
                        </a:rPr>
                        <a:t> </a:t>
                      </a:r>
                      <a:r>
                        <a:rPr sz="2000" spc="-5" dirty="0">
                          <a:latin typeface="Calibri"/>
                          <a:cs typeface="Calibri"/>
                        </a:rPr>
                        <a:t>string</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666749">
                <a:tc>
                  <a:txBody>
                    <a:bodyPr/>
                    <a:lstStyle/>
                    <a:p>
                      <a:pPr algn="ctr">
                        <a:lnSpc>
                          <a:spcPct val="100000"/>
                        </a:lnSpc>
                        <a:spcBef>
                          <a:spcPts val="1345"/>
                        </a:spcBef>
                      </a:pPr>
                      <a:r>
                        <a:rPr sz="2000" b="1" u="heavy" spc="-5" dirty="0">
                          <a:solidFill>
                            <a:srgbClr val="0097A7"/>
                          </a:solidFill>
                          <a:uFill>
                            <a:solidFill>
                              <a:srgbClr val="0097A7"/>
                            </a:solidFill>
                          </a:uFill>
                          <a:latin typeface="Consolas"/>
                          <a:cs typeface="Consolas"/>
                          <a:hlinkClick r:id="rId4"/>
                        </a:rPr>
                        <a:t>textContent</a:t>
                      </a:r>
                      <a:endParaRPr sz="2000">
                        <a:latin typeface="Consolas"/>
                        <a:cs typeface="Consolas"/>
                      </a:endParaRPr>
                    </a:p>
                  </a:txBody>
                  <a:tcPr marL="0" marR="0" marT="1708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7940" marR="705485">
                        <a:lnSpc>
                          <a:spcPct val="100000"/>
                        </a:lnSpc>
                        <a:spcBef>
                          <a:spcPts val="145"/>
                        </a:spcBef>
                      </a:pPr>
                      <a:r>
                        <a:rPr sz="2000" spc="-5" dirty="0">
                          <a:latin typeface="Calibri"/>
                          <a:cs typeface="Calibri"/>
                        </a:rPr>
                        <a:t>The text content of </a:t>
                      </a:r>
                      <a:r>
                        <a:rPr sz="2000" dirty="0">
                          <a:latin typeface="Calibri"/>
                          <a:cs typeface="Calibri"/>
                        </a:rPr>
                        <a:t>a </a:t>
                      </a:r>
                      <a:r>
                        <a:rPr sz="2000" spc="-5" dirty="0">
                          <a:latin typeface="Calibri"/>
                          <a:cs typeface="Calibri"/>
                        </a:rPr>
                        <a:t>node </a:t>
                      </a:r>
                      <a:r>
                        <a:rPr sz="2000" dirty="0">
                          <a:latin typeface="Calibri"/>
                          <a:cs typeface="Calibri"/>
                        </a:rPr>
                        <a:t>and </a:t>
                      </a:r>
                      <a:r>
                        <a:rPr sz="2000" spc="-5" dirty="0">
                          <a:latin typeface="Calibri"/>
                          <a:cs typeface="Calibri"/>
                        </a:rPr>
                        <a:t>its descendants. (This  property is inherited from</a:t>
                      </a:r>
                      <a:r>
                        <a:rPr sz="2000" spc="15" dirty="0">
                          <a:latin typeface="Calibri"/>
                          <a:cs typeface="Calibri"/>
                        </a:rPr>
                        <a:t> </a:t>
                      </a:r>
                      <a:r>
                        <a:rPr sz="2000" u="heavy" spc="-5" dirty="0">
                          <a:solidFill>
                            <a:srgbClr val="0097A7"/>
                          </a:solidFill>
                          <a:uFill>
                            <a:solidFill>
                              <a:srgbClr val="0097A7"/>
                            </a:solidFill>
                          </a:uFill>
                          <a:latin typeface="Consolas"/>
                          <a:cs typeface="Consolas"/>
                          <a:hlinkClick r:id="rId4"/>
                        </a:rPr>
                        <a:t>Node</a:t>
                      </a:r>
                      <a:r>
                        <a:rPr sz="2000" spc="-5" dirty="0">
                          <a:latin typeface="Calibri"/>
                          <a:cs typeface="Calibri"/>
                        </a:rPr>
                        <a:t>)</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529774">
                <a:tc>
                  <a:txBody>
                    <a:bodyPr/>
                    <a:lstStyle/>
                    <a:p>
                      <a:pPr algn="ctr">
                        <a:lnSpc>
                          <a:spcPct val="100000"/>
                        </a:lnSpc>
                        <a:spcBef>
                          <a:spcPts val="805"/>
                        </a:spcBef>
                      </a:pPr>
                      <a:r>
                        <a:rPr sz="2000" b="1" u="heavy" spc="-5" dirty="0">
                          <a:solidFill>
                            <a:srgbClr val="0097A7"/>
                          </a:solidFill>
                          <a:uFill>
                            <a:solidFill>
                              <a:srgbClr val="0097A7"/>
                            </a:solidFill>
                          </a:uFill>
                          <a:latin typeface="Consolas"/>
                          <a:cs typeface="Consolas"/>
                          <a:hlinkClick r:id="rId5"/>
                        </a:rPr>
                        <a:t>classList</a:t>
                      </a:r>
                      <a:endParaRPr sz="2000">
                        <a:latin typeface="Consolas"/>
                        <a:cs typeface="Consolas"/>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7940">
                        <a:lnSpc>
                          <a:spcPct val="100000"/>
                        </a:lnSpc>
                        <a:spcBef>
                          <a:spcPts val="805"/>
                        </a:spcBef>
                      </a:pPr>
                      <a:r>
                        <a:rPr sz="2000" spc="-5" dirty="0">
                          <a:latin typeface="Calibri"/>
                          <a:cs typeface="Calibri"/>
                        </a:rPr>
                        <a:t>An object containing the classes </a:t>
                      </a:r>
                      <a:r>
                        <a:rPr sz="2000" dirty="0">
                          <a:latin typeface="Calibri"/>
                          <a:cs typeface="Calibri"/>
                        </a:rPr>
                        <a:t>applied </a:t>
                      </a:r>
                      <a:r>
                        <a:rPr sz="2000" spc="-5" dirty="0">
                          <a:latin typeface="Calibri"/>
                          <a:cs typeface="Calibri"/>
                        </a:rPr>
                        <a:t>to the</a:t>
                      </a:r>
                      <a:r>
                        <a:rPr sz="2000" spc="-45" dirty="0">
                          <a:latin typeface="Calibri"/>
                          <a:cs typeface="Calibri"/>
                        </a:rPr>
                        <a:t> </a:t>
                      </a:r>
                      <a:r>
                        <a:rPr sz="2000" spc="-5" dirty="0">
                          <a:latin typeface="Calibri"/>
                          <a:cs typeface="Calibri"/>
                        </a:rPr>
                        <a:t>element</a:t>
                      </a:r>
                      <a:endParaRPr sz="2000">
                        <a:latin typeface="Calibri"/>
                        <a:cs typeface="Calibri"/>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sp>
        <p:nvSpPr>
          <p:cNvPr id="4" name="object 4"/>
          <p:cNvSpPr txBox="1"/>
          <p:nvPr/>
        </p:nvSpPr>
        <p:spPr>
          <a:xfrm>
            <a:off x="3003823" y="4916458"/>
            <a:ext cx="3129280" cy="1115060"/>
          </a:xfrm>
          <a:prstGeom prst="rect">
            <a:avLst/>
          </a:prstGeom>
        </p:spPr>
        <p:txBody>
          <a:bodyPr vert="horz" wrap="square" lIns="0" tIns="12700" rIns="0" bIns="0" rtlCol="0">
            <a:spAutoFit/>
          </a:bodyPr>
          <a:lstStyle/>
          <a:p>
            <a:pPr algn="ctr">
              <a:lnSpc>
                <a:spcPts val="2865"/>
              </a:lnSpc>
              <a:spcBef>
                <a:spcPts val="100"/>
              </a:spcBef>
            </a:pPr>
            <a:r>
              <a:rPr sz="2400" spc="-5" dirty="0">
                <a:solidFill>
                  <a:srgbClr val="434343"/>
                </a:solidFill>
                <a:latin typeface="Calibri"/>
                <a:cs typeface="Calibri"/>
              </a:rPr>
              <a:t>Maybe we can </a:t>
            </a:r>
            <a:r>
              <a:rPr sz="2400" dirty="0">
                <a:solidFill>
                  <a:srgbClr val="434343"/>
                </a:solidFill>
                <a:latin typeface="Calibri"/>
                <a:cs typeface="Calibri"/>
              </a:rPr>
              <a:t>adjust</a:t>
            </a:r>
            <a:r>
              <a:rPr sz="2400" spc="-90" dirty="0">
                <a:solidFill>
                  <a:srgbClr val="434343"/>
                </a:solidFill>
                <a:latin typeface="Calibri"/>
                <a:cs typeface="Calibri"/>
              </a:rPr>
              <a:t> </a:t>
            </a:r>
            <a:r>
              <a:rPr sz="2400" spc="-5" dirty="0">
                <a:solidFill>
                  <a:srgbClr val="434343"/>
                </a:solidFill>
                <a:latin typeface="Calibri"/>
                <a:cs typeface="Calibri"/>
              </a:rPr>
              <a:t>the</a:t>
            </a:r>
            <a:endParaRPr sz="2400">
              <a:latin typeface="Calibri"/>
              <a:cs typeface="Calibri"/>
            </a:endParaRPr>
          </a:p>
          <a:p>
            <a:pPr marL="6985" algn="ctr">
              <a:lnSpc>
                <a:spcPts val="2850"/>
              </a:lnSpc>
            </a:pPr>
            <a:r>
              <a:rPr sz="2400" b="1" spc="-5" dirty="0">
                <a:solidFill>
                  <a:srgbClr val="434343"/>
                </a:solidFill>
                <a:latin typeface="Consolas"/>
                <a:cs typeface="Consolas"/>
              </a:rPr>
              <a:t>textContent</a:t>
            </a:r>
            <a:r>
              <a:rPr sz="2400" spc="-5" dirty="0">
                <a:solidFill>
                  <a:srgbClr val="434343"/>
                </a:solidFill>
                <a:latin typeface="Calibri"/>
                <a:cs typeface="Calibri"/>
              </a:rPr>
              <a:t>!</a:t>
            </a:r>
            <a:endParaRPr sz="2400">
              <a:latin typeface="Calibri"/>
              <a:cs typeface="Calibri"/>
            </a:endParaRPr>
          </a:p>
          <a:p>
            <a:pPr marL="6985" algn="ctr">
              <a:lnSpc>
                <a:spcPts val="2865"/>
              </a:lnSpc>
            </a:pPr>
            <a:r>
              <a:rPr sz="2400" u="heavy" spc="-5" dirty="0">
                <a:solidFill>
                  <a:srgbClr val="0097A7"/>
                </a:solidFill>
                <a:uFill>
                  <a:solidFill>
                    <a:srgbClr val="0097A7"/>
                  </a:solidFill>
                </a:uFill>
                <a:latin typeface="Calibri"/>
                <a:cs typeface="Calibri"/>
                <a:hlinkClick r:id="rId6"/>
              </a:rPr>
              <a:t>CodePen</a:t>
            </a:r>
            <a:endParaRPr sz="2400">
              <a:latin typeface="Calibri"/>
              <a:cs typeface="Calibri"/>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8449" y="2845661"/>
            <a:ext cx="5327650" cy="1110047"/>
          </a:xfrm>
          <a:prstGeom prst="rect">
            <a:avLst/>
          </a:prstGeom>
        </p:spPr>
        <p:txBody>
          <a:bodyPr vert="horz" wrap="square" lIns="0" tIns="8890" rIns="0" bIns="0" rtlCol="0">
            <a:spAutoFit/>
          </a:bodyPr>
          <a:lstStyle/>
          <a:p>
            <a:pPr marL="12700" marR="5080" indent="534670">
              <a:lnSpc>
                <a:spcPct val="100699"/>
              </a:lnSpc>
              <a:spcBef>
                <a:spcPts val="70"/>
              </a:spcBef>
            </a:pPr>
            <a:r>
              <a:rPr lang="en-US" sz="3600" spc="360" dirty="0">
                <a:latin typeface="Calibri"/>
                <a:cs typeface="Calibri"/>
              </a:rPr>
              <a:t>Back To </a:t>
            </a:r>
            <a:r>
              <a:rPr lang="en-US" sz="3600" spc="360">
                <a:latin typeface="Calibri"/>
                <a:cs typeface="Calibri"/>
              </a:rPr>
              <a:t>Present Example</a:t>
            </a:r>
            <a:endParaRPr sz="3600" dirty="0">
              <a:latin typeface="Calibri"/>
              <a:cs typeface="Calibri"/>
            </a:endParaRPr>
          </a:p>
        </p:txBody>
      </p:sp>
    </p:spTree>
    <p:extLst>
      <p:ext uri="{BB962C8B-B14F-4D97-AF65-F5344CB8AC3E}">
        <p14:creationId xmlns:p14="http://schemas.microsoft.com/office/powerpoint/2010/main" val="615562662"/>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8787" y="5188642"/>
            <a:ext cx="7419340" cy="857250"/>
          </a:xfrm>
          <a:prstGeom prst="rect">
            <a:avLst/>
          </a:prstGeom>
        </p:spPr>
        <p:txBody>
          <a:bodyPr vert="horz" wrap="square" lIns="0" tIns="12700" rIns="0" bIns="0" rtlCol="0">
            <a:spAutoFit/>
          </a:bodyPr>
          <a:lstStyle/>
          <a:p>
            <a:pPr marL="855344" marR="5080" indent="-843280">
              <a:lnSpc>
                <a:spcPct val="113700"/>
              </a:lnSpc>
              <a:spcBef>
                <a:spcPts val="100"/>
              </a:spcBef>
            </a:pPr>
            <a:r>
              <a:rPr sz="2400" spc="-5" dirty="0">
                <a:solidFill>
                  <a:srgbClr val="595959"/>
                </a:solidFill>
                <a:latin typeface="Calibri"/>
                <a:cs typeface="Calibri"/>
              </a:rPr>
              <a:t>We</a:t>
            </a:r>
            <a:r>
              <a:rPr sz="2400" spc="-10" dirty="0">
                <a:solidFill>
                  <a:srgbClr val="595959"/>
                </a:solidFill>
                <a:latin typeface="Calibri"/>
                <a:cs typeface="Calibri"/>
              </a:rPr>
              <a:t> </a:t>
            </a:r>
            <a:r>
              <a:rPr sz="2400" spc="-5" dirty="0">
                <a:solidFill>
                  <a:srgbClr val="595959"/>
                </a:solidFill>
                <a:latin typeface="Calibri"/>
                <a:cs typeface="Calibri"/>
              </a:rPr>
              <a:t>can</a:t>
            </a:r>
            <a:r>
              <a:rPr sz="2400" spc="-10" dirty="0">
                <a:solidFill>
                  <a:srgbClr val="595959"/>
                </a:solidFill>
                <a:latin typeface="Calibri"/>
                <a:cs typeface="Calibri"/>
              </a:rPr>
              <a:t> </a:t>
            </a:r>
            <a:r>
              <a:rPr sz="2400" spc="-5" dirty="0">
                <a:solidFill>
                  <a:srgbClr val="595959"/>
                </a:solidFill>
                <a:latin typeface="Calibri"/>
                <a:cs typeface="Calibri"/>
              </a:rPr>
              <a:t>select</a:t>
            </a:r>
            <a:r>
              <a:rPr sz="2400" spc="-10" dirty="0">
                <a:solidFill>
                  <a:srgbClr val="595959"/>
                </a:solidFill>
                <a:latin typeface="Calibri"/>
                <a:cs typeface="Calibri"/>
              </a:rPr>
              <a:t> </a:t>
            </a:r>
            <a:r>
              <a:rPr sz="2400" spc="-5" dirty="0">
                <a:solidFill>
                  <a:srgbClr val="595959"/>
                </a:solidFill>
                <a:latin typeface="Calibri"/>
                <a:cs typeface="Calibri"/>
              </a:rPr>
              <a:t>the</a:t>
            </a:r>
            <a:r>
              <a:rPr sz="2400" spc="25" dirty="0">
                <a:solidFill>
                  <a:srgbClr val="595959"/>
                </a:solidFill>
                <a:latin typeface="Calibri"/>
                <a:cs typeface="Calibri"/>
              </a:rPr>
              <a:t> </a:t>
            </a:r>
            <a:r>
              <a:rPr sz="2400" spc="-5" dirty="0">
                <a:solidFill>
                  <a:srgbClr val="595959"/>
                </a:solidFill>
                <a:latin typeface="Consolas"/>
                <a:cs typeface="Consolas"/>
              </a:rPr>
              <a:t>h1</a:t>
            </a:r>
            <a:r>
              <a:rPr sz="2400" spc="-785" dirty="0">
                <a:solidFill>
                  <a:srgbClr val="595959"/>
                </a:solidFill>
                <a:latin typeface="Consolas"/>
                <a:cs typeface="Consolas"/>
              </a:rPr>
              <a:t> </a:t>
            </a:r>
            <a:r>
              <a:rPr sz="2400" spc="-5" dirty="0">
                <a:solidFill>
                  <a:srgbClr val="595959"/>
                </a:solidFill>
                <a:latin typeface="Calibri"/>
                <a:cs typeface="Calibri"/>
              </a:rPr>
              <a:t>element</a:t>
            </a:r>
            <a:r>
              <a:rPr sz="2400" spc="-10" dirty="0">
                <a:solidFill>
                  <a:srgbClr val="595959"/>
                </a:solidFill>
                <a:latin typeface="Calibri"/>
                <a:cs typeface="Calibri"/>
              </a:rPr>
              <a:t> </a:t>
            </a:r>
            <a:r>
              <a:rPr sz="2400" spc="-5" dirty="0">
                <a:solidFill>
                  <a:srgbClr val="595959"/>
                </a:solidFill>
                <a:latin typeface="Calibri"/>
                <a:cs typeface="Calibri"/>
              </a:rPr>
              <a:t>then</a:t>
            </a:r>
            <a:r>
              <a:rPr sz="2400" spc="-10" dirty="0">
                <a:solidFill>
                  <a:srgbClr val="595959"/>
                </a:solidFill>
                <a:latin typeface="Calibri"/>
                <a:cs typeface="Calibri"/>
              </a:rPr>
              <a:t> </a:t>
            </a:r>
            <a:r>
              <a:rPr sz="2400" spc="-5" dirty="0">
                <a:solidFill>
                  <a:srgbClr val="595959"/>
                </a:solidFill>
                <a:latin typeface="Calibri"/>
                <a:cs typeface="Calibri"/>
              </a:rPr>
              <a:t>set</a:t>
            </a:r>
            <a:r>
              <a:rPr sz="2400" spc="-10" dirty="0">
                <a:solidFill>
                  <a:srgbClr val="595959"/>
                </a:solidFill>
                <a:latin typeface="Calibri"/>
                <a:cs typeface="Calibri"/>
              </a:rPr>
              <a:t> </a:t>
            </a:r>
            <a:r>
              <a:rPr sz="2400" spc="-5" dirty="0">
                <a:solidFill>
                  <a:srgbClr val="595959"/>
                </a:solidFill>
                <a:latin typeface="Calibri"/>
                <a:cs typeface="Calibri"/>
              </a:rPr>
              <a:t>its</a:t>
            </a:r>
            <a:r>
              <a:rPr sz="2400" spc="35" dirty="0">
                <a:solidFill>
                  <a:srgbClr val="595959"/>
                </a:solidFill>
                <a:latin typeface="Calibri"/>
                <a:cs typeface="Calibri"/>
              </a:rPr>
              <a:t> </a:t>
            </a:r>
            <a:r>
              <a:rPr sz="2400" spc="-5" dirty="0">
                <a:solidFill>
                  <a:srgbClr val="595959"/>
                </a:solidFill>
                <a:latin typeface="Consolas"/>
                <a:cs typeface="Consolas"/>
              </a:rPr>
              <a:t>textContent</a:t>
            </a:r>
            <a:r>
              <a:rPr sz="2400" spc="-765" dirty="0">
                <a:solidFill>
                  <a:srgbClr val="595959"/>
                </a:solidFill>
                <a:latin typeface="Consolas"/>
                <a:cs typeface="Consolas"/>
              </a:rPr>
              <a:t> </a:t>
            </a:r>
            <a:r>
              <a:rPr sz="2400" spc="-5" dirty="0">
                <a:solidFill>
                  <a:srgbClr val="595959"/>
                </a:solidFill>
                <a:latin typeface="Calibri"/>
                <a:cs typeface="Calibri"/>
              </a:rPr>
              <a:t>to  change what is displayed in the </a:t>
            </a:r>
            <a:r>
              <a:rPr sz="2400" spc="-5" dirty="0">
                <a:solidFill>
                  <a:srgbClr val="595959"/>
                </a:solidFill>
                <a:latin typeface="Consolas"/>
                <a:cs typeface="Consolas"/>
              </a:rPr>
              <a:t>h1</a:t>
            </a:r>
            <a:r>
              <a:rPr sz="2400" spc="-5" dirty="0">
                <a:solidFill>
                  <a:srgbClr val="595959"/>
                </a:solidFill>
                <a:latin typeface="Calibri"/>
                <a:cs typeface="Calibri"/>
              </a:rPr>
              <a:t>.</a:t>
            </a:r>
            <a:r>
              <a:rPr sz="2400" spc="55" dirty="0">
                <a:solidFill>
                  <a:srgbClr val="595959"/>
                </a:solidFill>
                <a:latin typeface="Calibri"/>
                <a:cs typeface="Calibri"/>
              </a:rPr>
              <a:t> </a:t>
            </a:r>
            <a:r>
              <a:rPr sz="2400" spc="-5" dirty="0">
                <a:solidFill>
                  <a:srgbClr val="595959"/>
                </a:solidFill>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solidFill>
                  <a:srgbClr val="595959"/>
                </a:solidFill>
                <a:latin typeface="Calibri"/>
                <a:cs typeface="Calibri"/>
              </a:rPr>
              <a:t>)</a:t>
            </a:r>
            <a:endParaRPr sz="2400">
              <a:latin typeface="Calibri"/>
              <a:cs typeface="Calibri"/>
            </a:endParaRPr>
          </a:p>
        </p:txBody>
      </p:sp>
      <p:grpSp>
        <p:nvGrpSpPr>
          <p:cNvPr id="3" name="object 3"/>
          <p:cNvGrpSpPr/>
          <p:nvPr/>
        </p:nvGrpSpPr>
        <p:grpSpPr>
          <a:xfrm>
            <a:off x="114300" y="777499"/>
            <a:ext cx="8915400" cy="3883660"/>
            <a:chOff x="114300" y="777499"/>
            <a:chExt cx="8915400" cy="3883660"/>
          </a:xfrm>
        </p:grpSpPr>
        <p:sp>
          <p:nvSpPr>
            <p:cNvPr id="4" name="object 4"/>
            <p:cNvSpPr/>
            <p:nvPr/>
          </p:nvSpPr>
          <p:spPr>
            <a:xfrm>
              <a:off x="152400" y="815600"/>
              <a:ext cx="8839200" cy="380698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33350" y="796549"/>
              <a:ext cx="8877300" cy="3845560"/>
            </a:xfrm>
            <a:custGeom>
              <a:avLst/>
              <a:gdLst/>
              <a:ahLst/>
              <a:cxnLst/>
              <a:rect l="l" t="t" r="r" b="b"/>
              <a:pathLst>
                <a:path w="8877300" h="3845560">
                  <a:moveTo>
                    <a:pt x="0" y="0"/>
                  </a:moveTo>
                  <a:lnTo>
                    <a:pt x="8877300" y="0"/>
                  </a:lnTo>
                  <a:lnTo>
                    <a:pt x="8877300" y="3845082"/>
                  </a:lnTo>
                  <a:lnTo>
                    <a:pt x="0" y="3845082"/>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8449" y="2845661"/>
            <a:ext cx="5327650" cy="1126490"/>
          </a:xfrm>
          <a:prstGeom prst="rect">
            <a:avLst/>
          </a:prstGeom>
        </p:spPr>
        <p:txBody>
          <a:bodyPr vert="horz" wrap="square" lIns="0" tIns="8890" rIns="0" bIns="0" rtlCol="0">
            <a:spAutoFit/>
          </a:bodyPr>
          <a:lstStyle/>
          <a:p>
            <a:pPr marL="12700" marR="5080" indent="534670">
              <a:lnSpc>
                <a:spcPct val="100699"/>
              </a:lnSpc>
              <a:spcBef>
                <a:spcPts val="70"/>
              </a:spcBef>
            </a:pPr>
            <a:r>
              <a:rPr sz="3600" spc="360" dirty="0">
                <a:latin typeface="Calibri"/>
                <a:cs typeface="Calibri"/>
              </a:rPr>
              <a:t>Another </a:t>
            </a:r>
            <a:r>
              <a:rPr sz="3600" spc="340" dirty="0">
                <a:latin typeface="Calibri"/>
                <a:cs typeface="Calibri"/>
              </a:rPr>
              <a:t>approach:  </a:t>
            </a:r>
            <a:r>
              <a:rPr sz="3600" spc="470" dirty="0">
                <a:latin typeface="Calibri"/>
                <a:cs typeface="Calibri"/>
              </a:rPr>
              <a:t>Changing </a:t>
            </a:r>
            <a:r>
              <a:rPr sz="3600" spc="350" dirty="0">
                <a:latin typeface="Calibri"/>
                <a:cs typeface="Calibri"/>
              </a:rPr>
              <a:t>the</a:t>
            </a:r>
            <a:r>
              <a:rPr sz="3600" spc="-275" dirty="0">
                <a:latin typeface="Calibri"/>
                <a:cs typeface="Calibri"/>
              </a:rPr>
              <a:t> </a:t>
            </a:r>
            <a:r>
              <a:rPr sz="3600" spc="375" dirty="0">
                <a:latin typeface="Calibri"/>
                <a:cs typeface="Calibri"/>
              </a:rPr>
              <a:t>elements</a:t>
            </a:r>
            <a:endParaRPr sz="3600">
              <a:latin typeface="Calibri"/>
              <a:cs typeface="Calibri"/>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5228590" cy="574040"/>
          </a:xfrm>
          <a:prstGeom prst="rect">
            <a:avLst/>
          </a:prstGeom>
        </p:spPr>
        <p:txBody>
          <a:bodyPr vert="horz" wrap="square" lIns="0" tIns="12700" rIns="0" bIns="0" rtlCol="0">
            <a:spAutoFit/>
          </a:bodyPr>
          <a:lstStyle/>
          <a:p>
            <a:pPr marL="12700">
              <a:lnSpc>
                <a:spcPct val="100000"/>
              </a:lnSpc>
              <a:spcBef>
                <a:spcPts val="100"/>
              </a:spcBef>
            </a:pPr>
            <a:r>
              <a:rPr sz="3600" spc="545" dirty="0">
                <a:latin typeface="Calibri"/>
                <a:cs typeface="Calibri"/>
              </a:rPr>
              <a:t>Add </a:t>
            </a:r>
            <a:r>
              <a:rPr sz="3600" spc="375" dirty="0">
                <a:latin typeface="Calibri"/>
                <a:cs typeface="Calibri"/>
              </a:rPr>
              <a:t>elements</a:t>
            </a:r>
            <a:r>
              <a:rPr sz="3600" spc="-484" dirty="0">
                <a:latin typeface="Calibri"/>
                <a:cs typeface="Calibri"/>
              </a:rPr>
              <a:t> </a:t>
            </a:r>
            <a:r>
              <a:rPr sz="3600" spc="245" dirty="0">
                <a:latin typeface="Calibri"/>
                <a:cs typeface="Calibri"/>
              </a:rPr>
              <a:t>via </a:t>
            </a:r>
            <a:r>
              <a:rPr sz="3600" spc="480" dirty="0">
                <a:latin typeface="Calibri"/>
                <a:cs typeface="Calibri"/>
              </a:rPr>
              <a:t>DOM</a:t>
            </a:r>
            <a:endParaRPr sz="3600">
              <a:latin typeface="Calibri"/>
              <a:cs typeface="Calibri"/>
            </a:endParaRPr>
          </a:p>
        </p:txBody>
      </p:sp>
      <p:sp>
        <p:nvSpPr>
          <p:cNvPr id="3" name="object 3"/>
          <p:cNvSpPr txBox="1"/>
          <p:nvPr/>
        </p:nvSpPr>
        <p:spPr>
          <a:xfrm>
            <a:off x="855724" y="1567733"/>
            <a:ext cx="7169784" cy="4635500"/>
          </a:xfrm>
          <a:prstGeom prst="rect">
            <a:avLst/>
          </a:prstGeom>
        </p:spPr>
        <p:txBody>
          <a:bodyPr vert="horz" wrap="square" lIns="0" tIns="12700" rIns="0" bIns="0" rtlCol="0">
            <a:spAutoFit/>
          </a:bodyPr>
          <a:lstStyle/>
          <a:p>
            <a:pPr marL="12700" marR="13335">
              <a:lnSpc>
                <a:spcPct val="114599"/>
              </a:lnSpc>
              <a:spcBef>
                <a:spcPts val="100"/>
              </a:spcBef>
            </a:pPr>
            <a:r>
              <a:rPr sz="2400" spc="-5" dirty="0">
                <a:solidFill>
                  <a:srgbClr val="434343"/>
                </a:solidFill>
                <a:latin typeface="Calibri"/>
                <a:cs typeface="Calibri"/>
              </a:rPr>
              <a:t>We can create elements dynamically </a:t>
            </a:r>
            <a:r>
              <a:rPr sz="2400" dirty="0">
                <a:solidFill>
                  <a:srgbClr val="434343"/>
                </a:solidFill>
                <a:latin typeface="Calibri"/>
                <a:cs typeface="Calibri"/>
              </a:rPr>
              <a:t>and add </a:t>
            </a:r>
            <a:r>
              <a:rPr sz="2400" spc="-5" dirty="0">
                <a:solidFill>
                  <a:srgbClr val="434343"/>
                </a:solidFill>
                <a:latin typeface="Calibri"/>
                <a:cs typeface="Calibri"/>
              </a:rPr>
              <a:t>them to the  web page via </a:t>
            </a:r>
            <a:r>
              <a:rPr sz="2400" u="heavy" spc="-5" dirty="0">
                <a:solidFill>
                  <a:srgbClr val="0097A7"/>
                </a:solidFill>
                <a:uFill>
                  <a:solidFill>
                    <a:srgbClr val="0097A7"/>
                  </a:solidFill>
                </a:uFill>
                <a:latin typeface="Consolas"/>
                <a:cs typeface="Consolas"/>
                <a:hlinkClick r:id="rId2"/>
              </a:rPr>
              <a:t>createElement</a:t>
            </a:r>
            <a:r>
              <a:rPr sz="2400" spc="-745" dirty="0">
                <a:solidFill>
                  <a:srgbClr val="0097A7"/>
                </a:solidFill>
                <a:latin typeface="Consolas"/>
                <a:cs typeface="Consolas"/>
                <a:hlinkClick r:id="rId2"/>
              </a:rPr>
              <a:t> </a:t>
            </a:r>
            <a:r>
              <a:rPr sz="2400" dirty="0">
                <a:solidFill>
                  <a:srgbClr val="434343"/>
                </a:solidFill>
                <a:latin typeface="Calibri"/>
                <a:cs typeface="Calibri"/>
              </a:rPr>
              <a:t>and </a:t>
            </a:r>
            <a:r>
              <a:rPr sz="2400" u="heavy" spc="-5" dirty="0">
                <a:solidFill>
                  <a:srgbClr val="0097A7"/>
                </a:solidFill>
                <a:uFill>
                  <a:solidFill>
                    <a:srgbClr val="0097A7"/>
                  </a:solidFill>
                </a:uFill>
                <a:latin typeface="Consolas"/>
                <a:cs typeface="Consolas"/>
                <a:hlinkClick r:id="rId3"/>
              </a:rPr>
              <a:t>appendChild</a:t>
            </a:r>
            <a:r>
              <a:rPr sz="2400" spc="-5" dirty="0">
                <a:solidFill>
                  <a:srgbClr val="434343"/>
                </a:solidFill>
                <a:latin typeface="Calibri"/>
                <a:cs typeface="Calibri"/>
              </a:rPr>
              <a:t>:</a:t>
            </a:r>
            <a:endParaRPr sz="2400">
              <a:latin typeface="Calibri"/>
              <a:cs typeface="Calibri"/>
            </a:endParaRPr>
          </a:p>
          <a:p>
            <a:pPr>
              <a:lnSpc>
                <a:spcPct val="100000"/>
              </a:lnSpc>
            </a:pPr>
            <a:endParaRPr sz="2700">
              <a:latin typeface="Calibri"/>
              <a:cs typeface="Calibri"/>
            </a:endParaRPr>
          </a:p>
          <a:p>
            <a:pPr marL="1423670" marR="821055" indent="-332105">
              <a:lnSpc>
                <a:spcPct val="114599"/>
              </a:lnSpc>
            </a:pPr>
            <a:r>
              <a:rPr sz="2400" spc="-5" dirty="0">
                <a:solidFill>
                  <a:srgbClr val="434343"/>
                </a:solidFill>
                <a:latin typeface="Consolas"/>
                <a:cs typeface="Consolas"/>
              </a:rPr>
              <a:t>document.createElement(</a:t>
            </a:r>
            <a:r>
              <a:rPr sz="2400" b="1" i="1" spc="-5" dirty="0">
                <a:solidFill>
                  <a:srgbClr val="434343"/>
                </a:solidFill>
                <a:latin typeface="Calibri"/>
                <a:cs typeface="Calibri"/>
              </a:rPr>
              <a:t>tag string</a:t>
            </a:r>
            <a:r>
              <a:rPr sz="2400" spc="-5" dirty="0">
                <a:solidFill>
                  <a:srgbClr val="434343"/>
                </a:solidFill>
                <a:latin typeface="Consolas"/>
                <a:cs typeface="Consolas"/>
              </a:rPr>
              <a:t>)  </a:t>
            </a:r>
            <a:r>
              <a:rPr sz="2400" b="1" i="1" spc="-5" dirty="0">
                <a:solidFill>
                  <a:srgbClr val="434343"/>
                </a:solidFill>
                <a:latin typeface="Calibri"/>
                <a:cs typeface="Calibri"/>
              </a:rPr>
              <a:t>element</a:t>
            </a:r>
            <a:r>
              <a:rPr sz="2400" i="1" spc="-5" dirty="0">
                <a:solidFill>
                  <a:srgbClr val="434343"/>
                </a:solidFill>
                <a:latin typeface="Consolas"/>
                <a:cs typeface="Consolas"/>
              </a:rPr>
              <a:t>.</a:t>
            </a:r>
            <a:r>
              <a:rPr sz="2400" spc="-5" dirty="0">
                <a:solidFill>
                  <a:srgbClr val="434343"/>
                </a:solidFill>
                <a:latin typeface="Consolas"/>
                <a:cs typeface="Consolas"/>
              </a:rPr>
              <a:t>appendChild(</a:t>
            </a:r>
            <a:r>
              <a:rPr sz="2400" b="1" i="1" spc="-5" dirty="0">
                <a:solidFill>
                  <a:srgbClr val="434343"/>
                </a:solidFill>
                <a:latin typeface="Calibri"/>
                <a:cs typeface="Calibri"/>
              </a:rPr>
              <a:t>element</a:t>
            </a:r>
            <a:r>
              <a:rPr sz="2400" spc="-5" dirty="0">
                <a:solidFill>
                  <a:srgbClr val="434343"/>
                </a:solidFill>
                <a:latin typeface="Consolas"/>
                <a:cs typeface="Consolas"/>
              </a:rPr>
              <a:t>);</a:t>
            </a:r>
            <a:endParaRPr sz="2400">
              <a:latin typeface="Consolas"/>
              <a:cs typeface="Consolas"/>
            </a:endParaRPr>
          </a:p>
          <a:p>
            <a:pPr>
              <a:lnSpc>
                <a:spcPct val="100000"/>
              </a:lnSpc>
              <a:spcBef>
                <a:spcPts val="30"/>
              </a:spcBef>
            </a:pPr>
            <a:endParaRPr sz="3150">
              <a:latin typeface="Consolas"/>
              <a:cs typeface="Consolas"/>
            </a:endParaRPr>
          </a:p>
          <a:p>
            <a:pPr marL="12700">
              <a:lnSpc>
                <a:spcPct val="100000"/>
              </a:lnSpc>
              <a:spcBef>
                <a:spcPts val="5"/>
              </a:spcBef>
            </a:pPr>
            <a:r>
              <a:rPr sz="2400" spc="-5" dirty="0">
                <a:solidFill>
                  <a:srgbClr val="434343"/>
                </a:solidFill>
                <a:latin typeface="Calibri"/>
                <a:cs typeface="Calibri"/>
              </a:rPr>
              <a:t>Technically you can </a:t>
            </a:r>
            <a:r>
              <a:rPr sz="2400" dirty="0">
                <a:solidFill>
                  <a:srgbClr val="434343"/>
                </a:solidFill>
                <a:latin typeface="Calibri"/>
                <a:cs typeface="Calibri"/>
              </a:rPr>
              <a:t>also add </a:t>
            </a:r>
            <a:r>
              <a:rPr sz="2400" spc="-5" dirty="0">
                <a:solidFill>
                  <a:srgbClr val="434343"/>
                </a:solidFill>
                <a:latin typeface="Calibri"/>
                <a:cs typeface="Calibri"/>
              </a:rPr>
              <a:t>elements to the webpage</a:t>
            </a:r>
            <a:r>
              <a:rPr sz="2400" spc="-80" dirty="0">
                <a:solidFill>
                  <a:srgbClr val="434343"/>
                </a:solidFill>
                <a:latin typeface="Calibri"/>
                <a:cs typeface="Calibri"/>
              </a:rPr>
              <a:t> </a:t>
            </a:r>
            <a:r>
              <a:rPr sz="2400" spc="-5" dirty="0">
                <a:solidFill>
                  <a:srgbClr val="434343"/>
                </a:solidFill>
                <a:latin typeface="Calibri"/>
                <a:cs typeface="Calibri"/>
              </a:rPr>
              <a:t>via</a:t>
            </a:r>
            <a:endParaRPr sz="2400">
              <a:latin typeface="Calibri"/>
              <a:cs typeface="Calibri"/>
            </a:endParaRPr>
          </a:p>
          <a:p>
            <a:pPr marL="12700">
              <a:lnSpc>
                <a:spcPct val="100000"/>
              </a:lnSpc>
              <a:spcBef>
                <a:spcPts val="420"/>
              </a:spcBef>
            </a:pPr>
            <a:r>
              <a:rPr sz="2400" spc="-5" dirty="0">
                <a:solidFill>
                  <a:srgbClr val="434343"/>
                </a:solidFill>
                <a:latin typeface="Consolas"/>
                <a:cs typeface="Consolas"/>
              </a:rPr>
              <a:t>innerHTML</a:t>
            </a:r>
            <a:r>
              <a:rPr sz="2400" spc="-5" dirty="0">
                <a:solidFill>
                  <a:srgbClr val="434343"/>
                </a:solidFill>
                <a:latin typeface="Calibri"/>
                <a:cs typeface="Calibri"/>
              </a:rPr>
              <a:t>, but it poses </a:t>
            </a:r>
            <a:r>
              <a:rPr sz="2400" dirty="0">
                <a:solidFill>
                  <a:srgbClr val="434343"/>
                </a:solidFill>
                <a:latin typeface="Calibri"/>
                <a:cs typeface="Calibri"/>
              </a:rPr>
              <a:t>a </a:t>
            </a:r>
            <a:r>
              <a:rPr sz="2400" u="heavy" spc="-5" dirty="0">
                <a:solidFill>
                  <a:srgbClr val="0097A7"/>
                </a:solidFill>
                <a:uFill>
                  <a:solidFill>
                    <a:srgbClr val="0097A7"/>
                  </a:solidFill>
                </a:uFill>
                <a:latin typeface="Calibri"/>
                <a:cs typeface="Calibri"/>
                <a:hlinkClick r:id="rId4"/>
              </a:rPr>
              <a:t>security</a:t>
            </a:r>
            <a:r>
              <a:rPr sz="2400" u="heavy" spc="5" dirty="0">
                <a:solidFill>
                  <a:srgbClr val="0097A7"/>
                </a:solidFill>
                <a:uFill>
                  <a:solidFill>
                    <a:srgbClr val="0097A7"/>
                  </a:solidFill>
                </a:uFill>
                <a:latin typeface="Calibri"/>
                <a:cs typeface="Calibri"/>
                <a:hlinkClick r:id="rId4"/>
              </a:rPr>
              <a:t> </a:t>
            </a:r>
            <a:r>
              <a:rPr sz="2400" u="heavy" spc="-5" dirty="0">
                <a:solidFill>
                  <a:srgbClr val="0097A7"/>
                </a:solidFill>
                <a:uFill>
                  <a:solidFill>
                    <a:srgbClr val="0097A7"/>
                  </a:solidFill>
                </a:uFill>
                <a:latin typeface="Calibri"/>
                <a:cs typeface="Calibri"/>
                <a:hlinkClick r:id="rId4"/>
              </a:rPr>
              <a:t>risk</a:t>
            </a:r>
            <a:r>
              <a:rPr sz="2400" spc="-5" dirty="0">
                <a:solidFill>
                  <a:srgbClr val="434343"/>
                </a:solidFill>
                <a:latin typeface="Calibri"/>
                <a:cs typeface="Calibri"/>
              </a:rPr>
              <a:t>.</a:t>
            </a:r>
            <a:endParaRPr sz="2400">
              <a:latin typeface="Calibri"/>
              <a:cs typeface="Calibri"/>
            </a:endParaRPr>
          </a:p>
          <a:p>
            <a:pPr>
              <a:lnSpc>
                <a:spcPct val="100000"/>
              </a:lnSpc>
            </a:pPr>
            <a:endParaRPr sz="2700">
              <a:latin typeface="Calibri"/>
              <a:cs typeface="Calibri"/>
            </a:endParaRPr>
          </a:p>
          <a:p>
            <a:pPr marL="12700" marR="626745">
              <a:lnSpc>
                <a:spcPct val="114599"/>
              </a:lnSpc>
            </a:pPr>
            <a:r>
              <a:rPr sz="2400" spc="-5" dirty="0">
                <a:solidFill>
                  <a:srgbClr val="FF0000"/>
                </a:solidFill>
                <a:latin typeface="Consolas"/>
                <a:cs typeface="Consolas"/>
              </a:rPr>
              <a:t>// Try </a:t>
            </a:r>
            <a:r>
              <a:rPr sz="2400" b="1" spc="-5" dirty="0">
                <a:solidFill>
                  <a:srgbClr val="FF0000"/>
                </a:solidFill>
                <a:latin typeface="Consolas"/>
                <a:cs typeface="Consolas"/>
              </a:rPr>
              <a:t>not </a:t>
            </a:r>
            <a:r>
              <a:rPr sz="2400" spc="-5" dirty="0">
                <a:solidFill>
                  <a:srgbClr val="FF0000"/>
                </a:solidFill>
                <a:latin typeface="Consolas"/>
                <a:cs typeface="Consolas"/>
              </a:rPr>
              <a:t>to use innerHTML like this:  element.innerHTML </a:t>
            </a:r>
            <a:r>
              <a:rPr sz="2400" dirty="0">
                <a:solidFill>
                  <a:srgbClr val="FF0000"/>
                </a:solidFill>
                <a:latin typeface="Consolas"/>
                <a:cs typeface="Consolas"/>
              </a:rPr>
              <a:t>=</a:t>
            </a:r>
            <a:r>
              <a:rPr sz="2400" spc="-110" dirty="0">
                <a:solidFill>
                  <a:srgbClr val="FF0000"/>
                </a:solidFill>
                <a:latin typeface="Consolas"/>
                <a:cs typeface="Consolas"/>
              </a:rPr>
              <a:t> </a:t>
            </a:r>
            <a:r>
              <a:rPr sz="2400" spc="-5" dirty="0">
                <a:solidFill>
                  <a:srgbClr val="FF0000"/>
                </a:solidFill>
                <a:latin typeface="Consolas"/>
                <a:cs typeface="Consolas"/>
              </a:rPr>
              <a:t>'&lt;h1&gt;Hooray!&lt;/h1&gt;';</a:t>
            </a:r>
            <a:endParaRPr sz="2400">
              <a:latin typeface="Consolas"/>
              <a:cs typeface="Consolas"/>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6137275" cy="574040"/>
          </a:xfrm>
          <a:prstGeom prst="rect">
            <a:avLst/>
          </a:prstGeom>
        </p:spPr>
        <p:txBody>
          <a:bodyPr vert="horz" wrap="square" lIns="0" tIns="12700" rIns="0" bIns="0" rtlCol="0">
            <a:spAutoFit/>
          </a:bodyPr>
          <a:lstStyle/>
          <a:p>
            <a:pPr marL="12700">
              <a:lnSpc>
                <a:spcPct val="100000"/>
              </a:lnSpc>
              <a:spcBef>
                <a:spcPts val="100"/>
              </a:spcBef>
            </a:pPr>
            <a:r>
              <a:rPr sz="3600" spc="450" dirty="0">
                <a:latin typeface="Calibri"/>
                <a:cs typeface="Calibri"/>
              </a:rPr>
              <a:t>Remove </a:t>
            </a:r>
            <a:r>
              <a:rPr sz="3600" spc="375" dirty="0">
                <a:latin typeface="Calibri"/>
                <a:cs typeface="Calibri"/>
              </a:rPr>
              <a:t>elements </a:t>
            </a:r>
            <a:r>
              <a:rPr sz="3600" spc="245" dirty="0">
                <a:latin typeface="Calibri"/>
                <a:cs typeface="Calibri"/>
              </a:rPr>
              <a:t>via</a:t>
            </a:r>
            <a:r>
              <a:rPr sz="3600" spc="-500" dirty="0">
                <a:latin typeface="Calibri"/>
                <a:cs typeface="Calibri"/>
              </a:rPr>
              <a:t> </a:t>
            </a:r>
            <a:r>
              <a:rPr sz="3600" spc="480" dirty="0">
                <a:latin typeface="Calibri"/>
                <a:cs typeface="Calibri"/>
              </a:rPr>
              <a:t>DOM</a:t>
            </a:r>
            <a:endParaRPr sz="3600">
              <a:latin typeface="Calibri"/>
              <a:cs typeface="Calibri"/>
            </a:endParaRPr>
          </a:p>
        </p:txBody>
      </p:sp>
      <p:sp>
        <p:nvSpPr>
          <p:cNvPr id="3" name="object 3"/>
          <p:cNvSpPr txBox="1"/>
          <p:nvPr/>
        </p:nvSpPr>
        <p:spPr>
          <a:xfrm>
            <a:off x="855724" y="1567733"/>
            <a:ext cx="7322184" cy="46355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We can </a:t>
            </a:r>
            <a:r>
              <a:rPr sz="2400" dirty="0">
                <a:solidFill>
                  <a:srgbClr val="434343"/>
                </a:solidFill>
                <a:latin typeface="Calibri"/>
                <a:cs typeface="Calibri"/>
              </a:rPr>
              <a:t>also </a:t>
            </a:r>
            <a:r>
              <a:rPr sz="2400" spc="-5" dirty="0">
                <a:solidFill>
                  <a:srgbClr val="434343"/>
                </a:solidFill>
                <a:latin typeface="Calibri"/>
                <a:cs typeface="Calibri"/>
              </a:rPr>
              <a:t>call remove elements from the DOM by calling  the </a:t>
            </a:r>
            <a:r>
              <a:rPr sz="2400" u="heavy" spc="-5" dirty="0">
                <a:solidFill>
                  <a:srgbClr val="0097A7"/>
                </a:solidFill>
                <a:uFill>
                  <a:solidFill>
                    <a:srgbClr val="0097A7"/>
                  </a:solidFill>
                </a:uFill>
                <a:latin typeface="Consolas"/>
                <a:cs typeface="Consolas"/>
                <a:hlinkClick r:id="rId2"/>
              </a:rPr>
              <a:t>remove</a:t>
            </a:r>
            <a:r>
              <a:rPr sz="2400" spc="-5" dirty="0">
                <a:solidFill>
                  <a:srgbClr val="434343"/>
                </a:solidFill>
                <a:latin typeface="Calibri"/>
                <a:cs typeface="Calibri"/>
              </a:rPr>
              <a:t>() method on the DOM object:</a:t>
            </a:r>
            <a:endParaRPr sz="2400">
              <a:latin typeface="Calibri"/>
              <a:cs typeface="Calibri"/>
            </a:endParaRPr>
          </a:p>
          <a:p>
            <a:pPr>
              <a:lnSpc>
                <a:spcPct val="100000"/>
              </a:lnSpc>
              <a:spcBef>
                <a:spcPts val="55"/>
              </a:spcBef>
            </a:pPr>
            <a:endParaRPr sz="3000">
              <a:latin typeface="Calibri"/>
              <a:cs typeface="Calibri"/>
            </a:endParaRPr>
          </a:p>
          <a:p>
            <a:pPr marL="107950" algn="ctr">
              <a:lnSpc>
                <a:spcPct val="100000"/>
              </a:lnSpc>
            </a:pPr>
            <a:r>
              <a:rPr sz="2400" b="1" i="1" spc="-5" dirty="0">
                <a:solidFill>
                  <a:srgbClr val="434343"/>
                </a:solidFill>
                <a:latin typeface="Calibri"/>
                <a:cs typeface="Calibri"/>
              </a:rPr>
              <a:t>element</a:t>
            </a:r>
            <a:r>
              <a:rPr sz="2400" spc="-5" dirty="0">
                <a:solidFill>
                  <a:srgbClr val="434343"/>
                </a:solidFill>
                <a:latin typeface="Consolas"/>
                <a:cs typeface="Consolas"/>
              </a:rPr>
              <a:t>.remove();</a:t>
            </a:r>
            <a:endParaRPr sz="2400">
              <a:latin typeface="Consolas"/>
              <a:cs typeface="Consolas"/>
            </a:endParaRPr>
          </a:p>
          <a:p>
            <a:pPr>
              <a:lnSpc>
                <a:spcPct val="100000"/>
              </a:lnSpc>
              <a:spcBef>
                <a:spcPts val="20"/>
              </a:spcBef>
            </a:pPr>
            <a:endParaRPr sz="2800">
              <a:latin typeface="Consolas"/>
              <a:cs typeface="Consolas"/>
            </a:endParaRPr>
          </a:p>
          <a:p>
            <a:pPr marL="12700" marR="236220" algn="just">
              <a:lnSpc>
                <a:spcPct val="114599"/>
              </a:lnSpc>
            </a:pPr>
            <a:r>
              <a:rPr sz="2400" spc="-5" dirty="0">
                <a:solidFill>
                  <a:srgbClr val="434343"/>
                </a:solidFill>
                <a:latin typeface="Calibri"/>
                <a:cs typeface="Calibri"/>
              </a:rPr>
              <a:t>And </a:t>
            </a:r>
            <a:r>
              <a:rPr sz="2400" dirty="0">
                <a:solidFill>
                  <a:srgbClr val="434343"/>
                </a:solidFill>
                <a:latin typeface="Calibri"/>
                <a:cs typeface="Calibri"/>
              </a:rPr>
              <a:t>actually </a:t>
            </a:r>
            <a:r>
              <a:rPr sz="2400" spc="-5" dirty="0">
                <a:solidFill>
                  <a:srgbClr val="434343"/>
                </a:solidFill>
                <a:latin typeface="Calibri"/>
                <a:cs typeface="Calibri"/>
              </a:rPr>
              <a:t>setting the </a:t>
            </a:r>
            <a:r>
              <a:rPr sz="2400" spc="-5" dirty="0">
                <a:solidFill>
                  <a:srgbClr val="434343"/>
                </a:solidFill>
                <a:latin typeface="Consolas"/>
                <a:cs typeface="Consolas"/>
              </a:rPr>
              <a:t>innerHTML</a:t>
            </a:r>
            <a:r>
              <a:rPr sz="2400" spc="-810" dirty="0">
                <a:solidFill>
                  <a:srgbClr val="434343"/>
                </a:solidFill>
                <a:latin typeface="Consolas"/>
                <a:cs typeface="Consolas"/>
              </a:rPr>
              <a:t> </a:t>
            </a:r>
            <a:r>
              <a:rPr sz="2400" spc="-5" dirty="0">
                <a:solidFill>
                  <a:srgbClr val="434343"/>
                </a:solidFill>
                <a:latin typeface="Calibri"/>
                <a:cs typeface="Calibri"/>
              </a:rPr>
              <a:t>of </a:t>
            </a:r>
            <a:r>
              <a:rPr sz="2400" dirty="0">
                <a:solidFill>
                  <a:srgbClr val="434343"/>
                </a:solidFill>
                <a:latin typeface="Calibri"/>
                <a:cs typeface="Calibri"/>
              </a:rPr>
              <a:t>an </a:t>
            </a:r>
            <a:r>
              <a:rPr sz="2400" spc="-5" dirty="0">
                <a:solidFill>
                  <a:srgbClr val="434343"/>
                </a:solidFill>
                <a:latin typeface="Calibri"/>
                <a:cs typeface="Calibri"/>
              </a:rPr>
              <a:t>element to </a:t>
            </a:r>
            <a:r>
              <a:rPr sz="2400" dirty="0">
                <a:solidFill>
                  <a:srgbClr val="434343"/>
                </a:solidFill>
                <a:latin typeface="Calibri"/>
                <a:cs typeface="Calibri"/>
              </a:rPr>
              <a:t>an  </a:t>
            </a:r>
            <a:r>
              <a:rPr sz="2400" b="1" spc="-5" dirty="0">
                <a:solidFill>
                  <a:srgbClr val="434343"/>
                </a:solidFill>
                <a:latin typeface="Calibri"/>
                <a:cs typeface="Calibri"/>
              </a:rPr>
              <a:t>empty string </a:t>
            </a:r>
            <a:r>
              <a:rPr sz="2400" spc="-5" dirty="0">
                <a:solidFill>
                  <a:srgbClr val="434343"/>
                </a:solidFill>
                <a:latin typeface="Calibri"/>
                <a:cs typeface="Calibri"/>
              </a:rPr>
              <a:t>is </a:t>
            </a:r>
            <a:r>
              <a:rPr sz="2400" dirty="0">
                <a:solidFill>
                  <a:srgbClr val="434343"/>
                </a:solidFill>
                <a:latin typeface="Calibri"/>
                <a:cs typeface="Calibri"/>
              </a:rPr>
              <a:t>a </a:t>
            </a:r>
            <a:r>
              <a:rPr sz="2400" u="heavy" spc="-5" dirty="0">
                <a:solidFill>
                  <a:srgbClr val="0097A7"/>
                </a:solidFill>
                <a:uFill>
                  <a:solidFill>
                    <a:srgbClr val="0097A7"/>
                  </a:solidFill>
                </a:uFill>
                <a:latin typeface="Calibri"/>
                <a:cs typeface="Calibri"/>
                <a:hlinkClick r:id="rId3"/>
              </a:rPr>
              <a:t>fine way</a:t>
            </a:r>
            <a:r>
              <a:rPr sz="2400" spc="-5" dirty="0">
                <a:solidFill>
                  <a:srgbClr val="0097A7"/>
                </a:solidFill>
                <a:latin typeface="Calibri"/>
                <a:cs typeface="Calibri"/>
                <a:hlinkClick r:id="rId3"/>
              </a:rPr>
              <a:t> </a:t>
            </a:r>
            <a:r>
              <a:rPr sz="2400" spc="-5" dirty="0">
                <a:solidFill>
                  <a:srgbClr val="434343"/>
                </a:solidFill>
                <a:latin typeface="Calibri"/>
                <a:cs typeface="Calibri"/>
              </a:rPr>
              <a:t>of removing </a:t>
            </a:r>
            <a:r>
              <a:rPr sz="2400" dirty="0">
                <a:solidFill>
                  <a:srgbClr val="434343"/>
                </a:solidFill>
                <a:latin typeface="Calibri"/>
                <a:cs typeface="Calibri"/>
              </a:rPr>
              <a:t>all </a:t>
            </a:r>
            <a:r>
              <a:rPr sz="2400" spc="-5" dirty="0">
                <a:solidFill>
                  <a:srgbClr val="434343"/>
                </a:solidFill>
                <a:latin typeface="Calibri"/>
                <a:cs typeface="Calibri"/>
              </a:rPr>
              <a:t>children from </a:t>
            </a:r>
            <a:r>
              <a:rPr sz="2400" dirty="0">
                <a:solidFill>
                  <a:srgbClr val="434343"/>
                </a:solidFill>
                <a:latin typeface="Calibri"/>
                <a:cs typeface="Calibri"/>
              </a:rPr>
              <a:t>a  </a:t>
            </a:r>
            <a:r>
              <a:rPr sz="2400" spc="-5" dirty="0">
                <a:solidFill>
                  <a:srgbClr val="434343"/>
                </a:solidFill>
                <a:latin typeface="Calibri"/>
                <a:cs typeface="Calibri"/>
              </a:rPr>
              <a:t>parent</a:t>
            </a:r>
            <a:r>
              <a:rPr sz="2400" spc="-10" dirty="0">
                <a:solidFill>
                  <a:srgbClr val="434343"/>
                </a:solidFill>
                <a:latin typeface="Calibri"/>
                <a:cs typeface="Calibri"/>
              </a:rPr>
              <a:t> </a:t>
            </a:r>
            <a:r>
              <a:rPr sz="2400" spc="-5" dirty="0">
                <a:solidFill>
                  <a:srgbClr val="434343"/>
                </a:solidFill>
                <a:latin typeface="Calibri"/>
                <a:cs typeface="Calibri"/>
              </a:rPr>
              <a:t>node:</a:t>
            </a:r>
            <a:endParaRPr sz="2400">
              <a:latin typeface="Calibri"/>
              <a:cs typeface="Calibri"/>
            </a:endParaRPr>
          </a:p>
          <a:p>
            <a:pPr>
              <a:lnSpc>
                <a:spcPct val="100000"/>
              </a:lnSpc>
              <a:spcBef>
                <a:spcPts val="5"/>
              </a:spcBef>
            </a:pPr>
            <a:endParaRPr sz="2700">
              <a:latin typeface="Calibri"/>
              <a:cs typeface="Calibri"/>
            </a:endParaRPr>
          </a:p>
          <a:p>
            <a:pPr marL="12700" marR="113030" algn="just">
              <a:lnSpc>
                <a:spcPct val="114599"/>
              </a:lnSpc>
            </a:pPr>
            <a:r>
              <a:rPr sz="2400" spc="-5" dirty="0">
                <a:solidFill>
                  <a:srgbClr val="37761C"/>
                </a:solidFill>
                <a:latin typeface="Consolas"/>
                <a:cs typeface="Consolas"/>
              </a:rPr>
              <a:t>// This is fine and poses no security</a:t>
            </a:r>
            <a:r>
              <a:rPr sz="2400" spc="-105" dirty="0">
                <a:solidFill>
                  <a:srgbClr val="37761C"/>
                </a:solidFill>
                <a:latin typeface="Consolas"/>
                <a:cs typeface="Consolas"/>
              </a:rPr>
              <a:t> </a:t>
            </a:r>
            <a:r>
              <a:rPr sz="2400" spc="-5" dirty="0">
                <a:solidFill>
                  <a:srgbClr val="37761C"/>
                </a:solidFill>
                <a:latin typeface="Consolas"/>
                <a:cs typeface="Consolas"/>
              </a:rPr>
              <a:t>risk.  </a:t>
            </a:r>
            <a:r>
              <a:rPr sz="2400" spc="-5" dirty="0">
                <a:solidFill>
                  <a:srgbClr val="434343"/>
                </a:solidFill>
                <a:latin typeface="Consolas"/>
                <a:cs typeface="Consolas"/>
              </a:rPr>
              <a:t>element.innerHTML </a:t>
            </a:r>
            <a:r>
              <a:rPr sz="2400" dirty="0">
                <a:solidFill>
                  <a:srgbClr val="434343"/>
                </a:solidFill>
                <a:latin typeface="Consolas"/>
                <a:cs typeface="Consolas"/>
              </a:rPr>
              <a:t>=</a:t>
            </a:r>
            <a:r>
              <a:rPr sz="2400" spc="-25" dirty="0">
                <a:solidFill>
                  <a:srgbClr val="434343"/>
                </a:solidFill>
                <a:latin typeface="Consolas"/>
                <a:cs typeface="Consolas"/>
              </a:rPr>
              <a:t> </a:t>
            </a:r>
            <a:r>
              <a:rPr sz="2400" spc="-5" dirty="0">
                <a:solidFill>
                  <a:srgbClr val="434343"/>
                </a:solidFill>
                <a:latin typeface="Consolas"/>
                <a:cs typeface="Consolas"/>
              </a:rPr>
              <a:t>'';</a:t>
            </a:r>
            <a:endParaRPr sz="2400">
              <a:latin typeface="Consolas"/>
              <a:cs typeface="Consolas"/>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73897" y="5543607"/>
            <a:ext cx="1129665"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solidFill>
                  <a:srgbClr val="0097A7"/>
                </a:solidFill>
                <a:uFill>
                  <a:solidFill>
                    <a:srgbClr val="0097A7"/>
                  </a:solidFill>
                </a:uFill>
                <a:latin typeface="Calibri"/>
                <a:cs typeface="Calibri"/>
                <a:hlinkClick r:id="rId2"/>
              </a:rPr>
              <a:t>CodePen</a:t>
            </a:r>
            <a:endParaRPr sz="2400">
              <a:latin typeface="Calibri"/>
              <a:cs typeface="Calibri"/>
            </a:endParaRPr>
          </a:p>
        </p:txBody>
      </p:sp>
      <p:grpSp>
        <p:nvGrpSpPr>
          <p:cNvPr id="3" name="object 3"/>
          <p:cNvGrpSpPr/>
          <p:nvPr/>
        </p:nvGrpSpPr>
        <p:grpSpPr>
          <a:xfrm>
            <a:off x="114300" y="841250"/>
            <a:ext cx="8915400" cy="4378960"/>
            <a:chOff x="114300" y="841250"/>
            <a:chExt cx="8915400" cy="4378960"/>
          </a:xfrm>
        </p:grpSpPr>
        <p:sp>
          <p:nvSpPr>
            <p:cNvPr id="4" name="object 4"/>
            <p:cNvSpPr/>
            <p:nvPr/>
          </p:nvSpPr>
          <p:spPr>
            <a:xfrm>
              <a:off x="152400" y="879350"/>
              <a:ext cx="8839200" cy="430238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33350" y="860300"/>
              <a:ext cx="8877300" cy="4340860"/>
            </a:xfrm>
            <a:custGeom>
              <a:avLst/>
              <a:gdLst/>
              <a:ahLst/>
              <a:cxnLst/>
              <a:rect l="l" t="t" r="r" b="b"/>
              <a:pathLst>
                <a:path w="8877300" h="4340860">
                  <a:moveTo>
                    <a:pt x="0" y="0"/>
                  </a:moveTo>
                  <a:lnTo>
                    <a:pt x="8877300" y="0"/>
                  </a:lnTo>
                  <a:lnTo>
                    <a:pt x="8877300" y="4340487"/>
                  </a:lnTo>
                  <a:lnTo>
                    <a:pt x="0" y="4340487"/>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0" y="731400"/>
            <a:ext cx="4571999" cy="3428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812008" y="4579043"/>
            <a:ext cx="5640070" cy="1403350"/>
          </a:xfrm>
          <a:prstGeom prst="rect">
            <a:avLst/>
          </a:prstGeom>
        </p:spPr>
        <p:txBody>
          <a:bodyPr vert="horz" wrap="square" lIns="0" tIns="12700" rIns="0" bIns="0" rtlCol="0">
            <a:spAutoFit/>
          </a:bodyPr>
          <a:lstStyle/>
          <a:p>
            <a:pPr marL="12700" marR="5080" indent="320675">
              <a:lnSpc>
                <a:spcPct val="113700"/>
              </a:lnSpc>
              <a:spcBef>
                <a:spcPts val="100"/>
              </a:spcBef>
            </a:pPr>
            <a:r>
              <a:rPr sz="2400" spc="-5" dirty="0">
                <a:solidFill>
                  <a:srgbClr val="595959"/>
                </a:solidFill>
                <a:latin typeface="Calibri"/>
                <a:cs typeface="Calibri"/>
              </a:rPr>
              <a:t>Hmm, the effect is slightly janky though:  The text changes faster than the image</a:t>
            </a:r>
            <a:r>
              <a:rPr sz="2400" spc="-70" dirty="0">
                <a:solidFill>
                  <a:srgbClr val="595959"/>
                </a:solidFill>
                <a:latin typeface="Calibri"/>
                <a:cs typeface="Calibri"/>
              </a:rPr>
              <a:t> </a:t>
            </a:r>
            <a:r>
              <a:rPr sz="2400" spc="-5" dirty="0">
                <a:solidFill>
                  <a:srgbClr val="595959"/>
                </a:solidFill>
                <a:latin typeface="Calibri"/>
                <a:cs typeface="Calibri"/>
              </a:rPr>
              <a:t>loads.</a:t>
            </a:r>
            <a:endParaRPr sz="2400">
              <a:latin typeface="Calibri"/>
              <a:cs typeface="Calibri"/>
            </a:endParaRPr>
          </a:p>
          <a:p>
            <a:pPr marL="1050925">
              <a:lnSpc>
                <a:spcPct val="100000"/>
              </a:lnSpc>
              <a:spcBef>
                <a:spcPts val="1420"/>
              </a:spcBef>
            </a:pPr>
            <a:r>
              <a:rPr sz="2400" b="1" spc="-5" dirty="0">
                <a:solidFill>
                  <a:srgbClr val="1368F1"/>
                </a:solidFill>
                <a:latin typeface="Calibri"/>
                <a:cs typeface="Calibri"/>
              </a:rPr>
              <a:t>Q: How do we fix this</a:t>
            </a:r>
            <a:r>
              <a:rPr sz="2400" b="1" spc="-25" dirty="0">
                <a:solidFill>
                  <a:srgbClr val="1368F1"/>
                </a:solidFill>
                <a:latin typeface="Calibri"/>
                <a:cs typeface="Calibri"/>
              </a:rPr>
              <a:t> </a:t>
            </a:r>
            <a:r>
              <a:rPr sz="2400" b="1" spc="-5" dirty="0">
                <a:solidFill>
                  <a:srgbClr val="1368F1"/>
                </a:solidFill>
                <a:latin typeface="Calibri"/>
                <a:cs typeface="Calibri"/>
              </a:rPr>
              <a:t>issue?</a:t>
            </a:r>
            <a:endParaRPr sz="2400">
              <a:latin typeface="Calibri"/>
              <a:cs typeface="Calibri"/>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87"/>
            <a:ext cx="3536950" cy="574040"/>
          </a:xfrm>
          <a:prstGeom prst="rect">
            <a:avLst/>
          </a:prstGeom>
        </p:spPr>
        <p:txBody>
          <a:bodyPr vert="horz" wrap="square" lIns="0" tIns="12700" rIns="0" bIns="0" rtlCol="0">
            <a:spAutoFit/>
          </a:bodyPr>
          <a:lstStyle/>
          <a:p>
            <a:pPr marL="12700">
              <a:lnSpc>
                <a:spcPct val="100000"/>
              </a:lnSpc>
              <a:spcBef>
                <a:spcPts val="100"/>
              </a:spcBef>
            </a:pPr>
            <a:r>
              <a:rPr sz="3600" spc="-10" dirty="0"/>
              <a:t>display:</a:t>
            </a:r>
            <a:r>
              <a:rPr sz="3600" spc="-95" dirty="0"/>
              <a:t> </a:t>
            </a:r>
            <a:r>
              <a:rPr sz="3600" spc="-5" dirty="0"/>
              <a:t>none;</a:t>
            </a:r>
            <a:endParaRPr sz="3600"/>
          </a:p>
        </p:txBody>
      </p:sp>
      <p:sp>
        <p:nvSpPr>
          <p:cNvPr id="3" name="object 3"/>
          <p:cNvSpPr txBox="1"/>
          <p:nvPr/>
        </p:nvSpPr>
        <p:spPr>
          <a:xfrm>
            <a:off x="855724" y="1567733"/>
            <a:ext cx="7343775" cy="4216400"/>
          </a:xfrm>
          <a:prstGeom prst="rect">
            <a:avLst/>
          </a:prstGeom>
        </p:spPr>
        <p:txBody>
          <a:bodyPr vert="horz" wrap="square" lIns="0" tIns="12700" rIns="0" bIns="0" rtlCol="0">
            <a:spAutoFit/>
          </a:bodyPr>
          <a:lstStyle/>
          <a:p>
            <a:pPr marL="469900" marR="643255" indent="-457200">
              <a:lnSpc>
                <a:spcPct val="114599"/>
              </a:lnSpc>
              <a:spcBef>
                <a:spcPts val="100"/>
              </a:spcBef>
            </a:pPr>
            <a:r>
              <a:rPr sz="2400" spc="-5" dirty="0">
                <a:solidFill>
                  <a:srgbClr val="434343"/>
                </a:solidFill>
                <a:latin typeface="Calibri"/>
                <a:cs typeface="Calibri"/>
              </a:rPr>
              <a:t>There is yet </a:t>
            </a:r>
            <a:r>
              <a:rPr sz="2400" dirty="0">
                <a:solidFill>
                  <a:srgbClr val="434343"/>
                </a:solidFill>
                <a:latin typeface="Calibri"/>
                <a:cs typeface="Calibri"/>
              </a:rPr>
              <a:t>another </a:t>
            </a:r>
            <a:r>
              <a:rPr sz="2400" spc="-5" dirty="0">
                <a:solidFill>
                  <a:srgbClr val="434343"/>
                </a:solidFill>
                <a:latin typeface="Calibri"/>
                <a:cs typeface="Calibri"/>
              </a:rPr>
              <a:t>super helpful value for </a:t>
            </a:r>
            <a:r>
              <a:rPr sz="2400" u="heavy" spc="-5" dirty="0">
                <a:solidFill>
                  <a:srgbClr val="0097A7"/>
                </a:solidFill>
                <a:uFill>
                  <a:solidFill>
                    <a:srgbClr val="0097A7"/>
                  </a:solidFill>
                </a:uFill>
                <a:latin typeface="Consolas"/>
                <a:cs typeface="Consolas"/>
                <a:hlinkClick r:id="rId2"/>
              </a:rPr>
              <a:t>display</a:t>
            </a:r>
            <a:r>
              <a:rPr sz="2400" spc="-5" dirty="0">
                <a:solidFill>
                  <a:srgbClr val="434343"/>
                </a:solidFill>
                <a:latin typeface="Calibri"/>
                <a:cs typeface="Calibri"/>
              </a:rPr>
              <a:t>:  </a:t>
            </a:r>
            <a:r>
              <a:rPr sz="2400" spc="-5" dirty="0">
                <a:solidFill>
                  <a:srgbClr val="434343"/>
                </a:solidFill>
                <a:latin typeface="Consolas"/>
                <a:cs typeface="Consolas"/>
              </a:rPr>
              <a:t>display:</a:t>
            </a:r>
            <a:r>
              <a:rPr sz="2400" spc="-15" dirty="0">
                <a:solidFill>
                  <a:srgbClr val="434343"/>
                </a:solidFill>
                <a:latin typeface="Consolas"/>
                <a:cs typeface="Consolas"/>
              </a:rPr>
              <a:t> </a:t>
            </a:r>
            <a:r>
              <a:rPr sz="2400" spc="-5" dirty="0">
                <a:solidFill>
                  <a:srgbClr val="434343"/>
                </a:solidFill>
                <a:latin typeface="Consolas"/>
                <a:cs typeface="Consolas"/>
              </a:rPr>
              <a:t>block;</a:t>
            </a:r>
            <a:endParaRPr sz="2400">
              <a:latin typeface="Consolas"/>
              <a:cs typeface="Consolas"/>
            </a:endParaRPr>
          </a:p>
          <a:p>
            <a:pPr marL="469900" marR="3186430">
              <a:lnSpc>
                <a:spcPct val="114599"/>
              </a:lnSpc>
            </a:pPr>
            <a:r>
              <a:rPr sz="2400" spc="-5" dirty="0">
                <a:solidFill>
                  <a:srgbClr val="434343"/>
                </a:solidFill>
                <a:latin typeface="Consolas"/>
                <a:cs typeface="Consolas"/>
              </a:rPr>
              <a:t>display: inline;  display:</a:t>
            </a:r>
            <a:r>
              <a:rPr sz="2400" spc="-105" dirty="0">
                <a:solidFill>
                  <a:srgbClr val="434343"/>
                </a:solidFill>
                <a:latin typeface="Consolas"/>
                <a:cs typeface="Consolas"/>
              </a:rPr>
              <a:t> </a:t>
            </a:r>
            <a:r>
              <a:rPr sz="2400" spc="-5" dirty="0">
                <a:solidFill>
                  <a:srgbClr val="434343"/>
                </a:solidFill>
                <a:latin typeface="Consolas"/>
                <a:cs typeface="Consolas"/>
              </a:rPr>
              <a:t>inline-block;  display: flex;  </a:t>
            </a:r>
            <a:r>
              <a:rPr sz="2400" b="1" spc="-5" dirty="0">
                <a:solidFill>
                  <a:srgbClr val="434343"/>
                </a:solidFill>
                <a:latin typeface="Consolas"/>
                <a:cs typeface="Consolas"/>
              </a:rPr>
              <a:t>display:</a:t>
            </a:r>
            <a:r>
              <a:rPr sz="2400" b="1" spc="-25" dirty="0">
                <a:solidFill>
                  <a:srgbClr val="434343"/>
                </a:solidFill>
                <a:latin typeface="Consolas"/>
                <a:cs typeface="Consolas"/>
              </a:rPr>
              <a:t> </a:t>
            </a:r>
            <a:r>
              <a:rPr sz="2400" b="1" spc="-5" dirty="0">
                <a:solidFill>
                  <a:srgbClr val="434343"/>
                </a:solidFill>
                <a:latin typeface="Consolas"/>
                <a:cs typeface="Consolas"/>
              </a:rPr>
              <a:t>none;</a:t>
            </a:r>
            <a:endParaRPr sz="2400">
              <a:latin typeface="Consolas"/>
              <a:cs typeface="Consolas"/>
            </a:endParaRPr>
          </a:p>
          <a:p>
            <a:pPr>
              <a:lnSpc>
                <a:spcPct val="100000"/>
              </a:lnSpc>
              <a:spcBef>
                <a:spcPts val="20"/>
              </a:spcBef>
            </a:pPr>
            <a:endParaRPr sz="2800">
              <a:latin typeface="Consolas"/>
              <a:cs typeface="Consolas"/>
            </a:endParaRPr>
          </a:p>
          <a:p>
            <a:pPr marL="12700" marR="5080" algn="just">
              <a:lnSpc>
                <a:spcPct val="114599"/>
              </a:lnSpc>
            </a:pPr>
            <a:r>
              <a:rPr sz="2400" b="1" spc="-5" dirty="0">
                <a:solidFill>
                  <a:srgbClr val="434343"/>
                </a:solidFill>
                <a:latin typeface="Consolas"/>
                <a:cs typeface="Consolas"/>
              </a:rPr>
              <a:t>display: none;</a:t>
            </a:r>
            <a:r>
              <a:rPr sz="2400" b="1" spc="-805" dirty="0">
                <a:solidFill>
                  <a:srgbClr val="434343"/>
                </a:solidFill>
                <a:latin typeface="Consolas"/>
                <a:cs typeface="Consolas"/>
              </a:rPr>
              <a:t> </a:t>
            </a:r>
            <a:r>
              <a:rPr sz="2400" spc="-5" dirty="0">
                <a:solidFill>
                  <a:srgbClr val="434343"/>
                </a:solidFill>
                <a:latin typeface="Calibri"/>
                <a:cs typeface="Calibri"/>
              </a:rPr>
              <a:t>turns off rendering for the element </a:t>
            </a:r>
            <a:r>
              <a:rPr sz="2400" dirty="0">
                <a:solidFill>
                  <a:srgbClr val="434343"/>
                </a:solidFill>
                <a:latin typeface="Calibri"/>
                <a:cs typeface="Calibri"/>
              </a:rPr>
              <a:t>and  all </a:t>
            </a:r>
            <a:r>
              <a:rPr sz="2400" spc="-5" dirty="0">
                <a:solidFill>
                  <a:srgbClr val="434343"/>
                </a:solidFill>
                <a:latin typeface="Calibri"/>
                <a:cs typeface="Calibri"/>
              </a:rPr>
              <a:t>its children. It's treated </a:t>
            </a:r>
            <a:r>
              <a:rPr sz="2400" dirty="0">
                <a:solidFill>
                  <a:srgbClr val="434343"/>
                </a:solidFill>
                <a:latin typeface="Calibri"/>
                <a:cs typeface="Calibri"/>
              </a:rPr>
              <a:t>as </a:t>
            </a:r>
            <a:r>
              <a:rPr sz="2400" spc="-5" dirty="0">
                <a:solidFill>
                  <a:srgbClr val="434343"/>
                </a:solidFill>
                <a:latin typeface="Calibri"/>
                <a:cs typeface="Calibri"/>
              </a:rPr>
              <a:t>if the element were not in the  document </a:t>
            </a:r>
            <a:r>
              <a:rPr sz="2400" dirty="0">
                <a:solidFill>
                  <a:srgbClr val="434343"/>
                </a:solidFill>
                <a:latin typeface="Calibri"/>
                <a:cs typeface="Calibri"/>
              </a:rPr>
              <a:t>at</a:t>
            </a:r>
            <a:r>
              <a:rPr sz="2400" spc="-10" dirty="0">
                <a:solidFill>
                  <a:srgbClr val="434343"/>
                </a:solidFill>
                <a:latin typeface="Calibri"/>
                <a:cs typeface="Calibri"/>
              </a:rPr>
              <a:t> </a:t>
            </a:r>
            <a:r>
              <a:rPr sz="2400" dirty="0">
                <a:solidFill>
                  <a:srgbClr val="434343"/>
                </a:solidFill>
                <a:latin typeface="Calibri"/>
                <a:cs typeface="Calibri"/>
              </a:rPr>
              <a:t>all...</a:t>
            </a:r>
            <a:endParaRPr sz="24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812564559"/>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87"/>
            <a:ext cx="3536950" cy="574040"/>
          </a:xfrm>
          <a:prstGeom prst="rect">
            <a:avLst/>
          </a:prstGeom>
        </p:spPr>
        <p:txBody>
          <a:bodyPr vert="horz" wrap="square" lIns="0" tIns="12700" rIns="0" bIns="0" rtlCol="0">
            <a:spAutoFit/>
          </a:bodyPr>
          <a:lstStyle/>
          <a:p>
            <a:pPr marL="12700">
              <a:lnSpc>
                <a:spcPct val="100000"/>
              </a:lnSpc>
              <a:spcBef>
                <a:spcPts val="100"/>
              </a:spcBef>
            </a:pPr>
            <a:r>
              <a:rPr sz="3600" spc="-10" dirty="0"/>
              <a:t>display:</a:t>
            </a:r>
            <a:r>
              <a:rPr sz="3600" spc="-95" dirty="0"/>
              <a:t> </a:t>
            </a:r>
            <a:r>
              <a:rPr sz="3600" spc="-5" dirty="0"/>
              <a:t>none;</a:t>
            </a:r>
            <a:endParaRPr sz="3600"/>
          </a:p>
        </p:txBody>
      </p:sp>
      <p:sp>
        <p:nvSpPr>
          <p:cNvPr id="3" name="object 3"/>
          <p:cNvSpPr txBox="1"/>
          <p:nvPr/>
        </p:nvSpPr>
        <p:spPr>
          <a:xfrm>
            <a:off x="855724" y="1567733"/>
            <a:ext cx="7343775" cy="4635500"/>
          </a:xfrm>
          <a:prstGeom prst="rect">
            <a:avLst/>
          </a:prstGeom>
        </p:spPr>
        <p:txBody>
          <a:bodyPr vert="horz" wrap="square" lIns="0" tIns="12700" rIns="0" bIns="0" rtlCol="0">
            <a:spAutoFit/>
          </a:bodyPr>
          <a:lstStyle/>
          <a:p>
            <a:pPr marL="469900" marR="643255" indent="-457200">
              <a:lnSpc>
                <a:spcPct val="114599"/>
              </a:lnSpc>
              <a:spcBef>
                <a:spcPts val="100"/>
              </a:spcBef>
            </a:pPr>
            <a:r>
              <a:rPr sz="2400" spc="-5" dirty="0">
                <a:solidFill>
                  <a:srgbClr val="434343"/>
                </a:solidFill>
                <a:latin typeface="Calibri"/>
                <a:cs typeface="Calibri"/>
              </a:rPr>
              <a:t>There is yet </a:t>
            </a:r>
            <a:r>
              <a:rPr sz="2400" dirty="0">
                <a:solidFill>
                  <a:srgbClr val="434343"/>
                </a:solidFill>
                <a:latin typeface="Calibri"/>
                <a:cs typeface="Calibri"/>
              </a:rPr>
              <a:t>another </a:t>
            </a:r>
            <a:r>
              <a:rPr sz="2400" spc="-5" dirty="0">
                <a:solidFill>
                  <a:srgbClr val="434343"/>
                </a:solidFill>
                <a:latin typeface="Calibri"/>
                <a:cs typeface="Calibri"/>
              </a:rPr>
              <a:t>super helpful value for </a:t>
            </a:r>
            <a:r>
              <a:rPr sz="2400" u="heavy" spc="-5" dirty="0">
                <a:solidFill>
                  <a:srgbClr val="0097A7"/>
                </a:solidFill>
                <a:uFill>
                  <a:solidFill>
                    <a:srgbClr val="0097A7"/>
                  </a:solidFill>
                </a:uFill>
                <a:latin typeface="Consolas"/>
                <a:cs typeface="Consolas"/>
                <a:hlinkClick r:id="rId2"/>
              </a:rPr>
              <a:t>display</a:t>
            </a:r>
            <a:r>
              <a:rPr sz="2400" spc="-5" dirty="0">
                <a:solidFill>
                  <a:srgbClr val="434343"/>
                </a:solidFill>
                <a:latin typeface="Calibri"/>
                <a:cs typeface="Calibri"/>
              </a:rPr>
              <a:t>:  </a:t>
            </a:r>
            <a:r>
              <a:rPr sz="2400" spc="-5" dirty="0">
                <a:solidFill>
                  <a:srgbClr val="434343"/>
                </a:solidFill>
                <a:latin typeface="Consolas"/>
                <a:cs typeface="Consolas"/>
              </a:rPr>
              <a:t>display:</a:t>
            </a:r>
            <a:r>
              <a:rPr sz="2400" spc="-15" dirty="0">
                <a:solidFill>
                  <a:srgbClr val="434343"/>
                </a:solidFill>
                <a:latin typeface="Consolas"/>
                <a:cs typeface="Consolas"/>
              </a:rPr>
              <a:t> </a:t>
            </a:r>
            <a:r>
              <a:rPr sz="2400" spc="-5" dirty="0">
                <a:solidFill>
                  <a:srgbClr val="434343"/>
                </a:solidFill>
                <a:latin typeface="Consolas"/>
                <a:cs typeface="Consolas"/>
              </a:rPr>
              <a:t>block;</a:t>
            </a:r>
            <a:endParaRPr sz="2400">
              <a:latin typeface="Consolas"/>
              <a:cs typeface="Consolas"/>
            </a:endParaRPr>
          </a:p>
          <a:p>
            <a:pPr marL="469900" marR="3186430">
              <a:lnSpc>
                <a:spcPct val="114599"/>
              </a:lnSpc>
            </a:pPr>
            <a:r>
              <a:rPr sz="2400" spc="-5" dirty="0">
                <a:solidFill>
                  <a:srgbClr val="434343"/>
                </a:solidFill>
                <a:latin typeface="Consolas"/>
                <a:cs typeface="Consolas"/>
              </a:rPr>
              <a:t>display: inline;  display:</a:t>
            </a:r>
            <a:r>
              <a:rPr sz="2400" spc="-105" dirty="0">
                <a:solidFill>
                  <a:srgbClr val="434343"/>
                </a:solidFill>
                <a:latin typeface="Consolas"/>
                <a:cs typeface="Consolas"/>
              </a:rPr>
              <a:t> </a:t>
            </a:r>
            <a:r>
              <a:rPr sz="2400" spc="-5" dirty="0">
                <a:solidFill>
                  <a:srgbClr val="434343"/>
                </a:solidFill>
                <a:latin typeface="Consolas"/>
                <a:cs typeface="Consolas"/>
              </a:rPr>
              <a:t>inline-block;  display: flex;  </a:t>
            </a:r>
            <a:r>
              <a:rPr sz="2400" b="1" spc="-5" dirty="0">
                <a:solidFill>
                  <a:srgbClr val="434343"/>
                </a:solidFill>
                <a:latin typeface="Consolas"/>
                <a:cs typeface="Consolas"/>
              </a:rPr>
              <a:t>display:</a:t>
            </a:r>
            <a:r>
              <a:rPr sz="2400" b="1" spc="-25" dirty="0">
                <a:solidFill>
                  <a:srgbClr val="434343"/>
                </a:solidFill>
                <a:latin typeface="Consolas"/>
                <a:cs typeface="Consolas"/>
              </a:rPr>
              <a:t> </a:t>
            </a:r>
            <a:r>
              <a:rPr sz="2400" b="1" spc="-5" dirty="0">
                <a:solidFill>
                  <a:srgbClr val="434343"/>
                </a:solidFill>
                <a:latin typeface="Consolas"/>
                <a:cs typeface="Consolas"/>
              </a:rPr>
              <a:t>none;</a:t>
            </a:r>
            <a:endParaRPr sz="2400">
              <a:latin typeface="Consolas"/>
              <a:cs typeface="Consolas"/>
            </a:endParaRPr>
          </a:p>
          <a:p>
            <a:pPr>
              <a:lnSpc>
                <a:spcPct val="100000"/>
              </a:lnSpc>
              <a:spcBef>
                <a:spcPts val="20"/>
              </a:spcBef>
            </a:pPr>
            <a:endParaRPr sz="2800">
              <a:latin typeface="Consolas"/>
              <a:cs typeface="Consolas"/>
            </a:endParaRPr>
          </a:p>
          <a:p>
            <a:pPr marL="12700" marR="5080" algn="just">
              <a:lnSpc>
                <a:spcPct val="114599"/>
              </a:lnSpc>
            </a:pPr>
            <a:r>
              <a:rPr sz="2400" b="1" spc="-5" dirty="0">
                <a:solidFill>
                  <a:srgbClr val="434343"/>
                </a:solidFill>
                <a:latin typeface="Consolas"/>
                <a:cs typeface="Consolas"/>
              </a:rPr>
              <a:t>display: none;</a:t>
            </a:r>
            <a:r>
              <a:rPr sz="2400" b="1" spc="-805" dirty="0">
                <a:solidFill>
                  <a:srgbClr val="434343"/>
                </a:solidFill>
                <a:latin typeface="Consolas"/>
                <a:cs typeface="Consolas"/>
              </a:rPr>
              <a:t> </a:t>
            </a:r>
            <a:r>
              <a:rPr sz="2400" spc="-5" dirty="0">
                <a:solidFill>
                  <a:srgbClr val="434343"/>
                </a:solidFill>
                <a:latin typeface="Calibri"/>
                <a:cs typeface="Calibri"/>
              </a:rPr>
              <a:t>turns off rendering for the element </a:t>
            </a:r>
            <a:r>
              <a:rPr sz="2400" dirty="0">
                <a:solidFill>
                  <a:srgbClr val="434343"/>
                </a:solidFill>
                <a:latin typeface="Calibri"/>
                <a:cs typeface="Calibri"/>
              </a:rPr>
              <a:t>and  all </a:t>
            </a:r>
            <a:r>
              <a:rPr sz="2400" spc="-5" dirty="0">
                <a:solidFill>
                  <a:srgbClr val="434343"/>
                </a:solidFill>
                <a:latin typeface="Calibri"/>
                <a:cs typeface="Calibri"/>
              </a:rPr>
              <a:t>its children. It's treated </a:t>
            </a:r>
            <a:r>
              <a:rPr sz="2400" dirty="0">
                <a:solidFill>
                  <a:srgbClr val="434343"/>
                </a:solidFill>
                <a:latin typeface="Calibri"/>
                <a:cs typeface="Calibri"/>
              </a:rPr>
              <a:t>as </a:t>
            </a:r>
            <a:r>
              <a:rPr sz="2400" spc="-5" dirty="0">
                <a:solidFill>
                  <a:srgbClr val="434343"/>
                </a:solidFill>
                <a:latin typeface="Calibri"/>
                <a:cs typeface="Calibri"/>
              </a:rPr>
              <a:t>if the element were not in the  document </a:t>
            </a:r>
            <a:r>
              <a:rPr sz="2400" dirty="0">
                <a:solidFill>
                  <a:srgbClr val="434343"/>
                </a:solidFill>
                <a:latin typeface="Calibri"/>
                <a:cs typeface="Calibri"/>
              </a:rPr>
              <a:t>at</a:t>
            </a:r>
            <a:r>
              <a:rPr sz="2400" spc="-10" dirty="0">
                <a:solidFill>
                  <a:srgbClr val="434343"/>
                </a:solidFill>
                <a:latin typeface="Calibri"/>
                <a:cs typeface="Calibri"/>
              </a:rPr>
              <a:t> </a:t>
            </a:r>
            <a:r>
              <a:rPr sz="2400" dirty="0">
                <a:solidFill>
                  <a:srgbClr val="434343"/>
                </a:solidFill>
                <a:latin typeface="Calibri"/>
                <a:cs typeface="Calibri"/>
              </a:rPr>
              <a:t>all</a:t>
            </a:r>
            <a:r>
              <a:rPr sz="2400" dirty="0">
                <a:solidFill>
                  <a:srgbClr val="434343"/>
                </a:solidFill>
                <a:latin typeface="Arial"/>
                <a:cs typeface="Arial"/>
              </a:rPr>
              <a:t>…</a:t>
            </a:r>
            <a:endParaRPr sz="2400">
              <a:latin typeface="Arial"/>
              <a:cs typeface="Arial"/>
            </a:endParaRPr>
          </a:p>
          <a:p>
            <a:pPr marL="12700" algn="just">
              <a:lnSpc>
                <a:spcPct val="100000"/>
              </a:lnSpc>
              <a:spcBef>
                <a:spcPts val="420"/>
              </a:spcBef>
            </a:pPr>
            <a:r>
              <a:rPr sz="2400" spc="-5" dirty="0">
                <a:solidFill>
                  <a:srgbClr val="434343"/>
                </a:solidFill>
                <a:latin typeface="Calibri"/>
                <a:cs typeface="Calibri"/>
              </a:rPr>
              <a:t>...but the content (such </a:t>
            </a:r>
            <a:r>
              <a:rPr sz="2400" dirty="0">
                <a:solidFill>
                  <a:srgbClr val="434343"/>
                </a:solidFill>
                <a:latin typeface="Calibri"/>
                <a:cs typeface="Calibri"/>
              </a:rPr>
              <a:t>as </a:t>
            </a:r>
            <a:r>
              <a:rPr sz="2400" spc="-5" dirty="0">
                <a:solidFill>
                  <a:srgbClr val="434343"/>
                </a:solidFill>
                <a:latin typeface="Calibri"/>
                <a:cs typeface="Calibri"/>
              </a:rPr>
              <a:t>the images) is still</a:t>
            </a:r>
            <a:r>
              <a:rPr sz="2400" spc="-40" dirty="0">
                <a:solidFill>
                  <a:srgbClr val="434343"/>
                </a:solidFill>
                <a:latin typeface="Calibri"/>
                <a:cs typeface="Calibri"/>
              </a:rPr>
              <a:t> </a:t>
            </a:r>
            <a:r>
              <a:rPr sz="2400" spc="-5" dirty="0">
                <a:solidFill>
                  <a:srgbClr val="434343"/>
                </a:solidFill>
                <a:latin typeface="Calibri"/>
                <a:cs typeface="Calibri"/>
              </a:rPr>
              <a:t>loaded.</a:t>
            </a:r>
            <a:endParaRPr sz="2400">
              <a:latin typeface="Calibri"/>
              <a:cs typeface="Calibri"/>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54250" y="3932868"/>
            <a:ext cx="4582795" cy="1282700"/>
          </a:xfrm>
          <a:prstGeom prst="rect">
            <a:avLst/>
          </a:prstGeom>
        </p:spPr>
        <p:txBody>
          <a:bodyPr vert="horz" wrap="square" lIns="0" tIns="12700" rIns="0" bIns="0" rtlCol="0">
            <a:spAutoFit/>
          </a:bodyPr>
          <a:lstStyle/>
          <a:p>
            <a:pPr marL="12700" marR="5080" algn="ctr">
              <a:lnSpc>
                <a:spcPct val="114599"/>
              </a:lnSpc>
              <a:spcBef>
                <a:spcPts val="100"/>
              </a:spcBef>
            </a:pPr>
            <a:r>
              <a:rPr sz="2400" spc="-5" dirty="0">
                <a:solidFill>
                  <a:srgbClr val="595959"/>
                </a:solidFill>
                <a:latin typeface="Calibri"/>
                <a:cs typeface="Calibri"/>
              </a:rPr>
              <a:t>We can </a:t>
            </a:r>
            <a:r>
              <a:rPr sz="2400" dirty="0">
                <a:solidFill>
                  <a:srgbClr val="595959"/>
                </a:solidFill>
                <a:latin typeface="Calibri"/>
                <a:cs typeface="Calibri"/>
              </a:rPr>
              <a:t>add </a:t>
            </a:r>
            <a:r>
              <a:rPr sz="2400" spc="-5" dirty="0">
                <a:solidFill>
                  <a:srgbClr val="595959"/>
                </a:solidFill>
                <a:latin typeface="Calibri"/>
                <a:cs typeface="Calibri"/>
              </a:rPr>
              <a:t>both views to the</a:t>
            </a:r>
            <a:r>
              <a:rPr sz="2400" spc="-80" dirty="0">
                <a:solidFill>
                  <a:srgbClr val="595959"/>
                </a:solidFill>
                <a:latin typeface="Calibri"/>
                <a:cs typeface="Calibri"/>
              </a:rPr>
              <a:t> </a:t>
            </a:r>
            <a:r>
              <a:rPr sz="2400" spc="-5" dirty="0">
                <a:solidFill>
                  <a:srgbClr val="595959"/>
                </a:solidFill>
                <a:latin typeface="Calibri"/>
                <a:cs typeface="Calibri"/>
              </a:rPr>
              <a:t>HTML,  with one view hidden by </a:t>
            </a:r>
            <a:r>
              <a:rPr sz="2400" dirty="0">
                <a:solidFill>
                  <a:srgbClr val="595959"/>
                </a:solidFill>
                <a:latin typeface="Calibri"/>
                <a:cs typeface="Calibri"/>
              </a:rPr>
              <a:t>default</a:t>
            </a:r>
            <a:r>
              <a:rPr sz="2400" dirty="0">
                <a:solidFill>
                  <a:srgbClr val="595959"/>
                </a:solidFill>
                <a:latin typeface="Arial"/>
                <a:cs typeface="Arial"/>
              </a:rPr>
              <a:t>…  </a:t>
            </a:r>
            <a:r>
              <a:rPr sz="2400" spc="-5" dirty="0">
                <a:solidFill>
                  <a:srgbClr val="595959"/>
                </a:solidFill>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solidFill>
                  <a:srgbClr val="595959"/>
                </a:solidFill>
                <a:latin typeface="Calibri"/>
                <a:cs typeface="Calibri"/>
              </a:rPr>
              <a:t>)</a:t>
            </a:r>
            <a:endParaRPr sz="2400">
              <a:latin typeface="Calibri"/>
              <a:cs typeface="Calibri"/>
            </a:endParaRPr>
          </a:p>
        </p:txBody>
      </p:sp>
      <p:grpSp>
        <p:nvGrpSpPr>
          <p:cNvPr id="3" name="object 3"/>
          <p:cNvGrpSpPr/>
          <p:nvPr/>
        </p:nvGrpSpPr>
        <p:grpSpPr>
          <a:xfrm>
            <a:off x="114300" y="1389099"/>
            <a:ext cx="8902700" cy="2176780"/>
            <a:chOff x="114300" y="1389099"/>
            <a:chExt cx="8902700" cy="2176780"/>
          </a:xfrm>
        </p:grpSpPr>
        <p:sp>
          <p:nvSpPr>
            <p:cNvPr id="4" name="object 4"/>
            <p:cNvSpPr/>
            <p:nvPr/>
          </p:nvSpPr>
          <p:spPr>
            <a:xfrm>
              <a:off x="152400" y="1427200"/>
              <a:ext cx="8826048" cy="210025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33350" y="1408149"/>
              <a:ext cx="8864600" cy="2138680"/>
            </a:xfrm>
            <a:custGeom>
              <a:avLst/>
              <a:gdLst/>
              <a:ahLst/>
              <a:cxnLst/>
              <a:rect l="l" t="t" r="r" b="b"/>
              <a:pathLst>
                <a:path w="8864600" h="2138679">
                  <a:moveTo>
                    <a:pt x="0" y="0"/>
                  </a:moveTo>
                  <a:lnTo>
                    <a:pt x="8864148" y="0"/>
                  </a:lnTo>
                  <a:lnTo>
                    <a:pt x="8864148" y="2138350"/>
                  </a:lnTo>
                  <a:lnTo>
                    <a:pt x="0" y="2138350"/>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495300" y="3678249"/>
            <a:ext cx="3160395" cy="1923414"/>
            <a:chOff x="495300" y="3678249"/>
            <a:chExt cx="3160395" cy="1923414"/>
          </a:xfrm>
        </p:grpSpPr>
        <p:sp>
          <p:nvSpPr>
            <p:cNvPr id="7" name="object 7"/>
            <p:cNvSpPr/>
            <p:nvPr/>
          </p:nvSpPr>
          <p:spPr>
            <a:xfrm>
              <a:off x="533400" y="3716350"/>
              <a:ext cx="3084175" cy="184679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14350" y="3697299"/>
              <a:ext cx="3122295" cy="1885314"/>
            </a:xfrm>
            <a:custGeom>
              <a:avLst/>
              <a:gdLst/>
              <a:ahLst/>
              <a:cxnLst/>
              <a:rect l="l" t="t" r="r" b="b"/>
              <a:pathLst>
                <a:path w="3122295" h="1885314">
                  <a:moveTo>
                    <a:pt x="0" y="0"/>
                  </a:moveTo>
                  <a:lnTo>
                    <a:pt x="3122275" y="0"/>
                  </a:lnTo>
                  <a:lnTo>
                    <a:pt x="3122275" y="1884899"/>
                  </a:lnTo>
                  <a:lnTo>
                    <a:pt x="0" y="1884899"/>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67470" y="5074193"/>
            <a:ext cx="6192520" cy="1282700"/>
          </a:xfrm>
          <a:prstGeom prst="rect">
            <a:avLst/>
          </a:prstGeom>
        </p:spPr>
        <p:txBody>
          <a:bodyPr vert="horz" wrap="square" lIns="0" tIns="12700" rIns="0" bIns="0" rtlCol="0">
            <a:spAutoFit/>
          </a:bodyPr>
          <a:lstStyle/>
          <a:p>
            <a:pPr marL="12065" marR="5080" algn="ctr">
              <a:lnSpc>
                <a:spcPct val="114599"/>
              </a:lnSpc>
              <a:spcBef>
                <a:spcPts val="100"/>
              </a:spcBef>
            </a:pPr>
            <a:r>
              <a:rPr sz="2400" spc="-5" dirty="0">
                <a:solidFill>
                  <a:srgbClr val="595959"/>
                </a:solidFill>
                <a:latin typeface="Calibri"/>
                <a:cs typeface="Calibri"/>
              </a:rPr>
              <a:t>Then we toggle the display state of the</a:t>
            </a:r>
            <a:r>
              <a:rPr sz="2400" spc="-65" dirty="0">
                <a:solidFill>
                  <a:srgbClr val="595959"/>
                </a:solidFill>
                <a:latin typeface="Calibri"/>
                <a:cs typeface="Calibri"/>
              </a:rPr>
              <a:t> </a:t>
            </a:r>
            <a:r>
              <a:rPr sz="2400" spc="-5" dirty="0">
                <a:solidFill>
                  <a:srgbClr val="595959"/>
                </a:solidFill>
                <a:latin typeface="Calibri"/>
                <a:cs typeface="Calibri"/>
              </a:rPr>
              <a:t>containers  by </a:t>
            </a:r>
            <a:r>
              <a:rPr sz="2400" dirty="0">
                <a:solidFill>
                  <a:srgbClr val="595959"/>
                </a:solidFill>
                <a:latin typeface="Calibri"/>
                <a:cs typeface="Calibri"/>
              </a:rPr>
              <a:t>adding/removing </a:t>
            </a:r>
            <a:r>
              <a:rPr sz="2400" spc="-5" dirty="0">
                <a:solidFill>
                  <a:srgbClr val="595959"/>
                </a:solidFill>
                <a:latin typeface="Calibri"/>
                <a:cs typeface="Calibri"/>
              </a:rPr>
              <a:t>the </a:t>
            </a:r>
            <a:r>
              <a:rPr sz="2400" spc="-5" dirty="0">
                <a:solidFill>
                  <a:srgbClr val="595959"/>
                </a:solidFill>
                <a:latin typeface="Consolas"/>
                <a:cs typeface="Consolas"/>
              </a:rPr>
              <a:t>hidden</a:t>
            </a:r>
            <a:r>
              <a:rPr sz="2400" spc="-785" dirty="0">
                <a:solidFill>
                  <a:srgbClr val="595959"/>
                </a:solidFill>
                <a:latin typeface="Consolas"/>
                <a:cs typeface="Consolas"/>
              </a:rPr>
              <a:t> </a:t>
            </a:r>
            <a:r>
              <a:rPr sz="2400" spc="-5" dirty="0">
                <a:solidFill>
                  <a:srgbClr val="595959"/>
                </a:solidFill>
                <a:latin typeface="Calibri"/>
                <a:cs typeface="Calibri"/>
              </a:rPr>
              <a:t>class.</a:t>
            </a:r>
            <a:endParaRPr sz="2400">
              <a:latin typeface="Calibri"/>
              <a:cs typeface="Calibri"/>
            </a:endParaRPr>
          </a:p>
          <a:p>
            <a:pPr marL="16510" algn="ctr">
              <a:lnSpc>
                <a:spcPct val="100000"/>
              </a:lnSpc>
              <a:spcBef>
                <a:spcPts val="420"/>
              </a:spcBef>
            </a:pPr>
            <a:r>
              <a:rPr sz="2400" spc="-5" dirty="0">
                <a:solidFill>
                  <a:srgbClr val="595959"/>
                </a:solidFill>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solidFill>
                  <a:srgbClr val="595959"/>
                </a:solidFill>
                <a:latin typeface="Calibri"/>
                <a:cs typeface="Calibri"/>
              </a:rPr>
              <a:t>)</a:t>
            </a:r>
            <a:endParaRPr sz="2400">
              <a:latin typeface="Calibri"/>
              <a:cs typeface="Calibri"/>
            </a:endParaRPr>
          </a:p>
        </p:txBody>
      </p:sp>
      <p:grpSp>
        <p:nvGrpSpPr>
          <p:cNvPr id="3" name="object 3"/>
          <p:cNvGrpSpPr/>
          <p:nvPr/>
        </p:nvGrpSpPr>
        <p:grpSpPr>
          <a:xfrm>
            <a:off x="114300" y="325325"/>
            <a:ext cx="8915400" cy="4463415"/>
            <a:chOff x="114300" y="325325"/>
            <a:chExt cx="8915400" cy="4463415"/>
          </a:xfrm>
        </p:grpSpPr>
        <p:sp>
          <p:nvSpPr>
            <p:cNvPr id="4" name="object 4"/>
            <p:cNvSpPr/>
            <p:nvPr/>
          </p:nvSpPr>
          <p:spPr>
            <a:xfrm>
              <a:off x="152400" y="363425"/>
              <a:ext cx="8839199" cy="438661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33350" y="344375"/>
              <a:ext cx="8877300" cy="4425315"/>
            </a:xfrm>
            <a:custGeom>
              <a:avLst/>
              <a:gdLst/>
              <a:ahLst/>
              <a:cxnLst/>
              <a:rect l="l" t="t" r="r" b="b"/>
              <a:pathLst>
                <a:path w="8877300" h="4425315">
                  <a:moveTo>
                    <a:pt x="0" y="0"/>
                  </a:moveTo>
                  <a:lnTo>
                    <a:pt x="8877299" y="0"/>
                  </a:lnTo>
                  <a:lnTo>
                    <a:pt x="8877299" y="4424717"/>
                  </a:lnTo>
                  <a:lnTo>
                    <a:pt x="0" y="4424717"/>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1457960" cy="574040"/>
          </a:xfrm>
          <a:prstGeom prst="rect">
            <a:avLst/>
          </a:prstGeom>
        </p:spPr>
        <p:txBody>
          <a:bodyPr vert="horz" wrap="square" lIns="0" tIns="12700" rIns="0" bIns="0" rtlCol="0">
            <a:spAutoFit/>
          </a:bodyPr>
          <a:lstStyle/>
          <a:p>
            <a:pPr marL="12700">
              <a:lnSpc>
                <a:spcPct val="100000"/>
              </a:lnSpc>
              <a:spcBef>
                <a:spcPts val="100"/>
              </a:spcBef>
            </a:pPr>
            <a:r>
              <a:rPr sz="3600" spc="475" dirty="0">
                <a:latin typeface="Calibri"/>
                <a:cs typeface="Calibri"/>
              </a:rPr>
              <a:t>Recap</a:t>
            </a:r>
            <a:endParaRPr sz="3600">
              <a:latin typeface="Calibri"/>
              <a:cs typeface="Calibri"/>
            </a:endParaRPr>
          </a:p>
        </p:txBody>
      </p:sp>
      <p:sp>
        <p:nvSpPr>
          <p:cNvPr id="3" name="object 3"/>
          <p:cNvSpPr txBox="1"/>
          <p:nvPr/>
        </p:nvSpPr>
        <p:spPr>
          <a:xfrm>
            <a:off x="855724" y="1440744"/>
            <a:ext cx="7300595" cy="4714875"/>
          </a:xfrm>
          <a:prstGeom prst="rect">
            <a:avLst/>
          </a:prstGeom>
        </p:spPr>
        <p:txBody>
          <a:bodyPr vert="horz" wrap="square" lIns="0" tIns="193040" rIns="0" bIns="0" rtlCol="0">
            <a:spAutoFit/>
          </a:bodyPr>
          <a:lstStyle/>
          <a:p>
            <a:pPr marL="12700">
              <a:lnSpc>
                <a:spcPct val="100000"/>
              </a:lnSpc>
              <a:spcBef>
                <a:spcPts val="1520"/>
              </a:spcBef>
            </a:pPr>
            <a:r>
              <a:rPr sz="2400" spc="-5" dirty="0">
                <a:solidFill>
                  <a:srgbClr val="434343"/>
                </a:solidFill>
                <a:latin typeface="Calibri"/>
                <a:cs typeface="Calibri"/>
              </a:rPr>
              <a:t>Several strategies for updating HTML elements in</a:t>
            </a:r>
            <a:r>
              <a:rPr sz="2400" spc="-30" dirty="0">
                <a:solidFill>
                  <a:srgbClr val="434343"/>
                </a:solidFill>
                <a:latin typeface="Calibri"/>
                <a:cs typeface="Calibri"/>
              </a:rPr>
              <a:t> </a:t>
            </a:r>
            <a:r>
              <a:rPr sz="2400" spc="-5" dirty="0">
                <a:solidFill>
                  <a:srgbClr val="434343"/>
                </a:solidFill>
                <a:latin typeface="Calibri"/>
                <a:cs typeface="Calibri"/>
              </a:rPr>
              <a:t>JS:</a:t>
            </a:r>
            <a:endParaRPr sz="2400">
              <a:latin typeface="Calibri"/>
              <a:cs typeface="Calibri"/>
            </a:endParaRPr>
          </a:p>
          <a:p>
            <a:pPr marL="12700">
              <a:lnSpc>
                <a:spcPct val="100000"/>
              </a:lnSpc>
              <a:spcBef>
                <a:spcPts val="1420"/>
              </a:spcBef>
            </a:pPr>
            <a:r>
              <a:rPr sz="2400" b="1" spc="-5" dirty="0">
                <a:solidFill>
                  <a:srgbClr val="434343"/>
                </a:solidFill>
                <a:latin typeface="Calibri"/>
                <a:cs typeface="Calibri"/>
              </a:rPr>
              <a:t>1. Change content of existing HTML elements in</a:t>
            </a:r>
            <a:r>
              <a:rPr sz="2400" b="1" spc="-40" dirty="0">
                <a:solidFill>
                  <a:srgbClr val="434343"/>
                </a:solidFill>
                <a:latin typeface="Calibri"/>
                <a:cs typeface="Calibri"/>
              </a:rPr>
              <a:t> </a:t>
            </a:r>
            <a:r>
              <a:rPr sz="2400" b="1" spc="-5" dirty="0">
                <a:solidFill>
                  <a:srgbClr val="434343"/>
                </a:solidFill>
                <a:latin typeface="Calibri"/>
                <a:cs typeface="Calibri"/>
              </a:rPr>
              <a:t>page:</a:t>
            </a:r>
            <a:endParaRPr sz="2400">
              <a:latin typeface="Calibri"/>
              <a:cs typeface="Calibri"/>
            </a:endParaRPr>
          </a:p>
          <a:p>
            <a:pPr marL="163195">
              <a:lnSpc>
                <a:spcPct val="100000"/>
              </a:lnSpc>
              <a:spcBef>
                <a:spcPts val="3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Good for simple text</a:t>
            </a:r>
            <a:r>
              <a:rPr sz="2400" spc="-15" dirty="0">
                <a:solidFill>
                  <a:srgbClr val="434343"/>
                </a:solidFill>
                <a:latin typeface="Calibri"/>
                <a:cs typeface="Calibri"/>
              </a:rPr>
              <a:t> </a:t>
            </a:r>
            <a:r>
              <a:rPr sz="2400" spc="-5" dirty="0">
                <a:solidFill>
                  <a:srgbClr val="434343"/>
                </a:solidFill>
                <a:latin typeface="Calibri"/>
                <a:cs typeface="Calibri"/>
              </a:rPr>
              <a:t>updates</a:t>
            </a:r>
            <a:endParaRPr sz="2400">
              <a:latin typeface="Calibri"/>
              <a:cs typeface="Calibri"/>
            </a:endParaRPr>
          </a:p>
          <a:p>
            <a:pPr marL="12700">
              <a:lnSpc>
                <a:spcPct val="100000"/>
              </a:lnSpc>
              <a:spcBef>
                <a:spcPts val="1420"/>
              </a:spcBef>
            </a:pPr>
            <a:r>
              <a:rPr sz="2400" b="1" spc="-5" dirty="0">
                <a:solidFill>
                  <a:srgbClr val="434343"/>
                </a:solidFill>
                <a:latin typeface="Calibri"/>
                <a:cs typeface="Calibri"/>
              </a:rPr>
              <a:t>2. Add elements via </a:t>
            </a:r>
            <a:r>
              <a:rPr sz="2400" b="1" spc="-5" dirty="0">
                <a:solidFill>
                  <a:srgbClr val="434343"/>
                </a:solidFill>
                <a:latin typeface="Consolas"/>
                <a:cs typeface="Consolas"/>
              </a:rPr>
              <a:t>createElement</a:t>
            </a:r>
            <a:r>
              <a:rPr sz="2400" b="1" spc="-765" dirty="0">
                <a:solidFill>
                  <a:srgbClr val="434343"/>
                </a:solidFill>
                <a:latin typeface="Consolas"/>
                <a:cs typeface="Consolas"/>
              </a:rPr>
              <a:t> </a:t>
            </a:r>
            <a:r>
              <a:rPr sz="2400" b="1" spc="-5" dirty="0">
                <a:solidFill>
                  <a:srgbClr val="434343"/>
                </a:solidFill>
                <a:latin typeface="Calibri"/>
                <a:cs typeface="Calibri"/>
              </a:rPr>
              <a:t>and </a:t>
            </a:r>
            <a:r>
              <a:rPr sz="2400" b="1" spc="-5" dirty="0">
                <a:solidFill>
                  <a:srgbClr val="434343"/>
                </a:solidFill>
                <a:latin typeface="Consolas"/>
                <a:cs typeface="Consolas"/>
              </a:rPr>
              <a:t>appendChild</a:t>
            </a:r>
            <a:endParaRPr sz="2400">
              <a:latin typeface="Consolas"/>
              <a:cs typeface="Consolas"/>
            </a:endParaRPr>
          </a:p>
          <a:p>
            <a:pPr marL="163195">
              <a:lnSpc>
                <a:spcPct val="100000"/>
              </a:lnSpc>
              <a:spcBef>
                <a:spcPts val="395"/>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Needed if you're </a:t>
            </a:r>
            <a:r>
              <a:rPr sz="2400" dirty="0">
                <a:solidFill>
                  <a:srgbClr val="434343"/>
                </a:solidFill>
                <a:latin typeface="Calibri"/>
                <a:cs typeface="Calibri"/>
              </a:rPr>
              <a:t>adding a </a:t>
            </a:r>
            <a:r>
              <a:rPr sz="2400" spc="-5" dirty="0">
                <a:solidFill>
                  <a:srgbClr val="434343"/>
                </a:solidFill>
                <a:latin typeface="Calibri"/>
                <a:cs typeface="Calibri"/>
              </a:rPr>
              <a:t>variable number of</a:t>
            </a:r>
            <a:r>
              <a:rPr sz="2400" spc="-85" dirty="0">
                <a:solidFill>
                  <a:srgbClr val="434343"/>
                </a:solidFill>
                <a:latin typeface="Calibri"/>
                <a:cs typeface="Calibri"/>
              </a:rPr>
              <a:t> </a:t>
            </a:r>
            <a:r>
              <a:rPr sz="2400" spc="-5" dirty="0">
                <a:solidFill>
                  <a:srgbClr val="434343"/>
                </a:solidFill>
                <a:latin typeface="Calibri"/>
                <a:cs typeface="Calibri"/>
              </a:rPr>
              <a:t>elements</a:t>
            </a:r>
            <a:endParaRPr sz="2400">
              <a:latin typeface="Calibri"/>
              <a:cs typeface="Calibri"/>
            </a:endParaRPr>
          </a:p>
          <a:p>
            <a:pPr marL="12700" marR="502920">
              <a:lnSpc>
                <a:spcPct val="113700"/>
              </a:lnSpc>
              <a:spcBef>
                <a:spcPts val="1025"/>
              </a:spcBef>
            </a:pPr>
            <a:r>
              <a:rPr sz="2400" b="1" spc="-5" dirty="0">
                <a:solidFill>
                  <a:srgbClr val="434343"/>
                </a:solidFill>
                <a:latin typeface="Calibri"/>
                <a:cs typeface="Calibri"/>
              </a:rPr>
              <a:t>3. Put all "views" in the HTML but set inactive ones to  hidden, then update </a:t>
            </a:r>
            <a:r>
              <a:rPr sz="2400" b="1" spc="-5" dirty="0">
                <a:solidFill>
                  <a:srgbClr val="434343"/>
                </a:solidFill>
                <a:latin typeface="Consolas"/>
                <a:cs typeface="Consolas"/>
              </a:rPr>
              <a:t>display</a:t>
            </a:r>
            <a:r>
              <a:rPr sz="2400" b="1" spc="-755" dirty="0">
                <a:solidFill>
                  <a:srgbClr val="434343"/>
                </a:solidFill>
                <a:latin typeface="Consolas"/>
                <a:cs typeface="Consolas"/>
              </a:rPr>
              <a:t> </a:t>
            </a:r>
            <a:r>
              <a:rPr sz="2400" b="1" spc="-5" dirty="0">
                <a:solidFill>
                  <a:srgbClr val="434343"/>
                </a:solidFill>
                <a:latin typeface="Calibri"/>
                <a:cs typeface="Calibri"/>
              </a:rPr>
              <a:t>state as necessary.</a:t>
            </a:r>
            <a:endParaRPr sz="2400">
              <a:latin typeface="Calibri"/>
              <a:cs typeface="Calibri"/>
            </a:endParaRPr>
          </a:p>
          <a:p>
            <a:pPr marL="469900" marR="240665" indent="-306705">
              <a:lnSpc>
                <a:spcPct val="114599"/>
              </a:lnSpc>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Good when you know </a:t>
            </a:r>
            <a:r>
              <a:rPr sz="2400" dirty="0">
                <a:solidFill>
                  <a:srgbClr val="434343"/>
                </a:solidFill>
                <a:latin typeface="Calibri"/>
                <a:cs typeface="Calibri"/>
              </a:rPr>
              <a:t>ahead </a:t>
            </a:r>
            <a:r>
              <a:rPr sz="2400" spc="-5" dirty="0">
                <a:solidFill>
                  <a:srgbClr val="434343"/>
                </a:solidFill>
                <a:latin typeface="Calibri"/>
                <a:cs typeface="Calibri"/>
              </a:rPr>
              <a:t>of time what element(s)  you want to</a:t>
            </a:r>
            <a:r>
              <a:rPr sz="2400" spc="-10" dirty="0">
                <a:solidFill>
                  <a:srgbClr val="434343"/>
                </a:solidFill>
                <a:latin typeface="Calibri"/>
                <a:cs typeface="Calibri"/>
              </a:rPr>
              <a:t> </a:t>
            </a:r>
            <a:r>
              <a:rPr sz="2400" spc="-5" dirty="0">
                <a:solidFill>
                  <a:srgbClr val="434343"/>
                </a:solidFill>
                <a:latin typeface="Calibri"/>
                <a:cs typeface="Calibri"/>
              </a:rPr>
              <a:t>display</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Can be used in conjunction with (1) </a:t>
            </a:r>
            <a:r>
              <a:rPr sz="2400" dirty="0">
                <a:solidFill>
                  <a:srgbClr val="434343"/>
                </a:solidFill>
                <a:latin typeface="Calibri"/>
                <a:cs typeface="Calibri"/>
              </a:rPr>
              <a:t>and/or</a:t>
            </a:r>
            <a:r>
              <a:rPr sz="2400" spc="-30" dirty="0">
                <a:solidFill>
                  <a:srgbClr val="434343"/>
                </a:solidFill>
                <a:latin typeface="Calibri"/>
                <a:cs typeface="Calibri"/>
              </a:rPr>
              <a:t> </a:t>
            </a:r>
            <a:r>
              <a:rPr sz="2400" spc="-5" dirty="0">
                <a:solidFill>
                  <a:srgbClr val="434343"/>
                </a:solidFill>
                <a:latin typeface="Calibri"/>
                <a:cs typeface="Calibri"/>
              </a:rPr>
              <a:t>(2)</a:t>
            </a:r>
            <a:endParaRPr sz="2400">
              <a:latin typeface="Calibri"/>
              <a:cs typeface="Calibri"/>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9406" y="3121886"/>
            <a:ext cx="7345680" cy="574040"/>
          </a:xfrm>
          <a:prstGeom prst="rect">
            <a:avLst/>
          </a:prstGeom>
        </p:spPr>
        <p:txBody>
          <a:bodyPr vert="horz" wrap="square" lIns="0" tIns="12700" rIns="0" bIns="0" rtlCol="0">
            <a:spAutoFit/>
          </a:bodyPr>
          <a:lstStyle/>
          <a:p>
            <a:pPr marL="12700">
              <a:lnSpc>
                <a:spcPct val="100000"/>
              </a:lnSpc>
              <a:spcBef>
                <a:spcPts val="100"/>
              </a:spcBef>
            </a:pPr>
            <a:r>
              <a:rPr lang="en-US" spc="380" dirty="0"/>
              <a:t>Stop Here</a:t>
            </a:r>
            <a:endParaRPr spc="430" dirty="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9406" y="3121886"/>
            <a:ext cx="7345680" cy="574040"/>
          </a:xfrm>
          <a:prstGeom prst="rect">
            <a:avLst/>
          </a:prstGeom>
        </p:spPr>
        <p:txBody>
          <a:bodyPr vert="horz" wrap="square" lIns="0" tIns="12700" rIns="0" bIns="0" rtlCol="0">
            <a:spAutoFit/>
          </a:bodyPr>
          <a:lstStyle/>
          <a:p>
            <a:pPr marL="12700">
              <a:lnSpc>
                <a:spcPct val="100000"/>
              </a:lnSpc>
              <a:spcBef>
                <a:spcPts val="100"/>
              </a:spcBef>
            </a:pPr>
            <a:r>
              <a:rPr spc="380" dirty="0"/>
              <a:t>Case</a:t>
            </a:r>
            <a:r>
              <a:rPr spc="125" dirty="0"/>
              <a:t> </a:t>
            </a:r>
            <a:r>
              <a:rPr spc="295" dirty="0"/>
              <a:t>Study:</a:t>
            </a:r>
            <a:r>
              <a:rPr spc="125" dirty="0"/>
              <a:t> </a:t>
            </a:r>
            <a:r>
              <a:rPr spc="530" dirty="0"/>
              <a:t>A</a:t>
            </a:r>
            <a:r>
              <a:rPr spc="125" dirty="0"/>
              <a:t> </a:t>
            </a:r>
            <a:r>
              <a:rPr spc="340" dirty="0"/>
              <a:t>longer</a:t>
            </a:r>
            <a:r>
              <a:rPr spc="125" dirty="0"/>
              <a:t> </a:t>
            </a:r>
            <a:r>
              <a:rPr spc="585" dirty="0"/>
              <a:t>JS</a:t>
            </a:r>
            <a:r>
              <a:rPr spc="125" dirty="0"/>
              <a:t> </a:t>
            </a:r>
            <a:r>
              <a:rPr spc="430" dirty="0"/>
              <a:t>example</a:t>
            </a:r>
          </a:p>
        </p:txBody>
      </p:sp>
    </p:spTree>
    <p:extLst>
      <p:ext uri="{BB962C8B-B14F-4D97-AF65-F5344CB8AC3E}">
        <p14:creationId xmlns:p14="http://schemas.microsoft.com/office/powerpoint/2010/main" val="55424833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4712335"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Example: </a:t>
            </a:r>
            <a:r>
              <a:rPr sz="3600" spc="315" dirty="0">
                <a:latin typeface="Calibri"/>
                <a:cs typeface="Calibri"/>
              </a:rPr>
              <a:t>Tic </a:t>
            </a:r>
            <a:r>
              <a:rPr sz="3600" spc="385" dirty="0">
                <a:latin typeface="Calibri"/>
                <a:cs typeface="Calibri"/>
              </a:rPr>
              <a:t>Tac</a:t>
            </a:r>
            <a:r>
              <a:rPr sz="3600" spc="-409" dirty="0">
                <a:latin typeface="Calibri"/>
                <a:cs typeface="Calibri"/>
              </a:rPr>
              <a:t> </a:t>
            </a:r>
            <a:r>
              <a:rPr sz="3600" spc="315" dirty="0">
                <a:latin typeface="Calibri"/>
                <a:cs typeface="Calibri"/>
              </a:rPr>
              <a:t>Toe</a:t>
            </a:r>
            <a:endParaRPr sz="3600">
              <a:latin typeface="Calibri"/>
              <a:cs typeface="Calibri"/>
            </a:endParaRPr>
          </a:p>
        </p:txBody>
      </p:sp>
      <p:sp>
        <p:nvSpPr>
          <p:cNvPr id="3" name="object 3"/>
          <p:cNvSpPr/>
          <p:nvPr/>
        </p:nvSpPr>
        <p:spPr>
          <a:xfrm>
            <a:off x="2538675" y="2472253"/>
            <a:ext cx="3894332" cy="389433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55724" y="1654383"/>
            <a:ext cx="6855459"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Let's try to implement </a:t>
            </a:r>
            <a:r>
              <a:rPr sz="2400" dirty="0">
                <a:latin typeface="Calibri"/>
                <a:cs typeface="Calibri"/>
              </a:rPr>
              <a:t>a </a:t>
            </a:r>
            <a:r>
              <a:rPr sz="2400" spc="-5" dirty="0">
                <a:latin typeface="Calibri"/>
                <a:cs typeface="Calibri"/>
              </a:rPr>
              <a:t>game of Tic-Tac-Toe.</a:t>
            </a:r>
            <a:r>
              <a:rPr sz="2400" spc="-70" dirty="0">
                <a:latin typeface="Calibri"/>
                <a:cs typeface="Calibri"/>
              </a:rPr>
              <a:t> </a:t>
            </a:r>
            <a:r>
              <a:rPr sz="2400" spc="5" dirty="0">
                <a:latin typeface="Calibri"/>
                <a:cs typeface="Calibri"/>
              </a:rPr>
              <a:t>(</a:t>
            </a:r>
            <a:r>
              <a:rPr sz="2400" u="heavy" spc="5" dirty="0">
                <a:solidFill>
                  <a:srgbClr val="0097A7"/>
                </a:solidFill>
                <a:uFill>
                  <a:solidFill>
                    <a:srgbClr val="0097A7"/>
                  </a:solidFill>
                </a:uFill>
                <a:latin typeface="Calibri"/>
                <a:cs typeface="Calibri"/>
                <a:hlinkClick r:id="rId3"/>
              </a:rPr>
              <a:t>finished</a:t>
            </a:r>
            <a:r>
              <a:rPr sz="2400" spc="5" dirty="0">
                <a:latin typeface="Calibri"/>
                <a:cs typeface="Calibri"/>
              </a:rPr>
              <a:t>)</a:t>
            </a:r>
            <a:endParaRPr sz="2400" dirty="0">
              <a:latin typeface="Calibri"/>
              <a:cs typeface="Calibri"/>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618" y="228600"/>
            <a:ext cx="3627754" cy="574040"/>
          </a:xfrm>
          <a:prstGeom prst="rect">
            <a:avLst/>
          </a:prstGeom>
        </p:spPr>
        <p:txBody>
          <a:bodyPr vert="horz" wrap="square" lIns="0" tIns="12700" rIns="0" bIns="0" rtlCol="0">
            <a:spAutoFit/>
          </a:bodyPr>
          <a:lstStyle/>
          <a:p>
            <a:pPr marL="12700">
              <a:lnSpc>
                <a:spcPct val="100000"/>
              </a:lnSpc>
              <a:spcBef>
                <a:spcPts val="100"/>
              </a:spcBef>
            </a:pPr>
            <a:r>
              <a:rPr spc="315" dirty="0"/>
              <a:t>Tic </a:t>
            </a:r>
            <a:r>
              <a:rPr spc="385" dirty="0"/>
              <a:t>Tac </a:t>
            </a:r>
            <a:r>
              <a:rPr spc="315" dirty="0"/>
              <a:t>Toe</a:t>
            </a:r>
            <a:r>
              <a:rPr spc="-400" dirty="0"/>
              <a:t> </a:t>
            </a:r>
            <a:r>
              <a:rPr spc="395" dirty="0"/>
              <a:t>plan</a:t>
            </a:r>
          </a:p>
        </p:txBody>
      </p:sp>
      <p:sp>
        <p:nvSpPr>
          <p:cNvPr id="3" name="object 3"/>
          <p:cNvSpPr/>
          <p:nvPr/>
        </p:nvSpPr>
        <p:spPr>
          <a:xfrm>
            <a:off x="3254884" y="2483703"/>
            <a:ext cx="797560" cy="215265"/>
          </a:xfrm>
          <a:custGeom>
            <a:avLst/>
            <a:gdLst/>
            <a:ahLst/>
            <a:cxnLst/>
            <a:rect l="l" t="t" r="r" b="b"/>
            <a:pathLst>
              <a:path w="797560" h="215264">
                <a:moveTo>
                  <a:pt x="100012" y="214461"/>
                </a:moveTo>
                <a:lnTo>
                  <a:pt x="0" y="130968"/>
                </a:lnTo>
                <a:lnTo>
                  <a:pt x="100012" y="47476"/>
                </a:lnTo>
                <a:lnTo>
                  <a:pt x="116234" y="63996"/>
                </a:lnTo>
                <a:lnTo>
                  <a:pt x="35123" y="130671"/>
                </a:lnTo>
                <a:lnTo>
                  <a:pt x="116234" y="198090"/>
                </a:lnTo>
                <a:lnTo>
                  <a:pt x="100012" y="214461"/>
                </a:lnTo>
                <a:close/>
              </a:path>
              <a:path w="797560" h="215264">
                <a:moveTo>
                  <a:pt x="290214" y="64591"/>
                </a:moveTo>
                <a:lnTo>
                  <a:pt x="264169" y="64591"/>
                </a:lnTo>
                <a:lnTo>
                  <a:pt x="264169" y="1785"/>
                </a:lnTo>
                <a:lnTo>
                  <a:pt x="290214" y="1785"/>
                </a:lnTo>
                <a:lnTo>
                  <a:pt x="290214" y="64591"/>
                </a:lnTo>
                <a:close/>
              </a:path>
              <a:path w="797560" h="215264">
                <a:moveTo>
                  <a:pt x="215205" y="214758"/>
                </a:moveTo>
                <a:lnTo>
                  <a:pt x="206672" y="214758"/>
                </a:lnTo>
                <a:lnTo>
                  <a:pt x="199131" y="212973"/>
                </a:lnTo>
                <a:lnTo>
                  <a:pt x="170743" y="183579"/>
                </a:lnTo>
                <a:lnTo>
                  <a:pt x="163413" y="140493"/>
                </a:lnTo>
                <a:lnTo>
                  <a:pt x="163738" y="131238"/>
                </a:lnTo>
                <a:lnTo>
                  <a:pt x="174910" y="93017"/>
                </a:lnTo>
                <a:lnTo>
                  <a:pt x="206424" y="66228"/>
                </a:lnTo>
                <a:lnTo>
                  <a:pt x="236487" y="60870"/>
                </a:lnTo>
                <a:lnTo>
                  <a:pt x="241250" y="60870"/>
                </a:lnTo>
                <a:lnTo>
                  <a:pt x="245913" y="61168"/>
                </a:lnTo>
                <a:lnTo>
                  <a:pt x="255141" y="62358"/>
                </a:lnTo>
                <a:lnTo>
                  <a:pt x="259705" y="63301"/>
                </a:lnTo>
                <a:lnTo>
                  <a:pt x="264169" y="64591"/>
                </a:lnTo>
                <a:lnTo>
                  <a:pt x="290214" y="64591"/>
                </a:lnTo>
                <a:lnTo>
                  <a:pt x="290214" y="82301"/>
                </a:lnTo>
                <a:lnTo>
                  <a:pt x="234701" y="82301"/>
                </a:lnTo>
                <a:lnTo>
                  <a:pt x="224711" y="83157"/>
                </a:lnTo>
                <a:lnTo>
                  <a:pt x="192844" y="113555"/>
                </a:lnTo>
                <a:lnTo>
                  <a:pt x="189904" y="138856"/>
                </a:lnTo>
                <a:lnTo>
                  <a:pt x="190397" y="151544"/>
                </a:lnTo>
                <a:lnTo>
                  <a:pt x="207466" y="189272"/>
                </a:lnTo>
                <a:lnTo>
                  <a:pt x="220414" y="192583"/>
                </a:lnTo>
                <a:lnTo>
                  <a:pt x="259285" y="192583"/>
                </a:lnTo>
                <a:lnTo>
                  <a:pt x="254793" y="197532"/>
                </a:lnTo>
                <a:lnTo>
                  <a:pt x="222442" y="214284"/>
                </a:lnTo>
                <a:lnTo>
                  <a:pt x="215205" y="214758"/>
                </a:lnTo>
                <a:close/>
              </a:path>
              <a:path w="797560" h="215264">
                <a:moveTo>
                  <a:pt x="259285" y="192583"/>
                </a:moveTo>
                <a:lnTo>
                  <a:pt x="226962" y="192583"/>
                </a:lnTo>
                <a:lnTo>
                  <a:pt x="233858" y="189656"/>
                </a:lnTo>
                <a:lnTo>
                  <a:pt x="241101" y="183802"/>
                </a:lnTo>
                <a:lnTo>
                  <a:pt x="246673" y="178882"/>
                </a:lnTo>
                <a:lnTo>
                  <a:pt x="252375" y="172901"/>
                </a:lnTo>
                <a:lnTo>
                  <a:pt x="258207" y="165859"/>
                </a:lnTo>
                <a:lnTo>
                  <a:pt x="264169" y="157757"/>
                </a:lnTo>
                <a:lnTo>
                  <a:pt x="264169" y="88403"/>
                </a:lnTo>
                <a:lnTo>
                  <a:pt x="259903" y="86419"/>
                </a:lnTo>
                <a:lnTo>
                  <a:pt x="255190" y="84931"/>
                </a:lnTo>
                <a:lnTo>
                  <a:pt x="250031" y="83939"/>
                </a:lnTo>
                <a:lnTo>
                  <a:pt x="244871" y="82847"/>
                </a:lnTo>
                <a:lnTo>
                  <a:pt x="239762" y="82301"/>
                </a:lnTo>
                <a:lnTo>
                  <a:pt x="290214" y="82301"/>
                </a:lnTo>
                <a:lnTo>
                  <a:pt x="290214" y="183802"/>
                </a:lnTo>
                <a:lnTo>
                  <a:pt x="266104" y="183802"/>
                </a:lnTo>
                <a:lnTo>
                  <a:pt x="260560" y="191178"/>
                </a:lnTo>
                <a:lnTo>
                  <a:pt x="259285" y="192583"/>
                </a:lnTo>
                <a:close/>
              </a:path>
              <a:path w="797560" h="215264">
                <a:moveTo>
                  <a:pt x="290214" y="212080"/>
                </a:moveTo>
                <a:lnTo>
                  <a:pt x="266997" y="212080"/>
                </a:lnTo>
                <a:lnTo>
                  <a:pt x="266104" y="183802"/>
                </a:lnTo>
                <a:lnTo>
                  <a:pt x="290214" y="183802"/>
                </a:lnTo>
                <a:lnTo>
                  <a:pt x="290214" y="212080"/>
                </a:lnTo>
                <a:close/>
              </a:path>
              <a:path w="797560" h="215264">
                <a:moveTo>
                  <a:pt x="415676" y="190500"/>
                </a:moveTo>
                <a:lnTo>
                  <a:pt x="389483" y="190500"/>
                </a:lnTo>
                <a:lnTo>
                  <a:pt x="389483" y="84087"/>
                </a:lnTo>
                <a:lnTo>
                  <a:pt x="345281" y="84087"/>
                </a:lnTo>
                <a:lnTo>
                  <a:pt x="345281" y="62656"/>
                </a:lnTo>
                <a:lnTo>
                  <a:pt x="415676" y="62656"/>
                </a:lnTo>
                <a:lnTo>
                  <a:pt x="415676" y="190500"/>
                </a:lnTo>
                <a:close/>
              </a:path>
              <a:path w="797560" h="215264">
                <a:moveTo>
                  <a:pt x="460176" y="212080"/>
                </a:moveTo>
                <a:lnTo>
                  <a:pt x="340369" y="212080"/>
                </a:lnTo>
                <a:lnTo>
                  <a:pt x="340369" y="190500"/>
                </a:lnTo>
                <a:lnTo>
                  <a:pt x="460176" y="190500"/>
                </a:lnTo>
                <a:lnTo>
                  <a:pt x="460176" y="212080"/>
                </a:lnTo>
                <a:close/>
              </a:path>
              <a:path w="797560" h="215264">
                <a:moveTo>
                  <a:pt x="401439" y="40778"/>
                </a:moveTo>
                <a:lnTo>
                  <a:pt x="395684" y="40778"/>
                </a:lnTo>
                <a:lnTo>
                  <a:pt x="393005" y="40282"/>
                </a:lnTo>
                <a:lnTo>
                  <a:pt x="378172" y="23167"/>
                </a:lnTo>
                <a:lnTo>
                  <a:pt x="378172" y="17512"/>
                </a:lnTo>
                <a:lnTo>
                  <a:pt x="390525" y="1637"/>
                </a:lnTo>
                <a:lnTo>
                  <a:pt x="393005" y="545"/>
                </a:lnTo>
                <a:lnTo>
                  <a:pt x="395684" y="0"/>
                </a:lnTo>
                <a:lnTo>
                  <a:pt x="401439" y="0"/>
                </a:lnTo>
                <a:lnTo>
                  <a:pt x="404118" y="545"/>
                </a:lnTo>
                <a:lnTo>
                  <a:pt x="406598" y="1637"/>
                </a:lnTo>
                <a:lnTo>
                  <a:pt x="409078" y="2629"/>
                </a:lnTo>
                <a:lnTo>
                  <a:pt x="411212" y="4067"/>
                </a:lnTo>
                <a:lnTo>
                  <a:pt x="412998" y="5953"/>
                </a:lnTo>
                <a:lnTo>
                  <a:pt x="414883" y="7838"/>
                </a:lnTo>
                <a:lnTo>
                  <a:pt x="416321" y="10021"/>
                </a:lnTo>
                <a:lnTo>
                  <a:pt x="417314" y="12501"/>
                </a:lnTo>
                <a:lnTo>
                  <a:pt x="418405" y="14882"/>
                </a:lnTo>
                <a:lnTo>
                  <a:pt x="418951" y="17512"/>
                </a:lnTo>
                <a:lnTo>
                  <a:pt x="418951" y="23167"/>
                </a:lnTo>
                <a:lnTo>
                  <a:pt x="418405" y="25796"/>
                </a:lnTo>
                <a:lnTo>
                  <a:pt x="417314" y="28277"/>
                </a:lnTo>
                <a:lnTo>
                  <a:pt x="416321" y="30757"/>
                </a:lnTo>
                <a:lnTo>
                  <a:pt x="414883" y="32940"/>
                </a:lnTo>
                <a:lnTo>
                  <a:pt x="412998" y="34825"/>
                </a:lnTo>
                <a:lnTo>
                  <a:pt x="411212" y="36710"/>
                </a:lnTo>
                <a:lnTo>
                  <a:pt x="409078" y="38199"/>
                </a:lnTo>
                <a:lnTo>
                  <a:pt x="406598" y="39290"/>
                </a:lnTo>
                <a:lnTo>
                  <a:pt x="404118" y="40282"/>
                </a:lnTo>
                <a:lnTo>
                  <a:pt x="401439" y="40778"/>
                </a:lnTo>
                <a:close/>
              </a:path>
              <a:path w="797560" h="215264">
                <a:moveTo>
                  <a:pt x="580429" y="212080"/>
                </a:moveTo>
                <a:lnTo>
                  <a:pt x="550664" y="212080"/>
                </a:lnTo>
                <a:lnTo>
                  <a:pt x="492174" y="62656"/>
                </a:lnTo>
                <a:lnTo>
                  <a:pt x="521642" y="62656"/>
                </a:lnTo>
                <a:lnTo>
                  <a:pt x="558254" y="161478"/>
                </a:lnTo>
                <a:lnTo>
                  <a:pt x="566142" y="185588"/>
                </a:lnTo>
                <a:lnTo>
                  <a:pt x="590825" y="185588"/>
                </a:lnTo>
                <a:lnTo>
                  <a:pt x="580429" y="212080"/>
                </a:lnTo>
                <a:close/>
              </a:path>
              <a:path w="797560" h="215264">
                <a:moveTo>
                  <a:pt x="590825" y="185588"/>
                </a:moveTo>
                <a:lnTo>
                  <a:pt x="566142" y="185588"/>
                </a:lnTo>
                <a:lnTo>
                  <a:pt x="574327" y="160883"/>
                </a:lnTo>
                <a:lnTo>
                  <a:pt x="610641" y="62656"/>
                </a:lnTo>
                <a:lnTo>
                  <a:pt x="639067" y="62656"/>
                </a:lnTo>
                <a:lnTo>
                  <a:pt x="590825" y="185588"/>
                </a:lnTo>
                <a:close/>
              </a:path>
              <a:path w="797560" h="215264">
                <a:moveTo>
                  <a:pt x="697110" y="214461"/>
                </a:moveTo>
                <a:lnTo>
                  <a:pt x="681037" y="198090"/>
                </a:lnTo>
                <a:lnTo>
                  <a:pt x="762148" y="131266"/>
                </a:lnTo>
                <a:lnTo>
                  <a:pt x="681037" y="63996"/>
                </a:lnTo>
                <a:lnTo>
                  <a:pt x="697110" y="47476"/>
                </a:lnTo>
                <a:lnTo>
                  <a:pt x="797123" y="130968"/>
                </a:lnTo>
                <a:lnTo>
                  <a:pt x="697110" y="214461"/>
                </a:lnTo>
                <a:close/>
              </a:path>
            </a:pathLst>
          </a:custGeom>
          <a:solidFill>
            <a:srgbClr val="000000"/>
          </a:solidFill>
        </p:spPr>
        <p:txBody>
          <a:bodyPr wrap="square" lIns="0" tIns="0" rIns="0" bIns="0" rtlCol="0"/>
          <a:lstStyle/>
          <a:p>
            <a:endParaRPr/>
          </a:p>
        </p:txBody>
      </p:sp>
      <p:sp>
        <p:nvSpPr>
          <p:cNvPr id="4" name="object 4"/>
          <p:cNvSpPr txBox="1"/>
          <p:nvPr/>
        </p:nvSpPr>
        <p:spPr>
          <a:xfrm>
            <a:off x="852897" y="1654383"/>
            <a:ext cx="7092950" cy="2829560"/>
          </a:xfrm>
          <a:prstGeom prst="rect">
            <a:avLst/>
          </a:prstGeom>
        </p:spPr>
        <p:txBody>
          <a:bodyPr vert="horz" wrap="square" lIns="0" tIns="27940" rIns="0" bIns="0" rtlCol="0">
            <a:spAutoFit/>
          </a:bodyPr>
          <a:lstStyle/>
          <a:p>
            <a:pPr marL="472440" marR="287655" indent="-460375" algn="just">
              <a:lnSpc>
                <a:spcPts val="2850"/>
              </a:lnSpc>
              <a:spcBef>
                <a:spcPts val="220"/>
              </a:spcBef>
            </a:pPr>
            <a:r>
              <a:rPr sz="2400" spc="-5" dirty="0">
                <a:latin typeface="Calibri"/>
                <a:cs typeface="Calibri"/>
              </a:rPr>
              <a:t>1. Every time we click on </a:t>
            </a:r>
            <a:r>
              <a:rPr sz="2400" dirty="0">
                <a:latin typeface="Calibri"/>
                <a:cs typeface="Calibri"/>
              </a:rPr>
              <a:t>an </a:t>
            </a:r>
            <a:r>
              <a:rPr sz="2400" spc="-5" dirty="0">
                <a:latin typeface="Calibri"/>
                <a:cs typeface="Calibri"/>
              </a:rPr>
              <a:t>empty space, change the  empty space in </a:t>
            </a:r>
            <a:r>
              <a:rPr sz="2400" dirty="0">
                <a:latin typeface="Calibri"/>
                <a:cs typeface="Calibri"/>
              </a:rPr>
              <a:t>an </a:t>
            </a:r>
            <a:r>
              <a:rPr sz="2400" spc="-5" dirty="0">
                <a:latin typeface="Calibri"/>
                <a:cs typeface="Calibri"/>
              </a:rPr>
              <a:t>"X" by </a:t>
            </a:r>
            <a:r>
              <a:rPr sz="2400" dirty="0">
                <a:latin typeface="Calibri"/>
                <a:cs typeface="Calibri"/>
              </a:rPr>
              <a:t>adding an </a:t>
            </a:r>
            <a:r>
              <a:rPr sz="2400" spc="-5" dirty="0">
                <a:latin typeface="Calibri"/>
                <a:cs typeface="Calibri"/>
              </a:rPr>
              <a:t>image of </a:t>
            </a:r>
            <a:r>
              <a:rPr sz="2400" dirty="0">
                <a:latin typeface="Calibri"/>
                <a:cs typeface="Calibri"/>
              </a:rPr>
              <a:t>an </a:t>
            </a:r>
            <a:r>
              <a:rPr sz="2400" spc="-5" dirty="0">
                <a:latin typeface="Calibri"/>
                <a:cs typeface="Calibri"/>
              </a:rPr>
              <a:t>"x"  into the</a:t>
            </a:r>
            <a:r>
              <a:rPr sz="2400" spc="-10" dirty="0">
                <a:latin typeface="Calibri"/>
                <a:cs typeface="Calibri"/>
              </a:rPr>
              <a:t> </a:t>
            </a:r>
            <a:r>
              <a:rPr sz="2400" spc="-5" dirty="0">
                <a:latin typeface="Calibri"/>
                <a:cs typeface="Calibri"/>
              </a:rPr>
              <a:t>empty</a:t>
            </a:r>
            <a:endParaRPr sz="2400">
              <a:latin typeface="Calibri"/>
              <a:cs typeface="Calibri"/>
            </a:endParaRPr>
          </a:p>
          <a:p>
            <a:pPr marL="472440" marR="5080" indent="-460375">
              <a:lnSpc>
                <a:spcPct val="100699"/>
              </a:lnSpc>
              <a:spcBef>
                <a:spcPts val="860"/>
              </a:spcBef>
              <a:tabLst>
                <a:tab pos="472440" algn="l"/>
              </a:tabLst>
            </a:pPr>
            <a:r>
              <a:rPr sz="2400" spc="-5" dirty="0">
                <a:latin typeface="Calibri"/>
                <a:cs typeface="Calibri"/>
              </a:rPr>
              <a:t>2.	After our turn, the computer puts </a:t>
            </a:r>
            <a:r>
              <a:rPr sz="2400" dirty="0">
                <a:latin typeface="Calibri"/>
                <a:cs typeface="Calibri"/>
              </a:rPr>
              <a:t>an </a:t>
            </a:r>
            <a:r>
              <a:rPr sz="2400" spc="-5" dirty="0">
                <a:latin typeface="Calibri"/>
                <a:cs typeface="Calibri"/>
              </a:rPr>
              <a:t>"O" in </a:t>
            </a:r>
            <a:r>
              <a:rPr sz="2400" dirty="0">
                <a:latin typeface="Calibri"/>
                <a:cs typeface="Calibri"/>
              </a:rPr>
              <a:t>a </a:t>
            </a:r>
            <a:r>
              <a:rPr sz="2400" spc="-5" dirty="0">
                <a:latin typeface="Calibri"/>
                <a:cs typeface="Calibri"/>
              </a:rPr>
              <a:t>random  empty</a:t>
            </a:r>
            <a:r>
              <a:rPr sz="2400" spc="-10" dirty="0">
                <a:latin typeface="Calibri"/>
                <a:cs typeface="Calibri"/>
              </a:rPr>
              <a:t> </a:t>
            </a:r>
            <a:r>
              <a:rPr sz="2400" spc="-5" dirty="0">
                <a:latin typeface="Calibri"/>
                <a:cs typeface="Calibri"/>
              </a:rPr>
              <a:t>space</a:t>
            </a:r>
            <a:endParaRPr sz="2400">
              <a:latin typeface="Calibri"/>
              <a:cs typeface="Calibri"/>
            </a:endParaRPr>
          </a:p>
          <a:p>
            <a:pPr marL="472440" marR="804545" indent="-460375">
              <a:lnSpc>
                <a:spcPct val="100699"/>
              </a:lnSpc>
              <a:spcBef>
                <a:spcPts val="950"/>
              </a:spcBef>
              <a:tabLst>
                <a:tab pos="472440" algn="l"/>
              </a:tabLst>
            </a:pPr>
            <a:r>
              <a:rPr sz="2400" spc="-5" dirty="0">
                <a:latin typeface="Calibri"/>
                <a:cs typeface="Calibri"/>
              </a:rPr>
              <a:t>3.	When there </a:t>
            </a:r>
            <a:r>
              <a:rPr sz="2400" dirty="0">
                <a:latin typeface="Calibri"/>
                <a:cs typeface="Calibri"/>
              </a:rPr>
              <a:t>are 3 </a:t>
            </a:r>
            <a:r>
              <a:rPr sz="2400" spc="-5" dirty="0">
                <a:latin typeface="Calibri"/>
                <a:cs typeface="Calibri"/>
              </a:rPr>
              <a:t>Xs or </a:t>
            </a:r>
            <a:r>
              <a:rPr sz="2400" dirty="0">
                <a:latin typeface="Calibri"/>
                <a:cs typeface="Calibri"/>
              </a:rPr>
              <a:t>3 </a:t>
            </a:r>
            <a:r>
              <a:rPr sz="2400" spc="-5" dirty="0">
                <a:latin typeface="Calibri"/>
                <a:cs typeface="Calibri"/>
              </a:rPr>
              <a:t>Os in </a:t>
            </a:r>
            <a:r>
              <a:rPr sz="2400" dirty="0">
                <a:latin typeface="Calibri"/>
                <a:cs typeface="Calibri"/>
              </a:rPr>
              <a:t>a </a:t>
            </a:r>
            <a:r>
              <a:rPr sz="2400" spc="-5" dirty="0">
                <a:latin typeface="Calibri"/>
                <a:cs typeface="Calibri"/>
              </a:rPr>
              <a:t>row, declare </a:t>
            </a:r>
            <a:r>
              <a:rPr sz="2400" dirty="0">
                <a:latin typeface="Calibri"/>
                <a:cs typeface="Calibri"/>
              </a:rPr>
              <a:t>a  </a:t>
            </a:r>
            <a:r>
              <a:rPr sz="2400" spc="-5" dirty="0">
                <a:latin typeface="Calibri"/>
                <a:cs typeface="Calibri"/>
              </a:rPr>
              <a:t>winner</a:t>
            </a:r>
            <a:endParaRPr sz="2400">
              <a:latin typeface="Calibri"/>
              <a:cs typeface="Calibri"/>
            </a:endParaRPr>
          </a:p>
        </p:txBody>
      </p:sp>
      <p:sp>
        <p:nvSpPr>
          <p:cNvPr id="5" name="object 5"/>
          <p:cNvSpPr txBox="1"/>
          <p:nvPr/>
        </p:nvSpPr>
        <p:spPr>
          <a:xfrm>
            <a:off x="2432809" y="5247537"/>
            <a:ext cx="4037965" cy="574040"/>
          </a:xfrm>
          <a:prstGeom prst="rect">
            <a:avLst/>
          </a:prstGeom>
        </p:spPr>
        <p:txBody>
          <a:bodyPr vert="horz" wrap="square" lIns="0" tIns="12700" rIns="0" bIns="0" rtlCol="0">
            <a:spAutoFit/>
          </a:bodyPr>
          <a:lstStyle/>
          <a:p>
            <a:pPr marL="12700">
              <a:lnSpc>
                <a:spcPct val="100000"/>
              </a:lnSpc>
              <a:spcBef>
                <a:spcPts val="100"/>
              </a:spcBef>
            </a:pPr>
            <a:r>
              <a:rPr sz="3600" u="heavy" spc="-5" dirty="0">
                <a:solidFill>
                  <a:srgbClr val="0097A7"/>
                </a:solidFill>
                <a:uFill>
                  <a:solidFill>
                    <a:srgbClr val="0097A7"/>
                  </a:solidFill>
                </a:uFill>
                <a:latin typeface="Calibri"/>
                <a:cs typeface="Calibri"/>
                <a:hlinkClick r:id="rId2"/>
              </a:rPr>
              <a:t>CodePen starter</a:t>
            </a:r>
            <a:r>
              <a:rPr sz="3600" u="heavy" spc="-90" dirty="0">
                <a:solidFill>
                  <a:srgbClr val="0097A7"/>
                </a:solidFill>
                <a:uFill>
                  <a:solidFill>
                    <a:srgbClr val="0097A7"/>
                  </a:solidFill>
                </a:uFill>
                <a:latin typeface="Calibri"/>
                <a:cs typeface="Calibri"/>
                <a:hlinkClick r:id="rId2"/>
              </a:rPr>
              <a:t> </a:t>
            </a:r>
            <a:r>
              <a:rPr sz="3600" u="heavy" spc="-5" dirty="0">
                <a:solidFill>
                  <a:srgbClr val="0097A7"/>
                </a:solidFill>
                <a:uFill>
                  <a:solidFill>
                    <a:srgbClr val="0097A7"/>
                  </a:solidFill>
                </a:uFill>
                <a:latin typeface="Calibri"/>
                <a:cs typeface="Calibri"/>
                <a:hlinkClick r:id="rId2"/>
              </a:rPr>
              <a:t>code</a:t>
            </a:r>
            <a:endParaRPr sz="3600">
              <a:latin typeface="Calibri"/>
              <a:cs typeface="Calibri"/>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4117340" cy="574040"/>
          </a:xfrm>
          <a:prstGeom prst="rect">
            <a:avLst/>
          </a:prstGeom>
        </p:spPr>
        <p:txBody>
          <a:bodyPr vert="horz" wrap="square" lIns="0" tIns="12700" rIns="0" bIns="0" rtlCol="0">
            <a:spAutoFit/>
          </a:bodyPr>
          <a:lstStyle/>
          <a:p>
            <a:pPr marL="12700">
              <a:lnSpc>
                <a:spcPct val="100000"/>
              </a:lnSpc>
              <a:spcBef>
                <a:spcPts val="100"/>
              </a:spcBef>
            </a:pPr>
            <a:r>
              <a:rPr sz="3600" spc="490" dirty="0">
                <a:latin typeface="Calibri"/>
                <a:cs typeface="Calibri"/>
              </a:rPr>
              <a:t>Empty </a:t>
            </a:r>
            <a:r>
              <a:rPr sz="3600" spc="340" dirty="0">
                <a:latin typeface="Calibri"/>
                <a:cs typeface="Calibri"/>
              </a:rPr>
              <a:t>square </a:t>
            </a:r>
            <a:r>
              <a:rPr sz="3600" spc="100" dirty="0">
                <a:latin typeface="Calibri"/>
                <a:cs typeface="Calibri"/>
              </a:rPr>
              <a:t>-&gt;</a:t>
            </a:r>
            <a:r>
              <a:rPr sz="3600" spc="-509" dirty="0">
                <a:latin typeface="Calibri"/>
                <a:cs typeface="Calibri"/>
              </a:rPr>
              <a:t> </a:t>
            </a:r>
            <a:r>
              <a:rPr sz="3600" spc="565" dirty="0">
                <a:latin typeface="Calibri"/>
                <a:cs typeface="Calibri"/>
              </a:rPr>
              <a:t>X</a:t>
            </a:r>
            <a:endParaRPr sz="3600">
              <a:latin typeface="Calibri"/>
              <a:cs typeface="Calibri"/>
            </a:endParaRPr>
          </a:p>
        </p:txBody>
      </p:sp>
      <p:sp>
        <p:nvSpPr>
          <p:cNvPr id="3" name="object 3"/>
          <p:cNvSpPr/>
          <p:nvPr/>
        </p:nvSpPr>
        <p:spPr>
          <a:xfrm>
            <a:off x="4057216" y="1759802"/>
            <a:ext cx="476250" cy="215265"/>
          </a:xfrm>
          <a:custGeom>
            <a:avLst/>
            <a:gdLst/>
            <a:ahLst/>
            <a:cxnLst/>
            <a:rect l="l" t="t" r="r" b="b"/>
            <a:pathLst>
              <a:path w="476250" h="215264">
                <a:moveTo>
                  <a:pt x="126801" y="64591"/>
                </a:moveTo>
                <a:lnTo>
                  <a:pt x="100756" y="64591"/>
                </a:lnTo>
                <a:lnTo>
                  <a:pt x="100756" y="1785"/>
                </a:lnTo>
                <a:lnTo>
                  <a:pt x="126801" y="1785"/>
                </a:lnTo>
                <a:lnTo>
                  <a:pt x="126801" y="64591"/>
                </a:lnTo>
                <a:close/>
              </a:path>
              <a:path w="476250" h="215264">
                <a:moveTo>
                  <a:pt x="51792" y="214758"/>
                </a:moveTo>
                <a:lnTo>
                  <a:pt x="43259" y="214758"/>
                </a:lnTo>
                <a:lnTo>
                  <a:pt x="35718" y="212973"/>
                </a:lnTo>
                <a:lnTo>
                  <a:pt x="7329" y="183579"/>
                </a:lnTo>
                <a:lnTo>
                  <a:pt x="0" y="140493"/>
                </a:lnTo>
                <a:lnTo>
                  <a:pt x="325" y="131238"/>
                </a:lnTo>
                <a:lnTo>
                  <a:pt x="11497" y="93017"/>
                </a:lnTo>
                <a:lnTo>
                  <a:pt x="43011" y="66228"/>
                </a:lnTo>
                <a:lnTo>
                  <a:pt x="73074" y="60870"/>
                </a:lnTo>
                <a:lnTo>
                  <a:pt x="77837" y="60870"/>
                </a:lnTo>
                <a:lnTo>
                  <a:pt x="82500" y="61168"/>
                </a:lnTo>
                <a:lnTo>
                  <a:pt x="91727" y="62358"/>
                </a:lnTo>
                <a:lnTo>
                  <a:pt x="96291" y="63301"/>
                </a:lnTo>
                <a:lnTo>
                  <a:pt x="100756" y="64591"/>
                </a:lnTo>
                <a:lnTo>
                  <a:pt x="126801" y="64591"/>
                </a:lnTo>
                <a:lnTo>
                  <a:pt x="126801" y="82301"/>
                </a:lnTo>
                <a:lnTo>
                  <a:pt x="71288" y="82301"/>
                </a:lnTo>
                <a:lnTo>
                  <a:pt x="61298" y="83157"/>
                </a:lnTo>
                <a:lnTo>
                  <a:pt x="29430" y="113555"/>
                </a:lnTo>
                <a:lnTo>
                  <a:pt x="26491" y="138856"/>
                </a:lnTo>
                <a:lnTo>
                  <a:pt x="26984" y="151544"/>
                </a:lnTo>
                <a:lnTo>
                  <a:pt x="44053" y="189272"/>
                </a:lnTo>
                <a:lnTo>
                  <a:pt x="57001" y="192583"/>
                </a:lnTo>
                <a:lnTo>
                  <a:pt x="95872" y="192583"/>
                </a:lnTo>
                <a:lnTo>
                  <a:pt x="91380" y="197532"/>
                </a:lnTo>
                <a:lnTo>
                  <a:pt x="59028" y="214284"/>
                </a:lnTo>
                <a:lnTo>
                  <a:pt x="51792" y="214758"/>
                </a:lnTo>
                <a:close/>
              </a:path>
              <a:path w="476250" h="215264">
                <a:moveTo>
                  <a:pt x="95872" y="192583"/>
                </a:moveTo>
                <a:lnTo>
                  <a:pt x="63549" y="192583"/>
                </a:lnTo>
                <a:lnTo>
                  <a:pt x="70445" y="189656"/>
                </a:lnTo>
                <a:lnTo>
                  <a:pt x="77688" y="183802"/>
                </a:lnTo>
                <a:lnTo>
                  <a:pt x="83260" y="178882"/>
                </a:lnTo>
                <a:lnTo>
                  <a:pt x="88962" y="172901"/>
                </a:lnTo>
                <a:lnTo>
                  <a:pt x="94794" y="165859"/>
                </a:lnTo>
                <a:lnTo>
                  <a:pt x="100756" y="157757"/>
                </a:lnTo>
                <a:lnTo>
                  <a:pt x="100756" y="88403"/>
                </a:lnTo>
                <a:lnTo>
                  <a:pt x="96490" y="86419"/>
                </a:lnTo>
                <a:lnTo>
                  <a:pt x="91777" y="84931"/>
                </a:lnTo>
                <a:lnTo>
                  <a:pt x="86617" y="83939"/>
                </a:lnTo>
                <a:lnTo>
                  <a:pt x="81458" y="82847"/>
                </a:lnTo>
                <a:lnTo>
                  <a:pt x="76348" y="82301"/>
                </a:lnTo>
                <a:lnTo>
                  <a:pt x="126801" y="82301"/>
                </a:lnTo>
                <a:lnTo>
                  <a:pt x="126801" y="183802"/>
                </a:lnTo>
                <a:lnTo>
                  <a:pt x="102691" y="183802"/>
                </a:lnTo>
                <a:lnTo>
                  <a:pt x="97147" y="191179"/>
                </a:lnTo>
                <a:lnTo>
                  <a:pt x="95872" y="192583"/>
                </a:lnTo>
                <a:close/>
              </a:path>
              <a:path w="476250" h="215264">
                <a:moveTo>
                  <a:pt x="126801" y="212080"/>
                </a:moveTo>
                <a:lnTo>
                  <a:pt x="103584" y="212080"/>
                </a:lnTo>
                <a:lnTo>
                  <a:pt x="102691" y="183802"/>
                </a:lnTo>
                <a:lnTo>
                  <a:pt x="126801" y="183802"/>
                </a:lnTo>
                <a:lnTo>
                  <a:pt x="126801" y="212080"/>
                </a:lnTo>
                <a:close/>
              </a:path>
              <a:path w="476250" h="215264">
                <a:moveTo>
                  <a:pt x="252263" y="190500"/>
                </a:moveTo>
                <a:lnTo>
                  <a:pt x="226069" y="190500"/>
                </a:lnTo>
                <a:lnTo>
                  <a:pt x="226069" y="84087"/>
                </a:lnTo>
                <a:lnTo>
                  <a:pt x="181867" y="84087"/>
                </a:lnTo>
                <a:lnTo>
                  <a:pt x="181867" y="62656"/>
                </a:lnTo>
                <a:lnTo>
                  <a:pt x="252263" y="62656"/>
                </a:lnTo>
                <a:lnTo>
                  <a:pt x="252263" y="190500"/>
                </a:lnTo>
                <a:close/>
              </a:path>
              <a:path w="476250" h="215264">
                <a:moveTo>
                  <a:pt x="296763" y="212080"/>
                </a:moveTo>
                <a:lnTo>
                  <a:pt x="176956" y="212080"/>
                </a:lnTo>
                <a:lnTo>
                  <a:pt x="176956" y="190500"/>
                </a:lnTo>
                <a:lnTo>
                  <a:pt x="296763" y="190500"/>
                </a:lnTo>
                <a:lnTo>
                  <a:pt x="296763" y="212080"/>
                </a:lnTo>
                <a:close/>
              </a:path>
              <a:path w="476250" h="215264">
                <a:moveTo>
                  <a:pt x="238025" y="40778"/>
                </a:moveTo>
                <a:lnTo>
                  <a:pt x="232271" y="40778"/>
                </a:lnTo>
                <a:lnTo>
                  <a:pt x="229592" y="40282"/>
                </a:lnTo>
                <a:lnTo>
                  <a:pt x="214758" y="23167"/>
                </a:lnTo>
                <a:lnTo>
                  <a:pt x="214758" y="17512"/>
                </a:lnTo>
                <a:lnTo>
                  <a:pt x="227111" y="1637"/>
                </a:lnTo>
                <a:lnTo>
                  <a:pt x="229592" y="545"/>
                </a:lnTo>
                <a:lnTo>
                  <a:pt x="232271" y="0"/>
                </a:lnTo>
                <a:lnTo>
                  <a:pt x="238025" y="0"/>
                </a:lnTo>
                <a:lnTo>
                  <a:pt x="240704" y="545"/>
                </a:lnTo>
                <a:lnTo>
                  <a:pt x="243185" y="1637"/>
                </a:lnTo>
                <a:lnTo>
                  <a:pt x="245665" y="2629"/>
                </a:lnTo>
                <a:lnTo>
                  <a:pt x="247798" y="4067"/>
                </a:lnTo>
                <a:lnTo>
                  <a:pt x="249584" y="5953"/>
                </a:lnTo>
                <a:lnTo>
                  <a:pt x="251469" y="7838"/>
                </a:lnTo>
                <a:lnTo>
                  <a:pt x="252908" y="10021"/>
                </a:lnTo>
                <a:lnTo>
                  <a:pt x="253900" y="12501"/>
                </a:lnTo>
                <a:lnTo>
                  <a:pt x="254992" y="14882"/>
                </a:lnTo>
                <a:lnTo>
                  <a:pt x="255537" y="17512"/>
                </a:lnTo>
                <a:lnTo>
                  <a:pt x="255537" y="23167"/>
                </a:lnTo>
                <a:lnTo>
                  <a:pt x="254992" y="25796"/>
                </a:lnTo>
                <a:lnTo>
                  <a:pt x="253900" y="28277"/>
                </a:lnTo>
                <a:lnTo>
                  <a:pt x="252908" y="30757"/>
                </a:lnTo>
                <a:lnTo>
                  <a:pt x="251469" y="32940"/>
                </a:lnTo>
                <a:lnTo>
                  <a:pt x="249584" y="34825"/>
                </a:lnTo>
                <a:lnTo>
                  <a:pt x="247798" y="36710"/>
                </a:lnTo>
                <a:lnTo>
                  <a:pt x="245665" y="38199"/>
                </a:lnTo>
                <a:lnTo>
                  <a:pt x="243185" y="39290"/>
                </a:lnTo>
                <a:lnTo>
                  <a:pt x="240704" y="40282"/>
                </a:lnTo>
                <a:lnTo>
                  <a:pt x="238025" y="40778"/>
                </a:lnTo>
                <a:close/>
              </a:path>
              <a:path w="476250" h="215264">
                <a:moveTo>
                  <a:pt x="417016" y="212080"/>
                </a:moveTo>
                <a:lnTo>
                  <a:pt x="387250" y="212080"/>
                </a:lnTo>
                <a:lnTo>
                  <a:pt x="328761" y="62656"/>
                </a:lnTo>
                <a:lnTo>
                  <a:pt x="358229" y="62656"/>
                </a:lnTo>
                <a:lnTo>
                  <a:pt x="394841" y="161478"/>
                </a:lnTo>
                <a:lnTo>
                  <a:pt x="402728" y="185588"/>
                </a:lnTo>
                <a:lnTo>
                  <a:pt x="427412" y="185588"/>
                </a:lnTo>
                <a:lnTo>
                  <a:pt x="417016" y="212080"/>
                </a:lnTo>
                <a:close/>
              </a:path>
              <a:path w="476250" h="215264">
                <a:moveTo>
                  <a:pt x="427412" y="185588"/>
                </a:moveTo>
                <a:lnTo>
                  <a:pt x="402728" y="185588"/>
                </a:lnTo>
                <a:lnTo>
                  <a:pt x="410914" y="160883"/>
                </a:lnTo>
                <a:lnTo>
                  <a:pt x="447228" y="62656"/>
                </a:lnTo>
                <a:lnTo>
                  <a:pt x="475654" y="62656"/>
                </a:lnTo>
                <a:lnTo>
                  <a:pt x="427412" y="185588"/>
                </a:lnTo>
                <a:close/>
              </a:path>
            </a:pathLst>
          </a:custGeom>
          <a:solidFill>
            <a:srgbClr val="000000"/>
          </a:solidFill>
        </p:spPr>
        <p:txBody>
          <a:bodyPr wrap="square" lIns="0" tIns="0" rIns="0" bIns="0" rtlCol="0"/>
          <a:lstStyle/>
          <a:p>
            <a:endParaRPr/>
          </a:p>
        </p:txBody>
      </p:sp>
      <p:sp>
        <p:nvSpPr>
          <p:cNvPr id="4" name="object 4"/>
          <p:cNvSpPr txBox="1"/>
          <p:nvPr/>
        </p:nvSpPr>
        <p:spPr>
          <a:xfrm>
            <a:off x="855724" y="1654383"/>
            <a:ext cx="5095240" cy="753110"/>
          </a:xfrm>
          <a:prstGeom prst="rect">
            <a:avLst/>
          </a:prstGeom>
        </p:spPr>
        <p:txBody>
          <a:bodyPr vert="horz" wrap="square" lIns="0" tIns="27940" rIns="0" bIns="0" rtlCol="0">
            <a:spAutoFit/>
          </a:bodyPr>
          <a:lstStyle/>
          <a:p>
            <a:pPr marL="12700" marR="5080">
              <a:lnSpc>
                <a:spcPts val="2850"/>
              </a:lnSpc>
              <a:spcBef>
                <a:spcPts val="220"/>
              </a:spcBef>
              <a:tabLst>
                <a:tab pos="3756660" algn="l"/>
              </a:tabLst>
            </a:pPr>
            <a:r>
              <a:rPr sz="2400" spc="-5" dirty="0">
                <a:latin typeface="Calibri"/>
                <a:cs typeface="Calibri"/>
              </a:rPr>
              <a:t>First we need to</a:t>
            </a:r>
            <a:r>
              <a:rPr sz="2400" spc="5" dirty="0">
                <a:latin typeface="Calibri"/>
                <a:cs typeface="Calibri"/>
              </a:rPr>
              <a:t> </a:t>
            </a:r>
            <a:r>
              <a:rPr sz="2400" spc="-5" dirty="0">
                <a:latin typeface="Calibri"/>
                <a:cs typeface="Calibri"/>
              </a:rPr>
              <a:t>make</a:t>
            </a:r>
            <a:r>
              <a:rPr sz="2400" dirty="0">
                <a:latin typeface="Calibri"/>
                <a:cs typeface="Calibri"/>
              </a:rPr>
              <a:t> all	</a:t>
            </a:r>
            <a:r>
              <a:rPr sz="2400" spc="-5" dirty="0">
                <a:latin typeface="Calibri"/>
                <a:cs typeface="Calibri"/>
              </a:rPr>
              <a:t>children</a:t>
            </a:r>
            <a:r>
              <a:rPr sz="2400" spc="-95" dirty="0">
                <a:latin typeface="Calibri"/>
                <a:cs typeface="Calibri"/>
              </a:rPr>
              <a:t> </a:t>
            </a:r>
            <a:r>
              <a:rPr sz="2400" spc="-5" dirty="0">
                <a:latin typeface="Calibri"/>
                <a:cs typeface="Calibri"/>
              </a:rPr>
              <a:t>of  clickable</a:t>
            </a:r>
            <a:r>
              <a:rPr sz="2400" spc="-5" dirty="0">
                <a:latin typeface="Arial"/>
                <a:cs typeface="Arial"/>
              </a:rPr>
              <a:t>… </a:t>
            </a:r>
            <a:r>
              <a:rPr sz="2400" spc="-5" dirty="0">
                <a:latin typeface="Calibri"/>
                <a:cs typeface="Calibri"/>
              </a:rPr>
              <a:t>how do we do</a:t>
            </a:r>
            <a:r>
              <a:rPr sz="2400" spc="-140" dirty="0">
                <a:latin typeface="Calibri"/>
                <a:cs typeface="Calibri"/>
              </a:rPr>
              <a:t> </a:t>
            </a:r>
            <a:r>
              <a:rPr sz="2400" spc="-5" dirty="0">
                <a:latin typeface="Calibri"/>
                <a:cs typeface="Calibri"/>
              </a:rPr>
              <a:t>that?</a:t>
            </a:r>
            <a:endParaRPr sz="2400">
              <a:latin typeface="Calibri"/>
              <a:cs typeface="Calibri"/>
            </a:endParaRPr>
          </a:p>
        </p:txBody>
      </p:sp>
      <p:sp>
        <p:nvSpPr>
          <p:cNvPr id="5" name="object 5"/>
          <p:cNvSpPr/>
          <p:nvPr/>
        </p:nvSpPr>
        <p:spPr>
          <a:xfrm>
            <a:off x="6017729" y="1759802"/>
            <a:ext cx="807085" cy="274955"/>
          </a:xfrm>
          <a:custGeom>
            <a:avLst/>
            <a:gdLst/>
            <a:ahLst/>
            <a:cxnLst/>
            <a:rect l="l" t="t" r="r" b="b"/>
            <a:pathLst>
              <a:path w="807084" h="274955">
                <a:moveTo>
                  <a:pt x="62804" y="66675"/>
                </a:moveTo>
                <a:lnTo>
                  <a:pt x="40927" y="66675"/>
                </a:lnTo>
                <a:lnTo>
                  <a:pt x="45987" y="17561"/>
                </a:lnTo>
                <a:lnTo>
                  <a:pt x="67716" y="17561"/>
                </a:lnTo>
                <a:lnTo>
                  <a:pt x="62804" y="66675"/>
                </a:lnTo>
                <a:close/>
              </a:path>
              <a:path w="807084" h="274955">
                <a:moveTo>
                  <a:pt x="122782" y="66675"/>
                </a:moveTo>
                <a:lnTo>
                  <a:pt x="100904" y="66675"/>
                </a:lnTo>
                <a:lnTo>
                  <a:pt x="105965" y="17561"/>
                </a:lnTo>
                <a:lnTo>
                  <a:pt x="127992" y="17561"/>
                </a:lnTo>
                <a:lnTo>
                  <a:pt x="122782" y="66675"/>
                </a:lnTo>
                <a:close/>
              </a:path>
              <a:path w="807084" h="274955">
                <a:moveTo>
                  <a:pt x="154781" y="86022"/>
                </a:moveTo>
                <a:lnTo>
                  <a:pt x="7589" y="86022"/>
                </a:lnTo>
                <a:lnTo>
                  <a:pt x="7589" y="66675"/>
                </a:lnTo>
                <a:lnTo>
                  <a:pt x="154781" y="66675"/>
                </a:lnTo>
                <a:lnTo>
                  <a:pt x="154781" y="86022"/>
                </a:lnTo>
                <a:close/>
              </a:path>
              <a:path w="807084" h="274955">
                <a:moveTo>
                  <a:pt x="55661" y="138112"/>
                </a:moveTo>
                <a:lnTo>
                  <a:pt x="33634" y="138112"/>
                </a:lnTo>
                <a:lnTo>
                  <a:pt x="38992" y="86022"/>
                </a:lnTo>
                <a:lnTo>
                  <a:pt x="60870" y="86022"/>
                </a:lnTo>
                <a:lnTo>
                  <a:pt x="55661" y="138112"/>
                </a:lnTo>
                <a:close/>
              </a:path>
              <a:path w="807084" h="274955">
                <a:moveTo>
                  <a:pt x="115639" y="138112"/>
                </a:moveTo>
                <a:lnTo>
                  <a:pt x="93761" y="138112"/>
                </a:lnTo>
                <a:lnTo>
                  <a:pt x="98970" y="86022"/>
                </a:lnTo>
                <a:lnTo>
                  <a:pt x="120848" y="86022"/>
                </a:lnTo>
                <a:lnTo>
                  <a:pt x="115639" y="138112"/>
                </a:lnTo>
                <a:close/>
              </a:path>
              <a:path w="807084" h="274955">
                <a:moveTo>
                  <a:pt x="146893" y="157460"/>
                </a:moveTo>
                <a:lnTo>
                  <a:pt x="0" y="157460"/>
                </a:lnTo>
                <a:lnTo>
                  <a:pt x="0" y="138112"/>
                </a:lnTo>
                <a:lnTo>
                  <a:pt x="146893" y="138112"/>
                </a:lnTo>
                <a:lnTo>
                  <a:pt x="146893" y="157460"/>
                </a:lnTo>
                <a:close/>
              </a:path>
              <a:path w="807084" h="274955">
                <a:moveTo>
                  <a:pt x="48220" y="212080"/>
                </a:moveTo>
                <a:lnTo>
                  <a:pt x="26193" y="212080"/>
                </a:lnTo>
                <a:lnTo>
                  <a:pt x="31700" y="157460"/>
                </a:lnTo>
                <a:lnTo>
                  <a:pt x="53726" y="157460"/>
                </a:lnTo>
                <a:lnTo>
                  <a:pt x="48220" y="212080"/>
                </a:lnTo>
                <a:close/>
              </a:path>
              <a:path w="807084" h="274955">
                <a:moveTo>
                  <a:pt x="108197" y="212080"/>
                </a:moveTo>
                <a:lnTo>
                  <a:pt x="86171" y="212080"/>
                </a:lnTo>
                <a:lnTo>
                  <a:pt x="91678" y="157460"/>
                </a:lnTo>
                <a:lnTo>
                  <a:pt x="113704" y="157460"/>
                </a:lnTo>
                <a:lnTo>
                  <a:pt x="108197" y="212080"/>
                </a:lnTo>
                <a:close/>
              </a:path>
              <a:path w="807084" h="274955">
                <a:moveTo>
                  <a:pt x="242589" y="274587"/>
                </a:moveTo>
                <a:lnTo>
                  <a:pt x="203199" y="269726"/>
                </a:lnTo>
                <a:lnTo>
                  <a:pt x="190797" y="263574"/>
                </a:lnTo>
                <a:lnTo>
                  <a:pt x="185340" y="260201"/>
                </a:lnTo>
                <a:lnTo>
                  <a:pt x="181371" y="256133"/>
                </a:lnTo>
                <a:lnTo>
                  <a:pt x="178178" y="250031"/>
                </a:lnTo>
                <a:lnTo>
                  <a:pt x="176410" y="246707"/>
                </a:lnTo>
                <a:lnTo>
                  <a:pt x="175170" y="241548"/>
                </a:lnTo>
                <a:lnTo>
                  <a:pt x="175170" y="228649"/>
                </a:lnTo>
                <a:lnTo>
                  <a:pt x="176856" y="222299"/>
                </a:lnTo>
                <a:lnTo>
                  <a:pt x="183604" y="211385"/>
                </a:lnTo>
                <a:lnTo>
                  <a:pt x="188813" y="206126"/>
                </a:lnTo>
                <a:lnTo>
                  <a:pt x="195857" y="201066"/>
                </a:lnTo>
                <a:lnTo>
                  <a:pt x="193278" y="199876"/>
                </a:lnTo>
                <a:lnTo>
                  <a:pt x="180975" y="179238"/>
                </a:lnTo>
                <a:lnTo>
                  <a:pt x="180975" y="170507"/>
                </a:lnTo>
                <a:lnTo>
                  <a:pt x="196304" y="144065"/>
                </a:lnTo>
                <a:lnTo>
                  <a:pt x="194418" y="141783"/>
                </a:lnTo>
                <a:lnTo>
                  <a:pt x="184397" y="104328"/>
                </a:lnTo>
                <a:lnTo>
                  <a:pt x="185786" y="97283"/>
                </a:lnTo>
                <a:lnTo>
                  <a:pt x="211782" y="66327"/>
                </a:lnTo>
                <a:lnTo>
                  <a:pt x="234156" y="59977"/>
                </a:lnTo>
                <a:lnTo>
                  <a:pt x="246558" y="59977"/>
                </a:lnTo>
                <a:lnTo>
                  <a:pt x="250080" y="60225"/>
                </a:lnTo>
                <a:lnTo>
                  <a:pt x="256827" y="61217"/>
                </a:lnTo>
                <a:lnTo>
                  <a:pt x="259804" y="61862"/>
                </a:lnTo>
                <a:lnTo>
                  <a:pt x="262383" y="62656"/>
                </a:lnTo>
                <a:lnTo>
                  <a:pt x="316557" y="62656"/>
                </a:lnTo>
                <a:lnTo>
                  <a:pt x="316557" y="79474"/>
                </a:lnTo>
                <a:lnTo>
                  <a:pt x="237727" y="79474"/>
                </a:lnTo>
                <a:lnTo>
                  <a:pt x="233113" y="80367"/>
                </a:lnTo>
                <a:lnTo>
                  <a:pt x="210591" y="116234"/>
                </a:lnTo>
                <a:lnTo>
                  <a:pt x="211385" y="120600"/>
                </a:lnTo>
                <a:lnTo>
                  <a:pt x="238125" y="143470"/>
                </a:lnTo>
                <a:lnTo>
                  <a:pt x="290674" y="143470"/>
                </a:lnTo>
                <a:lnTo>
                  <a:pt x="290313" y="143966"/>
                </a:lnTo>
                <a:lnTo>
                  <a:pt x="279995" y="153094"/>
                </a:lnTo>
                <a:lnTo>
                  <a:pt x="274999" y="155971"/>
                </a:lnTo>
                <a:lnTo>
                  <a:pt x="212377" y="155971"/>
                </a:lnTo>
                <a:lnTo>
                  <a:pt x="210492" y="158750"/>
                </a:lnTo>
                <a:lnTo>
                  <a:pt x="208904" y="161379"/>
                </a:lnTo>
                <a:lnTo>
                  <a:pt x="206324" y="166340"/>
                </a:lnTo>
                <a:lnTo>
                  <a:pt x="205679" y="169118"/>
                </a:lnTo>
                <a:lnTo>
                  <a:pt x="205679" y="175964"/>
                </a:lnTo>
                <a:lnTo>
                  <a:pt x="264765" y="187076"/>
                </a:lnTo>
                <a:lnTo>
                  <a:pt x="272206" y="187275"/>
                </a:lnTo>
                <a:lnTo>
                  <a:pt x="279052" y="188217"/>
                </a:lnTo>
                <a:lnTo>
                  <a:pt x="291653" y="191591"/>
                </a:lnTo>
                <a:lnTo>
                  <a:pt x="297060" y="194022"/>
                </a:lnTo>
                <a:lnTo>
                  <a:pt x="301525" y="197197"/>
                </a:lnTo>
                <a:lnTo>
                  <a:pt x="306089" y="200372"/>
                </a:lnTo>
                <a:lnTo>
                  <a:pt x="309612" y="204291"/>
                </a:lnTo>
                <a:lnTo>
                  <a:pt x="311617" y="208061"/>
                </a:lnTo>
                <a:lnTo>
                  <a:pt x="219075" y="208061"/>
                </a:lnTo>
                <a:lnTo>
                  <a:pt x="215800" y="210244"/>
                </a:lnTo>
                <a:lnTo>
                  <a:pt x="202703" y="240704"/>
                </a:lnTo>
                <a:lnTo>
                  <a:pt x="206374" y="245814"/>
                </a:lnTo>
                <a:lnTo>
                  <a:pt x="244375" y="253900"/>
                </a:lnTo>
                <a:lnTo>
                  <a:pt x="305451" y="253900"/>
                </a:lnTo>
                <a:lnTo>
                  <a:pt x="304303" y="255240"/>
                </a:lnTo>
                <a:lnTo>
                  <a:pt x="298251" y="259705"/>
                </a:lnTo>
                <a:lnTo>
                  <a:pt x="292298" y="264269"/>
                </a:lnTo>
                <a:lnTo>
                  <a:pt x="284707" y="267890"/>
                </a:lnTo>
                <a:lnTo>
                  <a:pt x="275480" y="270569"/>
                </a:lnTo>
                <a:lnTo>
                  <a:pt x="268234" y="272327"/>
                </a:lnTo>
                <a:lnTo>
                  <a:pt x="260337" y="273583"/>
                </a:lnTo>
                <a:lnTo>
                  <a:pt x="251788" y="274336"/>
                </a:lnTo>
                <a:lnTo>
                  <a:pt x="242589" y="274587"/>
                </a:lnTo>
                <a:close/>
              </a:path>
              <a:path w="807084" h="274955">
                <a:moveTo>
                  <a:pt x="290674" y="143470"/>
                </a:moveTo>
                <a:lnTo>
                  <a:pt x="248046" y="143470"/>
                </a:lnTo>
                <a:lnTo>
                  <a:pt x="252611" y="142626"/>
                </a:lnTo>
                <a:lnTo>
                  <a:pt x="256579" y="140940"/>
                </a:lnTo>
                <a:lnTo>
                  <a:pt x="260647" y="139154"/>
                </a:lnTo>
                <a:lnTo>
                  <a:pt x="264020" y="136773"/>
                </a:lnTo>
                <a:lnTo>
                  <a:pt x="266700" y="133796"/>
                </a:lnTo>
                <a:lnTo>
                  <a:pt x="269478" y="130819"/>
                </a:lnTo>
                <a:lnTo>
                  <a:pt x="271561" y="127396"/>
                </a:lnTo>
                <a:lnTo>
                  <a:pt x="272950" y="123527"/>
                </a:lnTo>
                <a:lnTo>
                  <a:pt x="274439" y="119657"/>
                </a:lnTo>
                <a:lnTo>
                  <a:pt x="275072" y="116234"/>
                </a:lnTo>
                <a:lnTo>
                  <a:pt x="275182" y="106709"/>
                </a:lnTo>
                <a:lnTo>
                  <a:pt x="274389" y="102344"/>
                </a:lnTo>
                <a:lnTo>
                  <a:pt x="255835" y="81855"/>
                </a:lnTo>
                <a:lnTo>
                  <a:pt x="251965" y="80267"/>
                </a:lnTo>
                <a:lnTo>
                  <a:pt x="247650" y="79474"/>
                </a:lnTo>
                <a:lnTo>
                  <a:pt x="316557" y="79474"/>
                </a:lnTo>
                <a:lnTo>
                  <a:pt x="316557" y="83790"/>
                </a:lnTo>
                <a:lnTo>
                  <a:pt x="292595" y="83790"/>
                </a:lnTo>
                <a:lnTo>
                  <a:pt x="295374" y="87262"/>
                </a:lnTo>
                <a:lnTo>
                  <a:pt x="297507" y="91330"/>
                </a:lnTo>
                <a:lnTo>
                  <a:pt x="298995" y="95994"/>
                </a:lnTo>
                <a:lnTo>
                  <a:pt x="300583" y="100558"/>
                </a:lnTo>
                <a:lnTo>
                  <a:pt x="301376" y="105519"/>
                </a:lnTo>
                <a:lnTo>
                  <a:pt x="301255" y="119211"/>
                </a:lnTo>
                <a:lnTo>
                  <a:pt x="299937" y="125710"/>
                </a:lnTo>
                <a:lnTo>
                  <a:pt x="297060" y="132159"/>
                </a:lnTo>
                <a:lnTo>
                  <a:pt x="294282" y="138509"/>
                </a:lnTo>
                <a:lnTo>
                  <a:pt x="290674" y="143470"/>
                </a:lnTo>
                <a:close/>
              </a:path>
              <a:path w="807084" h="274955">
                <a:moveTo>
                  <a:pt x="251519" y="162966"/>
                </a:moveTo>
                <a:lnTo>
                  <a:pt x="236636" y="162966"/>
                </a:lnTo>
                <a:lnTo>
                  <a:pt x="230782" y="162321"/>
                </a:lnTo>
                <a:lnTo>
                  <a:pt x="225325" y="161032"/>
                </a:lnTo>
                <a:lnTo>
                  <a:pt x="219868" y="159642"/>
                </a:lnTo>
                <a:lnTo>
                  <a:pt x="215552" y="157956"/>
                </a:lnTo>
                <a:lnTo>
                  <a:pt x="212377" y="155971"/>
                </a:lnTo>
                <a:lnTo>
                  <a:pt x="274999" y="155971"/>
                </a:lnTo>
                <a:lnTo>
                  <a:pt x="273793" y="156666"/>
                </a:lnTo>
                <a:lnTo>
                  <a:pt x="259407" y="161726"/>
                </a:lnTo>
                <a:lnTo>
                  <a:pt x="251519" y="162966"/>
                </a:lnTo>
                <a:close/>
              </a:path>
              <a:path w="807084" h="274955">
                <a:moveTo>
                  <a:pt x="305451" y="253900"/>
                </a:moveTo>
                <a:lnTo>
                  <a:pt x="252610" y="253900"/>
                </a:lnTo>
                <a:lnTo>
                  <a:pt x="259505" y="253156"/>
                </a:lnTo>
                <a:lnTo>
                  <a:pt x="270718" y="250180"/>
                </a:lnTo>
                <a:lnTo>
                  <a:pt x="275232" y="248195"/>
                </a:lnTo>
                <a:lnTo>
                  <a:pt x="278606" y="245715"/>
                </a:lnTo>
                <a:lnTo>
                  <a:pt x="282078" y="243333"/>
                </a:lnTo>
                <a:lnTo>
                  <a:pt x="284559" y="240555"/>
                </a:lnTo>
                <a:lnTo>
                  <a:pt x="286047" y="237380"/>
                </a:lnTo>
                <a:lnTo>
                  <a:pt x="287535" y="234305"/>
                </a:lnTo>
                <a:lnTo>
                  <a:pt x="288198" y="231477"/>
                </a:lnTo>
                <a:lnTo>
                  <a:pt x="288279" y="221803"/>
                </a:lnTo>
                <a:lnTo>
                  <a:pt x="285799" y="217338"/>
                </a:lnTo>
                <a:lnTo>
                  <a:pt x="275877" y="211584"/>
                </a:lnTo>
                <a:lnTo>
                  <a:pt x="268287" y="209897"/>
                </a:lnTo>
                <a:lnTo>
                  <a:pt x="258067" y="209401"/>
                </a:lnTo>
                <a:lnTo>
                  <a:pt x="219075" y="208061"/>
                </a:lnTo>
                <a:lnTo>
                  <a:pt x="311617" y="208061"/>
                </a:lnTo>
                <a:lnTo>
                  <a:pt x="314671" y="213617"/>
                </a:lnTo>
                <a:lnTo>
                  <a:pt x="315867" y="218628"/>
                </a:lnTo>
                <a:lnTo>
                  <a:pt x="315961" y="231824"/>
                </a:lnTo>
                <a:lnTo>
                  <a:pt x="314523" y="238125"/>
                </a:lnTo>
                <a:lnTo>
                  <a:pt x="308768" y="250031"/>
                </a:lnTo>
                <a:lnTo>
                  <a:pt x="305451" y="253900"/>
                </a:lnTo>
                <a:close/>
              </a:path>
              <a:path w="807084" h="274955">
                <a:moveTo>
                  <a:pt x="410003" y="90189"/>
                </a:moveTo>
                <a:lnTo>
                  <a:pt x="383083" y="90189"/>
                </a:lnTo>
                <a:lnTo>
                  <a:pt x="389678" y="82776"/>
                </a:lnTo>
                <a:lnTo>
                  <a:pt x="422113" y="61763"/>
                </a:lnTo>
                <a:lnTo>
                  <a:pt x="435173" y="59977"/>
                </a:lnTo>
                <a:lnTo>
                  <a:pt x="446075" y="60917"/>
                </a:lnTo>
                <a:lnTo>
                  <a:pt x="455562" y="63735"/>
                </a:lnTo>
                <a:lnTo>
                  <a:pt x="463636" y="68433"/>
                </a:lnTo>
                <a:lnTo>
                  <a:pt x="470296" y="75009"/>
                </a:lnTo>
                <a:lnTo>
                  <a:pt x="474812" y="82301"/>
                </a:lnTo>
                <a:lnTo>
                  <a:pt x="427980" y="82301"/>
                </a:lnTo>
                <a:lnTo>
                  <a:pt x="424457" y="82946"/>
                </a:lnTo>
                <a:lnTo>
                  <a:pt x="420885" y="84236"/>
                </a:lnTo>
                <a:lnTo>
                  <a:pt x="417413" y="85427"/>
                </a:lnTo>
                <a:lnTo>
                  <a:pt x="413791" y="87411"/>
                </a:lnTo>
                <a:lnTo>
                  <a:pt x="410003" y="90189"/>
                </a:lnTo>
                <a:close/>
              </a:path>
              <a:path w="807084" h="274955">
                <a:moveTo>
                  <a:pt x="384869" y="212080"/>
                </a:moveTo>
                <a:lnTo>
                  <a:pt x="358675" y="212080"/>
                </a:lnTo>
                <a:lnTo>
                  <a:pt x="358675" y="62656"/>
                </a:lnTo>
                <a:lnTo>
                  <a:pt x="382339" y="62656"/>
                </a:lnTo>
                <a:lnTo>
                  <a:pt x="383083" y="90189"/>
                </a:lnTo>
                <a:lnTo>
                  <a:pt x="410003" y="90189"/>
                </a:lnTo>
                <a:lnTo>
                  <a:pt x="384869" y="116085"/>
                </a:lnTo>
                <a:lnTo>
                  <a:pt x="384869" y="212080"/>
                </a:lnTo>
                <a:close/>
              </a:path>
              <a:path w="807084" h="274955">
                <a:moveTo>
                  <a:pt x="481458" y="119657"/>
                </a:moveTo>
                <a:lnTo>
                  <a:pt x="455265" y="119657"/>
                </a:lnTo>
                <a:lnTo>
                  <a:pt x="455069" y="110514"/>
                </a:lnTo>
                <a:lnTo>
                  <a:pt x="454037" y="102728"/>
                </a:lnTo>
                <a:lnTo>
                  <a:pt x="452167" y="96301"/>
                </a:lnTo>
                <a:lnTo>
                  <a:pt x="449460" y="91231"/>
                </a:lnTo>
                <a:lnTo>
                  <a:pt x="445392" y="85278"/>
                </a:lnTo>
                <a:lnTo>
                  <a:pt x="439390" y="82301"/>
                </a:lnTo>
                <a:lnTo>
                  <a:pt x="474812" y="82301"/>
                </a:lnTo>
                <a:lnTo>
                  <a:pt x="475514" y="83436"/>
                </a:lnTo>
                <a:lnTo>
                  <a:pt x="479114" y="93687"/>
                </a:lnTo>
                <a:lnTo>
                  <a:pt x="481095" y="105760"/>
                </a:lnTo>
                <a:lnTo>
                  <a:pt x="481458" y="119657"/>
                </a:lnTo>
                <a:close/>
              </a:path>
              <a:path w="807084" h="274955">
                <a:moveTo>
                  <a:pt x="597247" y="190500"/>
                </a:moveTo>
                <a:lnTo>
                  <a:pt x="571053" y="190500"/>
                </a:lnTo>
                <a:lnTo>
                  <a:pt x="571053" y="84087"/>
                </a:lnTo>
                <a:lnTo>
                  <a:pt x="526851" y="84087"/>
                </a:lnTo>
                <a:lnTo>
                  <a:pt x="526851" y="62656"/>
                </a:lnTo>
                <a:lnTo>
                  <a:pt x="597247" y="62656"/>
                </a:lnTo>
                <a:lnTo>
                  <a:pt x="597247" y="190500"/>
                </a:lnTo>
                <a:close/>
              </a:path>
              <a:path w="807084" h="274955">
                <a:moveTo>
                  <a:pt x="641746" y="212080"/>
                </a:moveTo>
                <a:lnTo>
                  <a:pt x="521940" y="212080"/>
                </a:lnTo>
                <a:lnTo>
                  <a:pt x="521940" y="190500"/>
                </a:lnTo>
                <a:lnTo>
                  <a:pt x="641746" y="190500"/>
                </a:lnTo>
                <a:lnTo>
                  <a:pt x="641746" y="212080"/>
                </a:lnTo>
                <a:close/>
              </a:path>
              <a:path w="807084" h="274955">
                <a:moveTo>
                  <a:pt x="583009" y="40778"/>
                </a:moveTo>
                <a:lnTo>
                  <a:pt x="577254" y="40778"/>
                </a:lnTo>
                <a:lnTo>
                  <a:pt x="574575" y="40282"/>
                </a:lnTo>
                <a:lnTo>
                  <a:pt x="559742" y="23167"/>
                </a:lnTo>
                <a:lnTo>
                  <a:pt x="559742" y="17512"/>
                </a:lnTo>
                <a:lnTo>
                  <a:pt x="572095" y="1637"/>
                </a:lnTo>
                <a:lnTo>
                  <a:pt x="574575" y="545"/>
                </a:lnTo>
                <a:lnTo>
                  <a:pt x="577254" y="0"/>
                </a:lnTo>
                <a:lnTo>
                  <a:pt x="583009" y="0"/>
                </a:lnTo>
                <a:lnTo>
                  <a:pt x="585687" y="545"/>
                </a:lnTo>
                <a:lnTo>
                  <a:pt x="588168" y="1637"/>
                </a:lnTo>
                <a:lnTo>
                  <a:pt x="590649" y="2629"/>
                </a:lnTo>
                <a:lnTo>
                  <a:pt x="592782" y="4067"/>
                </a:lnTo>
                <a:lnTo>
                  <a:pt x="594568" y="5953"/>
                </a:lnTo>
                <a:lnTo>
                  <a:pt x="596453" y="7838"/>
                </a:lnTo>
                <a:lnTo>
                  <a:pt x="597892" y="10021"/>
                </a:lnTo>
                <a:lnTo>
                  <a:pt x="598884" y="12501"/>
                </a:lnTo>
                <a:lnTo>
                  <a:pt x="599975" y="14882"/>
                </a:lnTo>
                <a:lnTo>
                  <a:pt x="600521" y="17512"/>
                </a:lnTo>
                <a:lnTo>
                  <a:pt x="600521" y="23167"/>
                </a:lnTo>
                <a:lnTo>
                  <a:pt x="599975" y="25796"/>
                </a:lnTo>
                <a:lnTo>
                  <a:pt x="598884" y="28277"/>
                </a:lnTo>
                <a:lnTo>
                  <a:pt x="597891" y="30757"/>
                </a:lnTo>
                <a:lnTo>
                  <a:pt x="596452" y="32940"/>
                </a:lnTo>
                <a:lnTo>
                  <a:pt x="594568" y="34825"/>
                </a:lnTo>
                <a:lnTo>
                  <a:pt x="592782" y="36710"/>
                </a:lnTo>
                <a:lnTo>
                  <a:pt x="590649" y="38199"/>
                </a:lnTo>
                <a:lnTo>
                  <a:pt x="588168" y="39290"/>
                </a:lnTo>
                <a:lnTo>
                  <a:pt x="585687" y="40282"/>
                </a:lnTo>
                <a:lnTo>
                  <a:pt x="583009" y="40778"/>
                </a:lnTo>
                <a:close/>
              </a:path>
              <a:path w="807084" h="274955">
                <a:moveTo>
                  <a:pt x="806945" y="64591"/>
                </a:moveTo>
                <a:lnTo>
                  <a:pt x="780900" y="64591"/>
                </a:lnTo>
                <a:lnTo>
                  <a:pt x="780900" y="1785"/>
                </a:lnTo>
                <a:lnTo>
                  <a:pt x="806945" y="1785"/>
                </a:lnTo>
                <a:lnTo>
                  <a:pt x="806945" y="64591"/>
                </a:lnTo>
                <a:close/>
              </a:path>
              <a:path w="807084" h="274955">
                <a:moveTo>
                  <a:pt x="731936" y="214758"/>
                </a:moveTo>
                <a:lnTo>
                  <a:pt x="723403" y="214758"/>
                </a:lnTo>
                <a:lnTo>
                  <a:pt x="715862" y="212973"/>
                </a:lnTo>
                <a:lnTo>
                  <a:pt x="687473" y="183579"/>
                </a:lnTo>
                <a:lnTo>
                  <a:pt x="680144" y="140493"/>
                </a:lnTo>
                <a:lnTo>
                  <a:pt x="680469" y="131238"/>
                </a:lnTo>
                <a:lnTo>
                  <a:pt x="691641" y="93017"/>
                </a:lnTo>
                <a:lnTo>
                  <a:pt x="723155" y="66228"/>
                </a:lnTo>
                <a:lnTo>
                  <a:pt x="753218" y="60870"/>
                </a:lnTo>
                <a:lnTo>
                  <a:pt x="757981" y="60870"/>
                </a:lnTo>
                <a:lnTo>
                  <a:pt x="762644" y="61168"/>
                </a:lnTo>
                <a:lnTo>
                  <a:pt x="771871" y="62358"/>
                </a:lnTo>
                <a:lnTo>
                  <a:pt x="776436" y="63301"/>
                </a:lnTo>
                <a:lnTo>
                  <a:pt x="780900" y="64591"/>
                </a:lnTo>
                <a:lnTo>
                  <a:pt x="806945" y="64591"/>
                </a:lnTo>
                <a:lnTo>
                  <a:pt x="806945" y="82301"/>
                </a:lnTo>
                <a:lnTo>
                  <a:pt x="751432" y="82301"/>
                </a:lnTo>
                <a:lnTo>
                  <a:pt x="741442" y="83157"/>
                </a:lnTo>
                <a:lnTo>
                  <a:pt x="709575" y="113555"/>
                </a:lnTo>
                <a:lnTo>
                  <a:pt x="706635" y="138856"/>
                </a:lnTo>
                <a:lnTo>
                  <a:pt x="707128" y="151544"/>
                </a:lnTo>
                <a:lnTo>
                  <a:pt x="724197" y="189272"/>
                </a:lnTo>
                <a:lnTo>
                  <a:pt x="737145" y="192583"/>
                </a:lnTo>
                <a:lnTo>
                  <a:pt x="776016" y="192583"/>
                </a:lnTo>
                <a:lnTo>
                  <a:pt x="771524" y="197532"/>
                </a:lnTo>
                <a:lnTo>
                  <a:pt x="739173" y="214284"/>
                </a:lnTo>
                <a:lnTo>
                  <a:pt x="731936" y="214758"/>
                </a:lnTo>
                <a:close/>
              </a:path>
              <a:path w="807084" h="274955">
                <a:moveTo>
                  <a:pt x="776016" y="192583"/>
                </a:moveTo>
                <a:lnTo>
                  <a:pt x="743693" y="192583"/>
                </a:lnTo>
                <a:lnTo>
                  <a:pt x="750589" y="189656"/>
                </a:lnTo>
                <a:lnTo>
                  <a:pt x="757832" y="183802"/>
                </a:lnTo>
                <a:lnTo>
                  <a:pt x="763404" y="178882"/>
                </a:lnTo>
                <a:lnTo>
                  <a:pt x="769106" y="172901"/>
                </a:lnTo>
                <a:lnTo>
                  <a:pt x="774938" y="165859"/>
                </a:lnTo>
                <a:lnTo>
                  <a:pt x="780900" y="157757"/>
                </a:lnTo>
                <a:lnTo>
                  <a:pt x="780900" y="88403"/>
                </a:lnTo>
                <a:lnTo>
                  <a:pt x="776634" y="86419"/>
                </a:lnTo>
                <a:lnTo>
                  <a:pt x="771921" y="84931"/>
                </a:lnTo>
                <a:lnTo>
                  <a:pt x="766762" y="83939"/>
                </a:lnTo>
                <a:lnTo>
                  <a:pt x="761602" y="82847"/>
                </a:lnTo>
                <a:lnTo>
                  <a:pt x="756493" y="82301"/>
                </a:lnTo>
                <a:lnTo>
                  <a:pt x="806945" y="82301"/>
                </a:lnTo>
                <a:lnTo>
                  <a:pt x="806945" y="183802"/>
                </a:lnTo>
                <a:lnTo>
                  <a:pt x="782835" y="183802"/>
                </a:lnTo>
                <a:lnTo>
                  <a:pt x="777291" y="191179"/>
                </a:lnTo>
                <a:lnTo>
                  <a:pt x="776016" y="192583"/>
                </a:lnTo>
                <a:close/>
              </a:path>
              <a:path w="807084" h="274955">
                <a:moveTo>
                  <a:pt x="806945" y="212080"/>
                </a:moveTo>
                <a:lnTo>
                  <a:pt x="783728" y="212080"/>
                </a:lnTo>
                <a:lnTo>
                  <a:pt x="782835" y="183802"/>
                </a:lnTo>
                <a:lnTo>
                  <a:pt x="806945" y="183802"/>
                </a:lnTo>
                <a:lnTo>
                  <a:pt x="806945" y="212080"/>
                </a:lnTo>
                <a:close/>
              </a:path>
            </a:pathLst>
          </a:custGeom>
          <a:solidFill>
            <a:srgbClr val="000000"/>
          </a:solidFill>
        </p:spPr>
        <p:txBody>
          <a:bodyPr wrap="square" lIns="0" tIns="0" rIns="0" bIns="0" rtlCol="0"/>
          <a:lstStyle/>
          <a:p>
            <a:endParaRPr/>
          </a:p>
        </p:txBody>
      </p:sp>
      <p:sp>
        <p:nvSpPr>
          <p:cNvPr id="6" name="object 6"/>
          <p:cNvSpPr/>
          <p:nvPr/>
        </p:nvSpPr>
        <p:spPr>
          <a:xfrm>
            <a:off x="782700" y="2536225"/>
            <a:ext cx="2553606" cy="415417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19159"/>
            <a:ext cx="4114800" cy="1120820"/>
          </a:xfrm>
          <a:prstGeom prst="rect">
            <a:avLst/>
          </a:prstGeom>
        </p:spPr>
        <p:txBody>
          <a:bodyPr vert="horz" wrap="square" lIns="0" tIns="12700" rIns="0" bIns="0" rtlCol="0">
            <a:spAutoFit/>
          </a:bodyPr>
          <a:lstStyle/>
          <a:p>
            <a:pPr marL="12700">
              <a:lnSpc>
                <a:spcPct val="100000"/>
              </a:lnSpc>
              <a:spcBef>
                <a:spcPts val="100"/>
              </a:spcBef>
            </a:pPr>
            <a:r>
              <a:rPr spc="490" dirty="0"/>
              <a:t>Empty </a:t>
            </a:r>
            <a:r>
              <a:rPr spc="340" dirty="0"/>
              <a:t>square </a:t>
            </a:r>
            <a:r>
              <a:rPr spc="100" dirty="0"/>
              <a:t>-&gt;</a:t>
            </a:r>
            <a:r>
              <a:rPr spc="-509" dirty="0"/>
              <a:t> </a:t>
            </a:r>
            <a:r>
              <a:rPr spc="565" dirty="0"/>
              <a:t>X</a:t>
            </a:r>
          </a:p>
        </p:txBody>
      </p:sp>
      <p:sp>
        <p:nvSpPr>
          <p:cNvPr id="3" name="object 3"/>
          <p:cNvSpPr/>
          <p:nvPr/>
        </p:nvSpPr>
        <p:spPr>
          <a:xfrm>
            <a:off x="173100" y="1926625"/>
            <a:ext cx="2553606" cy="415417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65124" y="2030349"/>
            <a:ext cx="6011800" cy="225764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58256" y="4541113"/>
            <a:ext cx="1481137" cy="272801"/>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3216200" y="4433908"/>
            <a:ext cx="5114290" cy="1477010"/>
          </a:xfrm>
          <a:prstGeom prst="rect">
            <a:avLst/>
          </a:prstGeom>
        </p:spPr>
        <p:txBody>
          <a:bodyPr vert="horz" wrap="square" lIns="0" tIns="27940" rIns="0" bIns="0" rtlCol="0">
            <a:spAutoFit/>
          </a:bodyPr>
          <a:lstStyle/>
          <a:p>
            <a:pPr marL="12700" marR="5080">
              <a:lnSpc>
                <a:spcPts val="2850"/>
              </a:lnSpc>
              <a:spcBef>
                <a:spcPts val="220"/>
              </a:spcBef>
              <a:tabLst>
                <a:tab pos="1826260" algn="l"/>
              </a:tabLst>
            </a:pPr>
            <a:r>
              <a:rPr sz="2400" spc="-5" dirty="0">
                <a:latin typeface="Calibri"/>
                <a:cs typeface="Calibri"/>
              </a:rPr>
              <a:t>In	</a:t>
            </a:r>
            <a:r>
              <a:rPr sz="2400" dirty="0">
                <a:latin typeface="Calibri"/>
                <a:cs typeface="Calibri"/>
              </a:rPr>
              <a:t>, </a:t>
            </a:r>
            <a:r>
              <a:rPr sz="2400" spc="-5" dirty="0">
                <a:latin typeface="Calibri"/>
                <a:cs typeface="Calibri"/>
              </a:rPr>
              <a:t>we need to </a:t>
            </a:r>
            <a:r>
              <a:rPr sz="2400" dirty="0">
                <a:latin typeface="Calibri"/>
                <a:cs typeface="Calibri"/>
              </a:rPr>
              <a:t>add an</a:t>
            </a:r>
            <a:r>
              <a:rPr sz="2400" spc="-100" dirty="0">
                <a:latin typeface="Calibri"/>
                <a:cs typeface="Calibri"/>
              </a:rPr>
              <a:t> </a:t>
            </a:r>
            <a:r>
              <a:rPr sz="2400" spc="-5" dirty="0">
                <a:latin typeface="Calibri"/>
                <a:cs typeface="Calibri"/>
              </a:rPr>
              <a:t>&lt;img&gt;  tag into the clicked</a:t>
            </a:r>
            <a:r>
              <a:rPr sz="2400" spc="-20" dirty="0">
                <a:latin typeface="Calibri"/>
                <a:cs typeface="Calibri"/>
              </a:rPr>
              <a:t> </a:t>
            </a:r>
            <a:r>
              <a:rPr sz="2400" spc="5" dirty="0">
                <a:latin typeface="Calibri"/>
                <a:cs typeface="Calibri"/>
              </a:rPr>
              <a:t>element</a:t>
            </a:r>
            <a:r>
              <a:rPr sz="2400" spc="5" dirty="0">
                <a:latin typeface="Arial"/>
                <a:cs typeface="Arial"/>
              </a:rPr>
              <a:t>…</a:t>
            </a:r>
            <a:endParaRPr sz="2400">
              <a:latin typeface="Arial"/>
              <a:cs typeface="Arial"/>
            </a:endParaRPr>
          </a:p>
          <a:p>
            <a:pPr>
              <a:lnSpc>
                <a:spcPct val="100000"/>
              </a:lnSpc>
              <a:spcBef>
                <a:spcPts val="25"/>
              </a:spcBef>
            </a:pPr>
            <a:endParaRPr sz="2350">
              <a:latin typeface="Arial"/>
              <a:cs typeface="Arial"/>
            </a:endParaRPr>
          </a:p>
          <a:p>
            <a:pPr marL="12700">
              <a:lnSpc>
                <a:spcPct val="100000"/>
              </a:lnSpc>
            </a:pPr>
            <a:r>
              <a:rPr sz="2400" spc="-5" dirty="0">
                <a:latin typeface="Calibri"/>
                <a:cs typeface="Calibri"/>
              </a:rPr>
              <a:t>How do we do</a:t>
            </a:r>
            <a:r>
              <a:rPr sz="2400" spc="-15" dirty="0">
                <a:latin typeface="Calibri"/>
                <a:cs typeface="Calibri"/>
              </a:rPr>
              <a:t> </a:t>
            </a:r>
            <a:r>
              <a:rPr sz="2400" spc="-5" dirty="0">
                <a:latin typeface="Calibri"/>
                <a:cs typeface="Calibri"/>
              </a:rPr>
              <a:t>that?</a:t>
            </a:r>
            <a:endParaRPr sz="2400">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2228815"/>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7 –</a:t>
            </a:r>
            <a:br>
              <a:rPr lang="en-US" sz="4800" spc="-70" dirty="0"/>
            </a:br>
            <a:r>
              <a:rPr lang="en-US" sz="4800" spc="-70" dirty="0"/>
              <a:t>Bizarre Nature of HTML/CSS</a:t>
            </a:r>
            <a:endParaRPr sz="4800" dirty="0"/>
          </a:p>
        </p:txBody>
      </p:sp>
    </p:spTree>
    <p:extLst>
      <p:ext uri="{BB962C8B-B14F-4D97-AF65-F5344CB8AC3E}">
        <p14:creationId xmlns:p14="http://schemas.microsoft.com/office/powerpoint/2010/main" val="64922492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3100" y="1926625"/>
            <a:ext cx="2553606" cy="415417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216200" y="5576908"/>
            <a:ext cx="33286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Step </a:t>
            </a:r>
            <a:r>
              <a:rPr sz="2400" dirty="0">
                <a:latin typeface="Calibri"/>
                <a:cs typeface="Calibri"/>
              </a:rPr>
              <a:t>1 </a:t>
            </a:r>
            <a:r>
              <a:rPr sz="2400" spc="-5" dirty="0">
                <a:latin typeface="Calibri"/>
                <a:cs typeface="Calibri"/>
              </a:rPr>
              <a:t>Complete:</a:t>
            </a:r>
            <a:r>
              <a:rPr sz="2400" spc="-70" dirty="0">
                <a:latin typeface="Calibri"/>
                <a:cs typeface="Calibri"/>
              </a:rPr>
              <a:t> </a:t>
            </a:r>
            <a:r>
              <a:rPr sz="2400" u="heavy" spc="-5" dirty="0">
                <a:solidFill>
                  <a:srgbClr val="0097A7"/>
                </a:solidFill>
                <a:uFill>
                  <a:solidFill>
                    <a:srgbClr val="0097A7"/>
                  </a:solidFill>
                </a:uFill>
                <a:latin typeface="Calibri"/>
                <a:cs typeface="Calibri"/>
                <a:hlinkClick r:id="rId3"/>
              </a:rPr>
              <a:t>CodePen</a:t>
            </a:r>
            <a:endParaRPr sz="2400">
              <a:latin typeface="Calibri"/>
              <a:cs typeface="Calibri"/>
            </a:endParaRPr>
          </a:p>
        </p:txBody>
      </p:sp>
      <p:sp>
        <p:nvSpPr>
          <p:cNvPr id="5" name="object 5"/>
          <p:cNvSpPr/>
          <p:nvPr/>
        </p:nvSpPr>
        <p:spPr>
          <a:xfrm>
            <a:off x="2879107" y="1948860"/>
            <a:ext cx="6034577" cy="3414814"/>
          </a:xfrm>
          <a:prstGeom prst="rect">
            <a:avLst/>
          </a:prstGeom>
          <a:blipFill>
            <a:blip r:embed="rId4" cstate="print"/>
            <a:stretch>
              <a:fillRect/>
            </a:stretch>
          </a:blipFill>
        </p:spPr>
        <p:txBody>
          <a:bodyPr wrap="square" lIns="0" tIns="0" rIns="0" bIns="0" rtlCol="0"/>
          <a:lstStyle/>
          <a:p>
            <a:endParaRPr/>
          </a:p>
        </p:txBody>
      </p:sp>
      <p:sp>
        <p:nvSpPr>
          <p:cNvPr id="8" name="object 2">
            <a:extLst>
              <a:ext uri="{FF2B5EF4-FFF2-40B4-BE49-F238E27FC236}">
                <a16:creationId xmlns:a16="http://schemas.microsoft.com/office/drawing/2014/main" id="{1E495B18-65D3-4AC7-818E-D3E94B832B3B}"/>
              </a:ext>
            </a:extLst>
          </p:cNvPr>
          <p:cNvSpPr txBox="1">
            <a:spLocks noGrp="1"/>
          </p:cNvSpPr>
          <p:nvPr>
            <p:ph type="title"/>
          </p:nvPr>
        </p:nvSpPr>
        <p:spPr>
          <a:xfrm>
            <a:off x="304800" y="319159"/>
            <a:ext cx="4114800" cy="1120820"/>
          </a:xfrm>
          <a:prstGeom prst="rect">
            <a:avLst/>
          </a:prstGeom>
        </p:spPr>
        <p:txBody>
          <a:bodyPr vert="horz" wrap="square" lIns="0" tIns="12700" rIns="0" bIns="0" rtlCol="0">
            <a:spAutoFit/>
          </a:bodyPr>
          <a:lstStyle/>
          <a:p>
            <a:pPr marL="12700">
              <a:lnSpc>
                <a:spcPct val="100000"/>
              </a:lnSpc>
              <a:spcBef>
                <a:spcPts val="100"/>
              </a:spcBef>
            </a:pPr>
            <a:r>
              <a:rPr spc="490" dirty="0"/>
              <a:t>Empty </a:t>
            </a:r>
            <a:r>
              <a:rPr spc="340" dirty="0"/>
              <a:t>square </a:t>
            </a:r>
            <a:r>
              <a:rPr spc="100" dirty="0"/>
              <a:t>-&gt;</a:t>
            </a:r>
            <a:r>
              <a:rPr spc="-509" dirty="0"/>
              <a:t> </a:t>
            </a:r>
            <a:r>
              <a:rPr spc="565" dirty="0"/>
              <a:t>X</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432" y="228600"/>
            <a:ext cx="3723568" cy="1120820"/>
          </a:xfrm>
          <a:prstGeom prst="rect">
            <a:avLst/>
          </a:prstGeom>
        </p:spPr>
        <p:txBody>
          <a:bodyPr vert="horz" wrap="square" lIns="0" tIns="12700" rIns="0" bIns="0" rtlCol="0">
            <a:spAutoFit/>
          </a:bodyPr>
          <a:lstStyle/>
          <a:p>
            <a:pPr marL="12700">
              <a:lnSpc>
                <a:spcPct val="100000"/>
              </a:lnSpc>
              <a:spcBef>
                <a:spcPts val="100"/>
              </a:spcBef>
            </a:pPr>
            <a:r>
              <a:rPr spc="315" dirty="0"/>
              <a:t>Tic </a:t>
            </a:r>
            <a:r>
              <a:rPr spc="385" dirty="0"/>
              <a:t>Tac </a:t>
            </a:r>
            <a:r>
              <a:rPr spc="315" dirty="0"/>
              <a:t>Toe</a:t>
            </a:r>
            <a:r>
              <a:rPr spc="-400" dirty="0"/>
              <a:t> </a:t>
            </a:r>
            <a:r>
              <a:rPr spc="395" dirty="0"/>
              <a:t>plan</a:t>
            </a:r>
          </a:p>
        </p:txBody>
      </p:sp>
      <p:sp>
        <p:nvSpPr>
          <p:cNvPr id="3" name="object 3"/>
          <p:cNvSpPr/>
          <p:nvPr/>
        </p:nvSpPr>
        <p:spPr>
          <a:xfrm>
            <a:off x="3254884" y="2483703"/>
            <a:ext cx="797560" cy="215265"/>
          </a:xfrm>
          <a:custGeom>
            <a:avLst/>
            <a:gdLst/>
            <a:ahLst/>
            <a:cxnLst/>
            <a:rect l="l" t="t" r="r" b="b"/>
            <a:pathLst>
              <a:path w="797560" h="215264">
                <a:moveTo>
                  <a:pt x="100012" y="214461"/>
                </a:moveTo>
                <a:lnTo>
                  <a:pt x="0" y="130968"/>
                </a:lnTo>
                <a:lnTo>
                  <a:pt x="100012" y="47476"/>
                </a:lnTo>
                <a:lnTo>
                  <a:pt x="116234" y="63996"/>
                </a:lnTo>
                <a:lnTo>
                  <a:pt x="35123" y="130671"/>
                </a:lnTo>
                <a:lnTo>
                  <a:pt x="116234" y="198090"/>
                </a:lnTo>
                <a:lnTo>
                  <a:pt x="100012" y="214461"/>
                </a:lnTo>
                <a:close/>
              </a:path>
              <a:path w="797560" h="215264">
                <a:moveTo>
                  <a:pt x="290214" y="64591"/>
                </a:moveTo>
                <a:lnTo>
                  <a:pt x="264169" y="64591"/>
                </a:lnTo>
                <a:lnTo>
                  <a:pt x="264169" y="1785"/>
                </a:lnTo>
                <a:lnTo>
                  <a:pt x="290214" y="1785"/>
                </a:lnTo>
                <a:lnTo>
                  <a:pt x="290214" y="64591"/>
                </a:lnTo>
                <a:close/>
              </a:path>
              <a:path w="797560" h="215264">
                <a:moveTo>
                  <a:pt x="215205" y="214758"/>
                </a:moveTo>
                <a:lnTo>
                  <a:pt x="206672" y="214758"/>
                </a:lnTo>
                <a:lnTo>
                  <a:pt x="199131" y="212973"/>
                </a:lnTo>
                <a:lnTo>
                  <a:pt x="170743" y="183579"/>
                </a:lnTo>
                <a:lnTo>
                  <a:pt x="163413" y="140493"/>
                </a:lnTo>
                <a:lnTo>
                  <a:pt x="163738" y="131238"/>
                </a:lnTo>
                <a:lnTo>
                  <a:pt x="174910" y="93017"/>
                </a:lnTo>
                <a:lnTo>
                  <a:pt x="206424" y="66228"/>
                </a:lnTo>
                <a:lnTo>
                  <a:pt x="236487" y="60870"/>
                </a:lnTo>
                <a:lnTo>
                  <a:pt x="241250" y="60870"/>
                </a:lnTo>
                <a:lnTo>
                  <a:pt x="245913" y="61168"/>
                </a:lnTo>
                <a:lnTo>
                  <a:pt x="255141" y="62358"/>
                </a:lnTo>
                <a:lnTo>
                  <a:pt x="259705" y="63301"/>
                </a:lnTo>
                <a:lnTo>
                  <a:pt x="264169" y="64591"/>
                </a:lnTo>
                <a:lnTo>
                  <a:pt x="290214" y="64591"/>
                </a:lnTo>
                <a:lnTo>
                  <a:pt x="290214" y="82301"/>
                </a:lnTo>
                <a:lnTo>
                  <a:pt x="234701" y="82301"/>
                </a:lnTo>
                <a:lnTo>
                  <a:pt x="224711" y="83157"/>
                </a:lnTo>
                <a:lnTo>
                  <a:pt x="192844" y="113555"/>
                </a:lnTo>
                <a:lnTo>
                  <a:pt x="189904" y="138856"/>
                </a:lnTo>
                <a:lnTo>
                  <a:pt x="190397" y="151544"/>
                </a:lnTo>
                <a:lnTo>
                  <a:pt x="207466" y="189272"/>
                </a:lnTo>
                <a:lnTo>
                  <a:pt x="220414" y="192583"/>
                </a:lnTo>
                <a:lnTo>
                  <a:pt x="259285" y="192583"/>
                </a:lnTo>
                <a:lnTo>
                  <a:pt x="254793" y="197532"/>
                </a:lnTo>
                <a:lnTo>
                  <a:pt x="222442" y="214284"/>
                </a:lnTo>
                <a:lnTo>
                  <a:pt x="215205" y="214758"/>
                </a:lnTo>
                <a:close/>
              </a:path>
              <a:path w="797560" h="215264">
                <a:moveTo>
                  <a:pt x="259285" y="192583"/>
                </a:moveTo>
                <a:lnTo>
                  <a:pt x="226962" y="192583"/>
                </a:lnTo>
                <a:lnTo>
                  <a:pt x="233858" y="189656"/>
                </a:lnTo>
                <a:lnTo>
                  <a:pt x="241101" y="183802"/>
                </a:lnTo>
                <a:lnTo>
                  <a:pt x="246673" y="178882"/>
                </a:lnTo>
                <a:lnTo>
                  <a:pt x="252375" y="172901"/>
                </a:lnTo>
                <a:lnTo>
                  <a:pt x="258207" y="165859"/>
                </a:lnTo>
                <a:lnTo>
                  <a:pt x="264169" y="157757"/>
                </a:lnTo>
                <a:lnTo>
                  <a:pt x="264169" y="88403"/>
                </a:lnTo>
                <a:lnTo>
                  <a:pt x="259903" y="86419"/>
                </a:lnTo>
                <a:lnTo>
                  <a:pt x="255190" y="84931"/>
                </a:lnTo>
                <a:lnTo>
                  <a:pt x="250031" y="83939"/>
                </a:lnTo>
                <a:lnTo>
                  <a:pt x="244871" y="82847"/>
                </a:lnTo>
                <a:lnTo>
                  <a:pt x="239762" y="82301"/>
                </a:lnTo>
                <a:lnTo>
                  <a:pt x="290214" y="82301"/>
                </a:lnTo>
                <a:lnTo>
                  <a:pt x="290214" y="183802"/>
                </a:lnTo>
                <a:lnTo>
                  <a:pt x="266104" y="183802"/>
                </a:lnTo>
                <a:lnTo>
                  <a:pt x="260560" y="191178"/>
                </a:lnTo>
                <a:lnTo>
                  <a:pt x="259285" y="192583"/>
                </a:lnTo>
                <a:close/>
              </a:path>
              <a:path w="797560" h="215264">
                <a:moveTo>
                  <a:pt x="290214" y="212080"/>
                </a:moveTo>
                <a:lnTo>
                  <a:pt x="266997" y="212080"/>
                </a:lnTo>
                <a:lnTo>
                  <a:pt x="266104" y="183802"/>
                </a:lnTo>
                <a:lnTo>
                  <a:pt x="290214" y="183802"/>
                </a:lnTo>
                <a:lnTo>
                  <a:pt x="290214" y="212080"/>
                </a:lnTo>
                <a:close/>
              </a:path>
              <a:path w="797560" h="215264">
                <a:moveTo>
                  <a:pt x="415676" y="190500"/>
                </a:moveTo>
                <a:lnTo>
                  <a:pt x="389483" y="190500"/>
                </a:lnTo>
                <a:lnTo>
                  <a:pt x="389483" y="84087"/>
                </a:lnTo>
                <a:lnTo>
                  <a:pt x="345281" y="84087"/>
                </a:lnTo>
                <a:lnTo>
                  <a:pt x="345281" y="62656"/>
                </a:lnTo>
                <a:lnTo>
                  <a:pt x="415676" y="62656"/>
                </a:lnTo>
                <a:lnTo>
                  <a:pt x="415676" y="190500"/>
                </a:lnTo>
                <a:close/>
              </a:path>
              <a:path w="797560" h="215264">
                <a:moveTo>
                  <a:pt x="460176" y="212080"/>
                </a:moveTo>
                <a:lnTo>
                  <a:pt x="340369" y="212080"/>
                </a:lnTo>
                <a:lnTo>
                  <a:pt x="340369" y="190500"/>
                </a:lnTo>
                <a:lnTo>
                  <a:pt x="460176" y="190500"/>
                </a:lnTo>
                <a:lnTo>
                  <a:pt x="460176" y="212080"/>
                </a:lnTo>
                <a:close/>
              </a:path>
              <a:path w="797560" h="215264">
                <a:moveTo>
                  <a:pt x="401439" y="40778"/>
                </a:moveTo>
                <a:lnTo>
                  <a:pt x="395684" y="40778"/>
                </a:lnTo>
                <a:lnTo>
                  <a:pt x="393005" y="40282"/>
                </a:lnTo>
                <a:lnTo>
                  <a:pt x="378172" y="23167"/>
                </a:lnTo>
                <a:lnTo>
                  <a:pt x="378172" y="17512"/>
                </a:lnTo>
                <a:lnTo>
                  <a:pt x="390525" y="1637"/>
                </a:lnTo>
                <a:lnTo>
                  <a:pt x="393005" y="545"/>
                </a:lnTo>
                <a:lnTo>
                  <a:pt x="395684" y="0"/>
                </a:lnTo>
                <a:lnTo>
                  <a:pt x="401439" y="0"/>
                </a:lnTo>
                <a:lnTo>
                  <a:pt x="404118" y="545"/>
                </a:lnTo>
                <a:lnTo>
                  <a:pt x="406598" y="1637"/>
                </a:lnTo>
                <a:lnTo>
                  <a:pt x="409078" y="2629"/>
                </a:lnTo>
                <a:lnTo>
                  <a:pt x="411212" y="4067"/>
                </a:lnTo>
                <a:lnTo>
                  <a:pt x="412998" y="5953"/>
                </a:lnTo>
                <a:lnTo>
                  <a:pt x="414883" y="7838"/>
                </a:lnTo>
                <a:lnTo>
                  <a:pt x="416321" y="10021"/>
                </a:lnTo>
                <a:lnTo>
                  <a:pt x="417314" y="12501"/>
                </a:lnTo>
                <a:lnTo>
                  <a:pt x="418405" y="14882"/>
                </a:lnTo>
                <a:lnTo>
                  <a:pt x="418951" y="17512"/>
                </a:lnTo>
                <a:lnTo>
                  <a:pt x="418951" y="23167"/>
                </a:lnTo>
                <a:lnTo>
                  <a:pt x="418405" y="25796"/>
                </a:lnTo>
                <a:lnTo>
                  <a:pt x="417314" y="28277"/>
                </a:lnTo>
                <a:lnTo>
                  <a:pt x="416321" y="30757"/>
                </a:lnTo>
                <a:lnTo>
                  <a:pt x="414883" y="32940"/>
                </a:lnTo>
                <a:lnTo>
                  <a:pt x="412998" y="34825"/>
                </a:lnTo>
                <a:lnTo>
                  <a:pt x="411212" y="36710"/>
                </a:lnTo>
                <a:lnTo>
                  <a:pt x="409078" y="38199"/>
                </a:lnTo>
                <a:lnTo>
                  <a:pt x="406598" y="39290"/>
                </a:lnTo>
                <a:lnTo>
                  <a:pt x="404118" y="40282"/>
                </a:lnTo>
                <a:lnTo>
                  <a:pt x="401439" y="40778"/>
                </a:lnTo>
                <a:close/>
              </a:path>
              <a:path w="797560" h="215264">
                <a:moveTo>
                  <a:pt x="580429" y="212080"/>
                </a:moveTo>
                <a:lnTo>
                  <a:pt x="550664" y="212080"/>
                </a:lnTo>
                <a:lnTo>
                  <a:pt x="492174" y="62656"/>
                </a:lnTo>
                <a:lnTo>
                  <a:pt x="521642" y="62656"/>
                </a:lnTo>
                <a:lnTo>
                  <a:pt x="558254" y="161478"/>
                </a:lnTo>
                <a:lnTo>
                  <a:pt x="566142" y="185588"/>
                </a:lnTo>
                <a:lnTo>
                  <a:pt x="590825" y="185588"/>
                </a:lnTo>
                <a:lnTo>
                  <a:pt x="580429" y="212080"/>
                </a:lnTo>
                <a:close/>
              </a:path>
              <a:path w="797560" h="215264">
                <a:moveTo>
                  <a:pt x="590825" y="185588"/>
                </a:moveTo>
                <a:lnTo>
                  <a:pt x="566142" y="185588"/>
                </a:lnTo>
                <a:lnTo>
                  <a:pt x="574327" y="160883"/>
                </a:lnTo>
                <a:lnTo>
                  <a:pt x="610641" y="62656"/>
                </a:lnTo>
                <a:lnTo>
                  <a:pt x="639067" y="62656"/>
                </a:lnTo>
                <a:lnTo>
                  <a:pt x="590825" y="185588"/>
                </a:lnTo>
                <a:close/>
              </a:path>
              <a:path w="797560" h="215264">
                <a:moveTo>
                  <a:pt x="697110" y="214461"/>
                </a:moveTo>
                <a:lnTo>
                  <a:pt x="681037" y="198090"/>
                </a:lnTo>
                <a:lnTo>
                  <a:pt x="762148" y="131266"/>
                </a:lnTo>
                <a:lnTo>
                  <a:pt x="681037" y="63996"/>
                </a:lnTo>
                <a:lnTo>
                  <a:pt x="697110" y="47476"/>
                </a:lnTo>
                <a:lnTo>
                  <a:pt x="797123" y="130968"/>
                </a:lnTo>
                <a:lnTo>
                  <a:pt x="697110" y="214461"/>
                </a:lnTo>
                <a:close/>
              </a:path>
            </a:pathLst>
          </a:custGeom>
          <a:solidFill>
            <a:srgbClr val="000000"/>
          </a:solidFill>
        </p:spPr>
        <p:txBody>
          <a:bodyPr wrap="square" lIns="0" tIns="0" rIns="0" bIns="0" rtlCol="0"/>
          <a:lstStyle/>
          <a:p>
            <a:endParaRPr/>
          </a:p>
        </p:txBody>
      </p:sp>
      <p:sp>
        <p:nvSpPr>
          <p:cNvPr id="4" name="object 4"/>
          <p:cNvSpPr txBox="1"/>
          <p:nvPr/>
        </p:nvSpPr>
        <p:spPr>
          <a:xfrm>
            <a:off x="848432" y="1654383"/>
            <a:ext cx="6815455" cy="2829560"/>
          </a:xfrm>
          <a:prstGeom prst="rect">
            <a:avLst/>
          </a:prstGeom>
        </p:spPr>
        <p:txBody>
          <a:bodyPr vert="horz" wrap="square" lIns="0" tIns="27940" rIns="0" bIns="0" rtlCol="0">
            <a:spAutoFit/>
          </a:bodyPr>
          <a:lstStyle/>
          <a:p>
            <a:pPr marL="476884" marR="5080" indent="-460375" algn="just">
              <a:lnSpc>
                <a:spcPts val="2850"/>
              </a:lnSpc>
              <a:spcBef>
                <a:spcPts val="220"/>
              </a:spcBef>
              <a:tabLst>
                <a:tab pos="3223895" algn="l"/>
              </a:tabLst>
            </a:pPr>
            <a:r>
              <a:rPr sz="2400" strike="sngStrike" spc="-5" dirty="0">
                <a:latin typeface="Calibri"/>
                <a:cs typeface="Calibri"/>
              </a:rPr>
              <a:t>1.</a:t>
            </a:r>
            <a:r>
              <a:rPr sz="2400" strike="noStrike" spc="-5" dirty="0">
                <a:latin typeface="Calibri"/>
                <a:cs typeface="Calibri"/>
              </a:rPr>
              <a:t> </a:t>
            </a:r>
            <a:r>
              <a:rPr sz="2400" strike="sngStrike" spc="-5" dirty="0">
                <a:latin typeface="Calibri"/>
                <a:cs typeface="Calibri"/>
              </a:rPr>
              <a:t>Every time we click on </a:t>
            </a:r>
            <a:r>
              <a:rPr sz="2400" strike="sngStrike" dirty="0">
                <a:latin typeface="Calibri"/>
                <a:cs typeface="Calibri"/>
              </a:rPr>
              <a:t>an </a:t>
            </a:r>
            <a:r>
              <a:rPr sz="2400" strike="sngStrike" spc="-5" dirty="0">
                <a:latin typeface="Calibri"/>
                <a:cs typeface="Calibri"/>
              </a:rPr>
              <a:t>empty space, change the </a:t>
            </a:r>
            <a:r>
              <a:rPr sz="2400" strike="noStrike" spc="-5" dirty="0">
                <a:latin typeface="Calibri"/>
                <a:cs typeface="Calibri"/>
              </a:rPr>
              <a:t> </a:t>
            </a:r>
            <a:r>
              <a:rPr sz="2400" strike="sngStrike" spc="-5" dirty="0">
                <a:latin typeface="Calibri"/>
                <a:cs typeface="Calibri"/>
              </a:rPr>
              <a:t>empty space in </a:t>
            </a:r>
            <a:r>
              <a:rPr sz="2400" strike="sngStrike" dirty="0">
                <a:latin typeface="Calibri"/>
                <a:cs typeface="Calibri"/>
              </a:rPr>
              <a:t>an </a:t>
            </a:r>
            <a:r>
              <a:rPr sz="2400" strike="sngStrike" spc="-5" dirty="0">
                <a:latin typeface="Calibri"/>
                <a:cs typeface="Calibri"/>
              </a:rPr>
              <a:t>"X" by </a:t>
            </a:r>
            <a:r>
              <a:rPr sz="2400" strike="sngStrike" dirty="0">
                <a:latin typeface="Calibri"/>
                <a:cs typeface="Calibri"/>
              </a:rPr>
              <a:t>adding an </a:t>
            </a:r>
            <a:r>
              <a:rPr sz="2400" strike="sngStrike" spc="-5" dirty="0">
                <a:latin typeface="Calibri"/>
                <a:cs typeface="Calibri"/>
              </a:rPr>
              <a:t>image of </a:t>
            </a:r>
            <a:r>
              <a:rPr sz="2400" strike="sngStrike" dirty="0">
                <a:latin typeface="Calibri"/>
                <a:cs typeface="Calibri"/>
              </a:rPr>
              <a:t>an </a:t>
            </a:r>
            <a:r>
              <a:rPr sz="2400" strike="sngStrike" spc="-5" dirty="0">
                <a:latin typeface="Calibri"/>
                <a:cs typeface="Calibri"/>
              </a:rPr>
              <a:t>"x" </a:t>
            </a:r>
            <a:r>
              <a:rPr sz="2400" strike="noStrike" spc="-5" dirty="0">
                <a:latin typeface="Calibri"/>
                <a:cs typeface="Calibri"/>
              </a:rPr>
              <a:t> </a:t>
            </a:r>
            <a:r>
              <a:rPr sz="2400" strike="sngStrike" spc="-5" dirty="0">
                <a:latin typeface="Calibri"/>
                <a:cs typeface="Calibri"/>
              </a:rPr>
              <a:t>into the</a:t>
            </a:r>
            <a:r>
              <a:rPr sz="2400" strike="sngStrike" spc="-90" dirty="0">
                <a:latin typeface="Calibri"/>
                <a:cs typeface="Calibri"/>
              </a:rPr>
              <a:t> </a:t>
            </a:r>
            <a:r>
              <a:rPr sz="2400" strike="sngStrike" spc="-5" dirty="0">
                <a:latin typeface="Calibri"/>
                <a:cs typeface="Calibri"/>
              </a:rPr>
              <a:t>empty	</a:t>
            </a:r>
            <a:endParaRPr sz="2400">
              <a:latin typeface="Calibri"/>
              <a:cs typeface="Calibri"/>
            </a:endParaRPr>
          </a:p>
          <a:p>
            <a:pPr marL="476884" marR="631825" indent="-464820" algn="just">
              <a:lnSpc>
                <a:spcPct val="100699"/>
              </a:lnSpc>
              <a:spcBef>
                <a:spcPts val="860"/>
              </a:spcBef>
            </a:pPr>
            <a:r>
              <a:rPr sz="2400" b="1" spc="-5" dirty="0">
                <a:latin typeface="Calibri"/>
                <a:cs typeface="Calibri"/>
              </a:rPr>
              <a:t>2. After our turn, the computer puts an "O" in </a:t>
            </a:r>
            <a:r>
              <a:rPr sz="2400" b="1" dirty="0">
                <a:latin typeface="Calibri"/>
                <a:cs typeface="Calibri"/>
              </a:rPr>
              <a:t>a  </a:t>
            </a:r>
            <a:r>
              <a:rPr sz="2400" b="1" spc="-5" dirty="0">
                <a:latin typeface="Calibri"/>
                <a:cs typeface="Calibri"/>
              </a:rPr>
              <a:t>random empty</a:t>
            </a:r>
            <a:r>
              <a:rPr sz="2400" b="1" spc="-10" dirty="0">
                <a:latin typeface="Calibri"/>
                <a:cs typeface="Calibri"/>
              </a:rPr>
              <a:t> </a:t>
            </a:r>
            <a:r>
              <a:rPr sz="2400" b="1" spc="-5" dirty="0">
                <a:latin typeface="Calibri"/>
                <a:cs typeface="Calibri"/>
              </a:rPr>
              <a:t>space</a:t>
            </a:r>
            <a:endParaRPr sz="2400">
              <a:latin typeface="Calibri"/>
              <a:cs typeface="Calibri"/>
            </a:endParaRPr>
          </a:p>
          <a:p>
            <a:pPr marL="476884" marR="522605" indent="-460375" algn="just">
              <a:lnSpc>
                <a:spcPct val="100699"/>
              </a:lnSpc>
              <a:spcBef>
                <a:spcPts val="950"/>
              </a:spcBef>
            </a:pPr>
            <a:r>
              <a:rPr sz="2400" spc="-5" dirty="0">
                <a:latin typeface="Calibri"/>
                <a:cs typeface="Calibri"/>
              </a:rPr>
              <a:t>3. When there </a:t>
            </a:r>
            <a:r>
              <a:rPr sz="2400" dirty="0">
                <a:latin typeface="Calibri"/>
                <a:cs typeface="Calibri"/>
              </a:rPr>
              <a:t>are 3 </a:t>
            </a:r>
            <a:r>
              <a:rPr sz="2400" spc="-5" dirty="0">
                <a:latin typeface="Calibri"/>
                <a:cs typeface="Calibri"/>
              </a:rPr>
              <a:t>Xs or </a:t>
            </a:r>
            <a:r>
              <a:rPr sz="2400" dirty="0">
                <a:latin typeface="Calibri"/>
                <a:cs typeface="Calibri"/>
              </a:rPr>
              <a:t>3 </a:t>
            </a:r>
            <a:r>
              <a:rPr sz="2400" spc="-5" dirty="0">
                <a:latin typeface="Calibri"/>
                <a:cs typeface="Calibri"/>
              </a:rPr>
              <a:t>Os in </a:t>
            </a:r>
            <a:r>
              <a:rPr sz="2400" dirty="0">
                <a:latin typeface="Calibri"/>
                <a:cs typeface="Calibri"/>
              </a:rPr>
              <a:t>a </a:t>
            </a:r>
            <a:r>
              <a:rPr sz="2400" spc="-5" dirty="0">
                <a:latin typeface="Calibri"/>
                <a:cs typeface="Calibri"/>
              </a:rPr>
              <a:t>row, declare </a:t>
            </a:r>
            <a:r>
              <a:rPr sz="2400" dirty="0">
                <a:latin typeface="Calibri"/>
                <a:cs typeface="Calibri"/>
              </a:rPr>
              <a:t>a  </a:t>
            </a:r>
            <a:r>
              <a:rPr sz="2400" spc="-5" dirty="0">
                <a:latin typeface="Calibri"/>
                <a:cs typeface="Calibri"/>
              </a:rPr>
              <a:t>winner</a:t>
            </a:r>
            <a:endParaRPr sz="2400">
              <a:latin typeface="Calibri"/>
              <a:cs typeface="Calibri"/>
            </a:endParaRP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5379" y="269207"/>
            <a:ext cx="4628515" cy="1120820"/>
          </a:xfrm>
          <a:prstGeom prst="rect">
            <a:avLst/>
          </a:prstGeom>
        </p:spPr>
        <p:txBody>
          <a:bodyPr vert="horz" wrap="square" lIns="0" tIns="12700" rIns="0" bIns="0" rtlCol="0">
            <a:spAutoFit/>
          </a:bodyPr>
          <a:lstStyle/>
          <a:p>
            <a:pPr marL="12700">
              <a:lnSpc>
                <a:spcPct val="100000"/>
              </a:lnSpc>
              <a:spcBef>
                <a:spcPts val="100"/>
              </a:spcBef>
            </a:pPr>
            <a:r>
              <a:rPr spc="265" dirty="0"/>
              <a:t>Aside: </a:t>
            </a:r>
            <a:r>
              <a:rPr spc="545" dirty="0"/>
              <a:t>Random </a:t>
            </a:r>
            <a:r>
              <a:rPr spc="320" dirty="0"/>
              <a:t>in</a:t>
            </a:r>
            <a:r>
              <a:rPr spc="-509" dirty="0"/>
              <a:t> </a:t>
            </a:r>
            <a:r>
              <a:rPr spc="585" dirty="0"/>
              <a:t>JS</a:t>
            </a:r>
          </a:p>
        </p:txBody>
      </p:sp>
      <p:sp>
        <p:nvSpPr>
          <p:cNvPr id="3" name="object 3"/>
          <p:cNvSpPr/>
          <p:nvPr/>
        </p:nvSpPr>
        <p:spPr>
          <a:xfrm>
            <a:off x="2254461" y="2136077"/>
            <a:ext cx="2126605" cy="28411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55724" y="1567742"/>
            <a:ext cx="6045200" cy="863600"/>
          </a:xfrm>
          <a:prstGeom prst="rect">
            <a:avLst/>
          </a:prstGeom>
        </p:spPr>
        <p:txBody>
          <a:bodyPr vert="horz" wrap="square" lIns="0" tIns="12700" rIns="0" bIns="0" rtlCol="0">
            <a:spAutoFit/>
          </a:bodyPr>
          <a:lstStyle/>
          <a:p>
            <a:pPr marL="12700" marR="5080">
              <a:lnSpc>
                <a:spcPct val="114599"/>
              </a:lnSpc>
              <a:spcBef>
                <a:spcPts val="100"/>
              </a:spcBef>
              <a:tabLst>
                <a:tab pos="3643629" algn="l"/>
              </a:tabLst>
            </a:pPr>
            <a:r>
              <a:rPr sz="2400" spc="-5" dirty="0">
                <a:solidFill>
                  <a:srgbClr val="434343"/>
                </a:solidFill>
                <a:latin typeface="Calibri"/>
                <a:cs typeface="Calibri"/>
              </a:rPr>
              <a:t>Inconveniently, JavaScript only has one*</a:t>
            </a:r>
            <a:r>
              <a:rPr sz="2400" spc="-80" dirty="0">
                <a:solidFill>
                  <a:srgbClr val="434343"/>
                </a:solidFill>
                <a:latin typeface="Calibri"/>
                <a:cs typeface="Calibri"/>
              </a:rPr>
              <a:t> </a:t>
            </a:r>
            <a:r>
              <a:rPr sz="2400" spc="-5" dirty="0">
                <a:solidFill>
                  <a:srgbClr val="434343"/>
                </a:solidFill>
                <a:latin typeface="Calibri"/>
                <a:cs typeface="Calibri"/>
              </a:rPr>
              <a:t>random  generator:</a:t>
            </a:r>
            <a:r>
              <a:rPr sz="2400" spc="30" dirty="0">
                <a:solidFill>
                  <a:srgbClr val="434343"/>
                </a:solidFill>
                <a:latin typeface="Calibri"/>
                <a:cs typeface="Calibri"/>
              </a:rPr>
              <a:t> </a:t>
            </a:r>
            <a:r>
              <a:rPr sz="2400" u="heavy" dirty="0">
                <a:solidFill>
                  <a:srgbClr val="434343"/>
                </a:solidFill>
                <a:uFill>
                  <a:solidFill>
                    <a:srgbClr val="0097A7"/>
                  </a:solidFill>
                </a:uFill>
                <a:latin typeface="Times New Roman"/>
                <a:cs typeface="Times New Roman"/>
                <a:hlinkClick r:id="rId3"/>
              </a:rPr>
              <a:t> 	</a:t>
            </a:r>
            <a:endParaRPr sz="2400">
              <a:latin typeface="Times New Roman"/>
              <a:cs typeface="Times New Roman"/>
            </a:endParaRPr>
          </a:p>
        </p:txBody>
      </p:sp>
      <p:sp>
        <p:nvSpPr>
          <p:cNvPr id="5" name="object 5"/>
          <p:cNvSpPr txBox="1"/>
          <p:nvPr/>
        </p:nvSpPr>
        <p:spPr>
          <a:xfrm>
            <a:off x="1006592" y="2929183"/>
            <a:ext cx="10350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434343"/>
                </a:solidFill>
                <a:latin typeface="Calibri"/>
                <a:cs typeface="Calibri"/>
              </a:rPr>
              <a:t>-</a:t>
            </a:r>
            <a:endParaRPr sz="2000">
              <a:latin typeface="Calibri"/>
              <a:cs typeface="Calibri"/>
            </a:endParaRPr>
          </a:p>
        </p:txBody>
      </p:sp>
      <p:sp>
        <p:nvSpPr>
          <p:cNvPr id="6" name="object 6"/>
          <p:cNvSpPr/>
          <p:nvPr/>
        </p:nvSpPr>
        <p:spPr>
          <a:xfrm>
            <a:off x="1332917" y="2974277"/>
            <a:ext cx="2126605" cy="28411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312924" y="2825043"/>
            <a:ext cx="6168390" cy="863600"/>
          </a:xfrm>
          <a:prstGeom prst="rect">
            <a:avLst/>
          </a:prstGeom>
        </p:spPr>
        <p:txBody>
          <a:bodyPr vert="horz" wrap="square" lIns="0" tIns="12700" rIns="0" bIns="0" rtlCol="0">
            <a:spAutoFit/>
          </a:bodyPr>
          <a:lstStyle/>
          <a:p>
            <a:pPr marL="12700" marR="5080" indent="2247265">
              <a:lnSpc>
                <a:spcPct val="114599"/>
              </a:lnSpc>
              <a:spcBef>
                <a:spcPts val="100"/>
              </a:spcBef>
            </a:pPr>
            <a:r>
              <a:rPr sz="2400" spc="-5" dirty="0">
                <a:solidFill>
                  <a:srgbClr val="434343"/>
                </a:solidFill>
                <a:latin typeface="Calibri"/>
                <a:cs typeface="Calibri"/>
              </a:rPr>
              <a:t>returns </a:t>
            </a:r>
            <a:r>
              <a:rPr sz="2400" dirty="0">
                <a:solidFill>
                  <a:srgbClr val="434343"/>
                </a:solidFill>
                <a:latin typeface="Calibri"/>
                <a:cs typeface="Calibri"/>
              </a:rPr>
              <a:t>a </a:t>
            </a:r>
            <a:r>
              <a:rPr sz="2400" spc="-5" dirty="0">
                <a:solidFill>
                  <a:srgbClr val="434343"/>
                </a:solidFill>
                <a:latin typeface="Calibri"/>
                <a:cs typeface="Calibri"/>
              </a:rPr>
              <a:t>random floating</a:t>
            </a:r>
            <a:r>
              <a:rPr sz="2400" spc="-95" dirty="0">
                <a:solidFill>
                  <a:srgbClr val="434343"/>
                </a:solidFill>
                <a:latin typeface="Calibri"/>
                <a:cs typeface="Calibri"/>
              </a:rPr>
              <a:t> </a:t>
            </a:r>
            <a:r>
              <a:rPr sz="2400" spc="-5" dirty="0">
                <a:solidFill>
                  <a:srgbClr val="434343"/>
                </a:solidFill>
                <a:latin typeface="Calibri"/>
                <a:cs typeface="Calibri"/>
              </a:rPr>
              <a:t>point  number between [0, 1) (0 inclusive, </a:t>
            </a:r>
            <a:r>
              <a:rPr sz="2400" dirty="0">
                <a:solidFill>
                  <a:srgbClr val="434343"/>
                </a:solidFill>
                <a:latin typeface="Calibri"/>
                <a:cs typeface="Calibri"/>
              </a:rPr>
              <a:t>1</a:t>
            </a:r>
            <a:r>
              <a:rPr sz="2400" spc="-50" dirty="0">
                <a:solidFill>
                  <a:srgbClr val="434343"/>
                </a:solidFill>
                <a:latin typeface="Calibri"/>
                <a:cs typeface="Calibri"/>
              </a:rPr>
              <a:t> </a:t>
            </a:r>
            <a:r>
              <a:rPr sz="2400" spc="-5" dirty="0">
                <a:solidFill>
                  <a:srgbClr val="434343"/>
                </a:solidFill>
                <a:latin typeface="Calibri"/>
                <a:cs typeface="Calibri"/>
              </a:rPr>
              <a:t>exclusive)</a:t>
            </a:r>
            <a:endParaRPr sz="2400">
              <a:latin typeface="Calibri"/>
              <a:cs typeface="Calibri"/>
            </a:endParaRPr>
          </a:p>
        </p:txBody>
      </p:sp>
      <p:sp>
        <p:nvSpPr>
          <p:cNvPr id="8" name="object 8"/>
          <p:cNvSpPr/>
          <p:nvPr/>
        </p:nvSpPr>
        <p:spPr>
          <a:xfrm>
            <a:off x="6401408" y="4301080"/>
            <a:ext cx="480695" cy="154940"/>
          </a:xfrm>
          <a:custGeom>
            <a:avLst/>
            <a:gdLst/>
            <a:ahLst/>
            <a:cxnLst/>
            <a:rect l="l" t="t" r="r" b="b"/>
            <a:pathLst>
              <a:path w="480695" h="154939">
                <a:moveTo>
                  <a:pt x="36750" y="31105"/>
                </a:moveTo>
                <a:lnTo>
                  <a:pt x="20985" y="31105"/>
                </a:lnTo>
                <a:lnTo>
                  <a:pt x="23564" y="25449"/>
                </a:lnTo>
                <a:lnTo>
                  <a:pt x="36016" y="7143"/>
                </a:lnTo>
                <a:lnTo>
                  <a:pt x="38596" y="4663"/>
                </a:lnTo>
                <a:lnTo>
                  <a:pt x="41324" y="2877"/>
                </a:lnTo>
                <a:lnTo>
                  <a:pt x="44202" y="1785"/>
                </a:lnTo>
                <a:lnTo>
                  <a:pt x="47178" y="595"/>
                </a:lnTo>
                <a:lnTo>
                  <a:pt x="50452" y="0"/>
                </a:lnTo>
                <a:lnTo>
                  <a:pt x="62061" y="0"/>
                </a:lnTo>
                <a:lnTo>
                  <a:pt x="68163" y="2629"/>
                </a:lnTo>
                <a:lnTo>
                  <a:pt x="76498" y="13146"/>
                </a:lnTo>
                <a:lnTo>
                  <a:pt x="78581" y="21282"/>
                </a:lnTo>
                <a:lnTo>
                  <a:pt x="78581" y="21580"/>
                </a:lnTo>
                <a:lnTo>
                  <a:pt x="47327" y="21580"/>
                </a:lnTo>
                <a:lnTo>
                  <a:pt x="45640" y="22076"/>
                </a:lnTo>
                <a:lnTo>
                  <a:pt x="42465" y="24060"/>
                </a:lnTo>
                <a:lnTo>
                  <a:pt x="40679" y="25846"/>
                </a:lnTo>
                <a:lnTo>
                  <a:pt x="38695" y="28426"/>
                </a:lnTo>
                <a:lnTo>
                  <a:pt x="36750" y="31105"/>
                </a:lnTo>
                <a:close/>
              </a:path>
              <a:path w="480695" h="154939">
                <a:moveTo>
                  <a:pt x="94586" y="32295"/>
                </a:moveTo>
                <a:lnTo>
                  <a:pt x="78581" y="32295"/>
                </a:lnTo>
                <a:lnTo>
                  <a:pt x="80962" y="27136"/>
                </a:lnTo>
                <a:lnTo>
                  <a:pt x="83294" y="22572"/>
                </a:lnTo>
                <a:lnTo>
                  <a:pt x="85576" y="18603"/>
                </a:lnTo>
                <a:lnTo>
                  <a:pt x="87858" y="14535"/>
                </a:lnTo>
                <a:lnTo>
                  <a:pt x="90288" y="11162"/>
                </a:lnTo>
                <a:lnTo>
                  <a:pt x="95548" y="5705"/>
                </a:lnTo>
                <a:lnTo>
                  <a:pt x="98475" y="3621"/>
                </a:lnTo>
                <a:lnTo>
                  <a:pt x="101649" y="2232"/>
                </a:lnTo>
                <a:lnTo>
                  <a:pt x="104824" y="744"/>
                </a:lnTo>
                <a:lnTo>
                  <a:pt x="108495" y="0"/>
                </a:lnTo>
                <a:lnTo>
                  <a:pt x="112663" y="0"/>
                </a:lnTo>
                <a:lnTo>
                  <a:pt x="124969" y="2706"/>
                </a:lnTo>
                <a:lnTo>
                  <a:pt x="133759" y="10827"/>
                </a:lnTo>
                <a:lnTo>
                  <a:pt x="137949" y="21580"/>
                </a:lnTo>
                <a:lnTo>
                  <a:pt x="105767" y="21580"/>
                </a:lnTo>
                <a:lnTo>
                  <a:pt x="103932" y="22175"/>
                </a:lnTo>
                <a:lnTo>
                  <a:pt x="100558" y="24556"/>
                </a:lnTo>
                <a:lnTo>
                  <a:pt x="98723" y="26491"/>
                </a:lnTo>
                <a:lnTo>
                  <a:pt x="96738" y="29170"/>
                </a:lnTo>
                <a:lnTo>
                  <a:pt x="94853" y="31849"/>
                </a:lnTo>
                <a:lnTo>
                  <a:pt x="94586" y="32295"/>
                </a:lnTo>
                <a:close/>
              </a:path>
              <a:path w="480695" h="154939">
                <a:moveTo>
                  <a:pt x="23812" y="152102"/>
                </a:moveTo>
                <a:lnTo>
                  <a:pt x="0" y="152102"/>
                </a:lnTo>
                <a:lnTo>
                  <a:pt x="0" y="2678"/>
                </a:lnTo>
                <a:lnTo>
                  <a:pt x="19794" y="2678"/>
                </a:lnTo>
                <a:lnTo>
                  <a:pt x="20985" y="31105"/>
                </a:lnTo>
                <a:lnTo>
                  <a:pt x="36750" y="31105"/>
                </a:lnTo>
                <a:lnTo>
                  <a:pt x="34677" y="34528"/>
                </a:lnTo>
                <a:lnTo>
                  <a:pt x="29914" y="43457"/>
                </a:lnTo>
                <a:lnTo>
                  <a:pt x="27087" y="49163"/>
                </a:lnTo>
                <a:lnTo>
                  <a:pt x="23812" y="56108"/>
                </a:lnTo>
                <a:lnTo>
                  <a:pt x="23812" y="152102"/>
                </a:lnTo>
                <a:close/>
              </a:path>
              <a:path w="480695" h="154939">
                <a:moveTo>
                  <a:pt x="82153" y="152102"/>
                </a:moveTo>
                <a:lnTo>
                  <a:pt x="58489" y="152102"/>
                </a:lnTo>
                <a:lnTo>
                  <a:pt x="58398" y="40133"/>
                </a:lnTo>
                <a:lnTo>
                  <a:pt x="58291" y="37752"/>
                </a:lnTo>
                <a:lnTo>
                  <a:pt x="57911" y="34528"/>
                </a:lnTo>
                <a:lnTo>
                  <a:pt x="57596" y="31005"/>
                </a:lnTo>
                <a:lnTo>
                  <a:pt x="57050" y="28376"/>
                </a:lnTo>
                <a:lnTo>
                  <a:pt x="56202" y="26342"/>
                </a:lnTo>
                <a:lnTo>
                  <a:pt x="55562" y="24606"/>
                </a:lnTo>
                <a:lnTo>
                  <a:pt x="54619" y="23316"/>
                </a:lnTo>
                <a:lnTo>
                  <a:pt x="52238" y="21927"/>
                </a:lnTo>
                <a:lnTo>
                  <a:pt x="50800" y="21580"/>
                </a:lnTo>
                <a:lnTo>
                  <a:pt x="78581" y="21580"/>
                </a:lnTo>
                <a:lnTo>
                  <a:pt x="78581" y="32295"/>
                </a:lnTo>
                <a:lnTo>
                  <a:pt x="94586" y="32295"/>
                </a:lnTo>
                <a:lnTo>
                  <a:pt x="92720" y="35421"/>
                </a:lnTo>
                <a:lnTo>
                  <a:pt x="90338" y="39885"/>
                </a:lnTo>
                <a:lnTo>
                  <a:pt x="88057" y="44251"/>
                </a:lnTo>
                <a:lnTo>
                  <a:pt x="85328" y="49659"/>
                </a:lnTo>
                <a:lnTo>
                  <a:pt x="82153" y="56108"/>
                </a:lnTo>
                <a:lnTo>
                  <a:pt x="82153" y="152102"/>
                </a:lnTo>
                <a:close/>
              </a:path>
              <a:path w="480695" h="154939">
                <a:moveTo>
                  <a:pt x="140791" y="152102"/>
                </a:moveTo>
                <a:lnTo>
                  <a:pt x="116979" y="152102"/>
                </a:lnTo>
                <a:lnTo>
                  <a:pt x="116855" y="37752"/>
                </a:lnTo>
                <a:lnTo>
                  <a:pt x="116780" y="36314"/>
                </a:lnTo>
                <a:lnTo>
                  <a:pt x="116384" y="33337"/>
                </a:lnTo>
                <a:lnTo>
                  <a:pt x="116085" y="30360"/>
                </a:lnTo>
                <a:lnTo>
                  <a:pt x="115540" y="28029"/>
                </a:lnTo>
                <a:lnTo>
                  <a:pt x="114746" y="26342"/>
                </a:lnTo>
                <a:lnTo>
                  <a:pt x="114051" y="24556"/>
                </a:lnTo>
                <a:lnTo>
                  <a:pt x="113109" y="23316"/>
                </a:lnTo>
                <a:lnTo>
                  <a:pt x="111841" y="22572"/>
                </a:lnTo>
                <a:lnTo>
                  <a:pt x="110827" y="21927"/>
                </a:lnTo>
                <a:lnTo>
                  <a:pt x="109438" y="21580"/>
                </a:lnTo>
                <a:lnTo>
                  <a:pt x="137949" y="21580"/>
                </a:lnTo>
                <a:lnTo>
                  <a:pt x="139033" y="24361"/>
                </a:lnTo>
                <a:lnTo>
                  <a:pt x="140686" y="42168"/>
                </a:lnTo>
                <a:lnTo>
                  <a:pt x="140791" y="152102"/>
                </a:lnTo>
                <a:close/>
              </a:path>
              <a:path w="480695" h="154939">
                <a:moveTo>
                  <a:pt x="186481" y="32891"/>
                </a:moveTo>
                <a:lnTo>
                  <a:pt x="186481" y="9525"/>
                </a:lnTo>
                <a:lnTo>
                  <a:pt x="189756" y="8334"/>
                </a:lnTo>
                <a:lnTo>
                  <a:pt x="193377" y="7193"/>
                </a:lnTo>
                <a:lnTo>
                  <a:pt x="197346" y="6102"/>
                </a:lnTo>
                <a:lnTo>
                  <a:pt x="201414" y="4911"/>
                </a:lnTo>
                <a:lnTo>
                  <a:pt x="205680" y="3869"/>
                </a:lnTo>
                <a:lnTo>
                  <a:pt x="214610" y="2083"/>
                </a:lnTo>
                <a:lnTo>
                  <a:pt x="219273" y="1389"/>
                </a:lnTo>
                <a:lnTo>
                  <a:pt x="224135" y="892"/>
                </a:lnTo>
                <a:lnTo>
                  <a:pt x="228997" y="297"/>
                </a:lnTo>
                <a:lnTo>
                  <a:pt x="233908" y="0"/>
                </a:lnTo>
                <a:lnTo>
                  <a:pt x="247898" y="0"/>
                </a:lnTo>
                <a:lnTo>
                  <a:pt x="256034" y="992"/>
                </a:lnTo>
                <a:lnTo>
                  <a:pt x="270520" y="4961"/>
                </a:lnTo>
                <a:lnTo>
                  <a:pt x="276622" y="7987"/>
                </a:lnTo>
                <a:lnTo>
                  <a:pt x="281582" y="12055"/>
                </a:lnTo>
                <a:lnTo>
                  <a:pt x="286643" y="16123"/>
                </a:lnTo>
                <a:lnTo>
                  <a:pt x="290512" y="21233"/>
                </a:lnTo>
                <a:lnTo>
                  <a:pt x="290858" y="22026"/>
                </a:lnTo>
                <a:lnTo>
                  <a:pt x="228351" y="22026"/>
                </a:lnTo>
                <a:lnTo>
                  <a:pt x="220017" y="22969"/>
                </a:lnTo>
                <a:lnTo>
                  <a:pt x="211782" y="24854"/>
                </a:lnTo>
                <a:lnTo>
                  <a:pt x="205624" y="26416"/>
                </a:lnTo>
                <a:lnTo>
                  <a:pt x="199355" y="28277"/>
                </a:lnTo>
                <a:lnTo>
                  <a:pt x="192974" y="30435"/>
                </a:lnTo>
                <a:lnTo>
                  <a:pt x="186481" y="32891"/>
                </a:lnTo>
                <a:close/>
              </a:path>
              <a:path w="480695" h="154939">
                <a:moveTo>
                  <a:pt x="222200" y="154781"/>
                </a:moveTo>
                <a:lnTo>
                  <a:pt x="213668" y="154781"/>
                </a:lnTo>
                <a:lnTo>
                  <a:pt x="206375" y="153689"/>
                </a:lnTo>
                <a:lnTo>
                  <a:pt x="176659" y="129034"/>
                </a:lnTo>
                <a:lnTo>
                  <a:pt x="173980" y="118268"/>
                </a:lnTo>
                <a:lnTo>
                  <a:pt x="173980" y="112216"/>
                </a:lnTo>
                <a:lnTo>
                  <a:pt x="190649" y="77092"/>
                </a:lnTo>
                <a:lnTo>
                  <a:pt x="240209" y="64293"/>
                </a:lnTo>
                <a:lnTo>
                  <a:pt x="271165" y="64293"/>
                </a:lnTo>
                <a:lnTo>
                  <a:pt x="271165" y="42366"/>
                </a:lnTo>
                <a:lnTo>
                  <a:pt x="236785" y="22026"/>
                </a:lnTo>
                <a:lnTo>
                  <a:pt x="290858" y="22026"/>
                </a:lnTo>
                <a:lnTo>
                  <a:pt x="295870" y="33536"/>
                </a:lnTo>
                <a:lnTo>
                  <a:pt x="297210" y="40778"/>
                </a:lnTo>
                <a:lnTo>
                  <a:pt x="297210" y="84087"/>
                </a:lnTo>
                <a:lnTo>
                  <a:pt x="231825" y="84087"/>
                </a:lnTo>
                <a:lnTo>
                  <a:pt x="226269" y="84732"/>
                </a:lnTo>
                <a:lnTo>
                  <a:pt x="201364" y="107156"/>
                </a:lnTo>
                <a:lnTo>
                  <a:pt x="201364" y="114200"/>
                </a:lnTo>
                <a:lnTo>
                  <a:pt x="221803" y="133201"/>
                </a:lnTo>
                <a:lnTo>
                  <a:pt x="272096" y="133201"/>
                </a:lnTo>
                <a:lnTo>
                  <a:pt x="267267" y="137619"/>
                </a:lnTo>
                <a:lnTo>
                  <a:pt x="229037" y="154446"/>
                </a:lnTo>
                <a:lnTo>
                  <a:pt x="222200" y="154781"/>
                </a:lnTo>
                <a:close/>
              </a:path>
              <a:path w="480695" h="154939">
                <a:moveTo>
                  <a:pt x="272096" y="133201"/>
                </a:moveTo>
                <a:lnTo>
                  <a:pt x="232320" y="133201"/>
                </a:lnTo>
                <a:lnTo>
                  <a:pt x="239117" y="131415"/>
                </a:lnTo>
                <a:lnTo>
                  <a:pt x="246757" y="127843"/>
                </a:lnTo>
                <a:lnTo>
                  <a:pt x="252636" y="124699"/>
                </a:lnTo>
                <a:lnTo>
                  <a:pt x="258663" y="120774"/>
                </a:lnTo>
                <a:lnTo>
                  <a:pt x="264840" y="116067"/>
                </a:lnTo>
                <a:lnTo>
                  <a:pt x="271165" y="110579"/>
                </a:lnTo>
                <a:lnTo>
                  <a:pt x="271165" y="84087"/>
                </a:lnTo>
                <a:lnTo>
                  <a:pt x="297210" y="84087"/>
                </a:lnTo>
                <a:lnTo>
                  <a:pt x="297210" y="132010"/>
                </a:lnTo>
                <a:lnTo>
                  <a:pt x="273397" y="132010"/>
                </a:lnTo>
                <a:lnTo>
                  <a:pt x="272096" y="133201"/>
                </a:lnTo>
                <a:close/>
              </a:path>
              <a:path w="480695" h="154939">
                <a:moveTo>
                  <a:pt x="297210" y="152102"/>
                </a:moveTo>
                <a:lnTo>
                  <a:pt x="273992" y="152102"/>
                </a:lnTo>
                <a:lnTo>
                  <a:pt x="273397" y="132010"/>
                </a:lnTo>
                <a:lnTo>
                  <a:pt x="297210" y="132010"/>
                </a:lnTo>
                <a:lnTo>
                  <a:pt x="297210" y="152102"/>
                </a:lnTo>
                <a:close/>
              </a:path>
              <a:path w="480695" h="154939">
                <a:moveTo>
                  <a:pt x="365670" y="152102"/>
                </a:moveTo>
                <a:lnTo>
                  <a:pt x="332184" y="152102"/>
                </a:lnTo>
                <a:lnTo>
                  <a:pt x="390078" y="77092"/>
                </a:lnTo>
                <a:lnTo>
                  <a:pt x="334863" y="2678"/>
                </a:lnTo>
                <a:lnTo>
                  <a:pt x="368052" y="2678"/>
                </a:lnTo>
                <a:lnTo>
                  <a:pt x="407342" y="60126"/>
                </a:lnTo>
                <a:lnTo>
                  <a:pt x="434915" y="60126"/>
                </a:lnTo>
                <a:lnTo>
                  <a:pt x="421779" y="77688"/>
                </a:lnTo>
                <a:lnTo>
                  <a:pt x="435465" y="95101"/>
                </a:lnTo>
                <a:lnTo>
                  <a:pt x="405556" y="95101"/>
                </a:lnTo>
                <a:lnTo>
                  <a:pt x="365670" y="152102"/>
                </a:lnTo>
                <a:close/>
              </a:path>
              <a:path w="480695" h="154939">
                <a:moveTo>
                  <a:pt x="434915" y="60126"/>
                </a:moveTo>
                <a:lnTo>
                  <a:pt x="407342" y="60126"/>
                </a:lnTo>
                <a:lnTo>
                  <a:pt x="445889" y="2678"/>
                </a:lnTo>
                <a:lnTo>
                  <a:pt x="477887" y="2678"/>
                </a:lnTo>
                <a:lnTo>
                  <a:pt x="434915" y="60126"/>
                </a:lnTo>
                <a:close/>
              </a:path>
              <a:path w="480695" h="154939">
                <a:moveTo>
                  <a:pt x="480268" y="152102"/>
                </a:moveTo>
                <a:lnTo>
                  <a:pt x="445889" y="152102"/>
                </a:lnTo>
                <a:lnTo>
                  <a:pt x="405556" y="95101"/>
                </a:lnTo>
                <a:lnTo>
                  <a:pt x="435465" y="95101"/>
                </a:lnTo>
                <a:lnTo>
                  <a:pt x="480268" y="152102"/>
                </a:lnTo>
                <a:close/>
              </a:path>
            </a:pathLst>
          </a:custGeom>
          <a:solidFill>
            <a:srgbClr val="434343"/>
          </a:solidFill>
        </p:spPr>
        <p:txBody>
          <a:bodyPr wrap="square" lIns="0" tIns="0" rIns="0" bIns="0" rtlCol="0"/>
          <a:lstStyle/>
          <a:p>
            <a:endParaRPr/>
          </a:p>
        </p:txBody>
      </p:sp>
      <p:sp>
        <p:nvSpPr>
          <p:cNvPr id="9" name="object 9"/>
          <p:cNvSpPr/>
          <p:nvPr/>
        </p:nvSpPr>
        <p:spPr>
          <a:xfrm>
            <a:off x="875717" y="4650678"/>
            <a:ext cx="5296793" cy="284112"/>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855724" y="4135682"/>
            <a:ext cx="7324725" cy="2558415"/>
          </a:xfrm>
          <a:prstGeom prst="rect">
            <a:avLst/>
          </a:prstGeom>
        </p:spPr>
        <p:txBody>
          <a:bodyPr vert="horz" wrap="square" lIns="0" tIns="12700" rIns="0" bIns="0" rtlCol="0">
            <a:spAutoFit/>
          </a:bodyPr>
          <a:lstStyle/>
          <a:p>
            <a:pPr marL="12700">
              <a:lnSpc>
                <a:spcPct val="100000"/>
              </a:lnSpc>
              <a:spcBef>
                <a:spcPts val="100"/>
              </a:spcBef>
              <a:tabLst>
                <a:tab pos="6103620" algn="l"/>
              </a:tabLst>
            </a:pPr>
            <a:r>
              <a:rPr sz="2400" spc="-5" dirty="0">
                <a:solidFill>
                  <a:srgbClr val="434343"/>
                </a:solidFill>
                <a:latin typeface="Calibri"/>
                <a:cs typeface="Calibri"/>
              </a:rPr>
              <a:t>To get </a:t>
            </a:r>
            <a:r>
              <a:rPr sz="2400" dirty="0">
                <a:solidFill>
                  <a:srgbClr val="434343"/>
                </a:solidFill>
                <a:latin typeface="Calibri"/>
                <a:cs typeface="Calibri"/>
              </a:rPr>
              <a:t>a </a:t>
            </a:r>
            <a:r>
              <a:rPr sz="2400" spc="-5" dirty="0">
                <a:solidFill>
                  <a:srgbClr val="434343"/>
                </a:solidFill>
                <a:latin typeface="Calibri"/>
                <a:cs typeface="Calibri"/>
              </a:rPr>
              <a:t>random number from </a:t>
            </a:r>
            <a:r>
              <a:rPr sz="2400" dirty="0">
                <a:solidFill>
                  <a:srgbClr val="434343"/>
                </a:solidFill>
                <a:latin typeface="Calibri"/>
                <a:cs typeface="Calibri"/>
              </a:rPr>
              <a:t>0</a:t>
            </a:r>
            <a:r>
              <a:rPr sz="2400" spc="10" dirty="0">
                <a:solidFill>
                  <a:srgbClr val="434343"/>
                </a:solidFill>
                <a:latin typeface="Calibri"/>
                <a:cs typeface="Calibri"/>
              </a:rPr>
              <a:t> </a:t>
            </a:r>
            <a:r>
              <a:rPr sz="2400" spc="-5" dirty="0">
                <a:solidFill>
                  <a:srgbClr val="434343"/>
                </a:solidFill>
                <a:latin typeface="Calibri"/>
                <a:cs typeface="Calibri"/>
              </a:rPr>
              <a:t>inclusive</a:t>
            </a:r>
            <a:r>
              <a:rPr sz="2400" dirty="0">
                <a:solidFill>
                  <a:srgbClr val="434343"/>
                </a:solidFill>
                <a:latin typeface="Calibri"/>
                <a:cs typeface="Calibri"/>
              </a:rPr>
              <a:t> </a:t>
            </a:r>
            <a:r>
              <a:rPr sz="2400" spc="-5" dirty="0">
                <a:solidFill>
                  <a:srgbClr val="434343"/>
                </a:solidFill>
                <a:latin typeface="Calibri"/>
                <a:cs typeface="Calibri"/>
              </a:rPr>
              <a:t>to	exclusive:</a:t>
            </a:r>
            <a:endParaRPr sz="2400">
              <a:latin typeface="Calibri"/>
              <a:cs typeface="Calibri"/>
            </a:endParaRPr>
          </a:p>
          <a:p>
            <a:pPr>
              <a:lnSpc>
                <a:spcPct val="100000"/>
              </a:lnSpc>
              <a:spcBef>
                <a:spcPts val="20"/>
              </a:spcBef>
            </a:pPr>
            <a:endParaRPr sz="3050">
              <a:latin typeface="Calibri"/>
              <a:cs typeface="Calibri"/>
            </a:endParaRPr>
          </a:p>
          <a:p>
            <a:pPr marL="12700">
              <a:lnSpc>
                <a:spcPct val="100000"/>
              </a:lnSpc>
            </a:pPr>
            <a:r>
              <a:rPr sz="1800" spc="-5" dirty="0">
                <a:solidFill>
                  <a:srgbClr val="434343"/>
                </a:solidFill>
                <a:latin typeface="Calibri"/>
                <a:cs typeface="Calibri"/>
              </a:rPr>
              <a:t>(Intuition: It's like </a:t>
            </a:r>
            <a:r>
              <a:rPr sz="1800" dirty="0">
                <a:solidFill>
                  <a:srgbClr val="434343"/>
                </a:solidFill>
                <a:latin typeface="Calibri"/>
                <a:cs typeface="Calibri"/>
              </a:rPr>
              <a:t>a </a:t>
            </a:r>
            <a:r>
              <a:rPr sz="1800" spc="-5" dirty="0">
                <a:solidFill>
                  <a:srgbClr val="434343"/>
                </a:solidFill>
                <a:latin typeface="Calibri"/>
                <a:cs typeface="Calibri"/>
              </a:rPr>
              <a:t>random percentage of</a:t>
            </a:r>
            <a:r>
              <a:rPr sz="1800" spc="-20" dirty="0">
                <a:solidFill>
                  <a:srgbClr val="434343"/>
                </a:solidFill>
                <a:latin typeface="Calibri"/>
                <a:cs typeface="Calibri"/>
              </a:rPr>
              <a:t> </a:t>
            </a:r>
            <a:r>
              <a:rPr sz="1800" spc="10" dirty="0">
                <a:solidFill>
                  <a:srgbClr val="434343"/>
                </a:solidFill>
                <a:latin typeface="Calibri"/>
                <a:cs typeface="Calibri"/>
              </a:rPr>
              <a:t>max</a:t>
            </a:r>
            <a:r>
              <a:rPr sz="1800" spc="10" dirty="0">
                <a:solidFill>
                  <a:srgbClr val="434343"/>
                </a:solidFill>
                <a:latin typeface="Arial"/>
                <a:cs typeface="Arial"/>
              </a:rPr>
              <a:t>…</a:t>
            </a:r>
            <a:endParaRPr sz="1800">
              <a:latin typeface="Arial"/>
              <a:cs typeface="Arial"/>
            </a:endParaRPr>
          </a:p>
          <a:p>
            <a:pPr marL="12700">
              <a:lnSpc>
                <a:spcPct val="100000"/>
              </a:lnSpc>
              <a:spcBef>
                <a:spcPts val="15"/>
              </a:spcBef>
            </a:pPr>
            <a:r>
              <a:rPr sz="1800" spc="-5" dirty="0">
                <a:solidFill>
                  <a:srgbClr val="434343"/>
                </a:solidFill>
                <a:latin typeface="Calibri"/>
                <a:cs typeface="Calibri"/>
              </a:rPr>
              <a:t>so if max is 5, then [0, 0.2) maps to 0, [0.2, 0.4) maps to 1, [0.4, 0.6) maps to</a:t>
            </a:r>
            <a:r>
              <a:rPr sz="1800" dirty="0">
                <a:solidFill>
                  <a:srgbClr val="434343"/>
                </a:solidFill>
                <a:latin typeface="Calibri"/>
                <a:cs typeface="Calibri"/>
              </a:rPr>
              <a:t> </a:t>
            </a:r>
            <a:r>
              <a:rPr sz="1800" spc="-5" dirty="0">
                <a:solidFill>
                  <a:srgbClr val="434343"/>
                </a:solidFill>
                <a:latin typeface="Calibri"/>
                <a:cs typeface="Calibri"/>
              </a:rPr>
              <a:t>2,</a:t>
            </a:r>
            <a:endParaRPr sz="1800">
              <a:latin typeface="Calibri"/>
              <a:cs typeface="Calibri"/>
            </a:endParaRPr>
          </a:p>
          <a:p>
            <a:pPr marL="12700">
              <a:lnSpc>
                <a:spcPct val="100000"/>
              </a:lnSpc>
              <a:spcBef>
                <a:spcPts val="15"/>
              </a:spcBef>
            </a:pPr>
            <a:r>
              <a:rPr sz="1800" spc="-5" dirty="0">
                <a:solidFill>
                  <a:srgbClr val="434343"/>
                </a:solidFill>
                <a:latin typeface="Calibri"/>
                <a:cs typeface="Calibri"/>
              </a:rPr>
              <a:t>[0.6, 0.8) maps to 3, [0.8, 1) maps to</a:t>
            </a:r>
            <a:r>
              <a:rPr sz="1800" spc="-15" dirty="0">
                <a:solidFill>
                  <a:srgbClr val="434343"/>
                </a:solidFill>
                <a:latin typeface="Calibri"/>
                <a:cs typeface="Calibri"/>
              </a:rPr>
              <a:t> </a:t>
            </a:r>
            <a:r>
              <a:rPr sz="1800" spc="-5" dirty="0">
                <a:solidFill>
                  <a:srgbClr val="434343"/>
                </a:solidFill>
                <a:latin typeface="Calibri"/>
                <a:cs typeface="Calibri"/>
              </a:rPr>
              <a:t>4)</a:t>
            </a:r>
            <a:endParaRPr sz="1800">
              <a:latin typeface="Calibri"/>
              <a:cs typeface="Calibri"/>
            </a:endParaRPr>
          </a:p>
          <a:p>
            <a:pPr>
              <a:lnSpc>
                <a:spcPct val="100000"/>
              </a:lnSpc>
            </a:pPr>
            <a:endParaRPr sz="1800">
              <a:latin typeface="Calibri"/>
              <a:cs typeface="Calibri"/>
            </a:endParaRPr>
          </a:p>
          <a:p>
            <a:pPr>
              <a:lnSpc>
                <a:spcPct val="100000"/>
              </a:lnSpc>
              <a:spcBef>
                <a:spcPts val="5"/>
              </a:spcBef>
            </a:pPr>
            <a:endParaRPr sz="2000">
              <a:latin typeface="Calibri"/>
              <a:cs typeface="Calibri"/>
            </a:endParaRPr>
          </a:p>
          <a:p>
            <a:pPr marL="12700">
              <a:lnSpc>
                <a:spcPct val="100000"/>
              </a:lnSpc>
            </a:pPr>
            <a:r>
              <a:rPr sz="1800" spc="-5" dirty="0">
                <a:solidFill>
                  <a:srgbClr val="434343"/>
                </a:solidFill>
                <a:latin typeface="Calibri"/>
                <a:cs typeface="Calibri"/>
              </a:rPr>
              <a:t>*aside from crypto</a:t>
            </a:r>
            <a:r>
              <a:rPr sz="1800" spc="-10" dirty="0">
                <a:solidFill>
                  <a:srgbClr val="434343"/>
                </a:solidFill>
                <a:latin typeface="Calibri"/>
                <a:cs typeface="Calibri"/>
              </a:rPr>
              <a:t> </a:t>
            </a:r>
            <a:r>
              <a:rPr sz="1800" spc="-5" dirty="0">
                <a:solidFill>
                  <a:srgbClr val="434343"/>
                </a:solidFill>
                <a:latin typeface="Calibri"/>
                <a:cs typeface="Calibri"/>
              </a:rPr>
              <a:t>libraries</a:t>
            </a:r>
            <a:endParaRPr sz="1800">
              <a:latin typeface="Calibri"/>
              <a:cs typeface="Calibri"/>
            </a:endParaRP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32059" y="947209"/>
            <a:ext cx="4214610" cy="421460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254944" y="5704958"/>
            <a:ext cx="485838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How do we figure out </a:t>
            </a:r>
            <a:r>
              <a:rPr sz="2400" dirty="0">
                <a:latin typeface="Calibri"/>
                <a:cs typeface="Calibri"/>
              </a:rPr>
              <a:t>an </a:t>
            </a:r>
            <a:r>
              <a:rPr sz="2400" spc="-5" dirty="0">
                <a:latin typeface="Calibri"/>
                <a:cs typeface="Calibri"/>
              </a:rPr>
              <a:t>empty</a:t>
            </a:r>
            <a:r>
              <a:rPr sz="2400" spc="-80" dirty="0">
                <a:latin typeface="Calibri"/>
                <a:cs typeface="Calibri"/>
              </a:rPr>
              <a:t> </a:t>
            </a:r>
            <a:r>
              <a:rPr sz="2400" spc="-5" dirty="0">
                <a:latin typeface="Calibri"/>
                <a:cs typeface="Calibri"/>
              </a:rPr>
              <a:t>space?</a:t>
            </a:r>
            <a:endParaRPr sz="2400">
              <a:latin typeface="Calibri"/>
              <a:cs typeface="Calibri"/>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4023" y="214514"/>
            <a:ext cx="6623050" cy="574040"/>
          </a:xfrm>
          <a:prstGeom prst="rect">
            <a:avLst/>
          </a:prstGeom>
        </p:spPr>
        <p:txBody>
          <a:bodyPr vert="horz" wrap="square" lIns="0" tIns="12700" rIns="0" bIns="0" rtlCol="0">
            <a:spAutoFit/>
          </a:bodyPr>
          <a:lstStyle/>
          <a:p>
            <a:pPr marL="12700">
              <a:lnSpc>
                <a:spcPct val="100000"/>
              </a:lnSpc>
              <a:spcBef>
                <a:spcPts val="100"/>
              </a:spcBef>
            </a:pPr>
            <a:r>
              <a:rPr spc="490" dirty="0"/>
              <a:t>Empty </a:t>
            </a:r>
            <a:r>
              <a:rPr spc="295" dirty="0"/>
              <a:t>space: </a:t>
            </a:r>
            <a:r>
              <a:rPr spc="480" dirty="0"/>
              <a:t>DOM</a:t>
            </a:r>
            <a:r>
              <a:rPr spc="-470" dirty="0"/>
              <a:t> </a:t>
            </a:r>
            <a:r>
              <a:rPr spc="409" dirty="0"/>
              <a:t>approach</a:t>
            </a:r>
          </a:p>
        </p:txBody>
      </p:sp>
      <p:sp>
        <p:nvSpPr>
          <p:cNvPr id="3" name="object 3"/>
          <p:cNvSpPr/>
          <p:nvPr/>
        </p:nvSpPr>
        <p:spPr>
          <a:xfrm>
            <a:off x="2562237" y="2145602"/>
            <a:ext cx="1490960" cy="27458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55724" y="1567742"/>
            <a:ext cx="2837815" cy="12827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Maybe something</a:t>
            </a:r>
            <a:r>
              <a:rPr sz="2400" spc="-85" dirty="0">
                <a:solidFill>
                  <a:srgbClr val="434343"/>
                </a:solidFill>
                <a:latin typeface="Calibri"/>
                <a:cs typeface="Calibri"/>
              </a:rPr>
              <a:t> </a:t>
            </a:r>
            <a:r>
              <a:rPr sz="2400" spc="-5" dirty="0">
                <a:solidFill>
                  <a:srgbClr val="434343"/>
                </a:solidFill>
                <a:latin typeface="Calibri"/>
                <a:cs typeface="Calibri"/>
              </a:rPr>
              <a:t>like: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For</a:t>
            </a:r>
            <a:r>
              <a:rPr sz="2400" spc="-10" dirty="0">
                <a:solidFill>
                  <a:srgbClr val="434343"/>
                </a:solidFill>
                <a:latin typeface="Calibri"/>
                <a:cs typeface="Calibri"/>
              </a:rPr>
              <a:t> </a:t>
            </a:r>
            <a:r>
              <a:rPr sz="2400" spc="-5" dirty="0">
                <a:solidFill>
                  <a:srgbClr val="434343"/>
                </a:solidFill>
                <a:latin typeface="Calibri"/>
                <a:cs typeface="Calibri"/>
              </a:rPr>
              <a:t>each</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See if it has</a:t>
            </a:r>
            <a:r>
              <a:rPr sz="2400" spc="-60" dirty="0">
                <a:solidFill>
                  <a:srgbClr val="434343"/>
                </a:solidFill>
                <a:latin typeface="Calibri"/>
                <a:cs typeface="Calibri"/>
              </a:rPr>
              <a:t> </a:t>
            </a:r>
            <a:r>
              <a:rPr sz="2400" dirty="0">
                <a:solidFill>
                  <a:srgbClr val="434343"/>
                </a:solidFill>
                <a:latin typeface="Calibri"/>
                <a:cs typeface="Calibri"/>
              </a:rPr>
              <a:t>an</a:t>
            </a:r>
            <a:endParaRPr sz="2400">
              <a:latin typeface="Calibri"/>
              <a:cs typeface="Calibri"/>
            </a:endParaRPr>
          </a:p>
        </p:txBody>
      </p:sp>
      <p:sp>
        <p:nvSpPr>
          <p:cNvPr id="5" name="object 5"/>
          <p:cNvSpPr/>
          <p:nvPr/>
        </p:nvSpPr>
        <p:spPr>
          <a:xfrm>
            <a:off x="3662821" y="2564702"/>
            <a:ext cx="465455" cy="274955"/>
          </a:xfrm>
          <a:custGeom>
            <a:avLst/>
            <a:gdLst/>
            <a:ahLst/>
            <a:cxnLst/>
            <a:rect l="l" t="t" r="r" b="b"/>
            <a:pathLst>
              <a:path w="465454" h="274955">
                <a:moveTo>
                  <a:pt x="75307" y="190500"/>
                </a:moveTo>
                <a:lnTo>
                  <a:pt x="49113" y="190500"/>
                </a:lnTo>
                <a:lnTo>
                  <a:pt x="49113" y="84087"/>
                </a:lnTo>
                <a:lnTo>
                  <a:pt x="4911" y="84087"/>
                </a:lnTo>
                <a:lnTo>
                  <a:pt x="4911" y="62656"/>
                </a:lnTo>
                <a:lnTo>
                  <a:pt x="75307" y="62656"/>
                </a:lnTo>
                <a:lnTo>
                  <a:pt x="75307" y="190500"/>
                </a:lnTo>
                <a:close/>
              </a:path>
              <a:path w="465454" h="274955">
                <a:moveTo>
                  <a:pt x="119806" y="212080"/>
                </a:moveTo>
                <a:lnTo>
                  <a:pt x="0" y="212080"/>
                </a:lnTo>
                <a:lnTo>
                  <a:pt x="0" y="190500"/>
                </a:lnTo>
                <a:lnTo>
                  <a:pt x="119806" y="190500"/>
                </a:lnTo>
                <a:lnTo>
                  <a:pt x="119806" y="212080"/>
                </a:lnTo>
                <a:close/>
              </a:path>
              <a:path w="465454" h="274955">
                <a:moveTo>
                  <a:pt x="61069" y="40778"/>
                </a:moveTo>
                <a:lnTo>
                  <a:pt x="55314" y="40778"/>
                </a:lnTo>
                <a:lnTo>
                  <a:pt x="52635" y="40282"/>
                </a:lnTo>
                <a:lnTo>
                  <a:pt x="37802" y="23167"/>
                </a:lnTo>
                <a:lnTo>
                  <a:pt x="37802" y="17512"/>
                </a:lnTo>
                <a:lnTo>
                  <a:pt x="50155" y="1637"/>
                </a:lnTo>
                <a:lnTo>
                  <a:pt x="52635" y="545"/>
                </a:lnTo>
                <a:lnTo>
                  <a:pt x="55314" y="0"/>
                </a:lnTo>
                <a:lnTo>
                  <a:pt x="61069" y="0"/>
                </a:lnTo>
                <a:lnTo>
                  <a:pt x="63748" y="545"/>
                </a:lnTo>
                <a:lnTo>
                  <a:pt x="66228" y="1637"/>
                </a:lnTo>
                <a:lnTo>
                  <a:pt x="68708" y="2629"/>
                </a:lnTo>
                <a:lnTo>
                  <a:pt x="70842" y="4067"/>
                </a:lnTo>
                <a:lnTo>
                  <a:pt x="72628" y="5953"/>
                </a:lnTo>
                <a:lnTo>
                  <a:pt x="74513" y="7838"/>
                </a:lnTo>
                <a:lnTo>
                  <a:pt x="75951" y="10021"/>
                </a:lnTo>
                <a:lnTo>
                  <a:pt x="76944" y="12501"/>
                </a:lnTo>
                <a:lnTo>
                  <a:pt x="78035" y="14882"/>
                </a:lnTo>
                <a:lnTo>
                  <a:pt x="78581" y="17512"/>
                </a:lnTo>
                <a:lnTo>
                  <a:pt x="78581" y="23167"/>
                </a:lnTo>
                <a:lnTo>
                  <a:pt x="78035" y="25796"/>
                </a:lnTo>
                <a:lnTo>
                  <a:pt x="76944" y="28277"/>
                </a:lnTo>
                <a:lnTo>
                  <a:pt x="75952" y="30757"/>
                </a:lnTo>
                <a:lnTo>
                  <a:pt x="74513" y="32940"/>
                </a:lnTo>
                <a:lnTo>
                  <a:pt x="72628" y="34825"/>
                </a:lnTo>
                <a:lnTo>
                  <a:pt x="70842" y="36710"/>
                </a:lnTo>
                <a:lnTo>
                  <a:pt x="68708" y="38199"/>
                </a:lnTo>
                <a:lnTo>
                  <a:pt x="66228" y="39290"/>
                </a:lnTo>
                <a:lnTo>
                  <a:pt x="63748" y="40282"/>
                </a:lnTo>
                <a:lnTo>
                  <a:pt x="61069" y="40778"/>
                </a:lnTo>
                <a:close/>
              </a:path>
              <a:path w="465454" h="274955">
                <a:moveTo>
                  <a:pt x="192126" y="91082"/>
                </a:moveTo>
                <a:lnTo>
                  <a:pt x="176361" y="91082"/>
                </a:lnTo>
                <a:lnTo>
                  <a:pt x="178941" y="85427"/>
                </a:lnTo>
                <a:lnTo>
                  <a:pt x="191392" y="67121"/>
                </a:lnTo>
                <a:lnTo>
                  <a:pt x="193972" y="64641"/>
                </a:lnTo>
                <a:lnTo>
                  <a:pt x="196701" y="62855"/>
                </a:lnTo>
                <a:lnTo>
                  <a:pt x="199578" y="61763"/>
                </a:lnTo>
                <a:lnTo>
                  <a:pt x="202555" y="60573"/>
                </a:lnTo>
                <a:lnTo>
                  <a:pt x="205829" y="59977"/>
                </a:lnTo>
                <a:lnTo>
                  <a:pt x="217437" y="59977"/>
                </a:lnTo>
                <a:lnTo>
                  <a:pt x="223539" y="62606"/>
                </a:lnTo>
                <a:lnTo>
                  <a:pt x="231874" y="73124"/>
                </a:lnTo>
                <a:lnTo>
                  <a:pt x="233957" y="81260"/>
                </a:lnTo>
                <a:lnTo>
                  <a:pt x="233957" y="81557"/>
                </a:lnTo>
                <a:lnTo>
                  <a:pt x="202703" y="81557"/>
                </a:lnTo>
                <a:lnTo>
                  <a:pt x="201017" y="82053"/>
                </a:lnTo>
                <a:lnTo>
                  <a:pt x="197842" y="84038"/>
                </a:lnTo>
                <a:lnTo>
                  <a:pt x="196056" y="85824"/>
                </a:lnTo>
                <a:lnTo>
                  <a:pt x="194071" y="88403"/>
                </a:lnTo>
                <a:lnTo>
                  <a:pt x="192126" y="91082"/>
                </a:lnTo>
                <a:close/>
              </a:path>
              <a:path w="465454" h="274955">
                <a:moveTo>
                  <a:pt x="249963" y="92273"/>
                </a:moveTo>
                <a:lnTo>
                  <a:pt x="233957" y="92273"/>
                </a:lnTo>
                <a:lnTo>
                  <a:pt x="236339" y="87114"/>
                </a:lnTo>
                <a:lnTo>
                  <a:pt x="238670" y="82550"/>
                </a:lnTo>
                <a:lnTo>
                  <a:pt x="240952" y="78581"/>
                </a:lnTo>
                <a:lnTo>
                  <a:pt x="243234" y="74513"/>
                </a:lnTo>
                <a:lnTo>
                  <a:pt x="245665" y="71139"/>
                </a:lnTo>
                <a:lnTo>
                  <a:pt x="250924" y="65682"/>
                </a:lnTo>
                <a:lnTo>
                  <a:pt x="253851" y="63599"/>
                </a:lnTo>
                <a:lnTo>
                  <a:pt x="257026" y="62210"/>
                </a:lnTo>
                <a:lnTo>
                  <a:pt x="260201" y="60721"/>
                </a:lnTo>
                <a:lnTo>
                  <a:pt x="263872" y="59977"/>
                </a:lnTo>
                <a:lnTo>
                  <a:pt x="268039" y="59977"/>
                </a:lnTo>
                <a:lnTo>
                  <a:pt x="280345" y="62684"/>
                </a:lnTo>
                <a:lnTo>
                  <a:pt x="289135" y="70804"/>
                </a:lnTo>
                <a:lnTo>
                  <a:pt x="293326" y="81557"/>
                </a:lnTo>
                <a:lnTo>
                  <a:pt x="261143" y="81557"/>
                </a:lnTo>
                <a:lnTo>
                  <a:pt x="259308" y="82153"/>
                </a:lnTo>
                <a:lnTo>
                  <a:pt x="255934" y="84534"/>
                </a:lnTo>
                <a:lnTo>
                  <a:pt x="254099" y="86469"/>
                </a:lnTo>
                <a:lnTo>
                  <a:pt x="252114" y="89148"/>
                </a:lnTo>
                <a:lnTo>
                  <a:pt x="250229" y="91826"/>
                </a:lnTo>
                <a:lnTo>
                  <a:pt x="249963" y="92273"/>
                </a:lnTo>
                <a:close/>
              </a:path>
              <a:path w="465454" h="274955">
                <a:moveTo>
                  <a:pt x="179189" y="212080"/>
                </a:moveTo>
                <a:lnTo>
                  <a:pt x="155376" y="212080"/>
                </a:lnTo>
                <a:lnTo>
                  <a:pt x="155376" y="62656"/>
                </a:lnTo>
                <a:lnTo>
                  <a:pt x="175170" y="62656"/>
                </a:lnTo>
                <a:lnTo>
                  <a:pt x="176361" y="91082"/>
                </a:lnTo>
                <a:lnTo>
                  <a:pt x="192126" y="91082"/>
                </a:lnTo>
                <a:lnTo>
                  <a:pt x="190053" y="94505"/>
                </a:lnTo>
                <a:lnTo>
                  <a:pt x="185290" y="103435"/>
                </a:lnTo>
                <a:lnTo>
                  <a:pt x="182463" y="109140"/>
                </a:lnTo>
                <a:lnTo>
                  <a:pt x="179189" y="116085"/>
                </a:lnTo>
                <a:lnTo>
                  <a:pt x="179189" y="212080"/>
                </a:lnTo>
                <a:close/>
              </a:path>
              <a:path w="465454" h="274955">
                <a:moveTo>
                  <a:pt x="237529" y="212080"/>
                </a:moveTo>
                <a:lnTo>
                  <a:pt x="213865" y="212080"/>
                </a:lnTo>
                <a:lnTo>
                  <a:pt x="213774" y="100111"/>
                </a:lnTo>
                <a:lnTo>
                  <a:pt x="213667" y="97730"/>
                </a:lnTo>
                <a:lnTo>
                  <a:pt x="213288" y="94505"/>
                </a:lnTo>
                <a:lnTo>
                  <a:pt x="212973" y="90983"/>
                </a:lnTo>
                <a:lnTo>
                  <a:pt x="212427" y="88354"/>
                </a:lnTo>
                <a:lnTo>
                  <a:pt x="211578" y="86320"/>
                </a:lnTo>
                <a:lnTo>
                  <a:pt x="210939" y="84584"/>
                </a:lnTo>
                <a:lnTo>
                  <a:pt x="209996" y="83294"/>
                </a:lnTo>
                <a:lnTo>
                  <a:pt x="207615" y="81905"/>
                </a:lnTo>
                <a:lnTo>
                  <a:pt x="206176" y="81557"/>
                </a:lnTo>
                <a:lnTo>
                  <a:pt x="233957" y="81557"/>
                </a:lnTo>
                <a:lnTo>
                  <a:pt x="233957" y="92273"/>
                </a:lnTo>
                <a:lnTo>
                  <a:pt x="249963" y="92273"/>
                </a:lnTo>
                <a:lnTo>
                  <a:pt x="248096" y="95398"/>
                </a:lnTo>
                <a:lnTo>
                  <a:pt x="245715" y="99863"/>
                </a:lnTo>
                <a:lnTo>
                  <a:pt x="243433" y="104229"/>
                </a:lnTo>
                <a:lnTo>
                  <a:pt x="240704" y="109636"/>
                </a:lnTo>
                <a:lnTo>
                  <a:pt x="237529" y="116085"/>
                </a:lnTo>
                <a:lnTo>
                  <a:pt x="237529" y="212080"/>
                </a:lnTo>
                <a:close/>
              </a:path>
              <a:path w="465454" h="274955">
                <a:moveTo>
                  <a:pt x="296167" y="212080"/>
                </a:moveTo>
                <a:lnTo>
                  <a:pt x="272355" y="212080"/>
                </a:lnTo>
                <a:lnTo>
                  <a:pt x="272231" y="97730"/>
                </a:lnTo>
                <a:lnTo>
                  <a:pt x="272156" y="96291"/>
                </a:lnTo>
                <a:lnTo>
                  <a:pt x="271760" y="93315"/>
                </a:lnTo>
                <a:lnTo>
                  <a:pt x="271462" y="90338"/>
                </a:lnTo>
                <a:lnTo>
                  <a:pt x="270916" y="88007"/>
                </a:lnTo>
                <a:lnTo>
                  <a:pt x="270123" y="86320"/>
                </a:lnTo>
                <a:lnTo>
                  <a:pt x="269428" y="84534"/>
                </a:lnTo>
                <a:lnTo>
                  <a:pt x="268485" y="83294"/>
                </a:lnTo>
                <a:lnTo>
                  <a:pt x="267217" y="82550"/>
                </a:lnTo>
                <a:lnTo>
                  <a:pt x="266203" y="81905"/>
                </a:lnTo>
                <a:lnTo>
                  <a:pt x="264814" y="81557"/>
                </a:lnTo>
                <a:lnTo>
                  <a:pt x="293326" y="81557"/>
                </a:lnTo>
                <a:lnTo>
                  <a:pt x="294409" y="84339"/>
                </a:lnTo>
                <a:lnTo>
                  <a:pt x="296062" y="102145"/>
                </a:lnTo>
                <a:lnTo>
                  <a:pt x="296167" y="212080"/>
                </a:lnTo>
                <a:close/>
              </a:path>
              <a:path w="465454" h="274955">
                <a:moveTo>
                  <a:pt x="390971" y="274587"/>
                </a:moveTo>
                <a:lnTo>
                  <a:pt x="351581" y="269726"/>
                </a:lnTo>
                <a:lnTo>
                  <a:pt x="339179" y="263574"/>
                </a:lnTo>
                <a:lnTo>
                  <a:pt x="333722" y="260201"/>
                </a:lnTo>
                <a:lnTo>
                  <a:pt x="329753" y="256133"/>
                </a:lnTo>
                <a:lnTo>
                  <a:pt x="326560" y="250031"/>
                </a:lnTo>
                <a:lnTo>
                  <a:pt x="324792" y="246707"/>
                </a:lnTo>
                <a:lnTo>
                  <a:pt x="323552" y="241548"/>
                </a:lnTo>
                <a:lnTo>
                  <a:pt x="323552" y="228649"/>
                </a:lnTo>
                <a:lnTo>
                  <a:pt x="325239" y="222299"/>
                </a:lnTo>
                <a:lnTo>
                  <a:pt x="331985" y="211385"/>
                </a:lnTo>
                <a:lnTo>
                  <a:pt x="337194" y="206126"/>
                </a:lnTo>
                <a:lnTo>
                  <a:pt x="344239" y="201066"/>
                </a:lnTo>
                <a:lnTo>
                  <a:pt x="341659" y="199876"/>
                </a:lnTo>
                <a:lnTo>
                  <a:pt x="329356" y="179238"/>
                </a:lnTo>
                <a:lnTo>
                  <a:pt x="329356" y="170507"/>
                </a:lnTo>
                <a:lnTo>
                  <a:pt x="344685" y="144065"/>
                </a:lnTo>
                <a:lnTo>
                  <a:pt x="342800" y="141783"/>
                </a:lnTo>
                <a:lnTo>
                  <a:pt x="332779" y="104328"/>
                </a:lnTo>
                <a:lnTo>
                  <a:pt x="334168" y="97283"/>
                </a:lnTo>
                <a:lnTo>
                  <a:pt x="360164" y="66327"/>
                </a:lnTo>
                <a:lnTo>
                  <a:pt x="382537" y="59977"/>
                </a:lnTo>
                <a:lnTo>
                  <a:pt x="394940" y="59977"/>
                </a:lnTo>
                <a:lnTo>
                  <a:pt x="398462" y="60225"/>
                </a:lnTo>
                <a:lnTo>
                  <a:pt x="405209" y="61217"/>
                </a:lnTo>
                <a:lnTo>
                  <a:pt x="408185" y="61862"/>
                </a:lnTo>
                <a:lnTo>
                  <a:pt x="410765" y="62656"/>
                </a:lnTo>
                <a:lnTo>
                  <a:pt x="464939" y="62656"/>
                </a:lnTo>
                <a:lnTo>
                  <a:pt x="464939" y="79474"/>
                </a:lnTo>
                <a:lnTo>
                  <a:pt x="386109" y="79474"/>
                </a:lnTo>
                <a:lnTo>
                  <a:pt x="381496" y="80367"/>
                </a:lnTo>
                <a:lnTo>
                  <a:pt x="358973" y="116234"/>
                </a:lnTo>
                <a:lnTo>
                  <a:pt x="359767" y="120600"/>
                </a:lnTo>
                <a:lnTo>
                  <a:pt x="386506" y="143470"/>
                </a:lnTo>
                <a:lnTo>
                  <a:pt x="439056" y="143470"/>
                </a:lnTo>
                <a:lnTo>
                  <a:pt x="438695" y="143966"/>
                </a:lnTo>
                <a:lnTo>
                  <a:pt x="428377" y="153094"/>
                </a:lnTo>
                <a:lnTo>
                  <a:pt x="423381" y="155971"/>
                </a:lnTo>
                <a:lnTo>
                  <a:pt x="360759" y="155971"/>
                </a:lnTo>
                <a:lnTo>
                  <a:pt x="358874" y="158749"/>
                </a:lnTo>
                <a:lnTo>
                  <a:pt x="357286" y="161379"/>
                </a:lnTo>
                <a:lnTo>
                  <a:pt x="354707" y="166340"/>
                </a:lnTo>
                <a:lnTo>
                  <a:pt x="354062" y="169118"/>
                </a:lnTo>
                <a:lnTo>
                  <a:pt x="354062" y="175964"/>
                </a:lnTo>
                <a:lnTo>
                  <a:pt x="413146" y="187076"/>
                </a:lnTo>
                <a:lnTo>
                  <a:pt x="420588" y="187275"/>
                </a:lnTo>
                <a:lnTo>
                  <a:pt x="427434" y="188218"/>
                </a:lnTo>
                <a:lnTo>
                  <a:pt x="440035" y="191591"/>
                </a:lnTo>
                <a:lnTo>
                  <a:pt x="445442" y="194022"/>
                </a:lnTo>
                <a:lnTo>
                  <a:pt x="449907" y="197197"/>
                </a:lnTo>
                <a:lnTo>
                  <a:pt x="454471" y="200372"/>
                </a:lnTo>
                <a:lnTo>
                  <a:pt x="457993" y="204291"/>
                </a:lnTo>
                <a:lnTo>
                  <a:pt x="459999" y="208061"/>
                </a:lnTo>
                <a:lnTo>
                  <a:pt x="367456" y="208061"/>
                </a:lnTo>
                <a:lnTo>
                  <a:pt x="364182" y="210244"/>
                </a:lnTo>
                <a:lnTo>
                  <a:pt x="351085" y="240704"/>
                </a:lnTo>
                <a:lnTo>
                  <a:pt x="354756" y="245814"/>
                </a:lnTo>
                <a:lnTo>
                  <a:pt x="392757" y="253900"/>
                </a:lnTo>
                <a:lnTo>
                  <a:pt x="453833" y="253900"/>
                </a:lnTo>
                <a:lnTo>
                  <a:pt x="452685" y="255240"/>
                </a:lnTo>
                <a:lnTo>
                  <a:pt x="446633" y="259705"/>
                </a:lnTo>
                <a:lnTo>
                  <a:pt x="440680" y="264269"/>
                </a:lnTo>
                <a:lnTo>
                  <a:pt x="433089" y="267890"/>
                </a:lnTo>
                <a:lnTo>
                  <a:pt x="423862" y="270569"/>
                </a:lnTo>
                <a:lnTo>
                  <a:pt x="416616" y="272327"/>
                </a:lnTo>
                <a:lnTo>
                  <a:pt x="408719" y="273583"/>
                </a:lnTo>
                <a:lnTo>
                  <a:pt x="400171" y="274336"/>
                </a:lnTo>
                <a:lnTo>
                  <a:pt x="390971" y="274587"/>
                </a:lnTo>
                <a:close/>
              </a:path>
              <a:path w="465454" h="274955">
                <a:moveTo>
                  <a:pt x="439056" y="143470"/>
                </a:moveTo>
                <a:lnTo>
                  <a:pt x="396428" y="143470"/>
                </a:lnTo>
                <a:lnTo>
                  <a:pt x="400992" y="142626"/>
                </a:lnTo>
                <a:lnTo>
                  <a:pt x="404961" y="140940"/>
                </a:lnTo>
                <a:lnTo>
                  <a:pt x="409029" y="139154"/>
                </a:lnTo>
                <a:lnTo>
                  <a:pt x="412402" y="136773"/>
                </a:lnTo>
                <a:lnTo>
                  <a:pt x="415081" y="133796"/>
                </a:lnTo>
                <a:lnTo>
                  <a:pt x="417859" y="130819"/>
                </a:lnTo>
                <a:lnTo>
                  <a:pt x="419943" y="127396"/>
                </a:lnTo>
                <a:lnTo>
                  <a:pt x="421332" y="123527"/>
                </a:lnTo>
                <a:lnTo>
                  <a:pt x="422820" y="119657"/>
                </a:lnTo>
                <a:lnTo>
                  <a:pt x="423454" y="116234"/>
                </a:lnTo>
                <a:lnTo>
                  <a:pt x="423564" y="106709"/>
                </a:lnTo>
                <a:lnTo>
                  <a:pt x="422770" y="102344"/>
                </a:lnTo>
                <a:lnTo>
                  <a:pt x="404217" y="81855"/>
                </a:lnTo>
                <a:lnTo>
                  <a:pt x="400347" y="80267"/>
                </a:lnTo>
                <a:lnTo>
                  <a:pt x="396031" y="79474"/>
                </a:lnTo>
                <a:lnTo>
                  <a:pt x="464939" y="79474"/>
                </a:lnTo>
                <a:lnTo>
                  <a:pt x="464939" y="83790"/>
                </a:lnTo>
                <a:lnTo>
                  <a:pt x="440977" y="83790"/>
                </a:lnTo>
                <a:lnTo>
                  <a:pt x="443755" y="87262"/>
                </a:lnTo>
                <a:lnTo>
                  <a:pt x="445889" y="91330"/>
                </a:lnTo>
                <a:lnTo>
                  <a:pt x="447377" y="95994"/>
                </a:lnTo>
                <a:lnTo>
                  <a:pt x="448964" y="100558"/>
                </a:lnTo>
                <a:lnTo>
                  <a:pt x="449758" y="105519"/>
                </a:lnTo>
                <a:lnTo>
                  <a:pt x="449637" y="119211"/>
                </a:lnTo>
                <a:lnTo>
                  <a:pt x="448320" y="125710"/>
                </a:lnTo>
                <a:lnTo>
                  <a:pt x="445442" y="132159"/>
                </a:lnTo>
                <a:lnTo>
                  <a:pt x="442664" y="138509"/>
                </a:lnTo>
                <a:lnTo>
                  <a:pt x="439056" y="143470"/>
                </a:lnTo>
                <a:close/>
              </a:path>
              <a:path w="465454" h="274955">
                <a:moveTo>
                  <a:pt x="399901" y="162966"/>
                </a:moveTo>
                <a:lnTo>
                  <a:pt x="385018" y="162966"/>
                </a:lnTo>
                <a:lnTo>
                  <a:pt x="379164" y="162321"/>
                </a:lnTo>
                <a:lnTo>
                  <a:pt x="373707" y="161032"/>
                </a:lnTo>
                <a:lnTo>
                  <a:pt x="368250" y="159642"/>
                </a:lnTo>
                <a:lnTo>
                  <a:pt x="363934" y="157956"/>
                </a:lnTo>
                <a:lnTo>
                  <a:pt x="360759" y="155971"/>
                </a:lnTo>
                <a:lnTo>
                  <a:pt x="423381" y="155971"/>
                </a:lnTo>
                <a:lnTo>
                  <a:pt x="422176" y="156666"/>
                </a:lnTo>
                <a:lnTo>
                  <a:pt x="407789" y="161726"/>
                </a:lnTo>
                <a:lnTo>
                  <a:pt x="399901" y="162966"/>
                </a:lnTo>
                <a:close/>
              </a:path>
              <a:path w="465454" h="274955">
                <a:moveTo>
                  <a:pt x="453833" y="253900"/>
                </a:moveTo>
                <a:lnTo>
                  <a:pt x="400992" y="253900"/>
                </a:lnTo>
                <a:lnTo>
                  <a:pt x="407888" y="253156"/>
                </a:lnTo>
                <a:lnTo>
                  <a:pt x="419100" y="250180"/>
                </a:lnTo>
                <a:lnTo>
                  <a:pt x="423614" y="248195"/>
                </a:lnTo>
                <a:lnTo>
                  <a:pt x="426987" y="245715"/>
                </a:lnTo>
                <a:lnTo>
                  <a:pt x="430460" y="243333"/>
                </a:lnTo>
                <a:lnTo>
                  <a:pt x="432940" y="240555"/>
                </a:lnTo>
                <a:lnTo>
                  <a:pt x="434429" y="237380"/>
                </a:lnTo>
                <a:lnTo>
                  <a:pt x="435917" y="234305"/>
                </a:lnTo>
                <a:lnTo>
                  <a:pt x="436580" y="231477"/>
                </a:lnTo>
                <a:lnTo>
                  <a:pt x="436661" y="221803"/>
                </a:lnTo>
                <a:lnTo>
                  <a:pt x="434181" y="217338"/>
                </a:lnTo>
                <a:lnTo>
                  <a:pt x="424259" y="211583"/>
                </a:lnTo>
                <a:lnTo>
                  <a:pt x="416669" y="209897"/>
                </a:lnTo>
                <a:lnTo>
                  <a:pt x="406449" y="209401"/>
                </a:lnTo>
                <a:lnTo>
                  <a:pt x="367456" y="208061"/>
                </a:lnTo>
                <a:lnTo>
                  <a:pt x="459999" y="208061"/>
                </a:lnTo>
                <a:lnTo>
                  <a:pt x="463054" y="213617"/>
                </a:lnTo>
                <a:lnTo>
                  <a:pt x="464249" y="218628"/>
                </a:lnTo>
                <a:lnTo>
                  <a:pt x="464343" y="231824"/>
                </a:lnTo>
                <a:lnTo>
                  <a:pt x="462905" y="238125"/>
                </a:lnTo>
                <a:lnTo>
                  <a:pt x="457150" y="250031"/>
                </a:lnTo>
                <a:lnTo>
                  <a:pt x="453833" y="253900"/>
                </a:lnTo>
                <a:close/>
              </a:path>
            </a:pathLst>
          </a:custGeom>
          <a:solidFill>
            <a:srgbClr val="434343"/>
          </a:solidFill>
        </p:spPr>
        <p:txBody>
          <a:bodyPr wrap="square" lIns="0" tIns="0" rIns="0" bIns="0" rtlCol="0"/>
          <a:lstStyle/>
          <a:p>
            <a:endParaRPr/>
          </a:p>
        </p:txBody>
      </p:sp>
      <p:sp>
        <p:nvSpPr>
          <p:cNvPr id="6" name="object 6"/>
          <p:cNvSpPr txBox="1"/>
          <p:nvPr/>
        </p:nvSpPr>
        <p:spPr>
          <a:xfrm>
            <a:off x="4196149" y="2459282"/>
            <a:ext cx="61341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child</a:t>
            </a:r>
            <a:endParaRPr sz="2400">
              <a:latin typeface="Calibri"/>
              <a:cs typeface="Calibri"/>
            </a:endParaRPr>
          </a:p>
        </p:txBody>
      </p:sp>
      <p:sp>
        <p:nvSpPr>
          <p:cNvPr id="7" name="object 7"/>
          <p:cNvSpPr/>
          <p:nvPr/>
        </p:nvSpPr>
        <p:spPr>
          <a:xfrm>
            <a:off x="2144084" y="3404688"/>
            <a:ext cx="2147387" cy="272206"/>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5724" y="3244142"/>
            <a:ext cx="214312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Note that  element, not</a:t>
            </a:r>
            <a:r>
              <a:rPr sz="2400" spc="-95" dirty="0">
                <a:solidFill>
                  <a:srgbClr val="434343"/>
                </a:solidFill>
                <a:latin typeface="Calibri"/>
                <a:cs typeface="Calibri"/>
              </a:rPr>
              <a:t> </a:t>
            </a:r>
            <a:r>
              <a:rPr sz="2400" spc="-5" dirty="0">
                <a:solidFill>
                  <a:srgbClr val="434343"/>
                </a:solidFill>
                <a:latin typeface="Calibri"/>
                <a:cs typeface="Calibri"/>
              </a:rPr>
              <a:t>just</a:t>
            </a:r>
            <a:endParaRPr sz="2400">
              <a:latin typeface="Calibri"/>
              <a:cs typeface="Calibri"/>
            </a:endParaRPr>
          </a:p>
        </p:txBody>
      </p:sp>
      <p:sp>
        <p:nvSpPr>
          <p:cNvPr id="9" name="object 9"/>
          <p:cNvSpPr/>
          <p:nvPr/>
        </p:nvSpPr>
        <p:spPr>
          <a:xfrm>
            <a:off x="3075397" y="3823788"/>
            <a:ext cx="1301055" cy="212973"/>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4362539" y="3244142"/>
            <a:ext cx="2827655" cy="8636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can </a:t>
            </a:r>
            <a:r>
              <a:rPr sz="2400" dirty="0">
                <a:solidFill>
                  <a:srgbClr val="434343"/>
                </a:solidFill>
                <a:latin typeface="Calibri"/>
                <a:cs typeface="Calibri"/>
              </a:rPr>
              <a:t>also </a:t>
            </a:r>
            <a:r>
              <a:rPr sz="2400" spc="-5" dirty="0">
                <a:solidFill>
                  <a:srgbClr val="434343"/>
                </a:solidFill>
                <a:latin typeface="Calibri"/>
                <a:cs typeface="Calibri"/>
              </a:rPr>
              <a:t>be used on</a:t>
            </a:r>
            <a:r>
              <a:rPr sz="2400" spc="-90" dirty="0">
                <a:solidFill>
                  <a:srgbClr val="434343"/>
                </a:solidFill>
                <a:latin typeface="Calibri"/>
                <a:cs typeface="Calibri"/>
              </a:rPr>
              <a:t> </a:t>
            </a:r>
            <a:r>
              <a:rPr sz="2400" dirty="0">
                <a:solidFill>
                  <a:srgbClr val="434343"/>
                </a:solidFill>
                <a:latin typeface="Calibri"/>
                <a:cs typeface="Calibri"/>
              </a:rPr>
              <a:t>an</a:t>
            </a:r>
            <a:endParaRPr sz="2400">
              <a:latin typeface="Calibri"/>
              <a:cs typeface="Calibri"/>
            </a:endParaRPr>
          </a:p>
          <a:p>
            <a:pPr marL="36830">
              <a:lnSpc>
                <a:spcPct val="100000"/>
              </a:lnSpc>
              <a:spcBef>
                <a:spcPts val="420"/>
              </a:spcBef>
            </a:pPr>
            <a:r>
              <a:rPr sz="2400" dirty="0">
                <a:solidFill>
                  <a:srgbClr val="434343"/>
                </a:solidFill>
                <a:latin typeface="Calibri"/>
                <a:cs typeface="Calibri"/>
              </a:rPr>
              <a:t>:</a:t>
            </a:r>
            <a:endParaRPr sz="2400">
              <a:latin typeface="Calibri"/>
              <a:cs typeface="Calibri"/>
            </a:endParaRPr>
          </a:p>
        </p:txBody>
      </p:sp>
      <p:sp>
        <p:nvSpPr>
          <p:cNvPr id="11" name="object 11"/>
          <p:cNvSpPr/>
          <p:nvPr/>
        </p:nvSpPr>
        <p:spPr>
          <a:xfrm>
            <a:off x="529519" y="4815949"/>
            <a:ext cx="7889554" cy="23961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18803" y="5172690"/>
            <a:ext cx="6505648" cy="209550"/>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529519" y="5530324"/>
            <a:ext cx="2059265" cy="179635"/>
          </a:xfrm>
          <a:prstGeom prst="rect">
            <a:avLst/>
          </a:prstGeom>
          <a:blipFill>
            <a:blip r:embed="rId7" cstate="print"/>
            <a:stretch>
              <a:fillRect/>
            </a:stretch>
          </a:blipFill>
        </p:spPr>
        <p:txBody>
          <a:bodyPr wrap="square" lIns="0" tIns="0" rIns="0" bIns="0" rtlCol="0"/>
          <a:lstStyle/>
          <a:p>
            <a:endParaRPr/>
          </a:p>
        </p:txBody>
      </p:sp>
      <p:grpSp>
        <p:nvGrpSpPr>
          <p:cNvPr id="14" name="object 14"/>
          <p:cNvGrpSpPr/>
          <p:nvPr/>
        </p:nvGrpSpPr>
        <p:grpSpPr>
          <a:xfrm>
            <a:off x="2762903" y="5520502"/>
            <a:ext cx="4695190" cy="240029"/>
            <a:chOff x="2762903" y="5520502"/>
            <a:chExt cx="4695190" cy="240029"/>
          </a:xfrm>
        </p:grpSpPr>
        <p:sp>
          <p:nvSpPr>
            <p:cNvPr id="15" name="object 15"/>
            <p:cNvSpPr/>
            <p:nvPr/>
          </p:nvSpPr>
          <p:spPr>
            <a:xfrm>
              <a:off x="2762903" y="5525115"/>
              <a:ext cx="3879994" cy="235297"/>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6686172" y="5520502"/>
              <a:ext cx="771525" cy="240029"/>
            </a:xfrm>
            <a:custGeom>
              <a:avLst/>
              <a:gdLst/>
              <a:ahLst/>
              <a:cxnLst/>
              <a:rect l="l" t="t" r="r" b="b"/>
              <a:pathLst>
                <a:path w="771525" h="240029">
                  <a:moveTo>
                    <a:pt x="61020" y="239910"/>
                  </a:moveTo>
                  <a:lnTo>
                    <a:pt x="23794" y="199113"/>
                  </a:lnTo>
                  <a:lnTo>
                    <a:pt x="3795" y="153702"/>
                  </a:lnTo>
                  <a:lnTo>
                    <a:pt x="0" y="120699"/>
                  </a:lnTo>
                  <a:lnTo>
                    <a:pt x="279" y="111304"/>
                  </a:lnTo>
                  <a:lnTo>
                    <a:pt x="9860" y="68126"/>
                  </a:lnTo>
                  <a:lnTo>
                    <a:pt x="31291" y="31225"/>
                  </a:lnTo>
                  <a:lnTo>
                    <a:pt x="61763" y="0"/>
                  </a:lnTo>
                  <a:lnTo>
                    <a:pt x="79176" y="17412"/>
                  </a:lnTo>
                  <a:lnTo>
                    <a:pt x="67661" y="28640"/>
                  </a:lnTo>
                  <a:lnTo>
                    <a:pt x="57671" y="40295"/>
                  </a:lnTo>
                  <a:lnTo>
                    <a:pt x="36928" y="77781"/>
                  </a:lnTo>
                  <a:lnTo>
                    <a:pt x="30063" y="118467"/>
                  </a:lnTo>
                  <a:lnTo>
                    <a:pt x="30826" y="132615"/>
                  </a:lnTo>
                  <a:lnTo>
                    <a:pt x="42267" y="173384"/>
                  </a:lnTo>
                  <a:lnTo>
                    <a:pt x="67661" y="210303"/>
                  </a:lnTo>
                  <a:lnTo>
                    <a:pt x="79176" y="221456"/>
                  </a:lnTo>
                  <a:lnTo>
                    <a:pt x="61020" y="239910"/>
                  </a:lnTo>
                  <a:close/>
                </a:path>
                <a:path w="771525" h="240029">
                  <a:moveTo>
                    <a:pt x="189304" y="72330"/>
                  </a:moveTo>
                  <a:lnTo>
                    <a:pt x="162962" y="72330"/>
                  </a:lnTo>
                  <a:lnTo>
                    <a:pt x="158795" y="9822"/>
                  </a:lnTo>
                  <a:lnTo>
                    <a:pt x="193323" y="9822"/>
                  </a:lnTo>
                  <a:lnTo>
                    <a:pt x="189304" y="72330"/>
                  </a:lnTo>
                  <a:close/>
                </a:path>
                <a:path w="771525" h="240029">
                  <a:moveTo>
                    <a:pt x="293032" y="187225"/>
                  </a:moveTo>
                  <a:lnTo>
                    <a:pt x="262374" y="187225"/>
                  </a:lnTo>
                  <a:lnTo>
                    <a:pt x="262374" y="9822"/>
                  </a:lnTo>
                  <a:lnTo>
                    <a:pt x="293032" y="9822"/>
                  </a:lnTo>
                  <a:lnTo>
                    <a:pt x="293032" y="53429"/>
                  </a:lnTo>
                  <a:lnTo>
                    <a:pt x="291544" y="76646"/>
                  </a:lnTo>
                  <a:lnTo>
                    <a:pt x="364546" y="76646"/>
                  </a:lnTo>
                  <a:lnTo>
                    <a:pt x="365115" y="77737"/>
                  </a:lnTo>
                  <a:lnTo>
                    <a:pt x="366702" y="83194"/>
                  </a:lnTo>
                  <a:lnTo>
                    <a:pt x="317787" y="83194"/>
                  </a:lnTo>
                  <a:lnTo>
                    <a:pt x="312827" y="85278"/>
                  </a:lnTo>
                  <a:lnTo>
                    <a:pt x="303302" y="93612"/>
                  </a:lnTo>
                  <a:lnTo>
                    <a:pt x="298291" y="99268"/>
                  </a:lnTo>
                  <a:lnTo>
                    <a:pt x="293032" y="106412"/>
                  </a:lnTo>
                  <a:lnTo>
                    <a:pt x="293032" y="187225"/>
                  </a:lnTo>
                  <a:close/>
                </a:path>
                <a:path w="771525" h="240029">
                  <a:moveTo>
                    <a:pt x="364546" y="76646"/>
                  </a:moveTo>
                  <a:lnTo>
                    <a:pt x="291544" y="76646"/>
                  </a:lnTo>
                  <a:lnTo>
                    <a:pt x="294124" y="73471"/>
                  </a:lnTo>
                  <a:lnTo>
                    <a:pt x="296753" y="70693"/>
                  </a:lnTo>
                  <a:lnTo>
                    <a:pt x="299432" y="68312"/>
                  </a:lnTo>
                  <a:lnTo>
                    <a:pt x="302111" y="65831"/>
                  </a:lnTo>
                  <a:lnTo>
                    <a:pt x="325725" y="56852"/>
                  </a:lnTo>
                  <a:lnTo>
                    <a:pt x="336639" y="56852"/>
                  </a:lnTo>
                  <a:lnTo>
                    <a:pt x="342344" y="57943"/>
                  </a:lnTo>
                  <a:lnTo>
                    <a:pt x="347206" y="60126"/>
                  </a:lnTo>
                  <a:lnTo>
                    <a:pt x="352068" y="62210"/>
                  </a:lnTo>
                  <a:lnTo>
                    <a:pt x="356135" y="65236"/>
                  </a:lnTo>
                  <a:lnTo>
                    <a:pt x="359410" y="69205"/>
                  </a:lnTo>
                  <a:lnTo>
                    <a:pt x="362684" y="73074"/>
                  </a:lnTo>
                  <a:lnTo>
                    <a:pt x="364546" y="76646"/>
                  </a:lnTo>
                  <a:close/>
                </a:path>
                <a:path w="771525" h="240029">
                  <a:moveTo>
                    <a:pt x="369084" y="187225"/>
                  </a:moveTo>
                  <a:lnTo>
                    <a:pt x="338574" y="187225"/>
                  </a:lnTo>
                  <a:lnTo>
                    <a:pt x="338574" y="104030"/>
                  </a:lnTo>
                  <a:lnTo>
                    <a:pt x="337597" y="94915"/>
                  </a:lnTo>
                  <a:lnTo>
                    <a:pt x="334667" y="88403"/>
                  </a:lnTo>
                  <a:lnTo>
                    <a:pt x="329784" y="84497"/>
                  </a:lnTo>
                  <a:lnTo>
                    <a:pt x="322947" y="83194"/>
                  </a:lnTo>
                  <a:lnTo>
                    <a:pt x="366702" y="83194"/>
                  </a:lnTo>
                  <a:lnTo>
                    <a:pt x="368290" y="88651"/>
                  </a:lnTo>
                  <a:lnTo>
                    <a:pt x="369084" y="94803"/>
                  </a:lnTo>
                  <a:lnTo>
                    <a:pt x="369084" y="187225"/>
                  </a:lnTo>
                  <a:close/>
                </a:path>
                <a:path w="771525" h="240029">
                  <a:moveTo>
                    <a:pt x="409113" y="74562"/>
                  </a:moveTo>
                  <a:lnTo>
                    <a:pt x="398993" y="49559"/>
                  </a:lnTo>
                  <a:lnTo>
                    <a:pt x="451083" y="22026"/>
                  </a:lnTo>
                  <a:lnTo>
                    <a:pt x="476830" y="22026"/>
                  </a:lnTo>
                  <a:lnTo>
                    <a:pt x="476830" y="54471"/>
                  </a:lnTo>
                  <a:lnTo>
                    <a:pt x="445427" y="54471"/>
                  </a:lnTo>
                  <a:lnTo>
                    <a:pt x="409113" y="74562"/>
                  </a:lnTo>
                  <a:close/>
                </a:path>
                <a:path w="771525" h="240029">
                  <a:moveTo>
                    <a:pt x="476830" y="159990"/>
                  </a:moveTo>
                  <a:lnTo>
                    <a:pt x="445427" y="159990"/>
                  </a:lnTo>
                  <a:lnTo>
                    <a:pt x="445427" y="54471"/>
                  </a:lnTo>
                  <a:lnTo>
                    <a:pt x="476830" y="54471"/>
                  </a:lnTo>
                  <a:lnTo>
                    <a:pt x="476830" y="159990"/>
                  </a:lnTo>
                  <a:close/>
                </a:path>
                <a:path w="771525" h="240029">
                  <a:moveTo>
                    <a:pt x="512846" y="187225"/>
                  </a:moveTo>
                  <a:lnTo>
                    <a:pt x="403607" y="187225"/>
                  </a:lnTo>
                  <a:lnTo>
                    <a:pt x="403607" y="159990"/>
                  </a:lnTo>
                  <a:lnTo>
                    <a:pt x="512846" y="159990"/>
                  </a:lnTo>
                  <a:lnTo>
                    <a:pt x="512846" y="187225"/>
                  </a:lnTo>
                  <a:close/>
                </a:path>
                <a:path w="771525" h="240029">
                  <a:moveTo>
                    <a:pt x="608092" y="72330"/>
                  </a:moveTo>
                  <a:lnTo>
                    <a:pt x="581749" y="72330"/>
                  </a:lnTo>
                  <a:lnTo>
                    <a:pt x="577582" y="9822"/>
                  </a:lnTo>
                  <a:lnTo>
                    <a:pt x="612110" y="9822"/>
                  </a:lnTo>
                  <a:lnTo>
                    <a:pt x="608092" y="72330"/>
                  </a:lnTo>
                  <a:close/>
                </a:path>
                <a:path w="771525" h="240029">
                  <a:moveTo>
                    <a:pt x="710034" y="239910"/>
                  </a:moveTo>
                  <a:lnTo>
                    <a:pt x="692473" y="222498"/>
                  </a:lnTo>
                  <a:lnTo>
                    <a:pt x="704044" y="211261"/>
                  </a:lnTo>
                  <a:lnTo>
                    <a:pt x="714053" y="199578"/>
                  </a:lnTo>
                  <a:lnTo>
                    <a:pt x="734786" y="161915"/>
                  </a:lnTo>
                  <a:lnTo>
                    <a:pt x="741735" y="121146"/>
                  </a:lnTo>
                  <a:lnTo>
                    <a:pt x="740963" y="107063"/>
                  </a:lnTo>
                  <a:lnTo>
                    <a:pt x="729382" y="66377"/>
                  </a:lnTo>
                  <a:lnTo>
                    <a:pt x="704044" y="29374"/>
                  </a:lnTo>
                  <a:lnTo>
                    <a:pt x="692473" y="18157"/>
                  </a:lnTo>
                  <a:lnTo>
                    <a:pt x="710630" y="0"/>
                  </a:lnTo>
                  <a:lnTo>
                    <a:pt x="747827" y="40741"/>
                  </a:lnTo>
                  <a:lnTo>
                    <a:pt x="767705" y="86171"/>
                  </a:lnTo>
                  <a:lnTo>
                    <a:pt x="771500" y="119360"/>
                  </a:lnTo>
                  <a:lnTo>
                    <a:pt x="771212" y="128754"/>
                  </a:lnTo>
                  <a:lnTo>
                    <a:pt x="761492" y="171859"/>
                  </a:lnTo>
                  <a:lnTo>
                    <a:pt x="740339" y="208833"/>
                  </a:lnTo>
                  <a:lnTo>
                    <a:pt x="716666" y="234143"/>
                  </a:lnTo>
                  <a:lnTo>
                    <a:pt x="710034" y="239910"/>
                  </a:lnTo>
                  <a:close/>
                </a:path>
              </a:pathLst>
            </a:custGeom>
            <a:solidFill>
              <a:srgbClr val="434343"/>
            </a:solidFill>
          </p:spPr>
          <p:txBody>
            <a:bodyPr wrap="square" lIns="0" tIns="0" rIns="0" bIns="0" rtlCol="0"/>
            <a:lstStyle/>
            <a:p>
              <a:endParaRPr/>
            </a:p>
          </p:txBody>
        </p:sp>
      </p:grpSp>
      <p:sp>
        <p:nvSpPr>
          <p:cNvPr id="17" name="object 17"/>
          <p:cNvSpPr/>
          <p:nvPr/>
        </p:nvSpPr>
        <p:spPr>
          <a:xfrm>
            <a:off x="7520920" y="5579438"/>
            <a:ext cx="60960" cy="171450"/>
          </a:xfrm>
          <a:custGeom>
            <a:avLst/>
            <a:gdLst/>
            <a:ahLst/>
            <a:cxnLst/>
            <a:rect l="l" t="t" r="r" b="b"/>
            <a:pathLst>
              <a:path w="60959" h="171450">
                <a:moveTo>
                  <a:pt x="46252" y="154235"/>
                </a:moveTo>
                <a:lnTo>
                  <a:pt x="4266" y="154235"/>
                </a:lnTo>
                <a:lnTo>
                  <a:pt x="8384" y="153838"/>
                </a:lnTo>
                <a:lnTo>
                  <a:pt x="12352" y="152846"/>
                </a:lnTo>
                <a:lnTo>
                  <a:pt x="30360" y="142130"/>
                </a:lnTo>
                <a:lnTo>
                  <a:pt x="32246" y="139451"/>
                </a:lnTo>
                <a:lnTo>
                  <a:pt x="33188" y="136376"/>
                </a:lnTo>
                <a:lnTo>
                  <a:pt x="33188" y="129430"/>
                </a:lnTo>
                <a:lnTo>
                  <a:pt x="32543" y="126603"/>
                </a:lnTo>
                <a:lnTo>
                  <a:pt x="31254" y="124420"/>
                </a:lnTo>
                <a:lnTo>
                  <a:pt x="30063" y="122237"/>
                </a:lnTo>
                <a:lnTo>
                  <a:pt x="28723" y="120253"/>
                </a:lnTo>
                <a:lnTo>
                  <a:pt x="27235" y="118467"/>
                </a:lnTo>
                <a:lnTo>
                  <a:pt x="25747" y="116582"/>
                </a:lnTo>
                <a:lnTo>
                  <a:pt x="24358" y="114597"/>
                </a:lnTo>
                <a:lnTo>
                  <a:pt x="23068" y="112514"/>
                </a:lnTo>
                <a:lnTo>
                  <a:pt x="21877" y="110430"/>
                </a:lnTo>
                <a:lnTo>
                  <a:pt x="21282" y="107602"/>
                </a:lnTo>
                <a:lnTo>
                  <a:pt x="21282" y="102244"/>
                </a:lnTo>
                <a:lnTo>
                  <a:pt x="30658" y="89445"/>
                </a:lnTo>
                <a:lnTo>
                  <a:pt x="32841" y="88354"/>
                </a:lnTo>
                <a:lnTo>
                  <a:pt x="35371" y="87808"/>
                </a:lnTo>
                <a:lnTo>
                  <a:pt x="41225" y="87808"/>
                </a:lnTo>
                <a:lnTo>
                  <a:pt x="44053" y="88453"/>
                </a:lnTo>
                <a:lnTo>
                  <a:pt x="46732" y="89743"/>
                </a:lnTo>
                <a:lnTo>
                  <a:pt x="49510" y="90933"/>
                </a:lnTo>
                <a:lnTo>
                  <a:pt x="51891" y="92769"/>
                </a:lnTo>
                <a:lnTo>
                  <a:pt x="53875" y="95250"/>
                </a:lnTo>
                <a:lnTo>
                  <a:pt x="55959" y="97730"/>
                </a:lnTo>
                <a:lnTo>
                  <a:pt x="57596" y="100855"/>
                </a:lnTo>
                <a:lnTo>
                  <a:pt x="59977" y="108396"/>
                </a:lnTo>
                <a:lnTo>
                  <a:pt x="60526" y="112514"/>
                </a:lnTo>
                <a:lnTo>
                  <a:pt x="60572" y="124966"/>
                </a:lnTo>
                <a:lnTo>
                  <a:pt x="59283" y="131613"/>
                </a:lnTo>
                <a:lnTo>
                  <a:pt x="56703" y="137963"/>
                </a:lnTo>
                <a:lnTo>
                  <a:pt x="54222" y="144412"/>
                </a:lnTo>
                <a:lnTo>
                  <a:pt x="50452" y="150118"/>
                </a:lnTo>
                <a:lnTo>
                  <a:pt x="46252" y="154235"/>
                </a:lnTo>
                <a:close/>
              </a:path>
              <a:path w="60959" h="171450">
                <a:moveTo>
                  <a:pt x="0" y="171301"/>
                </a:moveTo>
                <a:lnTo>
                  <a:pt x="0" y="154037"/>
                </a:lnTo>
                <a:lnTo>
                  <a:pt x="4266" y="154235"/>
                </a:lnTo>
                <a:lnTo>
                  <a:pt x="46252" y="154235"/>
                </a:lnTo>
                <a:lnTo>
                  <a:pt x="7283" y="171022"/>
                </a:lnTo>
                <a:lnTo>
                  <a:pt x="0" y="171301"/>
                </a:lnTo>
                <a:close/>
              </a:path>
              <a:path w="60959" h="171450">
                <a:moveTo>
                  <a:pt x="41870" y="38546"/>
                </a:moveTo>
                <a:lnTo>
                  <a:pt x="36611" y="38546"/>
                </a:lnTo>
                <a:lnTo>
                  <a:pt x="34131" y="38050"/>
                </a:lnTo>
                <a:lnTo>
                  <a:pt x="20091" y="22026"/>
                </a:lnTo>
                <a:lnTo>
                  <a:pt x="20091" y="16668"/>
                </a:lnTo>
                <a:lnTo>
                  <a:pt x="20587" y="14188"/>
                </a:lnTo>
                <a:lnTo>
                  <a:pt x="21580" y="11906"/>
                </a:lnTo>
                <a:lnTo>
                  <a:pt x="22572" y="9525"/>
                </a:lnTo>
                <a:lnTo>
                  <a:pt x="23961" y="7491"/>
                </a:lnTo>
                <a:lnTo>
                  <a:pt x="25747" y="5804"/>
                </a:lnTo>
                <a:lnTo>
                  <a:pt x="27533" y="4018"/>
                </a:lnTo>
                <a:lnTo>
                  <a:pt x="29567" y="2629"/>
                </a:lnTo>
                <a:lnTo>
                  <a:pt x="31849" y="1637"/>
                </a:lnTo>
                <a:lnTo>
                  <a:pt x="34131" y="545"/>
                </a:lnTo>
                <a:lnTo>
                  <a:pt x="36611" y="0"/>
                </a:lnTo>
                <a:lnTo>
                  <a:pt x="41870" y="0"/>
                </a:lnTo>
                <a:lnTo>
                  <a:pt x="44300" y="545"/>
                </a:lnTo>
                <a:lnTo>
                  <a:pt x="46583" y="1637"/>
                </a:lnTo>
                <a:lnTo>
                  <a:pt x="48964" y="2629"/>
                </a:lnTo>
                <a:lnTo>
                  <a:pt x="51047" y="4018"/>
                </a:lnTo>
                <a:lnTo>
                  <a:pt x="52833" y="5804"/>
                </a:lnTo>
                <a:lnTo>
                  <a:pt x="54619" y="7491"/>
                </a:lnTo>
                <a:lnTo>
                  <a:pt x="56008" y="9525"/>
                </a:lnTo>
                <a:lnTo>
                  <a:pt x="57001" y="11906"/>
                </a:lnTo>
                <a:lnTo>
                  <a:pt x="58092" y="14188"/>
                </a:lnTo>
                <a:lnTo>
                  <a:pt x="58638" y="16668"/>
                </a:lnTo>
                <a:lnTo>
                  <a:pt x="58638" y="22026"/>
                </a:lnTo>
                <a:lnTo>
                  <a:pt x="58092" y="24507"/>
                </a:lnTo>
                <a:lnTo>
                  <a:pt x="57001" y="26789"/>
                </a:lnTo>
                <a:lnTo>
                  <a:pt x="56008" y="29071"/>
                </a:lnTo>
                <a:lnTo>
                  <a:pt x="44301" y="38050"/>
                </a:lnTo>
                <a:lnTo>
                  <a:pt x="41870" y="38546"/>
                </a:lnTo>
                <a:close/>
              </a:path>
            </a:pathLst>
          </a:custGeom>
          <a:solidFill>
            <a:srgbClr val="434343"/>
          </a:solidFill>
        </p:spPr>
        <p:txBody>
          <a:bodyPr wrap="square" lIns="0" tIns="0" rIns="0" bIns="0" rtlCol="0"/>
          <a:lstStyle/>
          <a:p>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30934" y="5704958"/>
            <a:ext cx="4500880" cy="753110"/>
          </a:xfrm>
          <a:prstGeom prst="rect">
            <a:avLst/>
          </a:prstGeom>
        </p:spPr>
        <p:txBody>
          <a:bodyPr vert="horz" wrap="square" lIns="0" tIns="27940" rIns="0" bIns="0" rtlCol="0">
            <a:spAutoFit/>
          </a:bodyPr>
          <a:lstStyle/>
          <a:p>
            <a:pPr marL="1610360" marR="5080" indent="-1598295">
              <a:lnSpc>
                <a:spcPts val="2850"/>
              </a:lnSpc>
              <a:spcBef>
                <a:spcPts val="220"/>
              </a:spcBef>
            </a:pPr>
            <a:r>
              <a:rPr sz="2400" spc="-5" dirty="0">
                <a:latin typeface="Calibri"/>
                <a:cs typeface="Calibri"/>
              </a:rPr>
              <a:t>Anything wrong with this</a:t>
            </a:r>
            <a:r>
              <a:rPr sz="2400" spc="-85" dirty="0">
                <a:latin typeface="Calibri"/>
                <a:cs typeface="Calibri"/>
              </a:rPr>
              <a:t> </a:t>
            </a:r>
            <a:r>
              <a:rPr sz="2400" dirty="0">
                <a:latin typeface="Calibri"/>
                <a:cs typeface="Calibri"/>
              </a:rPr>
              <a:t>approach?  </a:t>
            </a:r>
            <a:r>
              <a:rPr sz="2400" spc="-5" dirty="0">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latin typeface="Calibri"/>
                <a:cs typeface="Calibri"/>
              </a:rPr>
              <a:t>)</a:t>
            </a:r>
            <a:endParaRPr sz="2400">
              <a:latin typeface="Calibri"/>
              <a:cs typeface="Calibri"/>
            </a:endParaRPr>
          </a:p>
        </p:txBody>
      </p:sp>
      <p:sp>
        <p:nvSpPr>
          <p:cNvPr id="3" name="object 3"/>
          <p:cNvSpPr/>
          <p:nvPr/>
        </p:nvSpPr>
        <p:spPr>
          <a:xfrm>
            <a:off x="529800" y="167475"/>
            <a:ext cx="8084402" cy="533932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198722"/>
            <a:ext cx="5210175" cy="574040"/>
          </a:xfrm>
          <a:prstGeom prst="rect">
            <a:avLst/>
          </a:prstGeom>
        </p:spPr>
        <p:txBody>
          <a:bodyPr vert="horz" wrap="square" lIns="0" tIns="12700" rIns="0" bIns="0" rtlCol="0">
            <a:spAutoFit/>
          </a:bodyPr>
          <a:lstStyle/>
          <a:p>
            <a:pPr marL="12700">
              <a:lnSpc>
                <a:spcPct val="100000"/>
              </a:lnSpc>
              <a:spcBef>
                <a:spcPts val="100"/>
              </a:spcBef>
            </a:pPr>
            <a:r>
              <a:rPr spc="305" dirty="0"/>
              <a:t>Don't </a:t>
            </a:r>
            <a:r>
              <a:rPr spc="330" dirty="0"/>
              <a:t>query </a:t>
            </a:r>
            <a:r>
              <a:rPr spc="295" dirty="0"/>
              <a:t>UI </a:t>
            </a:r>
            <a:r>
              <a:rPr spc="195" dirty="0"/>
              <a:t>for</a:t>
            </a:r>
            <a:r>
              <a:rPr spc="-475" dirty="0"/>
              <a:t> </a:t>
            </a:r>
            <a:r>
              <a:rPr spc="275" dirty="0"/>
              <a:t>state</a:t>
            </a:r>
          </a:p>
        </p:txBody>
      </p:sp>
      <p:sp>
        <p:nvSpPr>
          <p:cNvPr id="3" name="object 3"/>
          <p:cNvSpPr/>
          <p:nvPr/>
        </p:nvSpPr>
        <p:spPr>
          <a:xfrm>
            <a:off x="5860269" y="4241093"/>
            <a:ext cx="797560" cy="274955"/>
          </a:xfrm>
          <a:custGeom>
            <a:avLst/>
            <a:gdLst/>
            <a:ahLst/>
            <a:cxnLst/>
            <a:rect l="l" t="t" r="r" b="b"/>
            <a:pathLst>
              <a:path w="797559" h="274954">
                <a:moveTo>
                  <a:pt x="100012" y="214461"/>
                </a:moveTo>
                <a:lnTo>
                  <a:pt x="0" y="130968"/>
                </a:lnTo>
                <a:lnTo>
                  <a:pt x="100012" y="47476"/>
                </a:lnTo>
                <a:lnTo>
                  <a:pt x="116235" y="63996"/>
                </a:lnTo>
                <a:lnTo>
                  <a:pt x="35123" y="130671"/>
                </a:lnTo>
                <a:lnTo>
                  <a:pt x="116235" y="198090"/>
                </a:lnTo>
                <a:lnTo>
                  <a:pt x="100012" y="214461"/>
                </a:lnTo>
                <a:close/>
              </a:path>
              <a:path w="797559" h="274954">
                <a:moveTo>
                  <a:pt x="248096" y="190500"/>
                </a:moveTo>
                <a:lnTo>
                  <a:pt x="221902" y="190500"/>
                </a:lnTo>
                <a:lnTo>
                  <a:pt x="221902" y="84087"/>
                </a:lnTo>
                <a:lnTo>
                  <a:pt x="177701" y="84087"/>
                </a:lnTo>
                <a:lnTo>
                  <a:pt x="177701" y="62656"/>
                </a:lnTo>
                <a:lnTo>
                  <a:pt x="248096" y="62656"/>
                </a:lnTo>
                <a:lnTo>
                  <a:pt x="248096" y="190500"/>
                </a:lnTo>
                <a:close/>
              </a:path>
              <a:path w="797559" h="274954">
                <a:moveTo>
                  <a:pt x="292596" y="212080"/>
                </a:moveTo>
                <a:lnTo>
                  <a:pt x="172789" y="212080"/>
                </a:lnTo>
                <a:lnTo>
                  <a:pt x="172789" y="190500"/>
                </a:lnTo>
                <a:lnTo>
                  <a:pt x="292596" y="190500"/>
                </a:lnTo>
                <a:lnTo>
                  <a:pt x="292596" y="212080"/>
                </a:lnTo>
                <a:close/>
              </a:path>
              <a:path w="797559" h="274954">
                <a:moveTo>
                  <a:pt x="233858" y="40778"/>
                </a:moveTo>
                <a:lnTo>
                  <a:pt x="228104" y="40778"/>
                </a:lnTo>
                <a:lnTo>
                  <a:pt x="225425" y="40282"/>
                </a:lnTo>
                <a:lnTo>
                  <a:pt x="210592" y="23167"/>
                </a:lnTo>
                <a:lnTo>
                  <a:pt x="210592" y="17511"/>
                </a:lnTo>
                <a:lnTo>
                  <a:pt x="222945" y="1637"/>
                </a:lnTo>
                <a:lnTo>
                  <a:pt x="225425" y="545"/>
                </a:lnTo>
                <a:lnTo>
                  <a:pt x="228104" y="0"/>
                </a:lnTo>
                <a:lnTo>
                  <a:pt x="233858" y="0"/>
                </a:lnTo>
                <a:lnTo>
                  <a:pt x="236537" y="545"/>
                </a:lnTo>
                <a:lnTo>
                  <a:pt x="239018" y="1637"/>
                </a:lnTo>
                <a:lnTo>
                  <a:pt x="241499" y="2629"/>
                </a:lnTo>
                <a:lnTo>
                  <a:pt x="243632" y="4068"/>
                </a:lnTo>
                <a:lnTo>
                  <a:pt x="245417" y="5953"/>
                </a:lnTo>
                <a:lnTo>
                  <a:pt x="247303" y="7838"/>
                </a:lnTo>
                <a:lnTo>
                  <a:pt x="248742" y="10021"/>
                </a:lnTo>
                <a:lnTo>
                  <a:pt x="249734" y="12501"/>
                </a:lnTo>
                <a:lnTo>
                  <a:pt x="250825" y="14882"/>
                </a:lnTo>
                <a:lnTo>
                  <a:pt x="251370" y="17511"/>
                </a:lnTo>
                <a:lnTo>
                  <a:pt x="251370" y="23167"/>
                </a:lnTo>
                <a:lnTo>
                  <a:pt x="250824" y="25796"/>
                </a:lnTo>
                <a:lnTo>
                  <a:pt x="249734" y="28277"/>
                </a:lnTo>
                <a:lnTo>
                  <a:pt x="248741" y="30757"/>
                </a:lnTo>
                <a:lnTo>
                  <a:pt x="247302" y="32940"/>
                </a:lnTo>
                <a:lnTo>
                  <a:pt x="245417" y="34825"/>
                </a:lnTo>
                <a:lnTo>
                  <a:pt x="243631" y="36710"/>
                </a:lnTo>
                <a:lnTo>
                  <a:pt x="241498" y="38199"/>
                </a:lnTo>
                <a:lnTo>
                  <a:pt x="239018" y="39290"/>
                </a:lnTo>
                <a:lnTo>
                  <a:pt x="236537" y="40282"/>
                </a:lnTo>
                <a:lnTo>
                  <a:pt x="233858" y="40778"/>
                </a:lnTo>
                <a:close/>
              </a:path>
              <a:path w="797559" h="274954">
                <a:moveTo>
                  <a:pt x="364916" y="91082"/>
                </a:moveTo>
                <a:lnTo>
                  <a:pt x="349151" y="91082"/>
                </a:lnTo>
                <a:lnTo>
                  <a:pt x="351730" y="85427"/>
                </a:lnTo>
                <a:lnTo>
                  <a:pt x="364182" y="67121"/>
                </a:lnTo>
                <a:lnTo>
                  <a:pt x="366762" y="64641"/>
                </a:lnTo>
                <a:lnTo>
                  <a:pt x="369490" y="62855"/>
                </a:lnTo>
                <a:lnTo>
                  <a:pt x="372368" y="61763"/>
                </a:lnTo>
                <a:lnTo>
                  <a:pt x="375345" y="60573"/>
                </a:lnTo>
                <a:lnTo>
                  <a:pt x="378618" y="59977"/>
                </a:lnTo>
                <a:lnTo>
                  <a:pt x="390227" y="59977"/>
                </a:lnTo>
                <a:lnTo>
                  <a:pt x="396329" y="62606"/>
                </a:lnTo>
                <a:lnTo>
                  <a:pt x="404663" y="73124"/>
                </a:lnTo>
                <a:lnTo>
                  <a:pt x="406747" y="81260"/>
                </a:lnTo>
                <a:lnTo>
                  <a:pt x="406747" y="81557"/>
                </a:lnTo>
                <a:lnTo>
                  <a:pt x="375493" y="81557"/>
                </a:lnTo>
                <a:lnTo>
                  <a:pt x="373807" y="82053"/>
                </a:lnTo>
                <a:lnTo>
                  <a:pt x="370631" y="84038"/>
                </a:lnTo>
                <a:lnTo>
                  <a:pt x="368845" y="85824"/>
                </a:lnTo>
                <a:lnTo>
                  <a:pt x="366861" y="88403"/>
                </a:lnTo>
                <a:lnTo>
                  <a:pt x="364916" y="91082"/>
                </a:lnTo>
                <a:close/>
              </a:path>
              <a:path w="797559" h="274954">
                <a:moveTo>
                  <a:pt x="422752" y="92273"/>
                </a:moveTo>
                <a:lnTo>
                  <a:pt x="406747" y="92273"/>
                </a:lnTo>
                <a:lnTo>
                  <a:pt x="409128" y="87114"/>
                </a:lnTo>
                <a:lnTo>
                  <a:pt x="411460" y="82550"/>
                </a:lnTo>
                <a:lnTo>
                  <a:pt x="413742" y="78581"/>
                </a:lnTo>
                <a:lnTo>
                  <a:pt x="416024" y="74513"/>
                </a:lnTo>
                <a:lnTo>
                  <a:pt x="418455" y="71139"/>
                </a:lnTo>
                <a:lnTo>
                  <a:pt x="423713" y="65682"/>
                </a:lnTo>
                <a:lnTo>
                  <a:pt x="426640" y="63599"/>
                </a:lnTo>
                <a:lnTo>
                  <a:pt x="429815" y="62210"/>
                </a:lnTo>
                <a:lnTo>
                  <a:pt x="432990" y="60721"/>
                </a:lnTo>
                <a:lnTo>
                  <a:pt x="436662" y="59977"/>
                </a:lnTo>
                <a:lnTo>
                  <a:pt x="440829" y="59977"/>
                </a:lnTo>
                <a:lnTo>
                  <a:pt x="453135" y="62684"/>
                </a:lnTo>
                <a:lnTo>
                  <a:pt x="461925" y="70804"/>
                </a:lnTo>
                <a:lnTo>
                  <a:pt x="466115" y="81557"/>
                </a:lnTo>
                <a:lnTo>
                  <a:pt x="433933" y="81557"/>
                </a:lnTo>
                <a:lnTo>
                  <a:pt x="432098" y="82153"/>
                </a:lnTo>
                <a:lnTo>
                  <a:pt x="428724" y="84534"/>
                </a:lnTo>
                <a:lnTo>
                  <a:pt x="426889" y="86469"/>
                </a:lnTo>
                <a:lnTo>
                  <a:pt x="424904" y="89148"/>
                </a:lnTo>
                <a:lnTo>
                  <a:pt x="423019" y="91826"/>
                </a:lnTo>
                <a:lnTo>
                  <a:pt x="422752" y="92273"/>
                </a:lnTo>
                <a:close/>
              </a:path>
              <a:path w="797559" h="274954">
                <a:moveTo>
                  <a:pt x="351978" y="212080"/>
                </a:moveTo>
                <a:lnTo>
                  <a:pt x="328166" y="212080"/>
                </a:lnTo>
                <a:lnTo>
                  <a:pt x="328166" y="62656"/>
                </a:lnTo>
                <a:lnTo>
                  <a:pt x="347960" y="62656"/>
                </a:lnTo>
                <a:lnTo>
                  <a:pt x="349151" y="91082"/>
                </a:lnTo>
                <a:lnTo>
                  <a:pt x="364916" y="91082"/>
                </a:lnTo>
                <a:lnTo>
                  <a:pt x="362843" y="94505"/>
                </a:lnTo>
                <a:lnTo>
                  <a:pt x="358080" y="103435"/>
                </a:lnTo>
                <a:lnTo>
                  <a:pt x="355252" y="109140"/>
                </a:lnTo>
                <a:lnTo>
                  <a:pt x="351978" y="116085"/>
                </a:lnTo>
                <a:lnTo>
                  <a:pt x="351978" y="212080"/>
                </a:lnTo>
                <a:close/>
              </a:path>
              <a:path w="797559" h="274954">
                <a:moveTo>
                  <a:pt x="410319" y="212080"/>
                </a:moveTo>
                <a:lnTo>
                  <a:pt x="386655" y="212080"/>
                </a:lnTo>
                <a:lnTo>
                  <a:pt x="386564" y="100111"/>
                </a:lnTo>
                <a:lnTo>
                  <a:pt x="386457" y="97730"/>
                </a:lnTo>
                <a:lnTo>
                  <a:pt x="386078" y="94505"/>
                </a:lnTo>
                <a:lnTo>
                  <a:pt x="385762" y="90983"/>
                </a:lnTo>
                <a:lnTo>
                  <a:pt x="385216" y="88354"/>
                </a:lnTo>
                <a:lnTo>
                  <a:pt x="384368" y="86320"/>
                </a:lnTo>
                <a:lnTo>
                  <a:pt x="383728" y="84584"/>
                </a:lnTo>
                <a:lnTo>
                  <a:pt x="382785" y="83294"/>
                </a:lnTo>
                <a:lnTo>
                  <a:pt x="380404" y="81905"/>
                </a:lnTo>
                <a:lnTo>
                  <a:pt x="378966" y="81557"/>
                </a:lnTo>
                <a:lnTo>
                  <a:pt x="406747" y="81557"/>
                </a:lnTo>
                <a:lnTo>
                  <a:pt x="406747" y="92273"/>
                </a:lnTo>
                <a:lnTo>
                  <a:pt x="422752" y="92273"/>
                </a:lnTo>
                <a:lnTo>
                  <a:pt x="420885" y="95398"/>
                </a:lnTo>
                <a:lnTo>
                  <a:pt x="418504" y="99863"/>
                </a:lnTo>
                <a:lnTo>
                  <a:pt x="416223" y="104229"/>
                </a:lnTo>
                <a:lnTo>
                  <a:pt x="413494" y="109636"/>
                </a:lnTo>
                <a:lnTo>
                  <a:pt x="410319" y="116085"/>
                </a:lnTo>
                <a:lnTo>
                  <a:pt x="410319" y="212080"/>
                </a:lnTo>
                <a:close/>
              </a:path>
              <a:path w="797559" h="274954">
                <a:moveTo>
                  <a:pt x="468957" y="212080"/>
                </a:moveTo>
                <a:lnTo>
                  <a:pt x="445145" y="212080"/>
                </a:lnTo>
                <a:lnTo>
                  <a:pt x="445021" y="97730"/>
                </a:lnTo>
                <a:lnTo>
                  <a:pt x="444947" y="96291"/>
                </a:lnTo>
                <a:lnTo>
                  <a:pt x="444549" y="93315"/>
                </a:lnTo>
                <a:lnTo>
                  <a:pt x="444252" y="90338"/>
                </a:lnTo>
                <a:lnTo>
                  <a:pt x="443706" y="88007"/>
                </a:lnTo>
                <a:lnTo>
                  <a:pt x="442912" y="86320"/>
                </a:lnTo>
                <a:lnTo>
                  <a:pt x="442218" y="84534"/>
                </a:lnTo>
                <a:lnTo>
                  <a:pt x="441275" y="83294"/>
                </a:lnTo>
                <a:lnTo>
                  <a:pt x="440007" y="82550"/>
                </a:lnTo>
                <a:lnTo>
                  <a:pt x="438993" y="81905"/>
                </a:lnTo>
                <a:lnTo>
                  <a:pt x="437605" y="81557"/>
                </a:lnTo>
                <a:lnTo>
                  <a:pt x="466115" y="81557"/>
                </a:lnTo>
                <a:lnTo>
                  <a:pt x="467199" y="84339"/>
                </a:lnTo>
                <a:lnTo>
                  <a:pt x="468851" y="102145"/>
                </a:lnTo>
                <a:lnTo>
                  <a:pt x="468957" y="212080"/>
                </a:lnTo>
                <a:close/>
              </a:path>
              <a:path w="797559" h="274954">
                <a:moveTo>
                  <a:pt x="563760" y="274587"/>
                </a:moveTo>
                <a:lnTo>
                  <a:pt x="524371" y="269726"/>
                </a:lnTo>
                <a:lnTo>
                  <a:pt x="511968" y="263574"/>
                </a:lnTo>
                <a:lnTo>
                  <a:pt x="506511" y="260201"/>
                </a:lnTo>
                <a:lnTo>
                  <a:pt x="502542" y="256133"/>
                </a:lnTo>
                <a:lnTo>
                  <a:pt x="499350" y="250031"/>
                </a:lnTo>
                <a:lnTo>
                  <a:pt x="497582" y="246707"/>
                </a:lnTo>
                <a:lnTo>
                  <a:pt x="496342" y="241548"/>
                </a:lnTo>
                <a:lnTo>
                  <a:pt x="496342" y="228649"/>
                </a:lnTo>
                <a:lnTo>
                  <a:pt x="498028" y="222299"/>
                </a:lnTo>
                <a:lnTo>
                  <a:pt x="504775" y="211385"/>
                </a:lnTo>
                <a:lnTo>
                  <a:pt x="509984" y="206126"/>
                </a:lnTo>
                <a:lnTo>
                  <a:pt x="517029" y="201066"/>
                </a:lnTo>
                <a:lnTo>
                  <a:pt x="514449" y="199876"/>
                </a:lnTo>
                <a:lnTo>
                  <a:pt x="502146" y="179238"/>
                </a:lnTo>
                <a:lnTo>
                  <a:pt x="502146" y="170507"/>
                </a:lnTo>
                <a:lnTo>
                  <a:pt x="517475" y="144065"/>
                </a:lnTo>
                <a:lnTo>
                  <a:pt x="515590" y="141783"/>
                </a:lnTo>
                <a:lnTo>
                  <a:pt x="505569" y="104328"/>
                </a:lnTo>
                <a:lnTo>
                  <a:pt x="506958" y="97283"/>
                </a:lnTo>
                <a:lnTo>
                  <a:pt x="532953" y="66327"/>
                </a:lnTo>
                <a:lnTo>
                  <a:pt x="555327" y="59977"/>
                </a:lnTo>
                <a:lnTo>
                  <a:pt x="567730" y="59977"/>
                </a:lnTo>
                <a:lnTo>
                  <a:pt x="571252" y="60225"/>
                </a:lnTo>
                <a:lnTo>
                  <a:pt x="577999" y="61218"/>
                </a:lnTo>
                <a:lnTo>
                  <a:pt x="580975" y="61863"/>
                </a:lnTo>
                <a:lnTo>
                  <a:pt x="583555" y="62656"/>
                </a:lnTo>
                <a:lnTo>
                  <a:pt x="637728" y="62656"/>
                </a:lnTo>
                <a:lnTo>
                  <a:pt x="637728" y="79474"/>
                </a:lnTo>
                <a:lnTo>
                  <a:pt x="558899" y="79474"/>
                </a:lnTo>
                <a:lnTo>
                  <a:pt x="554285" y="80367"/>
                </a:lnTo>
                <a:lnTo>
                  <a:pt x="531763" y="116234"/>
                </a:lnTo>
                <a:lnTo>
                  <a:pt x="532556" y="120600"/>
                </a:lnTo>
                <a:lnTo>
                  <a:pt x="559296" y="143470"/>
                </a:lnTo>
                <a:lnTo>
                  <a:pt x="611845" y="143470"/>
                </a:lnTo>
                <a:lnTo>
                  <a:pt x="611485" y="143966"/>
                </a:lnTo>
                <a:lnTo>
                  <a:pt x="601166" y="153094"/>
                </a:lnTo>
                <a:lnTo>
                  <a:pt x="596170" y="155971"/>
                </a:lnTo>
                <a:lnTo>
                  <a:pt x="533549" y="155971"/>
                </a:lnTo>
                <a:lnTo>
                  <a:pt x="531663" y="158749"/>
                </a:lnTo>
                <a:lnTo>
                  <a:pt x="530075" y="161379"/>
                </a:lnTo>
                <a:lnTo>
                  <a:pt x="527496" y="166340"/>
                </a:lnTo>
                <a:lnTo>
                  <a:pt x="526851" y="169118"/>
                </a:lnTo>
                <a:lnTo>
                  <a:pt x="526851" y="175964"/>
                </a:lnTo>
                <a:lnTo>
                  <a:pt x="585936" y="187076"/>
                </a:lnTo>
                <a:lnTo>
                  <a:pt x="593377" y="187275"/>
                </a:lnTo>
                <a:lnTo>
                  <a:pt x="600224" y="188218"/>
                </a:lnTo>
                <a:lnTo>
                  <a:pt x="612825" y="191591"/>
                </a:lnTo>
                <a:lnTo>
                  <a:pt x="618232" y="194022"/>
                </a:lnTo>
                <a:lnTo>
                  <a:pt x="622696" y="197197"/>
                </a:lnTo>
                <a:lnTo>
                  <a:pt x="627261" y="200372"/>
                </a:lnTo>
                <a:lnTo>
                  <a:pt x="630783" y="204291"/>
                </a:lnTo>
                <a:lnTo>
                  <a:pt x="632788" y="208061"/>
                </a:lnTo>
                <a:lnTo>
                  <a:pt x="540246" y="208061"/>
                </a:lnTo>
                <a:lnTo>
                  <a:pt x="536971" y="210244"/>
                </a:lnTo>
                <a:lnTo>
                  <a:pt x="523875" y="240704"/>
                </a:lnTo>
                <a:lnTo>
                  <a:pt x="527546" y="245814"/>
                </a:lnTo>
                <a:lnTo>
                  <a:pt x="565546" y="253900"/>
                </a:lnTo>
                <a:lnTo>
                  <a:pt x="626623" y="253900"/>
                </a:lnTo>
                <a:lnTo>
                  <a:pt x="625475" y="255240"/>
                </a:lnTo>
                <a:lnTo>
                  <a:pt x="619423" y="259705"/>
                </a:lnTo>
                <a:lnTo>
                  <a:pt x="613470" y="264269"/>
                </a:lnTo>
                <a:lnTo>
                  <a:pt x="605879" y="267890"/>
                </a:lnTo>
                <a:lnTo>
                  <a:pt x="596652" y="270569"/>
                </a:lnTo>
                <a:lnTo>
                  <a:pt x="589406" y="272327"/>
                </a:lnTo>
                <a:lnTo>
                  <a:pt x="581508" y="273583"/>
                </a:lnTo>
                <a:lnTo>
                  <a:pt x="572960" y="274336"/>
                </a:lnTo>
                <a:lnTo>
                  <a:pt x="563760" y="274587"/>
                </a:lnTo>
                <a:close/>
              </a:path>
              <a:path w="797559" h="274954">
                <a:moveTo>
                  <a:pt x="611845" y="143470"/>
                </a:moveTo>
                <a:lnTo>
                  <a:pt x="569218" y="143470"/>
                </a:lnTo>
                <a:lnTo>
                  <a:pt x="573782" y="142626"/>
                </a:lnTo>
                <a:lnTo>
                  <a:pt x="577751" y="140940"/>
                </a:lnTo>
                <a:lnTo>
                  <a:pt x="581818" y="139154"/>
                </a:lnTo>
                <a:lnTo>
                  <a:pt x="585192" y="136773"/>
                </a:lnTo>
                <a:lnTo>
                  <a:pt x="587871" y="133796"/>
                </a:lnTo>
                <a:lnTo>
                  <a:pt x="590649" y="130819"/>
                </a:lnTo>
                <a:lnTo>
                  <a:pt x="592733" y="127396"/>
                </a:lnTo>
                <a:lnTo>
                  <a:pt x="594121" y="123527"/>
                </a:lnTo>
                <a:lnTo>
                  <a:pt x="595610" y="119657"/>
                </a:lnTo>
                <a:lnTo>
                  <a:pt x="596244" y="116234"/>
                </a:lnTo>
                <a:lnTo>
                  <a:pt x="596354" y="106709"/>
                </a:lnTo>
                <a:lnTo>
                  <a:pt x="595561" y="102344"/>
                </a:lnTo>
                <a:lnTo>
                  <a:pt x="577006" y="81855"/>
                </a:lnTo>
                <a:lnTo>
                  <a:pt x="573137" y="80268"/>
                </a:lnTo>
                <a:lnTo>
                  <a:pt x="568821" y="79474"/>
                </a:lnTo>
                <a:lnTo>
                  <a:pt x="637728" y="79474"/>
                </a:lnTo>
                <a:lnTo>
                  <a:pt x="637728" y="83790"/>
                </a:lnTo>
                <a:lnTo>
                  <a:pt x="613767" y="83790"/>
                </a:lnTo>
                <a:lnTo>
                  <a:pt x="616545" y="87262"/>
                </a:lnTo>
                <a:lnTo>
                  <a:pt x="618678" y="91331"/>
                </a:lnTo>
                <a:lnTo>
                  <a:pt x="620167" y="95994"/>
                </a:lnTo>
                <a:lnTo>
                  <a:pt x="621754" y="100558"/>
                </a:lnTo>
                <a:lnTo>
                  <a:pt x="622548" y="105519"/>
                </a:lnTo>
                <a:lnTo>
                  <a:pt x="622427" y="119211"/>
                </a:lnTo>
                <a:lnTo>
                  <a:pt x="621109" y="125710"/>
                </a:lnTo>
                <a:lnTo>
                  <a:pt x="618232" y="132159"/>
                </a:lnTo>
                <a:lnTo>
                  <a:pt x="615454" y="138509"/>
                </a:lnTo>
                <a:lnTo>
                  <a:pt x="611845" y="143470"/>
                </a:lnTo>
                <a:close/>
              </a:path>
              <a:path w="797559" h="274954">
                <a:moveTo>
                  <a:pt x="572690" y="162966"/>
                </a:moveTo>
                <a:lnTo>
                  <a:pt x="557807" y="162966"/>
                </a:lnTo>
                <a:lnTo>
                  <a:pt x="551954" y="162321"/>
                </a:lnTo>
                <a:lnTo>
                  <a:pt x="546496" y="161032"/>
                </a:lnTo>
                <a:lnTo>
                  <a:pt x="541040" y="159642"/>
                </a:lnTo>
                <a:lnTo>
                  <a:pt x="536723" y="157956"/>
                </a:lnTo>
                <a:lnTo>
                  <a:pt x="533549" y="155971"/>
                </a:lnTo>
                <a:lnTo>
                  <a:pt x="596170" y="155971"/>
                </a:lnTo>
                <a:lnTo>
                  <a:pt x="594964" y="156666"/>
                </a:lnTo>
                <a:lnTo>
                  <a:pt x="580578" y="161726"/>
                </a:lnTo>
                <a:lnTo>
                  <a:pt x="572690" y="162966"/>
                </a:lnTo>
                <a:close/>
              </a:path>
              <a:path w="797559" h="274954">
                <a:moveTo>
                  <a:pt x="626623" y="253900"/>
                </a:moveTo>
                <a:lnTo>
                  <a:pt x="573782" y="253900"/>
                </a:lnTo>
                <a:lnTo>
                  <a:pt x="580677" y="253156"/>
                </a:lnTo>
                <a:lnTo>
                  <a:pt x="591889" y="250180"/>
                </a:lnTo>
                <a:lnTo>
                  <a:pt x="596404" y="248195"/>
                </a:lnTo>
                <a:lnTo>
                  <a:pt x="599777" y="245715"/>
                </a:lnTo>
                <a:lnTo>
                  <a:pt x="603250" y="243333"/>
                </a:lnTo>
                <a:lnTo>
                  <a:pt x="605730" y="240555"/>
                </a:lnTo>
                <a:lnTo>
                  <a:pt x="607218" y="237380"/>
                </a:lnTo>
                <a:lnTo>
                  <a:pt x="608707" y="234305"/>
                </a:lnTo>
                <a:lnTo>
                  <a:pt x="609370" y="231477"/>
                </a:lnTo>
                <a:lnTo>
                  <a:pt x="609451" y="221803"/>
                </a:lnTo>
                <a:lnTo>
                  <a:pt x="606970" y="217338"/>
                </a:lnTo>
                <a:lnTo>
                  <a:pt x="597049" y="211583"/>
                </a:lnTo>
                <a:lnTo>
                  <a:pt x="589459" y="209896"/>
                </a:lnTo>
                <a:lnTo>
                  <a:pt x="579239" y="209401"/>
                </a:lnTo>
                <a:lnTo>
                  <a:pt x="540246" y="208061"/>
                </a:lnTo>
                <a:lnTo>
                  <a:pt x="632788" y="208061"/>
                </a:lnTo>
                <a:lnTo>
                  <a:pt x="635843" y="213618"/>
                </a:lnTo>
                <a:lnTo>
                  <a:pt x="637038" y="218628"/>
                </a:lnTo>
                <a:lnTo>
                  <a:pt x="637133" y="231824"/>
                </a:lnTo>
                <a:lnTo>
                  <a:pt x="635694" y="238125"/>
                </a:lnTo>
                <a:lnTo>
                  <a:pt x="629940" y="250031"/>
                </a:lnTo>
                <a:lnTo>
                  <a:pt x="626623" y="253900"/>
                </a:lnTo>
                <a:close/>
              </a:path>
              <a:path w="797559" h="274954">
                <a:moveTo>
                  <a:pt x="697110" y="214461"/>
                </a:moveTo>
                <a:lnTo>
                  <a:pt x="681037" y="198090"/>
                </a:lnTo>
                <a:lnTo>
                  <a:pt x="762149" y="131266"/>
                </a:lnTo>
                <a:lnTo>
                  <a:pt x="681037" y="63996"/>
                </a:lnTo>
                <a:lnTo>
                  <a:pt x="697110" y="47476"/>
                </a:lnTo>
                <a:lnTo>
                  <a:pt x="797123" y="130968"/>
                </a:lnTo>
                <a:lnTo>
                  <a:pt x="697110" y="214461"/>
                </a:lnTo>
                <a:close/>
              </a:path>
            </a:pathLst>
          </a:custGeom>
          <a:solidFill>
            <a:srgbClr val="434343"/>
          </a:solidFill>
        </p:spPr>
        <p:txBody>
          <a:bodyPr wrap="square" lIns="0" tIns="0" rIns="0" bIns="0" rtlCol="0"/>
          <a:lstStyle/>
          <a:p>
            <a:endParaRPr/>
          </a:p>
        </p:txBody>
      </p:sp>
      <p:sp>
        <p:nvSpPr>
          <p:cNvPr id="4" name="object 4"/>
          <p:cNvSpPr/>
          <p:nvPr/>
        </p:nvSpPr>
        <p:spPr>
          <a:xfrm>
            <a:off x="3068700" y="5079293"/>
            <a:ext cx="465455" cy="274955"/>
          </a:xfrm>
          <a:custGeom>
            <a:avLst/>
            <a:gdLst/>
            <a:ahLst/>
            <a:cxnLst/>
            <a:rect l="l" t="t" r="r" b="b"/>
            <a:pathLst>
              <a:path w="465454" h="274954">
                <a:moveTo>
                  <a:pt x="75307" y="190500"/>
                </a:moveTo>
                <a:lnTo>
                  <a:pt x="49113" y="190500"/>
                </a:lnTo>
                <a:lnTo>
                  <a:pt x="49113" y="84087"/>
                </a:lnTo>
                <a:lnTo>
                  <a:pt x="4911" y="84087"/>
                </a:lnTo>
                <a:lnTo>
                  <a:pt x="4911" y="62656"/>
                </a:lnTo>
                <a:lnTo>
                  <a:pt x="75307" y="62656"/>
                </a:lnTo>
                <a:lnTo>
                  <a:pt x="75307" y="190500"/>
                </a:lnTo>
                <a:close/>
              </a:path>
              <a:path w="465454" h="274954">
                <a:moveTo>
                  <a:pt x="119806" y="212080"/>
                </a:moveTo>
                <a:lnTo>
                  <a:pt x="0" y="212080"/>
                </a:lnTo>
                <a:lnTo>
                  <a:pt x="0" y="190500"/>
                </a:lnTo>
                <a:lnTo>
                  <a:pt x="119806" y="190500"/>
                </a:lnTo>
                <a:lnTo>
                  <a:pt x="119806" y="212080"/>
                </a:lnTo>
                <a:close/>
              </a:path>
              <a:path w="465454" h="274954">
                <a:moveTo>
                  <a:pt x="61069" y="40778"/>
                </a:moveTo>
                <a:lnTo>
                  <a:pt x="55314" y="40778"/>
                </a:lnTo>
                <a:lnTo>
                  <a:pt x="52635" y="40282"/>
                </a:lnTo>
                <a:lnTo>
                  <a:pt x="37802" y="23167"/>
                </a:lnTo>
                <a:lnTo>
                  <a:pt x="37802" y="17511"/>
                </a:lnTo>
                <a:lnTo>
                  <a:pt x="50155" y="1637"/>
                </a:lnTo>
                <a:lnTo>
                  <a:pt x="52635" y="545"/>
                </a:lnTo>
                <a:lnTo>
                  <a:pt x="55314" y="0"/>
                </a:lnTo>
                <a:lnTo>
                  <a:pt x="61069" y="0"/>
                </a:lnTo>
                <a:lnTo>
                  <a:pt x="63747" y="545"/>
                </a:lnTo>
                <a:lnTo>
                  <a:pt x="66228" y="1637"/>
                </a:lnTo>
                <a:lnTo>
                  <a:pt x="68709" y="2629"/>
                </a:lnTo>
                <a:lnTo>
                  <a:pt x="70842" y="4068"/>
                </a:lnTo>
                <a:lnTo>
                  <a:pt x="72628" y="5953"/>
                </a:lnTo>
                <a:lnTo>
                  <a:pt x="74513" y="7838"/>
                </a:lnTo>
                <a:lnTo>
                  <a:pt x="75952" y="10021"/>
                </a:lnTo>
                <a:lnTo>
                  <a:pt x="76944" y="12501"/>
                </a:lnTo>
                <a:lnTo>
                  <a:pt x="78035" y="14882"/>
                </a:lnTo>
                <a:lnTo>
                  <a:pt x="78581" y="17511"/>
                </a:lnTo>
                <a:lnTo>
                  <a:pt x="78581" y="23167"/>
                </a:lnTo>
                <a:lnTo>
                  <a:pt x="78035" y="25796"/>
                </a:lnTo>
                <a:lnTo>
                  <a:pt x="76944" y="28277"/>
                </a:lnTo>
                <a:lnTo>
                  <a:pt x="75951" y="30757"/>
                </a:lnTo>
                <a:lnTo>
                  <a:pt x="74512" y="32940"/>
                </a:lnTo>
                <a:lnTo>
                  <a:pt x="72628" y="34825"/>
                </a:lnTo>
                <a:lnTo>
                  <a:pt x="70842" y="36710"/>
                </a:lnTo>
                <a:lnTo>
                  <a:pt x="68709" y="38199"/>
                </a:lnTo>
                <a:lnTo>
                  <a:pt x="66228" y="39290"/>
                </a:lnTo>
                <a:lnTo>
                  <a:pt x="63747" y="40282"/>
                </a:lnTo>
                <a:lnTo>
                  <a:pt x="61069" y="40778"/>
                </a:lnTo>
                <a:close/>
              </a:path>
              <a:path w="465454" h="274954">
                <a:moveTo>
                  <a:pt x="192126" y="91082"/>
                </a:moveTo>
                <a:lnTo>
                  <a:pt x="176361" y="91082"/>
                </a:lnTo>
                <a:lnTo>
                  <a:pt x="178941" y="85427"/>
                </a:lnTo>
                <a:lnTo>
                  <a:pt x="191392" y="67121"/>
                </a:lnTo>
                <a:lnTo>
                  <a:pt x="193972" y="64641"/>
                </a:lnTo>
                <a:lnTo>
                  <a:pt x="196701" y="62855"/>
                </a:lnTo>
                <a:lnTo>
                  <a:pt x="199578" y="61763"/>
                </a:lnTo>
                <a:lnTo>
                  <a:pt x="202555" y="60573"/>
                </a:lnTo>
                <a:lnTo>
                  <a:pt x="205829" y="59977"/>
                </a:lnTo>
                <a:lnTo>
                  <a:pt x="217437" y="59977"/>
                </a:lnTo>
                <a:lnTo>
                  <a:pt x="223539" y="62606"/>
                </a:lnTo>
                <a:lnTo>
                  <a:pt x="231874" y="73124"/>
                </a:lnTo>
                <a:lnTo>
                  <a:pt x="233957" y="81260"/>
                </a:lnTo>
                <a:lnTo>
                  <a:pt x="233957" y="81557"/>
                </a:lnTo>
                <a:lnTo>
                  <a:pt x="202703" y="81557"/>
                </a:lnTo>
                <a:lnTo>
                  <a:pt x="201017" y="82053"/>
                </a:lnTo>
                <a:lnTo>
                  <a:pt x="197842" y="84038"/>
                </a:lnTo>
                <a:lnTo>
                  <a:pt x="196056" y="85824"/>
                </a:lnTo>
                <a:lnTo>
                  <a:pt x="194071" y="88403"/>
                </a:lnTo>
                <a:lnTo>
                  <a:pt x="192126" y="91082"/>
                </a:lnTo>
                <a:close/>
              </a:path>
              <a:path w="465454" h="274954">
                <a:moveTo>
                  <a:pt x="249963" y="92273"/>
                </a:moveTo>
                <a:lnTo>
                  <a:pt x="233957" y="92273"/>
                </a:lnTo>
                <a:lnTo>
                  <a:pt x="236339" y="87114"/>
                </a:lnTo>
                <a:lnTo>
                  <a:pt x="238670" y="82550"/>
                </a:lnTo>
                <a:lnTo>
                  <a:pt x="240952" y="78581"/>
                </a:lnTo>
                <a:lnTo>
                  <a:pt x="243234" y="74513"/>
                </a:lnTo>
                <a:lnTo>
                  <a:pt x="245665" y="71139"/>
                </a:lnTo>
                <a:lnTo>
                  <a:pt x="250924" y="65682"/>
                </a:lnTo>
                <a:lnTo>
                  <a:pt x="253851" y="63599"/>
                </a:lnTo>
                <a:lnTo>
                  <a:pt x="257026" y="62210"/>
                </a:lnTo>
                <a:lnTo>
                  <a:pt x="260201" y="60721"/>
                </a:lnTo>
                <a:lnTo>
                  <a:pt x="263872" y="59977"/>
                </a:lnTo>
                <a:lnTo>
                  <a:pt x="268039" y="59977"/>
                </a:lnTo>
                <a:lnTo>
                  <a:pt x="280345" y="62684"/>
                </a:lnTo>
                <a:lnTo>
                  <a:pt x="289135" y="70804"/>
                </a:lnTo>
                <a:lnTo>
                  <a:pt x="293326" y="81557"/>
                </a:lnTo>
                <a:lnTo>
                  <a:pt x="261143" y="81557"/>
                </a:lnTo>
                <a:lnTo>
                  <a:pt x="259308" y="82153"/>
                </a:lnTo>
                <a:lnTo>
                  <a:pt x="255934" y="84534"/>
                </a:lnTo>
                <a:lnTo>
                  <a:pt x="254099" y="86469"/>
                </a:lnTo>
                <a:lnTo>
                  <a:pt x="252114" y="89148"/>
                </a:lnTo>
                <a:lnTo>
                  <a:pt x="250229" y="91826"/>
                </a:lnTo>
                <a:lnTo>
                  <a:pt x="249963" y="92273"/>
                </a:lnTo>
                <a:close/>
              </a:path>
              <a:path w="465454" h="274954">
                <a:moveTo>
                  <a:pt x="179189" y="212080"/>
                </a:moveTo>
                <a:lnTo>
                  <a:pt x="155376" y="212080"/>
                </a:lnTo>
                <a:lnTo>
                  <a:pt x="155376" y="62656"/>
                </a:lnTo>
                <a:lnTo>
                  <a:pt x="175170" y="62656"/>
                </a:lnTo>
                <a:lnTo>
                  <a:pt x="176361" y="91082"/>
                </a:lnTo>
                <a:lnTo>
                  <a:pt x="192126" y="91082"/>
                </a:lnTo>
                <a:lnTo>
                  <a:pt x="190053" y="94505"/>
                </a:lnTo>
                <a:lnTo>
                  <a:pt x="185290" y="103435"/>
                </a:lnTo>
                <a:lnTo>
                  <a:pt x="182463" y="109140"/>
                </a:lnTo>
                <a:lnTo>
                  <a:pt x="179189" y="116085"/>
                </a:lnTo>
                <a:lnTo>
                  <a:pt x="179189" y="212080"/>
                </a:lnTo>
                <a:close/>
              </a:path>
              <a:path w="465454" h="274954">
                <a:moveTo>
                  <a:pt x="237529" y="212080"/>
                </a:moveTo>
                <a:lnTo>
                  <a:pt x="213865" y="212080"/>
                </a:lnTo>
                <a:lnTo>
                  <a:pt x="213774" y="100111"/>
                </a:lnTo>
                <a:lnTo>
                  <a:pt x="213667" y="97730"/>
                </a:lnTo>
                <a:lnTo>
                  <a:pt x="213288" y="94505"/>
                </a:lnTo>
                <a:lnTo>
                  <a:pt x="212973" y="90983"/>
                </a:lnTo>
                <a:lnTo>
                  <a:pt x="212427" y="88354"/>
                </a:lnTo>
                <a:lnTo>
                  <a:pt x="211578" y="86320"/>
                </a:lnTo>
                <a:lnTo>
                  <a:pt x="210939" y="84584"/>
                </a:lnTo>
                <a:lnTo>
                  <a:pt x="209995" y="83294"/>
                </a:lnTo>
                <a:lnTo>
                  <a:pt x="207615" y="81905"/>
                </a:lnTo>
                <a:lnTo>
                  <a:pt x="206176" y="81557"/>
                </a:lnTo>
                <a:lnTo>
                  <a:pt x="233957" y="81557"/>
                </a:lnTo>
                <a:lnTo>
                  <a:pt x="233957" y="92273"/>
                </a:lnTo>
                <a:lnTo>
                  <a:pt x="249963" y="92273"/>
                </a:lnTo>
                <a:lnTo>
                  <a:pt x="248096" y="95398"/>
                </a:lnTo>
                <a:lnTo>
                  <a:pt x="245715" y="99863"/>
                </a:lnTo>
                <a:lnTo>
                  <a:pt x="243433" y="104229"/>
                </a:lnTo>
                <a:lnTo>
                  <a:pt x="240704" y="109636"/>
                </a:lnTo>
                <a:lnTo>
                  <a:pt x="237529" y="116085"/>
                </a:lnTo>
                <a:lnTo>
                  <a:pt x="237529" y="212080"/>
                </a:lnTo>
                <a:close/>
              </a:path>
              <a:path w="465454" h="274954">
                <a:moveTo>
                  <a:pt x="296167" y="212080"/>
                </a:moveTo>
                <a:lnTo>
                  <a:pt x="272355" y="212080"/>
                </a:lnTo>
                <a:lnTo>
                  <a:pt x="272231" y="97730"/>
                </a:lnTo>
                <a:lnTo>
                  <a:pt x="272156" y="96291"/>
                </a:lnTo>
                <a:lnTo>
                  <a:pt x="271760" y="93315"/>
                </a:lnTo>
                <a:lnTo>
                  <a:pt x="271462" y="90338"/>
                </a:lnTo>
                <a:lnTo>
                  <a:pt x="270916" y="88007"/>
                </a:lnTo>
                <a:lnTo>
                  <a:pt x="270123" y="86320"/>
                </a:lnTo>
                <a:lnTo>
                  <a:pt x="269428" y="84534"/>
                </a:lnTo>
                <a:lnTo>
                  <a:pt x="268485" y="83294"/>
                </a:lnTo>
                <a:lnTo>
                  <a:pt x="267217" y="82550"/>
                </a:lnTo>
                <a:lnTo>
                  <a:pt x="266203" y="81905"/>
                </a:lnTo>
                <a:lnTo>
                  <a:pt x="264814" y="81557"/>
                </a:lnTo>
                <a:lnTo>
                  <a:pt x="293326" y="81557"/>
                </a:lnTo>
                <a:lnTo>
                  <a:pt x="294409" y="84339"/>
                </a:lnTo>
                <a:lnTo>
                  <a:pt x="296062" y="102145"/>
                </a:lnTo>
                <a:lnTo>
                  <a:pt x="296167" y="212080"/>
                </a:lnTo>
                <a:close/>
              </a:path>
              <a:path w="465454" h="274954">
                <a:moveTo>
                  <a:pt x="390971" y="274587"/>
                </a:moveTo>
                <a:lnTo>
                  <a:pt x="351581" y="269726"/>
                </a:lnTo>
                <a:lnTo>
                  <a:pt x="339179" y="263574"/>
                </a:lnTo>
                <a:lnTo>
                  <a:pt x="333722" y="260201"/>
                </a:lnTo>
                <a:lnTo>
                  <a:pt x="329753" y="256133"/>
                </a:lnTo>
                <a:lnTo>
                  <a:pt x="326560" y="250031"/>
                </a:lnTo>
                <a:lnTo>
                  <a:pt x="324792" y="246707"/>
                </a:lnTo>
                <a:lnTo>
                  <a:pt x="323552" y="241548"/>
                </a:lnTo>
                <a:lnTo>
                  <a:pt x="323552" y="228649"/>
                </a:lnTo>
                <a:lnTo>
                  <a:pt x="325239" y="222299"/>
                </a:lnTo>
                <a:lnTo>
                  <a:pt x="331985" y="211385"/>
                </a:lnTo>
                <a:lnTo>
                  <a:pt x="337194" y="206126"/>
                </a:lnTo>
                <a:lnTo>
                  <a:pt x="344239" y="201066"/>
                </a:lnTo>
                <a:lnTo>
                  <a:pt x="341659" y="199876"/>
                </a:lnTo>
                <a:lnTo>
                  <a:pt x="329356" y="179238"/>
                </a:lnTo>
                <a:lnTo>
                  <a:pt x="329356" y="170507"/>
                </a:lnTo>
                <a:lnTo>
                  <a:pt x="344685" y="144065"/>
                </a:lnTo>
                <a:lnTo>
                  <a:pt x="342800" y="141783"/>
                </a:lnTo>
                <a:lnTo>
                  <a:pt x="332779" y="104328"/>
                </a:lnTo>
                <a:lnTo>
                  <a:pt x="334168" y="97283"/>
                </a:lnTo>
                <a:lnTo>
                  <a:pt x="360164" y="66327"/>
                </a:lnTo>
                <a:lnTo>
                  <a:pt x="382537" y="59977"/>
                </a:lnTo>
                <a:lnTo>
                  <a:pt x="394940" y="59977"/>
                </a:lnTo>
                <a:lnTo>
                  <a:pt x="398462" y="60225"/>
                </a:lnTo>
                <a:lnTo>
                  <a:pt x="405209" y="61218"/>
                </a:lnTo>
                <a:lnTo>
                  <a:pt x="408185" y="61863"/>
                </a:lnTo>
                <a:lnTo>
                  <a:pt x="410765" y="62656"/>
                </a:lnTo>
                <a:lnTo>
                  <a:pt x="464939" y="62656"/>
                </a:lnTo>
                <a:lnTo>
                  <a:pt x="464939" y="79474"/>
                </a:lnTo>
                <a:lnTo>
                  <a:pt x="386109" y="79474"/>
                </a:lnTo>
                <a:lnTo>
                  <a:pt x="381496" y="80367"/>
                </a:lnTo>
                <a:lnTo>
                  <a:pt x="358973" y="116234"/>
                </a:lnTo>
                <a:lnTo>
                  <a:pt x="359767" y="120600"/>
                </a:lnTo>
                <a:lnTo>
                  <a:pt x="386506" y="143470"/>
                </a:lnTo>
                <a:lnTo>
                  <a:pt x="439056" y="143470"/>
                </a:lnTo>
                <a:lnTo>
                  <a:pt x="438695" y="143966"/>
                </a:lnTo>
                <a:lnTo>
                  <a:pt x="428377" y="153094"/>
                </a:lnTo>
                <a:lnTo>
                  <a:pt x="423381" y="155971"/>
                </a:lnTo>
                <a:lnTo>
                  <a:pt x="360759" y="155971"/>
                </a:lnTo>
                <a:lnTo>
                  <a:pt x="358874" y="158749"/>
                </a:lnTo>
                <a:lnTo>
                  <a:pt x="357286" y="161379"/>
                </a:lnTo>
                <a:lnTo>
                  <a:pt x="354707" y="166340"/>
                </a:lnTo>
                <a:lnTo>
                  <a:pt x="354062" y="169118"/>
                </a:lnTo>
                <a:lnTo>
                  <a:pt x="354062" y="175964"/>
                </a:lnTo>
                <a:lnTo>
                  <a:pt x="413146" y="187076"/>
                </a:lnTo>
                <a:lnTo>
                  <a:pt x="420588" y="187275"/>
                </a:lnTo>
                <a:lnTo>
                  <a:pt x="427434" y="188218"/>
                </a:lnTo>
                <a:lnTo>
                  <a:pt x="440035" y="191591"/>
                </a:lnTo>
                <a:lnTo>
                  <a:pt x="445442" y="194022"/>
                </a:lnTo>
                <a:lnTo>
                  <a:pt x="449907" y="197197"/>
                </a:lnTo>
                <a:lnTo>
                  <a:pt x="454471" y="200372"/>
                </a:lnTo>
                <a:lnTo>
                  <a:pt x="457993" y="204291"/>
                </a:lnTo>
                <a:lnTo>
                  <a:pt x="459999" y="208061"/>
                </a:lnTo>
                <a:lnTo>
                  <a:pt x="367456" y="208061"/>
                </a:lnTo>
                <a:lnTo>
                  <a:pt x="364182" y="210244"/>
                </a:lnTo>
                <a:lnTo>
                  <a:pt x="351085" y="240704"/>
                </a:lnTo>
                <a:lnTo>
                  <a:pt x="354756" y="245814"/>
                </a:lnTo>
                <a:lnTo>
                  <a:pt x="392757" y="253900"/>
                </a:lnTo>
                <a:lnTo>
                  <a:pt x="453833" y="253900"/>
                </a:lnTo>
                <a:lnTo>
                  <a:pt x="452685" y="255240"/>
                </a:lnTo>
                <a:lnTo>
                  <a:pt x="446633" y="259705"/>
                </a:lnTo>
                <a:lnTo>
                  <a:pt x="440680" y="264269"/>
                </a:lnTo>
                <a:lnTo>
                  <a:pt x="433089" y="267890"/>
                </a:lnTo>
                <a:lnTo>
                  <a:pt x="423862" y="270569"/>
                </a:lnTo>
                <a:lnTo>
                  <a:pt x="416616" y="272327"/>
                </a:lnTo>
                <a:lnTo>
                  <a:pt x="408719" y="273583"/>
                </a:lnTo>
                <a:lnTo>
                  <a:pt x="400171" y="274336"/>
                </a:lnTo>
                <a:lnTo>
                  <a:pt x="390971" y="274587"/>
                </a:lnTo>
                <a:close/>
              </a:path>
              <a:path w="465454" h="274954">
                <a:moveTo>
                  <a:pt x="439056" y="143470"/>
                </a:moveTo>
                <a:lnTo>
                  <a:pt x="396428" y="143470"/>
                </a:lnTo>
                <a:lnTo>
                  <a:pt x="400992" y="142626"/>
                </a:lnTo>
                <a:lnTo>
                  <a:pt x="404961" y="140940"/>
                </a:lnTo>
                <a:lnTo>
                  <a:pt x="409029" y="139154"/>
                </a:lnTo>
                <a:lnTo>
                  <a:pt x="412402" y="136773"/>
                </a:lnTo>
                <a:lnTo>
                  <a:pt x="415081" y="133796"/>
                </a:lnTo>
                <a:lnTo>
                  <a:pt x="417859" y="130819"/>
                </a:lnTo>
                <a:lnTo>
                  <a:pt x="419943" y="127396"/>
                </a:lnTo>
                <a:lnTo>
                  <a:pt x="421332" y="123527"/>
                </a:lnTo>
                <a:lnTo>
                  <a:pt x="422820" y="119657"/>
                </a:lnTo>
                <a:lnTo>
                  <a:pt x="423454" y="116234"/>
                </a:lnTo>
                <a:lnTo>
                  <a:pt x="423564" y="106709"/>
                </a:lnTo>
                <a:lnTo>
                  <a:pt x="422770" y="102344"/>
                </a:lnTo>
                <a:lnTo>
                  <a:pt x="404217" y="81855"/>
                </a:lnTo>
                <a:lnTo>
                  <a:pt x="400347" y="80268"/>
                </a:lnTo>
                <a:lnTo>
                  <a:pt x="396031" y="79474"/>
                </a:lnTo>
                <a:lnTo>
                  <a:pt x="464939" y="79474"/>
                </a:lnTo>
                <a:lnTo>
                  <a:pt x="464939" y="83790"/>
                </a:lnTo>
                <a:lnTo>
                  <a:pt x="440977" y="83790"/>
                </a:lnTo>
                <a:lnTo>
                  <a:pt x="443755" y="87262"/>
                </a:lnTo>
                <a:lnTo>
                  <a:pt x="445889" y="91331"/>
                </a:lnTo>
                <a:lnTo>
                  <a:pt x="447377" y="95994"/>
                </a:lnTo>
                <a:lnTo>
                  <a:pt x="448964" y="100558"/>
                </a:lnTo>
                <a:lnTo>
                  <a:pt x="449758" y="105519"/>
                </a:lnTo>
                <a:lnTo>
                  <a:pt x="449637" y="119211"/>
                </a:lnTo>
                <a:lnTo>
                  <a:pt x="448320" y="125710"/>
                </a:lnTo>
                <a:lnTo>
                  <a:pt x="445442" y="132159"/>
                </a:lnTo>
                <a:lnTo>
                  <a:pt x="442664" y="138509"/>
                </a:lnTo>
                <a:lnTo>
                  <a:pt x="439056" y="143470"/>
                </a:lnTo>
                <a:close/>
              </a:path>
              <a:path w="465454" h="274954">
                <a:moveTo>
                  <a:pt x="399901" y="162966"/>
                </a:moveTo>
                <a:lnTo>
                  <a:pt x="385018" y="162966"/>
                </a:lnTo>
                <a:lnTo>
                  <a:pt x="379164" y="162321"/>
                </a:lnTo>
                <a:lnTo>
                  <a:pt x="373707" y="161032"/>
                </a:lnTo>
                <a:lnTo>
                  <a:pt x="368250" y="159642"/>
                </a:lnTo>
                <a:lnTo>
                  <a:pt x="363934" y="157956"/>
                </a:lnTo>
                <a:lnTo>
                  <a:pt x="360759" y="155971"/>
                </a:lnTo>
                <a:lnTo>
                  <a:pt x="423381" y="155971"/>
                </a:lnTo>
                <a:lnTo>
                  <a:pt x="422176" y="156666"/>
                </a:lnTo>
                <a:lnTo>
                  <a:pt x="407789" y="161726"/>
                </a:lnTo>
                <a:lnTo>
                  <a:pt x="399901" y="162966"/>
                </a:lnTo>
                <a:close/>
              </a:path>
              <a:path w="465454" h="274954">
                <a:moveTo>
                  <a:pt x="453833" y="253900"/>
                </a:moveTo>
                <a:lnTo>
                  <a:pt x="400992" y="253900"/>
                </a:lnTo>
                <a:lnTo>
                  <a:pt x="407888" y="253156"/>
                </a:lnTo>
                <a:lnTo>
                  <a:pt x="419100" y="250180"/>
                </a:lnTo>
                <a:lnTo>
                  <a:pt x="423614" y="248195"/>
                </a:lnTo>
                <a:lnTo>
                  <a:pt x="426987" y="245715"/>
                </a:lnTo>
                <a:lnTo>
                  <a:pt x="430460" y="243333"/>
                </a:lnTo>
                <a:lnTo>
                  <a:pt x="432940" y="240555"/>
                </a:lnTo>
                <a:lnTo>
                  <a:pt x="434429" y="237380"/>
                </a:lnTo>
                <a:lnTo>
                  <a:pt x="435917" y="234305"/>
                </a:lnTo>
                <a:lnTo>
                  <a:pt x="436580" y="231477"/>
                </a:lnTo>
                <a:lnTo>
                  <a:pt x="436661" y="221803"/>
                </a:lnTo>
                <a:lnTo>
                  <a:pt x="434181" y="217338"/>
                </a:lnTo>
                <a:lnTo>
                  <a:pt x="424259" y="211583"/>
                </a:lnTo>
                <a:lnTo>
                  <a:pt x="416669" y="209896"/>
                </a:lnTo>
                <a:lnTo>
                  <a:pt x="406449" y="209401"/>
                </a:lnTo>
                <a:lnTo>
                  <a:pt x="367456" y="208061"/>
                </a:lnTo>
                <a:lnTo>
                  <a:pt x="459999" y="208061"/>
                </a:lnTo>
                <a:lnTo>
                  <a:pt x="463054" y="213618"/>
                </a:lnTo>
                <a:lnTo>
                  <a:pt x="464249" y="218628"/>
                </a:lnTo>
                <a:lnTo>
                  <a:pt x="464343" y="231824"/>
                </a:lnTo>
                <a:lnTo>
                  <a:pt x="462905" y="238125"/>
                </a:lnTo>
                <a:lnTo>
                  <a:pt x="457150" y="250031"/>
                </a:lnTo>
                <a:lnTo>
                  <a:pt x="453833" y="253900"/>
                </a:lnTo>
                <a:close/>
              </a:path>
            </a:pathLst>
          </a:custGeom>
          <a:solidFill>
            <a:srgbClr val="434343"/>
          </a:solidFill>
        </p:spPr>
        <p:txBody>
          <a:bodyPr wrap="square" lIns="0" tIns="0" rIns="0" bIns="0" rtlCol="0"/>
          <a:lstStyle/>
          <a:p>
            <a:endParaRPr/>
          </a:p>
        </p:txBody>
      </p:sp>
      <p:sp>
        <p:nvSpPr>
          <p:cNvPr id="5" name="object 5"/>
          <p:cNvSpPr txBox="1"/>
          <p:nvPr/>
        </p:nvSpPr>
        <p:spPr>
          <a:xfrm>
            <a:off x="855724" y="1621073"/>
            <a:ext cx="7261859" cy="4582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We're querying the UI state to understand the game</a:t>
            </a:r>
            <a:r>
              <a:rPr sz="2400" spc="-60" dirty="0">
                <a:solidFill>
                  <a:srgbClr val="434343"/>
                </a:solidFill>
                <a:latin typeface="Calibri"/>
                <a:cs typeface="Calibri"/>
              </a:rPr>
              <a:t> </a:t>
            </a:r>
            <a:r>
              <a:rPr sz="2400" spc="-5" dirty="0">
                <a:solidFill>
                  <a:srgbClr val="434343"/>
                </a:solidFill>
                <a:latin typeface="Calibri"/>
                <a:cs typeface="Calibri"/>
              </a:rPr>
              <a:t>state.</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This is not </a:t>
            </a:r>
            <a:r>
              <a:rPr sz="2400" dirty="0">
                <a:solidFill>
                  <a:srgbClr val="434343"/>
                </a:solidFill>
                <a:latin typeface="Calibri"/>
                <a:cs typeface="Calibri"/>
              </a:rPr>
              <a:t>a </a:t>
            </a:r>
            <a:r>
              <a:rPr sz="2400" spc="-5" dirty="0">
                <a:solidFill>
                  <a:srgbClr val="434343"/>
                </a:solidFill>
                <a:latin typeface="Calibri"/>
                <a:cs typeface="Calibri"/>
              </a:rPr>
              <a:t>great software engineering</a:t>
            </a:r>
            <a:r>
              <a:rPr sz="2400" spc="-35" dirty="0">
                <a:solidFill>
                  <a:srgbClr val="434343"/>
                </a:solidFill>
                <a:latin typeface="Calibri"/>
                <a:cs typeface="Calibri"/>
              </a:rPr>
              <a:t> </a:t>
            </a:r>
            <a:r>
              <a:rPr sz="2400" spc="-5" dirty="0">
                <a:solidFill>
                  <a:srgbClr val="434343"/>
                </a:solidFill>
                <a:latin typeface="Calibri"/>
                <a:cs typeface="Calibri"/>
              </a:rPr>
              <a:t>technique: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Couples your "view" </a:t>
            </a:r>
            <a:r>
              <a:rPr sz="2400" dirty="0">
                <a:solidFill>
                  <a:srgbClr val="434343"/>
                </a:solidFill>
                <a:latin typeface="Calibri"/>
                <a:cs typeface="Calibri"/>
              </a:rPr>
              <a:t>and </a:t>
            </a:r>
            <a:r>
              <a:rPr sz="2400" spc="-5" dirty="0">
                <a:solidFill>
                  <a:srgbClr val="434343"/>
                </a:solidFill>
                <a:latin typeface="Calibri"/>
                <a:cs typeface="Calibri"/>
              </a:rPr>
              <a:t>your</a:t>
            </a:r>
            <a:r>
              <a:rPr sz="2400" spc="-25" dirty="0">
                <a:solidFill>
                  <a:srgbClr val="434343"/>
                </a:solidFill>
                <a:latin typeface="Calibri"/>
                <a:cs typeface="Calibri"/>
              </a:rPr>
              <a:t> </a:t>
            </a:r>
            <a:r>
              <a:rPr sz="2400" spc="-5" dirty="0">
                <a:solidFill>
                  <a:srgbClr val="434343"/>
                </a:solidFill>
                <a:latin typeface="Calibri"/>
                <a:cs typeface="Calibri"/>
              </a:rPr>
              <a:t>"model"</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Can lead to hard-to-find</a:t>
            </a:r>
            <a:r>
              <a:rPr sz="2400" spc="-15" dirty="0">
                <a:solidFill>
                  <a:srgbClr val="434343"/>
                </a:solidFill>
                <a:latin typeface="Calibri"/>
                <a:cs typeface="Calibri"/>
              </a:rPr>
              <a:t> </a:t>
            </a:r>
            <a:r>
              <a:rPr sz="2400" spc="-5" dirty="0">
                <a:solidFill>
                  <a:srgbClr val="434343"/>
                </a:solidFill>
                <a:latin typeface="Calibri"/>
                <a:cs typeface="Calibri"/>
              </a:rPr>
              <a:t>bugs:</a:t>
            </a:r>
            <a:endParaRPr sz="2400">
              <a:latin typeface="Calibri"/>
              <a:cs typeface="Calibri"/>
            </a:endParaRPr>
          </a:p>
          <a:p>
            <a:pPr marL="927100" marR="59690" indent="-306705">
              <a:lnSpc>
                <a:spcPct val="114599"/>
              </a:lnSpc>
              <a:tabLst>
                <a:tab pos="926465" algn="l"/>
                <a:tab pos="5890260" algn="l"/>
              </a:tabLst>
            </a:pPr>
            <a:r>
              <a:rPr sz="2000" dirty="0">
                <a:solidFill>
                  <a:srgbClr val="434343"/>
                </a:solidFill>
                <a:latin typeface="Calibri"/>
                <a:cs typeface="Calibri"/>
              </a:rPr>
              <a:t>-	</a:t>
            </a:r>
            <a:r>
              <a:rPr sz="2400" spc="-5" dirty="0">
                <a:solidFill>
                  <a:srgbClr val="434343"/>
                </a:solidFill>
                <a:latin typeface="Calibri"/>
                <a:cs typeface="Calibri"/>
              </a:rPr>
              <a:t>What if we later decide to display X's </a:t>
            </a:r>
            <a:r>
              <a:rPr sz="2400" dirty="0">
                <a:solidFill>
                  <a:srgbClr val="434343"/>
                </a:solidFill>
                <a:latin typeface="Calibri"/>
                <a:cs typeface="Calibri"/>
              </a:rPr>
              <a:t>and </a:t>
            </a:r>
            <a:r>
              <a:rPr sz="2400" spc="-5" dirty="0">
                <a:solidFill>
                  <a:srgbClr val="434343"/>
                </a:solidFill>
                <a:latin typeface="Calibri"/>
                <a:cs typeface="Calibri"/>
              </a:rPr>
              <a:t>O's using  background-image instead</a:t>
            </a:r>
            <a:r>
              <a:rPr sz="2400" dirty="0">
                <a:solidFill>
                  <a:srgbClr val="434343"/>
                </a:solidFill>
                <a:latin typeface="Calibri"/>
                <a:cs typeface="Calibri"/>
              </a:rPr>
              <a:t> </a:t>
            </a:r>
            <a:r>
              <a:rPr sz="2400" spc="-5" dirty="0">
                <a:solidFill>
                  <a:srgbClr val="434343"/>
                </a:solidFill>
                <a:latin typeface="Calibri"/>
                <a:cs typeface="Calibri"/>
              </a:rPr>
              <a:t>of </a:t>
            </a:r>
            <a:r>
              <a:rPr sz="2400" dirty="0">
                <a:solidFill>
                  <a:srgbClr val="434343"/>
                </a:solidFill>
                <a:latin typeface="Calibri"/>
                <a:cs typeface="Calibri"/>
              </a:rPr>
              <a:t>an	</a:t>
            </a:r>
            <a:r>
              <a:rPr sz="2400" spc="-5" dirty="0">
                <a:solidFill>
                  <a:srgbClr val="434343"/>
                </a:solidFill>
                <a:latin typeface="Calibri"/>
                <a:cs typeface="Calibri"/>
              </a:rPr>
              <a:t>tag?</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Code is </a:t>
            </a:r>
            <a:r>
              <a:rPr sz="2400" dirty="0">
                <a:solidFill>
                  <a:srgbClr val="434343"/>
                </a:solidFill>
                <a:latin typeface="Calibri"/>
                <a:cs typeface="Calibri"/>
              </a:rPr>
              <a:t>also a </a:t>
            </a:r>
            <a:r>
              <a:rPr sz="2400" spc="-5" dirty="0">
                <a:solidFill>
                  <a:srgbClr val="434343"/>
                </a:solidFill>
                <a:latin typeface="Calibri"/>
                <a:cs typeface="Calibri"/>
              </a:rPr>
              <a:t>little hard to</a:t>
            </a:r>
            <a:r>
              <a:rPr sz="2400" spc="-30" dirty="0">
                <a:solidFill>
                  <a:srgbClr val="434343"/>
                </a:solidFill>
                <a:latin typeface="Calibri"/>
                <a:cs typeface="Calibri"/>
              </a:rPr>
              <a:t> </a:t>
            </a:r>
            <a:r>
              <a:rPr sz="2400" spc="-5" dirty="0">
                <a:solidFill>
                  <a:srgbClr val="434343"/>
                </a:solidFill>
                <a:latin typeface="Calibri"/>
                <a:cs typeface="Calibri"/>
              </a:rPr>
              <a:t>read</a:t>
            </a:r>
            <a:endParaRPr sz="2400">
              <a:latin typeface="Calibri"/>
              <a:cs typeface="Calibri"/>
            </a:endParaRPr>
          </a:p>
          <a:p>
            <a:pPr marL="620395">
              <a:lnSpc>
                <a:spcPct val="100000"/>
              </a:lnSpc>
              <a:spcBef>
                <a:spcPts val="420"/>
              </a:spcBef>
              <a:tabLst>
                <a:tab pos="926465" algn="l"/>
                <a:tab pos="2689860" algn="l"/>
              </a:tabLst>
            </a:pPr>
            <a:r>
              <a:rPr sz="2000" dirty="0">
                <a:solidFill>
                  <a:srgbClr val="434343"/>
                </a:solidFill>
                <a:latin typeface="Calibri"/>
                <a:cs typeface="Calibri"/>
              </a:rPr>
              <a:t>-	</a:t>
            </a:r>
            <a:r>
              <a:rPr sz="2400" spc="-5" dirty="0">
                <a:solidFill>
                  <a:srgbClr val="434343"/>
                </a:solidFill>
                <a:latin typeface="Calibri"/>
                <a:cs typeface="Calibri"/>
              </a:rPr>
              <a:t>What do </a:t>
            </a:r>
            <a:r>
              <a:rPr sz="2400" dirty="0">
                <a:solidFill>
                  <a:srgbClr val="434343"/>
                </a:solidFill>
                <a:latin typeface="Calibri"/>
                <a:cs typeface="Calibri"/>
              </a:rPr>
              <a:t>"	" </a:t>
            </a:r>
            <a:r>
              <a:rPr sz="2400" spc="-5" dirty="0">
                <a:solidFill>
                  <a:srgbClr val="434343"/>
                </a:solidFill>
                <a:latin typeface="Calibri"/>
                <a:cs typeface="Calibri"/>
              </a:rPr>
              <a:t>tags have to do with </a:t>
            </a:r>
            <a:r>
              <a:rPr sz="2400" dirty="0">
                <a:solidFill>
                  <a:srgbClr val="434343"/>
                </a:solidFill>
                <a:latin typeface="Calibri"/>
                <a:cs typeface="Calibri"/>
              </a:rPr>
              <a:t>a </a:t>
            </a:r>
            <a:r>
              <a:rPr sz="2400" spc="-5" dirty="0">
                <a:solidFill>
                  <a:srgbClr val="434343"/>
                </a:solidFill>
                <a:latin typeface="Calibri"/>
                <a:cs typeface="Calibri"/>
              </a:rPr>
              <a:t>free</a:t>
            </a:r>
            <a:r>
              <a:rPr sz="2400" spc="-65" dirty="0">
                <a:solidFill>
                  <a:srgbClr val="434343"/>
                </a:solidFill>
                <a:latin typeface="Calibri"/>
                <a:cs typeface="Calibri"/>
              </a:rPr>
              <a:t> </a:t>
            </a:r>
            <a:r>
              <a:rPr sz="2400" spc="-5" dirty="0">
                <a:solidFill>
                  <a:srgbClr val="434343"/>
                </a:solidFill>
                <a:latin typeface="Calibri"/>
                <a:cs typeface="Calibri"/>
              </a:rPr>
              <a:t>space?</a:t>
            </a:r>
            <a:endParaRPr sz="2400">
              <a:latin typeface="Calibri"/>
              <a:cs typeface="Calibri"/>
            </a:endParaRPr>
          </a:p>
          <a:p>
            <a:pPr>
              <a:lnSpc>
                <a:spcPct val="100000"/>
              </a:lnSpc>
              <a:spcBef>
                <a:spcPts val="60"/>
              </a:spcBef>
            </a:pPr>
            <a:endParaRPr sz="3000">
              <a:latin typeface="Calibri"/>
              <a:cs typeface="Calibri"/>
            </a:endParaRPr>
          </a:p>
          <a:p>
            <a:pPr marL="669290">
              <a:lnSpc>
                <a:spcPct val="100000"/>
              </a:lnSpc>
            </a:pPr>
            <a:r>
              <a:rPr sz="2400" b="1" spc="-5" dirty="0">
                <a:solidFill>
                  <a:srgbClr val="434343"/>
                </a:solidFill>
                <a:latin typeface="Calibri"/>
                <a:cs typeface="Calibri"/>
              </a:rPr>
              <a:t>Better to keep track of state separately from</a:t>
            </a:r>
            <a:r>
              <a:rPr sz="2400" b="1" spc="-40" dirty="0">
                <a:solidFill>
                  <a:srgbClr val="434343"/>
                </a:solidFill>
                <a:latin typeface="Calibri"/>
                <a:cs typeface="Calibri"/>
              </a:rPr>
              <a:t> </a:t>
            </a:r>
            <a:r>
              <a:rPr sz="2400" b="1" spc="-5" dirty="0">
                <a:solidFill>
                  <a:srgbClr val="434343"/>
                </a:solidFill>
                <a:latin typeface="Calibri"/>
                <a:cs typeface="Calibri"/>
              </a:rPr>
              <a:t>UI!</a:t>
            </a:r>
            <a:endParaRPr sz="2400">
              <a:latin typeface="Calibri"/>
              <a:cs typeface="Calibri"/>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228600"/>
            <a:ext cx="7405370" cy="543560"/>
          </a:xfrm>
          <a:prstGeom prst="rect">
            <a:avLst/>
          </a:prstGeom>
        </p:spPr>
        <p:txBody>
          <a:bodyPr vert="horz" wrap="square" lIns="0" tIns="12700" rIns="0" bIns="0" rtlCol="0">
            <a:spAutoFit/>
          </a:bodyPr>
          <a:lstStyle/>
          <a:p>
            <a:pPr marL="12700">
              <a:lnSpc>
                <a:spcPct val="100000"/>
              </a:lnSpc>
              <a:spcBef>
                <a:spcPts val="100"/>
              </a:spcBef>
            </a:pPr>
            <a:r>
              <a:rPr sz="3400" spc="180" dirty="0"/>
              <a:t>Better(?) </a:t>
            </a:r>
            <a:r>
              <a:rPr sz="3400" spc="320" dirty="0"/>
              <a:t>approach: </a:t>
            </a:r>
            <a:r>
              <a:rPr sz="3400" spc="325" dirty="0"/>
              <a:t>Global</a:t>
            </a:r>
            <a:r>
              <a:rPr sz="3400" spc="-175" dirty="0"/>
              <a:t> </a:t>
            </a:r>
            <a:r>
              <a:rPr sz="3400" spc="290" dirty="0"/>
              <a:t>Variable</a:t>
            </a:r>
            <a:endParaRPr sz="3400" dirty="0"/>
          </a:p>
        </p:txBody>
      </p:sp>
      <p:sp>
        <p:nvSpPr>
          <p:cNvPr id="3" name="object 3"/>
          <p:cNvSpPr txBox="1"/>
          <p:nvPr/>
        </p:nvSpPr>
        <p:spPr>
          <a:xfrm>
            <a:off x="855724" y="1621074"/>
            <a:ext cx="702310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We can instead store the game state in </a:t>
            </a:r>
            <a:r>
              <a:rPr sz="2400" dirty="0">
                <a:solidFill>
                  <a:srgbClr val="434343"/>
                </a:solidFill>
                <a:latin typeface="Calibri"/>
                <a:cs typeface="Calibri"/>
              </a:rPr>
              <a:t>a </a:t>
            </a:r>
            <a:r>
              <a:rPr sz="2400" spc="-5" dirty="0">
                <a:solidFill>
                  <a:srgbClr val="434343"/>
                </a:solidFill>
                <a:latin typeface="Calibri"/>
                <a:cs typeface="Calibri"/>
              </a:rPr>
              <a:t>global</a:t>
            </a:r>
            <a:r>
              <a:rPr sz="2400" spc="-65" dirty="0">
                <a:solidFill>
                  <a:srgbClr val="434343"/>
                </a:solidFill>
                <a:latin typeface="Calibri"/>
                <a:cs typeface="Calibri"/>
              </a:rPr>
              <a:t> </a:t>
            </a:r>
            <a:r>
              <a:rPr sz="2400" spc="-5" dirty="0">
                <a:solidFill>
                  <a:srgbClr val="434343"/>
                </a:solidFill>
                <a:latin typeface="Calibri"/>
                <a:cs typeface="Calibri"/>
              </a:rPr>
              <a:t>variable:</a:t>
            </a:r>
            <a:endParaRPr sz="2400">
              <a:latin typeface="Calibri"/>
              <a:cs typeface="Calibri"/>
            </a:endParaRPr>
          </a:p>
        </p:txBody>
      </p:sp>
      <p:grpSp>
        <p:nvGrpSpPr>
          <p:cNvPr id="4" name="object 4"/>
          <p:cNvGrpSpPr/>
          <p:nvPr/>
        </p:nvGrpSpPr>
        <p:grpSpPr>
          <a:xfrm>
            <a:off x="114300" y="2422666"/>
            <a:ext cx="8915400" cy="2803525"/>
            <a:chOff x="114300" y="2422666"/>
            <a:chExt cx="8915400" cy="2803525"/>
          </a:xfrm>
        </p:grpSpPr>
        <p:sp>
          <p:nvSpPr>
            <p:cNvPr id="5" name="object 5"/>
            <p:cNvSpPr/>
            <p:nvPr/>
          </p:nvSpPr>
          <p:spPr>
            <a:xfrm>
              <a:off x="152400" y="2460766"/>
              <a:ext cx="8839200" cy="272698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33350" y="2441716"/>
              <a:ext cx="8877300" cy="2765425"/>
            </a:xfrm>
            <a:custGeom>
              <a:avLst/>
              <a:gdLst/>
              <a:ahLst/>
              <a:cxnLst/>
              <a:rect l="l" t="t" r="r" b="b"/>
              <a:pathLst>
                <a:path w="8877300" h="2765425">
                  <a:moveTo>
                    <a:pt x="0" y="0"/>
                  </a:moveTo>
                  <a:lnTo>
                    <a:pt x="8877300" y="0"/>
                  </a:lnTo>
                  <a:lnTo>
                    <a:pt x="8877300" y="2765087"/>
                  </a:lnTo>
                  <a:lnTo>
                    <a:pt x="0" y="2765087"/>
                  </a:lnTo>
                  <a:lnTo>
                    <a:pt x="0" y="0"/>
                  </a:lnTo>
                  <a:close/>
                </a:path>
              </a:pathLst>
            </a:custGeom>
            <a:ln w="38099">
              <a:solidFill>
                <a:srgbClr val="595959"/>
              </a:solidFill>
            </a:ln>
          </p:spPr>
          <p:txBody>
            <a:bodyPr wrap="square" lIns="0" tIns="0" rIns="0" bIns="0" rtlCol="0"/>
            <a:lstStyle/>
            <a:p>
              <a:endParaRPr/>
            </a:p>
          </p:txBody>
        </p:sp>
      </p:grpSp>
      <p:sp>
        <p:nvSpPr>
          <p:cNvPr id="7" name="object 7"/>
          <p:cNvSpPr/>
          <p:nvPr/>
        </p:nvSpPr>
        <p:spPr>
          <a:xfrm>
            <a:off x="880331" y="5460308"/>
            <a:ext cx="1470868" cy="21475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432834" y="5354888"/>
            <a:ext cx="554926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is our </a:t>
            </a:r>
            <a:r>
              <a:rPr sz="2400" dirty="0">
                <a:solidFill>
                  <a:srgbClr val="434343"/>
                </a:solidFill>
                <a:latin typeface="Calibri"/>
                <a:cs typeface="Calibri"/>
              </a:rPr>
              <a:t>array </a:t>
            </a:r>
            <a:r>
              <a:rPr sz="2400" spc="-5" dirty="0">
                <a:solidFill>
                  <a:srgbClr val="434343"/>
                </a:solidFill>
                <a:latin typeface="Calibri"/>
                <a:cs typeface="Calibri"/>
              </a:rPr>
              <a:t>that contains the </a:t>
            </a:r>
            <a:r>
              <a:rPr sz="2400" dirty="0">
                <a:solidFill>
                  <a:srgbClr val="434343"/>
                </a:solidFill>
                <a:latin typeface="Calibri"/>
                <a:cs typeface="Calibri"/>
              </a:rPr>
              <a:t>available</a:t>
            </a:r>
            <a:r>
              <a:rPr sz="2400" spc="-85" dirty="0">
                <a:solidFill>
                  <a:srgbClr val="434343"/>
                </a:solidFill>
                <a:latin typeface="Calibri"/>
                <a:cs typeface="Calibri"/>
              </a:rPr>
              <a:t> </a:t>
            </a:r>
            <a:r>
              <a:rPr sz="2400" spc="-5" dirty="0">
                <a:solidFill>
                  <a:srgbClr val="434343"/>
                </a:solidFill>
                <a:latin typeface="Calibri"/>
                <a:cs typeface="Calibri"/>
              </a:rPr>
              <a:t>boxes</a:t>
            </a:r>
            <a:endParaRPr sz="2400">
              <a:latin typeface="Calibri"/>
              <a:cs typeface="Calibri"/>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228600"/>
            <a:ext cx="7405370" cy="543560"/>
          </a:xfrm>
          <a:prstGeom prst="rect">
            <a:avLst/>
          </a:prstGeom>
        </p:spPr>
        <p:txBody>
          <a:bodyPr vert="horz" wrap="square" lIns="0" tIns="12700" rIns="0" bIns="0" rtlCol="0">
            <a:spAutoFit/>
          </a:bodyPr>
          <a:lstStyle/>
          <a:p>
            <a:pPr marL="12700">
              <a:lnSpc>
                <a:spcPct val="100000"/>
              </a:lnSpc>
              <a:spcBef>
                <a:spcPts val="100"/>
              </a:spcBef>
            </a:pPr>
            <a:r>
              <a:rPr sz="3400" spc="180" dirty="0"/>
              <a:t>Better(?) </a:t>
            </a:r>
            <a:r>
              <a:rPr sz="3400" spc="320" dirty="0"/>
              <a:t>approach: </a:t>
            </a:r>
            <a:r>
              <a:rPr sz="3400" spc="325" dirty="0"/>
              <a:t>Global</a:t>
            </a:r>
            <a:r>
              <a:rPr sz="3400" spc="-175" dirty="0"/>
              <a:t> </a:t>
            </a:r>
            <a:r>
              <a:rPr sz="3400" spc="290" dirty="0"/>
              <a:t>Variable</a:t>
            </a:r>
            <a:endParaRPr sz="3400" dirty="0"/>
          </a:p>
        </p:txBody>
      </p:sp>
      <p:sp>
        <p:nvSpPr>
          <p:cNvPr id="3" name="object 3"/>
          <p:cNvSpPr txBox="1"/>
          <p:nvPr/>
        </p:nvSpPr>
        <p:spPr>
          <a:xfrm>
            <a:off x="855724" y="6116888"/>
            <a:ext cx="251142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Then we update</a:t>
            </a:r>
            <a:r>
              <a:rPr sz="2400" spc="-85" dirty="0">
                <a:solidFill>
                  <a:srgbClr val="434343"/>
                </a:solidFill>
                <a:latin typeface="Calibri"/>
                <a:cs typeface="Calibri"/>
              </a:rPr>
              <a:t> </a:t>
            </a:r>
            <a:r>
              <a:rPr sz="2400" spc="-5" dirty="0">
                <a:solidFill>
                  <a:srgbClr val="434343"/>
                </a:solidFill>
                <a:latin typeface="Calibri"/>
                <a:cs typeface="Calibri"/>
              </a:rPr>
              <a:t>the</a:t>
            </a:r>
            <a:endParaRPr sz="2400">
              <a:latin typeface="Calibri"/>
              <a:cs typeface="Calibri"/>
            </a:endParaRPr>
          </a:p>
        </p:txBody>
      </p:sp>
      <p:sp>
        <p:nvSpPr>
          <p:cNvPr id="4" name="object 4"/>
          <p:cNvSpPr/>
          <p:nvPr/>
        </p:nvSpPr>
        <p:spPr>
          <a:xfrm>
            <a:off x="3440026" y="6222308"/>
            <a:ext cx="1470868" cy="21475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992528" y="6116888"/>
            <a:ext cx="32086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state when we </a:t>
            </a:r>
            <a:r>
              <a:rPr sz="2400" dirty="0">
                <a:solidFill>
                  <a:srgbClr val="434343"/>
                </a:solidFill>
                <a:latin typeface="Calibri"/>
                <a:cs typeface="Calibri"/>
              </a:rPr>
              <a:t>add an</a:t>
            </a:r>
            <a:r>
              <a:rPr sz="2400" spc="-95" dirty="0">
                <a:solidFill>
                  <a:srgbClr val="434343"/>
                </a:solidFill>
                <a:latin typeface="Calibri"/>
                <a:cs typeface="Calibri"/>
              </a:rPr>
              <a:t> </a:t>
            </a:r>
            <a:r>
              <a:rPr sz="2400" spc="-5" dirty="0">
                <a:solidFill>
                  <a:srgbClr val="434343"/>
                </a:solidFill>
                <a:latin typeface="Calibri"/>
                <a:cs typeface="Calibri"/>
              </a:rPr>
              <a:t>X...</a:t>
            </a:r>
            <a:endParaRPr sz="2400">
              <a:latin typeface="Calibri"/>
              <a:cs typeface="Calibri"/>
            </a:endParaRPr>
          </a:p>
        </p:txBody>
      </p:sp>
      <p:grpSp>
        <p:nvGrpSpPr>
          <p:cNvPr id="6" name="object 6"/>
          <p:cNvGrpSpPr/>
          <p:nvPr/>
        </p:nvGrpSpPr>
        <p:grpSpPr>
          <a:xfrm>
            <a:off x="613099" y="1531125"/>
            <a:ext cx="7917815" cy="4457700"/>
            <a:chOff x="613099" y="1531125"/>
            <a:chExt cx="7917815" cy="4457700"/>
          </a:xfrm>
        </p:grpSpPr>
        <p:sp>
          <p:nvSpPr>
            <p:cNvPr id="7" name="object 7"/>
            <p:cNvSpPr/>
            <p:nvPr/>
          </p:nvSpPr>
          <p:spPr>
            <a:xfrm>
              <a:off x="651200" y="1569225"/>
              <a:ext cx="7841599" cy="43813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32149" y="1550175"/>
              <a:ext cx="7879715" cy="4419600"/>
            </a:xfrm>
            <a:custGeom>
              <a:avLst/>
              <a:gdLst/>
              <a:ahLst/>
              <a:cxnLst/>
              <a:rect l="l" t="t" r="r" b="b"/>
              <a:pathLst>
                <a:path w="7879715" h="4419600">
                  <a:moveTo>
                    <a:pt x="0" y="0"/>
                  </a:moveTo>
                  <a:lnTo>
                    <a:pt x="7879699" y="0"/>
                  </a:lnTo>
                  <a:lnTo>
                    <a:pt x="7879699" y="4419424"/>
                  </a:lnTo>
                  <a:lnTo>
                    <a:pt x="0" y="4419424"/>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5724" y="5888288"/>
            <a:ext cx="589280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...And when the computer </a:t>
            </a:r>
            <a:r>
              <a:rPr sz="2400" dirty="0">
                <a:solidFill>
                  <a:srgbClr val="434343"/>
                </a:solidFill>
                <a:latin typeface="Calibri"/>
                <a:cs typeface="Calibri"/>
              </a:rPr>
              <a:t>add an </a:t>
            </a:r>
            <a:r>
              <a:rPr sz="2400" spc="-5" dirty="0">
                <a:solidFill>
                  <a:srgbClr val="434343"/>
                </a:solidFill>
                <a:latin typeface="Calibri"/>
                <a:cs typeface="Calibri"/>
              </a:rPr>
              <a:t>O.</a:t>
            </a:r>
            <a:r>
              <a:rPr sz="2400" spc="-90"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solidFill>
                  <a:srgbClr val="434343"/>
                </a:solidFill>
                <a:latin typeface="Calibri"/>
                <a:cs typeface="Calibri"/>
              </a:rPr>
              <a:t>)</a:t>
            </a:r>
            <a:endParaRPr sz="2400">
              <a:latin typeface="Calibri"/>
              <a:cs typeface="Calibri"/>
            </a:endParaRPr>
          </a:p>
        </p:txBody>
      </p:sp>
      <p:grpSp>
        <p:nvGrpSpPr>
          <p:cNvPr id="4" name="object 4"/>
          <p:cNvGrpSpPr/>
          <p:nvPr/>
        </p:nvGrpSpPr>
        <p:grpSpPr>
          <a:xfrm>
            <a:off x="114300" y="1618535"/>
            <a:ext cx="8915400" cy="4127500"/>
            <a:chOff x="114300" y="1618535"/>
            <a:chExt cx="8915400" cy="4127500"/>
          </a:xfrm>
        </p:grpSpPr>
        <p:sp>
          <p:nvSpPr>
            <p:cNvPr id="5" name="object 5"/>
            <p:cNvSpPr/>
            <p:nvPr/>
          </p:nvSpPr>
          <p:spPr>
            <a:xfrm>
              <a:off x="152400" y="1656635"/>
              <a:ext cx="8839197" cy="405129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3350" y="1637585"/>
              <a:ext cx="8877300" cy="4089400"/>
            </a:xfrm>
            <a:custGeom>
              <a:avLst/>
              <a:gdLst/>
              <a:ahLst/>
              <a:cxnLst/>
              <a:rect l="l" t="t" r="r" b="b"/>
              <a:pathLst>
                <a:path w="8877300" h="4089400">
                  <a:moveTo>
                    <a:pt x="0" y="0"/>
                  </a:moveTo>
                  <a:lnTo>
                    <a:pt x="8877297" y="0"/>
                  </a:lnTo>
                  <a:lnTo>
                    <a:pt x="8877297" y="4089398"/>
                  </a:lnTo>
                  <a:lnTo>
                    <a:pt x="0" y="4089398"/>
                  </a:lnTo>
                  <a:lnTo>
                    <a:pt x="0" y="0"/>
                  </a:lnTo>
                  <a:close/>
                </a:path>
              </a:pathLst>
            </a:custGeom>
            <a:ln w="38099">
              <a:solidFill>
                <a:srgbClr val="595959"/>
              </a:solidFill>
            </a:ln>
          </p:spPr>
          <p:txBody>
            <a:bodyPr wrap="square" lIns="0" tIns="0" rIns="0" bIns="0" rtlCol="0"/>
            <a:lstStyle/>
            <a:p>
              <a:endParaRPr/>
            </a:p>
          </p:txBody>
        </p:sp>
      </p:grpSp>
      <p:sp>
        <p:nvSpPr>
          <p:cNvPr id="10" name="object 2">
            <a:extLst>
              <a:ext uri="{FF2B5EF4-FFF2-40B4-BE49-F238E27FC236}">
                <a16:creationId xmlns:a16="http://schemas.microsoft.com/office/drawing/2014/main" id="{A1605B5C-2FBE-40A6-BF5A-7ED851AF7E04}"/>
              </a:ext>
            </a:extLst>
          </p:cNvPr>
          <p:cNvSpPr txBox="1">
            <a:spLocks noGrp="1"/>
          </p:cNvSpPr>
          <p:nvPr>
            <p:ph type="title"/>
          </p:nvPr>
        </p:nvSpPr>
        <p:spPr>
          <a:xfrm>
            <a:off x="855724" y="228600"/>
            <a:ext cx="7405370" cy="543560"/>
          </a:xfrm>
          <a:prstGeom prst="rect">
            <a:avLst/>
          </a:prstGeom>
        </p:spPr>
        <p:txBody>
          <a:bodyPr vert="horz" wrap="square" lIns="0" tIns="12700" rIns="0" bIns="0" rtlCol="0">
            <a:spAutoFit/>
          </a:bodyPr>
          <a:lstStyle/>
          <a:p>
            <a:pPr marL="12700">
              <a:lnSpc>
                <a:spcPct val="100000"/>
              </a:lnSpc>
              <a:spcBef>
                <a:spcPts val="100"/>
              </a:spcBef>
            </a:pPr>
            <a:r>
              <a:rPr sz="3400" spc="180" dirty="0"/>
              <a:t>Better(?) </a:t>
            </a:r>
            <a:r>
              <a:rPr sz="3400" spc="320" dirty="0"/>
              <a:t>approach: </a:t>
            </a:r>
            <a:r>
              <a:rPr sz="3400" spc="325" dirty="0"/>
              <a:t>Global</a:t>
            </a:r>
            <a:r>
              <a:rPr sz="3400" spc="-175" dirty="0"/>
              <a:t> </a:t>
            </a:r>
            <a:r>
              <a:rPr sz="3400" spc="290" dirty="0"/>
              <a:t>Variable</a:t>
            </a:r>
            <a:endParaRPr sz="3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4161127" cy="751488"/>
          </a:xfrm>
          <a:prstGeom prst="rect">
            <a:avLst/>
          </a:prstGeom>
        </p:spPr>
        <p:txBody>
          <a:bodyPr vert="horz" wrap="square" lIns="0" tIns="12700" rIns="0" bIns="0" rtlCol="0">
            <a:spAutoFit/>
          </a:bodyPr>
          <a:lstStyle/>
          <a:p>
            <a:pPr marL="12700">
              <a:lnSpc>
                <a:spcPct val="100000"/>
              </a:lnSpc>
              <a:spcBef>
                <a:spcPts val="100"/>
              </a:spcBef>
            </a:pPr>
            <a:r>
              <a:rPr lang="en-US" sz="4800" spc="-70" dirty="0"/>
              <a:t>Section Info</a:t>
            </a:r>
            <a:endParaRPr sz="4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556835"/>
            <a:ext cx="6030595" cy="1490345"/>
          </a:xfrm>
          <a:prstGeom prst="rect">
            <a:avLst/>
          </a:prstGeom>
        </p:spPr>
        <p:txBody>
          <a:bodyPr vert="horz" wrap="square" lIns="0" tIns="10160" rIns="0" bIns="0" rtlCol="0">
            <a:spAutoFit/>
          </a:bodyPr>
          <a:lstStyle/>
          <a:p>
            <a:pPr marL="12700" marR="5080">
              <a:lnSpc>
                <a:spcPct val="100299"/>
              </a:lnSpc>
              <a:spcBef>
                <a:spcPts val="80"/>
              </a:spcBef>
            </a:pPr>
            <a:r>
              <a:rPr sz="4800" spc="-509" dirty="0"/>
              <a:t>Q: </a:t>
            </a:r>
            <a:r>
              <a:rPr sz="4800" spc="15" dirty="0"/>
              <a:t>Why </a:t>
            </a:r>
            <a:r>
              <a:rPr sz="4800" spc="-150" dirty="0"/>
              <a:t>is</a:t>
            </a:r>
            <a:r>
              <a:rPr sz="4800" spc="-844" dirty="0"/>
              <a:t> </a:t>
            </a:r>
            <a:r>
              <a:rPr sz="4800" spc="-130" dirty="0"/>
              <a:t>HTML/CSS  </a:t>
            </a:r>
            <a:r>
              <a:rPr sz="4800" spc="-114" dirty="0"/>
              <a:t>so</a:t>
            </a:r>
            <a:r>
              <a:rPr sz="4800" spc="-434" dirty="0"/>
              <a:t> </a:t>
            </a:r>
            <a:r>
              <a:rPr sz="4800" spc="-155" dirty="0"/>
              <a:t>bizarre??</a:t>
            </a:r>
            <a:endParaRPr sz="480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239451"/>
            <a:ext cx="4545330" cy="574040"/>
          </a:xfrm>
          <a:prstGeom prst="rect">
            <a:avLst/>
          </a:prstGeom>
        </p:spPr>
        <p:txBody>
          <a:bodyPr vert="horz" wrap="square" lIns="0" tIns="12700" rIns="0" bIns="0" rtlCol="0">
            <a:spAutoFit/>
          </a:bodyPr>
          <a:lstStyle/>
          <a:p>
            <a:pPr marL="12700">
              <a:lnSpc>
                <a:spcPct val="100000"/>
              </a:lnSpc>
              <a:spcBef>
                <a:spcPts val="100"/>
              </a:spcBef>
            </a:pPr>
            <a:r>
              <a:rPr spc="200" dirty="0"/>
              <a:t>Is </a:t>
            </a:r>
            <a:r>
              <a:rPr spc="325" dirty="0"/>
              <a:t>that </a:t>
            </a:r>
            <a:r>
              <a:rPr spc="235" dirty="0"/>
              <a:t>really</a:t>
            </a:r>
            <a:r>
              <a:rPr spc="-180" dirty="0"/>
              <a:t> </a:t>
            </a:r>
            <a:r>
              <a:rPr spc="150" dirty="0"/>
              <a:t>better?!</a:t>
            </a:r>
          </a:p>
        </p:txBody>
      </p:sp>
      <p:sp>
        <p:nvSpPr>
          <p:cNvPr id="3" name="object 3"/>
          <p:cNvSpPr/>
          <p:nvPr/>
        </p:nvSpPr>
        <p:spPr>
          <a:xfrm>
            <a:off x="1794731" y="2983793"/>
            <a:ext cx="1470868" cy="21475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55724" y="1567733"/>
            <a:ext cx="6894195" cy="29591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What's wrong with that</a:t>
            </a:r>
            <a:r>
              <a:rPr sz="2400" spc="-15" dirty="0">
                <a:solidFill>
                  <a:srgbClr val="434343"/>
                </a:solidFill>
                <a:latin typeface="Calibri"/>
                <a:cs typeface="Calibri"/>
              </a:rPr>
              <a:t> </a:t>
            </a:r>
            <a:r>
              <a:rPr sz="2400" spc="-5" dirty="0">
                <a:solidFill>
                  <a:srgbClr val="434343"/>
                </a:solidFill>
                <a:latin typeface="Calibri"/>
                <a:cs typeface="Calibri"/>
              </a:rPr>
              <a:t>solution?</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Aren't we still coupling UI with state </a:t>
            </a:r>
            <a:r>
              <a:rPr sz="2400" dirty="0">
                <a:solidFill>
                  <a:srgbClr val="434343"/>
                </a:solidFill>
                <a:latin typeface="Calibri"/>
                <a:cs typeface="Calibri"/>
              </a:rPr>
              <a:t>a </a:t>
            </a:r>
            <a:r>
              <a:rPr sz="2400" spc="-5" dirty="0">
                <a:solidFill>
                  <a:srgbClr val="434343"/>
                </a:solidFill>
                <a:latin typeface="Calibri"/>
                <a:cs typeface="Calibri"/>
              </a:rPr>
              <a:t>little</a:t>
            </a:r>
            <a:r>
              <a:rPr sz="2400" spc="-70" dirty="0">
                <a:solidFill>
                  <a:srgbClr val="434343"/>
                </a:solidFill>
                <a:latin typeface="Calibri"/>
                <a:cs typeface="Calibri"/>
              </a:rPr>
              <a:t> </a:t>
            </a:r>
            <a:r>
              <a:rPr sz="2400" spc="-5" dirty="0">
                <a:solidFill>
                  <a:srgbClr val="434343"/>
                </a:solidFill>
                <a:latin typeface="Calibri"/>
                <a:cs typeface="Calibri"/>
              </a:rPr>
              <a:t>bit?</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We </a:t>
            </a:r>
            <a:r>
              <a:rPr sz="2400" dirty="0">
                <a:solidFill>
                  <a:srgbClr val="434343"/>
                </a:solidFill>
                <a:latin typeface="Calibri"/>
                <a:cs typeface="Calibri"/>
              </a:rPr>
              <a:t>are </a:t>
            </a:r>
            <a:r>
              <a:rPr sz="2400" spc="-5" dirty="0">
                <a:solidFill>
                  <a:srgbClr val="434343"/>
                </a:solidFill>
                <a:latin typeface="Calibri"/>
                <a:cs typeface="Calibri"/>
              </a:rPr>
              <a:t>storing references to UI elements</a:t>
            </a:r>
            <a:r>
              <a:rPr sz="2400" spc="-80" dirty="0">
                <a:solidFill>
                  <a:srgbClr val="434343"/>
                </a:solidFill>
                <a:latin typeface="Calibri"/>
                <a:cs typeface="Calibri"/>
              </a:rPr>
              <a:t> </a:t>
            </a:r>
            <a:r>
              <a:rPr sz="2400" spc="-5" dirty="0">
                <a:solidFill>
                  <a:srgbClr val="434343"/>
                </a:solidFill>
                <a:latin typeface="Calibri"/>
                <a:cs typeface="Calibri"/>
              </a:rPr>
              <a:t>in</a:t>
            </a:r>
            <a:endParaRPr sz="2400">
              <a:latin typeface="Calibri"/>
              <a:cs typeface="Calibri"/>
            </a:endParaRPr>
          </a:p>
          <a:p>
            <a:pPr marL="2503805">
              <a:lnSpc>
                <a:spcPct val="100000"/>
              </a:lnSpc>
              <a:spcBef>
                <a:spcPts val="420"/>
              </a:spcBef>
            </a:pPr>
            <a:r>
              <a:rPr sz="2400" spc="-5" dirty="0">
                <a:solidFill>
                  <a:srgbClr val="434343"/>
                </a:solidFill>
                <a:latin typeface="Calibri"/>
                <a:cs typeface="Calibri"/>
              </a:rPr>
              <a:t>to track which ones </a:t>
            </a:r>
            <a:r>
              <a:rPr sz="2400" dirty="0">
                <a:solidFill>
                  <a:srgbClr val="434343"/>
                </a:solidFill>
                <a:latin typeface="Calibri"/>
                <a:cs typeface="Calibri"/>
              </a:rPr>
              <a:t>are</a:t>
            </a:r>
            <a:r>
              <a:rPr sz="2400" spc="-35" dirty="0">
                <a:solidFill>
                  <a:srgbClr val="434343"/>
                </a:solidFill>
                <a:latin typeface="Calibri"/>
                <a:cs typeface="Calibri"/>
              </a:rPr>
              <a:t> </a:t>
            </a:r>
            <a:r>
              <a:rPr sz="2400" spc="-5" dirty="0">
                <a:solidFill>
                  <a:srgbClr val="434343"/>
                </a:solidFill>
                <a:latin typeface="Calibri"/>
                <a:cs typeface="Calibri"/>
              </a:rPr>
              <a:t>free...</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Aren't global variables</a:t>
            </a:r>
            <a:r>
              <a:rPr sz="2400" spc="-15" dirty="0">
                <a:solidFill>
                  <a:srgbClr val="434343"/>
                </a:solidFill>
                <a:latin typeface="Calibri"/>
                <a:cs typeface="Calibri"/>
              </a:rPr>
              <a:t> </a:t>
            </a:r>
            <a:r>
              <a:rPr sz="2400" spc="-5" dirty="0">
                <a:solidFill>
                  <a:srgbClr val="434343"/>
                </a:solidFill>
                <a:latin typeface="Calibri"/>
                <a:cs typeface="Calibri"/>
              </a:rPr>
              <a:t>bad?!</a:t>
            </a:r>
            <a:endParaRPr sz="2400">
              <a:latin typeface="Calibri"/>
              <a:cs typeface="Calibri"/>
            </a:endParaRPr>
          </a:p>
          <a:p>
            <a:pPr marL="927100" marR="5080" indent="-306705">
              <a:lnSpc>
                <a:spcPct val="114599"/>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We </a:t>
            </a:r>
            <a:r>
              <a:rPr sz="2400" dirty="0">
                <a:solidFill>
                  <a:srgbClr val="434343"/>
                </a:solidFill>
                <a:latin typeface="Calibri"/>
                <a:cs typeface="Calibri"/>
              </a:rPr>
              <a:t>aren't </a:t>
            </a:r>
            <a:r>
              <a:rPr sz="2400" spc="-5" dirty="0">
                <a:solidFill>
                  <a:srgbClr val="434343"/>
                </a:solidFill>
                <a:latin typeface="Calibri"/>
                <a:cs typeface="Calibri"/>
              </a:rPr>
              <a:t>supposed to create global variables in  other programming</a:t>
            </a:r>
            <a:r>
              <a:rPr sz="2400" spc="-15" dirty="0">
                <a:solidFill>
                  <a:srgbClr val="434343"/>
                </a:solidFill>
                <a:latin typeface="Calibri"/>
                <a:cs typeface="Calibri"/>
              </a:rPr>
              <a:t> </a:t>
            </a:r>
            <a:r>
              <a:rPr sz="2400" spc="-5" dirty="0">
                <a:solidFill>
                  <a:srgbClr val="434343"/>
                </a:solidFill>
                <a:latin typeface="Calibri"/>
                <a:cs typeface="Calibri"/>
              </a:rPr>
              <a:t>contexts...</a:t>
            </a:r>
            <a:endParaRPr sz="2400">
              <a:latin typeface="Calibri"/>
              <a:cs typeface="Calibri"/>
            </a:endParaRP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94731" y="2983793"/>
            <a:ext cx="1470868" cy="21475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55724" y="1567733"/>
            <a:ext cx="6894195" cy="4216400"/>
          </a:xfrm>
          <a:prstGeom prst="rect">
            <a:avLst/>
          </a:prstGeom>
        </p:spPr>
        <p:txBody>
          <a:bodyPr vert="horz" wrap="square" lIns="0" tIns="66040" rIns="0" bIns="0" rtlCol="0">
            <a:spAutoFit/>
          </a:bodyPr>
          <a:lstStyle/>
          <a:p>
            <a:pPr marL="12700">
              <a:lnSpc>
                <a:spcPct val="100000"/>
              </a:lnSpc>
              <a:spcBef>
                <a:spcPts val="520"/>
              </a:spcBef>
            </a:pPr>
            <a:r>
              <a:rPr sz="2400" spc="-5" dirty="0">
                <a:solidFill>
                  <a:srgbClr val="434343"/>
                </a:solidFill>
                <a:latin typeface="Calibri"/>
                <a:cs typeface="Calibri"/>
              </a:rPr>
              <a:t>What's wrong with that</a:t>
            </a:r>
            <a:r>
              <a:rPr sz="2400" spc="-15" dirty="0">
                <a:solidFill>
                  <a:srgbClr val="434343"/>
                </a:solidFill>
                <a:latin typeface="Calibri"/>
                <a:cs typeface="Calibri"/>
              </a:rPr>
              <a:t> </a:t>
            </a:r>
            <a:r>
              <a:rPr sz="2400" spc="-5" dirty="0">
                <a:solidFill>
                  <a:srgbClr val="434343"/>
                </a:solidFill>
                <a:latin typeface="Calibri"/>
                <a:cs typeface="Calibri"/>
              </a:rPr>
              <a:t>solution?</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Aren't we still coupling UI with state </a:t>
            </a:r>
            <a:r>
              <a:rPr sz="2400" dirty="0">
                <a:solidFill>
                  <a:srgbClr val="434343"/>
                </a:solidFill>
                <a:latin typeface="Calibri"/>
                <a:cs typeface="Calibri"/>
              </a:rPr>
              <a:t>a </a:t>
            </a:r>
            <a:r>
              <a:rPr sz="2400" spc="-5" dirty="0">
                <a:solidFill>
                  <a:srgbClr val="434343"/>
                </a:solidFill>
                <a:latin typeface="Calibri"/>
                <a:cs typeface="Calibri"/>
              </a:rPr>
              <a:t>little</a:t>
            </a:r>
            <a:r>
              <a:rPr sz="2400" spc="-70" dirty="0">
                <a:solidFill>
                  <a:srgbClr val="434343"/>
                </a:solidFill>
                <a:latin typeface="Calibri"/>
                <a:cs typeface="Calibri"/>
              </a:rPr>
              <a:t> </a:t>
            </a:r>
            <a:r>
              <a:rPr sz="2400" spc="-5" dirty="0">
                <a:solidFill>
                  <a:srgbClr val="434343"/>
                </a:solidFill>
                <a:latin typeface="Calibri"/>
                <a:cs typeface="Calibri"/>
              </a:rPr>
              <a:t>bit?</a:t>
            </a:r>
            <a:endParaRPr sz="2400">
              <a:latin typeface="Calibri"/>
              <a:cs typeface="Calibri"/>
            </a:endParaRPr>
          </a:p>
          <a:p>
            <a:pPr marL="620395">
              <a:lnSpc>
                <a:spcPct val="100000"/>
              </a:lnSpc>
              <a:spcBef>
                <a:spcPts val="420"/>
              </a:spcBef>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We </a:t>
            </a:r>
            <a:r>
              <a:rPr sz="2400" dirty="0">
                <a:solidFill>
                  <a:srgbClr val="434343"/>
                </a:solidFill>
                <a:latin typeface="Calibri"/>
                <a:cs typeface="Calibri"/>
              </a:rPr>
              <a:t>are </a:t>
            </a:r>
            <a:r>
              <a:rPr sz="2400" spc="-5" dirty="0">
                <a:solidFill>
                  <a:srgbClr val="434343"/>
                </a:solidFill>
                <a:latin typeface="Calibri"/>
                <a:cs typeface="Calibri"/>
              </a:rPr>
              <a:t>storing references to UI elements</a:t>
            </a:r>
            <a:r>
              <a:rPr sz="2400" spc="-80" dirty="0">
                <a:solidFill>
                  <a:srgbClr val="434343"/>
                </a:solidFill>
                <a:latin typeface="Calibri"/>
                <a:cs typeface="Calibri"/>
              </a:rPr>
              <a:t> </a:t>
            </a:r>
            <a:r>
              <a:rPr sz="2400" spc="-5" dirty="0">
                <a:solidFill>
                  <a:srgbClr val="434343"/>
                </a:solidFill>
                <a:latin typeface="Calibri"/>
                <a:cs typeface="Calibri"/>
              </a:rPr>
              <a:t>in</a:t>
            </a:r>
            <a:endParaRPr sz="2400">
              <a:latin typeface="Calibri"/>
              <a:cs typeface="Calibri"/>
            </a:endParaRPr>
          </a:p>
          <a:p>
            <a:pPr marL="2503805">
              <a:lnSpc>
                <a:spcPct val="100000"/>
              </a:lnSpc>
              <a:spcBef>
                <a:spcPts val="420"/>
              </a:spcBef>
            </a:pPr>
            <a:r>
              <a:rPr sz="2400" spc="-5" dirty="0">
                <a:solidFill>
                  <a:srgbClr val="434343"/>
                </a:solidFill>
                <a:latin typeface="Calibri"/>
                <a:cs typeface="Calibri"/>
              </a:rPr>
              <a:t>to track which ones </a:t>
            </a:r>
            <a:r>
              <a:rPr sz="2400" dirty="0">
                <a:solidFill>
                  <a:srgbClr val="434343"/>
                </a:solidFill>
                <a:latin typeface="Calibri"/>
                <a:cs typeface="Calibri"/>
              </a:rPr>
              <a:t>are</a:t>
            </a:r>
            <a:r>
              <a:rPr sz="2400" spc="-35" dirty="0">
                <a:solidFill>
                  <a:srgbClr val="434343"/>
                </a:solidFill>
                <a:latin typeface="Calibri"/>
                <a:cs typeface="Calibri"/>
              </a:rPr>
              <a:t> </a:t>
            </a:r>
            <a:r>
              <a:rPr sz="2400" spc="-5" dirty="0">
                <a:solidFill>
                  <a:srgbClr val="434343"/>
                </a:solidFill>
                <a:latin typeface="Calibri"/>
                <a:cs typeface="Calibri"/>
              </a:rPr>
              <a:t>free...</a:t>
            </a:r>
            <a:endParaRPr sz="2400">
              <a:latin typeface="Calibri"/>
              <a:cs typeface="Calibri"/>
            </a:endParaRPr>
          </a:p>
          <a:p>
            <a:pPr marL="163195">
              <a:lnSpc>
                <a:spcPct val="100000"/>
              </a:lnSpc>
              <a:spcBef>
                <a:spcPts val="420"/>
              </a:spcBef>
              <a:tabLst>
                <a:tab pos="469265" algn="l"/>
              </a:tabLst>
            </a:pPr>
            <a:r>
              <a:rPr sz="2000" b="1" dirty="0">
                <a:solidFill>
                  <a:srgbClr val="0000FF"/>
                </a:solidFill>
                <a:latin typeface="Calibri"/>
                <a:cs typeface="Calibri"/>
              </a:rPr>
              <a:t>-	</a:t>
            </a:r>
            <a:r>
              <a:rPr sz="2400" spc="-5" dirty="0">
                <a:solidFill>
                  <a:srgbClr val="434343"/>
                </a:solidFill>
                <a:latin typeface="Calibri"/>
                <a:cs typeface="Calibri"/>
              </a:rPr>
              <a:t>Aren't global variables</a:t>
            </a:r>
            <a:r>
              <a:rPr sz="2400" spc="-15" dirty="0">
                <a:solidFill>
                  <a:srgbClr val="434343"/>
                </a:solidFill>
                <a:latin typeface="Calibri"/>
                <a:cs typeface="Calibri"/>
              </a:rPr>
              <a:t> </a:t>
            </a:r>
            <a:r>
              <a:rPr sz="2400" spc="-5" dirty="0">
                <a:solidFill>
                  <a:srgbClr val="434343"/>
                </a:solidFill>
                <a:latin typeface="Calibri"/>
                <a:cs typeface="Calibri"/>
              </a:rPr>
              <a:t>bad?!</a:t>
            </a:r>
            <a:endParaRPr sz="2400">
              <a:latin typeface="Calibri"/>
              <a:cs typeface="Calibri"/>
            </a:endParaRPr>
          </a:p>
          <a:p>
            <a:pPr marL="927100" marR="5080" indent="-306705">
              <a:lnSpc>
                <a:spcPct val="114599"/>
              </a:lnSpc>
              <a:tabLst>
                <a:tab pos="926465" algn="l"/>
              </a:tabLst>
            </a:pPr>
            <a:r>
              <a:rPr sz="2000" dirty="0">
                <a:solidFill>
                  <a:srgbClr val="434343"/>
                </a:solidFill>
                <a:latin typeface="Calibri"/>
                <a:cs typeface="Calibri"/>
              </a:rPr>
              <a:t>-	</a:t>
            </a:r>
            <a:r>
              <a:rPr sz="2400" spc="-5" dirty="0">
                <a:solidFill>
                  <a:srgbClr val="434343"/>
                </a:solidFill>
                <a:latin typeface="Calibri"/>
                <a:cs typeface="Calibri"/>
              </a:rPr>
              <a:t>We </a:t>
            </a:r>
            <a:r>
              <a:rPr sz="2400" dirty="0">
                <a:solidFill>
                  <a:srgbClr val="434343"/>
                </a:solidFill>
                <a:latin typeface="Calibri"/>
                <a:cs typeface="Calibri"/>
              </a:rPr>
              <a:t>aren't </a:t>
            </a:r>
            <a:r>
              <a:rPr sz="2400" spc="-5" dirty="0">
                <a:solidFill>
                  <a:srgbClr val="434343"/>
                </a:solidFill>
                <a:latin typeface="Calibri"/>
                <a:cs typeface="Calibri"/>
              </a:rPr>
              <a:t>supposed to create global variables in  other programming</a:t>
            </a:r>
            <a:r>
              <a:rPr sz="2400" spc="-15" dirty="0">
                <a:solidFill>
                  <a:srgbClr val="434343"/>
                </a:solidFill>
                <a:latin typeface="Calibri"/>
                <a:cs typeface="Calibri"/>
              </a:rPr>
              <a:t> </a:t>
            </a:r>
            <a:r>
              <a:rPr sz="2400" dirty="0">
                <a:solidFill>
                  <a:srgbClr val="434343"/>
                </a:solidFill>
                <a:latin typeface="Calibri"/>
                <a:cs typeface="Calibri"/>
              </a:rPr>
              <a:t>contexts</a:t>
            </a:r>
            <a:r>
              <a:rPr sz="2400" dirty="0">
                <a:solidFill>
                  <a:srgbClr val="434343"/>
                </a:solidFill>
                <a:latin typeface="Arial"/>
                <a:cs typeface="Arial"/>
              </a:rPr>
              <a:t>…</a:t>
            </a:r>
            <a:endParaRPr sz="2400">
              <a:latin typeface="Arial"/>
              <a:cs typeface="Arial"/>
            </a:endParaRPr>
          </a:p>
          <a:p>
            <a:pPr>
              <a:lnSpc>
                <a:spcPct val="100000"/>
              </a:lnSpc>
              <a:spcBef>
                <a:spcPts val="35"/>
              </a:spcBef>
            </a:pPr>
            <a:endParaRPr sz="3200">
              <a:latin typeface="Arial"/>
              <a:cs typeface="Arial"/>
            </a:endParaRPr>
          </a:p>
          <a:p>
            <a:pPr marL="527685" algn="ctr">
              <a:lnSpc>
                <a:spcPct val="100000"/>
              </a:lnSpc>
              <a:spcBef>
                <a:spcPts val="5"/>
              </a:spcBef>
            </a:pPr>
            <a:r>
              <a:rPr sz="2400" b="1" spc="-5" dirty="0">
                <a:solidFill>
                  <a:srgbClr val="434343"/>
                </a:solidFill>
                <a:latin typeface="Calibri"/>
                <a:cs typeface="Calibri"/>
              </a:rPr>
              <a:t>(We'll deal with these problems next</a:t>
            </a:r>
            <a:r>
              <a:rPr sz="2400" b="1" spc="-40" dirty="0">
                <a:solidFill>
                  <a:srgbClr val="434343"/>
                </a:solidFill>
                <a:latin typeface="Calibri"/>
                <a:cs typeface="Calibri"/>
              </a:rPr>
              <a:t> </a:t>
            </a:r>
            <a:r>
              <a:rPr sz="2400" b="1" spc="-5" dirty="0">
                <a:solidFill>
                  <a:srgbClr val="434343"/>
                </a:solidFill>
                <a:latin typeface="Calibri"/>
                <a:cs typeface="Calibri"/>
              </a:rPr>
              <a:t>week)</a:t>
            </a:r>
            <a:endParaRPr sz="2400">
              <a:latin typeface="Calibri"/>
              <a:cs typeface="Calibri"/>
            </a:endParaRPr>
          </a:p>
          <a:p>
            <a:pPr marL="532130" algn="ctr">
              <a:lnSpc>
                <a:spcPct val="100000"/>
              </a:lnSpc>
              <a:spcBef>
                <a:spcPts val="420"/>
              </a:spcBef>
            </a:pPr>
            <a:r>
              <a:rPr sz="2400" spc="-5" dirty="0">
                <a:solidFill>
                  <a:srgbClr val="434343"/>
                </a:solidFill>
                <a:latin typeface="Calibri"/>
                <a:cs typeface="Calibri"/>
              </a:rPr>
              <a:t>(Basically we want</a:t>
            </a:r>
            <a:r>
              <a:rPr sz="2400" spc="-15" dirty="0">
                <a:solidFill>
                  <a:srgbClr val="434343"/>
                </a:solidFill>
                <a:latin typeface="Calibri"/>
                <a:cs typeface="Calibri"/>
              </a:rPr>
              <a:t> </a:t>
            </a:r>
            <a:r>
              <a:rPr sz="2400" spc="-5" dirty="0">
                <a:solidFill>
                  <a:srgbClr val="434343"/>
                </a:solidFill>
                <a:latin typeface="Calibri"/>
                <a:cs typeface="Calibri"/>
              </a:rPr>
              <a:t>classes)</a:t>
            </a:r>
            <a:endParaRPr sz="2400">
              <a:latin typeface="Calibri"/>
              <a:cs typeface="Calibri"/>
            </a:endParaRPr>
          </a:p>
        </p:txBody>
      </p:sp>
      <p:sp>
        <p:nvSpPr>
          <p:cNvPr id="7" name="object 2">
            <a:extLst>
              <a:ext uri="{FF2B5EF4-FFF2-40B4-BE49-F238E27FC236}">
                <a16:creationId xmlns:a16="http://schemas.microsoft.com/office/drawing/2014/main" id="{2305BF57-F751-4878-AAA8-874E4FEC9465}"/>
              </a:ext>
            </a:extLst>
          </p:cNvPr>
          <p:cNvSpPr txBox="1">
            <a:spLocks/>
          </p:cNvSpPr>
          <p:nvPr/>
        </p:nvSpPr>
        <p:spPr>
          <a:xfrm>
            <a:off x="855724" y="239451"/>
            <a:ext cx="4545330" cy="574040"/>
          </a:xfrm>
          <a:prstGeom prst="rect">
            <a:avLst/>
          </a:prstGeom>
        </p:spPr>
        <p:txBody>
          <a:bodyPr vert="horz" wrap="square" lIns="0" tIns="12700" rIns="0" bIns="0" rtlCol="0">
            <a:spAutoFit/>
          </a:bodyPr>
          <a:lstStyle>
            <a:lvl1pPr>
              <a:defRPr sz="3600" b="0" i="0">
                <a:solidFill>
                  <a:schemeClr val="tx1"/>
                </a:solidFill>
                <a:latin typeface="Verdana"/>
                <a:ea typeface="+mj-ea"/>
                <a:cs typeface="Verdana"/>
              </a:defRPr>
            </a:lvl1pPr>
          </a:lstStyle>
          <a:p>
            <a:pPr marL="12700">
              <a:spcBef>
                <a:spcPts val="100"/>
              </a:spcBef>
            </a:pPr>
            <a:r>
              <a:rPr lang="en-US" kern="0" spc="200"/>
              <a:t>Is </a:t>
            </a:r>
            <a:r>
              <a:rPr lang="en-US" kern="0" spc="325"/>
              <a:t>that </a:t>
            </a:r>
            <a:r>
              <a:rPr lang="en-US" kern="0" spc="235"/>
              <a:t>really</a:t>
            </a:r>
            <a:r>
              <a:rPr lang="en-US" kern="0" spc="-180"/>
              <a:t> </a:t>
            </a:r>
            <a:r>
              <a:rPr lang="en-US" kern="0" spc="150"/>
              <a:t>better?!</a:t>
            </a:r>
            <a:endParaRPr lang="en-US" kern="0" spc="150" dirty="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432" y="228600"/>
            <a:ext cx="3627754" cy="574040"/>
          </a:xfrm>
          <a:prstGeom prst="rect">
            <a:avLst/>
          </a:prstGeom>
        </p:spPr>
        <p:txBody>
          <a:bodyPr vert="horz" wrap="square" lIns="0" tIns="12700" rIns="0" bIns="0" rtlCol="0">
            <a:spAutoFit/>
          </a:bodyPr>
          <a:lstStyle/>
          <a:p>
            <a:pPr marL="12700">
              <a:lnSpc>
                <a:spcPct val="100000"/>
              </a:lnSpc>
              <a:spcBef>
                <a:spcPts val="100"/>
              </a:spcBef>
            </a:pPr>
            <a:r>
              <a:rPr spc="315" dirty="0"/>
              <a:t>Tic </a:t>
            </a:r>
            <a:r>
              <a:rPr spc="385" dirty="0"/>
              <a:t>Tac </a:t>
            </a:r>
            <a:r>
              <a:rPr spc="315" dirty="0"/>
              <a:t>Toe</a:t>
            </a:r>
            <a:r>
              <a:rPr spc="-400" dirty="0"/>
              <a:t> </a:t>
            </a:r>
            <a:r>
              <a:rPr spc="395" dirty="0"/>
              <a:t>plan</a:t>
            </a:r>
          </a:p>
        </p:txBody>
      </p:sp>
      <p:sp>
        <p:nvSpPr>
          <p:cNvPr id="3" name="object 3"/>
          <p:cNvSpPr/>
          <p:nvPr/>
        </p:nvSpPr>
        <p:spPr>
          <a:xfrm>
            <a:off x="3254884" y="2483703"/>
            <a:ext cx="797560" cy="215265"/>
          </a:xfrm>
          <a:custGeom>
            <a:avLst/>
            <a:gdLst/>
            <a:ahLst/>
            <a:cxnLst/>
            <a:rect l="l" t="t" r="r" b="b"/>
            <a:pathLst>
              <a:path w="797560" h="215264">
                <a:moveTo>
                  <a:pt x="100012" y="214461"/>
                </a:moveTo>
                <a:lnTo>
                  <a:pt x="0" y="130968"/>
                </a:lnTo>
                <a:lnTo>
                  <a:pt x="100012" y="47476"/>
                </a:lnTo>
                <a:lnTo>
                  <a:pt x="116234" y="63996"/>
                </a:lnTo>
                <a:lnTo>
                  <a:pt x="35123" y="130671"/>
                </a:lnTo>
                <a:lnTo>
                  <a:pt x="116234" y="198090"/>
                </a:lnTo>
                <a:lnTo>
                  <a:pt x="100012" y="214461"/>
                </a:lnTo>
                <a:close/>
              </a:path>
              <a:path w="797560" h="215264">
                <a:moveTo>
                  <a:pt x="290214" y="64591"/>
                </a:moveTo>
                <a:lnTo>
                  <a:pt x="264169" y="64591"/>
                </a:lnTo>
                <a:lnTo>
                  <a:pt x="264169" y="1785"/>
                </a:lnTo>
                <a:lnTo>
                  <a:pt x="290214" y="1785"/>
                </a:lnTo>
                <a:lnTo>
                  <a:pt x="290214" y="64591"/>
                </a:lnTo>
                <a:close/>
              </a:path>
              <a:path w="797560" h="215264">
                <a:moveTo>
                  <a:pt x="215205" y="214758"/>
                </a:moveTo>
                <a:lnTo>
                  <a:pt x="206672" y="214758"/>
                </a:lnTo>
                <a:lnTo>
                  <a:pt x="199131" y="212973"/>
                </a:lnTo>
                <a:lnTo>
                  <a:pt x="170743" y="183579"/>
                </a:lnTo>
                <a:lnTo>
                  <a:pt x="163413" y="140493"/>
                </a:lnTo>
                <a:lnTo>
                  <a:pt x="163738" y="131238"/>
                </a:lnTo>
                <a:lnTo>
                  <a:pt x="174910" y="93017"/>
                </a:lnTo>
                <a:lnTo>
                  <a:pt x="206424" y="66228"/>
                </a:lnTo>
                <a:lnTo>
                  <a:pt x="236487" y="60870"/>
                </a:lnTo>
                <a:lnTo>
                  <a:pt x="241250" y="60870"/>
                </a:lnTo>
                <a:lnTo>
                  <a:pt x="245913" y="61168"/>
                </a:lnTo>
                <a:lnTo>
                  <a:pt x="255141" y="62358"/>
                </a:lnTo>
                <a:lnTo>
                  <a:pt x="259705" y="63301"/>
                </a:lnTo>
                <a:lnTo>
                  <a:pt x="264169" y="64591"/>
                </a:lnTo>
                <a:lnTo>
                  <a:pt x="290214" y="64591"/>
                </a:lnTo>
                <a:lnTo>
                  <a:pt x="290214" y="82301"/>
                </a:lnTo>
                <a:lnTo>
                  <a:pt x="234701" y="82301"/>
                </a:lnTo>
                <a:lnTo>
                  <a:pt x="224711" y="83157"/>
                </a:lnTo>
                <a:lnTo>
                  <a:pt x="192844" y="113555"/>
                </a:lnTo>
                <a:lnTo>
                  <a:pt x="189904" y="138856"/>
                </a:lnTo>
                <a:lnTo>
                  <a:pt x="190397" y="151544"/>
                </a:lnTo>
                <a:lnTo>
                  <a:pt x="207466" y="189272"/>
                </a:lnTo>
                <a:lnTo>
                  <a:pt x="220414" y="192583"/>
                </a:lnTo>
                <a:lnTo>
                  <a:pt x="259285" y="192583"/>
                </a:lnTo>
                <a:lnTo>
                  <a:pt x="254793" y="197532"/>
                </a:lnTo>
                <a:lnTo>
                  <a:pt x="222442" y="214284"/>
                </a:lnTo>
                <a:lnTo>
                  <a:pt x="215205" y="214758"/>
                </a:lnTo>
                <a:close/>
              </a:path>
              <a:path w="797560" h="215264">
                <a:moveTo>
                  <a:pt x="259285" y="192583"/>
                </a:moveTo>
                <a:lnTo>
                  <a:pt x="226962" y="192583"/>
                </a:lnTo>
                <a:lnTo>
                  <a:pt x="233858" y="189656"/>
                </a:lnTo>
                <a:lnTo>
                  <a:pt x="241101" y="183802"/>
                </a:lnTo>
                <a:lnTo>
                  <a:pt x="246673" y="178882"/>
                </a:lnTo>
                <a:lnTo>
                  <a:pt x="252375" y="172901"/>
                </a:lnTo>
                <a:lnTo>
                  <a:pt x="258207" y="165859"/>
                </a:lnTo>
                <a:lnTo>
                  <a:pt x="264169" y="157757"/>
                </a:lnTo>
                <a:lnTo>
                  <a:pt x="264169" y="88403"/>
                </a:lnTo>
                <a:lnTo>
                  <a:pt x="259903" y="86419"/>
                </a:lnTo>
                <a:lnTo>
                  <a:pt x="255190" y="84931"/>
                </a:lnTo>
                <a:lnTo>
                  <a:pt x="250031" y="83939"/>
                </a:lnTo>
                <a:lnTo>
                  <a:pt x="244871" y="82847"/>
                </a:lnTo>
                <a:lnTo>
                  <a:pt x="239762" y="82301"/>
                </a:lnTo>
                <a:lnTo>
                  <a:pt x="290214" y="82301"/>
                </a:lnTo>
                <a:lnTo>
                  <a:pt x="290214" y="183802"/>
                </a:lnTo>
                <a:lnTo>
                  <a:pt x="266104" y="183802"/>
                </a:lnTo>
                <a:lnTo>
                  <a:pt x="260560" y="191178"/>
                </a:lnTo>
                <a:lnTo>
                  <a:pt x="259285" y="192583"/>
                </a:lnTo>
                <a:close/>
              </a:path>
              <a:path w="797560" h="215264">
                <a:moveTo>
                  <a:pt x="290214" y="212080"/>
                </a:moveTo>
                <a:lnTo>
                  <a:pt x="266997" y="212080"/>
                </a:lnTo>
                <a:lnTo>
                  <a:pt x="266104" y="183802"/>
                </a:lnTo>
                <a:lnTo>
                  <a:pt x="290214" y="183802"/>
                </a:lnTo>
                <a:lnTo>
                  <a:pt x="290214" y="212080"/>
                </a:lnTo>
                <a:close/>
              </a:path>
              <a:path w="797560" h="215264">
                <a:moveTo>
                  <a:pt x="415676" y="190500"/>
                </a:moveTo>
                <a:lnTo>
                  <a:pt x="389483" y="190500"/>
                </a:lnTo>
                <a:lnTo>
                  <a:pt x="389483" y="84087"/>
                </a:lnTo>
                <a:lnTo>
                  <a:pt x="345281" y="84087"/>
                </a:lnTo>
                <a:lnTo>
                  <a:pt x="345281" y="62656"/>
                </a:lnTo>
                <a:lnTo>
                  <a:pt x="415676" y="62656"/>
                </a:lnTo>
                <a:lnTo>
                  <a:pt x="415676" y="190500"/>
                </a:lnTo>
                <a:close/>
              </a:path>
              <a:path w="797560" h="215264">
                <a:moveTo>
                  <a:pt x="460176" y="212080"/>
                </a:moveTo>
                <a:lnTo>
                  <a:pt x="340369" y="212080"/>
                </a:lnTo>
                <a:lnTo>
                  <a:pt x="340369" y="190500"/>
                </a:lnTo>
                <a:lnTo>
                  <a:pt x="460176" y="190500"/>
                </a:lnTo>
                <a:lnTo>
                  <a:pt x="460176" y="212080"/>
                </a:lnTo>
                <a:close/>
              </a:path>
              <a:path w="797560" h="215264">
                <a:moveTo>
                  <a:pt x="401439" y="40778"/>
                </a:moveTo>
                <a:lnTo>
                  <a:pt x="395684" y="40778"/>
                </a:lnTo>
                <a:lnTo>
                  <a:pt x="393005" y="40282"/>
                </a:lnTo>
                <a:lnTo>
                  <a:pt x="378172" y="23167"/>
                </a:lnTo>
                <a:lnTo>
                  <a:pt x="378172" y="17512"/>
                </a:lnTo>
                <a:lnTo>
                  <a:pt x="390525" y="1637"/>
                </a:lnTo>
                <a:lnTo>
                  <a:pt x="393005" y="545"/>
                </a:lnTo>
                <a:lnTo>
                  <a:pt x="395684" y="0"/>
                </a:lnTo>
                <a:lnTo>
                  <a:pt x="401439" y="0"/>
                </a:lnTo>
                <a:lnTo>
                  <a:pt x="404118" y="545"/>
                </a:lnTo>
                <a:lnTo>
                  <a:pt x="406598" y="1637"/>
                </a:lnTo>
                <a:lnTo>
                  <a:pt x="409078" y="2629"/>
                </a:lnTo>
                <a:lnTo>
                  <a:pt x="411212" y="4067"/>
                </a:lnTo>
                <a:lnTo>
                  <a:pt x="412998" y="5953"/>
                </a:lnTo>
                <a:lnTo>
                  <a:pt x="414883" y="7838"/>
                </a:lnTo>
                <a:lnTo>
                  <a:pt x="416321" y="10021"/>
                </a:lnTo>
                <a:lnTo>
                  <a:pt x="417314" y="12501"/>
                </a:lnTo>
                <a:lnTo>
                  <a:pt x="418405" y="14882"/>
                </a:lnTo>
                <a:lnTo>
                  <a:pt x="418951" y="17512"/>
                </a:lnTo>
                <a:lnTo>
                  <a:pt x="418951" y="23167"/>
                </a:lnTo>
                <a:lnTo>
                  <a:pt x="418405" y="25796"/>
                </a:lnTo>
                <a:lnTo>
                  <a:pt x="417314" y="28277"/>
                </a:lnTo>
                <a:lnTo>
                  <a:pt x="416321" y="30757"/>
                </a:lnTo>
                <a:lnTo>
                  <a:pt x="414883" y="32940"/>
                </a:lnTo>
                <a:lnTo>
                  <a:pt x="412998" y="34825"/>
                </a:lnTo>
                <a:lnTo>
                  <a:pt x="411212" y="36710"/>
                </a:lnTo>
                <a:lnTo>
                  <a:pt x="409078" y="38199"/>
                </a:lnTo>
                <a:lnTo>
                  <a:pt x="406598" y="39290"/>
                </a:lnTo>
                <a:lnTo>
                  <a:pt x="404118" y="40282"/>
                </a:lnTo>
                <a:lnTo>
                  <a:pt x="401439" y="40778"/>
                </a:lnTo>
                <a:close/>
              </a:path>
              <a:path w="797560" h="215264">
                <a:moveTo>
                  <a:pt x="580429" y="212080"/>
                </a:moveTo>
                <a:lnTo>
                  <a:pt x="550664" y="212080"/>
                </a:lnTo>
                <a:lnTo>
                  <a:pt x="492174" y="62656"/>
                </a:lnTo>
                <a:lnTo>
                  <a:pt x="521642" y="62656"/>
                </a:lnTo>
                <a:lnTo>
                  <a:pt x="558254" y="161478"/>
                </a:lnTo>
                <a:lnTo>
                  <a:pt x="566142" y="185588"/>
                </a:lnTo>
                <a:lnTo>
                  <a:pt x="590825" y="185588"/>
                </a:lnTo>
                <a:lnTo>
                  <a:pt x="580429" y="212080"/>
                </a:lnTo>
                <a:close/>
              </a:path>
              <a:path w="797560" h="215264">
                <a:moveTo>
                  <a:pt x="590825" y="185588"/>
                </a:moveTo>
                <a:lnTo>
                  <a:pt x="566142" y="185588"/>
                </a:lnTo>
                <a:lnTo>
                  <a:pt x="574327" y="160883"/>
                </a:lnTo>
                <a:lnTo>
                  <a:pt x="610641" y="62656"/>
                </a:lnTo>
                <a:lnTo>
                  <a:pt x="639067" y="62656"/>
                </a:lnTo>
                <a:lnTo>
                  <a:pt x="590825" y="185588"/>
                </a:lnTo>
                <a:close/>
              </a:path>
              <a:path w="797560" h="215264">
                <a:moveTo>
                  <a:pt x="697110" y="214461"/>
                </a:moveTo>
                <a:lnTo>
                  <a:pt x="681037" y="198090"/>
                </a:lnTo>
                <a:lnTo>
                  <a:pt x="762148" y="131266"/>
                </a:lnTo>
                <a:lnTo>
                  <a:pt x="681037" y="63996"/>
                </a:lnTo>
                <a:lnTo>
                  <a:pt x="697110" y="47476"/>
                </a:lnTo>
                <a:lnTo>
                  <a:pt x="797123" y="130968"/>
                </a:lnTo>
                <a:lnTo>
                  <a:pt x="697110" y="214461"/>
                </a:lnTo>
                <a:close/>
              </a:path>
            </a:pathLst>
          </a:custGeom>
          <a:solidFill>
            <a:srgbClr val="000000"/>
          </a:solidFill>
        </p:spPr>
        <p:txBody>
          <a:bodyPr wrap="square" lIns="0" tIns="0" rIns="0" bIns="0" rtlCol="0"/>
          <a:lstStyle/>
          <a:p>
            <a:endParaRPr/>
          </a:p>
        </p:txBody>
      </p:sp>
      <p:sp>
        <p:nvSpPr>
          <p:cNvPr id="4" name="object 4"/>
          <p:cNvSpPr txBox="1"/>
          <p:nvPr/>
        </p:nvSpPr>
        <p:spPr>
          <a:xfrm>
            <a:off x="848432" y="1654383"/>
            <a:ext cx="7098665" cy="2829560"/>
          </a:xfrm>
          <a:prstGeom prst="rect">
            <a:avLst/>
          </a:prstGeom>
        </p:spPr>
        <p:txBody>
          <a:bodyPr vert="horz" wrap="square" lIns="0" tIns="27940" rIns="0" bIns="0" rtlCol="0">
            <a:spAutoFit/>
          </a:bodyPr>
          <a:lstStyle/>
          <a:p>
            <a:pPr marL="476884" marR="288290" indent="-460375" algn="just">
              <a:lnSpc>
                <a:spcPts val="2850"/>
              </a:lnSpc>
              <a:spcBef>
                <a:spcPts val="220"/>
              </a:spcBef>
              <a:tabLst>
                <a:tab pos="3223895" algn="l"/>
              </a:tabLst>
            </a:pPr>
            <a:r>
              <a:rPr sz="2400" strike="sngStrike" spc="-5" dirty="0">
                <a:latin typeface="Calibri"/>
                <a:cs typeface="Calibri"/>
              </a:rPr>
              <a:t>1.</a:t>
            </a:r>
            <a:r>
              <a:rPr sz="2400" strike="noStrike" spc="-5" dirty="0">
                <a:latin typeface="Calibri"/>
                <a:cs typeface="Calibri"/>
              </a:rPr>
              <a:t> </a:t>
            </a:r>
            <a:r>
              <a:rPr sz="2400" strike="sngStrike" spc="-5" dirty="0">
                <a:latin typeface="Calibri"/>
                <a:cs typeface="Calibri"/>
              </a:rPr>
              <a:t>Every time we click on </a:t>
            </a:r>
            <a:r>
              <a:rPr sz="2400" strike="sngStrike" dirty="0">
                <a:latin typeface="Calibri"/>
                <a:cs typeface="Calibri"/>
              </a:rPr>
              <a:t>an </a:t>
            </a:r>
            <a:r>
              <a:rPr sz="2400" strike="sngStrike" spc="-5" dirty="0">
                <a:latin typeface="Calibri"/>
                <a:cs typeface="Calibri"/>
              </a:rPr>
              <a:t>empty space, change the </a:t>
            </a:r>
            <a:r>
              <a:rPr sz="2400" strike="noStrike" spc="-5" dirty="0">
                <a:latin typeface="Calibri"/>
                <a:cs typeface="Calibri"/>
              </a:rPr>
              <a:t> </a:t>
            </a:r>
            <a:r>
              <a:rPr sz="2400" strike="sngStrike" spc="-5" dirty="0">
                <a:latin typeface="Calibri"/>
                <a:cs typeface="Calibri"/>
              </a:rPr>
              <a:t>empty space in </a:t>
            </a:r>
            <a:r>
              <a:rPr sz="2400" strike="sngStrike" dirty="0">
                <a:latin typeface="Calibri"/>
                <a:cs typeface="Calibri"/>
              </a:rPr>
              <a:t>an </a:t>
            </a:r>
            <a:r>
              <a:rPr sz="2400" strike="sngStrike" spc="-5" dirty="0">
                <a:latin typeface="Calibri"/>
                <a:cs typeface="Calibri"/>
              </a:rPr>
              <a:t>"X" by </a:t>
            </a:r>
            <a:r>
              <a:rPr sz="2400" strike="sngStrike" dirty="0">
                <a:latin typeface="Calibri"/>
                <a:cs typeface="Calibri"/>
              </a:rPr>
              <a:t>adding an </a:t>
            </a:r>
            <a:r>
              <a:rPr sz="2400" strike="sngStrike" spc="-5" dirty="0">
                <a:latin typeface="Calibri"/>
                <a:cs typeface="Calibri"/>
              </a:rPr>
              <a:t>image of </a:t>
            </a:r>
            <a:r>
              <a:rPr sz="2400" strike="sngStrike" dirty="0">
                <a:latin typeface="Calibri"/>
                <a:cs typeface="Calibri"/>
              </a:rPr>
              <a:t>an </a:t>
            </a:r>
            <a:r>
              <a:rPr sz="2400" strike="sngStrike" spc="-5" dirty="0">
                <a:latin typeface="Calibri"/>
                <a:cs typeface="Calibri"/>
              </a:rPr>
              <a:t>"x" </a:t>
            </a:r>
            <a:r>
              <a:rPr sz="2400" strike="noStrike" spc="-5" dirty="0">
                <a:latin typeface="Calibri"/>
                <a:cs typeface="Calibri"/>
              </a:rPr>
              <a:t> </a:t>
            </a:r>
            <a:r>
              <a:rPr sz="2400" strike="sngStrike" spc="-5" dirty="0">
                <a:latin typeface="Calibri"/>
                <a:cs typeface="Calibri"/>
              </a:rPr>
              <a:t>into the</a:t>
            </a:r>
            <a:r>
              <a:rPr sz="2400" strike="sngStrike" spc="-90" dirty="0">
                <a:latin typeface="Calibri"/>
                <a:cs typeface="Calibri"/>
              </a:rPr>
              <a:t> </a:t>
            </a:r>
            <a:r>
              <a:rPr sz="2400" strike="sngStrike" spc="-5" dirty="0">
                <a:latin typeface="Calibri"/>
                <a:cs typeface="Calibri"/>
              </a:rPr>
              <a:t>empty	</a:t>
            </a:r>
            <a:endParaRPr sz="2400">
              <a:latin typeface="Calibri"/>
              <a:cs typeface="Calibri"/>
            </a:endParaRPr>
          </a:p>
          <a:p>
            <a:pPr marL="476884" marR="5080" indent="-460375">
              <a:lnSpc>
                <a:spcPct val="100699"/>
              </a:lnSpc>
              <a:spcBef>
                <a:spcPts val="860"/>
              </a:spcBef>
              <a:tabLst>
                <a:tab pos="476884" algn="l"/>
              </a:tabLst>
            </a:pPr>
            <a:r>
              <a:rPr sz="2400" strike="sngStrike" spc="-5" dirty="0">
                <a:latin typeface="Calibri"/>
                <a:cs typeface="Calibri"/>
              </a:rPr>
              <a:t>2.</a:t>
            </a:r>
            <a:r>
              <a:rPr sz="2400" strike="noStrike" spc="-5" dirty="0">
                <a:latin typeface="Calibri"/>
                <a:cs typeface="Calibri"/>
              </a:rPr>
              <a:t>	</a:t>
            </a:r>
            <a:r>
              <a:rPr sz="2400" strike="sngStrike" spc="-5" dirty="0">
                <a:latin typeface="Calibri"/>
                <a:cs typeface="Calibri"/>
              </a:rPr>
              <a:t>After our turn, the computer puts </a:t>
            </a:r>
            <a:r>
              <a:rPr sz="2400" strike="sngStrike" dirty="0">
                <a:latin typeface="Calibri"/>
                <a:cs typeface="Calibri"/>
              </a:rPr>
              <a:t>an </a:t>
            </a:r>
            <a:r>
              <a:rPr sz="2400" strike="sngStrike" spc="-5" dirty="0">
                <a:latin typeface="Calibri"/>
                <a:cs typeface="Calibri"/>
              </a:rPr>
              <a:t>"O" in </a:t>
            </a:r>
            <a:r>
              <a:rPr sz="2400" strike="sngStrike" dirty="0">
                <a:latin typeface="Calibri"/>
                <a:cs typeface="Calibri"/>
              </a:rPr>
              <a:t>a </a:t>
            </a:r>
            <a:r>
              <a:rPr sz="2400" strike="sngStrike" spc="-5" dirty="0">
                <a:latin typeface="Calibri"/>
                <a:cs typeface="Calibri"/>
              </a:rPr>
              <a:t>random </a:t>
            </a:r>
            <a:r>
              <a:rPr sz="2400" strike="noStrike" spc="-5" dirty="0">
                <a:latin typeface="Calibri"/>
                <a:cs typeface="Calibri"/>
              </a:rPr>
              <a:t> </a:t>
            </a:r>
            <a:r>
              <a:rPr sz="2400" strike="sngStrike" spc="-5" dirty="0">
                <a:latin typeface="Calibri"/>
                <a:cs typeface="Calibri"/>
              </a:rPr>
              <a:t>empty</a:t>
            </a:r>
            <a:r>
              <a:rPr sz="2400" strike="sngStrike" spc="-10" dirty="0">
                <a:latin typeface="Calibri"/>
                <a:cs typeface="Calibri"/>
              </a:rPr>
              <a:t> </a:t>
            </a:r>
            <a:r>
              <a:rPr sz="2400" strike="sngStrike" spc="-5" dirty="0">
                <a:latin typeface="Calibri"/>
                <a:cs typeface="Calibri"/>
              </a:rPr>
              <a:t>space</a:t>
            </a:r>
            <a:endParaRPr sz="2400">
              <a:latin typeface="Calibri"/>
              <a:cs typeface="Calibri"/>
            </a:endParaRPr>
          </a:p>
          <a:p>
            <a:pPr marL="476884" marR="697865" indent="-464820">
              <a:lnSpc>
                <a:spcPct val="100699"/>
              </a:lnSpc>
              <a:spcBef>
                <a:spcPts val="950"/>
              </a:spcBef>
              <a:tabLst>
                <a:tab pos="476884" algn="l"/>
              </a:tabLst>
            </a:pPr>
            <a:r>
              <a:rPr sz="2400" b="1" spc="-5" dirty="0">
                <a:latin typeface="Calibri"/>
                <a:cs typeface="Calibri"/>
              </a:rPr>
              <a:t>3.	When there are </a:t>
            </a:r>
            <a:r>
              <a:rPr sz="2400" b="1" dirty="0">
                <a:latin typeface="Calibri"/>
                <a:cs typeface="Calibri"/>
              </a:rPr>
              <a:t>3 </a:t>
            </a:r>
            <a:r>
              <a:rPr sz="2400" b="1" spc="-5" dirty="0">
                <a:latin typeface="Calibri"/>
                <a:cs typeface="Calibri"/>
              </a:rPr>
              <a:t>Xs or </a:t>
            </a:r>
            <a:r>
              <a:rPr sz="2400" b="1" dirty="0">
                <a:latin typeface="Calibri"/>
                <a:cs typeface="Calibri"/>
              </a:rPr>
              <a:t>3 </a:t>
            </a:r>
            <a:r>
              <a:rPr sz="2400" b="1" spc="-5" dirty="0">
                <a:latin typeface="Calibri"/>
                <a:cs typeface="Calibri"/>
              </a:rPr>
              <a:t>Os in </a:t>
            </a:r>
            <a:r>
              <a:rPr sz="2400" b="1" dirty="0">
                <a:latin typeface="Calibri"/>
                <a:cs typeface="Calibri"/>
              </a:rPr>
              <a:t>a </a:t>
            </a:r>
            <a:r>
              <a:rPr sz="2400" b="1" spc="-5" dirty="0">
                <a:latin typeface="Calibri"/>
                <a:cs typeface="Calibri"/>
              </a:rPr>
              <a:t>row, declare </a:t>
            </a:r>
            <a:r>
              <a:rPr sz="2400" b="1" dirty="0">
                <a:latin typeface="Calibri"/>
                <a:cs typeface="Calibri"/>
              </a:rPr>
              <a:t>a  </a:t>
            </a:r>
            <a:r>
              <a:rPr sz="2400" b="1" spc="-5" dirty="0">
                <a:latin typeface="Calibri"/>
                <a:cs typeface="Calibri"/>
              </a:rPr>
              <a:t>winner</a:t>
            </a:r>
            <a:endParaRPr sz="2400">
              <a:latin typeface="Calibri"/>
              <a:cs typeface="Calibri"/>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28600"/>
            <a:ext cx="4713605" cy="574040"/>
          </a:xfrm>
          <a:prstGeom prst="rect">
            <a:avLst/>
          </a:prstGeom>
        </p:spPr>
        <p:txBody>
          <a:bodyPr vert="horz" wrap="square" lIns="0" tIns="12700" rIns="0" bIns="0" rtlCol="0">
            <a:spAutoFit/>
          </a:bodyPr>
          <a:lstStyle/>
          <a:p>
            <a:pPr marL="12700">
              <a:lnSpc>
                <a:spcPct val="100000"/>
              </a:lnSpc>
              <a:spcBef>
                <a:spcPts val="100"/>
              </a:spcBef>
            </a:pPr>
            <a:r>
              <a:rPr spc="360" dirty="0"/>
              <a:t>Distinguishing</a:t>
            </a:r>
            <a:r>
              <a:rPr spc="85" dirty="0"/>
              <a:t> </a:t>
            </a:r>
            <a:r>
              <a:rPr spc="365" dirty="0"/>
              <a:t>boxes</a:t>
            </a:r>
          </a:p>
        </p:txBody>
      </p:sp>
      <p:sp>
        <p:nvSpPr>
          <p:cNvPr id="3" name="object 3"/>
          <p:cNvSpPr/>
          <p:nvPr/>
        </p:nvSpPr>
        <p:spPr>
          <a:xfrm>
            <a:off x="970299" y="2465734"/>
            <a:ext cx="3977428" cy="397738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753723" y="3065133"/>
            <a:ext cx="2821305" cy="2200910"/>
          </a:xfrm>
          <a:prstGeom prst="rect">
            <a:avLst/>
          </a:prstGeom>
        </p:spPr>
        <p:txBody>
          <a:bodyPr vert="horz" wrap="square" lIns="0" tIns="27940" rIns="0" bIns="0" rtlCol="0">
            <a:spAutoFit/>
          </a:bodyPr>
          <a:lstStyle/>
          <a:p>
            <a:pPr marL="194310" marR="187960" indent="3175" algn="ctr">
              <a:lnSpc>
                <a:spcPts val="2850"/>
              </a:lnSpc>
              <a:spcBef>
                <a:spcPts val="220"/>
              </a:spcBef>
            </a:pPr>
            <a:r>
              <a:rPr sz="2400" spc="-5" dirty="0">
                <a:latin typeface="Calibri"/>
                <a:cs typeface="Calibri"/>
              </a:rPr>
              <a:t>The same event  handler is called</a:t>
            </a:r>
            <a:r>
              <a:rPr sz="2400" spc="-90" dirty="0">
                <a:latin typeface="Calibri"/>
                <a:cs typeface="Calibri"/>
              </a:rPr>
              <a:t> </a:t>
            </a:r>
            <a:r>
              <a:rPr sz="2400" spc="-5" dirty="0">
                <a:latin typeface="Calibri"/>
                <a:cs typeface="Calibri"/>
              </a:rPr>
              <a:t>for  each</a:t>
            </a:r>
            <a:r>
              <a:rPr sz="2400" spc="-25" dirty="0">
                <a:latin typeface="Calibri"/>
                <a:cs typeface="Calibri"/>
              </a:rPr>
              <a:t> </a:t>
            </a:r>
            <a:r>
              <a:rPr sz="2400" spc="-5" dirty="0">
                <a:latin typeface="Calibri"/>
                <a:cs typeface="Calibri"/>
              </a:rPr>
              <a:t>element.</a:t>
            </a:r>
            <a:endParaRPr sz="2400">
              <a:latin typeface="Calibri"/>
              <a:cs typeface="Calibri"/>
            </a:endParaRPr>
          </a:p>
          <a:p>
            <a:pPr>
              <a:lnSpc>
                <a:spcPct val="100000"/>
              </a:lnSpc>
              <a:spcBef>
                <a:spcPts val="40"/>
              </a:spcBef>
            </a:pPr>
            <a:endParaRPr sz="2300">
              <a:latin typeface="Calibri"/>
              <a:cs typeface="Calibri"/>
            </a:endParaRPr>
          </a:p>
          <a:p>
            <a:pPr marL="12700" marR="5080" algn="ctr">
              <a:lnSpc>
                <a:spcPts val="2850"/>
              </a:lnSpc>
            </a:pPr>
            <a:r>
              <a:rPr sz="2400" spc="-5" dirty="0">
                <a:latin typeface="Calibri"/>
                <a:cs typeface="Calibri"/>
              </a:rPr>
              <a:t>How do we</a:t>
            </a:r>
            <a:r>
              <a:rPr sz="2400" spc="-90" dirty="0">
                <a:latin typeface="Calibri"/>
                <a:cs typeface="Calibri"/>
              </a:rPr>
              <a:t> </a:t>
            </a:r>
            <a:r>
              <a:rPr sz="2400" spc="-5" dirty="0">
                <a:latin typeface="Calibri"/>
                <a:cs typeface="Calibri"/>
              </a:rPr>
              <a:t>distinguish  between</a:t>
            </a:r>
            <a:r>
              <a:rPr sz="2400" spc="-35" dirty="0">
                <a:latin typeface="Calibri"/>
                <a:cs typeface="Calibri"/>
              </a:rPr>
              <a:t> </a:t>
            </a:r>
            <a:r>
              <a:rPr sz="2400" spc="-5" dirty="0">
                <a:latin typeface="Calibri"/>
                <a:cs typeface="Calibri"/>
              </a:rPr>
              <a:t>elements?</a:t>
            </a:r>
            <a:endParaRPr sz="2400">
              <a:latin typeface="Calibri"/>
              <a:cs typeface="Calibri"/>
            </a:endParaRP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458595"/>
          </a:xfrm>
          <a:custGeom>
            <a:avLst/>
            <a:gdLst/>
            <a:ahLst/>
            <a:cxnLst/>
            <a:rect l="l" t="t" r="r" b="b"/>
            <a:pathLst>
              <a:path w="9144000" h="1458595">
                <a:moveTo>
                  <a:pt x="9143999" y="1457999"/>
                </a:moveTo>
                <a:lnTo>
                  <a:pt x="0" y="1457999"/>
                </a:lnTo>
                <a:lnTo>
                  <a:pt x="0" y="0"/>
                </a:lnTo>
                <a:lnTo>
                  <a:pt x="9143999" y="0"/>
                </a:lnTo>
                <a:lnTo>
                  <a:pt x="9143999" y="1457999"/>
                </a:lnTo>
                <a:close/>
              </a:path>
            </a:pathLst>
          </a:custGeom>
          <a:solidFill>
            <a:srgbClr val="F3F3F3"/>
          </a:solidFill>
        </p:spPr>
        <p:txBody>
          <a:bodyPr wrap="square" lIns="0" tIns="0" rIns="0" bIns="0" rtlCol="0"/>
          <a:lstStyle/>
          <a:p>
            <a:endParaRPr/>
          </a:p>
        </p:txBody>
      </p:sp>
      <p:sp>
        <p:nvSpPr>
          <p:cNvPr id="3" name="object 3"/>
          <p:cNvSpPr txBox="1">
            <a:spLocks noGrp="1"/>
          </p:cNvSpPr>
          <p:nvPr>
            <p:ph type="title"/>
          </p:nvPr>
        </p:nvSpPr>
        <p:spPr>
          <a:xfrm>
            <a:off x="231088" y="304800"/>
            <a:ext cx="6910070" cy="574040"/>
          </a:xfrm>
          <a:prstGeom prst="rect">
            <a:avLst/>
          </a:prstGeom>
        </p:spPr>
        <p:txBody>
          <a:bodyPr vert="horz" wrap="square" lIns="0" tIns="12700" rIns="0" bIns="0" rtlCol="0">
            <a:spAutoFit/>
          </a:bodyPr>
          <a:lstStyle/>
          <a:p>
            <a:pPr marL="12700">
              <a:lnSpc>
                <a:spcPct val="100000"/>
              </a:lnSpc>
              <a:spcBef>
                <a:spcPts val="100"/>
              </a:spcBef>
            </a:pPr>
            <a:r>
              <a:rPr b="1" spc="45" dirty="0">
                <a:latin typeface="Tahoma"/>
                <a:cs typeface="Tahoma"/>
              </a:rPr>
              <a:t>Terrible </a:t>
            </a:r>
            <a:r>
              <a:rPr spc="235" dirty="0"/>
              <a:t>idea: </a:t>
            </a:r>
            <a:r>
              <a:rPr spc="455" dirty="0"/>
              <a:t>9 </a:t>
            </a:r>
            <a:r>
              <a:rPr spc="310" dirty="0"/>
              <a:t>event</a:t>
            </a:r>
            <a:r>
              <a:rPr spc="-535" dirty="0"/>
              <a:t> </a:t>
            </a:r>
            <a:r>
              <a:rPr spc="350" dirty="0"/>
              <a:t>handlers</a:t>
            </a:r>
          </a:p>
        </p:txBody>
      </p:sp>
      <p:sp>
        <p:nvSpPr>
          <p:cNvPr id="4" name="object 4"/>
          <p:cNvSpPr/>
          <p:nvPr/>
        </p:nvSpPr>
        <p:spPr>
          <a:xfrm>
            <a:off x="3686125" y="1737925"/>
            <a:ext cx="4922774" cy="28857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686123" y="4721474"/>
            <a:ext cx="5029526" cy="111767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94300" y="1835710"/>
            <a:ext cx="3381324" cy="462344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5967730" cy="574040"/>
          </a:xfrm>
          <a:prstGeom prst="rect">
            <a:avLst/>
          </a:prstGeom>
        </p:spPr>
        <p:txBody>
          <a:bodyPr vert="horz" wrap="square" lIns="0" tIns="12700" rIns="0" bIns="0" rtlCol="0">
            <a:spAutoFit/>
          </a:bodyPr>
          <a:lstStyle/>
          <a:p>
            <a:pPr marL="12700">
              <a:lnSpc>
                <a:spcPct val="100000"/>
              </a:lnSpc>
              <a:spcBef>
                <a:spcPts val="100"/>
              </a:spcBef>
            </a:pPr>
            <a:r>
              <a:rPr sz="3600" spc="350" dirty="0">
                <a:latin typeface="Calibri"/>
                <a:cs typeface="Calibri"/>
              </a:rPr>
              <a:t>Uniquely </a:t>
            </a:r>
            <a:r>
              <a:rPr sz="3600" spc="315" dirty="0">
                <a:latin typeface="Calibri"/>
                <a:cs typeface="Calibri"/>
              </a:rPr>
              <a:t>identifying</a:t>
            </a:r>
            <a:r>
              <a:rPr sz="3600" spc="-125" dirty="0">
                <a:latin typeface="Calibri"/>
                <a:cs typeface="Calibri"/>
              </a:rPr>
              <a:t> </a:t>
            </a:r>
            <a:r>
              <a:rPr sz="3600" spc="365" dirty="0">
                <a:latin typeface="Calibri"/>
                <a:cs typeface="Calibri"/>
              </a:rPr>
              <a:t>items</a:t>
            </a:r>
            <a:endParaRPr sz="3600">
              <a:latin typeface="Calibri"/>
              <a:cs typeface="Calibri"/>
            </a:endParaRPr>
          </a:p>
        </p:txBody>
      </p:sp>
      <p:sp>
        <p:nvSpPr>
          <p:cNvPr id="3" name="object 3"/>
          <p:cNvSpPr/>
          <p:nvPr/>
        </p:nvSpPr>
        <p:spPr>
          <a:xfrm>
            <a:off x="782700" y="1821735"/>
            <a:ext cx="3381324" cy="462344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874706" y="3065133"/>
            <a:ext cx="2792730" cy="1115060"/>
          </a:xfrm>
          <a:prstGeom prst="rect">
            <a:avLst/>
          </a:prstGeom>
        </p:spPr>
        <p:txBody>
          <a:bodyPr vert="horz" wrap="square" lIns="0" tIns="27940" rIns="0" bIns="0" rtlCol="0">
            <a:spAutoFit/>
          </a:bodyPr>
          <a:lstStyle/>
          <a:p>
            <a:pPr marL="12700" marR="5080" indent="-2540" algn="ctr">
              <a:lnSpc>
                <a:spcPts val="2850"/>
              </a:lnSpc>
              <a:spcBef>
                <a:spcPts val="220"/>
              </a:spcBef>
            </a:pPr>
            <a:r>
              <a:rPr sz="2400" spc="-5" dirty="0">
                <a:latin typeface="Calibri"/>
                <a:cs typeface="Calibri"/>
              </a:rPr>
              <a:t>But this idea of  uniquely identifying  squares is </a:t>
            </a:r>
            <a:r>
              <a:rPr sz="2400" dirty="0">
                <a:latin typeface="Calibri"/>
                <a:cs typeface="Calibri"/>
              </a:rPr>
              <a:t>a </a:t>
            </a:r>
            <a:r>
              <a:rPr sz="2400" spc="-5" dirty="0">
                <a:latin typeface="Calibri"/>
                <a:cs typeface="Calibri"/>
              </a:rPr>
              <a:t>good</a:t>
            </a:r>
            <a:r>
              <a:rPr sz="2400" spc="-95" dirty="0">
                <a:latin typeface="Calibri"/>
                <a:cs typeface="Calibri"/>
              </a:rPr>
              <a:t> </a:t>
            </a:r>
            <a:r>
              <a:rPr sz="2400" spc="-5" dirty="0">
                <a:latin typeface="Calibri"/>
                <a:cs typeface="Calibri"/>
              </a:rPr>
              <a:t>one!</a:t>
            </a:r>
            <a:endParaRPr sz="2400">
              <a:latin typeface="Calibri"/>
              <a:cs typeface="Calibri"/>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344676" cy="574040"/>
          </a:xfrm>
          <a:prstGeom prst="rect">
            <a:avLst/>
          </a:prstGeom>
        </p:spPr>
        <p:txBody>
          <a:bodyPr vert="horz" wrap="square" lIns="0" tIns="12700" rIns="0" bIns="0" rtlCol="0">
            <a:spAutoFit/>
          </a:bodyPr>
          <a:lstStyle/>
          <a:p>
            <a:pPr marL="12700">
              <a:lnSpc>
                <a:spcPct val="100000"/>
              </a:lnSpc>
              <a:spcBef>
                <a:spcPts val="100"/>
              </a:spcBef>
            </a:pPr>
            <a:r>
              <a:rPr spc="340" dirty="0"/>
              <a:t>Solution</a:t>
            </a:r>
          </a:p>
        </p:txBody>
      </p:sp>
      <p:sp>
        <p:nvSpPr>
          <p:cNvPr id="3" name="object 3"/>
          <p:cNvSpPr/>
          <p:nvPr/>
        </p:nvSpPr>
        <p:spPr>
          <a:xfrm>
            <a:off x="599375" y="1668095"/>
            <a:ext cx="7761924" cy="347201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321833" y="5618393"/>
            <a:ext cx="1640978" cy="21297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855724" y="5457847"/>
            <a:ext cx="3670935"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Add </a:t>
            </a:r>
            <a:r>
              <a:rPr sz="2400" dirty="0">
                <a:solidFill>
                  <a:srgbClr val="434343"/>
                </a:solidFill>
                <a:latin typeface="Calibri"/>
                <a:cs typeface="Calibri"/>
              </a:rPr>
              <a:t>another </a:t>
            </a:r>
            <a:r>
              <a:rPr sz="2400" spc="-5" dirty="0">
                <a:solidFill>
                  <a:srgbClr val="434343"/>
                </a:solidFill>
                <a:latin typeface="Calibri"/>
                <a:cs typeface="Calibri"/>
              </a:rPr>
              <a:t>state variable,  number to who owns the</a:t>
            </a:r>
            <a:r>
              <a:rPr sz="2400" spc="-80" dirty="0">
                <a:solidFill>
                  <a:srgbClr val="434343"/>
                </a:solidFill>
                <a:latin typeface="Calibri"/>
                <a:cs typeface="Calibri"/>
              </a:rPr>
              <a:t> </a:t>
            </a:r>
            <a:r>
              <a:rPr sz="2400" spc="-5" dirty="0">
                <a:solidFill>
                  <a:srgbClr val="434343"/>
                </a:solidFill>
                <a:latin typeface="Calibri"/>
                <a:cs typeface="Calibri"/>
              </a:rPr>
              <a:t>box</a:t>
            </a:r>
            <a:endParaRPr sz="2400">
              <a:latin typeface="Calibri"/>
              <a:cs typeface="Calibri"/>
            </a:endParaRPr>
          </a:p>
        </p:txBody>
      </p:sp>
      <p:sp>
        <p:nvSpPr>
          <p:cNvPr id="6" name="object 6"/>
          <p:cNvSpPr txBox="1"/>
          <p:nvPr/>
        </p:nvSpPr>
        <p:spPr>
          <a:xfrm>
            <a:off x="5975561" y="5511187"/>
            <a:ext cx="193484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34343"/>
                </a:solidFill>
                <a:latin typeface="Calibri"/>
                <a:cs typeface="Calibri"/>
              </a:rPr>
              <a:t>, </a:t>
            </a:r>
            <a:r>
              <a:rPr sz="2400" spc="-5" dirty="0">
                <a:solidFill>
                  <a:srgbClr val="434343"/>
                </a:solidFill>
                <a:latin typeface="Calibri"/>
                <a:cs typeface="Calibri"/>
              </a:rPr>
              <a:t>that maps</a:t>
            </a:r>
            <a:r>
              <a:rPr sz="2400" spc="-95" dirty="0">
                <a:solidFill>
                  <a:srgbClr val="434343"/>
                </a:solidFill>
                <a:latin typeface="Calibri"/>
                <a:cs typeface="Calibri"/>
              </a:rPr>
              <a:t> </a:t>
            </a:r>
            <a:r>
              <a:rPr sz="2400" spc="-5" dirty="0">
                <a:solidFill>
                  <a:srgbClr val="434343"/>
                </a:solidFill>
                <a:latin typeface="Calibri"/>
                <a:cs typeface="Calibri"/>
              </a:rPr>
              <a:t>box</a:t>
            </a:r>
            <a:endParaRPr sz="2400">
              <a:latin typeface="Calibri"/>
              <a:cs typeface="Calibri"/>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92449" y="5811293"/>
            <a:ext cx="1640978" cy="21297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85875" y="5650748"/>
            <a:ext cx="1172210"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595959"/>
                </a:solidFill>
                <a:latin typeface="Calibri"/>
                <a:cs typeface="Calibri"/>
              </a:rPr>
              <a:t>Update  </a:t>
            </a:r>
            <a:r>
              <a:rPr sz="2400" dirty="0">
                <a:solidFill>
                  <a:srgbClr val="595959"/>
                </a:solidFill>
                <a:latin typeface="Calibri"/>
                <a:cs typeface="Calibri"/>
              </a:rPr>
              <a:t>assigned.</a:t>
            </a:r>
            <a:endParaRPr sz="2400">
              <a:latin typeface="Calibri"/>
              <a:cs typeface="Calibri"/>
            </a:endParaRPr>
          </a:p>
        </p:txBody>
      </p:sp>
      <p:sp>
        <p:nvSpPr>
          <p:cNvPr id="4" name="object 4"/>
          <p:cNvSpPr txBox="1"/>
          <p:nvPr/>
        </p:nvSpPr>
        <p:spPr>
          <a:xfrm>
            <a:off x="3515062" y="5704087"/>
            <a:ext cx="44538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595959"/>
                </a:solidFill>
                <a:latin typeface="Calibri"/>
                <a:cs typeface="Calibri"/>
              </a:rPr>
              <a:t>with the owner each time </a:t>
            </a:r>
            <a:r>
              <a:rPr sz="2400" dirty="0">
                <a:solidFill>
                  <a:srgbClr val="595959"/>
                </a:solidFill>
                <a:latin typeface="Calibri"/>
                <a:cs typeface="Calibri"/>
              </a:rPr>
              <a:t>a </a:t>
            </a:r>
            <a:r>
              <a:rPr sz="2400" spc="-5" dirty="0">
                <a:solidFill>
                  <a:srgbClr val="595959"/>
                </a:solidFill>
                <a:latin typeface="Calibri"/>
                <a:cs typeface="Calibri"/>
              </a:rPr>
              <a:t>space</a:t>
            </a:r>
            <a:r>
              <a:rPr sz="2400" spc="-80" dirty="0">
                <a:solidFill>
                  <a:srgbClr val="595959"/>
                </a:solidFill>
                <a:latin typeface="Calibri"/>
                <a:cs typeface="Calibri"/>
              </a:rPr>
              <a:t> </a:t>
            </a:r>
            <a:r>
              <a:rPr sz="2400" spc="-5" dirty="0">
                <a:solidFill>
                  <a:srgbClr val="595959"/>
                </a:solidFill>
                <a:latin typeface="Calibri"/>
                <a:cs typeface="Calibri"/>
              </a:rPr>
              <a:t>is</a:t>
            </a:r>
            <a:endParaRPr sz="2400">
              <a:latin typeface="Calibri"/>
              <a:cs typeface="Calibri"/>
            </a:endParaRPr>
          </a:p>
        </p:txBody>
      </p:sp>
      <p:sp>
        <p:nvSpPr>
          <p:cNvPr id="5" name="object 5"/>
          <p:cNvSpPr/>
          <p:nvPr/>
        </p:nvSpPr>
        <p:spPr>
          <a:xfrm>
            <a:off x="886862" y="2026724"/>
            <a:ext cx="7230574" cy="322502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09125" y="178650"/>
            <a:ext cx="5134874" cy="159667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3225" y="256325"/>
            <a:ext cx="3820550" cy="576899"/>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850" y="4350849"/>
            <a:ext cx="5377474" cy="22277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 y="152400"/>
            <a:ext cx="5523248" cy="40937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898050" y="2542791"/>
            <a:ext cx="2957830" cy="12827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595959"/>
                </a:solidFill>
              </a:rPr>
              <a:t>Find winner by  checking rows,</a:t>
            </a:r>
            <a:r>
              <a:rPr sz="2400" spc="-95" dirty="0">
                <a:solidFill>
                  <a:srgbClr val="595959"/>
                </a:solidFill>
              </a:rPr>
              <a:t> </a:t>
            </a:r>
            <a:r>
              <a:rPr sz="2400" spc="-5" dirty="0">
                <a:solidFill>
                  <a:srgbClr val="595959"/>
                </a:solidFill>
              </a:rPr>
              <a:t>columns  </a:t>
            </a:r>
            <a:r>
              <a:rPr sz="2400" dirty="0">
                <a:solidFill>
                  <a:srgbClr val="595959"/>
                </a:solidFill>
              </a:rPr>
              <a:t>and </a:t>
            </a:r>
            <a:r>
              <a:rPr sz="2400" spc="-5" dirty="0">
                <a:solidFill>
                  <a:srgbClr val="595959"/>
                </a:solidFill>
              </a:rPr>
              <a:t>diagonal</a:t>
            </a:r>
            <a:r>
              <a:rPr sz="2400" spc="-35" dirty="0">
                <a:solidFill>
                  <a:srgbClr val="595959"/>
                </a:solidFill>
              </a:rPr>
              <a:t> </a:t>
            </a:r>
            <a:r>
              <a:rPr sz="2400" spc="-5" dirty="0">
                <a:solidFill>
                  <a:srgbClr val="595959"/>
                </a:solidFill>
              </a:rPr>
              <a:t>spaces</a:t>
            </a:r>
            <a:endParaRPr sz="2400"/>
          </a:p>
        </p:txBody>
      </p:sp>
      <p:sp>
        <p:nvSpPr>
          <p:cNvPr id="5" name="object 5"/>
          <p:cNvSpPr txBox="1"/>
          <p:nvPr/>
        </p:nvSpPr>
        <p:spPr>
          <a:xfrm>
            <a:off x="5898050" y="4272530"/>
            <a:ext cx="131508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595959"/>
                </a:solidFill>
                <a:latin typeface="Calibri"/>
                <a:cs typeface="Calibri"/>
              </a:rPr>
              <a:t>(</a:t>
            </a:r>
            <a:r>
              <a:rPr sz="2400" u="heavy" spc="-5" dirty="0">
                <a:solidFill>
                  <a:srgbClr val="0097A7"/>
                </a:solidFill>
                <a:uFill>
                  <a:solidFill>
                    <a:srgbClr val="0097A7"/>
                  </a:solidFill>
                </a:uFill>
                <a:latin typeface="Calibri"/>
                <a:cs typeface="Calibri"/>
                <a:hlinkClick r:id="rId4"/>
              </a:rPr>
              <a:t>CodePen</a:t>
            </a:r>
            <a:r>
              <a:rPr sz="2400" spc="-5" dirty="0">
                <a:solidFill>
                  <a:srgbClr val="595959"/>
                </a:solidFill>
                <a:latin typeface="Calibri"/>
                <a:cs typeface="Calibri"/>
              </a:rPr>
              <a:t>)</a:t>
            </a:r>
            <a:endParaRPr sz="2400">
              <a:latin typeface="Calibri"/>
              <a:cs typeface="Calibri"/>
            </a:endParaRP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86172" y="6068633"/>
            <a:ext cx="697166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595959"/>
                </a:solidFill>
                <a:latin typeface="Calibri"/>
                <a:cs typeface="Calibri"/>
              </a:rPr>
              <a:t>Create </a:t>
            </a:r>
            <a:r>
              <a:rPr sz="2400" dirty="0">
                <a:solidFill>
                  <a:srgbClr val="595959"/>
                </a:solidFill>
                <a:latin typeface="Calibri"/>
                <a:cs typeface="Calibri"/>
              </a:rPr>
              <a:t>a </a:t>
            </a:r>
            <a:r>
              <a:rPr sz="2400" spc="-5" dirty="0">
                <a:solidFill>
                  <a:srgbClr val="595959"/>
                </a:solidFill>
                <a:latin typeface="Calibri"/>
                <a:cs typeface="Calibri"/>
              </a:rPr>
              <a:t>results div </a:t>
            </a:r>
            <a:r>
              <a:rPr sz="2400" dirty="0">
                <a:solidFill>
                  <a:srgbClr val="595959"/>
                </a:solidFill>
                <a:latin typeface="Calibri"/>
                <a:cs typeface="Calibri"/>
              </a:rPr>
              <a:t>and add </a:t>
            </a:r>
            <a:r>
              <a:rPr sz="2400" spc="-5" dirty="0">
                <a:solidFill>
                  <a:srgbClr val="595959"/>
                </a:solidFill>
                <a:latin typeface="Calibri"/>
                <a:cs typeface="Calibri"/>
              </a:rPr>
              <a:t>results to the div</a:t>
            </a:r>
            <a:r>
              <a:rPr sz="2400" spc="-80" dirty="0">
                <a:solidFill>
                  <a:srgbClr val="595959"/>
                </a:solidFill>
                <a:latin typeface="Calibri"/>
                <a:cs typeface="Calibri"/>
              </a:rPr>
              <a:t> </a:t>
            </a:r>
            <a:r>
              <a:rPr sz="2400" spc="5" dirty="0">
                <a:solidFill>
                  <a:srgbClr val="595959"/>
                </a:solidFill>
                <a:latin typeface="Calibri"/>
                <a:cs typeface="Calibri"/>
              </a:rPr>
              <a:t>(</a:t>
            </a:r>
            <a:r>
              <a:rPr sz="2400" u="heavy" spc="5" dirty="0">
                <a:solidFill>
                  <a:srgbClr val="0097A7"/>
                </a:solidFill>
                <a:uFill>
                  <a:solidFill>
                    <a:srgbClr val="0097A7"/>
                  </a:solidFill>
                </a:uFill>
                <a:latin typeface="Calibri"/>
                <a:cs typeface="Calibri"/>
                <a:hlinkClick r:id="rId2"/>
              </a:rPr>
              <a:t>CodePen</a:t>
            </a:r>
            <a:r>
              <a:rPr sz="2400" spc="5" dirty="0">
                <a:solidFill>
                  <a:srgbClr val="595959"/>
                </a:solidFill>
                <a:latin typeface="Calibri"/>
                <a:cs typeface="Calibri"/>
              </a:rPr>
              <a:t>)</a:t>
            </a:r>
            <a:endParaRPr sz="2400">
              <a:latin typeface="Calibri"/>
              <a:cs typeface="Calibri"/>
            </a:endParaRPr>
          </a:p>
        </p:txBody>
      </p:sp>
      <p:grpSp>
        <p:nvGrpSpPr>
          <p:cNvPr id="3" name="object 3"/>
          <p:cNvGrpSpPr/>
          <p:nvPr/>
        </p:nvGrpSpPr>
        <p:grpSpPr>
          <a:xfrm>
            <a:off x="181074" y="1757049"/>
            <a:ext cx="7041515" cy="4105275"/>
            <a:chOff x="181074" y="1757049"/>
            <a:chExt cx="7041515" cy="4105275"/>
          </a:xfrm>
        </p:grpSpPr>
        <p:sp>
          <p:nvSpPr>
            <p:cNvPr id="4" name="object 4"/>
            <p:cNvSpPr/>
            <p:nvPr/>
          </p:nvSpPr>
          <p:spPr>
            <a:xfrm>
              <a:off x="219175" y="1795149"/>
              <a:ext cx="6965049" cy="402891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0124" y="1776099"/>
              <a:ext cx="7003415" cy="4067175"/>
            </a:xfrm>
            <a:custGeom>
              <a:avLst/>
              <a:gdLst/>
              <a:ahLst/>
              <a:cxnLst/>
              <a:rect l="l" t="t" r="r" b="b"/>
              <a:pathLst>
                <a:path w="7003415" h="4067175">
                  <a:moveTo>
                    <a:pt x="0" y="0"/>
                  </a:moveTo>
                  <a:lnTo>
                    <a:pt x="7003149" y="0"/>
                  </a:lnTo>
                  <a:lnTo>
                    <a:pt x="7003149" y="4067011"/>
                  </a:lnTo>
                  <a:lnTo>
                    <a:pt x="0" y="4067011"/>
                  </a:lnTo>
                  <a:lnTo>
                    <a:pt x="0" y="0"/>
                  </a:lnTo>
                  <a:close/>
                </a:path>
              </a:pathLst>
            </a:custGeom>
            <a:ln w="38099">
              <a:solidFill>
                <a:srgbClr val="595959"/>
              </a:solidFill>
            </a:ln>
          </p:spPr>
          <p:txBody>
            <a:bodyPr wrap="square" lIns="0" tIns="0" rIns="0" bIns="0" rtlCol="0"/>
            <a:lstStyle/>
            <a:p>
              <a:endParaRPr/>
            </a:p>
          </p:txBody>
        </p:sp>
      </p:grpSp>
      <p:grpSp>
        <p:nvGrpSpPr>
          <p:cNvPr id="6" name="object 6"/>
          <p:cNvGrpSpPr/>
          <p:nvPr/>
        </p:nvGrpSpPr>
        <p:grpSpPr>
          <a:xfrm>
            <a:off x="181074" y="297049"/>
            <a:ext cx="4302760" cy="1352550"/>
            <a:chOff x="181074" y="297049"/>
            <a:chExt cx="4302760" cy="1352550"/>
          </a:xfrm>
        </p:grpSpPr>
        <p:sp>
          <p:nvSpPr>
            <p:cNvPr id="7" name="object 7"/>
            <p:cNvSpPr/>
            <p:nvPr/>
          </p:nvSpPr>
          <p:spPr>
            <a:xfrm>
              <a:off x="219175" y="335150"/>
              <a:ext cx="4226525" cy="127624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00124" y="316099"/>
              <a:ext cx="4264660" cy="1314450"/>
            </a:xfrm>
            <a:custGeom>
              <a:avLst/>
              <a:gdLst/>
              <a:ahLst/>
              <a:cxnLst/>
              <a:rect l="l" t="t" r="r" b="b"/>
              <a:pathLst>
                <a:path w="4264660" h="1314450">
                  <a:moveTo>
                    <a:pt x="0" y="0"/>
                  </a:moveTo>
                  <a:lnTo>
                    <a:pt x="4264625" y="0"/>
                  </a:lnTo>
                  <a:lnTo>
                    <a:pt x="4264625" y="1314349"/>
                  </a:lnTo>
                  <a:lnTo>
                    <a:pt x="0" y="1314349"/>
                  </a:lnTo>
                  <a:lnTo>
                    <a:pt x="0" y="0"/>
                  </a:lnTo>
                  <a:close/>
                </a:path>
              </a:pathLst>
            </a:custGeom>
            <a:ln w="38099">
              <a:solidFill>
                <a:srgbClr val="595959"/>
              </a:solidFill>
            </a:ln>
          </p:spPr>
          <p:txBody>
            <a:bodyPr wrap="square" lIns="0" tIns="0" rIns="0" bIns="0" rtlCol="0"/>
            <a:lstStyle/>
            <a:p>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63273" y="1456700"/>
            <a:ext cx="8069580" cy="3690620"/>
          </a:xfrm>
          <a:prstGeom prst="rect">
            <a:avLst/>
          </a:prstGeom>
        </p:spPr>
        <p:txBody>
          <a:bodyPr vert="horz" wrap="square" lIns="0" tIns="10160" rIns="0" bIns="0" rtlCol="0">
            <a:spAutoFit/>
          </a:bodyPr>
          <a:lstStyle/>
          <a:p>
            <a:pPr marL="12700" marR="5080">
              <a:lnSpc>
                <a:spcPct val="100299"/>
              </a:lnSpc>
              <a:spcBef>
                <a:spcPts val="80"/>
              </a:spcBef>
            </a:pPr>
            <a:r>
              <a:rPr sz="4800" spc="-495" dirty="0">
                <a:latin typeface="Verdana"/>
                <a:cs typeface="Verdana"/>
              </a:rPr>
              <a:t>A: </a:t>
            </a:r>
            <a:r>
              <a:rPr sz="4800" spc="-75" dirty="0">
                <a:latin typeface="Verdana"/>
                <a:cs typeface="Verdana"/>
              </a:rPr>
              <a:t>There </a:t>
            </a:r>
            <a:r>
              <a:rPr sz="4800" spc="-150" dirty="0">
                <a:latin typeface="Verdana"/>
                <a:cs typeface="Verdana"/>
              </a:rPr>
              <a:t>is </a:t>
            </a:r>
            <a:r>
              <a:rPr sz="4800" spc="50" dirty="0">
                <a:latin typeface="Verdana"/>
                <a:cs typeface="Verdana"/>
              </a:rPr>
              <a:t>one </a:t>
            </a:r>
            <a:r>
              <a:rPr sz="4800" spc="30" dirty="0">
                <a:latin typeface="Verdana"/>
                <a:cs typeface="Verdana"/>
              </a:rPr>
              <a:t>crucial </a:t>
            </a:r>
            <a:r>
              <a:rPr sz="4800" spc="-110" dirty="0">
                <a:latin typeface="Verdana"/>
                <a:cs typeface="Verdana"/>
              </a:rPr>
              <a:t>set  </a:t>
            </a:r>
            <a:r>
              <a:rPr sz="4800" spc="10" dirty="0">
                <a:latin typeface="Verdana"/>
                <a:cs typeface="Verdana"/>
              </a:rPr>
              <a:t>of</a:t>
            </a:r>
            <a:r>
              <a:rPr sz="4800" spc="-445" dirty="0">
                <a:latin typeface="Verdana"/>
                <a:cs typeface="Verdana"/>
              </a:rPr>
              <a:t> </a:t>
            </a:r>
            <a:r>
              <a:rPr sz="4800" spc="-85" dirty="0">
                <a:latin typeface="Verdana"/>
                <a:cs typeface="Verdana"/>
              </a:rPr>
              <a:t>rules</a:t>
            </a:r>
            <a:r>
              <a:rPr sz="4800" spc="-440" dirty="0">
                <a:latin typeface="Verdana"/>
                <a:cs typeface="Verdana"/>
              </a:rPr>
              <a:t> </a:t>
            </a:r>
            <a:r>
              <a:rPr sz="4800" spc="114" dirty="0">
                <a:latin typeface="Verdana"/>
                <a:cs typeface="Verdana"/>
              </a:rPr>
              <a:t>we</a:t>
            </a:r>
            <a:r>
              <a:rPr sz="4800" spc="-440" dirty="0">
                <a:latin typeface="Verdana"/>
                <a:cs typeface="Verdana"/>
              </a:rPr>
              <a:t> </a:t>
            </a:r>
            <a:r>
              <a:rPr sz="4800" spc="-85" dirty="0">
                <a:latin typeface="Verdana"/>
                <a:cs typeface="Verdana"/>
              </a:rPr>
              <a:t>haven't</a:t>
            </a:r>
            <a:r>
              <a:rPr sz="4800" spc="-440" dirty="0">
                <a:latin typeface="Verdana"/>
                <a:cs typeface="Verdana"/>
              </a:rPr>
              <a:t> </a:t>
            </a:r>
            <a:r>
              <a:rPr sz="4800" spc="5" dirty="0">
                <a:latin typeface="Verdana"/>
                <a:cs typeface="Verdana"/>
              </a:rPr>
              <a:t>learned  </a:t>
            </a:r>
            <a:r>
              <a:rPr sz="4800" spc="-385" dirty="0">
                <a:latin typeface="Verdana"/>
                <a:cs typeface="Verdana"/>
              </a:rPr>
              <a:t>yet…</a:t>
            </a:r>
            <a:endParaRPr sz="4800" dirty="0">
              <a:latin typeface="Verdana"/>
              <a:cs typeface="Verdana"/>
            </a:endParaRPr>
          </a:p>
          <a:p>
            <a:pPr>
              <a:lnSpc>
                <a:spcPct val="100000"/>
              </a:lnSpc>
              <a:spcBef>
                <a:spcPts val="40"/>
              </a:spcBef>
            </a:pPr>
            <a:endParaRPr sz="5000" dirty="0">
              <a:latin typeface="Times New Roman"/>
              <a:cs typeface="Times New Roman"/>
            </a:endParaRPr>
          </a:p>
          <a:p>
            <a:pPr marL="712470">
              <a:lnSpc>
                <a:spcPct val="100000"/>
              </a:lnSpc>
            </a:pPr>
            <a:r>
              <a:rPr sz="4800" b="1" spc="-140" dirty="0">
                <a:solidFill>
                  <a:srgbClr val="1267F0"/>
                </a:solidFill>
                <a:latin typeface="Verdana"/>
                <a:cs typeface="Verdana"/>
              </a:rPr>
              <a:t>block </a:t>
            </a:r>
            <a:r>
              <a:rPr sz="4800" spc="-345" dirty="0">
                <a:solidFill>
                  <a:srgbClr val="1267F0"/>
                </a:solidFill>
                <a:latin typeface="Verdana"/>
                <a:cs typeface="Verdana"/>
              </a:rPr>
              <a:t>vs </a:t>
            </a:r>
            <a:r>
              <a:rPr sz="4800" b="1" spc="-175" dirty="0">
                <a:solidFill>
                  <a:srgbClr val="1267F0"/>
                </a:solidFill>
                <a:latin typeface="Verdana"/>
                <a:cs typeface="Verdana"/>
              </a:rPr>
              <a:t>inline</a:t>
            </a:r>
            <a:r>
              <a:rPr sz="4800" b="1" spc="-740" dirty="0">
                <a:solidFill>
                  <a:srgbClr val="1267F0"/>
                </a:solidFill>
                <a:latin typeface="Verdana"/>
                <a:cs typeface="Verdana"/>
              </a:rPr>
              <a:t> </a:t>
            </a:r>
            <a:r>
              <a:rPr sz="4800" spc="-25" dirty="0">
                <a:solidFill>
                  <a:srgbClr val="1267F0"/>
                </a:solidFill>
                <a:latin typeface="Verdana"/>
                <a:cs typeface="Verdana"/>
              </a:rPr>
              <a:t>display</a:t>
            </a:r>
            <a:endParaRPr sz="4800" dirty="0">
              <a:latin typeface="Verdana"/>
              <a:cs typeface="Verdana"/>
            </a:endParaRP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1600" y="228600"/>
            <a:ext cx="4778375" cy="574040"/>
          </a:xfrm>
          <a:prstGeom prst="rect">
            <a:avLst/>
          </a:prstGeom>
        </p:spPr>
        <p:txBody>
          <a:bodyPr vert="horz" wrap="square" lIns="0" tIns="12700" rIns="0" bIns="0" rtlCol="0">
            <a:spAutoFit/>
          </a:bodyPr>
          <a:lstStyle/>
          <a:p>
            <a:pPr marL="12700">
              <a:lnSpc>
                <a:spcPct val="100000"/>
              </a:lnSpc>
              <a:spcBef>
                <a:spcPts val="100"/>
              </a:spcBef>
            </a:pPr>
            <a:r>
              <a:rPr spc="390" dirty="0"/>
              <a:t>Attach </a:t>
            </a:r>
            <a:r>
              <a:rPr spc="170" dirty="0"/>
              <a:t>"data" </a:t>
            </a:r>
            <a:r>
              <a:rPr spc="280" dirty="0"/>
              <a:t>to</a:t>
            </a:r>
            <a:r>
              <a:rPr spc="-250" dirty="0"/>
              <a:t> </a:t>
            </a:r>
            <a:r>
              <a:rPr spc="210" dirty="0"/>
              <a:t>divs?</a:t>
            </a:r>
          </a:p>
        </p:txBody>
      </p:sp>
      <p:sp>
        <p:nvSpPr>
          <p:cNvPr id="3" name="object 3"/>
          <p:cNvSpPr txBox="1"/>
          <p:nvPr/>
        </p:nvSpPr>
        <p:spPr>
          <a:xfrm>
            <a:off x="4277200" y="1749343"/>
            <a:ext cx="4108450" cy="3378200"/>
          </a:xfrm>
          <a:prstGeom prst="rect">
            <a:avLst/>
          </a:prstGeom>
        </p:spPr>
        <p:txBody>
          <a:bodyPr vert="horz" wrap="square" lIns="0" tIns="12700" rIns="0" bIns="0" rtlCol="0">
            <a:spAutoFit/>
          </a:bodyPr>
          <a:lstStyle/>
          <a:p>
            <a:pPr marL="226695" marR="5080" algn="ctr">
              <a:lnSpc>
                <a:spcPct val="114599"/>
              </a:lnSpc>
              <a:spcBef>
                <a:spcPts val="100"/>
              </a:spcBef>
            </a:pPr>
            <a:r>
              <a:rPr sz="2400" spc="-5" dirty="0">
                <a:solidFill>
                  <a:srgbClr val="434343"/>
                </a:solidFill>
                <a:latin typeface="Calibri"/>
                <a:cs typeface="Calibri"/>
              </a:rPr>
              <a:t>Wouldn't it be nicer if we</a:t>
            </a:r>
            <a:r>
              <a:rPr sz="2400" spc="-75" dirty="0">
                <a:solidFill>
                  <a:srgbClr val="434343"/>
                </a:solidFill>
                <a:latin typeface="Calibri"/>
                <a:cs typeface="Calibri"/>
              </a:rPr>
              <a:t> </a:t>
            </a:r>
            <a:r>
              <a:rPr sz="2400" spc="-5" dirty="0">
                <a:solidFill>
                  <a:srgbClr val="434343"/>
                </a:solidFill>
                <a:latin typeface="Calibri"/>
                <a:cs typeface="Calibri"/>
              </a:rPr>
              <a:t>could  operate on numbers instead of  string</a:t>
            </a:r>
            <a:r>
              <a:rPr sz="2400" spc="-10" dirty="0">
                <a:solidFill>
                  <a:srgbClr val="434343"/>
                </a:solidFill>
                <a:latin typeface="Calibri"/>
                <a:cs typeface="Calibri"/>
              </a:rPr>
              <a:t> </a:t>
            </a:r>
            <a:r>
              <a:rPr sz="2400" spc="-5" dirty="0">
                <a:solidFill>
                  <a:srgbClr val="434343"/>
                </a:solidFill>
                <a:latin typeface="Calibri"/>
                <a:cs typeface="Calibri"/>
              </a:rPr>
              <a:t>ids?</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pPr>
            <a:r>
              <a:rPr sz="2400" spc="-5" dirty="0">
                <a:solidFill>
                  <a:srgbClr val="434343"/>
                </a:solidFill>
                <a:latin typeface="Calibri"/>
                <a:cs typeface="Calibri"/>
              </a:rPr>
              <a:t>But we can't have numeric</a:t>
            </a:r>
            <a:r>
              <a:rPr sz="2400" spc="-65" dirty="0">
                <a:solidFill>
                  <a:srgbClr val="434343"/>
                </a:solidFill>
                <a:latin typeface="Calibri"/>
                <a:cs typeface="Calibri"/>
              </a:rPr>
              <a:t> </a:t>
            </a:r>
            <a:r>
              <a:rPr sz="2400" spc="10" dirty="0">
                <a:solidFill>
                  <a:srgbClr val="434343"/>
                </a:solidFill>
                <a:latin typeface="Calibri"/>
                <a:cs typeface="Calibri"/>
              </a:rPr>
              <a:t>IDs</a:t>
            </a:r>
            <a:r>
              <a:rPr sz="2400" spc="10" dirty="0">
                <a:solidFill>
                  <a:srgbClr val="434343"/>
                </a:solidFill>
                <a:latin typeface="Arial"/>
                <a:cs typeface="Arial"/>
              </a:rPr>
              <a:t>…</a:t>
            </a:r>
            <a:endParaRPr sz="2400">
              <a:latin typeface="Arial"/>
              <a:cs typeface="Arial"/>
            </a:endParaRPr>
          </a:p>
          <a:p>
            <a:pPr>
              <a:lnSpc>
                <a:spcPct val="100000"/>
              </a:lnSpc>
              <a:spcBef>
                <a:spcPts val="20"/>
              </a:spcBef>
            </a:pPr>
            <a:endParaRPr sz="2850">
              <a:latin typeface="Arial"/>
              <a:cs typeface="Arial"/>
            </a:endParaRPr>
          </a:p>
          <a:p>
            <a:pPr marL="12700" marR="33020">
              <a:lnSpc>
                <a:spcPct val="114599"/>
              </a:lnSpc>
              <a:spcBef>
                <a:spcPts val="5"/>
              </a:spcBef>
            </a:pPr>
            <a:r>
              <a:rPr sz="2400" spc="-5" dirty="0">
                <a:solidFill>
                  <a:srgbClr val="434343"/>
                </a:solidFill>
                <a:latin typeface="Calibri"/>
                <a:cs typeface="Calibri"/>
              </a:rPr>
              <a:t>Is there some way to </a:t>
            </a:r>
            <a:r>
              <a:rPr sz="2400" dirty="0">
                <a:solidFill>
                  <a:srgbClr val="434343"/>
                </a:solidFill>
                <a:latin typeface="Calibri"/>
                <a:cs typeface="Calibri"/>
              </a:rPr>
              <a:t>attach  additional </a:t>
            </a:r>
            <a:r>
              <a:rPr sz="2400" spc="-5" dirty="0">
                <a:solidFill>
                  <a:srgbClr val="434343"/>
                </a:solidFill>
                <a:latin typeface="Calibri"/>
                <a:cs typeface="Calibri"/>
              </a:rPr>
              <a:t>"data" to </a:t>
            </a:r>
            <a:r>
              <a:rPr sz="2400" dirty="0">
                <a:solidFill>
                  <a:srgbClr val="434343"/>
                </a:solidFill>
                <a:latin typeface="Calibri"/>
                <a:cs typeface="Calibri"/>
              </a:rPr>
              <a:t>an</a:t>
            </a:r>
            <a:r>
              <a:rPr sz="2400" spc="-100" dirty="0">
                <a:solidFill>
                  <a:srgbClr val="434343"/>
                </a:solidFill>
                <a:latin typeface="Calibri"/>
                <a:cs typeface="Calibri"/>
              </a:rPr>
              <a:t> </a:t>
            </a:r>
            <a:r>
              <a:rPr sz="2400" spc="-5" dirty="0">
                <a:solidFill>
                  <a:srgbClr val="434343"/>
                </a:solidFill>
                <a:latin typeface="Calibri"/>
                <a:cs typeface="Calibri"/>
              </a:rPr>
              <a:t>element?</a:t>
            </a:r>
            <a:endParaRPr sz="2400">
              <a:latin typeface="Calibri"/>
              <a:cs typeface="Calibri"/>
            </a:endParaRPr>
          </a:p>
        </p:txBody>
      </p:sp>
      <p:sp>
        <p:nvSpPr>
          <p:cNvPr id="4" name="object 4"/>
          <p:cNvSpPr/>
          <p:nvPr/>
        </p:nvSpPr>
        <p:spPr>
          <a:xfrm>
            <a:off x="501600" y="1560260"/>
            <a:ext cx="3381324" cy="462344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152400"/>
            <a:ext cx="3412490" cy="574040"/>
          </a:xfrm>
          <a:prstGeom prst="rect">
            <a:avLst/>
          </a:prstGeom>
        </p:spPr>
        <p:txBody>
          <a:bodyPr vert="horz" wrap="square" lIns="0" tIns="12700" rIns="0" bIns="0" rtlCol="0">
            <a:spAutoFit/>
          </a:bodyPr>
          <a:lstStyle/>
          <a:p>
            <a:pPr marL="12700">
              <a:lnSpc>
                <a:spcPct val="100000"/>
              </a:lnSpc>
              <a:spcBef>
                <a:spcPts val="100"/>
              </a:spcBef>
            </a:pPr>
            <a:r>
              <a:rPr spc="390" dirty="0"/>
              <a:t>Data</a:t>
            </a:r>
            <a:r>
              <a:rPr spc="65" dirty="0"/>
              <a:t> </a:t>
            </a:r>
            <a:r>
              <a:rPr spc="285" dirty="0"/>
              <a:t>attributes</a:t>
            </a:r>
          </a:p>
        </p:txBody>
      </p:sp>
      <p:sp>
        <p:nvSpPr>
          <p:cNvPr id="3" name="object 3"/>
          <p:cNvSpPr/>
          <p:nvPr/>
        </p:nvSpPr>
        <p:spPr>
          <a:xfrm>
            <a:off x="884647" y="2985579"/>
            <a:ext cx="782955" cy="213360"/>
          </a:xfrm>
          <a:custGeom>
            <a:avLst/>
            <a:gdLst/>
            <a:ahLst/>
            <a:cxnLst/>
            <a:rect l="l" t="t" r="r" b="b"/>
            <a:pathLst>
              <a:path w="782955" h="213360">
                <a:moveTo>
                  <a:pt x="126801" y="62805"/>
                </a:moveTo>
                <a:lnTo>
                  <a:pt x="100756" y="62805"/>
                </a:lnTo>
                <a:lnTo>
                  <a:pt x="100756" y="0"/>
                </a:lnTo>
                <a:lnTo>
                  <a:pt x="126801" y="0"/>
                </a:lnTo>
                <a:lnTo>
                  <a:pt x="126801" y="62805"/>
                </a:lnTo>
                <a:close/>
              </a:path>
              <a:path w="782955" h="213360">
                <a:moveTo>
                  <a:pt x="51792" y="212973"/>
                </a:moveTo>
                <a:lnTo>
                  <a:pt x="43259" y="212973"/>
                </a:lnTo>
                <a:lnTo>
                  <a:pt x="35718" y="211187"/>
                </a:lnTo>
                <a:lnTo>
                  <a:pt x="7329" y="181793"/>
                </a:lnTo>
                <a:lnTo>
                  <a:pt x="0" y="138707"/>
                </a:lnTo>
                <a:lnTo>
                  <a:pt x="325" y="129452"/>
                </a:lnTo>
                <a:lnTo>
                  <a:pt x="11496" y="91231"/>
                </a:lnTo>
                <a:lnTo>
                  <a:pt x="43011" y="64442"/>
                </a:lnTo>
                <a:lnTo>
                  <a:pt x="73074" y="59084"/>
                </a:lnTo>
                <a:lnTo>
                  <a:pt x="77837" y="59084"/>
                </a:lnTo>
                <a:lnTo>
                  <a:pt x="82500" y="59382"/>
                </a:lnTo>
                <a:lnTo>
                  <a:pt x="91727" y="60573"/>
                </a:lnTo>
                <a:lnTo>
                  <a:pt x="96291" y="61515"/>
                </a:lnTo>
                <a:lnTo>
                  <a:pt x="100756" y="62805"/>
                </a:lnTo>
                <a:lnTo>
                  <a:pt x="126801" y="62805"/>
                </a:lnTo>
                <a:lnTo>
                  <a:pt x="126801" y="80515"/>
                </a:lnTo>
                <a:lnTo>
                  <a:pt x="71288" y="80515"/>
                </a:lnTo>
                <a:lnTo>
                  <a:pt x="61298" y="81371"/>
                </a:lnTo>
                <a:lnTo>
                  <a:pt x="29430" y="111769"/>
                </a:lnTo>
                <a:lnTo>
                  <a:pt x="26491" y="137070"/>
                </a:lnTo>
                <a:lnTo>
                  <a:pt x="26984" y="149758"/>
                </a:lnTo>
                <a:lnTo>
                  <a:pt x="44053" y="187486"/>
                </a:lnTo>
                <a:lnTo>
                  <a:pt x="57001" y="190797"/>
                </a:lnTo>
                <a:lnTo>
                  <a:pt x="95872" y="190797"/>
                </a:lnTo>
                <a:lnTo>
                  <a:pt x="91380" y="195746"/>
                </a:lnTo>
                <a:lnTo>
                  <a:pt x="59028" y="212498"/>
                </a:lnTo>
                <a:lnTo>
                  <a:pt x="51792" y="212973"/>
                </a:lnTo>
                <a:close/>
              </a:path>
              <a:path w="782955" h="213360">
                <a:moveTo>
                  <a:pt x="95872" y="190797"/>
                </a:moveTo>
                <a:lnTo>
                  <a:pt x="63549" y="190797"/>
                </a:lnTo>
                <a:lnTo>
                  <a:pt x="70445" y="187870"/>
                </a:lnTo>
                <a:lnTo>
                  <a:pt x="77688" y="182016"/>
                </a:lnTo>
                <a:lnTo>
                  <a:pt x="83260" y="177096"/>
                </a:lnTo>
                <a:lnTo>
                  <a:pt x="88962" y="171115"/>
                </a:lnTo>
                <a:lnTo>
                  <a:pt x="94794" y="164073"/>
                </a:lnTo>
                <a:lnTo>
                  <a:pt x="100756" y="155971"/>
                </a:lnTo>
                <a:lnTo>
                  <a:pt x="100756" y="86617"/>
                </a:lnTo>
                <a:lnTo>
                  <a:pt x="96490" y="84633"/>
                </a:lnTo>
                <a:lnTo>
                  <a:pt x="91777" y="83145"/>
                </a:lnTo>
                <a:lnTo>
                  <a:pt x="86617" y="82153"/>
                </a:lnTo>
                <a:lnTo>
                  <a:pt x="81458" y="81061"/>
                </a:lnTo>
                <a:lnTo>
                  <a:pt x="76348" y="80515"/>
                </a:lnTo>
                <a:lnTo>
                  <a:pt x="126801" y="80515"/>
                </a:lnTo>
                <a:lnTo>
                  <a:pt x="126801" y="182016"/>
                </a:lnTo>
                <a:lnTo>
                  <a:pt x="102691" y="182016"/>
                </a:lnTo>
                <a:lnTo>
                  <a:pt x="97147" y="189393"/>
                </a:lnTo>
                <a:lnTo>
                  <a:pt x="95872" y="190797"/>
                </a:lnTo>
                <a:close/>
              </a:path>
              <a:path w="782955" h="213360">
                <a:moveTo>
                  <a:pt x="126801" y="210294"/>
                </a:moveTo>
                <a:lnTo>
                  <a:pt x="103584" y="210294"/>
                </a:lnTo>
                <a:lnTo>
                  <a:pt x="102691" y="182016"/>
                </a:lnTo>
                <a:lnTo>
                  <a:pt x="126801" y="182016"/>
                </a:lnTo>
                <a:lnTo>
                  <a:pt x="126801" y="210294"/>
                </a:lnTo>
                <a:close/>
              </a:path>
              <a:path w="782955" h="213360">
                <a:moveTo>
                  <a:pt x="183653" y="91082"/>
                </a:moveTo>
                <a:lnTo>
                  <a:pt x="183653" y="67716"/>
                </a:lnTo>
                <a:lnTo>
                  <a:pt x="186928" y="66526"/>
                </a:lnTo>
                <a:lnTo>
                  <a:pt x="190549" y="65385"/>
                </a:lnTo>
                <a:lnTo>
                  <a:pt x="194518" y="64293"/>
                </a:lnTo>
                <a:lnTo>
                  <a:pt x="198586" y="63103"/>
                </a:lnTo>
                <a:lnTo>
                  <a:pt x="202852" y="62061"/>
                </a:lnTo>
                <a:lnTo>
                  <a:pt x="211782" y="60275"/>
                </a:lnTo>
                <a:lnTo>
                  <a:pt x="216445" y="59580"/>
                </a:lnTo>
                <a:lnTo>
                  <a:pt x="221307" y="59084"/>
                </a:lnTo>
                <a:lnTo>
                  <a:pt x="226169" y="58489"/>
                </a:lnTo>
                <a:lnTo>
                  <a:pt x="231080" y="58191"/>
                </a:lnTo>
                <a:lnTo>
                  <a:pt x="245070" y="58191"/>
                </a:lnTo>
                <a:lnTo>
                  <a:pt x="253206" y="59183"/>
                </a:lnTo>
                <a:lnTo>
                  <a:pt x="267692" y="63152"/>
                </a:lnTo>
                <a:lnTo>
                  <a:pt x="273794" y="66178"/>
                </a:lnTo>
                <a:lnTo>
                  <a:pt x="278755" y="70246"/>
                </a:lnTo>
                <a:lnTo>
                  <a:pt x="283815" y="74314"/>
                </a:lnTo>
                <a:lnTo>
                  <a:pt x="287684" y="79424"/>
                </a:lnTo>
                <a:lnTo>
                  <a:pt x="288030" y="80218"/>
                </a:lnTo>
                <a:lnTo>
                  <a:pt x="225524" y="80218"/>
                </a:lnTo>
                <a:lnTo>
                  <a:pt x="217189" y="81160"/>
                </a:lnTo>
                <a:lnTo>
                  <a:pt x="208954" y="83046"/>
                </a:lnTo>
                <a:lnTo>
                  <a:pt x="202796" y="84608"/>
                </a:lnTo>
                <a:lnTo>
                  <a:pt x="196527" y="86469"/>
                </a:lnTo>
                <a:lnTo>
                  <a:pt x="190146" y="88627"/>
                </a:lnTo>
                <a:lnTo>
                  <a:pt x="183653" y="91082"/>
                </a:lnTo>
                <a:close/>
              </a:path>
              <a:path w="782955" h="213360">
                <a:moveTo>
                  <a:pt x="219372" y="212973"/>
                </a:moveTo>
                <a:lnTo>
                  <a:pt x="210839" y="212973"/>
                </a:lnTo>
                <a:lnTo>
                  <a:pt x="203547" y="211881"/>
                </a:lnTo>
                <a:lnTo>
                  <a:pt x="173831" y="187225"/>
                </a:lnTo>
                <a:lnTo>
                  <a:pt x="171152" y="176460"/>
                </a:lnTo>
                <a:lnTo>
                  <a:pt x="171152" y="170408"/>
                </a:lnTo>
                <a:lnTo>
                  <a:pt x="187821" y="135284"/>
                </a:lnTo>
                <a:lnTo>
                  <a:pt x="237380" y="122485"/>
                </a:lnTo>
                <a:lnTo>
                  <a:pt x="268337" y="122485"/>
                </a:lnTo>
                <a:lnTo>
                  <a:pt x="268337" y="100558"/>
                </a:lnTo>
                <a:lnTo>
                  <a:pt x="233957" y="80218"/>
                </a:lnTo>
                <a:lnTo>
                  <a:pt x="288030" y="80218"/>
                </a:lnTo>
                <a:lnTo>
                  <a:pt x="293042" y="91727"/>
                </a:lnTo>
                <a:lnTo>
                  <a:pt x="294382" y="98970"/>
                </a:lnTo>
                <a:lnTo>
                  <a:pt x="294382" y="142279"/>
                </a:lnTo>
                <a:lnTo>
                  <a:pt x="228996" y="142279"/>
                </a:lnTo>
                <a:lnTo>
                  <a:pt x="223440" y="142924"/>
                </a:lnTo>
                <a:lnTo>
                  <a:pt x="198536" y="165348"/>
                </a:lnTo>
                <a:lnTo>
                  <a:pt x="198536" y="172392"/>
                </a:lnTo>
                <a:lnTo>
                  <a:pt x="218975" y="191392"/>
                </a:lnTo>
                <a:lnTo>
                  <a:pt x="269268" y="191392"/>
                </a:lnTo>
                <a:lnTo>
                  <a:pt x="264439" y="195811"/>
                </a:lnTo>
                <a:lnTo>
                  <a:pt x="226209" y="212638"/>
                </a:lnTo>
                <a:lnTo>
                  <a:pt x="219372" y="212973"/>
                </a:lnTo>
                <a:close/>
              </a:path>
              <a:path w="782955" h="213360">
                <a:moveTo>
                  <a:pt x="269268" y="191392"/>
                </a:moveTo>
                <a:lnTo>
                  <a:pt x="229492" y="191392"/>
                </a:lnTo>
                <a:lnTo>
                  <a:pt x="236289" y="189607"/>
                </a:lnTo>
                <a:lnTo>
                  <a:pt x="243929" y="186035"/>
                </a:lnTo>
                <a:lnTo>
                  <a:pt x="249808" y="182891"/>
                </a:lnTo>
                <a:lnTo>
                  <a:pt x="255835" y="178965"/>
                </a:lnTo>
                <a:lnTo>
                  <a:pt x="262011" y="174259"/>
                </a:lnTo>
                <a:lnTo>
                  <a:pt x="268337" y="168771"/>
                </a:lnTo>
                <a:lnTo>
                  <a:pt x="268337" y="142279"/>
                </a:lnTo>
                <a:lnTo>
                  <a:pt x="294382" y="142279"/>
                </a:lnTo>
                <a:lnTo>
                  <a:pt x="294382" y="190202"/>
                </a:lnTo>
                <a:lnTo>
                  <a:pt x="270569" y="190202"/>
                </a:lnTo>
                <a:lnTo>
                  <a:pt x="269268" y="191392"/>
                </a:lnTo>
                <a:close/>
              </a:path>
              <a:path w="782955" h="213360">
                <a:moveTo>
                  <a:pt x="294382" y="210294"/>
                </a:moveTo>
                <a:lnTo>
                  <a:pt x="271164" y="210294"/>
                </a:lnTo>
                <a:lnTo>
                  <a:pt x="270569" y="190202"/>
                </a:lnTo>
                <a:lnTo>
                  <a:pt x="294382" y="190202"/>
                </a:lnTo>
                <a:lnTo>
                  <a:pt x="294382" y="210294"/>
                </a:lnTo>
                <a:close/>
              </a:path>
              <a:path w="782955" h="213360">
                <a:moveTo>
                  <a:pt x="396031" y="60870"/>
                </a:moveTo>
                <a:lnTo>
                  <a:pt x="370135" y="60870"/>
                </a:lnTo>
                <a:lnTo>
                  <a:pt x="370135" y="19794"/>
                </a:lnTo>
                <a:lnTo>
                  <a:pt x="396031" y="13096"/>
                </a:lnTo>
                <a:lnTo>
                  <a:pt x="396031" y="60870"/>
                </a:lnTo>
                <a:close/>
              </a:path>
              <a:path w="782955" h="213360">
                <a:moveTo>
                  <a:pt x="463153" y="82599"/>
                </a:moveTo>
                <a:lnTo>
                  <a:pt x="328314" y="82599"/>
                </a:lnTo>
                <a:lnTo>
                  <a:pt x="328314" y="60870"/>
                </a:lnTo>
                <a:lnTo>
                  <a:pt x="463153" y="60870"/>
                </a:lnTo>
                <a:lnTo>
                  <a:pt x="463153" y="82599"/>
                </a:lnTo>
                <a:close/>
              </a:path>
              <a:path w="782955" h="213360">
                <a:moveTo>
                  <a:pt x="432395" y="212377"/>
                </a:moveTo>
                <a:lnTo>
                  <a:pt x="425946" y="212377"/>
                </a:lnTo>
                <a:lnTo>
                  <a:pt x="412774" y="211587"/>
                </a:lnTo>
                <a:lnTo>
                  <a:pt x="377921" y="192481"/>
                </a:lnTo>
                <a:lnTo>
                  <a:pt x="370135" y="160585"/>
                </a:lnTo>
                <a:lnTo>
                  <a:pt x="370135" y="82599"/>
                </a:lnTo>
                <a:lnTo>
                  <a:pt x="396031" y="82599"/>
                </a:lnTo>
                <a:lnTo>
                  <a:pt x="396031" y="158501"/>
                </a:lnTo>
                <a:lnTo>
                  <a:pt x="396561" y="166036"/>
                </a:lnTo>
                <a:lnTo>
                  <a:pt x="429815" y="190500"/>
                </a:lnTo>
                <a:lnTo>
                  <a:pt x="463153" y="190500"/>
                </a:lnTo>
                <a:lnTo>
                  <a:pt x="463153" y="208210"/>
                </a:lnTo>
                <a:lnTo>
                  <a:pt x="457299" y="209698"/>
                </a:lnTo>
                <a:lnTo>
                  <a:pt x="451246" y="210740"/>
                </a:lnTo>
                <a:lnTo>
                  <a:pt x="444996" y="211335"/>
                </a:lnTo>
                <a:lnTo>
                  <a:pt x="438745" y="212030"/>
                </a:lnTo>
                <a:lnTo>
                  <a:pt x="432395" y="212377"/>
                </a:lnTo>
                <a:close/>
              </a:path>
              <a:path w="782955" h="213360">
                <a:moveTo>
                  <a:pt x="463153" y="190500"/>
                </a:moveTo>
                <a:lnTo>
                  <a:pt x="434578" y="190500"/>
                </a:lnTo>
                <a:lnTo>
                  <a:pt x="439787" y="190152"/>
                </a:lnTo>
                <a:lnTo>
                  <a:pt x="445442" y="189458"/>
                </a:lnTo>
                <a:lnTo>
                  <a:pt x="451098" y="188664"/>
                </a:lnTo>
                <a:lnTo>
                  <a:pt x="457001" y="187473"/>
                </a:lnTo>
                <a:lnTo>
                  <a:pt x="463153" y="185886"/>
                </a:lnTo>
                <a:lnTo>
                  <a:pt x="463153" y="190500"/>
                </a:lnTo>
                <a:close/>
              </a:path>
              <a:path w="782955" h="213360">
                <a:moveTo>
                  <a:pt x="518814" y="91082"/>
                </a:moveTo>
                <a:lnTo>
                  <a:pt x="518814" y="67716"/>
                </a:lnTo>
                <a:lnTo>
                  <a:pt x="522089" y="66526"/>
                </a:lnTo>
                <a:lnTo>
                  <a:pt x="525710" y="65385"/>
                </a:lnTo>
                <a:lnTo>
                  <a:pt x="529679" y="64293"/>
                </a:lnTo>
                <a:lnTo>
                  <a:pt x="533747" y="63103"/>
                </a:lnTo>
                <a:lnTo>
                  <a:pt x="538013" y="62061"/>
                </a:lnTo>
                <a:lnTo>
                  <a:pt x="546943" y="60275"/>
                </a:lnTo>
                <a:lnTo>
                  <a:pt x="551606" y="59580"/>
                </a:lnTo>
                <a:lnTo>
                  <a:pt x="556468" y="59084"/>
                </a:lnTo>
                <a:lnTo>
                  <a:pt x="561330" y="58489"/>
                </a:lnTo>
                <a:lnTo>
                  <a:pt x="566241" y="58191"/>
                </a:lnTo>
                <a:lnTo>
                  <a:pt x="580231" y="58191"/>
                </a:lnTo>
                <a:lnTo>
                  <a:pt x="588367" y="59183"/>
                </a:lnTo>
                <a:lnTo>
                  <a:pt x="602853" y="63152"/>
                </a:lnTo>
                <a:lnTo>
                  <a:pt x="608955" y="66178"/>
                </a:lnTo>
                <a:lnTo>
                  <a:pt x="613916" y="70246"/>
                </a:lnTo>
                <a:lnTo>
                  <a:pt x="618976" y="74314"/>
                </a:lnTo>
                <a:lnTo>
                  <a:pt x="622845" y="79424"/>
                </a:lnTo>
                <a:lnTo>
                  <a:pt x="623191" y="80218"/>
                </a:lnTo>
                <a:lnTo>
                  <a:pt x="560685" y="80218"/>
                </a:lnTo>
                <a:lnTo>
                  <a:pt x="552350" y="81160"/>
                </a:lnTo>
                <a:lnTo>
                  <a:pt x="544115" y="83046"/>
                </a:lnTo>
                <a:lnTo>
                  <a:pt x="537957" y="84608"/>
                </a:lnTo>
                <a:lnTo>
                  <a:pt x="531688" y="86469"/>
                </a:lnTo>
                <a:lnTo>
                  <a:pt x="525307" y="88627"/>
                </a:lnTo>
                <a:lnTo>
                  <a:pt x="518814" y="91082"/>
                </a:lnTo>
                <a:close/>
              </a:path>
              <a:path w="782955" h="213360">
                <a:moveTo>
                  <a:pt x="554533" y="212973"/>
                </a:moveTo>
                <a:lnTo>
                  <a:pt x="546000" y="212973"/>
                </a:lnTo>
                <a:lnTo>
                  <a:pt x="538708" y="211881"/>
                </a:lnTo>
                <a:lnTo>
                  <a:pt x="508992" y="187225"/>
                </a:lnTo>
                <a:lnTo>
                  <a:pt x="506313" y="176460"/>
                </a:lnTo>
                <a:lnTo>
                  <a:pt x="506313" y="170408"/>
                </a:lnTo>
                <a:lnTo>
                  <a:pt x="522982" y="135284"/>
                </a:lnTo>
                <a:lnTo>
                  <a:pt x="572541" y="122485"/>
                </a:lnTo>
                <a:lnTo>
                  <a:pt x="603498" y="122485"/>
                </a:lnTo>
                <a:lnTo>
                  <a:pt x="603498" y="100558"/>
                </a:lnTo>
                <a:lnTo>
                  <a:pt x="569118" y="80218"/>
                </a:lnTo>
                <a:lnTo>
                  <a:pt x="623191" y="80218"/>
                </a:lnTo>
                <a:lnTo>
                  <a:pt x="628203" y="91727"/>
                </a:lnTo>
                <a:lnTo>
                  <a:pt x="629542" y="98970"/>
                </a:lnTo>
                <a:lnTo>
                  <a:pt x="629542" y="142279"/>
                </a:lnTo>
                <a:lnTo>
                  <a:pt x="564157" y="142279"/>
                </a:lnTo>
                <a:lnTo>
                  <a:pt x="558601" y="142924"/>
                </a:lnTo>
                <a:lnTo>
                  <a:pt x="533697" y="165348"/>
                </a:lnTo>
                <a:lnTo>
                  <a:pt x="533697" y="172392"/>
                </a:lnTo>
                <a:lnTo>
                  <a:pt x="554136" y="191392"/>
                </a:lnTo>
                <a:lnTo>
                  <a:pt x="604429" y="191392"/>
                </a:lnTo>
                <a:lnTo>
                  <a:pt x="599600" y="195811"/>
                </a:lnTo>
                <a:lnTo>
                  <a:pt x="561370" y="212638"/>
                </a:lnTo>
                <a:lnTo>
                  <a:pt x="554533" y="212973"/>
                </a:lnTo>
                <a:close/>
              </a:path>
              <a:path w="782955" h="213360">
                <a:moveTo>
                  <a:pt x="604429" y="191392"/>
                </a:moveTo>
                <a:lnTo>
                  <a:pt x="564653" y="191392"/>
                </a:lnTo>
                <a:lnTo>
                  <a:pt x="571450" y="189607"/>
                </a:lnTo>
                <a:lnTo>
                  <a:pt x="579090" y="186035"/>
                </a:lnTo>
                <a:lnTo>
                  <a:pt x="584968" y="182891"/>
                </a:lnTo>
                <a:lnTo>
                  <a:pt x="590996" y="178965"/>
                </a:lnTo>
                <a:lnTo>
                  <a:pt x="597172" y="174259"/>
                </a:lnTo>
                <a:lnTo>
                  <a:pt x="603498" y="168771"/>
                </a:lnTo>
                <a:lnTo>
                  <a:pt x="603498" y="142279"/>
                </a:lnTo>
                <a:lnTo>
                  <a:pt x="629542" y="142279"/>
                </a:lnTo>
                <a:lnTo>
                  <a:pt x="629542" y="190202"/>
                </a:lnTo>
                <a:lnTo>
                  <a:pt x="605730" y="190202"/>
                </a:lnTo>
                <a:lnTo>
                  <a:pt x="604429" y="191392"/>
                </a:lnTo>
                <a:close/>
              </a:path>
              <a:path w="782955" h="213360">
                <a:moveTo>
                  <a:pt x="629542" y="210294"/>
                </a:moveTo>
                <a:lnTo>
                  <a:pt x="606325" y="210294"/>
                </a:lnTo>
                <a:lnTo>
                  <a:pt x="605730" y="190202"/>
                </a:lnTo>
                <a:lnTo>
                  <a:pt x="629542" y="190202"/>
                </a:lnTo>
                <a:lnTo>
                  <a:pt x="629542" y="210294"/>
                </a:lnTo>
                <a:close/>
              </a:path>
              <a:path w="782955" h="213360">
                <a:moveTo>
                  <a:pt x="782389" y="141386"/>
                </a:moveTo>
                <a:lnTo>
                  <a:pt x="693390" y="141386"/>
                </a:lnTo>
                <a:lnTo>
                  <a:pt x="693390" y="116978"/>
                </a:lnTo>
                <a:lnTo>
                  <a:pt x="782389" y="116978"/>
                </a:lnTo>
                <a:lnTo>
                  <a:pt x="782389" y="141386"/>
                </a:lnTo>
                <a:close/>
              </a:path>
            </a:pathLst>
          </a:custGeom>
          <a:solidFill>
            <a:srgbClr val="434343"/>
          </a:solidFill>
        </p:spPr>
        <p:txBody>
          <a:bodyPr wrap="square" lIns="0" tIns="0" rIns="0" bIns="0" rtlCol="0"/>
          <a:lstStyle/>
          <a:p>
            <a:endParaRPr/>
          </a:p>
        </p:txBody>
      </p:sp>
      <p:sp>
        <p:nvSpPr>
          <p:cNvPr id="4" name="object 4"/>
          <p:cNvSpPr/>
          <p:nvPr/>
        </p:nvSpPr>
        <p:spPr>
          <a:xfrm>
            <a:off x="3107841" y="2985579"/>
            <a:ext cx="277495" cy="166370"/>
          </a:xfrm>
          <a:custGeom>
            <a:avLst/>
            <a:gdLst/>
            <a:ahLst/>
            <a:cxnLst/>
            <a:rect l="l" t="t" r="r" b="b"/>
            <a:pathLst>
              <a:path w="277495" h="166369">
                <a:moveTo>
                  <a:pt x="127992" y="114151"/>
                </a:moveTo>
                <a:lnTo>
                  <a:pt x="0" y="114151"/>
                </a:lnTo>
                <a:lnTo>
                  <a:pt x="0" y="92273"/>
                </a:lnTo>
                <a:lnTo>
                  <a:pt x="127992" y="92273"/>
                </a:lnTo>
                <a:lnTo>
                  <a:pt x="127992" y="114151"/>
                </a:lnTo>
                <a:close/>
              </a:path>
              <a:path w="277495" h="166369">
                <a:moveTo>
                  <a:pt x="127992" y="165943"/>
                </a:moveTo>
                <a:lnTo>
                  <a:pt x="0" y="165943"/>
                </a:lnTo>
                <a:lnTo>
                  <a:pt x="0" y="144065"/>
                </a:lnTo>
                <a:lnTo>
                  <a:pt x="127992" y="144065"/>
                </a:lnTo>
                <a:lnTo>
                  <a:pt x="127992" y="165943"/>
                </a:lnTo>
                <a:close/>
              </a:path>
              <a:path w="277495" h="166369">
                <a:moveTo>
                  <a:pt x="214907" y="69800"/>
                </a:moveTo>
                <a:lnTo>
                  <a:pt x="190500" y="69800"/>
                </a:lnTo>
                <a:lnTo>
                  <a:pt x="186183" y="0"/>
                </a:lnTo>
                <a:lnTo>
                  <a:pt x="219075" y="0"/>
                </a:lnTo>
                <a:lnTo>
                  <a:pt x="214907" y="69800"/>
                </a:lnTo>
                <a:close/>
              </a:path>
              <a:path w="277495" h="166369">
                <a:moveTo>
                  <a:pt x="272801" y="69800"/>
                </a:moveTo>
                <a:lnTo>
                  <a:pt x="248394" y="69800"/>
                </a:lnTo>
                <a:lnTo>
                  <a:pt x="244078" y="0"/>
                </a:lnTo>
                <a:lnTo>
                  <a:pt x="276969" y="0"/>
                </a:lnTo>
                <a:lnTo>
                  <a:pt x="272801" y="69800"/>
                </a:lnTo>
                <a:close/>
              </a:path>
            </a:pathLst>
          </a:custGeom>
          <a:solidFill>
            <a:srgbClr val="434343"/>
          </a:solidFill>
        </p:spPr>
        <p:txBody>
          <a:bodyPr wrap="square" lIns="0" tIns="0" rIns="0" bIns="0" rtlCol="0"/>
          <a:lstStyle/>
          <a:p>
            <a:endParaRPr/>
          </a:p>
        </p:txBody>
      </p:sp>
      <p:sp>
        <p:nvSpPr>
          <p:cNvPr id="5" name="object 5"/>
          <p:cNvSpPr txBox="1"/>
          <p:nvPr/>
        </p:nvSpPr>
        <p:spPr>
          <a:xfrm>
            <a:off x="855724" y="1567733"/>
            <a:ext cx="7239634" cy="17018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You can </a:t>
            </a:r>
            <a:r>
              <a:rPr sz="2400" dirty="0">
                <a:solidFill>
                  <a:srgbClr val="434343"/>
                </a:solidFill>
                <a:latin typeface="Calibri"/>
                <a:cs typeface="Calibri"/>
              </a:rPr>
              <a:t>assign </a:t>
            </a:r>
            <a:r>
              <a:rPr sz="2400" spc="-5" dirty="0">
                <a:solidFill>
                  <a:srgbClr val="434343"/>
                </a:solidFill>
                <a:latin typeface="Calibri"/>
                <a:cs typeface="Calibri"/>
              </a:rPr>
              <a:t>special </a:t>
            </a:r>
            <a:r>
              <a:rPr sz="2400" u="heavy" spc="-5" dirty="0">
                <a:solidFill>
                  <a:srgbClr val="0097A7"/>
                </a:solidFill>
                <a:uFill>
                  <a:solidFill>
                    <a:srgbClr val="0097A7"/>
                  </a:solidFill>
                </a:uFill>
                <a:latin typeface="Calibri"/>
                <a:cs typeface="Calibri"/>
                <a:hlinkClick r:id="rId2"/>
              </a:rPr>
              <a:t>data-* </a:t>
            </a:r>
            <a:r>
              <a:rPr sz="2400" u="heavy" dirty="0">
                <a:solidFill>
                  <a:srgbClr val="0097A7"/>
                </a:solidFill>
                <a:uFill>
                  <a:solidFill>
                    <a:srgbClr val="0097A7"/>
                  </a:solidFill>
                </a:uFill>
                <a:latin typeface="Calibri"/>
                <a:cs typeface="Calibri"/>
                <a:hlinkClick r:id="rId2"/>
              </a:rPr>
              <a:t>attributes</a:t>
            </a:r>
            <a:r>
              <a:rPr sz="2400" dirty="0">
                <a:solidFill>
                  <a:srgbClr val="0097A7"/>
                </a:solidFill>
                <a:latin typeface="Calibri"/>
                <a:cs typeface="Calibri"/>
                <a:hlinkClick r:id="rId2"/>
              </a:rPr>
              <a:t> </a:t>
            </a:r>
            <a:r>
              <a:rPr sz="2400" spc="-5" dirty="0">
                <a:solidFill>
                  <a:srgbClr val="434343"/>
                </a:solidFill>
                <a:latin typeface="Calibri"/>
                <a:cs typeface="Calibri"/>
              </a:rPr>
              <a:t>to HTML elements  to give </a:t>
            </a:r>
            <a:r>
              <a:rPr sz="2400" dirty="0">
                <a:solidFill>
                  <a:srgbClr val="434343"/>
                </a:solidFill>
                <a:latin typeface="Calibri"/>
                <a:cs typeface="Calibri"/>
              </a:rPr>
              <a:t>associate additional </a:t>
            </a:r>
            <a:r>
              <a:rPr sz="2400" spc="-5" dirty="0">
                <a:solidFill>
                  <a:srgbClr val="434343"/>
                </a:solidFill>
                <a:latin typeface="Calibri"/>
                <a:cs typeface="Calibri"/>
              </a:rPr>
              <a:t>data with the</a:t>
            </a:r>
            <a:r>
              <a:rPr sz="2400" spc="-40" dirty="0">
                <a:solidFill>
                  <a:srgbClr val="434343"/>
                </a:solidFill>
                <a:latin typeface="Calibri"/>
                <a:cs typeface="Calibri"/>
              </a:rPr>
              <a:t> </a:t>
            </a:r>
            <a:r>
              <a:rPr sz="2400" spc="-5" dirty="0">
                <a:solidFill>
                  <a:srgbClr val="434343"/>
                </a:solidFill>
                <a:latin typeface="Calibri"/>
                <a:cs typeface="Calibri"/>
              </a:rPr>
              <a:t>element.</a:t>
            </a:r>
            <a:endParaRPr sz="2400">
              <a:latin typeface="Calibri"/>
              <a:cs typeface="Calibri"/>
            </a:endParaRPr>
          </a:p>
          <a:p>
            <a:pPr>
              <a:lnSpc>
                <a:spcPct val="100000"/>
              </a:lnSpc>
              <a:spcBef>
                <a:spcPts val="55"/>
              </a:spcBef>
            </a:pPr>
            <a:endParaRPr sz="3000">
              <a:latin typeface="Calibri"/>
              <a:cs typeface="Calibri"/>
            </a:endParaRPr>
          </a:p>
          <a:p>
            <a:pPr marL="850265">
              <a:lnSpc>
                <a:spcPct val="100000"/>
              </a:lnSpc>
              <a:tabLst>
                <a:tab pos="2567305" algn="l"/>
              </a:tabLst>
            </a:pPr>
            <a:r>
              <a:rPr sz="2400" b="1" i="1" spc="-5" dirty="0">
                <a:solidFill>
                  <a:srgbClr val="434343"/>
                </a:solidFill>
                <a:latin typeface="Calibri"/>
                <a:cs typeface="Calibri"/>
              </a:rPr>
              <a:t>your-name	Your</a:t>
            </a:r>
            <a:r>
              <a:rPr sz="2400" b="1" i="1" spc="-10" dirty="0">
                <a:solidFill>
                  <a:srgbClr val="434343"/>
                </a:solidFill>
                <a:latin typeface="Calibri"/>
                <a:cs typeface="Calibri"/>
              </a:rPr>
              <a:t> </a:t>
            </a:r>
            <a:r>
              <a:rPr sz="2400" b="1" i="1" spc="-5" dirty="0">
                <a:solidFill>
                  <a:srgbClr val="434343"/>
                </a:solidFill>
                <a:latin typeface="Calibri"/>
                <a:cs typeface="Calibri"/>
              </a:rPr>
              <a:t>Value</a:t>
            </a:r>
            <a:endParaRPr sz="2400">
              <a:latin typeface="Calibri"/>
              <a:cs typeface="Calibri"/>
            </a:endParaRPr>
          </a:p>
        </p:txBody>
      </p:sp>
      <p:sp>
        <p:nvSpPr>
          <p:cNvPr id="6" name="object 6"/>
          <p:cNvSpPr/>
          <p:nvPr/>
        </p:nvSpPr>
        <p:spPr>
          <a:xfrm>
            <a:off x="4844070" y="2985579"/>
            <a:ext cx="90785" cy="698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935799" y="3770144"/>
            <a:ext cx="4106424" cy="274623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168466"/>
            <a:ext cx="6396990" cy="574040"/>
          </a:xfrm>
          <a:prstGeom prst="rect">
            <a:avLst/>
          </a:prstGeom>
        </p:spPr>
        <p:txBody>
          <a:bodyPr vert="horz" wrap="square" lIns="0" tIns="12700" rIns="0" bIns="0" rtlCol="0">
            <a:spAutoFit/>
          </a:bodyPr>
          <a:lstStyle/>
          <a:p>
            <a:pPr marL="12700">
              <a:lnSpc>
                <a:spcPct val="100000"/>
              </a:lnSpc>
              <a:spcBef>
                <a:spcPts val="100"/>
              </a:spcBef>
            </a:pPr>
            <a:r>
              <a:rPr spc="390" dirty="0"/>
              <a:t>Data </a:t>
            </a:r>
            <a:r>
              <a:rPr spc="285" dirty="0"/>
              <a:t>attributes </a:t>
            </a:r>
            <a:r>
              <a:rPr spc="320" dirty="0"/>
              <a:t>in</a:t>
            </a:r>
            <a:r>
              <a:rPr spc="-335" dirty="0"/>
              <a:t> </a:t>
            </a:r>
            <a:r>
              <a:rPr spc="365" dirty="0"/>
              <a:t>JavaScript</a:t>
            </a:r>
          </a:p>
        </p:txBody>
      </p:sp>
      <p:sp>
        <p:nvSpPr>
          <p:cNvPr id="3" name="object 3"/>
          <p:cNvSpPr/>
          <p:nvPr/>
        </p:nvSpPr>
        <p:spPr>
          <a:xfrm>
            <a:off x="884647" y="2147381"/>
            <a:ext cx="1133474" cy="21297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55724" y="1567735"/>
            <a:ext cx="7320915" cy="863600"/>
          </a:xfrm>
          <a:prstGeom prst="rect">
            <a:avLst/>
          </a:prstGeom>
        </p:spPr>
        <p:txBody>
          <a:bodyPr vert="horz" wrap="square" lIns="0" tIns="12700" rIns="0" bIns="0" rtlCol="0">
            <a:spAutoFit/>
          </a:bodyPr>
          <a:lstStyle/>
          <a:p>
            <a:pPr marL="1254125" marR="5080" indent="-1242060">
              <a:lnSpc>
                <a:spcPct val="114599"/>
              </a:lnSpc>
              <a:spcBef>
                <a:spcPts val="100"/>
              </a:spcBef>
            </a:pPr>
            <a:r>
              <a:rPr sz="2400" spc="-5" dirty="0">
                <a:solidFill>
                  <a:srgbClr val="434343"/>
                </a:solidFill>
                <a:latin typeface="Calibri"/>
                <a:cs typeface="Calibri"/>
              </a:rPr>
              <a:t>You can </a:t>
            </a:r>
            <a:r>
              <a:rPr sz="2400" dirty="0">
                <a:solidFill>
                  <a:srgbClr val="434343"/>
                </a:solidFill>
                <a:latin typeface="Calibri"/>
                <a:cs typeface="Calibri"/>
              </a:rPr>
              <a:t>access </a:t>
            </a:r>
            <a:r>
              <a:rPr sz="2400" spc="-5" dirty="0">
                <a:solidFill>
                  <a:srgbClr val="434343"/>
                </a:solidFill>
                <a:latin typeface="Calibri"/>
                <a:cs typeface="Calibri"/>
              </a:rPr>
              <a:t>your custom-defined data </a:t>
            </a:r>
            <a:r>
              <a:rPr sz="2400" dirty="0">
                <a:solidFill>
                  <a:srgbClr val="434343"/>
                </a:solidFill>
                <a:latin typeface="Calibri"/>
                <a:cs typeface="Calibri"/>
              </a:rPr>
              <a:t>attributes </a:t>
            </a:r>
            <a:r>
              <a:rPr sz="2400" spc="-5" dirty="0">
                <a:solidFill>
                  <a:srgbClr val="434343"/>
                </a:solidFill>
                <a:latin typeface="Calibri"/>
                <a:cs typeface="Calibri"/>
              </a:rPr>
              <a:t>via</a:t>
            </a:r>
            <a:r>
              <a:rPr sz="2400" spc="-85" dirty="0">
                <a:solidFill>
                  <a:srgbClr val="434343"/>
                </a:solidFill>
                <a:latin typeface="Calibri"/>
                <a:cs typeface="Calibri"/>
              </a:rPr>
              <a:t> </a:t>
            </a:r>
            <a:r>
              <a:rPr sz="2400" spc="-5" dirty="0">
                <a:solidFill>
                  <a:srgbClr val="434343"/>
                </a:solidFill>
                <a:latin typeface="Calibri"/>
                <a:cs typeface="Calibri"/>
              </a:rPr>
              <a:t>the  object on the DOM</a:t>
            </a:r>
            <a:r>
              <a:rPr sz="2400" spc="-15" dirty="0">
                <a:solidFill>
                  <a:srgbClr val="434343"/>
                </a:solidFill>
                <a:latin typeface="Calibri"/>
                <a:cs typeface="Calibri"/>
              </a:rPr>
              <a:t> </a:t>
            </a:r>
            <a:r>
              <a:rPr sz="2400" spc="-5" dirty="0">
                <a:solidFill>
                  <a:srgbClr val="434343"/>
                </a:solidFill>
                <a:latin typeface="Calibri"/>
                <a:cs typeface="Calibri"/>
              </a:rPr>
              <a:t>object:</a:t>
            </a:r>
            <a:endParaRPr sz="2400">
              <a:latin typeface="Calibri"/>
              <a:cs typeface="Calibri"/>
            </a:endParaRPr>
          </a:p>
        </p:txBody>
      </p:sp>
      <p:sp>
        <p:nvSpPr>
          <p:cNvPr id="5" name="object 5"/>
          <p:cNvSpPr/>
          <p:nvPr/>
        </p:nvSpPr>
        <p:spPr>
          <a:xfrm>
            <a:off x="950974" y="2779449"/>
            <a:ext cx="6390924" cy="172802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44359" y="5355737"/>
            <a:ext cx="2581086" cy="19451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858675" y="5355737"/>
            <a:ext cx="2888263" cy="19451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915377" y="6252575"/>
            <a:ext cx="890905" cy="193040"/>
          </a:xfrm>
          <a:custGeom>
            <a:avLst/>
            <a:gdLst/>
            <a:ahLst/>
            <a:cxnLst/>
            <a:rect l="l" t="t" r="r" b="b"/>
            <a:pathLst>
              <a:path w="890905" h="193039">
                <a:moveTo>
                  <a:pt x="22324" y="190648"/>
                </a:moveTo>
                <a:lnTo>
                  <a:pt x="0" y="190648"/>
                </a:lnTo>
                <a:lnTo>
                  <a:pt x="0" y="14436"/>
                </a:lnTo>
                <a:lnTo>
                  <a:pt x="30807" y="14436"/>
                </a:lnTo>
                <a:lnTo>
                  <a:pt x="45377" y="45392"/>
                </a:lnTo>
                <a:lnTo>
                  <a:pt x="22324" y="45392"/>
                </a:lnTo>
                <a:lnTo>
                  <a:pt x="22324" y="190648"/>
                </a:lnTo>
                <a:close/>
              </a:path>
              <a:path w="890905" h="193039">
                <a:moveTo>
                  <a:pt x="119955" y="158799"/>
                </a:moveTo>
                <a:lnTo>
                  <a:pt x="97482" y="158799"/>
                </a:lnTo>
                <a:lnTo>
                  <a:pt x="97482" y="14436"/>
                </a:lnTo>
                <a:lnTo>
                  <a:pt x="119955" y="14436"/>
                </a:lnTo>
                <a:lnTo>
                  <a:pt x="119955" y="158799"/>
                </a:lnTo>
                <a:close/>
              </a:path>
              <a:path w="890905" h="193039">
                <a:moveTo>
                  <a:pt x="119955" y="190648"/>
                </a:moveTo>
                <a:lnTo>
                  <a:pt x="88552" y="190648"/>
                </a:lnTo>
                <a:lnTo>
                  <a:pt x="37207" y="80664"/>
                </a:lnTo>
                <a:lnTo>
                  <a:pt x="22324" y="45392"/>
                </a:lnTo>
                <a:lnTo>
                  <a:pt x="45377" y="45392"/>
                </a:lnTo>
                <a:lnTo>
                  <a:pt x="79771" y="118467"/>
                </a:lnTo>
                <a:lnTo>
                  <a:pt x="97482" y="158799"/>
                </a:lnTo>
                <a:lnTo>
                  <a:pt x="119955" y="158799"/>
                </a:lnTo>
                <a:lnTo>
                  <a:pt x="119955" y="190648"/>
                </a:lnTo>
                <a:close/>
              </a:path>
              <a:path w="890905" h="193039">
                <a:moveTo>
                  <a:pt x="205330" y="193030"/>
                </a:moveTo>
                <a:lnTo>
                  <a:pt x="201361" y="193030"/>
                </a:lnTo>
                <a:lnTo>
                  <a:pt x="191511" y="192267"/>
                </a:lnTo>
                <a:lnTo>
                  <a:pt x="161736" y="165385"/>
                </a:lnTo>
                <a:lnTo>
                  <a:pt x="159094" y="55215"/>
                </a:lnTo>
                <a:lnTo>
                  <a:pt x="182609" y="55215"/>
                </a:lnTo>
                <a:lnTo>
                  <a:pt x="182609" y="141833"/>
                </a:lnTo>
                <a:lnTo>
                  <a:pt x="184069" y="155441"/>
                </a:lnTo>
                <a:lnTo>
                  <a:pt x="188451" y="165161"/>
                </a:lnTo>
                <a:lnTo>
                  <a:pt x="195753" y="170994"/>
                </a:lnTo>
                <a:lnTo>
                  <a:pt x="205975" y="172938"/>
                </a:lnTo>
                <a:lnTo>
                  <a:pt x="242523" y="172938"/>
                </a:lnTo>
                <a:lnTo>
                  <a:pt x="242091" y="173434"/>
                </a:lnTo>
                <a:lnTo>
                  <a:pt x="212821" y="191839"/>
                </a:lnTo>
                <a:lnTo>
                  <a:pt x="209150" y="192633"/>
                </a:lnTo>
                <a:lnTo>
                  <a:pt x="205330" y="193030"/>
                </a:lnTo>
                <a:close/>
              </a:path>
              <a:path w="890905" h="193039">
                <a:moveTo>
                  <a:pt x="242523" y="172938"/>
                </a:moveTo>
                <a:lnTo>
                  <a:pt x="208852" y="172938"/>
                </a:lnTo>
                <a:lnTo>
                  <a:pt x="211680" y="172541"/>
                </a:lnTo>
                <a:lnTo>
                  <a:pt x="214458" y="171747"/>
                </a:lnTo>
                <a:lnTo>
                  <a:pt x="244522" y="145107"/>
                </a:lnTo>
                <a:lnTo>
                  <a:pt x="244522" y="55215"/>
                </a:lnTo>
                <a:lnTo>
                  <a:pt x="267888" y="55215"/>
                </a:lnTo>
                <a:lnTo>
                  <a:pt x="267888" y="168771"/>
                </a:lnTo>
                <a:lnTo>
                  <a:pt x="246159" y="168771"/>
                </a:lnTo>
                <a:lnTo>
                  <a:pt x="242523" y="172938"/>
                </a:lnTo>
                <a:close/>
              </a:path>
              <a:path w="890905" h="193039">
                <a:moveTo>
                  <a:pt x="267888" y="190648"/>
                </a:moveTo>
                <a:lnTo>
                  <a:pt x="246903" y="190648"/>
                </a:lnTo>
                <a:lnTo>
                  <a:pt x="246159" y="168771"/>
                </a:lnTo>
                <a:lnTo>
                  <a:pt x="267888" y="168771"/>
                </a:lnTo>
                <a:lnTo>
                  <a:pt x="267888" y="190648"/>
                </a:lnTo>
                <a:close/>
              </a:path>
              <a:path w="890905" h="193039">
                <a:moveTo>
                  <a:pt x="336534" y="80962"/>
                </a:moveTo>
                <a:lnTo>
                  <a:pt x="322207" y="80962"/>
                </a:lnTo>
                <a:lnTo>
                  <a:pt x="324589" y="75902"/>
                </a:lnTo>
                <a:lnTo>
                  <a:pt x="326871" y="71586"/>
                </a:lnTo>
                <a:lnTo>
                  <a:pt x="329053" y="68014"/>
                </a:lnTo>
                <a:lnTo>
                  <a:pt x="331236" y="64343"/>
                </a:lnTo>
                <a:lnTo>
                  <a:pt x="343341" y="54471"/>
                </a:lnTo>
                <a:lnTo>
                  <a:pt x="346020" y="53379"/>
                </a:lnTo>
                <a:lnTo>
                  <a:pt x="348996" y="52833"/>
                </a:lnTo>
                <a:lnTo>
                  <a:pt x="359514" y="52833"/>
                </a:lnTo>
                <a:lnTo>
                  <a:pt x="365020" y="55215"/>
                </a:lnTo>
                <a:lnTo>
                  <a:pt x="372561" y="64740"/>
                </a:lnTo>
                <a:lnTo>
                  <a:pt x="374446" y="72082"/>
                </a:lnTo>
                <a:lnTo>
                  <a:pt x="374446" y="72330"/>
                </a:lnTo>
                <a:lnTo>
                  <a:pt x="346119" y="72330"/>
                </a:lnTo>
                <a:lnTo>
                  <a:pt x="344532" y="72776"/>
                </a:lnTo>
                <a:lnTo>
                  <a:pt x="343043" y="73669"/>
                </a:lnTo>
                <a:lnTo>
                  <a:pt x="341654" y="74562"/>
                </a:lnTo>
                <a:lnTo>
                  <a:pt x="340067" y="76200"/>
                </a:lnTo>
                <a:lnTo>
                  <a:pt x="336534" y="80962"/>
                </a:lnTo>
                <a:close/>
              </a:path>
              <a:path w="890905" h="193039">
                <a:moveTo>
                  <a:pt x="389001" y="82004"/>
                </a:moveTo>
                <a:lnTo>
                  <a:pt x="374446" y="82004"/>
                </a:lnTo>
                <a:lnTo>
                  <a:pt x="376629" y="77341"/>
                </a:lnTo>
                <a:lnTo>
                  <a:pt x="378762" y="73223"/>
                </a:lnTo>
                <a:lnTo>
                  <a:pt x="380846" y="69651"/>
                </a:lnTo>
                <a:lnTo>
                  <a:pt x="382929" y="65980"/>
                </a:lnTo>
                <a:lnTo>
                  <a:pt x="401632" y="52833"/>
                </a:lnTo>
                <a:lnTo>
                  <a:pt x="405402" y="52833"/>
                </a:lnTo>
                <a:lnTo>
                  <a:pt x="416537" y="55289"/>
                </a:lnTo>
                <a:lnTo>
                  <a:pt x="424490" y="62656"/>
                </a:lnTo>
                <a:lnTo>
                  <a:pt x="428249" y="72330"/>
                </a:lnTo>
                <a:lnTo>
                  <a:pt x="399152" y="72330"/>
                </a:lnTo>
                <a:lnTo>
                  <a:pt x="397465" y="72876"/>
                </a:lnTo>
                <a:lnTo>
                  <a:pt x="395877" y="73967"/>
                </a:lnTo>
                <a:lnTo>
                  <a:pt x="394344" y="75108"/>
                </a:lnTo>
                <a:lnTo>
                  <a:pt x="392752" y="76844"/>
                </a:lnTo>
                <a:lnTo>
                  <a:pt x="390966" y="79325"/>
                </a:lnTo>
                <a:lnTo>
                  <a:pt x="389180" y="81706"/>
                </a:lnTo>
                <a:lnTo>
                  <a:pt x="389001" y="82004"/>
                </a:lnTo>
                <a:close/>
              </a:path>
              <a:path w="890905" h="193039">
                <a:moveTo>
                  <a:pt x="324886" y="190648"/>
                </a:moveTo>
                <a:lnTo>
                  <a:pt x="303306" y="190648"/>
                </a:lnTo>
                <a:lnTo>
                  <a:pt x="303306" y="55215"/>
                </a:lnTo>
                <a:lnTo>
                  <a:pt x="321166" y="55215"/>
                </a:lnTo>
                <a:lnTo>
                  <a:pt x="322207" y="80962"/>
                </a:lnTo>
                <a:lnTo>
                  <a:pt x="336534" y="80962"/>
                </a:lnTo>
                <a:lnTo>
                  <a:pt x="334659" y="84038"/>
                </a:lnTo>
                <a:lnTo>
                  <a:pt x="330294" y="92174"/>
                </a:lnTo>
                <a:lnTo>
                  <a:pt x="327764" y="97333"/>
                </a:lnTo>
                <a:lnTo>
                  <a:pt x="324886" y="103584"/>
                </a:lnTo>
                <a:lnTo>
                  <a:pt x="324886" y="190648"/>
                </a:lnTo>
                <a:close/>
              </a:path>
              <a:path w="890905" h="193039">
                <a:moveTo>
                  <a:pt x="377720" y="190648"/>
                </a:moveTo>
                <a:lnTo>
                  <a:pt x="356289" y="190648"/>
                </a:lnTo>
                <a:lnTo>
                  <a:pt x="356198" y="89197"/>
                </a:lnTo>
                <a:lnTo>
                  <a:pt x="356091" y="87014"/>
                </a:lnTo>
                <a:lnTo>
                  <a:pt x="355694" y="83939"/>
                </a:lnTo>
                <a:lnTo>
                  <a:pt x="355406" y="80962"/>
                </a:lnTo>
                <a:lnTo>
                  <a:pt x="354900" y="78482"/>
                </a:lnTo>
                <a:lnTo>
                  <a:pt x="354205" y="76795"/>
                </a:lnTo>
                <a:lnTo>
                  <a:pt x="353610" y="75108"/>
                </a:lnTo>
                <a:lnTo>
                  <a:pt x="352767" y="73967"/>
                </a:lnTo>
                <a:lnTo>
                  <a:pt x="351675" y="73372"/>
                </a:lnTo>
                <a:lnTo>
                  <a:pt x="350584" y="72677"/>
                </a:lnTo>
                <a:lnTo>
                  <a:pt x="349294" y="72330"/>
                </a:lnTo>
                <a:lnTo>
                  <a:pt x="374446" y="72330"/>
                </a:lnTo>
                <a:lnTo>
                  <a:pt x="374446" y="82004"/>
                </a:lnTo>
                <a:lnTo>
                  <a:pt x="389001" y="82004"/>
                </a:lnTo>
                <a:lnTo>
                  <a:pt x="387245" y="84931"/>
                </a:lnTo>
                <a:lnTo>
                  <a:pt x="385058" y="89197"/>
                </a:lnTo>
                <a:lnTo>
                  <a:pt x="383078" y="92968"/>
                </a:lnTo>
                <a:lnTo>
                  <a:pt x="380598" y="97829"/>
                </a:lnTo>
                <a:lnTo>
                  <a:pt x="377720" y="103584"/>
                </a:lnTo>
                <a:lnTo>
                  <a:pt x="377720" y="190648"/>
                </a:lnTo>
                <a:close/>
              </a:path>
              <a:path w="890905" h="193039">
                <a:moveTo>
                  <a:pt x="430852" y="190648"/>
                </a:moveTo>
                <a:lnTo>
                  <a:pt x="409272" y="190648"/>
                </a:lnTo>
                <a:lnTo>
                  <a:pt x="409178" y="87014"/>
                </a:lnTo>
                <a:lnTo>
                  <a:pt x="409123" y="85725"/>
                </a:lnTo>
                <a:lnTo>
                  <a:pt x="404658" y="73372"/>
                </a:lnTo>
                <a:lnTo>
                  <a:pt x="403666" y="72677"/>
                </a:lnTo>
                <a:lnTo>
                  <a:pt x="402426" y="72330"/>
                </a:lnTo>
                <a:lnTo>
                  <a:pt x="428249" y="72330"/>
                </a:lnTo>
                <a:lnTo>
                  <a:pt x="429261" y="74934"/>
                </a:lnTo>
                <a:lnTo>
                  <a:pt x="430751" y="91033"/>
                </a:lnTo>
                <a:lnTo>
                  <a:pt x="430852" y="190648"/>
                </a:lnTo>
                <a:close/>
              </a:path>
              <a:path w="890905" h="193039">
                <a:moveTo>
                  <a:pt x="515681" y="192285"/>
                </a:moveTo>
                <a:lnTo>
                  <a:pt x="507645" y="192285"/>
                </a:lnTo>
                <a:lnTo>
                  <a:pt x="499410" y="191541"/>
                </a:lnTo>
                <a:lnTo>
                  <a:pt x="466271" y="182760"/>
                </a:lnTo>
                <a:lnTo>
                  <a:pt x="466271" y="0"/>
                </a:lnTo>
                <a:lnTo>
                  <a:pt x="489785" y="0"/>
                </a:lnTo>
                <a:lnTo>
                  <a:pt x="489694" y="54471"/>
                </a:lnTo>
                <a:lnTo>
                  <a:pt x="488595" y="77688"/>
                </a:lnTo>
                <a:lnTo>
                  <a:pt x="514491" y="77688"/>
                </a:lnTo>
                <a:lnTo>
                  <a:pt x="508538" y="81657"/>
                </a:lnTo>
                <a:lnTo>
                  <a:pt x="505065" y="84584"/>
                </a:lnTo>
                <a:lnTo>
                  <a:pt x="501394" y="88255"/>
                </a:lnTo>
                <a:lnTo>
                  <a:pt x="497723" y="91826"/>
                </a:lnTo>
                <a:lnTo>
                  <a:pt x="493853" y="96341"/>
                </a:lnTo>
                <a:lnTo>
                  <a:pt x="489785" y="101798"/>
                </a:lnTo>
                <a:lnTo>
                  <a:pt x="489785" y="167431"/>
                </a:lnTo>
                <a:lnTo>
                  <a:pt x="513052" y="173235"/>
                </a:lnTo>
                <a:lnTo>
                  <a:pt x="564051" y="173235"/>
                </a:lnTo>
                <a:lnTo>
                  <a:pt x="558395" y="179387"/>
                </a:lnTo>
                <a:lnTo>
                  <a:pt x="523151" y="191978"/>
                </a:lnTo>
                <a:lnTo>
                  <a:pt x="515681" y="192285"/>
                </a:lnTo>
                <a:close/>
              </a:path>
              <a:path w="890905" h="193039">
                <a:moveTo>
                  <a:pt x="514491" y="77688"/>
                </a:moveTo>
                <a:lnTo>
                  <a:pt x="488595" y="77688"/>
                </a:lnTo>
                <a:lnTo>
                  <a:pt x="493739" y="71353"/>
                </a:lnTo>
                <a:lnTo>
                  <a:pt x="528509" y="53187"/>
                </a:lnTo>
                <a:lnTo>
                  <a:pt x="535029" y="52833"/>
                </a:lnTo>
                <a:lnTo>
                  <a:pt x="542768" y="52833"/>
                </a:lnTo>
                <a:lnTo>
                  <a:pt x="549565" y="54471"/>
                </a:lnTo>
                <a:lnTo>
                  <a:pt x="555419" y="57745"/>
                </a:lnTo>
                <a:lnTo>
                  <a:pt x="561273" y="60920"/>
                </a:lnTo>
                <a:lnTo>
                  <a:pt x="566184" y="65484"/>
                </a:lnTo>
                <a:lnTo>
                  <a:pt x="570153" y="71437"/>
                </a:lnTo>
                <a:lnTo>
                  <a:pt x="571464" y="73372"/>
                </a:lnTo>
                <a:lnTo>
                  <a:pt x="527389" y="73372"/>
                </a:lnTo>
                <a:lnTo>
                  <a:pt x="524413" y="73868"/>
                </a:lnTo>
                <a:lnTo>
                  <a:pt x="521337" y="74860"/>
                </a:lnTo>
                <a:lnTo>
                  <a:pt x="518261" y="75753"/>
                </a:lnTo>
                <a:lnTo>
                  <a:pt x="515086" y="77291"/>
                </a:lnTo>
                <a:lnTo>
                  <a:pt x="514491" y="77688"/>
                </a:lnTo>
                <a:close/>
              </a:path>
              <a:path w="890905" h="193039">
                <a:moveTo>
                  <a:pt x="564051" y="173235"/>
                </a:moveTo>
                <a:lnTo>
                  <a:pt x="522776" y="173235"/>
                </a:lnTo>
                <a:lnTo>
                  <a:pt x="527935" y="172392"/>
                </a:lnTo>
                <a:lnTo>
                  <a:pt x="537758" y="169019"/>
                </a:lnTo>
                <a:lnTo>
                  <a:pt x="557949" y="131415"/>
                </a:lnTo>
                <a:lnTo>
                  <a:pt x="557828" y="113007"/>
                </a:lnTo>
                <a:lnTo>
                  <a:pt x="557403" y="107949"/>
                </a:lnTo>
                <a:lnTo>
                  <a:pt x="556262" y="101798"/>
                </a:lnTo>
                <a:lnTo>
                  <a:pt x="555319" y="96142"/>
                </a:lnTo>
                <a:lnTo>
                  <a:pt x="553682" y="91082"/>
                </a:lnTo>
                <a:lnTo>
                  <a:pt x="551400" y="86915"/>
                </a:lnTo>
                <a:lnTo>
                  <a:pt x="549217" y="82649"/>
                </a:lnTo>
                <a:lnTo>
                  <a:pt x="546340" y="79325"/>
                </a:lnTo>
                <a:lnTo>
                  <a:pt x="542768" y="76944"/>
                </a:lnTo>
                <a:lnTo>
                  <a:pt x="539296" y="74562"/>
                </a:lnTo>
                <a:lnTo>
                  <a:pt x="535128" y="73372"/>
                </a:lnTo>
                <a:lnTo>
                  <a:pt x="571464" y="73372"/>
                </a:lnTo>
                <a:lnTo>
                  <a:pt x="581873" y="113007"/>
                </a:lnTo>
                <a:lnTo>
                  <a:pt x="582021" y="121592"/>
                </a:lnTo>
                <a:lnTo>
                  <a:pt x="581761" y="128745"/>
                </a:lnTo>
                <a:lnTo>
                  <a:pt x="568116" y="168371"/>
                </a:lnTo>
                <a:lnTo>
                  <a:pt x="564051" y="173235"/>
                </a:lnTo>
                <a:close/>
              </a:path>
              <a:path w="890905" h="193039">
                <a:moveTo>
                  <a:pt x="688915" y="193030"/>
                </a:moveTo>
                <a:lnTo>
                  <a:pt x="680283" y="193030"/>
                </a:lnTo>
                <a:lnTo>
                  <a:pt x="671884" y="192741"/>
                </a:lnTo>
                <a:lnTo>
                  <a:pt x="635188" y="180677"/>
                </a:lnTo>
                <a:lnTo>
                  <a:pt x="616231" y="145944"/>
                </a:lnTo>
                <a:lnTo>
                  <a:pt x="614099" y="121989"/>
                </a:lnTo>
                <a:lnTo>
                  <a:pt x="614306" y="116188"/>
                </a:lnTo>
                <a:lnTo>
                  <a:pt x="626417" y="78851"/>
                </a:lnTo>
                <a:lnTo>
                  <a:pt x="661717" y="54247"/>
                </a:lnTo>
                <a:lnTo>
                  <a:pt x="675521" y="52833"/>
                </a:lnTo>
                <a:lnTo>
                  <a:pt x="684946" y="52833"/>
                </a:lnTo>
                <a:lnTo>
                  <a:pt x="693281" y="54322"/>
                </a:lnTo>
                <a:lnTo>
                  <a:pt x="707866" y="60275"/>
                </a:lnTo>
                <a:lnTo>
                  <a:pt x="714017" y="64492"/>
                </a:lnTo>
                <a:lnTo>
                  <a:pt x="718978" y="69949"/>
                </a:lnTo>
                <a:lnTo>
                  <a:pt x="720524" y="71586"/>
                </a:lnTo>
                <a:lnTo>
                  <a:pt x="669319" y="71586"/>
                </a:lnTo>
                <a:lnTo>
                  <a:pt x="664606" y="72578"/>
                </a:lnTo>
                <a:lnTo>
                  <a:pt x="639107" y="106412"/>
                </a:lnTo>
                <a:lnTo>
                  <a:pt x="638611" y="112365"/>
                </a:lnTo>
                <a:lnTo>
                  <a:pt x="734190" y="112365"/>
                </a:lnTo>
                <a:lnTo>
                  <a:pt x="734203" y="123229"/>
                </a:lnTo>
                <a:lnTo>
                  <a:pt x="734059" y="126454"/>
                </a:lnTo>
                <a:lnTo>
                  <a:pt x="733911" y="128537"/>
                </a:lnTo>
                <a:lnTo>
                  <a:pt x="733712" y="130522"/>
                </a:lnTo>
                <a:lnTo>
                  <a:pt x="638611" y="130522"/>
                </a:lnTo>
                <a:lnTo>
                  <a:pt x="639337" y="140270"/>
                </a:lnTo>
                <a:lnTo>
                  <a:pt x="664396" y="170743"/>
                </a:lnTo>
                <a:lnTo>
                  <a:pt x="683706" y="173533"/>
                </a:lnTo>
                <a:lnTo>
                  <a:pt x="727015" y="173533"/>
                </a:lnTo>
                <a:lnTo>
                  <a:pt x="727015" y="187076"/>
                </a:lnTo>
                <a:lnTo>
                  <a:pt x="720566" y="188862"/>
                </a:lnTo>
                <a:lnTo>
                  <a:pt x="713323" y="190301"/>
                </a:lnTo>
                <a:lnTo>
                  <a:pt x="697249" y="192484"/>
                </a:lnTo>
                <a:lnTo>
                  <a:pt x="688915" y="193030"/>
                </a:lnTo>
                <a:close/>
              </a:path>
              <a:path w="890905" h="193039">
                <a:moveTo>
                  <a:pt x="734190" y="112365"/>
                </a:moveTo>
                <a:lnTo>
                  <a:pt x="709751" y="112365"/>
                </a:lnTo>
                <a:lnTo>
                  <a:pt x="710049" y="106412"/>
                </a:lnTo>
                <a:lnTo>
                  <a:pt x="709438" y="100905"/>
                </a:lnTo>
                <a:lnTo>
                  <a:pt x="707891" y="95724"/>
                </a:lnTo>
                <a:lnTo>
                  <a:pt x="706576" y="90933"/>
                </a:lnTo>
                <a:lnTo>
                  <a:pt x="704344" y="86617"/>
                </a:lnTo>
                <a:lnTo>
                  <a:pt x="701144" y="82897"/>
                </a:lnTo>
                <a:lnTo>
                  <a:pt x="698291" y="79474"/>
                </a:lnTo>
                <a:lnTo>
                  <a:pt x="694571" y="76696"/>
                </a:lnTo>
                <a:lnTo>
                  <a:pt x="690106" y="74711"/>
                </a:lnTo>
                <a:lnTo>
                  <a:pt x="685641" y="72628"/>
                </a:lnTo>
                <a:lnTo>
                  <a:pt x="680432" y="71586"/>
                </a:lnTo>
                <a:lnTo>
                  <a:pt x="720524" y="71586"/>
                </a:lnTo>
                <a:lnTo>
                  <a:pt x="724038" y="75307"/>
                </a:lnTo>
                <a:lnTo>
                  <a:pt x="734066" y="108746"/>
                </a:lnTo>
                <a:lnTo>
                  <a:pt x="734190" y="112365"/>
                </a:lnTo>
                <a:close/>
              </a:path>
              <a:path w="890905" h="193039">
                <a:moveTo>
                  <a:pt x="727015" y="173533"/>
                </a:moveTo>
                <a:lnTo>
                  <a:pt x="687675" y="173533"/>
                </a:lnTo>
                <a:lnTo>
                  <a:pt x="691594" y="173384"/>
                </a:lnTo>
                <a:lnTo>
                  <a:pt x="699432" y="172789"/>
                </a:lnTo>
                <a:lnTo>
                  <a:pt x="727015" y="167729"/>
                </a:lnTo>
                <a:lnTo>
                  <a:pt x="727015" y="173533"/>
                </a:lnTo>
                <a:close/>
              </a:path>
              <a:path w="890905" h="193039">
                <a:moveTo>
                  <a:pt x="825334" y="80218"/>
                </a:moveTo>
                <a:lnTo>
                  <a:pt x="801129" y="80218"/>
                </a:lnTo>
                <a:lnTo>
                  <a:pt x="807063" y="73502"/>
                </a:lnTo>
                <a:lnTo>
                  <a:pt x="840370" y="52833"/>
                </a:lnTo>
                <a:lnTo>
                  <a:pt x="848307" y="52833"/>
                </a:lnTo>
                <a:lnTo>
                  <a:pt x="884212" y="73074"/>
                </a:lnTo>
                <a:lnTo>
                  <a:pt x="841809" y="73074"/>
                </a:lnTo>
                <a:lnTo>
                  <a:pt x="838634" y="73620"/>
                </a:lnTo>
                <a:lnTo>
                  <a:pt x="835359" y="74711"/>
                </a:lnTo>
                <a:lnTo>
                  <a:pt x="832184" y="75803"/>
                </a:lnTo>
                <a:lnTo>
                  <a:pt x="828910" y="77588"/>
                </a:lnTo>
                <a:lnTo>
                  <a:pt x="825334" y="80218"/>
                </a:lnTo>
                <a:close/>
              </a:path>
              <a:path w="890905" h="193039">
                <a:moveTo>
                  <a:pt x="802766" y="190648"/>
                </a:moveTo>
                <a:lnTo>
                  <a:pt x="778954" y="190648"/>
                </a:lnTo>
                <a:lnTo>
                  <a:pt x="778954" y="55215"/>
                </a:lnTo>
                <a:lnTo>
                  <a:pt x="800385" y="55215"/>
                </a:lnTo>
                <a:lnTo>
                  <a:pt x="801129" y="80218"/>
                </a:lnTo>
                <a:lnTo>
                  <a:pt x="825334" y="80218"/>
                </a:lnTo>
                <a:lnTo>
                  <a:pt x="802766" y="103584"/>
                </a:lnTo>
                <a:lnTo>
                  <a:pt x="802766" y="190648"/>
                </a:lnTo>
                <a:close/>
              </a:path>
              <a:path w="890905" h="193039">
                <a:moveTo>
                  <a:pt x="890277" y="106858"/>
                </a:moveTo>
                <a:lnTo>
                  <a:pt x="866464" y="106858"/>
                </a:lnTo>
                <a:lnTo>
                  <a:pt x="866306" y="98607"/>
                </a:lnTo>
                <a:lnTo>
                  <a:pt x="865385" y="91566"/>
                </a:lnTo>
                <a:lnTo>
                  <a:pt x="863697" y="85725"/>
                </a:lnTo>
                <a:lnTo>
                  <a:pt x="861256" y="81111"/>
                </a:lnTo>
                <a:lnTo>
                  <a:pt x="857584" y="75753"/>
                </a:lnTo>
                <a:lnTo>
                  <a:pt x="852127" y="73074"/>
                </a:lnTo>
                <a:lnTo>
                  <a:pt x="884212" y="73074"/>
                </a:lnTo>
                <a:lnTo>
                  <a:pt x="884863" y="74125"/>
                </a:lnTo>
                <a:lnTo>
                  <a:pt x="888119" y="83380"/>
                </a:lnTo>
                <a:lnTo>
                  <a:pt x="889924" y="94291"/>
                </a:lnTo>
                <a:lnTo>
                  <a:pt x="890277" y="106858"/>
                </a:lnTo>
                <a:close/>
              </a:path>
            </a:pathLst>
          </a:custGeom>
          <a:solidFill>
            <a:srgbClr val="434343"/>
          </a:solidFill>
        </p:spPr>
        <p:txBody>
          <a:bodyPr wrap="square" lIns="0" tIns="0" rIns="0" bIns="0" rtlCol="0"/>
          <a:lstStyle/>
          <a:p>
            <a:endParaRPr/>
          </a:p>
        </p:txBody>
      </p:sp>
      <p:sp>
        <p:nvSpPr>
          <p:cNvPr id="9" name="object 9"/>
          <p:cNvSpPr txBox="1"/>
          <p:nvPr/>
        </p:nvSpPr>
        <p:spPr>
          <a:xfrm>
            <a:off x="602801" y="4829054"/>
            <a:ext cx="7726045" cy="1682750"/>
          </a:xfrm>
          <a:prstGeom prst="rect">
            <a:avLst/>
          </a:prstGeom>
        </p:spPr>
        <p:txBody>
          <a:bodyPr vert="horz" wrap="square" lIns="0" tIns="58419" rIns="0" bIns="0" rtlCol="0">
            <a:spAutoFit/>
          </a:bodyPr>
          <a:lstStyle/>
          <a:p>
            <a:pPr marL="12700">
              <a:lnSpc>
                <a:spcPct val="100000"/>
              </a:lnSpc>
              <a:spcBef>
                <a:spcPts val="459"/>
              </a:spcBef>
              <a:tabLst>
                <a:tab pos="326390" algn="l"/>
              </a:tabLst>
            </a:pPr>
            <a:r>
              <a:rPr sz="2200" dirty="0">
                <a:solidFill>
                  <a:srgbClr val="434343"/>
                </a:solidFill>
                <a:latin typeface="Calibri"/>
                <a:cs typeface="Calibri"/>
              </a:rPr>
              <a:t>-	</a:t>
            </a:r>
            <a:r>
              <a:rPr sz="2200" spc="-5" dirty="0">
                <a:solidFill>
                  <a:srgbClr val="434343"/>
                </a:solidFill>
                <a:latin typeface="Calibri"/>
                <a:cs typeface="Calibri"/>
              </a:rPr>
              <a:t>Dash-separated words turn to camel case,</a:t>
            </a:r>
            <a:r>
              <a:rPr sz="2200" spc="-20" dirty="0">
                <a:solidFill>
                  <a:srgbClr val="434343"/>
                </a:solidFill>
                <a:latin typeface="Calibri"/>
                <a:cs typeface="Calibri"/>
              </a:rPr>
              <a:t> </a:t>
            </a:r>
            <a:r>
              <a:rPr sz="2200" spc="-5" dirty="0">
                <a:solidFill>
                  <a:srgbClr val="434343"/>
                </a:solidFill>
                <a:latin typeface="Calibri"/>
                <a:cs typeface="Calibri"/>
              </a:rPr>
              <a:t>e.g.</a:t>
            </a:r>
            <a:endParaRPr sz="2200">
              <a:latin typeface="Calibri"/>
              <a:cs typeface="Calibri"/>
            </a:endParaRPr>
          </a:p>
          <a:p>
            <a:pPr marL="3000375">
              <a:lnSpc>
                <a:spcPct val="100000"/>
              </a:lnSpc>
              <a:spcBef>
                <a:spcPts val="359"/>
              </a:spcBef>
              <a:tabLst>
                <a:tab pos="7221855" algn="l"/>
              </a:tabLst>
            </a:pPr>
            <a:r>
              <a:rPr sz="2200" spc="-5" dirty="0">
                <a:solidFill>
                  <a:srgbClr val="434343"/>
                </a:solidFill>
                <a:latin typeface="Calibri"/>
                <a:cs typeface="Calibri"/>
              </a:rPr>
              <a:t>in HTML</a:t>
            </a:r>
            <a:r>
              <a:rPr sz="2200" dirty="0">
                <a:solidFill>
                  <a:srgbClr val="434343"/>
                </a:solidFill>
                <a:latin typeface="Calibri"/>
                <a:cs typeface="Calibri"/>
              </a:rPr>
              <a:t> </a:t>
            </a:r>
            <a:r>
              <a:rPr sz="2200" spc="-5" dirty="0">
                <a:solidFill>
                  <a:srgbClr val="434343"/>
                </a:solidFill>
                <a:latin typeface="Calibri"/>
                <a:cs typeface="Calibri"/>
              </a:rPr>
              <a:t>is	in</a:t>
            </a:r>
            <a:r>
              <a:rPr sz="2200" spc="-85" dirty="0">
                <a:solidFill>
                  <a:srgbClr val="434343"/>
                </a:solidFill>
                <a:latin typeface="Calibri"/>
                <a:cs typeface="Calibri"/>
              </a:rPr>
              <a:t> </a:t>
            </a:r>
            <a:r>
              <a:rPr sz="2200" spc="-5" dirty="0">
                <a:solidFill>
                  <a:srgbClr val="434343"/>
                </a:solidFill>
                <a:latin typeface="Calibri"/>
                <a:cs typeface="Calibri"/>
              </a:rPr>
              <a:t>JS</a:t>
            </a:r>
            <a:endParaRPr sz="2200">
              <a:latin typeface="Calibri"/>
              <a:cs typeface="Calibri"/>
            </a:endParaRPr>
          </a:p>
          <a:p>
            <a:pPr marL="326390" marR="297180" indent="-314325">
              <a:lnSpc>
                <a:spcPct val="115500"/>
              </a:lnSpc>
              <a:spcBef>
                <a:spcPts val="950"/>
              </a:spcBef>
              <a:tabLst>
                <a:tab pos="326390" algn="l"/>
                <a:tab pos="2280920" algn="l"/>
              </a:tabLst>
            </a:pPr>
            <a:r>
              <a:rPr sz="2200" dirty="0">
                <a:solidFill>
                  <a:srgbClr val="434343"/>
                </a:solidFill>
                <a:latin typeface="Calibri"/>
                <a:cs typeface="Calibri"/>
              </a:rPr>
              <a:t>-	</a:t>
            </a:r>
            <a:r>
              <a:rPr sz="2200" b="1" spc="-5" dirty="0">
                <a:solidFill>
                  <a:srgbClr val="434343"/>
                </a:solidFill>
                <a:latin typeface="Calibri"/>
                <a:cs typeface="Calibri"/>
              </a:rPr>
              <a:t>Aside: </a:t>
            </a:r>
            <a:r>
              <a:rPr sz="2200" spc="-5" dirty="0">
                <a:solidFill>
                  <a:srgbClr val="434343"/>
                </a:solidFill>
                <a:latin typeface="Calibri"/>
                <a:cs typeface="Calibri"/>
              </a:rPr>
              <a:t>Data </a:t>
            </a:r>
            <a:r>
              <a:rPr sz="2200" dirty="0">
                <a:solidFill>
                  <a:srgbClr val="434343"/>
                </a:solidFill>
                <a:latin typeface="Calibri"/>
                <a:cs typeface="Calibri"/>
              </a:rPr>
              <a:t>attributes are </a:t>
            </a:r>
            <a:r>
              <a:rPr sz="2200" spc="-5" dirty="0">
                <a:solidFill>
                  <a:srgbClr val="434343"/>
                </a:solidFill>
                <a:latin typeface="Calibri"/>
                <a:cs typeface="Calibri"/>
              </a:rPr>
              <a:t>returned </a:t>
            </a:r>
            <a:r>
              <a:rPr sz="2200" dirty="0">
                <a:solidFill>
                  <a:srgbClr val="434343"/>
                </a:solidFill>
                <a:latin typeface="Calibri"/>
                <a:cs typeface="Calibri"/>
              </a:rPr>
              <a:t>as </a:t>
            </a:r>
            <a:r>
              <a:rPr sz="2200" spc="-5" dirty="0">
                <a:solidFill>
                  <a:srgbClr val="434343"/>
                </a:solidFill>
                <a:latin typeface="Calibri"/>
                <a:cs typeface="Calibri"/>
              </a:rPr>
              <a:t>strings, but you can cast  them to	via</a:t>
            </a:r>
            <a:endParaRPr sz="2200">
              <a:latin typeface="Calibri"/>
              <a:cs typeface="Calibri"/>
            </a:endParaRPr>
          </a:p>
        </p:txBody>
      </p:sp>
      <p:grpSp>
        <p:nvGrpSpPr>
          <p:cNvPr id="10" name="object 10"/>
          <p:cNvGrpSpPr/>
          <p:nvPr/>
        </p:nvGrpSpPr>
        <p:grpSpPr>
          <a:xfrm>
            <a:off x="3271230" y="6264481"/>
            <a:ext cx="1228725" cy="234315"/>
            <a:chOff x="3271230" y="6264481"/>
            <a:chExt cx="1228725" cy="234315"/>
          </a:xfrm>
        </p:grpSpPr>
        <p:sp>
          <p:nvSpPr>
            <p:cNvPr id="11" name="object 11"/>
            <p:cNvSpPr/>
            <p:nvPr/>
          </p:nvSpPr>
          <p:spPr>
            <a:xfrm>
              <a:off x="3292811" y="6264481"/>
              <a:ext cx="1184275" cy="234315"/>
            </a:xfrm>
            <a:custGeom>
              <a:avLst/>
              <a:gdLst/>
              <a:ahLst/>
              <a:cxnLst/>
              <a:rect l="l" t="t" r="r" b="b"/>
              <a:pathLst>
                <a:path w="1184275" h="234314">
                  <a:moveTo>
                    <a:pt x="47997" y="65930"/>
                  </a:moveTo>
                  <a:lnTo>
                    <a:pt x="22324" y="65930"/>
                  </a:lnTo>
                  <a:lnTo>
                    <a:pt x="27468" y="59531"/>
                  </a:lnTo>
                  <a:lnTo>
                    <a:pt x="62182" y="41281"/>
                  </a:lnTo>
                  <a:lnTo>
                    <a:pt x="68758" y="40927"/>
                  </a:lnTo>
                  <a:lnTo>
                    <a:pt x="76497" y="40927"/>
                  </a:lnTo>
                  <a:lnTo>
                    <a:pt x="83294" y="42564"/>
                  </a:lnTo>
                  <a:lnTo>
                    <a:pt x="89148" y="45839"/>
                  </a:lnTo>
                  <a:lnTo>
                    <a:pt x="95001" y="49013"/>
                  </a:lnTo>
                  <a:lnTo>
                    <a:pt x="99913" y="53578"/>
                  </a:lnTo>
                  <a:lnTo>
                    <a:pt x="103882" y="59531"/>
                  </a:lnTo>
                  <a:lnTo>
                    <a:pt x="105193" y="61465"/>
                  </a:lnTo>
                  <a:lnTo>
                    <a:pt x="61118" y="61465"/>
                  </a:lnTo>
                  <a:lnTo>
                    <a:pt x="58142" y="61962"/>
                  </a:lnTo>
                  <a:lnTo>
                    <a:pt x="55066" y="62954"/>
                  </a:lnTo>
                  <a:lnTo>
                    <a:pt x="51990" y="63847"/>
                  </a:lnTo>
                  <a:lnTo>
                    <a:pt x="48815" y="65385"/>
                  </a:lnTo>
                  <a:lnTo>
                    <a:pt x="47997" y="65930"/>
                  </a:lnTo>
                  <a:close/>
                </a:path>
                <a:path w="1184275" h="234314">
                  <a:moveTo>
                    <a:pt x="23514" y="234106"/>
                  </a:moveTo>
                  <a:lnTo>
                    <a:pt x="0" y="234106"/>
                  </a:lnTo>
                  <a:lnTo>
                    <a:pt x="0" y="43308"/>
                  </a:lnTo>
                  <a:lnTo>
                    <a:pt x="20835" y="43308"/>
                  </a:lnTo>
                  <a:lnTo>
                    <a:pt x="22324" y="65930"/>
                  </a:lnTo>
                  <a:lnTo>
                    <a:pt x="47997" y="65930"/>
                  </a:lnTo>
                  <a:lnTo>
                    <a:pt x="42267" y="69750"/>
                  </a:lnTo>
                  <a:lnTo>
                    <a:pt x="38794" y="72677"/>
                  </a:lnTo>
                  <a:lnTo>
                    <a:pt x="35123" y="76348"/>
                  </a:lnTo>
                  <a:lnTo>
                    <a:pt x="31452" y="79920"/>
                  </a:lnTo>
                  <a:lnTo>
                    <a:pt x="27582" y="84435"/>
                  </a:lnTo>
                  <a:lnTo>
                    <a:pt x="23514" y="89892"/>
                  </a:lnTo>
                  <a:lnTo>
                    <a:pt x="23514" y="155525"/>
                  </a:lnTo>
                  <a:lnTo>
                    <a:pt x="46484" y="161329"/>
                  </a:lnTo>
                  <a:lnTo>
                    <a:pt x="97798" y="161329"/>
                  </a:lnTo>
                  <a:lnTo>
                    <a:pt x="96738" y="162520"/>
                  </a:lnTo>
                  <a:lnTo>
                    <a:pt x="90785" y="168473"/>
                  </a:lnTo>
                  <a:lnTo>
                    <a:pt x="83740" y="172938"/>
                  </a:lnTo>
                  <a:lnTo>
                    <a:pt x="75604" y="175914"/>
                  </a:lnTo>
                  <a:lnTo>
                    <a:pt x="70913" y="177403"/>
                  </a:lnTo>
                  <a:lnTo>
                    <a:pt x="23514" y="177403"/>
                  </a:lnTo>
                  <a:lnTo>
                    <a:pt x="23514" y="234106"/>
                  </a:lnTo>
                  <a:close/>
                </a:path>
                <a:path w="1184275" h="234314">
                  <a:moveTo>
                    <a:pt x="97798" y="161329"/>
                  </a:moveTo>
                  <a:lnTo>
                    <a:pt x="51048" y="161329"/>
                  </a:lnTo>
                  <a:lnTo>
                    <a:pt x="60052" y="160529"/>
                  </a:lnTo>
                  <a:lnTo>
                    <a:pt x="68014" y="158129"/>
                  </a:lnTo>
                  <a:lnTo>
                    <a:pt x="90999" y="121825"/>
                  </a:lnTo>
                  <a:lnTo>
                    <a:pt x="91678" y="109686"/>
                  </a:lnTo>
                  <a:lnTo>
                    <a:pt x="91557" y="101100"/>
                  </a:lnTo>
                  <a:lnTo>
                    <a:pt x="91132" y="96043"/>
                  </a:lnTo>
                  <a:lnTo>
                    <a:pt x="89991" y="89892"/>
                  </a:lnTo>
                  <a:lnTo>
                    <a:pt x="89048" y="84236"/>
                  </a:lnTo>
                  <a:lnTo>
                    <a:pt x="87411" y="79176"/>
                  </a:lnTo>
                  <a:lnTo>
                    <a:pt x="85129" y="75009"/>
                  </a:lnTo>
                  <a:lnTo>
                    <a:pt x="82946" y="70742"/>
                  </a:lnTo>
                  <a:lnTo>
                    <a:pt x="80069" y="67419"/>
                  </a:lnTo>
                  <a:lnTo>
                    <a:pt x="76497" y="65037"/>
                  </a:lnTo>
                  <a:lnTo>
                    <a:pt x="73024" y="62656"/>
                  </a:lnTo>
                  <a:lnTo>
                    <a:pt x="68857" y="61465"/>
                  </a:lnTo>
                  <a:lnTo>
                    <a:pt x="105193" y="61465"/>
                  </a:lnTo>
                  <a:lnTo>
                    <a:pt x="115602" y="101100"/>
                  </a:lnTo>
                  <a:lnTo>
                    <a:pt x="115750" y="109686"/>
                  </a:lnTo>
                  <a:lnTo>
                    <a:pt x="115472" y="117369"/>
                  </a:lnTo>
                  <a:lnTo>
                    <a:pt x="100961" y="157776"/>
                  </a:lnTo>
                  <a:lnTo>
                    <a:pt x="97798" y="161329"/>
                  </a:lnTo>
                  <a:close/>
                </a:path>
                <a:path w="1184275" h="234314">
                  <a:moveTo>
                    <a:pt x="49410" y="180379"/>
                  </a:moveTo>
                  <a:lnTo>
                    <a:pt x="45045" y="180379"/>
                  </a:lnTo>
                  <a:lnTo>
                    <a:pt x="40729" y="180131"/>
                  </a:lnTo>
                  <a:lnTo>
                    <a:pt x="36462" y="179635"/>
                  </a:lnTo>
                  <a:lnTo>
                    <a:pt x="32196" y="179238"/>
                  </a:lnTo>
                  <a:lnTo>
                    <a:pt x="27880" y="178494"/>
                  </a:lnTo>
                  <a:lnTo>
                    <a:pt x="23514" y="177403"/>
                  </a:lnTo>
                  <a:lnTo>
                    <a:pt x="70913" y="177403"/>
                  </a:lnTo>
                  <a:lnTo>
                    <a:pt x="69446" y="177868"/>
                  </a:lnTo>
                  <a:lnTo>
                    <a:pt x="63028" y="179263"/>
                  </a:lnTo>
                  <a:lnTo>
                    <a:pt x="56350" y="180100"/>
                  </a:lnTo>
                  <a:lnTo>
                    <a:pt x="49410" y="180379"/>
                  </a:lnTo>
                  <a:close/>
                </a:path>
                <a:path w="1184275" h="234314">
                  <a:moveTo>
                    <a:pt x="161327" y="70693"/>
                  </a:moveTo>
                  <a:lnTo>
                    <a:pt x="161327" y="49559"/>
                  </a:lnTo>
                  <a:lnTo>
                    <a:pt x="164303" y="48468"/>
                  </a:lnTo>
                  <a:lnTo>
                    <a:pt x="167578" y="47426"/>
                  </a:lnTo>
                  <a:lnTo>
                    <a:pt x="171149" y="46434"/>
                  </a:lnTo>
                  <a:lnTo>
                    <a:pt x="174820" y="45343"/>
                  </a:lnTo>
                  <a:lnTo>
                    <a:pt x="204239" y="40927"/>
                  </a:lnTo>
                  <a:lnTo>
                    <a:pt x="216939" y="40927"/>
                  </a:lnTo>
                  <a:lnTo>
                    <a:pt x="255535" y="60126"/>
                  </a:lnTo>
                  <a:lnTo>
                    <a:pt x="255848" y="60870"/>
                  </a:lnTo>
                  <a:lnTo>
                    <a:pt x="199228" y="60870"/>
                  </a:lnTo>
                  <a:lnTo>
                    <a:pt x="191688" y="61714"/>
                  </a:lnTo>
                  <a:lnTo>
                    <a:pt x="176805" y="65087"/>
                  </a:lnTo>
                  <a:lnTo>
                    <a:pt x="169165" y="67518"/>
                  </a:lnTo>
                  <a:lnTo>
                    <a:pt x="161327" y="70693"/>
                  </a:lnTo>
                  <a:close/>
                </a:path>
                <a:path w="1184275" h="234314">
                  <a:moveTo>
                    <a:pt x="201957" y="181123"/>
                  </a:moveTo>
                  <a:lnTo>
                    <a:pt x="185884" y="181123"/>
                  </a:lnTo>
                  <a:lnTo>
                    <a:pt x="179285" y="180131"/>
                  </a:lnTo>
                  <a:lnTo>
                    <a:pt x="150810" y="153144"/>
                  </a:lnTo>
                  <a:lnTo>
                    <a:pt x="150016" y="148034"/>
                  </a:lnTo>
                  <a:lnTo>
                    <a:pt x="150016" y="142577"/>
                  </a:lnTo>
                  <a:lnTo>
                    <a:pt x="173549" y="105649"/>
                  </a:lnTo>
                  <a:lnTo>
                    <a:pt x="209994" y="99119"/>
                  </a:lnTo>
                  <a:lnTo>
                    <a:pt x="237973" y="99119"/>
                  </a:lnTo>
                  <a:lnTo>
                    <a:pt x="237973" y="79325"/>
                  </a:lnTo>
                  <a:lnTo>
                    <a:pt x="235393" y="72925"/>
                  </a:lnTo>
                  <a:lnTo>
                    <a:pt x="230234" y="68163"/>
                  </a:lnTo>
                  <a:lnTo>
                    <a:pt x="225174" y="63301"/>
                  </a:lnTo>
                  <a:lnTo>
                    <a:pt x="217385" y="60870"/>
                  </a:lnTo>
                  <a:lnTo>
                    <a:pt x="255848" y="60870"/>
                  </a:lnTo>
                  <a:lnTo>
                    <a:pt x="257916" y="65782"/>
                  </a:lnTo>
                  <a:lnTo>
                    <a:pt x="260397" y="71338"/>
                  </a:lnTo>
                  <a:lnTo>
                    <a:pt x="261637" y="77886"/>
                  </a:lnTo>
                  <a:lnTo>
                    <a:pt x="261637" y="117127"/>
                  </a:lnTo>
                  <a:lnTo>
                    <a:pt x="202354" y="117127"/>
                  </a:lnTo>
                  <a:lnTo>
                    <a:pt x="197293" y="117723"/>
                  </a:lnTo>
                  <a:lnTo>
                    <a:pt x="193027" y="118913"/>
                  </a:lnTo>
                  <a:lnTo>
                    <a:pt x="188860" y="120005"/>
                  </a:lnTo>
                  <a:lnTo>
                    <a:pt x="185437" y="121642"/>
                  </a:lnTo>
                  <a:lnTo>
                    <a:pt x="174721" y="138062"/>
                  </a:lnTo>
                  <a:lnTo>
                    <a:pt x="174721" y="144412"/>
                  </a:lnTo>
                  <a:lnTo>
                    <a:pt x="193325" y="161627"/>
                  </a:lnTo>
                  <a:lnTo>
                    <a:pt x="238917" y="161627"/>
                  </a:lnTo>
                  <a:lnTo>
                    <a:pt x="234522" y="165645"/>
                  </a:lnTo>
                  <a:lnTo>
                    <a:pt x="228932" y="169961"/>
                  </a:lnTo>
                  <a:lnTo>
                    <a:pt x="223286" y="173533"/>
                  </a:lnTo>
                  <a:lnTo>
                    <a:pt x="217584" y="176361"/>
                  </a:lnTo>
                  <a:lnTo>
                    <a:pt x="209944" y="179536"/>
                  </a:lnTo>
                  <a:lnTo>
                    <a:pt x="201957" y="181123"/>
                  </a:lnTo>
                  <a:close/>
                </a:path>
                <a:path w="1184275" h="234314">
                  <a:moveTo>
                    <a:pt x="238917" y="161627"/>
                  </a:moveTo>
                  <a:lnTo>
                    <a:pt x="202850" y="161627"/>
                  </a:lnTo>
                  <a:lnTo>
                    <a:pt x="209002" y="159990"/>
                  </a:lnTo>
                  <a:lnTo>
                    <a:pt x="215947" y="156715"/>
                  </a:lnTo>
                  <a:lnTo>
                    <a:pt x="221230" y="153897"/>
                  </a:lnTo>
                  <a:lnTo>
                    <a:pt x="226662" y="150353"/>
                  </a:lnTo>
                  <a:lnTo>
                    <a:pt x="232243" y="146084"/>
                  </a:lnTo>
                  <a:lnTo>
                    <a:pt x="237973" y="141089"/>
                  </a:lnTo>
                  <a:lnTo>
                    <a:pt x="237973" y="117127"/>
                  </a:lnTo>
                  <a:lnTo>
                    <a:pt x="261637" y="117127"/>
                  </a:lnTo>
                  <a:lnTo>
                    <a:pt x="261637" y="160585"/>
                  </a:lnTo>
                  <a:lnTo>
                    <a:pt x="240057" y="160585"/>
                  </a:lnTo>
                  <a:lnTo>
                    <a:pt x="238917" y="161627"/>
                  </a:lnTo>
                  <a:close/>
                </a:path>
                <a:path w="1184275" h="234314">
                  <a:moveTo>
                    <a:pt x="261637" y="178742"/>
                  </a:moveTo>
                  <a:lnTo>
                    <a:pt x="240652" y="178742"/>
                  </a:lnTo>
                  <a:lnTo>
                    <a:pt x="240057" y="160585"/>
                  </a:lnTo>
                  <a:lnTo>
                    <a:pt x="261637" y="160585"/>
                  </a:lnTo>
                  <a:lnTo>
                    <a:pt x="261637" y="178742"/>
                  </a:lnTo>
                  <a:close/>
                </a:path>
                <a:path w="1184275" h="234314">
                  <a:moveTo>
                    <a:pt x="359063" y="68312"/>
                  </a:moveTo>
                  <a:lnTo>
                    <a:pt x="334858" y="68312"/>
                  </a:lnTo>
                  <a:lnTo>
                    <a:pt x="340792" y="61596"/>
                  </a:lnTo>
                  <a:lnTo>
                    <a:pt x="374099" y="40927"/>
                  </a:lnTo>
                  <a:lnTo>
                    <a:pt x="382036" y="40927"/>
                  </a:lnTo>
                  <a:lnTo>
                    <a:pt x="417941" y="61168"/>
                  </a:lnTo>
                  <a:lnTo>
                    <a:pt x="375538" y="61168"/>
                  </a:lnTo>
                  <a:lnTo>
                    <a:pt x="372363" y="61714"/>
                  </a:lnTo>
                  <a:lnTo>
                    <a:pt x="369088" y="62805"/>
                  </a:lnTo>
                  <a:lnTo>
                    <a:pt x="365913" y="63896"/>
                  </a:lnTo>
                  <a:lnTo>
                    <a:pt x="362639" y="65682"/>
                  </a:lnTo>
                  <a:lnTo>
                    <a:pt x="359063" y="68312"/>
                  </a:lnTo>
                  <a:close/>
                </a:path>
                <a:path w="1184275" h="234314">
                  <a:moveTo>
                    <a:pt x="336495" y="178742"/>
                  </a:moveTo>
                  <a:lnTo>
                    <a:pt x="312682" y="178742"/>
                  </a:lnTo>
                  <a:lnTo>
                    <a:pt x="312682" y="43308"/>
                  </a:lnTo>
                  <a:lnTo>
                    <a:pt x="334114" y="43308"/>
                  </a:lnTo>
                  <a:lnTo>
                    <a:pt x="334858" y="68312"/>
                  </a:lnTo>
                  <a:lnTo>
                    <a:pt x="359063" y="68312"/>
                  </a:lnTo>
                  <a:lnTo>
                    <a:pt x="336495" y="91678"/>
                  </a:lnTo>
                  <a:lnTo>
                    <a:pt x="336495" y="178742"/>
                  </a:lnTo>
                  <a:close/>
                </a:path>
                <a:path w="1184275" h="234314">
                  <a:moveTo>
                    <a:pt x="424006" y="94952"/>
                  </a:moveTo>
                  <a:lnTo>
                    <a:pt x="400193" y="94952"/>
                  </a:lnTo>
                  <a:lnTo>
                    <a:pt x="400035" y="86701"/>
                  </a:lnTo>
                  <a:lnTo>
                    <a:pt x="399114" y="79660"/>
                  </a:lnTo>
                  <a:lnTo>
                    <a:pt x="397426" y="73818"/>
                  </a:lnTo>
                  <a:lnTo>
                    <a:pt x="394984" y="69205"/>
                  </a:lnTo>
                  <a:lnTo>
                    <a:pt x="391313" y="63847"/>
                  </a:lnTo>
                  <a:lnTo>
                    <a:pt x="385856" y="61168"/>
                  </a:lnTo>
                  <a:lnTo>
                    <a:pt x="417941" y="61168"/>
                  </a:lnTo>
                  <a:lnTo>
                    <a:pt x="418592" y="62219"/>
                  </a:lnTo>
                  <a:lnTo>
                    <a:pt x="421848" y="71474"/>
                  </a:lnTo>
                  <a:lnTo>
                    <a:pt x="423652" y="82385"/>
                  </a:lnTo>
                  <a:lnTo>
                    <a:pt x="424006" y="94952"/>
                  </a:lnTo>
                  <a:close/>
                </a:path>
                <a:path w="1184275" h="234314">
                  <a:moveTo>
                    <a:pt x="562057" y="161329"/>
                  </a:moveTo>
                  <a:lnTo>
                    <a:pt x="510621" y="161329"/>
                  </a:lnTo>
                  <a:lnTo>
                    <a:pt x="518546" y="161041"/>
                  </a:lnTo>
                  <a:lnTo>
                    <a:pt x="525355" y="160176"/>
                  </a:lnTo>
                  <a:lnTo>
                    <a:pt x="531048" y="158734"/>
                  </a:lnTo>
                  <a:lnTo>
                    <a:pt x="535624" y="156715"/>
                  </a:lnTo>
                  <a:lnTo>
                    <a:pt x="540982" y="153640"/>
                  </a:lnTo>
                  <a:lnTo>
                    <a:pt x="543661" y="149274"/>
                  </a:lnTo>
                  <a:lnTo>
                    <a:pt x="543661" y="141237"/>
                  </a:lnTo>
                  <a:lnTo>
                    <a:pt x="543215" y="139104"/>
                  </a:lnTo>
                  <a:lnTo>
                    <a:pt x="542322" y="137219"/>
                  </a:lnTo>
                  <a:lnTo>
                    <a:pt x="541528" y="135235"/>
                  </a:lnTo>
                  <a:lnTo>
                    <a:pt x="539990" y="133399"/>
                  </a:lnTo>
                  <a:lnTo>
                    <a:pt x="537708" y="131712"/>
                  </a:lnTo>
                  <a:lnTo>
                    <a:pt x="535525" y="129926"/>
                  </a:lnTo>
                  <a:lnTo>
                    <a:pt x="532052" y="128091"/>
                  </a:lnTo>
                  <a:lnTo>
                    <a:pt x="522627" y="124321"/>
                  </a:lnTo>
                  <a:lnTo>
                    <a:pt x="516177" y="122138"/>
                  </a:lnTo>
                  <a:lnTo>
                    <a:pt x="501890" y="117871"/>
                  </a:lnTo>
                  <a:lnTo>
                    <a:pt x="496235" y="115837"/>
                  </a:lnTo>
                  <a:lnTo>
                    <a:pt x="466568" y="90090"/>
                  </a:lnTo>
                  <a:lnTo>
                    <a:pt x="465526" y="85079"/>
                  </a:lnTo>
                  <a:lnTo>
                    <a:pt x="465547" y="75455"/>
                  </a:lnTo>
                  <a:lnTo>
                    <a:pt x="494101" y="44797"/>
                  </a:lnTo>
                  <a:lnTo>
                    <a:pt x="521188" y="40927"/>
                  </a:lnTo>
                  <a:lnTo>
                    <a:pt x="526447" y="40927"/>
                  </a:lnTo>
                  <a:lnTo>
                    <a:pt x="532301" y="41225"/>
                  </a:lnTo>
                  <a:lnTo>
                    <a:pt x="545298" y="42415"/>
                  </a:lnTo>
                  <a:lnTo>
                    <a:pt x="552095" y="43408"/>
                  </a:lnTo>
                  <a:lnTo>
                    <a:pt x="559139" y="44797"/>
                  </a:lnTo>
                  <a:lnTo>
                    <a:pt x="559139" y="60424"/>
                  </a:lnTo>
                  <a:lnTo>
                    <a:pt x="515036" y="60424"/>
                  </a:lnTo>
                  <a:lnTo>
                    <a:pt x="510125" y="60870"/>
                  </a:lnTo>
                  <a:lnTo>
                    <a:pt x="491125" y="71139"/>
                  </a:lnTo>
                  <a:lnTo>
                    <a:pt x="490033" y="73223"/>
                  </a:lnTo>
                  <a:lnTo>
                    <a:pt x="489488" y="75455"/>
                  </a:lnTo>
                  <a:lnTo>
                    <a:pt x="489488" y="80317"/>
                  </a:lnTo>
                  <a:lnTo>
                    <a:pt x="524760" y="101798"/>
                  </a:lnTo>
                  <a:lnTo>
                    <a:pt x="532797" y="104080"/>
                  </a:lnTo>
                  <a:lnTo>
                    <a:pt x="539544" y="106511"/>
                  </a:lnTo>
                  <a:lnTo>
                    <a:pt x="550557" y="111670"/>
                  </a:lnTo>
                  <a:lnTo>
                    <a:pt x="555022" y="114547"/>
                  </a:lnTo>
                  <a:lnTo>
                    <a:pt x="558395" y="117723"/>
                  </a:lnTo>
                  <a:lnTo>
                    <a:pt x="561868" y="120798"/>
                  </a:lnTo>
                  <a:lnTo>
                    <a:pt x="564299" y="124321"/>
                  </a:lnTo>
                  <a:lnTo>
                    <a:pt x="565688" y="128289"/>
                  </a:lnTo>
                  <a:lnTo>
                    <a:pt x="567176" y="132258"/>
                  </a:lnTo>
                  <a:lnTo>
                    <a:pt x="567920" y="136773"/>
                  </a:lnTo>
                  <a:lnTo>
                    <a:pt x="567920" y="146595"/>
                  </a:lnTo>
                  <a:lnTo>
                    <a:pt x="567126" y="150862"/>
                  </a:lnTo>
                  <a:lnTo>
                    <a:pt x="563951" y="158402"/>
                  </a:lnTo>
                  <a:lnTo>
                    <a:pt x="562057" y="161329"/>
                  </a:lnTo>
                  <a:close/>
                </a:path>
                <a:path w="1184275" h="234314">
                  <a:moveTo>
                    <a:pt x="559139" y="65782"/>
                  </a:moveTo>
                  <a:lnTo>
                    <a:pt x="551698" y="63896"/>
                  </a:lnTo>
                  <a:lnTo>
                    <a:pt x="544653" y="62557"/>
                  </a:lnTo>
                  <a:lnTo>
                    <a:pt x="538006" y="61763"/>
                  </a:lnTo>
                  <a:lnTo>
                    <a:pt x="531457" y="60870"/>
                  </a:lnTo>
                  <a:lnTo>
                    <a:pt x="525752" y="60424"/>
                  </a:lnTo>
                  <a:lnTo>
                    <a:pt x="559139" y="60424"/>
                  </a:lnTo>
                  <a:lnTo>
                    <a:pt x="559139" y="65782"/>
                  </a:lnTo>
                  <a:close/>
                </a:path>
                <a:path w="1184275" h="234314">
                  <a:moveTo>
                    <a:pt x="515830" y="181123"/>
                  </a:moveTo>
                  <a:lnTo>
                    <a:pt x="511663" y="181123"/>
                  </a:lnTo>
                  <a:lnTo>
                    <a:pt x="504882" y="181049"/>
                  </a:lnTo>
                  <a:lnTo>
                    <a:pt x="463740" y="176063"/>
                  </a:lnTo>
                  <a:lnTo>
                    <a:pt x="463740" y="154483"/>
                  </a:lnTo>
                  <a:lnTo>
                    <a:pt x="471678" y="156765"/>
                  </a:lnTo>
                  <a:lnTo>
                    <a:pt x="479516" y="158501"/>
                  </a:lnTo>
                  <a:lnTo>
                    <a:pt x="487255" y="159692"/>
                  </a:lnTo>
                  <a:lnTo>
                    <a:pt x="495093" y="160783"/>
                  </a:lnTo>
                  <a:lnTo>
                    <a:pt x="502882" y="161329"/>
                  </a:lnTo>
                  <a:lnTo>
                    <a:pt x="562057" y="161329"/>
                  </a:lnTo>
                  <a:lnTo>
                    <a:pt x="561769" y="161776"/>
                  </a:lnTo>
                  <a:lnTo>
                    <a:pt x="520097" y="180826"/>
                  </a:lnTo>
                  <a:lnTo>
                    <a:pt x="515830" y="181123"/>
                  </a:lnTo>
                  <a:close/>
                </a:path>
                <a:path w="1184275" h="234314">
                  <a:moveTo>
                    <a:pt x="683408" y="181123"/>
                  </a:moveTo>
                  <a:lnTo>
                    <a:pt x="674776" y="181123"/>
                  </a:lnTo>
                  <a:lnTo>
                    <a:pt x="666377" y="180835"/>
                  </a:lnTo>
                  <a:lnTo>
                    <a:pt x="629681" y="168771"/>
                  </a:lnTo>
                  <a:lnTo>
                    <a:pt x="610724" y="134038"/>
                  </a:lnTo>
                  <a:lnTo>
                    <a:pt x="608592" y="110083"/>
                  </a:lnTo>
                  <a:lnTo>
                    <a:pt x="608799" y="104282"/>
                  </a:lnTo>
                  <a:lnTo>
                    <a:pt x="620910" y="66944"/>
                  </a:lnTo>
                  <a:lnTo>
                    <a:pt x="656210" y="42341"/>
                  </a:lnTo>
                  <a:lnTo>
                    <a:pt x="670014" y="40927"/>
                  </a:lnTo>
                  <a:lnTo>
                    <a:pt x="679440" y="40927"/>
                  </a:lnTo>
                  <a:lnTo>
                    <a:pt x="687774" y="42415"/>
                  </a:lnTo>
                  <a:lnTo>
                    <a:pt x="702359" y="48369"/>
                  </a:lnTo>
                  <a:lnTo>
                    <a:pt x="708511" y="52585"/>
                  </a:lnTo>
                  <a:lnTo>
                    <a:pt x="713472" y="58042"/>
                  </a:lnTo>
                  <a:lnTo>
                    <a:pt x="715018" y="59680"/>
                  </a:lnTo>
                  <a:lnTo>
                    <a:pt x="663813" y="59680"/>
                  </a:lnTo>
                  <a:lnTo>
                    <a:pt x="659100" y="60672"/>
                  </a:lnTo>
                  <a:lnTo>
                    <a:pt x="633601" y="94505"/>
                  </a:lnTo>
                  <a:lnTo>
                    <a:pt x="633104" y="100458"/>
                  </a:lnTo>
                  <a:lnTo>
                    <a:pt x="728683" y="100458"/>
                  </a:lnTo>
                  <a:lnTo>
                    <a:pt x="728696" y="111323"/>
                  </a:lnTo>
                  <a:lnTo>
                    <a:pt x="728553" y="114548"/>
                  </a:lnTo>
                  <a:lnTo>
                    <a:pt x="728404" y="116631"/>
                  </a:lnTo>
                  <a:lnTo>
                    <a:pt x="728206" y="118615"/>
                  </a:lnTo>
                  <a:lnTo>
                    <a:pt x="633104" y="118615"/>
                  </a:lnTo>
                  <a:lnTo>
                    <a:pt x="633830" y="128364"/>
                  </a:lnTo>
                  <a:lnTo>
                    <a:pt x="658889" y="158836"/>
                  </a:lnTo>
                  <a:lnTo>
                    <a:pt x="678199" y="161627"/>
                  </a:lnTo>
                  <a:lnTo>
                    <a:pt x="721508" y="161627"/>
                  </a:lnTo>
                  <a:lnTo>
                    <a:pt x="721508" y="175170"/>
                  </a:lnTo>
                  <a:lnTo>
                    <a:pt x="715059" y="176956"/>
                  </a:lnTo>
                  <a:lnTo>
                    <a:pt x="707816" y="178395"/>
                  </a:lnTo>
                  <a:lnTo>
                    <a:pt x="691743" y="180578"/>
                  </a:lnTo>
                  <a:lnTo>
                    <a:pt x="683408" y="181123"/>
                  </a:lnTo>
                  <a:close/>
                </a:path>
                <a:path w="1184275" h="234314">
                  <a:moveTo>
                    <a:pt x="728683" y="100458"/>
                  </a:moveTo>
                  <a:lnTo>
                    <a:pt x="704244" y="100458"/>
                  </a:lnTo>
                  <a:lnTo>
                    <a:pt x="704542" y="94505"/>
                  </a:lnTo>
                  <a:lnTo>
                    <a:pt x="703932" y="88999"/>
                  </a:lnTo>
                  <a:lnTo>
                    <a:pt x="702384" y="83818"/>
                  </a:lnTo>
                  <a:lnTo>
                    <a:pt x="701069" y="79027"/>
                  </a:lnTo>
                  <a:lnTo>
                    <a:pt x="698837" y="74711"/>
                  </a:lnTo>
                  <a:lnTo>
                    <a:pt x="695637" y="70990"/>
                  </a:lnTo>
                  <a:lnTo>
                    <a:pt x="692784" y="67567"/>
                  </a:lnTo>
                  <a:lnTo>
                    <a:pt x="689064" y="64789"/>
                  </a:lnTo>
                  <a:lnTo>
                    <a:pt x="684599" y="62805"/>
                  </a:lnTo>
                  <a:lnTo>
                    <a:pt x="680134" y="60721"/>
                  </a:lnTo>
                  <a:lnTo>
                    <a:pt x="674925" y="59680"/>
                  </a:lnTo>
                  <a:lnTo>
                    <a:pt x="715018" y="59680"/>
                  </a:lnTo>
                  <a:lnTo>
                    <a:pt x="718532" y="63400"/>
                  </a:lnTo>
                  <a:lnTo>
                    <a:pt x="728559" y="96840"/>
                  </a:lnTo>
                  <a:lnTo>
                    <a:pt x="728683" y="100458"/>
                  </a:lnTo>
                  <a:close/>
                </a:path>
                <a:path w="1184275" h="234314">
                  <a:moveTo>
                    <a:pt x="721508" y="161627"/>
                  </a:moveTo>
                  <a:lnTo>
                    <a:pt x="682168" y="161627"/>
                  </a:lnTo>
                  <a:lnTo>
                    <a:pt x="686087" y="161478"/>
                  </a:lnTo>
                  <a:lnTo>
                    <a:pt x="693925" y="160883"/>
                  </a:lnTo>
                  <a:lnTo>
                    <a:pt x="721508" y="155823"/>
                  </a:lnTo>
                  <a:lnTo>
                    <a:pt x="721508" y="161627"/>
                  </a:lnTo>
                  <a:close/>
                </a:path>
                <a:path w="1184275" h="234314">
                  <a:moveTo>
                    <a:pt x="875097" y="22621"/>
                  </a:moveTo>
                  <a:lnTo>
                    <a:pt x="769577" y="22621"/>
                  </a:lnTo>
                  <a:lnTo>
                    <a:pt x="769577" y="2530"/>
                  </a:lnTo>
                  <a:lnTo>
                    <a:pt x="875097" y="2530"/>
                  </a:lnTo>
                  <a:lnTo>
                    <a:pt x="875097" y="22621"/>
                  </a:lnTo>
                  <a:close/>
                </a:path>
                <a:path w="1184275" h="234314">
                  <a:moveTo>
                    <a:pt x="834466" y="158204"/>
                  </a:moveTo>
                  <a:lnTo>
                    <a:pt x="810208" y="158204"/>
                  </a:lnTo>
                  <a:lnTo>
                    <a:pt x="810208" y="22621"/>
                  </a:lnTo>
                  <a:lnTo>
                    <a:pt x="834466" y="22621"/>
                  </a:lnTo>
                  <a:lnTo>
                    <a:pt x="834466" y="158204"/>
                  </a:lnTo>
                  <a:close/>
                </a:path>
                <a:path w="1184275" h="234314">
                  <a:moveTo>
                    <a:pt x="875097" y="178742"/>
                  </a:moveTo>
                  <a:lnTo>
                    <a:pt x="769577" y="178742"/>
                  </a:lnTo>
                  <a:lnTo>
                    <a:pt x="769577" y="158204"/>
                  </a:lnTo>
                  <a:lnTo>
                    <a:pt x="875097" y="158204"/>
                  </a:lnTo>
                  <a:lnTo>
                    <a:pt x="875097" y="178742"/>
                  </a:lnTo>
                  <a:close/>
                </a:path>
                <a:path w="1184275" h="234314">
                  <a:moveTo>
                    <a:pt x="968761" y="65186"/>
                  </a:moveTo>
                  <a:lnTo>
                    <a:pt x="943406" y="65186"/>
                  </a:lnTo>
                  <a:lnTo>
                    <a:pt x="947375" y="60523"/>
                  </a:lnTo>
                  <a:lnTo>
                    <a:pt x="951195" y="56653"/>
                  </a:lnTo>
                  <a:lnTo>
                    <a:pt x="954866" y="53578"/>
                  </a:lnTo>
                  <a:lnTo>
                    <a:pt x="958537" y="50403"/>
                  </a:lnTo>
                  <a:lnTo>
                    <a:pt x="962158" y="47873"/>
                  </a:lnTo>
                  <a:lnTo>
                    <a:pt x="969302" y="44102"/>
                  </a:lnTo>
                  <a:lnTo>
                    <a:pt x="972924" y="42812"/>
                  </a:lnTo>
                  <a:lnTo>
                    <a:pt x="976595" y="42118"/>
                  </a:lnTo>
                  <a:lnTo>
                    <a:pt x="980266" y="41324"/>
                  </a:lnTo>
                  <a:lnTo>
                    <a:pt x="984086" y="40927"/>
                  </a:lnTo>
                  <a:lnTo>
                    <a:pt x="988055" y="40927"/>
                  </a:lnTo>
                  <a:lnTo>
                    <a:pt x="1024294" y="60228"/>
                  </a:lnTo>
                  <a:lnTo>
                    <a:pt x="1024665" y="61168"/>
                  </a:lnTo>
                  <a:lnTo>
                    <a:pt x="980415" y="61168"/>
                  </a:lnTo>
                  <a:lnTo>
                    <a:pt x="977587" y="61614"/>
                  </a:lnTo>
                  <a:lnTo>
                    <a:pt x="974809" y="62507"/>
                  </a:lnTo>
                  <a:lnTo>
                    <a:pt x="972130" y="63301"/>
                  </a:lnTo>
                  <a:lnTo>
                    <a:pt x="969302" y="64789"/>
                  </a:lnTo>
                  <a:lnTo>
                    <a:pt x="968761" y="65186"/>
                  </a:lnTo>
                  <a:close/>
                </a:path>
                <a:path w="1184275" h="234314">
                  <a:moveTo>
                    <a:pt x="945043" y="178742"/>
                  </a:moveTo>
                  <a:lnTo>
                    <a:pt x="921528" y="178742"/>
                  </a:lnTo>
                  <a:lnTo>
                    <a:pt x="921528" y="43308"/>
                  </a:lnTo>
                  <a:lnTo>
                    <a:pt x="942364" y="43308"/>
                  </a:lnTo>
                  <a:lnTo>
                    <a:pt x="943406" y="65186"/>
                  </a:lnTo>
                  <a:lnTo>
                    <a:pt x="968761" y="65186"/>
                  </a:lnTo>
                  <a:lnTo>
                    <a:pt x="966326" y="66972"/>
                  </a:lnTo>
                  <a:lnTo>
                    <a:pt x="963349" y="69056"/>
                  </a:lnTo>
                  <a:lnTo>
                    <a:pt x="960125" y="71883"/>
                  </a:lnTo>
                  <a:lnTo>
                    <a:pt x="953179" y="79027"/>
                  </a:lnTo>
                  <a:lnTo>
                    <a:pt x="949310" y="83492"/>
                  </a:lnTo>
                  <a:lnTo>
                    <a:pt x="945043" y="88850"/>
                  </a:lnTo>
                  <a:lnTo>
                    <a:pt x="945043" y="178742"/>
                  </a:lnTo>
                  <a:close/>
                </a:path>
                <a:path w="1184275" h="234314">
                  <a:moveTo>
                    <a:pt x="1030322" y="178742"/>
                  </a:moveTo>
                  <a:lnTo>
                    <a:pt x="1006956" y="178742"/>
                  </a:lnTo>
                  <a:lnTo>
                    <a:pt x="1006956" y="81657"/>
                  </a:lnTo>
                  <a:lnTo>
                    <a:pt x="1004971" y="73818"/>
                  </a:lnTo>
                  <a:lnTo>
                    <a:pt x="997034" y="63698"/>
                  </a:lnTo>
                  <a:lnTo>
                    <a:pt x="991131" y="61168"/>
                  </a:lnTo>
                  <a:lnTo>
                    <a:pt x="1024665" y="61168"/>
                  </a:lnTo>
                  <a:lnTo>
                    <a:pt x="1027643" y="68721"/>
                  </a:lnTo>
                  <a:lnTo>
                    <a:pt x="1029652" y="78757"/>
                  </a:lnTo>
                  <a:lnTo>
                    <a:pt x="1030236" y="88850"/>
                  </a:lnTo>
                  <a:lnTo>
                    <a:pt x="1030322" y="178742"/>
                  </a:lnTo>
                  <a:close/>
                </a:path>
                <a:path w="1184275" h="234314">
                  <a:moveTo>
                    <a:pt x="1123337" y="43308"/>
                  </a:moveTo>
                  <a:lnTo>
                    <a:pt x="1099971" y="43308"/>
                  </a:lnTo>
                  <a:lnTo>
                    <a:pt x="1099971" y="6101"/>
                  </a:lnTo>
                  <a:lnTo>
                    <a:pt x="1123337" y="0"/>
                  </a:lnTo>
                  <a:lnTo>
                    <a:pt x="1123337" y="43308"/>
                  </a:lnTo>
                  <a:close/>
                </a:path>
                <a:path w="1184275" h="234314">
                  <a:moveTo>
                    <a:pt x="1184207" y="62954"/>
                  </a:moveTo>
                  <a:lnTo>
                    <a:pt x="1062020" y="62954"/>
                  </a:lnTo>
                  <a:lnTo>
                    <a:pt x="1062020" y="43308"/>
                  </a:lnTo>
                  <a:lnTo>
                    <a:pt x="1184207" y="43308"/>
                  </a:lnTo>
                  <a:lnTo>
                    <a:pt x="1184207" y="62954"/>
                  </a:lnTo>
                  <a:close/>
                </a:path>
                <a:path w="1184275" h="234314">
                  <a:moveTo>
                    <a:pt x="1156426" y="180677"/>
                  </a:moveTo>
                  <a:lnTo>
                    <a:pt x="1150572" y="180677"/>
                  </a:lnTo>
                  <a:lnTo>
                    <a:pt x="1138592" y="179961"/>
                  </a:lnTo>
                  <a:lnTo>
                    <a:pt x="1103096" y="154520"/>
                  </a:lnTo>
                  <a:lnTo>
                    <a:pt x="1099971" y="133647"/>
                  </a:lnTo>
                  <a:lnTo>
                    <a:pt x="1099971" y="62954"/>
                  </a:lnTo>
                  <a:lnTo>
                    <a:pt x="1123337" y="62954"/>
                  </a:lnTo>
                  <a:lnTo>
                    <a:pt x="1123337" y="141485"/>
                  </a:lnTo>
                  <a:lnTo>
                    <a:pt x="1125917" y="148728"/>
                  </a:lnTo>
                  <a:lnTo>
                    <a:pt x="1131076" y="153590"/>
                  </a:lnTo>
                  <a:lnTo>
                    <a:pt x="1136335" y="158353"/>
                  </a:lnTo>
                  <a:lnTo>
                    <a:pt x="1143974" y="160734"/>
                  </a:lnTo>
                  <a:lnTo>
                    <a:pt x="1184207" y="160734"/>
                  </a:lnTo>
                  <a:lnTo>
                    <a:pt x="1184207" y="176807"/>
                  </a:lnTo>
                  <a:lnTo>
                    <a:pt x="1178949" y="178196"/>
                  </a:lnTo>
                  <a:lnTo>
                    <a:pt x="1173492" y="179189"/>
                  </a:lnTo>
                  <a:lnTo>
                    <a:pt x="1162181" y="180379"/>
                  </a:lnTo>
                  <a:lnTo>
                    <a:pt x="1156426" y="180677"/>
                  </a:lnTo>
                  <a:close/>
                </a:path>
                <a:path w="1184275" h="234314">
                  <a:moveTo>
                    <a:pt x="1184207" y="160734"/>
                  </a:moveTo>
                  <a:lnTo>
                    <a:pt x="1158361" y="160734"/>
                  </a:lnTo>
                  <a:lnTo>
                    <a:pt x="1163074" y="160436"/>
                  </a:lnTo>
                  <a:lnTo>
                    <a:pt x="1168134" y="159841"/>
                  </a:lnTo>
                  <a:lnTo>
                    <a:pt x="1173293" y="159146"/>
                  </a:lnTo>
                  <a:lnTo>
                    <a:pt x="1178651" y="158055"/>
                  </a:lnTo>
                  <a:lnTo>
                    <a:pt x="1184207" y="156567"/>
                  </a:lnTo>
                  <a:lnTo>
                    <a:pt x="1184207" y="160734"/>
                  </a:lnTo>
                  <a:close/>
                </a:path>
              </a:pathLst>
            </a:custGeom>
            <a:solidFill>
              <a:srgbClr val="0097A7"/>
            </a:solidFill>
          </p:spPr>
          <p:txBody>
            <a:bodyPr wrap="square" lIns="0" tIns="0" rIns="0" bIns="0" rtlCol="0"/>
            <a:lstStyle/>
            <a:p>
              <a:endParaRPr/>
            </a:p>
          </p:txBody>
        </p:sp>
        <p:sp>
          <p:nvSpPr>
            <p:cNvPr id="12" name="object 12"/>
            <p:cNvSpPr/>
            <p:nvPr/>
          </p:nvSpPr>
          <p:spPr>
            <a:xfrm>
              <a:off x="3271230" y="6479513"/>
              <a:ext cx="1228725" cy="0"/>
            </a:xfrm>
            <a:custGeom>
              <a:avLst/>
              <a:gdLst/>
              <a:ahLst/>
              <a:cxnLst/>
              <a:rect l="l" t="t" r="r" b="b"/>
              <a:pathLst>
                <a:path w="1228725">
                  <a:moveTo>
                    <a:pt x="0" y="0"/>
                  </a:moveTo>
                  <a:lnTo>
                    <a:pt x="1228705" y="0"/>
                  </a:lnTo>
                </a:path>
              </a:pathLst>
            </a:custGeom>
            <a:ln w="19645">
              <a:solidFill>
                <a:srgbClr val="0097A7"/>
              </a:solidFill>
            </a:ln>
          </p:spPr>
          <p:txBody>
            <a:bodyPr wrap="square" lIns="0" tIns="0" rIns="0" bIns="0" rtlCol="0"/>
            <a:lstStyle/>
            <a:p>
              <a:endParaRPr/>
            </a:p>
          </p:txBody>
        </p:sp>
      </p:gr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233339"/>
            <a:ext cx="4961255" cy="574040"/>
          </a:xfrm>
          <a:prstGeom prst="rect">
            <a:avLst/>
          </a:prstGeom>
        </p:spPr>
        <p:txBody>
          <a:bodyPr vert="horz" wrap="square" lIns="0" tIns="12700" rIns="0" bIns="0" rtlCol="0">
            <a:spAutoFit/>
          </a:bodyPr>
          <a:lstStyle/>
          <a:p>
            <a:pPr marL="12700">
              <a:lnSpc>
                <a:spcPct val="100000"/>
              </a:lnSpc>
              <a:spcBef>
                <a:spcPts val="100"/>
              </a:spcBef>
            </a:pPr>
            <a:r>
              <a:rPr spc="390" dirty="0"/>
              <a:t>Data </a:t>
            </a:r>
            <a:r>
              <a:rPr spc="285" dirty="0"/>
              <a:t>attributes </a:t>
            </a:r>
            <a:r>
              <a:rPr spc="320" dirty="0"/>
              <a:t>in</a:t>
            </a:r>
            <a:r>
              <a:rPr spc="-350" dirty="0"/>
              <a:t> </a:t>
            </a:r>
            <a:r>
              <a:rPr spc="570" dirty="0"/>
              <a:t>CSS</a:t>
            </a:r>
          </a:p>
        </p:txBody>
      </p:sp>
      <p:sp>
        <p:nvSpPr>
          <p:cNvPr id="3" name="object 3"/>
          <p:cNvSpPr txBox="1"/>
          <p:nvPr/>
        </p:nvSpPr>
        <p:spPr>
          <a:xfrm>
            <a:off x="855724" y="1621075"/>
            <a:ext cx="50126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You can </a:t>
            </a:r>
            <a:r>
              <a:rPr sz="2400" dirty="0">
                <a:solidFill>
                  <a:srgbClr val="434343"/>
                </a:solidFill>
                <a:latin typeface="Calibri"/>
                <a:cs typeface="Calibri"/>
              </a:rPr>
              <a:t>also </a:t>
            </a:r>
            <a:r>
              <a:rPr sz="2400" spc="-5" dirty="0">
                <a:solidFill>
                  <a:srgbClr val="434343"/>
                </a:solidFill>
                <a:latin typeface="Calibri"/>
                <a:cs typeface="Calibri"/>
              </a:rPr>
              <a:t>style data </a:t>
            </a:r>
            <a:r>
              <a:rPr sz="2400" dirty="0">
                <a:solidFill>
                  <a:srgbClr val="434343"/>
                </a:solidFill>
                <a:latin typeface="Calibri"/>
                <a:cs typeface="Calibri"/>
              </a:rPr>
              <a:t>attributes </a:t>
            </a:r>
            <a:r>
              <a:rPr sz="2400" spc="-5" dirty="0">
                <a:solidFill>
                  <a:srgbClr val="434343"/>
                </a:solidFill>
                <a:latin typeface="Calibri"/>
                <a:cs typeface="Calibri"/>
              </a:rPr>
              <a:t>in</a:t>
            </a:r>
            <a:r>
              <a:rPr sz="2400" spc="-90" dirty="0">
                <a:solidFill>
                  <a:srgbClr val="434343"/>
                </a:solidFill>
                <a:latin typeface="Calibri"/>
                <a:cs typeface="Calibri"/>
              </a:rPr>
              <a:t> </a:t>
            </a:r>
            <a:r>
              <a:rPr sz="2400" spc="-5" dirty="0">
                <a:solidFill>
                  <a:srgbClr val="434343"/>
                </a:solidFill>
                <a:latin typeface="Calibri"/>
                <a:cs typeface="Calibri"/>
              </a:rPr>
              <a:t>CSS:</a:t>
            </a:r>
            <a:endParaRPr sz="2400">
              <a:latin typeface="Calibri"/>
              <a:cs typeface="Calibri"/>
            </a:endParaRPr>
          </a:p>
        </p:txBody>
      </p:sp>
      <p:sp>
        <p:nvSpPr>
          <p:cNvPr id="4" name="object 4"/>
          <p:cNvSpPr/>
          <p:nvPr/>
        </p:nvSpPr>
        <p:spPr>
          <a:xfrm>
            <a:off x="919770" y="2269172"/>
            <a:ext cx="915035" cy="276860"/>
          </a:xfrm>
          <a:custGeom>
            <a:avLst/>
            <a:gdLst/>
            <a:ahLst/>
            <a:cxnLst/>
            <a:rect l="l" t="t" r="r" b="b"/>
            <a:pathLst>
              <a:path w="915035" h="276860">
                <a:moveTo>
                  <a:pt x="73372" y="276522"/>
                </a:moveTo>
                <a:lnTo>
                  <a:pt x="0" y="276522"/>
                </a:lnTo>
                <a:lnTo>
                  <a:pt x="0" y="0"/>
                </a:lnTo>
                <a:lnTo>
                  <a:pt x="73372" y="0"/>
                </a:lnTo>
                <a:lnTo>
                  <a:pt x="73372" y="20835"/>
                </a:lnTo>
                <a:lnTo>
                  <a:pt x="24705" y="20835"/>
                </a:lnTo>
                <a:lnTo>
                  <a:pt x="24705" y="255686"/>
                </a:lnTo>
                <a:lnTo>
                  <a:pt x="73372" y="255686"/>
                </a:lnTo>
                <a:lnTo>
                  <a:pt x="73372" y="276522"/>
                </a:lnTo>
                <a:close/>
              </a:path>
              <a:path w="915035" h="276860">
                <a:moveTo>
                  <a:pt x="259258" y="68014"/>
                </a:moveTo>
                <a:lnTo>
                  <a:pt x="233213" y="68014"/>
                </a:lnTo>
                <a:lnTo>
                  <a:pt x="233213" y="5208"/>
                </a:lnTo>
                <a:lnTo>
                  <a:pt x="259258" y="5208"/>
                </a:lnTo>
                <a:lnTo>
                  <a:pt x="259258" y="68014"/>
                </a:lnTo>
                <a:close/>
              </a:path>
              <a:path w="915035" h="276860">
                <a:moveTo>
                  <a:pt x="184249" y="218182"/>
                </a:moveTo>
                <a:lnTo>
                  <a:pt x="175716" y="218182"/>
                </a:lnTo>
                <a:lnTo>
                  <a:pt x="168175" y="216396"/>
                </a:lnTo>
                <a:lnTo>
                  <a:pt x="139786" y="187002"/>
                </a:lnTo>
                <a:lnTo>
                  <a:pt x="132457" y="143916"/>
                </a:lnTo>
                <a:lnTo>
                  <a:pt x="132782" y="134661"/>
                </a:lnTo>
                <a:lnTo>
                  <a:pt x="143954" y="96440"/>
                </a:lnTo>
                <a:lnTo>
                  <a:pt x="175468" y="69651"/>
                </a:lnTo>
                <a:lnTo>
                  <a:pt x="205531" y="64293"/>
                </a:lnTo>
                <a:lnTo>
                  <a:pt x="210294" y="64293"/>
                </a:lnTo>
                <a:lnTo>
                  <a:pt x="214957" y="64591"/>
                </a:lnTo>
                <a:lnTo>
                  <a:pt x="224184" y="65782"/>
                </a:lnTo>
                <a:lnTo>
                  <a:pt x="228748" y="66724"/>
                </a:lnTo>
                <a:lnTo>
                  <a:pt x="233213" y="68014"/>
                </a:lnTo>
                <a:lnTo>
                  <a:pt x="259258" y="68014"/>
                </a:lnTo>
                <a:lnTo>
                  <a:pt x="259258" y="85725"/>
                </a:lnTo>
                <a:lnTo>
                  <a:pt x="203745" y="85725"/>
                </a:lnTo>
                <a:lnTo>
                  <a:pt x="193755" y="86580"/>
                </a:lnTo>
                <a:lnTo>
                  <a:pt x="161887" y="116978"/>
                </a:lnTo>
                <a:lnTo>
                  <a:pt x="158948" y="142279"/>
                </a:lnTo>
                <a:lnTo>
                  <a:pt x="159441" y="154967"/>
                </a:lnTo>
                <a:lnTo>
                  <a:pt x="176510" y="192695"/>
                </a:lnTo>
                <a:lnTo>
                  <a:pt x="189458" y="196006"/>
                </a:lnTo>
                <a:lnTo>
                  <a:pt x="228329" y="196006"/>
                </a:lnTo>
                <a:lnTo>
                  <a:pt x="223837" y="200955"/>
                </a:lnTo>
                <a:lnTo>
                  <a:pt x="191485" y="217707"/>
                </a:lnTo>
                <a:lnTo>
                  <a:pt x="184249" y="218182"/>
                </a:lnTo>
                <a:close/>
              </a:path>
              <a:path w="915035" h="276860">
                <a:moveTo>
                  <a:pt x="228329" y="196006"/>
                </a:moveTo>
                <a:lnTo>
                  <a:pt x="196006" y="196006"/>
                </a:lnTo>
                <a:lnTo>
                  <a:pt x="202902" y="193079"/>
                </a:lnTo>
                <a:lnTo>
                  <a:pt x="210145" y="187225"/>
                </a:lnTo>
                <a:lnTo>
                  <a:pt x="215717" y="182305"/>
                </a:lnTo>
                <a:lnTo>
                  <a:pt x="221419" y="176324"/>
                </a:lnTo>
                <a:lnTo>
                  <a:pt x="227251" y="169282"/>
                </a:lnTo>
                <a:lnTo>
                  <a:pt x="233213" y="161180"/>
                </a:lnTo>
                <a:lnTo>
                  <a:pt x="233213" y="91826"/>
                </a:lnTo>
                <a:lnTo>
                  <a:pt x="228947" y="89842"/>
                </a:lnTo>
                <a:lnTo>
                  <a:pt x="224234" y="88354"/>
                </a:lnTo>
                <a:lnTo>
                  <a:pt x="219075" y="87362"/>
                </a:lnTo>
                <a:lnTo>
                  <a:pt x="213915" y="86270"/>
                </a:lnTo>
                <a:lnTo>
                  <a:pt x="208805" y="85725"/>
                </a:lnTo>
                <a:lnTo>
                  <a:pt x="259258" y="85725"/>
                </a:lnTo>
                <a:lnTo>
                  <a:pt x="259258" y="187225"/>
                </a:lnTo>
                <a:lnTo>
                  <a:pt x="235148" y="187225"/>
                </a:lnTo>
                <a:lnTo>
                  <a:pt x="229604" y="194602"/>
                </a:lnTo>
                <a:lnTo>
                  <a:pt x="228329" y="196006"/>
                </a:lnTo>
                <a:close/>
              </a:path>
              <a:path w="915035" h="276860">
                <a:moveTo>
                  <a:pt x="259258" y="215503"/>
                </a:moveTo>
                <a:lnTo>
                  <a:pt x="236041" y="215503"/>
                </a:lnTo>
                <a:lnTo>
                  <a:pt x="235148" y="187225"/>
                </a:lnTo>
                <a:lnTo>
                  <a:pt x="259258" y="187225"/>
                </a:lnTo>
                <a:lnTo>
                  <a:pt x="259258" y="215503"/>
                </a:lnTo>
                <a:close/>
              </a:path>
              <a:path w="915035" h="276860">
                <a:moveTo>
                  <a:pt x="316110" y="96291"/>
                </a:moveTo>
                <a:lnTo>
                  <a:pt x="316110" y="72925"/>
                </a:lnTo>
                <a:lnTo>
                  <a:pt x="319385" y="71735"/>
                </a:lnTo>
                <a:lnTo>
                  <a:pt x="323006" y="70594"/>
                </a:lnTo>
                <a:lnTo>
                  <a:pt x="326975" y="69502"/>
                </a:lnTo>
                <a:lnTo>
                  <a:pt x="331043" y="68312"/>
                </a:lnTo>
                <a:lnTo>
                  <a:pt x="335309" y="67270"/>
                </a:lnTo>
                <a:lnTo>
                  <a:pt x="344239" y="65484"/>
                </a:lnTo>
                <a:lnTo>
                  <a:pt x="348902" y="64789"/>
                </a:lnTo>
                <a:lnTo>
                  <a:pt x="353764" y="64293"/>
                </a:lnTo>
                <a:lnTo>
                  <a:pt x="358626" y="63698"/>
                </a:lnTo>
                <a:lnTo>
                  <a:pt x="363537" y="63400"/>
                </a:lnTo>
                <a:lnTo>
                  <a:pt x="377527" y="63400"/>
                </a:lnTo>
                <a:lnTo>
                  <a:pt x="385663" y="64392"/>
                </a:lnTo>
                <a:lnTo>
                  <a:pt x="400149" y="68361"/>
                </a:lnTo>
                <a:lnTo>
                  <a:pt x="406251" y="71387"/>
                </a:lnTo>
                <a:lnTo>
                  <a:pt x="411212" y="75455"/>
                </a:lnTo>
                <a:lnTo>
                  <a:pt x="416272" y="79523"/>
                </a:lnTo>
                <a:lnTo>
                  <a:pt x="420141" y="84633"/>
                </a:lnTo>
                <a:lnTo>
                  <a:pt x="420487" y="85427"/>
                </a:lnTo>
                <a:lnTo>
                  <a:pt x="357981" y="85427"/>
                </a:lnTo>
                <a:lnTo>
                  <a:pt x="349646" y="86369"/>
                </a:lnTo>
                <a:lnTo>
                  <a:pt x="341411" y="88255"/>
                </a:lnTo>
                <a:lnTo>
                  <a:pt x="335253" y="89817"/>
                </a:lnTo>
                <a:lnTo>
                  <a:pt x="328984" y="91678"/>
                </a:lnTo>
                <a:lnTo>
                  <a:pt x="322603" y="93836"/>
                </a:lnTo>
                <a:lnTo>
                  <a:pt x="316110" y="96291"/>
                </a:lnTo>
                <a:close/>
              </a:path>
              <a:path w="915035" h="276860">
                <a:moveTo>
                  <a:pt x="351829" y="218182"/>
                </a:moveTo>
                <a:lnTo>
                  <a:pt x="343296" y="218182"/>
                </a:lnTo>
                <a:lnTo>
                  <a:pt x="336004" y="217090"/>
                </a:lnTo>
                <a:lnTo>
                  <a:pt x="306288" y="192434"/>
                </a:lnTo>
                <a:lnTo>
                  <a:pt x="303609" y="181669"/>
                </a:lnTo>
                <a:lnTo>
                  <a:pt x="303609" y="175617"/>
                </a:lnTo>
                <a:lnTo>
                  <a:pt x="320278" y="140493"/>
                </a:lnTo>
                <a:lnTo>
                  <a:pt x="369837" y="127694"/>
                </a:lnTo>
                <a:lnTo>
                  <a:pt x="400794" y="127694"/>
                </a:lnTo>
                <a:lnTo>
                  <a:pt x="400794" y="105767"/>
                </a:lnTo>
                <a:lnTo>
                  <a:pt x="366414" y="85427"/>
                </a:lnTo>
                <a:lnTo>
                  <a:pt x="420487" y="85427"/>
                </a:lnTo>
                <a:lnTo>
                  <a:pt x="425499" y="96936"/>
                </a:lnTo>
                <a:lnTo>
                  <a:pt x="426839" y="104179"/>
                </a:lnTo>
                <a:lnTo>
                  <a:pt x="426839" y="147488"/>
                </a:lnTo>
                <a:lnTo>
                  <a:pt x="361453" y="147488"/>
                </a:lnTo>
                <a:lnTo>
                  <a:pt x="355897" y="148133"/>
                </a:lnTo>
                <a:lnTo>
                  <a:pt x="330993" y="170557"/>
                </a:lnTo>
                <a:lnTo>
                  <a:pt x="330993" y="177601"/>
                </a:lnTo>
                <a:lnTo>
                  <a:pt x="351432" y="196601"/>
                </a:lnTo>
                <a:lnTo>
                  <a:pt x="401725" y="196601"/>
                </a:lnTo>
                <a:lnTo>
                  <a:pt x="396896" y="201020"/>
                </a:lnTo>
                <a:lnTo>
                  <a:pt x="358666" y="217847"/>
                </a:lnTo>
                <a:lnTo>
                  <a:pt x="351829" y="218182"/>
                </a:lnTo>
                <a:close/>
              </a:path>
              <a:path w="915035" h="276860">
                <a:moveTo>
                  <a:pt x="401725" y="196601"/>
                </a:moveTo>
                <a:lnTo>
                  <a:pt x="361950" y="196601"/>
                </a:lnTo>
                <a:lnTo>
                  <a:pt x="368746" y="194815"/>
                </a:lnTo>
                <a:lnTo>
                  <a:pt x="376386" y="191244"/>
                </a:lnTo>
                <a:lnTo>
                  <a:pt x="382265" y="188100"/>
                </a:lnTo>
                <a:lnTo>
                  <a:pt x="388292" y="184174"/>
                </a:lnTo>
                <a:lnTo>
                  <a:pt x="394468" y="179468"/>
                </a:lnTo>
                <a:lnTo>
                  <a:pt x="400794" y="173980"/>
                </a:lnTo>
                <a:lnTo>
                  <a:pt x="400794" y="147488"/>
                </a:lnTo>
                <a:lnTo>
                  <a:pt x="426839" y="147488"/>
                </a:lnTo>
                <a:lnTo>
                  <a:pt x="426839" y="195411"/>
                </a:lnTo>
                <a:lnTo>
                  <a:pt x="403026" y="195411"/>
                </a:lnTo>
                <a:lnTo>
                  <a:pt x="401725" y="196601"/>
                </a:lnTo>
                <a:close/>
              </a:path>
              <a:path w="915035" h="276860">
                <a:moveTo>
                  <a:pt x="426839" y="215503"/>
                </a:moveTo>
                <a:lnTo>
                  <a:pt x="403621" y="215503"/>
                </a:lnTo>
                <a:lnTo>
                  <a:pt x="403026" y="195411"/>
                </a:lnTo>
                <a:lnTo>
                  <a:pt x="426839" y="195411"/>
                </a:lnTo>
                <a:lnTo>
                  <a:pt x="426839" y="215503"/>
                </a:lnTo>
                <a:close/>
              </a:path>
              <a:path w="915035" h="276860">
                <a:moveTo>
                  <a:pt x="528488" y="66079"/>
                </a:moveTo>
                <a:lnTo>
                  <a:pt x="502592" y="66079"/>
                </a:lnTo>
                <a:lnTo>
                  <a:pt x="502592" y="25003"/>
                </a:lnTo>
                <a:lnTo>
                  <a:pt x="528488" y="18305"/>
                </a:lnTo>
                <a:lnTo>
                  <a:pt x="528488" y="66079"/>
                </a:lnTo>
                <a:close/>
              </a:path>
              <a:path w="915035" h="276860">
                <a:moveTo>
                  <a:pt x="595610" y="87808"/>
                </a:moveTo>
                <a:lnTo>
                  <a:pt x="460771" y="87808"/>
                </a:lnTo>
                <a:lnTo>
                  <a:pt x="460771" y="66079"/>
                </a:lnTo>
                <a:lnTo>
                  <a:pt x="595610" y="66079"/>
                </a:lnTo>
                <a:lnTo>
                  <a:pt x="595610" y="87808"/>
                </a:lnTo>
                <a:close/>
              </a:path>
              <a:path w="915035" h="276860">
                <a:moveTo>
                  <a:pt x="564852" y="217586"/>
                </a:moveTo>
                <a:lnTo>
                  <a:pt x="558403" y="217586"/>
                </a:lnTo>
                <a:lnTo>
                  <a:pt x="545231" y="216796"/>
                </a:lnTo>
                <a:lnTo>
                  <a:pt x="510378" y="197690"/>
                </a:lnTo>
                <a:lnTo>
                  <a:pt x="502592" y="165794"/>
                </a:lnTo>
                <a:lnTo>
                  <a:pt x="502592" y="87808"/>
                </a:lnTo>
                <a:lnTo>
                  <a:pt x="528488" y="87808"/>
                </a:lnTo>
                <a:lnTo>
                  <a:pt x="528488" y="163710"/>
                </a:lnTo>
                <a:lnTo>
                  <a:pt x="529018" y="171245"/>
                </a:lnTo>
                <a:lnTo>
                  <a:pt x="562272" y="195708"/>
                </a:lnTo>
                <a:lnTo>
                  <a:pt x="595610" y="195708"/>
                </a:lnTo>
                <a:lnTo>
                  <a:pt x="595610" y="213419"/>
                </a:lnTo>
                <a:lnTo>
                  <a:pt x="589756" y="214907"/>
                </a:lnTo>
                <a:lnTo>
                  <a:pt x="583703" y="215949"/>
                </a:lnTo>
                <a:lnTo>
                  <a:pt x="577453" y="216544"/>
                </a:lnTo>
                <a:lnTo>
                  <a:pt x="571202" y="217239"/>
                </a:lnTo>
                <a:lnTo>
                  <a:pt x="564852" y="217586"/>
                </a:lnTo>
                <a:close/>
              </a:path>
              <a:path w="915035" h="276860">
                <a:moveTo>
                  <a:pt x="595610" y="195708"/>
                </a:moveTo>
                <a:lnTo>
                  <a:pt x="567035" y="195708"/>
                </a:lnTo>
                <a:lnTo>
                  <a:pt x="572244" y="195361"/>
                </a:lnTo>
                <a:lnTo>
                  <a:pt x="577899" y="194667"/>
                </a:lnTo>
                <a:lnTo>
                  <a:pt x="583555" y="193873"/>
                </a:lnTo>
                <a:lnTo>
                  <a:pt x="589458" y="192682"/>
                </a:lnTo>
                <a:lnTo>
                  <a:pt x="595610" y="191095"/>
                </a:lnTo>
                <a:lnTo>
                  <a:pt x="595610" y="195708"/>
                </a:lnTo>
                <a:close/>
              </a:path>
              <a:path w="915035" h="276860">
                <a:moveTo>
                  <a:pt x="651271" y="96291"/>
                </a:moveTo>
                <a:lnTo>
                  <a:pt x="651271" y="72925"/>
                </a:lnTo>
                <a:lnTo>
                  <a:pt x="654546" y="71735"/>
                </a:lnTo>
                <a:lnTo>
                  <a:pt x="658167" y="70594"/>
                </a:lnTo>
                <a:lnTo>
                  <a:pt x="662136" y="69502"/>
                </a:lnTo>
                <a:lnTo>
                  <a:pt x="666204" y="68312"/>
                </a:lnTo>
                <a:lnTo>
                  <a:pt x="670470" y="67270"/>
                </a:lnTo>
                <a:lnTo>
                  <a:pt x="679400" y="65484"/>
                </a:lnTo>
                <a:lnTo>
                  <a:pt x="684063" y="64789"/>
                </a:lnTo>
                <a:lnTo>
                  <a:pt x="688925" y="64293"/>
                </a:lnTo>
                <a:lnTo>
                  <a:pt x="693787" y="63698"/>
                </a:lnTo>
                <a:lnTo>
                  <a:pt x="698698" y="63400"/>
                </a:lnTo>
                <a:lnTo>
                  <a:pt x="712688" y="63400"/>
                </a:lnTo>
                <a:lnTo>
                  <a:pt x="720824" y="64392"/>
                </a:lnTo>
                <a:lnTo>
                  <a:pt x="735310" y="68361"/>
                </a:lnTo>
                <a:lnTo>
                  <a:pt x="741412" y="71387"/>
                </a:lnTo>
                <a:lnTo>
                  <a:pt x="746373" y="75455"/>
                </a:lnTo>
                <a:lnTo>
                  <a:pt x="751433" y="79523"/>
                </a:lnTo>
                <a:lnTo>
                  <a:pt x="755302" y="84633"/>
                </a:lnTo>
                <a:lnTo>
                  <a:pt x="755648" y="85427"/>
                </a:lnTo>
                <a:lnTo>
                  <a:pt x="693142" y="85427"/>
                </a:lnTo>
                <a:lnTo>
                  <a:pt x="684807" y="86369"/>
                </a:lnTo>
                <a:lnTo>
                  <a:pt x="676572" y="88255"/>
                </a:lnTo>
                <a:lnTo>
                  <a:pt x="670414" y="89817"/>
                </a:lnTo>
                <a:lnTo>
                  <a:pt x="664145" y="91678"/>
                </a:lnTo>
                <a:lnTo>
                  <a:pt x="657764" y="93836"/>
                </a:lnTo>
                <a:lnTo>
                  <a:pt x="651271" y="96291"/>
                </a:lnTo>
                <a:close/>
              </a:path>
              <a:path w="915035" h="276860">
                <a:moveTo>
                  <a:pt x="686990" y="218182"/>
                </a:moveTo>
                <a:lnTo>
                  <a:pt x="678457" y="218182"/>
                </a:lnTo>
                <a:lnTo>
                  <a:pt x="671165" y="217090"/>
                </a:lnTo>
                <a:lnTo>
                  <a:pt x="641449" y="192434"/>
                </a:lnTo>
                <a:lnTo>
                  <a:pt x="638770" y="181669"/>
                </a:lnTo>
                <a:lnTo>
                  <a:pt x="638770" y="175617"/>
                </a:lnTo>
                <a:lnTo>
                  <a:pt x="655439" y="140493"/>
                </a:lnTo>
                <a:lnTo>
                  <a:pt x="704998" y="127694"/>
                </a:lnTo>
                <a:lnTo>
                  <a:pt x="735955" y="127694"/>
                </a:lnTo>
                <a:lnTo>
                  <a:pt x="735955" y="105767"/>
                </a:lnTo>
                <a:lnTo>
                  <a:pt x="701575" y="85427"/>
                </a:lnTo>
                <a:lnTo>
                  <a:pt x="755648" y="85427"/>
                </a:lnTo>
                <a:lnTo>
                  <a:pt x="760660" y="96936"/>
                </a:lnTo>
                <a:lnTo>
                  <a:pt x="762000" y="104179"/>
                </a:lnTo>
                <a:lnTo>
                  <a:pt x="762000" y="147488"/>
                </a:lnTo>
                <a:lnTo>
                  <a:pt x="696614" y="147488"/>
                </a:lnTo>
                <a:lnTo>
                  <a:pt x="691058" y="148133"/>
                </a:lnTo>
                <a:lnTo>
                  <a:pt x="666154" y="170557"/>
                </a:lnTo>
                <a:lnTo>
                  <a:pt x="666154" y="177601"/>
                </a:lnTo>
                <a:lnTo>
                  <a:pt x="686593" y="196601"/>
                </a:lnTo>
                <a:lnTo>
                  <a:pt x="736886" y="196601"/>
                </a:lnTo>
                <a:lnTo>
                  <a:pt x="732057" y="201020"/>
                </a:lnTo>
                <a:lnTo>
                  <a:pt x="693827" y="217847"/>
                </a:lnTo>
                <a:lnTo>
                  <a:pt x="686990" y="218182"/>
                </a:lnTo>
                <a:close/>
              </a:path>
              <a:path w="915035" h="276860">
                <a:moveTo>
                  <a:pt x="736886" y="196601"/>
                </a:moveTo>
                <a:lnTo>
                  <a:pt x="697110" y="196601"/>
                </a:lnTo>
                <a:lnTo>
                  <a:pt x="703907" y="194815"/>
                </a:lnTo>
                <a:lnTo>
                  <a:pt x="711547" y="191244"/>
                </a:lnTo>
                <a:lnTo>
                  <a:pt x="717425" y="188100"/>
                </a:lnTo>
                <a:lnTo>
                  <a:pt x="723453" y="184174"/>
                </a:lnTo>
                <a:lnTo>
                  <a:pt x="729629" y="179468"/>
                </a:lnTo>
                <a:lnTo>
                  <a:pt x="735955" y="173980"/>
                </a:lnTo>
                <a:lnTo>
                  <a:pt x="735955" y="147488"/>
                </a:lnTo>
                <a:lnTo>
                  <a:pt x="762000" y="147488"/>
                </a:lnTo>
                <a:lnTo>
                  <a:pt x="762000" y="195411"/>
                </a:lnTo>
                <a:lnTo>
                  <a:pt x="738187" y="195411"/>
                </a:lnTo>
                <a:lnTo>
                  <a:pt x="736886" y="196601"/>
                </a:lnTo>
                <a:close/>
              </a:path>
              <a:path w="915035" h="276860">
                <a:moveTo>
                  <a:pt x="762000" y="215503"/>
                </a:moveTo>
                <a:lnTo>
                  <a:pt x="738782" y="215503"/>
                </a:lnTo>
                <a:lnTo>
                  <a:pt x="738187" y="195411"/>
                </a:lnTo>
                <a:lnTo>
                  <a:pt x="762000" y="195411"/>
                </a:lnTo>
                <a:lnTo>
                  <a:pt x="762000" y="215503"/>
                </a:lnTo>
                <a:close/>
              </a:path>
              <a:path w="915035" h="276860">
                <a:moveTo>
                  <a:pt x="914846" y="146595"/>
                </a:moveTo>
                <a:lnTo>
                  <a:pt x="825847" y="146595"/>
                </a:lnTo>
                <a:lnTo>
                  <a:pt x="825847" y="122187"/>
                </a:lnTo>
                <a:lnTo>
                  <a:pt x="914846" y="122187"/>
                </a:lnTo>
                <a:lnTo>
                  <a:pt x="914846" y="146595"/>
                </a:lnTo>
                <a:close/>
              </a:path>
            </a:pathLst>
          </a:custGeom>
          <a:solidFill>
            <a:srgbClr val="434343"/>
          </a:solidFill>
        </p:spPr>
        <p:txBody>
          <a:bodyPr wrap="square" lIns="0" tIns="0" rIns="0" bIns="0" rtlCol="0"/>
          <a:lstStyle/>
          <a:p>
            <a:endParaRPr/>
          </a:p>
        </p:txBody>
      </p:sp>
      <p:sp>
        <p:nvSpPr>
          <p:cNvPr id="5" name="object 5"/>
          <p:cNvSpPr/>
          <p:nvPr/>
        </p:nvSpPr>
        <p:spPr>
          <a:xfrm>
            <a:off x="2945619" y="2391360"/>
            <a:ext cx="89535" cy="24765"/>
          </a:xfrm>
          <a:custGeom>
            <a:avLst/>
            <a:gdLst/>
            <a:ahLst/>
            <a:cxnLst/>
            <a:rect l="l" t="t" r="r" b="b"/>
            <a:pathLst>
              <a:path w="89535" h="24764">
                <a:moveTo>
                  <a:pt x="88999" y="24407"/>
                </a:moveTo>
                <a:lnTo>
                  <a:pt x="0" y="24407"/>
                </a:lnTo>
                <a:lnTo>
                  <a:pt x="0" y="0"/>
                </a:lnTo>
                <a:lnTo>
                  <a:pt x="88999" y="0"/>
                </a:lnTo>
                <a:lnTo>
                  <a:pt x="88999" y="24407"/>
                </a:lnTo>
                <a:close/>
              </a:path>
            </a:pathLst>
          </a:custGeom>
          <a:solidFill>
            <a:srgbClr val="434343"/>
          </a:solidFill>
        </p:spPr>
        <p:txBody>
          <a:bodyPr wrap="square" lIns="0" tIns="0" rIns="0" bIns="0" rtlCol="0"/>
          <a:lstStyle/>
          <a:p>
            <a:endParaRPr/>
          </a:p>
        </p:txBody>
      </p:sp>
      <p:sp>
        <p:nvSpPr>
          <p:cNvPr id="6" name="object 6"/>
          <p:cNvSpPr/>
          <p:nvPr/>
        </p:nvSpPr>
        <p:spPr>
          <a:xfrm>
            <a:off x="3833076" y="2268905"/>
            <a:ext cx="73660" cy="276860"/>
          </a:xfrm>
          <a:custGeom>
            <a:avLst/>
            <a:gdLst/>
            <a:ahLst/>
            <a:cxnLst/>
            <a:rect l="l" t="t" r="r" b="b"/>
            <a:pathLst>
              <a:path w="73660" h="276860">
                <a:moveTo>
                  <a:pt x="73367" y="0"/>
                </a:moveTo>
                <a:lnTo>
                  <a:pt x="0" y="0"/>
                </a:lnTo>
                <a:lnTo>
                  <a:pt x="0" y="21590"/>
                </a:lnTo>
                <a:lnTo>
                  <a:pt x="48374" y="21590"/>
                </a:lnTo>
                <a:lnTo>
                  <a:pt x="48374" y="256540"/>
                </a:lnTo>
                <a:lnTo>
                  <a:pt x="0" y="256540"/>
                </a:lnTo>
                <a:lnTo>
                  <a:pt x="0" y="276860"/>
                </a:lnTo>
                <a:lnTo>
                  <a:pt x="73367" y="276860"/>
                </a:lnTo>
                <a:lnTo>
                  <a:pt x="73367" y="256540"/>
                </a:lnTo>
                <a:lnTo>
                  <a:pt x="73367" y="21590"/>
                </a:lnTo>
                <a:lnTo>
                  <a:pt x="73367" y="0"/>
                </a:lnTo>
                <a:close/>
              </a:path>
            </a:pathLst>
          </a:custGeom>
          <a:solidFill>
            <a:srgbClr val="434343"/>
          </a:solidFill>
        </p:spPr>
        <p:txBody>
          <a:bodyPr wrap="square" lIns="0" tIns="0" rIns="0" bIns="0" rtlCol="0"/>
          <a:lstStyle/>
          <a:p>
            <a:endParaRPr/>
          </a:p>
        </p:txBody>
      </p:sp>
      <p:sp>
        <p:nvSpPr>
          <p:cNvPr id="7" name="object 7"/>
          <p:cNvSpPr/>
          <p:nvPr/>
        </p:nvSpPr>
        <p:spPr>
          <a:xfrm>
            <a:off x="919770" y="2685097"/>
            <a:ext cx="915035" cy="276860"/>
          </a:xfrm>
          <a:custGeom>
            <a:avLst/>
            <a:gdLst/>
            <a:ahLst/>
            <a:cxnLst/>
            <a:rect l="l" t="t" r="r" b="b"/>
            <a:pathLst>
              <a:path w="915035" h="276860">
                <a:moveTo>
                  <a:pt x="73372" y="276522"/>
                </a:moveTo>
                <a:lnTo>
                  <a:pt x="0" y="276522"/>
                </a:lnTo>
                <a:lnTo>
                  <a:pt x="0" y="0"/>
                </a:lnTo>
                <a:lnTo>
                  <a:pt x="73372" y="0"/>
                </a:lnTo>
                <a:lnTo>
                  <a:pt x="73372" y="20835"/>
                </a:lnTo>
                <a:lnTo>
                  <a:pt x="24705" y="20835"/>
                </a:lnTo>
                <a:lnTo>
                  <a:pt x="24705" y="255686"/>
                </a:lnTo>
                <a:lnTo>
                  <a:pt x="73372" y="255686"/>
                </a:lnTo>
                <a:lnTo>
                  <a:pt x="73372" y="276522"/>
                </a:lnTo>
                <a:close/>
              </a:path>
              <a:path w="915035" h="276860">
                <a:moveTo>
                  <a:pt x="259258" y="68014"/>
                </a:moveTo>
                <a:lnTo>
                  <a:pt x="233213" y="68014"/>
                </a:lnTo>
                <a:lnTo>
                  <a:pt x="233213" y="5209"/>
                </a:lnTo>
                <a:lnTo>
                  <a:pt x="259258" y="5209"/>
                </a:lnTo>
                <a:lnTo>
                  <a:pt x="259258" y="68014"/>
                </a:lnTo>
                <a:close/>
              </a:path>
              <a:path w="915035" h="276860">
                <a:moveTo>
                  <a:pt x="184249" y="218182"/>
                </a:moveTo>
                <a:lnTo>
                  <a:pt x="175716" y="218182"/>
                </a:lnTo>
                <a:lnTo>
                  <a:pt x="168175" y="216396"/>
                </a:lnTo>
                <a:lnTo>
                  <a:pt x="139786" y="187002"/>
                </a:lnTo>
                <a:lnTo>
                  <a:pt x="132457" y="143916"/>
                </a:lnTo>
                <a:lnTo>
                  <a:pt x="132782" y="134661"/>
                </a:lnTo>
                <a:lnTo>
                  <a:pt x="143954" y="96440"/>
                </a:lnTo>
                <a:lnTo>
                  <a:pt x="175468" y="69651"/>
                </a:lnTo>
                <a:lnTo>
                  <a:pt x="205531" y="64293"/>
                </a:lnTo>
                <a:lnTo>
                  <a:pt x="210294" y="64293"/>
                </a:lnTo>
                <a:lnTo>
                  <a:pt x="214957" y="64591"/>
                </a:lnTo>
                <a:lnTo>
                  <a:pt x="224184" y="65782"/>
                </a:lnTo>
                <a:lnTo>
                  <a:pt x="228748" y="66724"/>
                </a:lnTo>
                <a:lnTo>
                  <a:pt x="233213" y="68014"/>
                </a:lnTo>
                <a:lnTo>
                  <a:pt x="259258" y="68014"/>
                </a:lnTo>
                <a:lnTo>
                  <a:pt x="259258" y="85725"/>
                </a:lnTo>
                <a:lnTo>
                  <a:pt x="203745" y="85725"/>
                </a:lnTo>
                <a:lnTo>
                  <a:pt x="193755" y="86580"/>
                </a:lnTo>
                <a:lnTo>
                  <a:pt x="161887" y="116978"/>
                </a:lnTo>
                <a:lnTo>
                  <a:pt x="158948" y="142279"/>
                </a:lnTo>
                <a:lnTo>
                  <a:pt x="159441" y="154967"/>
                </a:lnTo>
                <a:lnTo>
                  <a:pt x="176510" y="192695"/>
                </a:lnTo>
                <a:lnTo>
                  <a:pt x="189458" y="196006"/>
                </a:lnTo>
                <a:lnTo>
                  <a:pt x="228329" y="196006"/>
                </a:lnTo>
                <a:lnTo>
                  <a:pt x="223837" y="200955"/>
                </a:lnTo>
                <a:lnTo>
                  <a:pt x="191485" y="217707"/>
                </a:lnTo>
                <a:lnTo>
                  <a:pt x="184249" y="218182"/>
                </a:lnTo>
                <a:close/>
              </a:path>
              <a:path w="915035" h="276860">
                <a:moveTo>
                  <a:pt x="228329" y="196006"/>
                </a:moveTo>
                <a:lnTo>
                  <a:pt x="196006" y="196006"/>
                </a:lnTo>
                <a:lnTo>
                  <a:pt x="202902" y="193079"/>
                </a:lnTo>
                <a:lnTo>
                  <a:pt x="210145" y="187225"/>
                </a:lnTo>
                <a:lnTo>
                  <a:pt x="215717" y="182305"/>
                </a:lnTo>
                <a:lnTo>
                  <a:pt x="221419" y="176324"/>
                </a:lnTo>
                <a:lnTo>
                  <a:pt x="227251" y="169282"/>
                </a:lnTo>
                <a:lnTo>
                  <a:pt x="233213" y="161180"/>
                </a:lnTo>
                <a:lnTo>
                  <a:pt x="233213" y="91827"/>
                </a:lnTo>
                <a:lnTo>
                  <a:pt x="228947" y="89842"/>
                </a:lnTo>
                <a:lnTo>
                  <a:pt x="224234" y="88354"/>
                </a:lnTo>
                <a:lnTo>
                  <a:pt x="219075" y="87362"/>
                </a:lnTo>
                <a:lnTo>
                  <a:pt x="213915" y="86270"/>
                </a:lnTo>
                <a:lnTo>
                  <a:pt x="208805" y="85725"/>
                </a:lnTo>
                <a:lnTo>
                  <a:pt x="259258" y="85725"/>
                </a:lnTo>
                <a:lnTo>
                  <a:pt x="259258" y="187225"/>
                </a:lnTo>
                <a:lnTo>
                  <a:pt x="235148" y="187225"/>
                </a:lnTo>
                <a:lnTo>
                  <a:pt x="229604" y="194602"/>
                </a:lnTo>
                <a:lnTo>
                  <a:pt x="228329" y="196006"/>
                </a:lnTo>
                <a:close/>
              </a:path>
              <a:path w="915035" h="276860">
                <a:moveTo>
                  <a:pt x="259258" y="215503"/>
                </a:moveTo>
                <a:lnTo>
                  <a:pt x="236041" y="215503"/>
                </a:lnTo>
                <a:lnTo>
                  <a:pt x="235148" y="187225"/>
                </a:lnTo>
                <a:lnTo>
                  <a:pt x="259258" y="187225"/>
                </a:lnTo>
                <a:lnTo>
                  <a:pt x="259258" y="215503"/>
                </a:lnTo>
                <a:close/>
              </a:path>
              <a:path w="915035" h="276860">
                <a:moveTo>
                  <a:pt x="316110" y="96291"/>
                </a:moveTo>
                <a:lnTo>
                  <a:pt x="316110" y="72925"/>
                </a:lnTo>
                <a:lnTo>
                  <a:pt x="319385" y="71735"/>
                </a:lnTo>
                <a:lnTo>
                  <a:pt x="323006" y="70594"/>
                </a:lnTo>
                <a:lnTo>
                  <a:pt x="326975" y="69502"/>
                </a:lnTo>
                <a:lnTo>
                  <a:pt x="331043" y="68312"/>
                </a:lnTo>
                <a:lnTo>
                  <a:pt x="335309" y="67270"/>
                </a:lnTo>
                <a:lnTo>
                  <a:pt x="344239" y="65484"/>
                </a:lnTo>
                <a:lnTo>
                  <a:pt x="348902" y="64789"/>
                </a:lnTo>
                <a:lnTo>
                  <a:pt x="353764" y="64293"/>
                </a:lnTo>
                <a:lnTo>
                  <a:pt x="358626" y="63698"/>
                </a:lnTo>
                <a:lnTo>
                  <a:pt x="363537" y="63400"/>
                </a:lnTo>
                <a:lnTo>
                  <a:pt x="377527" y="63400"/>
                </a:lnTo>
                <a:lnTo>
                  <a:pt x="385663" y="64392"/>
                </a:lnTo>
                <a:lnTo>
                  <a:pt x="400149" y="68361"/>
                </a:lnTo>
                <a:lnTo>
                  <a:pt x="406251" y="71387"/>
                </a:lnTo>
                <a:lnTo>
                  <a:pt x="411212" y="75455"/>
                </a:lnTo>
                <a:lnTo>
                  <a:pt x="416272" y="79523"/>
                </a:lnTo>
                <a:lnTo>
                  <a:pt x="420141" y="84633"/>
                </a:lnTo>
                <a:lnTo>
                  <a:pt x="420487" y="85427"/>
                </a:lnTo>
                <a:lnTo>
                  <a:pt x="357981" y="85427"/>
                </a:lnTo>
                <a:lnTo>
                  <a:pt x="349646" y="86369"/>
                </a:lnTo>
                <a:lnTo>
                  <a:pt x="341411" y="88255"/>
                </a:lnTo>
                <a:lnTo>
                  <a:pt x="335253" y="89817"/>
                </a:lnTo>
                <a:lnTo>
                  <a:pt x="328984" y="91678"/>
                </a:lnTo>
                <a:lnTo>
                  <a:pt x="322603" y="93836"/>
                </a:lnTo>
                <a:lnTo>
                  <a:pt x="316110" y="96291"/>
                </a:lnTo>
                <a:close/>
              </a:path>
              <a:path w="915035" h="276860">
                <a:moveTo>
                  <a:pt x="351829" y="218182"/>
                </a:moveTo>
                <a:lnTo>
                  <a:pt x="343296" y="218182"/>
                </a:lnTo>
                <a:lnTo>
                  <a:pt x="336004" y="217090"/>
                </a:lnTo>
                <a:lnTo>
                  <a:pt x="306288" y="192434"/>
                </a:lnTo>
                <a:lnTo>
                  <a:pt x="303609" y="181669"/>
                </a:lnTo>
                <a:lnTo>
                  <a:pt x="303609" y="175617"/>
                </a:lnTo>
                <a:lnTo>
                  <a:pt x="320278" y="140493"/>
                </a:lnTo>
                <a:lnTo>
                  <a:pt x="369837" y="127694"/>
                </a:lnTo>
                <a:lnTo>
                  <a:pt x="400794" y="127694"/>
                </a:lnTo>
                <a:lnTo>
                  <a:pt x="400794" y="105767"/>
                </a:lnTo>
                <a:lnTo>
                  <a:pt x="366414" y="85427"/>
                </a:lnTo>
                <a:lnTo>
                  <a:pt x="420487" y="85427"/>
                </a:lnTo>
                <a:lnTo>
                  <a:pt x="425499" y="96936"/>
                </a:lnTo>
                <a:lnTo>
                  <a:pt x="426839" y="104179"/>
                </a:lnTo>
                <a:lnTo>
                  <a:pt x="426839" y="147488"/>
                </a:lnTo>
                <a:lnTo>
                  <a:pt x="361453" y="147488"/>
                </a:lnTo>
                <a:lnTo>
                  <a:pt x="355897" y="148133"/>
                </a:lnTo>
                <a:lnTo>
                  <a:pt x="330993" y="170557"/>
                </a:lnTo>
                <a:lnTo>
                  <a:pt x="330993" y="177601"/>
                </a:lnTo>
                <a:lnTo>
                  <a:pt x="351432" y="196602"/>
                </a:lnTo>
                <a:lnTo>
                  <a:pt x="401725" y="196602"/>
                </a:lnTo>
                <a:lnTo>
                  <a:pt x="396896" y="201020"/>
                </a:lnTo>
                <a:lnTo>
                  <a:pt x="358666" y="217847"/>
                </a:lnTo>
                <a:lnTo>
                  <a:pt x="351829" y="218182"/>
                </a:lnTo>
                <a:close/>
              </a:path>
              <a:path w="915035" h="276860">
                <a:moveTo>
                  <a:pt x="401725" y="196602"/>
                </a:moveTo>
                <a:lnTo>
                  <a:pt x="361950" y="196602"/>
                </a:lnTo>
                <a:lnTo>
                  <a:pt x="368746" y="194816"/>
                </a:lnTo>
                <a:lnTo>
                  <a:pt x="376386" y="191244"/>
                </a:lnTo>
                <a:lnTo>
                  <a:pt x="382265" y="188100"/>
                </a:lnTo>
                <a:lnTo>
                  <a:pt x="388292" y="184174"/>
                </a:lnTo>
                <a:lnTo>
                  <a:pt x="394468" y="179468"/>
                </a:lnTo>
                <a:lnTo>
                  <a:pt x="400794" y="173980"/>
                </a:lnTo>
                <a:lnTo>
                  <a:pt x="400794" y="147488"/>
                </a:lnTo>
                <a:lnTo>
                  <a:pt x="426839" y="147488"/>
                </a:lnTo>
                <a:lnTo>
                  <a:pt x="426839" y="195411"/>
                </a:lnTo>
                <a:lnTo>
                  <a:pt x="403026" y="195411"/>
                </a:lnTo>
                <a:lnTo>
                  <a:pt x="401725" y="196602"/>
                </a:lnTo>
                <a:close/>
              </a:path>
              <a:path w="915035" h="276860">
                <a:moveTo>
                  <a:pt x="426839" y="215503"/>
                </a:moveTo>
                <a:lnTo>
                  <a:pt x="403621" y="215503"/>
                </a:lnTo>
                <a:lnTo>
                  <a:pt x="403026" y="195411"/>
                </a:lnTo>
                <a:lnTo>
                  <a:pt x="426839" y="195411"/>
                </a:lnTo>
                <a:lnTo>
                  <a:pt x="426839" y="215503"/>
                </a:lnTo>
                <a:close/>
              </a:path>
              <a:path w="915035" h="276860">
                <a:moveTo>
                  <a:pt x="528488" y="66079"/>
                </a:moveTo>
                <a:lnTo>
                  <a:pt x="502592" y="66079"/>
                </a:lnTo>
                <a:lnTo>
                  <a:pt x="502592" y="25003"/>
                </a:lnTo>
                <a:lnTo>
                  <a:pt x="528488" y="18305"/>
                </a:lnTo>
                <a:lnTo>
                  <a:pt x="528488" y="66079"/>
                </a:lnTo>
                <a:close/>
              </a:path>
              <a:path w="915035" h="276860">
                <a:moveTo>
                  <a:pt x="595610" y="87808"/>
                </a:moveTo>
                <a:lnTo>
                  <a:pt x="460771" y="87808"/>
                </a:lnTo>
                <a:lnTo>
                  <a:pt x="460771" y="66079"/>
                </a:lnTo>
                <a:lnTo>
                  <a:pt x="595610" y="66079"/>
                </a:lnTo>
                <a:lnTo>
                  <a:pt x="595610" y="87808"/>
                </a:lnTo>
                <a:close/>
              </a:path>
              <a:path w="915035" h="276860">
                <a:moveTo>
                  <a:pt x="564852" y="217586"/>
                </a:moveTo>
                <a:lnTo>
                  <a:pt x="558403" y="217586"/>
                </a:lnTo>
                <a:lnTo>
                  <a:pt x="545231" y="216796"/>
                </a:lnTo>
                <a:lnTo>
                  <a:pt x="510378" y="197690"/>
                </a:lnTo>
                <a:lnTo>
                  <a:pt x="502592" y="165794"/>
                </a:lnTo>
                <a:lnTo>
                  <a:pt x="502592" y="87808"/>
                </a:lnTo>
                <a:lnTo>
                  <a:pt x="528488" y="87808"/>
                </a:lnTo>
                <a:lnTo>
                  <a:pt x="528488" y="163710"/>
                </a:lnTo>
                <a:lnTo>
                  <a:pt x="529018" y="171245"/>
                </a:lnTo>
                <a:lnTo>
                  <a:pt x="562272" y="195709"/>
                </a:lnTo>
                <a:lnTo>
                  <a:pt x="595610" y="195709"/>
                </a:lnTo>
                <a:lnTo>
                  <a:pt x="595610" y="213419"/>
                </a:lnTo>
                <a:lnTo>
                  <a:pt x="589756" y="214907"/>
                </a:lnTo>
                <a:lnTo>
                  <a:pt x="583703" y="215949"/>
                </a:lnTo>
                <a:lnTo>
                  <a:pt x="577453" y="216544"/>
                </a:lnTo>
                <a:lnTo>
                  <a:pt x="571202" y="217239"/>
                </a:lnTo>
                <a:lnTo>
                  <a:pt x="564852" y="217586"/>
                </a:lnTo>
                <a:close/>
              </a:path>
              <a:path w="915035" h="276860">
                <a:moveTo>
                  <a:pt x="595610" y="195709"/>
                </a:moveTo>
                <a:lnTo>
                  <a:pt x="567035" y="195709"/>
                </a:lnTo>
                <a:lnTo>
                  <a:pt x="572244" y="195361"/>
                </a:lnTo>
                <a:lnTo>
                  <a:pt x="577899" y="194667"/>
                </a:lnTo>
                <a:lnTo>
                  <a:pt x="583555" y="193873"/>
                </a:lnTo>
                <a:lnTo>
                  <a:pt x="589458" y="192682"/>
                </a:lnTo>
                <a:lnTo>
                  <a:pt x="595610" y="191095"/>
                </a:lnTo>
                <a:lnTo>
                  <a:pt x="595610" y="195709"/>
                </a:lnTo>
                <a:close/>
              </a:path>
              <a:path w="915035" h="276860">
                <a:moveTo>
                  <a:pt x="651271" y="96291"/>
                </a:moveTo>
                <a:lnTo>
                  <a:pt x="651271" y="72925"/>
                </a:lnTo>
                <a:lnTo>
                  <a:pt x="654546" y="71735"/>
                </a:lnTo>
                <a:lnTo>
                  <a:pt x="658167" y="70594"/>
                </a:lnTo>
                <a:lnTo>
                  <a:pt x="662136" y="69502"/>
                </a:lnTo>
                <a:lnTo>
                  <a:pt x="666204" y="68312"/>
                </a:lnTo>
                <a:lnTo>
                  <a:pt x="670470" y="67270"/>
                </a:lnTo>
                <a:lnTo>
                  <a:pt x="679400" y="65484"/>
                </a:lnTo>
                <a:lnTo>
                  <a:pt x="684063" y="64789"/>
                </a:lnTo>
                <a:lnTo>
                  <a:pt x="688925" y="64293"/>
                </a:lnTo>
                <a:lnTo>
                  <a:pt x="693787" y="63698"/>
                </a:lnTo>
                <a:lnTo>
                  <a:pt x="698698" y="63400"/>
                </a:lnTo>
                <a:lnTo>
                  <a:pt x="712688" y="63400"/>
                </a:lnTo>
                <a:lnTo>
                  <a:pt x="720824" y="64392"/>
                </a:lnTo>
                <a:lnTo>
                  <a:pt x="735310" y="68361"/>
                </a:lnTo>
                <a:lnTo>
                  <a:pt x="741412" y="71387"/>
                </a:lnTo>
                <a:lnTo>
                  <a:pt x="746373" y="75455"/>
                </a:lnTo>
                <a:lnTo>
                  <a:pt x="751433" y="79523"/>
                </a:lnTo>
                <a:lnTo>
                  <a:pt x="755302" y="84633"/>
                </a:lnTo>
                <a:lnTo>
                  <a:pt x="755648" y="85427"/>
                </a:lnTo>
                <a:lnTo>
                  <a:pt x="693142" y="85427"/>
                </a:lnTo>
                <a:lnTo>
                  <a:pt x="684807" y="86369"/>
                </a:lnTo>
                <a:lnTo>
                  <a:pt x="676572" y="88255"/>
                </a:lnTo>
                <a:lnTo>
                  <a:pt x="670414" y="89817"/>
                </a:lnTo>
                <a:lnTo>
                  <a:pt x="664145" y="91678"/>
                </a:lnTo>
                <a:lnTo>
                  <a:pt x="657764" y="93836"/>
                </a:lnTo>
                <a:lnTo>
                  <a:pt x="651271" y="96291"/>
                </a:lnTo>
                <a:close/>
              </a:path>
              <a:path w="915035" h="276860">
                <a:moveTo>
                  <a:pt x="686990" y="218182"/>
                </a:moveTo>
                <a:lnTo>
                  <a:pt x="678457" y="218182"/>
                </a:lnTo>
                <a:lnTo>
                  <a:pt x="671165" y="217090"/>
                </a:lnTo>
                <a:lnTo>
                  <a:pt x="641449" y="192434"/>
                </a:lnTo>
                <a:lnTo>
                  <a:pt x="638770" y="181669"/>
                </a:lnTo>
                <a:lnTo>
                  <a:pt x="638770" y="175617"/>
                </a:lnTo>
                <a:lnTo>
                  <a:pt x="655439" y="140493"/>
                </a:lnTo>
                <a:lnTo>
                  <a:pt x="704998" y="127694"/>
                </a:lnTo>
                <a:lnTo>
                  <a:pt x="735955" y="127694"/>
                </a:lnTo>
                <a:lnTo>
                  <a:pt x="735955" y="105767"/>
                </a:lnTo>
                <a:lnTo>
                  <a:pt x="701575" y="85427"/>
                </a:lnTo>
                <a:lnTo>
                  <a:pt x="755648" y="85427"/>
                </a:lnTo>
                <a:lnTo>
                  <a:pt x="760660" y="96936"/>
                </a:lnTo>
                <a:lnTo>
                  <a:pt x="762000" y="104179"/>
                </a:lnTo>
                <a:lnTo>
                  <a:pt x="762000" y="147488"/>
                </a:lnTo>
                <a:lnTo>
                  <a:pt x="696614" y="147488"/>
                </a:lnTo>
                <a:lnTo>
                  <a:pt x="691058" y="148133"/>
                </a:lnTo>
                <a:lnTo>
                  <a:pt x="666154" y="170557"/>
                </a:lnTo>
                <a:lnTo>
                  <a:pt x="666154" y="177601"/>
                </a:lnTo>
                <a:lnTo>
                  <a:pt x="686593" y="196602"/>
                </a:lnTo>
                <a:lnTo>
                  <a:pt x="736886" y="196602"/>
                </a:lnTo>
                <a:lnTo>
                  <a:pt x="732057" y="201020"/>
                </a:lnTo>
                <a:lnTo>
                  <a:pt x="693827" y="217847"/>
                </a:lnTo>
                <a:lnTo>
                  <a:pt x="686990" y="218182"/>
                </a:lnTo>
                <a:close/>
              </a:path>
              <a:path w="915035" h="276860">
                <a:moveTo>
                  <a:pt x="736886" y="196602"/>
                </a:moveTo>
                <a:lnTo>
                  <a:pt x="697110" y="196602"/>
                </a:lnTo>
                <a:lnTo>
                  <a:pt x="703907" y="194816"/>
                </a:lnTo>
                <a:lnTo>
                  <a:pt x="711547" y="191244"/>
                </a:lnTo>
                <a:lnTo>
                  <a:pt x="717425" y="188100"/>
                </a:lnTo>
                <a:lnTo>
                  <a:pt x="723453" y="184174"/>
                </a:lnTo>
                <a:lnTo>
                  <a:pt x="729629" y="179468"/>
                </a:lnTo>
                <a:lnTo>
                  <a:pt x="735955" y="173980"/>
                </a:lnTo>
                <a:lnTo>
                  <a:pt x="735955" y="147488"/>
                </a:lnTo>
                <a:lnTo>
                  <a:pt x="762000" y="147488"/>
                </a:lnTo>
                <a:lnTo>
                  <a:pt x="762000" y="195411"/>
                </a:lnTo>
                <a:lnTo>
                  <a:pt x="738187" y="195411"/>
                </a:lnTo>
                <a:lnTo>
                  <a:pt x="736886" y="196602"/>
                </a:lnTo>
                <a:close/>
              </a:path>
              <a:path w="915035" h="276860">
                <a:moveTo>
                  <a:pt x="762000" y="215503"/>
                </a:moveTo>
                <a:lnTo>
                  <a:pt x="738782" y="215503"/>
                </a:lnTo>
                <a:lnTo>
                  <a:pt x="738187" y="195411"/>
                </a:lnTo>
                <a:lnTo>
                  <a:pt x="762000" y="195411"/>
                </a:lnTo>
                <a:lnTo>
                  <a:pt x="762000" y="215503"/>
                </a:lnTo>
                <a:close/>
              </a:path>
              <a:path w="915035" h="276860">
                <a:moveTo>
                  <a:pt x="914846" y="146595"/>
                </a:moveTo>
                <a:lnTo>
                  <a:pt x="825847" y="146595"/>
                </a:lnTo>
                <a:lnTo>
                  <a:pt x="825847" y="122187"/>
                </a:lnTo>
                <a:lnTo>
                  <a:pt x="914846" y="122187"/>
                </a:lnTo>
                <a:lnTo>
                  <a:pt x="914846" y="146595"/>
                </a:lnTo>
                <a:close/>
              </a:path>
            </a:pathLst>
          </a:custGeom>
          <a:solidFill>
            <a:srgbClr val="434343"/>
          </a:solidFill>
        </p:spPr>
        <p:txBody>
          <a:bodyPr wrap="square" lIns="0" tIns="0" rIns="0" bIns="0" rtlCol="0"/>
          <a:lstStyle/>
          <a:p>
            <a:endParaRPr/>
          </a:p>
        </p:txBody>
      </p:sp>
      <p:sp>
        <p:nvSpPr>
          <p:cNvPr id="8" name="object 8"/>
          <p:cNvSpPr/>
          <p:nvPr/>
        </p:nvSpPr>
        <p:spPr>
          <a:xfrm>
            <a:off x="2945619" y="2807285"/>
            <a:ext cx="89535" cy="24765"/>
          </a:xfrm>
          <a:custGeom>
            <a:avLst/>
            <a:gdLst/>
            <a:ahLst/>
            <a:cxnLst/>
            <a:rect l="l" t="t" r="r" b="b"/>
            <a:pathLst>
              <a:path w="89535" h="24764">
                <a:moveTo>
                  <a:pt x="88999" y="24407"/>
                </a:moveTo>
                <a:lnTo>
                  <a:pt x="0" y="24407"/>
                </a:lnTo>
                <a:lnTo>
                  <a:pt x="0" y="0"/>
                </a:lnTo>
                <a:lnTo>
                  <a:pt x="88999" y="0"/>
                </a:lnTo>
                <a:lnTo>
                  <a:pt x="88999" y="24407"/>
                </a:lnTo>
                <a:close/>
              </a:path>
            </a:pathLst>
          </a:custGeom>
          <a:solidFill>
            <a:srgbClr val="434343"/>
          </a:solidFill>
        </p:spPr>
        <p:txBody>
          <a:bodyPr wrap="square" lIns="0" tIns="0" rIns="0" bIns="0" rtlCol="0"/>
          <a:lstStyle/>
          <a:p>
            <a:endParaRPr/>
          </a:p>
        </p:txBody>
      </p:sp>
      <p:sp>
        <p:nvSpPr>
          <p:cNvPr id="9" name="object 9"/>
          <p:cNvSpPr/>
          <p:nvPr/>
        </p:nvSpPr>
        <p:spPr>
          <a:xfrm>
            <a:off x="3810012" y="2690306"/>
            <a:ext cx="248691" cy="165943"/>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4881426" y="2685097"/>
            <a:ext cx="217170" cy="276860"/>
          </a:xfrm>
          <a:custGeom>
            <a:avLst/>
            <a:gdLst/>
            <a:ahLst/>
            <a:cxnLst/>
            <a:rect l="l" t="t" r="r" b="b"/>
            <a:pathLst>
              <a:path w="217170" h="276860">
                <a:moveTo>
                  <a:pt x="29765" y="75009"/>
                </a:moveTo>
                <a:lnTo>
                  <a:pt x="4167" y="75009"/>
                </a:lnTo>
                <a:lnTo>
                  <a:pt x="0" y="5209"/>
                </a:lnTo>
                <a:lnTo>
                  <a:pt x="34081" y="5209"/>
                </a:lnTo>
                <a:lnTo>
                  <a:pt x="29765" y="75009"/>
                </a:lnTo>
                <a:close/>
              </a:path>
              <a:path w="217170" h="276860">
                <a:moveTo>
                  <a:pt x="216991" y="276522"/>
                </a:moveTo>
                <a:lnTo>
                  <a:pt x="143619" y="276522"/>
                </a:lnTo>
                <a:lnTo>
                  <a:pt x="143619" y="255686"/>
                </a:lnTo>
                <a:lnTo>
                  <a:pt x="191988" y="255686"/>
                </a:lnTo>
                <a:lnTo>
                  <a:pt x="191988" y="20835"/>
                </a:lnTo>
                <a:lnTo>
                  <a:pt x="143619" y="20835"/>
                </a:lnTo>
                <a:lnTo>
                  <a:pt x="143619" y="0"/>
                </a:lnTo>
                <a:lnTo>
                  <a:pt x="216991" y="0"/>
                </a:lnTo>
                <a:lnTo>
                  <a:pt x="216991" y="276522"/>
                </a:lnTo>
                <a:close/>
              </a:path>
            </a:pathLst>
          </a:custGeom>
          <a:solidFill>
            <a:srgbClr val="434343"/>
          </a:solidFill>
        </p:spPr>
        <p:txBody>
          <a:bodyPr wrap="square" lIns="0" tIns="0" rIns="0" bIns="0" rtlCol="0"/>
          <a:lstStyle/>
          <a:p>
            <a:endParaRPr/>
          </a:p>
        </p:txBody>
      </p:sp>
      <p:sp>
        <p:nvSpPr>
          <p:cNvPr id="11" name="object 11"/>
          <p:cNvSpPr txBox="1"/>
          <p:nvPr/>
        </p:nvSpPr>
        <p:spPr>
          <a:xfrm>
            <a:off x="855724" y="3002200"/>
            <a:ext cx="1060450" cy="391160"/>
          </a:xfrm>
          <a:prstGeom prst="rect">
            <a:avLst/>
          </a:prstGeom>
        </p:spPr>
        <p:txBody>
          <a:bodyPr vert="horz" wrap="square" lIns="0" tIns="12700" rIns="0" bIns="0" rtlCol="0">
            <a:spAutoFit/>
          </a:bodyPr>
          <a:lstStyle/>
          <a:p>
            <a:pPr marL="12700">
              <a:lnSpc>
                <a:spcPct val="100000"/>
              </a:lnSpc>
              <a:spcBef>
                <a:spcPts val="100"/>
              </a:spcBef>
            </a:pPr>
            <a:r>
              <a:rPr sz="2400" b="1" i="1" spc="-5" dirty="0">
                <a:solidFill>
                  <a:srgbClr val="434343"/>
                </a:solidFill>
                <a:latin typeface="Calibri"/>
                <a:cs typeface="Calibri"/>
              </a:rPr>
              <a:t>element</a:t>
            </a:r>
            <a:endParaRPr sz="2400">
              <a:latin typeface="Calibri"/>
              <a:cs typeface="Calibri"/>
            </a:endParaRPr>
          </a:p>
        </p:txBody>
      </p:sp>
      <p:sp>
        <p:nvSpPr>
          <p:cNvPr id="12" name="object 12"/>
          <p:cNvSpPr/>
          <p:nvPr/>
        </p:nvSpPr>
        <p:spPr>
          <a:xfrm>
            <a:off x="1955168" y="3104197"/>
            <a:ext cx="915035" cy="276860"/>
          </a:xfrm>
          <a:custGeom>
            <a:avLst/>
            <a:gdLst/>
            <a:ahLst/>
            <a:cxnLst/>
            <a:rect l="l" t="t" r="r" b="b"/>
            <a:pathLst>
              <a:path w="915035" h="276860">
                <a:moveTo>
                  <a:pt x="73372" y="276522"/>
                </a:moveTo>
                <a:lnTo>
                  <a:pt x="0" y="276522"/>
                </a:lnTo>
                <a:lnTo>
                  <a:pt x="0" y="0"/>
                </a:lnTo>
                <a:lnTo>
                  <a:pt x="73372" y="0"/>
                </a:lnTo>
                <a:lnTo>
                  <a:pt x="73372" y="20835"/>
                </a:lnTo>
                <a:lnTo>
                  <a:pt x="24705" y="20835"/>
                </a:lnTo>
                <a:lnTo>
                  <a:pt x="24705" y="255686"/>
                </a:lnTo>
                <a:lnTo>
                  <a:pt x="73372" y="255686"/>
                </a:lnTo>
                <a:lnTo>
                  <a:pt x="73372" y="276522"/>
                </a:lnTo>
                <a:close/>
              </a:path>
              <a:path w="915035" h="276860">
                <a:moveTo>
                  <a:pt x="259258" y="68014"/>
                </a:moveTo>
                <a:lnTo>
                  <a:pt x="233213" y="68014"/>
                </a:lnTo>
                <a:lnTo>
                  <a:pt x="233213" y="5209"/>
                </a:lnTo>
                <a:lnTo>
                  <a:pt x="259258" y="5209"/>
                </a:lnTo>
                <a:lnTo>
                  <a:pt x="259258" y="68014"/>
                </a:lnTo>
                <a:close/>
              </a:path>
              <a:path w="915035" h="276860">
                <a:moveTo>
                  <a:pt x="184249" y="218182"/>
                </a:moveTo>
                <a:lnTo>
                  <a:pt x="175716" y="218182"/>
                </a:lnTo>
                <a:lnTo>
                  <a:pt x="168175" y="216396"/>
                </a:lnTo>
                <a:lnTo>
                  <a:pt x="139786" y="187002"/>
                </a:lnTo>
                <a:lnTo>
                  <a:pt x="132457" y="143916"/>
                </a:lnTo>
                <a:lnTo>
                  <a:pt x="132782" y="134661"/>
                </a:lnTo>
                <a:lnTo>
                  <a:pt x="143953" y="96440"/>
                </a:lnTo>
                <a:lnTo>
                  <a:pt x="175468" y="69651"/>
                </a:lnTo>
                <a:lnTo>
                  <a:pt x="205531" y="64293"/>
                </a:lnTo>
                <a:lnTo>
                  <a:pt x="210294" y="64293"/>
                </a:lnTo>
                <a:lnTo>
                  <a:pt x="214957" y="64591"/>
                </a:lnTo>
                <a:lnTo>
                  <a:pt x="224184" y="65782"/>
                </a:lnTo>
                <a:lnTo>
                  <a:pt x="228748" y="66724"/>
                </a:lnTo>
                <a:lnTo>
                  <a:pt x="233213" y="68014"/>
                </a:lnTo>
                <a:lnTo>
                  <a:pt x="259258" y="68014"/>
                </a:lnTo>
                <a:lnTo>
                  <a:pt x="259258" y="85725"/>
                </a:lnTo>
                <a:lnTo>
                  <a:pt x="203745" y="85725"/>
                </a:lnTo>
                <a:lnTo>
                  <a:pt x="193755" y="86580"/>
                </a:lnTo>
                <a:lnTo>
                  <a:pt x="161887" y="116978"/>
                </a:lnTo>
                <a:lnTo>
                  <a:pt x="158948" y="142279"/>
                </a:lnTo>
                <a:lnTo>
                  <a:pt x="159441" y="154967"/>
                </a:lnTo>
                <a:lnTo>
                  <a:pt x="176510" y="192695"/>
                </a:lnTo>
                <a:lnTo>
                  <a:pt x="189458" y="196006"/>
                </a:lnTo>
                <a:lnTo>
                  <a:pt x="228329" y="196006"/>
                </a:lnTo>
                <a:lnTo>
                  <a:pt x="223837" y="200955"/>
                </a:lnTo>
                <a:lnTo>
                  <a:pt x="191485" y="217707"/>
                </a:lnTo>
                <a:lnTo>
                  <a:pt x="184249" y="218182"/>
                </a:lnTo>
                <a:close/>
              </a:path>
              <a:path w="915035" h="276860">
                <a:moveTo>
                  <a:pt x="228329" y="196006"/>
                </a:moveTo>
                <a:lnTo>
                  <a:pt x="196006" y="196006"/>
                </a:lnTo>
                <a:lnTo>
                  <a:pt x="202902" y="193079"/>
                </a:lnTo>
                <a:lnTo>
                  <a:pt x="210145" y="187225"/>
                </a:lnTo>
                <a:lnTo>
                  <a:pt x="215717" y="182305"/>
                </a:lnTo>
                <a:lnTo>
                  <a:pt x="221419" y="176324"/>
                </a:lnTo>
                <a:lnTo>
                  <a:pt x="227251" y="169282"/>
                </a:lnTo>
                <a:lnTo>
                  <a:pt x="233213" y="161180"/>
                </a:lnTo>
                <a:lnTo>
                  <a:pt x="233213" y="91827"/>
                </a:lnTo>
                <a:lnTo>
                  <a:pt x="228947" y="89842"/>
                </a:lnTo>
                <a:lnTo>
                  <a:pt x="224234" y="88354"/>
                </a:lnTo>
                <a:lnTo>
                  <a:pt x="219075" y="87362"/>
                </a:lnTo>
                <a:lnTo>
                  <a:pt x="213915" y="86270"/>
                </a:lnTo>
                <a:lnTo>
                  <a:pt x="208805" y="85725"/>
                </a:lnTo>
                <a:lnTo>
                  <a:pt x="259258" y="85725"/>
                </a:lnTo>
                <a:lnTo>
                  <a:pt x="259258" y="187225"/>
                </a:lnTo>
                <a:lnTo>
                  <a:pt x="235148" y="187225"/>
                </a:lnTo>
                <a:lnTo>
                  <a:pt x="229604" y="194602"/>
                </a:lnTo>
                <a:lnTo>
                  <a:pt x="228329" y="196006"/>
                </a:lnTo>
                <a:close/>
              </a:path>
              <a:path w="915035" h="276860">
                <a:moveTo>
                  <a:pt x="259258" y="215503"/>
                </a:moveTo>
                <a:lnTo>
                  <a:pt x="236041" y="215503"/>
                </a:lnTo>
                <a:lnTo>
                  <a:pt x="235148" y="187225"/>
                </a:lnTo>
                <a:lnTo>
                  <a:pt x="259258" y="187225"/>
                </a:lnTo>
                <a:lnTo>
                  <a:pt x="259258" y="215503"/>
                </a:lnTo>
                <a:close/>
              </a:path>
              <a:path w="915035" h="276860">
                <a:moveTo>
                  <a:pt x="316110" y="96291"/>
                </a:moveTo>
                <a:lnTo>
                  <a:pt x="316110" y="72925"/>
                </a:lnTo>
                <a:lnTo>
                  <a:pt x="319385" y="71735"/>
                </a:lnTo>
                <a:lnTo>
                  <a:pt x="323006" y="70594"/>
                </a:lnTo>
                <a:lnTo>
                  <a:pt x="326975" y="69502"/>
                </a:lnTo>
                <a:lnTo>
                  <a:pt x="331043" y="68312"/>
                </a:lnTo>
                <a:lnTo>
                  <a:pt x="335309" y="67270"/>
                </a:lnTo>
                <a:lnTo>
                  <a:pt x="344239" y="65484"/>
                </a:lnTo>
                <a:lnTo>
                  <a:pt x="348902" y="64789"/>
                </a:lnTo>
                <a:lnTo>
                  <a:pt x="353764" y="64293"/>
                </a:lnTo>
                <a:lnTo>
                  <a:pt x="358626" y="63698"/>
                </a:lnTo>
                <a:lnTo>
                  <a:pt x="363537" y="63400"/>
                </a:lnTo>
                <a:lnTo>
                  <a:pt x="377527" y="63400"/>
                </a:lnTo>
                <a:lnTo>
                  <a:pt x="385663" y="64393"/>
                </a:lnTo>
                <a:lnTo>
                  <a:pt x="400149" y="68361"/>
                </a:lnTo>
                <a:lnTo>
                  <a:pt x="406251" y="71387"/>
                </a:lnTo>
                <a:lnTo>
                  <a:pt x="411212" y="75455"/>
                </a:lnTo>
                <a:lnTo>
                  <a:pt x="416272" y="79523"/>
                </a:lnTo>
                <a:lnTo>
                  <a:pt x="420141" y="84633"/>
                </a:lnTo>
                <a:lnTo>
                  <a:pt x="420487" y="85427"/>
                </a:lnTo>
                <a:lnTo>
                  <a:pt x="357981" y="85427"/>
                </a:lnTo>
                <a:lnTo>
                  <a:pt x="349646" y="86369"/>
                </a:lnTo>
                <a:lnTo>
                  <a:pt x="341411" y="88255"/>
                </a:lnTo>
                <a:lnTo>
                  <a:pt x="335253" y="89817"/>
                </a:lnTo>
                <a:lnTo>
                  <a:pt x="328984" y="91678"/>
                </a:lnTo>
                <a:lnTo>
                  <a:pt x="322603" y="93836"/>
                </a:lnTo>
                <a:lnTo>
                  <a:pt x="316110" y="96291"/>
                </a:lnTo>
                <a:close/>
              </a:path>
              <a:path w="915035" h="276860">
                <a:moveTo>
                  <a:pt x="351829" y="218182"/>
                </a:moveTo>
                <a:lnTo>
                  <a:pt x="343296" y="218182"/>
                </a:lnTo>
                <a:lnTo>
                  <a:pt x="336004" y="217090"/>
                </a:lnTo>
                <a:lnTo>
                  <a:pt x="306288" y="192434"/>
                </a:lnTo>
                <a:lnTo>
                  <a:pt x="303609" y="181669"/>
                </a:lnTo>
                <a:lnTo>
                  <a:pt x="303609" y="175617"/>
                </a:lnTo>
                <a:lnTo>
                  <a:pt x="320278" y="140493"/>
                </a:lnTo>
                <a:lnTo>
                  <a:pt x="369837" y="127694"/>
                </a:lnTo>
                <a:lnTo>
                  <a:pt x="400794" y="127694"/>
                </a:lnTo>
                <a:lnTo>
                  <a:pt x="400794" y="105767"/>
                </a:lnTo>
                <a:lnTo>
                  <a:pt x="366414" y="85427"/>
                </a:lnTo>
                <a:lnTo>
                  <a:pt x="420487" y="85427"/>
                </a:lnTo>
                <a:lnTo>
                  <a:pt x="425499" y="96936"/>
                </a:lnTo>
                <a:lnTo>
                  <a:pt x="426839" y="104179"/>
                </a:lnTo>
                <a:lnTo>
                  <a:pt x="426839" y="147488"/>
                </a:lnTo>
                <a:lnTo>
                  <a:pt x="361453" y="147488"/>
                </a:lnTo>
                <a:lnTo>
                  <a:pt x="355897" y="148133"/>
                </a:lnTo>
                <a:lnTo>
                  <a:pt x="330993" y="170557"/>
                </a:lnTo>
                <a:lnTo>
                  <a:pt x="330993" y="177601"/>
                </a:lnTo>
                <a:lnTo>
                  <a:pt x="351432" y="196602"/>
                </a:lnTo>
                <a:lnTo>
                  <a:pt x="401725" y="196602"/>
                </a:lnTo>
                <a:lnTo>
                  <a:pt x="396896" y="201020"/>
                </a:lnTo>
                <a:lnTo>
                  <a:pt x="358666" y="217847"/>
                </a:lnTo>
                <a:lnTo>
                  <a:pt x="351829" y="218182"/>
                </a:lnTo>
                <a:close/>
              </a:path>
              <a:path w="915035" h="276860">
                <a:moveTo>
                  <a:pt x="401725" y="196602"/>
                </a:moveTo>
                <a:lnTo>
                  <a:pt x="361950" y="196602"/>
                </a:lnTo>
                <a:lnTo>
                  <a:pt x="368746" y="194816"/>
                </a:lnTo>
                <a:lnTo>
                  <a:pt x="376386" y="191244"/>
                </a:lnTo>
                <a:lnTo>
                  <a:pt x="382265" y="188100"/>
                </a:lnTo>
                <a:lnTo>
                  <a:pt x="388292" y="184174"/>
                </a:lnTo>
                <a:lnTo>
                  <a:pt x="394469" y="179468"/>
                </a:lnTo>
                <a:lnTo>
                  <a:pt x="400794" y="173980"/>
                </a:lnTo>
                <a:lnTo>
                  <a:pt x="400794" y="147488"/>
                </a:lnTo>
                <a:lnTo>
                  <a:pt x="426839" y="147488"/>
                </a:lnTo>
                <a:lnTo>
                  <a:pt x="426839" y="195411"/>
                </a:lnTo>
                <a:lnTo>
                  <a:pt x="403026" y="195411"/>
                </a:lnTo>
                <a:lnTo>
                  <a:pt x="401725" y="196602"/>
                </a:lnTo>
                <a:close/>
              </a:path>
              <a:path w="915035" h="276860">
                <a:moveTo>
                  <a:pt x="426839" y="215503"/>
                </a:moveTo>
                <a:lnTo>
                  <a:pt x="403621" y="215503"/>
                </a:lnTo>
                <a:lnTo>
                  <a:pt x="403026" y="195411"/>
                </a:lnTo>
                <a:lnTo>
                  <a:pt x="426839" y="195411"/>
                </a:lnTo>
                <a:lnTo>
                  <a:pt x="426839" y="215503"/>
                </a:lnTo>
                <a:close/>
              </a:path>
              <a:path w="915035" h="276860">
                <a:moveTo>
                  <a:pt x="528488" y="66079"/>
                </a:moveTo>
                <a:lnTo>
                  <a:pt x="502592" y="66079"/>
                </a:lnTo>
                <a:lnTo>
                  <a:pt x="502592" y="25003"/>
                </a:lnTo>
                <a:lnTo>
                  <a:pt x="528488" y="18305"/>
                </a:lnTo>
                <a:lnTo>
                  <a:pt x="528488" y="66079"/>
                </a:lnTo>
                <a:close/>
              </a:path>
              <a:path w="915035" h="276860">
                <a:moveTo>
                  <a:pt x="595610" y="87808"/>
                </a:moveTo>
                <a:lnTo>
                  <a:pt x="460771" y="87808"/>
                </a:lnTo>
                <a:lnTo>
                  <a:pt x="460771" y="66079"/>
                </a:lnTo>
                <a:lnTo>
                  <a:pt x="595610" y="66079"/>
                </a:lnTo>
                <a:lnTo>
                  <a:pt x="595610" y="87808"/>
                </a:lnTo>
                <a:close/>
              </a:path>
              <a:path w="915035" h="276860">
                <a:moveTo>
                  <a:pt x="564852" y="217586"/>
                </a:moveTo>
                <a:lnTo>
                  <a:pt x="558403" y="217586"/>
                </a:lnTo>
                <a:lnTo>
                  <a:pt x="545231" y="216796"/>
                </a:lnTo>
                <a:lnTo>
                  <a:pt x="510378" y="197690"/>
                </a:lnTo>
                <a:lnTo>
                  <a:pt x="502592" y="165794"/>
                </a:lnTo>
                <a:lnTo>
                  <a:pt x="502592" y="87808"/>
                </a:lnTo>
                <a:lnTo>
                  <a:pt x="528488" y="87808"/>
                </a:lnTo>
                <a:lnTo>
                  <a:pt x="528488" y="163710"/>
                </a:lnTo>
                <a:lnTo>
                  <a:pt x="529018" y="171245"/>
                </a:lnTo>
                <a:lnTo>
                  <a:pt x="562272" y="195709"/>
                </a:lnTo>
                <a:lnTo>
                  <a:pt x="595610" y="195709"/>
                </a:lnTo>
                <a:lnTo>
                  <a:pt x="595610" y="213419"/>
                </a:lnTo>
                <a:lnTo>
                  <a:pt x="589756" y="214907"/>
                </a:lnTo>
                <a:lnTo>
                  <a:pt x="583703" y="215949"/>
                </a:lnTo>
                <a:lnTo>
                  <a:pt x="577453" y="216544"/>
                </a:lnTo>
                <a:lnTo>
                  <a:pt x="571202" y="217239"/>
                </a:lnTo>
                <a:lnTo>
                  <a:pt x="564852" y="217586"/>
                </a:lnTo>
                <a:close/>
              </a:path>
              <a:path w="915035" h="276860">
                <a:moveTo>
                  <a:pt x="595610" y="195709"/>
                </a:moveTo>
                <a:lnTo>
                  <a:pt x="567035" y="195709"/>
                </a:lnTo>
                <a:lnTo>
                  <a:pt x="572244" y="195361"/>
                </a:lnTo>
                <a:lnTo>
                  <a:pt x="577899" y="194667"/>
                </a:lnTo>
                <a:lnTo>
                  <a:pt x="583555" y="193873"/>
                </a:lnTo>
                <a:lnTo>
                  <a:pt x="589458" y="192682"/>
                </a:lnTo>
                <a:lnTo>
                  <a:pt x="595610" y="191095"/>
                </a:lnTo>
                <a:lnTo>
                  <a:pt x="595610" y="195709"/>
                </a:lnTo>
                <a:close/>
              </a:path>
              <a:path w="915035" h="276860">
                <a:moveTo>
                  <a:pt x="651271" y="96291"/>
                </a:moveTo>
                <a:lnTo>
                  <a:pt x="651271" y="72925"/>
                </a:lnTo>
                <a:lnTo>
                  <a:pt x="654546" y="71735"/>
                </a:lnTo>
                <a:lnTo>
                  <a:pt x="658167" y="70594"/>
                </a:lnTo>
                <a:lnTo>
                  <a:pt x="662136" y="69502"/>
                </a:lnTo>
                <a:lnTo>
                  <a:pt x="666204" y="68312"/>
                </a:lnTo>
                <a:lnTo>
                  <a:pt x="670470" y="67270"/>
                </a:lnTo>
                <a:lnTo>
                  <a:pt x="679400" y="65484"/>
                </a:lnTo>
                <a:lnTo>
                  <a:pt x="684063" y="64789"/>
                </a:lnTo>
                <a:lnTo>
                  <a:pt x="688925" y="64293"/>
                </a:lnTo>
                <a:lnTo>
                  <a:pt x="693787" y="63698"/>
                </a:lnTo>
                <a:lnTo>
                  <a:pt x="698698" y="63400"/>
                </a:lnTo>
                <a:lnTo>
                  <a:pt x="712688" y="63400"/>
                </a:lnTo>
                <a:lnTo>
                  <a:pt x="720824" y="64393"/>
                </a:lnTo>
                <a:lnTo>
                  <a:pt x="735310" y="68361"/>
                </a:lnTo>
                <a:lnTo>
                  <a:pt x="741412" y="71387"/>
                </a:lnTo>
                <a:lnTo>
                  <a:pt x="746373" y="75455"/>
                </a:lnTo>
                <a:lnTo>
                  <a:pt x="751433" y="79523"/>
                </a:lnTo>
                <a:lnTo>
                  <a:pt x="755302" y="84633"/>
                </a:lnTo>
                <a:lnTo>
                  <a:pt x="755648" y="85427"/>
                </a:lnTo>
                <a:lnTo>
                  <a:pt x="693142" y="85427"/>
                </a:lnTo>
                <a:lnTo>
                  <a:pt x="684807" y="86369"/>
                </a:lnTo>
                <a:lnTo>
                  <a:pt x="676572" y="88255"/>
                </a:lnTo>
                <a:lnTo>
                  <a:pt x="670414" y="89817"/>
                </a:lnTo>
                <a:lnTo>
                  <a:pt x="664145" y="91678"/>
                </a:lnTo>
                <a:lnTo>
                  <a:pt x="657764" y="93836"/>
                </a:lnTo>
                <a:lnTo>
                  <a:pt x="651271" y="96291"/>
                </a:lnTo>
                <a:close/>
              </a:path>
              <a:path w="915035" h="276860">
                <a:moveTo>
                  <a:pt x="686990" y="218182"/>
                </a:moveTo>
                <a:lnTo>
                  <a:pt x="678457" y="218182"/>
                </a:lnTo>
                <a:lnTo>
                  <a:pt x="671165" y="217090"/>
                </a:lnTo>
                <a:lnTo>
                  <a:pt x="641449" y="192434"/>
                </a:lnTo>
                <a:lnTo>
                  <a:pt x="638770" y="181669"/>
                </a:lnTo>
                <a:lnTo>
                  <a:pt x="638770" y="175617"/>
                </a:lnTo>
                <a:lnTo>
                  <a:pt x="655439" y="140493"/>
                </a:lnTo>
                <a:lnTo>
                  <a:pt x="704998" y="127694"/>
                </a:lnTo>
                <a:lnTo>
                  <a:pt x="735955" y="127694"/>
                </a:lnTo>
                <a:lnTo>
                  <a:pt x="735955" y="105767"/>
                </a:lnTo>
                <a:lnTo>
                  <a:pt x="701575" y="85427"/>
                </a:lnTo>
                <a:lnTo>
                  <a:pt x="755648" y="85427"/>
                </a:lnTo>
                <a:lnTo>
                  <a:pt x="760660" y="96936"/>
                </a:lnTo>
                <a:lnTo>
                  <a:pt x="762000" y="104179"/>
                </a:lnTo>
                <a:lnTo>
                  <a:pt x="762000" y="147488"/>
                </a:lnTo>
                <a:lnTo>
                  <a:pt x="696614" y="147488"/>
                </a:lnTo>
                <a:lnTo>
                  <a:pt x="691058" y="148133"/>
                </a:lnTo>
                <a:lnTo>
                  <a:pt x="666154" y="170557"/>
                </a:lnTo>
                <a:lnTo>
                  <a:pt x="666154" y="177601"/>
                </a:lnTo>
                <a:lnTo>
                  <a:pt x="686593" y="196602"/>
                </a:lnTo>
                <a:lnTo>
                  <a:pt x="736886" y="196602"/>
                </a:lnTo>
                <a:lnTo>
                  <a:pt x="732057" y="201020"/>
                </a:lnTo>
                <a:lnTo>
                  <a:pt x="693827" y="217847"/>
                </a:lnTo>
                <a:lnTo>
                  <a:pt x="686990" y="218182"/>
                </a:lnTo>
                <a:close/>
              </a:path>
              <a:path w="915035" h="276860">
                <a:moveTo>
                  <a:pt x="736886" y="196602"/>
                </a:moveTo>
                <a:lnTo>
                  <a:pt x="697110" y="196602"/>
                </a:lnTo>
                <a:lnTo>
                  <a:pt x="703907" y="194816"/>
                </a:lnTo>
                <a:lnTo>
                  <a:pt x="711547" y="191244"/>
                </a:lnTo>
                <a:lnTo>
                  <a:pt x="717426" y="188100"/>
                </a:lnTo>
                <a:lnTo>
                  <a:pt x="723453" y="184174"/>
                </a:lnTo>
                <a:lnTo>
                  <a:pt x="729629" y="179468"/>
                </a:lnTo>
                <a:lnTo>
                  <a:pt x="735955" y="173980"/>
                </a:lnTo>
                <a:lnTo>
                  <a:pt x="735955" y="147488"/>
                </a:lnTo>
                <a:lnTo>
                  <a:pt x="762000" y="147488"/>
                </a:lnTo>
                <a:lnTo>
                  <a:pt x="762000" y="195411"/>
                </a:lnTo>
                <a:lnTo>
                  <a:pt x="738187" y="195411"/>
                </a:lnTo>
                <a:lnTo>
                  <a:pt x="736886" y="196602"/>
                </a:lnTo>
                <a:close/>
              </a:path>
              <a:path w="915035" h="276860">
                <a:moveTo>
                  <a:pt x="762000" y="215503"/>
                </a:moveTo>
                <a:lnTo>
                  <a:pt x="738782" y="215503"/>
                </a:lnTo>
                <a:lnTo>
                  <a:pt x="738187" y="195411"/>
                </a:lnTo>
                <a:lnTo>
                  <a:pt x="762000" y="195411"/>
                </a:lnTo>
                <a:lnTo>
                  <a:pt x="762000" y="215503"/>
                </a:lnTo>
                <a:close/>
              </a:path>
              <a:path w="915035" h="276860">
                <a:moveTo>
                  <a:pt x="914846" y="146595"/>
                </a:moveTo>
                <a:lnTo>
                  <a:pt x="825847" y="146595"/>
                </a:lnTo>
                <a:lnTo>
                  <a:pt x="825847" y="122187"/>
                </a:lnTo>
                <a:lnTo>
                  <a:pt x="914846" y="122187"/>
                </a:lnTo>
                <a:lnTo>
                  <a:pt x="914846" y="146595"/>
                </a:lnTo>
                <a:close/>
              </a:path>
            </a:pathLst>
          </a:custGeom>
          <a:solidFill>
            <a:srgbClr val="434343"/>
          </a:solidFill>
        </p:spPr>
        <p:txBody>
          <a:bodyPr wrap="square" lIns="0" tIns="0" rIns="0" bIns="0" rtlCol="0"/>
          <a:lstStyle/>
          <a:p>
            <a:endParaRPr/>
          </a:p>
        </p:txBody>
      </p:sp>
      <p:sp>
        <p:nvSpPr>
          <p:cNvPr id="13" name="object 13"/>
          <p:cNvSpPr/>
          <p:nvPr/>
        </p:nvSpPr>
        <p:spPr>
          <a:xfrm>
            <a:off x="3981016" y="3226385"/>
            <a:ext cx="89535" cy="24765"/>
          </a:xfrm>
          <a:custGeom>
            <a:avLst/>
            <a:gdLst/>
            <a:ahLst/>
            <a:cxnLst/>
            <a:rect l="l" t="t" r="r" b="b"/>
            <a:pathLst>
              <a:path w="89535" h="24764">
                <a:moveTo>
                  <a:pt x="88999" y="24407"/>
                </a:moveTo>
                <a:lnTo>
                  <a:pt x="0" y="24407"/>
                </a:lnTo>
                <a:lnTo>
                  <a:pt x="0" y="0"/>
                </a:lnTo>
                <a:lnTo>
                  <a:pt x="88999" y="0"/>
                </a:lnTo>
                <a:lnTo>
                  <a:pt x="88999" y="24407"/>
                </a:lnTo>
                <a:close/>
              </a:path>
            </a:pathLst>
          </a:custGeom>
          <a:solidFill>
            <a:srgbClr val="434343"/>
          </a:solidFill>
        </p:spPr>
        <p:txBody>
          <a:bodyPr wrap="square" lIns="0" tIns="0" rIns="0" bIns="0" rtlCol="0"/>
          <a:lstStyle/>
          <a:p>
            <a:endParaRPr/>
          </a:p>
        </p:txBody>
      </p:sp>
      <p:sp>
        <p:nvSpPr>
          <p:cNvPr id="14" name="object 14"/>
          <p:cNvSpPr txBox="1"/>
          <p:nvPr/>
        </p:nvSpPr>
        <p:spPr>
          <a:xfrm>
            <a:off x="2896605" y="3002200"/>
            <a:ext cx="1941830" cy="391160"/>
          </a:xfrm>
          <a:prstGeom prst="rect">
            <a:avLst/>
          </a:prstGeom>
        </p:spPr>
        <p:txBody>
          <a:bodyPr vert="horz" wrap="square" lIns="0" tIns="12700" rIns="0" bIns="0" rtlCol="0">
            <a:spAutoFit/>
          </a:bodyPr>
          <a:lstStyle/>
          <a:p>
            <a:pPr marL="12700">
              <a:lnSpc>
                <a:spcPct val="100000"/>
              </a:lnSpc>
              <a:spcBef>
                <a:spcPts val="100"/>
              </a:spcBef>
              <a:tabLst>
                <a:tab pos="1212215" algn="l"/>
              </a:tabLst>
            </a:pPr>
            <a:r>
              <a:rPr sz="2400" b="1" i="1" spc="-5" dirty="0">
                <a:solidFill>
                  <a:srgbClr val="434343"/>
                </a:solidFill>
                <a:latin typeface="Calibri"/>
                <a:cs typeface="Calibri"/>
              </a:rPr>
              <a:t>variabl</a:t>
            </a:r>
            <a:r>
              <a:rPr sz="2400" b="1" i="1" dirty="0">
                <a:solidFill>
                  <a:srgbClr val="434343"/>
                </a:solidFill>
                <a:latin typeface="Calibri"/>
                <a:cs typeface="Calibri"/>
              </a:rPr>
              <a:t>e	</a:t>
            </a:r>
            <a:r>
              <a:rPr sz="2400" b="1" i="1" spc="-5" dirty="0">
                <a:solidFill>
                  <a:srgbClr val="434343"/>
                </a:solidFill>
                <a:latin typeface="Calibri"/>
                <a:cs typeface="Calibri"/>
              </a:rPr>
              <a:t>name</a:t>
            </a:r>
            <a:endParaRPr sz="2400">
              <a:latin typeface="Calibri"/>
              <a:cs typeface="Calibri"/>
            </a:endParaRPr>
          </a:p>
        </p:txBody>
      </p:sp>
      <p:sp>
        <p:nvSpPr>
          <p:cNvPr id="15" name="object 15"/>
          <p:cNvSpPr/>
          <p:nvPr/>
        </p:nvSpPr>
        <p:spPr>
          <a:xfrm>
            <a:off x="4868469" y="3104565"/>
            <a:ext cx="73660" cy="275590"/>
          </a:xfrm>
          <a:custGeom>
            <a:avLst/>
            <a:gdLst/>
            <a:ahLst/>
            <a:cxnLst/>
            <a:rect l="l" t="t" r="r" b="b"/>
            <a:pathLst>
              <a:path w="73660" h="275589">
                <a:moveTo>
                  <a:pt x="73380" y="0"/>
                </a:moveTo>
                <a:lnTo>
                  <a:pt x="0" y="0"/>
                </a:lnTo>
                <a:lnTo>
                  <a:pt x="0" y="20320"/>
                </a:lnTo>
                <a:lnTo>
                  <a:pt x="48374" y="20320"/>
                </a:lnTo>
                <a:lnTo>
                  <a:pt x="48374" y="255270"/>
                </a:lnTo>
                <a:lnTo>
                  <a:pt x="0" y="255270"/>
                </a:lnTo>
                <a:lnTo>
                  <a:pt x="0" y="275590"/>
                </a:lnTo>
                <a:lnTo>
                  <a:pt x="73380" y="275590"/>
                </a:lnTo>
                <a:lnTo>
                  <a:pt x="73380" y="255270"/>
                </a:lnTo>
                <a:lnTo>
                  <a:pt x="73380" y="20320"/>
                </a:lnTo>
                <a:lnTo>
                  <a:pt x="73380" y="0"/>
                </a:lnTo>
                <a:close/>
              </a:path>
            </a:pathLst>
          </a:custGeom>
          <a:solidFill>
            <a:srgbClr val="434343"/>
          </a:solidFill>
        </p:spPr>
        <p:txBody>
          <a:bodyPr wrap="square" lIns="0" tIns="0" rIns="0" bIns="0" rtlCol="0"/>
          <a:lstStyle/>
          <a:p>
            <a:endParaRPr/>
          </a:p>
        </p:txBody>
      </p:sp>
      <p:sp>
        <p:nvSpPr>
          <p:cNvPr id="16" name="object 16"/>
          <p:cNvSpPr txBox="1"/>
          <p:nvPr/>
        </p:nvSpPr>
        <p:spPr>
          <a:xfrm>
            <a:off x="1861207" y="2117010"/>
            <a:ext cx="3637279" cy="1276350"/>
          </a:xfrm>
          <a:prstGeom prst="rect">
            <a:avLst/>
          </a:prstGeom>
        </p:spPr>
        <p:txBody>
          <a:bodyPr vert="horz" wrap="square" lIns="0" tIns="62865" rIns="0" bIns="0" rtlCol="0">
            <a:spAutoFit/>
          </a:bodyPr>
          <a:lstStyle/>
          <a:p>
            <a:pPr marL="12700">
              <a:lnSpc>
                <a:spcPct val="100000"/>
              </a:lnSpc>
              <a:spcBef>
                <a:spcPts val="495"/>
              </a:spcBef>
              <a:tabLst>
                <a:tab pos="1212215" algn="l"/>
                <a:tab pos="2165350" algn="l"/>
              </a:tabLst>
            </a:pPr>
            <a:r>
              <a:rPr sz="2400" b="1" i="1" spc="-5" dirty="0">
                <a:solidFill>
                  <a:srgbClr val="434343"/>
                </a:solidFill>
                <a:latin typeface="Calibri"/>
                <a:cs typeface="Calibri"/>
              </a:rPr>
              <a:t>variable	name	</a:t>
            </a:r>
            <a:r>
              <a:rPr sz="2400" spc="-5" dirty="0">
                <a:solidFill>
                  <a:srgbClr val="434343"/>
                </a:solidFill>
                <a:latin typeface="Calibri"/>
                <a:cs typeface="Calibri"/>
              </a:rPr>
              <a:t>or</a:t>
            </a:r>
            <a:endParaRPr sz="2400">
              <a:latin typeface="Calibri"/>
              <a:cs typeface="Calibri"/>
            </a:endParaRPr>
          </a:p>
          <a:p>
            <a:pPr marL="12700">
              <a:lnSpc>
                <a:spcPct val="100000"/>
              </a:lnSpc>
              <a:spcBef>
                <a:spcPts val="395"/>
              </a:spcBef>
              <a:tabLst>
                <a:tab pos="1212215" algn="l"/>
                <a:tab pos="2263775" algn="l"/>
                <a:tab pos="3357245" algn="l"/>
              </a:tabLst>
            </a:pPr>
            <a:r>
              <a:rPr sz="2400" b="1" i="1" spc="-5" dirty="0">
                <a:solidFill>
                  <a:srgbClr val="434343"/>
                </a:solidFill>
                <a:latin typeface="Calibri"/>
                <a:cs typeface="Calibri"/>
              </a:rPr>
              <a:t>variabl</a:t>
            </a:r>
            <a:r>
              <a:rPr sz="2400" b="1" i="1" dirty="0">
                <a:solidFill>
                  <a:srgbClr val="434343"/>
                </a:solidFill>
                <a:latin typeface="Calibri"/>
                <a:cs typeface="Calibri"/>
              </a:rPr>
              <a:t>e	</a:t>
            </a:r>
            <a:r>
              <a:rPr sz="2400" b="1" i="1" spc="-5" dirty="0">
                <a:solidFill>
                  <a:srgbClr val="434343"/>
                </a:solidFill>
                <a:latin typeface="Calibri"/>
                <a:cs typeface="Calibri"/>
              </a:rPr>
              <a:t>nam</a:t>
            </a:r>
            <a:r>
              <a:rPr sz="2400" b="1" i="1" dirty="0">
                <a:solidFill>
                  <a:srgbClr val="434343"/>
                </a:solidFill>
                <a:latin typeface="Calibri"/>
                <a:cs typeface="Calibri"/>
              </a:rPr>
              <a:t>e	</a:t>
            </a:r>
            <a:r>
              <a:rPr sz="2400" b="1" i="1" spc="-5" dirty="0">
                <a:solidFill>
                  <a:srgbClr val="434343"/>
                </a:solidFill>
                <a:latin typeface="Calibri"/>
                <a:cs typeface="Calibri"/>
              </a:rPr>
              <a:t>valu</a:t>
            </a:r>
            <a:r>
              <a:rPr sz="2400" b="1" i="1" dirty="0">
                <a:solidFill>
                  <a:srgbClr val="434343"/>
                </a:solidFill>
                <a:latin typeface="Calibri"/>
                <a:cs typeface="Calibri"/>
              </a:rPr>
              <a:t>e	</a:t>
            </a:r>
            <a:r>
              <a:rPr sz="2400" spc="-5" dirty="0">
                <a:solidFill>
                  <a:srgbClr val="434343"/>
                </a:solidFill>
                <a:latin typeface="Calibri"/>
                <a:cs typeface="Calibri"/>
              </a:rPr>
              <a:t>or</a:t>
            </a:r>
            <a:endParaRPr sz="2400">
              <a:latin typeface="Calibri"/>
              <a:cs typeface="Calibri"/>
            </a:endParaRPr>
          </a:p>
          <a:p>
            <a:pPr marL="3200400">
              <a:lnSpc>
                <a:spcPct val="100000"/>
              </a:lnSpc>
              <a:spcBef>
                <a:spcPts val="420"/>
              </a:spcBef>
            </a:pPr>
            <a:r>
              <a:rPr sz="2400" spc="-5" dirty="0">
                <a:solidFill>
                  <a:srgbClr val="434343"/>
                </a:solidFill>
                <a:latin typeface="Calibri"/>
                <a:cs typeface="Calibri"/>
              </a:rPr>
              <a:t>etc</a:t>
            </a:r>
            <a:endParaRPr sz="2400">
              <a:latin typeface="Calibri"/>
              <a:cs typeface="Calibri"/>
            </a:endParaRPr>
          </a:p>
        </p:txBody>
      </p:sp>
      <p:sp>
        <p:nvSpPr>
          <p:cNvPr id="17" name="object 17"/>
          <p:cNvSpPr/>
          <p:nvPr/>
        </p:nvSpPr>
        <p:spPr>
          <a:xfrm>
            <a:off x="858899" y="3672117"/>
            <a:ext cx="4179897" cy="24646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98489" y="3065386"/>
            <a:ext cx="2540000" cy="1126490"/>
          </a:xfrm>
          <a:prstGeom prst="rect">
            <a:avLst/>
          </a:prstGeom>
        </p:spPr>
        <p:txBody>
          <a:bodyPr vert="horz" wrap="square" lIns="0" tIns="8890" rIns="0" bIns="0" rtlCol="0">
            <a:spAutoFit/>
          </a:bodyPr>
          <a:lstStyle/>
          <a:p>
            <a:pPr marL="443230" marR="5080" indent="-431165">
              <a:lnSpc>
                <a:spcPct val="100699"/>
              </a:lnSpc>
              <a:spcBef>
                <a:spcPts val="70"/>
              </a:spcBef>
            </a:pPr>
            <a:r>
              <a:rPr sz="3600" u="heavy" spc="-5" dirty="0">
                <a:solidFill>
                  <a:srgbClr val="0097A7"/>
                </a:solidFill>
                <a:uFill>
                  <a:solidFill>
                    <a:srgbClr val="0097A7"/>
                  </a:solidFill>
                </a:uFill>
                <a:latin typeface="Calibri"/>
                <a:cs typeface="Calibri"/>
                <a:hlinkClick r:id="rId2"/>
              </a:rPr>
              <a:t>Final</a:t>
            </a:r>
            <a:r>
              <a:rPr sz="3600" u="heavy" spc="-95" dirty="0">
                <a:solidFill>
                  <a:srgbClr val="0097A7"/>
                </a:solidFill>
                <a:uFill>
                  <a:solidFill>
                    <a:srgbClr val="0097A7"/>
                  </a:solidFill>
                </a:uFill>
                <a:latin typeface="Calibri"/>
                <a:cs typeface="Calibri"/>
                <a:hlinkClick r:id="rId2"/>
              </a:rPr>
              <a:t> </a:t>
            </a:r>
            <a:r>
              <a:rPr sz="3600" u="heavy" spc="-5" dirty="0">
                <a:solidFill>
                  <a:srgbClr val="0097A7"/>
                </a:solidFill>
                <a:uFill>
                  <a:solidFill>
                    <a:srgbClr val="0097A7"/>
                  </a:solidFill>
                </a:uFill>
                <a:latin typeface="Calibri"/>
                <a:cs typeface="Calibri"/>
                <a:hlinkClick r:id="rId2"/>
              </a:rPr>
              <a:t>Solution </a:t>
            </a:r>
            <a:r>
              <a:rPr sz="3600" spc="-5" dirty="0">
                <a:solidFill>
                  <a:srgbClr val="0097A7"/>
                </a:solidFill>
                <a:latin typeface="Calibri"/>
                <a:cs typeface="Calibri"/>
              </a:rPr>
              <a:t> </a:t>
            </a:r>
            <a:r>
              <a:rPr sz="3600" u="heavy" spc="-5" dirty="0">
                <a:solidFill>
                  <a:srgbClr val="0097A7"/>
                </a:solidFill>
                <a:uFill>
                  <a:solidFill>
                    <a:srgbClr val="0097A7"/>
                  </a:solidFill>
                </a:uFill>
                <a:latin typeface="Calibri"/>
                <a:cs typeface="Calibri"/>
                <a:hlinkClick r:id="rId2"/>
              </a:rPr>
              <a:t>CodePen</a:t>
            </a:r>
            <a:endParaRPr sz="3600">
              <a:latin typeface="Calibri"/>
              <a:cs typeface="Calibri"/>
            </a:endParaRPr>
          </a:p>
        </p:txBody>
      </p:sp>
      <p:sp>
        <p:nvSpPr>
          <p:cNvPr id="3" name="object 3"/>
          <p:cNvSpPr/>
          <p:nvPr/>
        </p:nvSpPr>
        <p:spPr>
          <a:xfrm>
            <a:off x="152400" y="152400"/>
            <a:ext cx="4340065" cy="53393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52400" y="5725324"/>
            <a:ext cx="6912800" cy="83232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85" dirty="0"/>
              <a:t>Understanding </a:t>
            </a:r>
            <a:r>
              <a:rPr spc="350" dirty="0"/>
              <a:t>the</a:t>
            </a:r>
            <a:r>
              <a:rPr spc="-195" dirty="0"/>
              <a:t> </a:t>
            </a:r>
            <a:r>
              <a:rPr spc="480" dirty="0"/>
              <a:t>DOM</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222962"/>
            <a:ext cx="2284730" cy="574040"/>
          </a:xfrm>
          <a:prstGeom prst="rect">
            <a:avLst/>
          </a:prstGeom>
        </p:spPr>
        <p:txBody>
          <a:bodyPr vert="horz" wrap="square" lIns="0" tIns="12700" rIns="0" bIns="0" rtlCol="0">
            <a:spAutoFit/>
          </a:bodyPr>
          <a:lstStyle/>
          <a:p>
            <a:pPr marL="12700">
              <a:lnSpc>
                <a:spcPct val="100000"/>
              </a:lnSpc>
              <a:spcBef>
                <a:spcPts val="100"/>
              </a:spcBef>
            </a:pPr>
            <a:r>
              <a:rPr spc="-5" dirty="0"/>
              <a:t>DOM</a:t>
            </a:r>
            <a:r>
              <a:rPr spc="-90" dirty="0"/>
              <a:t> </a:t>
            </a:r>
            <a:r>
              <a:rPr spc="-5" dirty="0"/>
              <a:t>Nodes</a:t>
            </a:r>
          </a:p>
        </p:txBody>
      </p:sp>
      <p:sp>
        <p:nvSpPr>
          <p:cNvPr id="3" name="object 3"/>
          <p:cNvSpPr/>
          <p:nvPr/>
        </p:nvSpPr>
        <p:spPr>
          <a:xfrm>
            <a:off x="5056597" y="1786115"/>
            <a:ext cx="635635" cy="213360"/>
          </a:xfrm>
          <a:custGeom>
            <a:avLst/>
            <a:gdLst/>
            <a:ahLst/>
            <a:cxnLst/>
            <a:rect l="l" t="t" r="r" b="b"/>
            <a:pathLst>
              <a:path w="635635" h="213360">
                <a:moveTo>
                  <a:pt x="24705" y="210294"/>
                </a:moveTo>
                <a:lnTo>
                  <a:pt x="0" y="210294"/>
                </a:lnTo>
                <a:lnTo>
                  <a:pt x="0" y="15775"/>
                </a:lnTo>
                <a:lnTo>
                  <a:pt x="34081" y="15775"/>
                </a:lnTo>
                <a:lnTo>
                  <a:pt x="50177" y="50006"/>
                </a:lnTo>
                <a:lnTo>
                  <a:pt x="24705" y="50006"/>
                </a:lnTo>
                <a:lnTo>
                  <a:pt x="24705" y="210294"/>
                </a:lnTo>
                <a:close/>
              </a:path>
              <a:path w="635635" h="213360">
                <a:moveTo>
                  <a:pt x="132308" y="175170"/>
                </a:moveTo>
                <a:lnTo>
                  <a:pt x="107602" y="175170"/>
                </a:lnTo>
                <a:lnTo>
                  <a:pt x="107602" y="15775"/>
                </a:lnTo>
                <a:lnTo>
                  <a:pt x="132308" y="15775"/>
                </a:lnTo>
                <a:lnTo>
                  <a:pt x="132308" y="175170"/>
                </a:lnTo>
                <a:close/>
              </a:path>
              <a:path w="635635" h="213360">
                <a:moveTo>
                  <a:pt x="132308" y="210294"/>
                </a:moveTo>
                <a:lnTo>
                  <a:pt x="97780" y="210294"/>
                </a:lnTo>
                <a:lnTo>
                  <a:pt x="41076" y="88999"/>
                </a:lnTo>
                <a:lnTo>
                  <a:pt x="24705" y="50006"/>
                </a:lnTo>
                <a:lnTo>
                  <a:pt x="50177" y="50006"/>
                </a:lnTo>
                <a:lnTo>
                  <a:pt x="88106" y="130671"/>
                </a:lnTo>
                <a:lnTo>
                  <a:pt x="107602" y="175170"/>
                </a:lnTo>
                <a:lnTo>
                  <a:pt x="132308" y="175170"/>
                </a:lnTo>
                <a:lnTo>
                  <a:pt x="132308" y="210294"/>
                </a:lnTo>
                <a:close/>
              </a:path>
              <a:path w="635635" h="213360">
                <a:moveTo>
                  <a:pt x="232171" y="212973"/>
                </a:moveTo>
                <a:lnTo>
                  <a:pt x="191579" y="201848"/>
                </a:lnTo>
                <a:lnTo>
                  <a:pt x="168175" y="169366"/>
                </a:lnTo>
                <a:lnTo>
                  <a:pt x="163562" y="136475"/>
                </a:lnTo>
                <a:lnTo>
                  <a:pt x="163869" y="127964"/>
                </a:lnTo>
                <a:lnTo>
                  <a:pt x="178268" y="85464"/>
                </a:lnTo>
                <a:lnTo>
                  <a:pt x="211931" y="61456"/>
                </a:lnTo>
                <a:lnTo>
                  <a:pt x="235148" y="58191"/>
                </a:lnTo>
                <a:lnTo>
                  <a:pt x="242971" y="58508"/>
                </a:lnTo>
                <a:lnTo>
                  <a:pt x="280810" y="73297"/>
                </a:lnTo>
                <a:lnTo>
                  <a:pt x="287426" y="80218"/>
                </a:lnTo>
                <a:lnTo>
                  <a:pt x="225921" y="80218"/>
                </a:lnTo>
                <a:lnTo>
                  <a:pt x="219273" y="81756"/>
                </a:lnTo>
                <a:lnTo>
                  <a:pt x="192434" y="114597"/>
                </a:lnTo>
                <a:lnTo>
                  <a:pt x="190084" y="127964"/>
                </a:lnTo>
                <a:lnTo>
                  <a:pt x="190139" y="145507"/>
                </a:lnTo>
                <a:lnTo>
                  <a:pt x="205581" y="181818"/>
                </a:lnTo>
                <a:lnTo>
                  <a:pt x="226913" y="191095"/>
                </a:lnTo>
                <a:lnTo>
                  <a:pt x="284826" y="191095"/>
                </a:lnTo>
                <a:lnTo>
                  <a:pt x="284708" y="191244"/>
                </a:lnTo>
                <a:lnTo>
                  <a:pt x="248096" y="211559"/>
                </a:lnTo>
                <a:lnTo>
                  <a:pt x="240357" y="212619"/>
                </a:lnTo>
                <a:lnTo>
                  <a:pt x="232171" y="212973"/>
                </a:lnTo>
                <a:close/>
              </a:path>
              <a:path w="635635" h="213360">
                <a:moveTo>
                  <a:pt x="284826" y="191095"/>
                </a:moveTo>
                <a:lnTo>
                  <a:pt x="241399" y="191095"/>
                </a:lnTo>
                <a:lnTo>
                  <a:pt x="247997" y="189607"/>
                </a:lnTo>
                <a:lnTo>
                  <a:pt x="259010" y="183554"/>
                </a:lnTo>
                <a:lnTo>
                  <a:pt x="263525" y="179486"/>
                </a:lnTo>
                <a:lnTo>
                  <a:pt x="266997" y="174426"/>
                </a:lnTo>
                <a:lnTo>
                  <a:pt x="270569" y="169366"/>
                </a:lnTo>
                <a:lnTo>
                  <a:pt x="273149" y="163512"/>
                </a:lnTo>
                <a:lnTo>
                  <a:pt x="274736" y="156864"/>
                </a:lnTo>
                <a:lnTo>
                  <a:pt x="276423" y="150117"/>
                </a:lnTo>
                <a:lnTo>
                  <a:pt x="277054" y="144809"/>
                </a:lnTo>
                <a:lnTo>
                  <a:pt x="277146" y="125424"/>
                </a:lnTo>
                <a:lnTo>
                  <a:pt x="276225" y="118318"/>
                </a:lnTo>
                <a:lnTo>
                  <a:pt x="274141" y="111472"/>
                </a:lnTo>
                <a:lnTo>
                  <a:pt x="272156" y="104526"/>
                </a:lnTo>
                <a:lnTo>
                  <a:pt x="269279" y="98772"/>
                </a:lnTo>
                <a:lnTo>
                  <a:pt x="265509" y="94208"/>
                </a:lnTo>
                <a:lnTo>
                  <a:pt x="261739" y="89544"/>
                </a:lnTo>
                <a:lnTo>
                  <a:pt x="257125" y="86072"/>
                </a:lnTo>
                <a:lnTo>
                  <a:pt x="251668" y="83790"/>
                </a:lnTo>
                <a:lnTo>
                  <a:pt x="246310" y="81408"/>
                </a:lnTo>
                <a:lnTo>
                  <a:pt x="240307" y="80218"/>
                </a:lnTo>
                <a:lnTo>
                  <a:pt x="287426" y="80218"/>
                </a:lnTo>
                <a:lnTo>
                  <a:pt x="302567" y="116978"/>
                </a:lnTo>
                <a:lnTo>
                  <a:pt x="303758" y="134391"/>
                </a:lnTo>
                <a:lnTo>
                  <a:pt x="303439" y="143023"/>
                </a:lnTo>
                <a:lnTo>
                  <a:pt x="292856" y="179821"/>
                </a:lnTo>
                <a:lnTo>
                  <a:pt x="289052" y="185784"/>
                </a:lnTo>
                <a:lnTo>
                  <a:pt x="284826" y="191095"/>
                </a:lnTo>
                <a:close/>
              </a:path>
              <a:path w="635635" h="213360">
                <a:moveTo>
                  <a:pt x="460474" y="62805"/>
                </a:moveTo>
                <a:lnTo>
                  <a:pt x="434429" y="62805"/>
                </a:lnTo>
                <a:lnTo>
                  <a:pt x="434429" y="0"/>
                </a:lnTo>
                <a:lnTo>
                  <a:pt x="460474" y="0"/>
                </a:lnTo>
                <a:lnTo>
                  <a:pt x="460474" y="62805"/>
                </a:lnTo>
                <a:close/>
              </a:path>
              <a:path w="635635" h="213360">
                <a:moveTo>
                  <a:pt x="385464" y="212973"/>
                </a:moveTo>
                <a:lnTo>
                  <a:pt x="376931" y="212973"/>
                </a:lnTo>
                <a:lnTo>
                  <a:pt x="369391" y="211187"/>
                </a:lnTo>
                <a:lnTo>
                  <a:pt x="341002" y="181793"/>
                </a:lnTo>
                <a:lnTo>
                  <a:pt x="333672" y="138707"/>
                </a:lnTo>
                <a:lnTo>
                  <a:pt x="333998" y="129452"/>
                </a:lnTo>
                <a:lnTo>
                  <a:pt x="345169" y="91231"/>
                </a:lnTo>
                <a:lnTo>
                  <a:pt x="376684" y="64442"/>
                </a:lnTo>
                <a:lnTo>
                  <a:pt x="406747" y="59084"/>
                </a:lnTo>
                <a:lnTo>
                  <a:pt x="411509" y="59084"/>
                </a:lnTo>
                <a:lnTo>
                  <a:pt x="416173" y="59382"/>
                </a:lnTo>
                <a:lnTo>
                  <a:pt x="425400" y="60573"/>
                </a:lnTo>
                <a:lnTo>
                  <a:pt x="429964" y="61515"/>
                </a:lnTo>
                <a:lnTo>
                  <a:pt x="434429" y="62805"/>
                </a:lnTo>
                <a:lnTo>
                  <a:pt x="460474" y="62805"/>
                </a:lnTo>
                <a:lnTo>
                  <a:pt x="460474" y="80516"/>
                </a:lnTo>
                <a:lnTo>
                  <a:pt x="404961" y="80516"/>
                </a:lnTo>
                <a:lnTo>
                  <a:pt x="394971" y="81371"/>
                </a:lnTo>
                <a:lnTo>
                  <a:pt x="363103" y="111769"/>
                </a:lnTo>
                <a:lnTo>
                  <a:pt x="360164" y="137070"/>
                </a:lnTo>
                <a:lnTo>
                  <a:pt x="360657" y="149758"/>
                </a:lnTo>
                <a:lnTo>
                  <a:pt x="377725" y="187486"/>
                </a:lnTo>
                <a:lnTo>
                  <a:pt x="390673" y="190797"/>
                </a:lnTo>
                <a:lnTo>
                  <a:pt x="429545" y="190797"/>
                </a:lnTo>
                <a:lnTo>
                  <a:pt x="425053" y="195746"/>
                </a:lnTo>
                <a:lnTo>
                  <a:pt x="392701" y="212498"/>
                </a:lnTo>
                <a:lnTo>
                  <a:pt x="385464" y="212973"/>
                </a:lnTo>
                <a:close/>
              </a:path>
              <a:path w="635635" h="213360">
                <a:moveTo>
                  <a:pt x="429545" y="190797"/>
                </a:moveTo>
                <a:lnTo>
                  <a:pt x="397222" y="190797"/>
                </a:lnTo>
                <a:lnTo>
                  <a:pt x="404118" y="187870"/>
                </a:lnTo>
                <a:lnTo>
                  <a:pt x="411360" y="182016"/>
                </a:lnTo>
                <a:lnTo>
                  <a:pt x="416932" y="177096"/>
                </a:lnTo>
                <a:lnTo>
                  <a:pt x="422634" y="171115"/>
                </a:lnTo>
                <a:lnTo>
                  <a:pt x="428466" y="164073"/>
                </a:lnTo>
                <a:lnTo>
                  <a:pt x="434429" y="155971"/>
                </a:lnTo>
                <a:lnTo>
                  <a:pt x="434429" y="86617"/>
                </a:lnTo>
                <a:lnTo>
                  <a:pt x="430163" y="84633"/>
                </a:lnTo>
                <a:lnTo>
                  <a:pt x="425450" y="83145"/>
                </a:lnTo>
                <a:lnTo>
                  <a:pt x="420290" y="82153"/>
                </a:lnTo>
                <a:lnTo>
                  <a:pt x="415131" y="81061"/>
                </a:lnTo>
                <a:lnTo>
                  <a:pt x="410021" y="80516"/>
                </a:lnTo>
                <a:lnTo>
                  <a:pt x="460474" y="80516"/>
                </a:lnTo>
                <a:lnTo>
                  <a:pt x="460474" y="182016"/>
                </a:lnTo>
                <a:lnTo>
                  <a:pt x="436364" y="182016"/>
                </a:lnTo>
                <a:lnTo>
                  <a:pt x="430820" y="189393"/>
                </a:lnTo>
                <a:lnTo>
                  <a:pt x="429545" y="190797"/>
                </a:lnTo>
                <a:close/>
              </a:path>
              <a:path w="635635" h="213360">
                <a:moveTo>
                  <a:pt x="460474" y="210294"/>
                </a:moveTo>
                <a:lnTo>
                  <a:pt x="437257" y="210294"/>
                </a:lnTo>
                <a:lnTo>
                  <a:pt x="436364" y="182016"/>
                </a:lnTo>
                <a:lnTo>
                  <a:pt x="460474" y="182016"/>
                </a:lnTo>
                <a:lnTo>
                  <a:pt x="460474" y="210294"/>
                </a:lnTo>
                <a:close/>
              </a:path>
              <a:path w="635635" h="213360">
                <a:moveTo>
                  <a:pt x="575518" y="212973"/>
                </a:moveTo>
                <a:lnTo>
                  <a:pt x="535865" y="204871"/>
                </a:lnTo>
                <a:lnTo>
                  <a:pt x="509047" y="175347"/>
                </a:lnTo>
                <a:lnTo>
                  <a:pt x="502495" y="134441"/>
                </a:lnTo>
                <a:lnTo>
                  <a:pt x="502722" y="128103"/>
                </a:lnTo>
                <a:lnTo>
                  <a:pt x="516089" y="86915"/>
                </a:lnTo>
                <a:lnTo>
                  <a:pt x="548124" y="61707"/>
                </a:lnTo>
                <a:lnTo>
                  <a:pt x="570309" y="58191"/>
                </a:lnTo>
                <a:lnTo>
                  <a:pt x="577899" y="58498"/>
                </a:lnTo>
                <a:lnTo>
                  <a:pt x="618232" y="77092"/>
                </a:lnTo>
                <a:lnTo>
                  <a:pt x="619899" y="78878"/>
                </a:lnTo>
                <a:lnTo>
                  <a:pt x="563463" y="78878"/>
                </a:lnTo>
                <a:lnTo>
                  <a:pt x="558304" y="79970"/>
                </a:lnTo>
                <a:lnTo>
                  <a:pt x="531306" y="111273"/>
                </a:lnTo>
                <a:lnTo>
                  <a:pt x="529530" y="123973"/>
                </a:lnTo>
                <a:lnTo>
                  <a:pt x="634920" y="123973"/>
                </a:lnTo>
                <a:lnTo>
                  <a:pt x="635049" y="127694"/>
                </a:lnTo>
                <a:lnTo>
                  <a:pt x="634942" y="135880"/>
                </a:lnTo>
                <a:lnTo>
                  <a:pt x="634801" y="139402"/>
                </a:lnTo>
                <a:lnTo>
                  <a:pt x="634652" y="141734"/>
                </a:lnTo>
                <a:lnTo>
                  <a:pt x="634454" y="143916"/>
                </a:lnTo>
                <a:lnTo>
                  <a:pt x="529530" y="143916"/>
                </a:lnTo>
                <a:lnTo>
                  <a:pt x="530330" y="154716"/>
                </a:lnTo>
                <a:lnTo>
                  <a:pt x="557956" y="188342"/>
                </a:lnTo>
                <a:lnTo>
                  <a:pt x="579239" y="191392"/>
                </a:lnTo>
                <a:lnTo>
                  <a:pt x="627012" y="191392"/>
                </a:lnTo>
                <a:lnTo>
                  <a:pt x="627012" y="206275"/>
                </a:lnTo>
                <a:lnTo>
                  <a:pt x="582597" y="212852"/>
                </a:lnTo>
                <a:lnTo>
                  <a:pt x="575518" y="212973"/>
                </a:lnTo>
                <a:close/>
              </a:path>
              <a:path w="635635" h="213360">
                <a:moveTo>
                  <a:pt x="634920" y="123973"/>
                </a:moveTo>
                <a:lnTo>
                  <a:pt x="608112" y="123973"/>
                </a:lnTo>
                <a:lnTo>
                  <a:pt x="608409" y="117326"/>
                </a:lnTo>
                <a:lnTo>
                  <a:pt x="607750" y="111224"/>
                </a:lnTo>
                <a:lnTo>
                  <a:pt x="606105" y="105565"/>
                </a:lnTo>
                <a:lnTo>
                  <a:pt x="604589" y="100260"/>
                </a:lnTo>
                <a:lnTo>
                  <a:pt x="602108" y="95498"/>
                </a:lnTo>
                <a:lnTo>
                  <a:pt x="598735" y="91529"/>
                </a:lnTo>
                <a:lnTo>
                  <a:pt x="595461" y="87560"/>
                </a:lnTo>
                <a:lnTo>
                  <a:pt x="591343" y="84484"/>
                </a:lnTo>
                <a:lnTo>
                  <a:pt x="586382" y="82301"/>
                </a:lnTo>
                <a:lnTo>
                  <a:pt x="581421" y="80019"/>
                </a:lnTo>
                <a:lnTo>
                  <a:pt x="575667" y="78878"/>
                </a:lnTo>
                <a:lnTo>
                  <a:pt x="619899" y="78878"/>
                </a:lnTo>
                <a:lnTo>
                  <a:pt x="623788" y="83046"/>
                </a:lnTo>
                <a:lnTo>
                  <a:pt x="634779" y="119927"/>
                </a:lnTo>
                <a:lnTo>
                  <a:pt x="634920" y="123973"/>
                </a:lnTo>
                <a:close/>
              </a:path>
              <a:path w="635635" h="213360">
                <a:moveTo>
                  <a:pt x="627012" y="191392"/>
                </a:moveTo>
                <a:lnTo>
                  <a:pt x="583604" y="191392"/>
                </a:lnTo>
                <a:lnTo>
                  <a:pt x="587970" y="191244"/>
                </a:lnTo>
                <a:lnTo>
                  <a:pt x="592335" y="190946"/>
                </a:lnTo>
                <a:lnTo>
                  <a:pt x="627012" y="184993"/>
                </a:lnTo>
                <a:lnTo>
                  <a:pt x="627012" y="191392"/>
                </a:lnTo>
                <a:close/>
              </a:path>
            </a:pathLst>
          </a:custGeom>
          <a:solidFill>
            <a:srgbClr val="0097A7"/>
          </a:solidFill>
        </p:spPr>
        <p:txBody>
          <a:bodyPr wrap="square" lIns="0" tIns="0" rIns="0" bIns="0" rtlCol="0"/>
          <a:lstStyle/>
          <a:p>
            <a:endParaRPr/>
          </a:p>
        </p:txBody>
      </p:sp>
      <p:sp>
        <p:nvSpPr>
          <p:cNvPr id="4" name="object 4"/>
          <p:cNvSpPr txBox="1"/>
          <p:nvPr/>
        </p:nvSpPr>
        <p:spPr>
          <a:xfrm>
            <a:off x="855724" y="1678909"/>
            <a:ext cx="7186930" cy="1648460"/>
          </a:xfrm>
          <a:prstGeom prst="rect">
            <a:avLst/>
          </a:prstGeom>
        </p:spPr>
        <p:txBody>
          <a:bodyPr vert="horz" wrap="square" lIns="0" tIns="12700" rIns="0" bIns="0" rtlCol="0">
            <a:spAutoFit/>
          </a:bodyPr>
          <a:lstStyle/>
          <a:p>
            <a:pPr marL="12700">
              <a:lnSpc>
                <a:spcPct val="100000"/>
              </a:lnSpc>
              <a:spcBef>
                <a:spcPts val="100"/>
              </a:spcBef>
              <a:tabLst>
                <a:tab pos="4853305" algn="l"/>
              </a:tabLst>
            </a:pPr>
            <a:r>
              <a:rPr sz="2400" spc="-5" dirty="0">
                <a:solidFill>
                  <a:srgbClr val="434343"/>
                </a:solidFill>
                <a:latin typeface="Calibri"/>
                <a:cs typeface="Calibri"/>
              </a:rPr>
              <a:t>If the DOM is </a:t>
            </a:r>
            <a:r>
              <a:rPr sz="2400" dirty="0">
                <a:solidFill>
                  <a:srgbClr val="434343"/>
                </a:solidFill>
                <a:latin typeface="Calibri"/>
                <a:cs typeface="Calibri"/>
              </a:rPr>
              <a:t>a </a:t>
            </a:r>
            <a:r>
              <a:rPr sz="2400" spc="-5" dirty="0">
                <a:solidFill>
                  <a:srgbClr val="434343"/>
                </a:solidFill>
                <a:latin typeface="Calibri"/>
                <a:cs typeface="Calibri"/>
              </a:rPr>
              <a:t>tree</a:t>
            </a:r>
            <a:r>
              <a:rPr sz="2400" spc="10" dirty="0">
                <a:solidFill>
                  <a:srgbClr val="434343"/>
                </a:solidFill>
                <a:latin typeface="Calibri"/>
                <a:cs typeface="Calibri"/>
              </a:rPr>
              <a:t> </a:t>
            </a:r>
            <a:r>
              <a:rPr sz="2400" spc="-5" dirty="0">
                <a:solidFill>
                  <a:srgbClr val="434343"/>
                </a:solidFill>
                <a:latin typeface="Calibri"/>
                <a:cs typeface="Calibri"/>
              </a:rPr>
              <a:t>composed</a:t>
            </a:r>
            <a:r>
              <a:rPr sz="2400" dirty="0">
                <a:solidFill>
                  <a:srgbClr val="434343"/>
                </a:solidFill>
                <a:latin typeface="Calibri"/>
                <a:cs typeface="Calibri"/>
              </a:rPr>
              <a:t> </a:t>
            </a:r>
            <a:r>
              <a:rPr sz="2400" spc="-5" dirty="0">
                <a:solidFill>
                  <a:srgbClr val="434343"/>
                </a:solidFill>
                <a:latin typeface="Calibri"/>
                <a:cs typeface="Calibri"/>
              </a:rPr>
              <a:t>of</a:t>
            </a:r>
            <a:r>
              <a:rPr sz="2400" u="heavy" spc="-5" dirty="0">
                <a:solidFill>
                  <a:srgbClr val="434343"/>
                </a:solidFill>
                <a:uFill>
                  <a:solidFill>
                    <a:srgbClr val="0097A7"/>
                  </a:solidFill>
                </a:uFill>
                <a:latin typeface="Calibri"/>
                <a:cs typeface="Calibri"/>
                <a:hlinkClick r:id="rId2"/>
              </a:rPr>
              <a:t> </a:t>
            </a:r>
            <a:r>
              <a:rPr sz="2400" u="heavy" spc="-5" dirty="0">
                <a:solidFill>
                  <a:srgbClr val="434343"/>
                </a:solidFill>
                <a:uFill>
                  <a:solidFill>
                    <a:srgbClr val="0097A7"/>
                  </a:solidFill>
                </a:uFill>
                <a:latin typeface="Calibri"/>
                <a:cs typeface="Calibri"/>
              </a:rPr>
              <a:t>	</a:t>
            </a:r>
            <a:r>
              <a:rPr sz="2400" dirty="0">
                <a:solidFill>
                  <a:srgbClr val="434343"/>
                </a:solidFill>
                <a:latin typeface="Calibri"/>
                <a:cs typeface="Calibri"/>
              </a:rPr>
              <a:t>s</a:t>
            </a:r>
            <a:r>
              <a:rPr sz="2400" dirty="0">
                <a:solidFill>
                  <a:srgbClr val="434343"/>
                </a:solidFill>
                <a:latin typeface="Arial"/>
                <a:cs typeface="Arial"/>
              </a:rPr>
              <a:t>…</a:t>
            </a:r>
            <a:endParaRPr sz="2400">
              <a:latin typeface="Arial"/>
              <a:cs typeface="Arial"/>
            </a:endParaRPr>
          </a:p>
          <a:p>
            <a:pPr>
              <a:lnSpc>
                <a:spcPct val="100000"/>
              </a:lnSpc>
              <a:spcBef>
                <a:spcPts val="20"/>
              </a:spcBef>
            </a:pPr>
            <a:endParaRPr sz="2850">
              <a:latin typeface="Arial"/>
              <a:cs typeface="Arial"/>
            </a:endParaRPr>
          </a:p>
          <a:p>
            <a:pPr marL="12700" marR="5080">
              <a:lnSpc>
                <a:spcPct val="114599"/>
              </a:lnSpc>
            </a:pPr>
            <a:r>
              <a:rPr sz="2400" b="1" spc="-5" dirty="0">
                <a:solidFill>
                  <a:srgbClr val="434343"/>
                </a:solidFill>
                <a:latin typeface="Calibri"/>
                <a:cs typeface="Calibri"/>
              </a:rPr>
              <a:t>Q: Does that mean </a:t>
            </a:r>
            <a:r>
              <a:rPr sz="2400" b="1" dirty="0">
                <a:solidFill>
                  <a:srgbClr val="434343"/>
                </a:solidFill>
                <a:latin typeface="Calibri"/>
                <a:cs typeface="Calibri"/>
              </a:rPr>
              <a:t>a </a:t>
            </a:r>
            <a:r>
              <a:rPr sz="2400" b="1" spc="-5" dirty="0">
                <a:solidFill>
                  <a:srgbClr val="434343"/>
                </a:solidFill>
                <a:latin typeface="Calibri"/>
                <a:cs typeface="Calibri"/>
              </a:rPr>
              <a:t>Node in the DOM has child pointers  like the trees we learned about in</a:t>
            </a:r>
            <a:r>
              <a:rPr sz="2400" b="1" spc="-20" dirty="0">
                <a:solidFill>
                  <a:srgbClr val="434343"/>
                </a:solidFill>
                <a:latin typeface="Calibri"/>
                <a:cs typeface="Calibri"/>
              </a:rPr>
              <a:t> </a:t>
            </a:r>
            <a:r>
              <a:rPr sz="2400" b="1" spc="-5" dirty="0">
                <a:solidFill>
                  <a:srgbClr val="434343"/>
                </a:solidFill>
                <a:latin typeface="Calibri"/>
                <a:cs typeface="Calibri"/>
              </a:rPr>
              <a:t>106B?</a:t>
            </a:r>
            <a:endParaRPr sz="2400">
              <a:latin typeface="Calibri"/>
              <a:cs typeface="Calibri"/>
            </a:endParaRPr>
          </a:p>
        </p:txBody>
      </p:sp>
      <p:sp>
        <p:nvSpPr>
          <p:cNvPr id="5" name="object 5"/>
          <p:cNvSpPr/>
          <p:nvPr/>
        </p:nvSpPr>
        <p:spPr>
          <a:xfrm>
            <a:off x="2352999" y="3830225"/>
            <a:ext cx="4248774" cy="251779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056597" y="1786115"/>
            <a:ext cx="635635" cy="213360"/>
          </a:xfrm>
          <a:custGeom>
            <a:avLst/>
            <a:gdLst/>
            <a:ahLst/>
            <a:cxnLst/>
            <a:rect l="l" t="t" r="r" b="b"/>
            <a:pathLst>
              <a:path w="635635" h="213360">
                <a:moveTo>
                  <a:pt x="24705" y="210294"/>
                </a:moveTo>
                <a:lnTo>
                  <a:pt x="0" y="210294"/>
                </a:lnTo>
                <a:lnTo>
                  <a:pt x="0" y="15775"/>
                </a:lnTo>
                <a:lnTo>
                  <a:pt x="34081" y="15775"/>
                </a:lnTo>
                <a:lnTo>
                  <a:pt x="50177" y="50006"/>
                </a:lnTo>
                <a:lnTo>
                  <a:pt x="24705" y="50006"/>
                </a:lnTo>
                <a:lnTo>
                  <a:pt x="24705" y="210294"/>
                </a:lnTo>
                <a:close/>
              </a:path>
              <a:path w="635635" h="213360">
                <a:moveTo>
                  <a:pt x="132308" y="175170"/>
                </a:moveTo>
                <a:lnTo>
                  <a:pt x="107602" y="175170"/>
                </a:lnTo>
                <a:lnTo>
                  <a:pt x="107602" y="15775"/>
                </a:lnTo>
                <a:lnTo>
                  <a:pt x="132308" y="15775"/>
                </a:lnTo>
                <a:lnTo>
                  <a:pt x="132308" y="175170"/>
                </a:lnTo>
                <a:close/>
              </a:path>
              <a:path w="635635" h="213360">
                <a:moveTo>
                  <a:pt x="132308" y="210294"/>
                </a:moveTo>
                <a:lnTo>
                  <a:pt x="97780" y="210294"/>
                </a:lnTo>
                <a:lnTo>
                  <a:pt x="41076" y="88999"/>
                </a:lnTo>
                <a:lnTo>
                  <a:pt x="24705" y="50006"/>
                </a:lnTo>
                <a:lnTo>
                  <a:pt x="50177" y="50006"/>
                </a:lnTo>
                <a:lnTo>
                  <a:pt x="88106" y="130671"/>
                </a:lnTo>
                <a:lnTo>
                  <a:pt x="107602" y="175170"/>
                </a:lnTo>
                <a:lnTo>
                  <a:pt x="132308" y="175170"/>
                </a:lnTo>
                <a:lnTo>
                  <a:pt x="132308" y="210294"/>
                </a:lnTo>
                <a:close/>
              </a:path>
              <a:path w="635635" h="213360">
                <a:moveTo>
                  <a:pt x="232171" y="212973"/>
                </a:moveTo>
                <a:lnTo>
                  <a:pt x="191579" y="201848"/>
                </a:lnTo>
                <a:lnTo>
                  <a:pt x="168175" y="169366"/>
                </a:lnTo>
                <a:lnTo>
                  <a:pt x="163562" y="136475"/>
                </a:lnTo>
                <a:lnTo>
                  <a:pt x="163869" y="127964"/>
                </a:lnTo>
                <a:lnTo>
                  <a:pt x="178268" y="85464"/>
                </a:lnTo>
                <a:lnTo>
                  <a:pt x="211931" y="61456"/>
                </a:lnTo>
                <a:lnTo>
                  <a:pt x="235148" y="58191"/>
                </a:lnTo>
                <a:lnTo>
                  <a:pt x="242971" y="58508"/>
                </a:lnTo>
                <a:lnTo>
                  <a:pt x="280810" y="73297"/>
                </a:lnTo>
                <a:lnTo>
                  <a:pt x="287426" y="80218"/>
                </a:lnTo>
                <a:lnTo>
                  <a:pt x="225921" y="80218"/>
                </a:lnTo>
                <a:lnTo>
                  <a:pt x="219273" y="81756"/>
                </a:lnTo>
                <a:lnTo>
                  <a:pt x="192434" y="114597"/>
                </a:lnTo>
                <a:lnTo>
                  <a:pt x="190084" y="127964"/>
                </a:lnTo>
                <a:lnTo>
                  <a:pt x="190139" y="145507"/>
                </a:lnTo>
                <a:lnTo>
                  <a:pt x="205581" y="181818"/>
                </a:lnTo>
                <a:lnTo>
                  <a:pt x="226913" y="191095"/>
                </a:lnTo>
                <a:lnTo>
                  <a:pt x="284826" y="191095"/>
                </a:lnTo>
                <a:lnTo>
                  <a:pt x="284708" y="191244"/>
                </a:lnTo>
                <a:lnTo>
                  <a:pt x="248096" y="211559"/>
                </a:lnTo>
                <a:lnTo>
                  <a:pt x="240357" y="212619"/>
                </a:lnTo>
                <a:lnTo>
                  <a:pt x="232171" y="212973"/>
                </a:lnTo>
                <a:close/>
              </a:path>
              <a:path w="635635" h="213360">
                <a:moveTo>
                  <a:pt x="284826" y="191095"/>
                </a:moveTo>
                <a:lnTo>
                  <a:pt x="241399" y="191095"/>
                </a:lnTo>
                <a:lnTo>
                  <a:pt x="247997" y="189607"/>
                </a:lnTo>
                <a:lnTo>
                  <a:pt x="259010" y="183554"/>
                </a:lnTo>
                <a:lnTo>
                  <a:pt x="263525" y="179486"/>
                </a:lnTo>
                <a:lnTo>
                  <a:pt x="266997" y="174426"/>
                </a:lnTo>
                <a:lnTo>
                  <a:pt x="270569" y="169366"/>
                </a:lnTo>
                <a:lnTo>
                  <a:pt x="273149" y="163512"/>
                </a:lnTo>
                <a:lnTo>
                  <a:pt x="274736" y="156864"/>
                </a:lnTo>
                <a:lnTo>
                  <a:pt x="276423" y="150117"/>
                </a:lnTo>
                <a:lnTo>
                  <a:pt x="277054" y="144809"/>
                </a:lnTo>
                <a:lnTo>
                  <a:pt x="277146" y="125424"/>
                </a:lnTo>
                <a:lnTo>
                  <a:pt x="276225" y="118318"/>
                </a:lnTo>
                <a:lnTo>
                  <a:pt x="274141" y="111472"/>
                </a:lnTo>
                <a:lnTo>
                  <a:pt x="272156" y="104526"/>
                </a:lnTo>
                <a:lnTo>
                  <a:pt x="269279" y="98772"/>
                </a:lnTo>
                <a:lnTo>
                  <a:pt x="265509" y="94208"/>
                </a:lnTo>
                <a:lnTo>
                  <a:pt x="261739" y="89544"/>
                </a:lnTo>
                <a:lnTo>
                  <a:pt x="257125" y="86072"/>
                </a:lnTo>
                <a:lnTo>
                  <a:pt x="251668" y="83790"/>
                </a:lnTo>
                <a:lnTo>
                  <a:pt x="246310" y="81408"/>
                </a:lnTo>
                <a:lnTo>
                  <a:pt x="240307" y="80218"/>
                </a:lnTo>
                <a:lnTo>
                  <a:pt x="287426" y="80218"/>
                </a:lnTo>
                <a:lnTo>
                  <a:pt x="302567" y="116978"/>
                </a:lnTo>
                <a:lnTo>
                  <a:pt x="303758" y="134391"/>
                </a:lnTo>
                <a:lnTo>
                  <a:pt x="303439" y="143023"/>
                </a:lnTo>
                <a:lnTo>
                  <a:pt x="292856" y="179821"/>
                </a:lnTo>
                <a:lnTo>
                  <a:pt x="289052" y="185784"/>
                </a:lnTo>
                <a:lnTo>
                  <a:pt x="284826" y="191095"/>
                </a:lnTo>
                <a:close/>
              </a:path>
              <a:path w="635635" h="213360">
                <a:moveTo>
                  <a:pt x="460474" y="62805"/>
                </a:moveTo>
                <a:lnTo>
                  <a:pt x="434429" y="62805"/>
                </a:lnTo>
                <a:lnTo>
                  <a:pt x="434429" y="0"/>
                </a:lnTo>
                <a:lnTo>
                  <a:pt x="460474" y="0"/>
                </a:lnTo>
                <a:lnTo>
                  <a:pt x="460474" y="62805"/>
                </a:lnTo>
                <a:close/>
              </a:path>
              <a:path w="635635" h="213360">
                <a:moveTo>
                  <a:pt x="385464" y="212973"/>
                </a:moveTo>
                <a:lnTo>
                  <a:pt x="376931" y="212973"/>
                </a:lnTo>
                <a:lnTo>
                  <a:pt x="369391" y="211187"/>
                </a:lnTo>
                <a:lnTo>
                  <a:pt x="341002" y="181793"/>
                </a:lnTo>
                <a:lnTo>
                  <a:pt x="333672" y="138707"/>
                </a:lnTo>
                <a:lnTo>
                  <a:pt x="333998" y="129452"/>
                </a:lnTo>
                <a:lnTo>
                  <a:pt x="345169" y="91231"/>
                </a:lnTo>
                <a:lnTo>
                  <a:pt x="376684" y="64442"/>
                </a:lnTo>
                <a:lnTo>
                  <a:pt x="406747" y="59084"/>
                </a:lnTo>
                <a:lnTo>
                  <a:pt x="411509" y="59084"/>
                </a:lnTo>
                <a:lnTo>
                  <a:pt x="416173" y="59382"/>
                </a:lnTo>
                <a:lnTo>
                  <a:pt x="425400" y="60573"/>
                </a:lnTo>
                <a:lnTo>
                  <a:pt x="429964" y="61515"/>
                </a:lnTo>
                <a:lnTo>
                  <a:pt x="434429" y="62805"/>
                </a:lnTo>
                <a:lnTo>
                  <a:pt x="460474" y="62805"/>
                </a:lnTo>
                <a:lnTo>
                  <a:pt x="460474" y="80516"/>
                </a:lnTo>
                <a:lnTo>
                  <a:pt x="404961" y="80516"/>
                </a:lnTo>
                <a:lnTo>
                  <a:pt x="394971" y="81371"/>
                </a:lnTo>
                <a:lnTo>
                  <a:pt x="363103" y="111769"/>
                </a:lnTo>
                <a:lnTo>
                  <a:pt x="360164" y="137070"/>
                </a:lnTo>
                <a:lnTo>
                  <a:pt x="360657" y="149758"/>
                </a:lnTo>
                <a:lnTo>
                  <a:pt x="377725" y="187486"/>
                </a:lnTo>
                <a:lnTo>
                  <a:pt x="390673" y="190797"/>
                </a:lnTo>
                <a:lnTo>
                  <a:pt x="429545" y="190797"/>
                </a:lnTo>
                <a:lnTo>
                  <a:pt x="425053" y="195746"/>
                </a:lnTo>
                <a:lnTo>
                  <a:pt x="392701" y="212498"/>
                </a:lnTo>
                <a:lnTo>
                  <a:pt x="385464" y="212973"/>
                </a:lnTo>
                <a:close/>
              </a:path>
              <a:path w="635635" h="213360">
                <a:moveTo>
                  <a:pt x="429545" y="190797"/>
                </a:moveTo>
                <a:lnTo>
                  <a:pt x="397222" y="190797"/>
                </a:lnTo>
                <a:lnTo>
                  <a:pt x="404118" y="187870"/>
                </a:lnTo>
                <a:lnTo>
                  <a:pt x="411360" y="182016"/>
                </a:lnTo>
                <a:lnTo>
                  <a:pt x="416932" y="177096"/>
                </a:lnTo>
                <a:lnTo>
                  <a:pt x="422634" y="171115"/>
                </a:lnTo>
                <a:lnTo>
                  <a:pt x="428466" y="164073"/>
                </a:lnTo>
                <a:lnTo>
                  <a:pt x="434429" y="155971"/>
                </a:lnTo>
                <a:lnTo>
                  <a:pt x="434429" y="86617"/>
                </a:lnTo>
                <a:lnTo>
                  <a:pt x="430163" y="84633"/>
                </a:lnTo>
                <a:lnTo>
                  <a:pt x="425450" y="83145"/>
                </a:lnTo>
                <a:lnTo>
                  <a:pt x="420290" y="82153"/>
                </a:lnTo>
                <a:lnTo>
                  <a:pt x="415131" y="81061"/>
                </a:lnTo>
                <a:lnTo>
                  <a:pt x="410021" y="80516"/>
                </a:lnTo>
                <a:lnTo>
                  <a:pt x="460474" y="80516"/>
                </a:lnTo>
                <a:lnTo>
                  <a:pt x="460474" y="182016"/>
                </a:lnTo>
                <a:lnTo>
                  <a:pt x="436364" y="182016"/>
                </a:lnTo>
                <a:lnTo>
                  <a:pt x="430820" y="189393"/>
                </a:lnTo>
                <a:lnTo>
                  <a:pt x="429545" y="190797"/>
                </a:lnTo>
                <a:close/>
              </a:path>
              <a:path w="635635" h="213360">
                <a:moveTo>
                  <a:pt x="460474" y="210294"/>
                </a:moveTo>
                <a:lnTo>
                  <a:pt x="437257" y="210294"/>
                </a:lnTo>
                <a:lnTo>
                  <a:pt x="436364" y="182016"/>
                </a:lnTo>
                <a:lnTo>
                  <a:pt x="460474" y="182016"/>
                </a:lnTo>
                <a:lnTo>
                  <a:pt x="460474" y="210294"/>
                </a:lnTo>
                <a:close/>
              </a:path>
              <a:path w="635635" h="213360">
                <a:moveTo>
                  <a:pt x="575518" y="212973"/>
                </a:moveTo>
                <a:lnTo>
                  <a:pt x="535865" y="204871"/>
                </a:lnTo>
                <a:lnTo>
                  <a:pt x="509047" y="175347"/>
                </a:lnTo>
                <a:lnTo>
                  <a:pt x="502495" y="134441"/>
                </a:lnTo>
                <a:lnTo>
                  <a:pt x="502722" y="128103"/>
                </a:lnTo>
                <a:lnTo>
                  <a:pt x="516089" y="86915"/>
                </a:lnTo>
                <a:lnTo>
                  <a:pt x="548124" y="61707"/>
                </a:lnTo>
                <a:lnTo>
                  <a:pt x="570309" y="58191"/>
                </a:lnTo>
                <a:lnTo>
                  <a:pt x="577899" y="58498"/>
                </a:lnTo>
                <a:lnTo>
                  <a:pt x="618232" y="77092"/>
                </a:lnTo>
                <a:lnTo>
                  <a:pt x="619899" y="78878"/>
                </a:lnTo>
                <a:lnTo>
                  <a:pt x="563463" y="78878"/>
                </a:lnTo>
                <a:lnTo>
                  <a:pt x="558304" y="79970"/>
                </a:lnTo>
                <a:lnTo>
                  <a:pt x="531306" y="111273"/>
                </a:lnTo>
                <a:lnTo>
                  <a:pt x="529530" y="123973"/>
                </a:lnTo>
                <a:lnTo>
                  <a:pt x="634920" y="123973"/>
                </a:lnTo>
                <a:lnTo>
                  <a:pt x="635049" y="127694"/>
                </a:lnTo>
                <a:lnTo>
                  <a:pt x="634942" y="135880"/>
                </a:lnTo>
                <a:lnTo>
                  <a:pt x="634801" y="139402"/>
                </a:lnTo>
                <a:lnTo>
                  <a:pt x="634652" y="141734"/>
                </a:lnTo>
                <a:lnTo>
                  <a:pt x="634454" y="143916"/>
                </a:lnTo>
                <a:lnTo>
                  <a:pt x="529530" y="143916"/>
                </a:lnTo>
                <a:lnTo>
                  <a:pt x="530330" y="154716"/>
                </a:lnTo>
                <a:lnTo>
                  <a:pt x="557956" y="188342"/>
                </a:lnTo>
                <a:lnTo>
                  <a:pt x="579239" y="191392"/>
                </a:lnTo>
                <a:lnTo>
                  <a:pt x="627012" y="191392"/>
                </a:lnTo>
                <a:lnTo>
                  <a:pt x="627012" y="206275"/>
                </a:lnTo>
                <a:lnTo>
                  <a:pt x="582597" y="212852"/>
                </a:lnTo>
                <a:lnTo>
                  <a:pt x="575518" y="212973"/>
                </a:lnTo>
                <a:close/>
              </a:path>
              <a:path w="635635" h="213360">
                <a:moveTo>
                  <a:pt x="634920" y="123973"/>
                </a:moveTo>
                <a:lnTo>
                  <a:pt x="608112" y="123973"/>
                </a:lnTo>
                <a:lnTo>
                  <a:pt x="608409" y="117326"/>
                </a:lnTo>
                <a:lnTo>
                  <a:pt x="607750" y="111224"/>
                </a:lnTo>
                <a:lnTo>
                  <a:pt x="606105" y="105565"/>
                </a:lnTo>
                <a:lnTo>
                  <a:pt x="604589" y="100260"/>
                </a:lnTo>
                <a:lnTo>
                  <a:pt x="602108" y="95498"/>
                </a:lnTo>
                <a:lnTo>
                  <a:pt x="598735" y="91529"/>
                </a:lnTo>
                <a:lnTo>
                  <a:pt x="595461" y="87560"/>
                </a:lnTo>
                <a:lnTo>
                  <a:pt x="591343" y="84484"/>
                </a:lnTo>
                <a:lnTo>
                  <a:pt x="586382" y="82301"/>
                </a:lnTo>
                <a:lnTo>
                  <a:pt x="581421" y="80019"/>
                </a:lnTo>
                <a:lnTo>
                  <a:pt x="575667" y="78878"/>
                </a:lnTo>
                <a:lnTo>
                  <a:pt x="619899" y="78878"/>
                </a:lnTo>
                <a:lnTo>
                  <a:pt x="623788" y="83046"/>
                </a:lnTo>
                <a:lnTo>
                  <a:pt x="634779" y="119927"/>
                </a:lnTo>
                <a:lnTo>
                  <a:pt x="634920" y="123973"/>
                </a:lnTo>
                <a:close/>
              </a:path>
              <a:path w="635635" h="213360">
                <a:moveTo>
                  <a:pt x="627012" y="191392"/>
                </a:moveTo>
                <a:lnTo>
                  <a:pt x="583604" y="191392"/>
                </a:lnTo>
                <a:lnTo>
                  <a:pt x="587970" y="191244"/>
                </a:lnTo>
                <a:lnTo>
                  <a:pt x="592335" y="190946"/>
                </a:lnTo>
                <a:lnTo>
                  <a:pt x="627012" y="184993"/>
                </a:lnTo>
                <a:lnTo>
                  <a:pt x="627012" y="191392"/>
                </a:lnTo>
                <a:close/>
              </a:path>
            </a:pathLst>
          </a:custGeom>
          <a:solidFill>
            <a:srgbClr val="0097A7"/>
          </a:solidFill>
        </p:spPr>
        <p:txBody>
          <a:bodyPr wrap="square" lIns="0" tIns="0" rIns="0" bIns="0" rtlCol="0"/>
          <a:lstStyle/>
          <a:p>
            <a:endParaRPr/>
          </a:p>
        </p:txBody>
      </p:sp>
      <p:sp>
        <p:nvSpPr>
          <p:cNvPr id="4" name="object 4"/>
          <p:cNvSpPr txBox="1"/>
          <p:nvPr/>
        </p:nvSpPr>
        <p:spPr>
          <a:xfrm>
            <a:off x="855724" y="1678909"/>
            <a:ext cx="7039609" cy="2069990"/>
          </a:xfrm>
          <a:prstGeom prst="rect">
            <a:avLst/>
          </a:prstGeom>
        </p:spPr>
        <p:txBody>
          <a:bodyPr vert="horz" wrap="square" lIns="0" tIns="12700" rIns="0" bIns="0" rtlCol="0">
            <a:spAutoFit/>
          </a:bodyPr>
          <a:lstStyle/>
          <a:p>
            <a:pPr marL="12700">
              <a:lnSpc>
                <a:spcPct val="100000"/>
              </a:lnSpc>
              <a:spcBef>
                <a:spcPts val="100"/>
              </a:spcBef>
              <a:tabLst>
                <a:tab pos="4853305" algn="l"/>
              </a:tabLst>
            </a:pPr>
            <a:r>
              <a:rPr sz="2400" spc="-5" dirty="0">
                <a:solidFill>
                  <a:srgbClr val="434343"/>
                </a:solidFill>
                <a:latin typeface="Calibri"/>
                <a:cs typeface="Calibri"/>
              </a:rPr>
              <a:t>If the DOM is </a:t>
            </a:r>
            <a:r>
              <a:rPr sz="2400" dirty="0">
                <a:solidFill>
                  <a:srgbClr val="434343"/>
                </a:solidFill>
                <a:latin typeface="Calibri"/>
                <a:cs typeface="Calibri"/>
              </a:rPr>
              <a:t>a </a:t>
            </a:r>
            <a:r>
              <a:rPr sz="2400" spc="-5" dirty="0">
                <a:solidFill>
                  <a:srgbClr val="434343"/>
                </a:solidFill>
                <a:latin typeface="Calibri"/>
                <a:cs typeface="Calibri"/>
              </a:rPr>
              <a:t>tree</a:t>
            </a:r>
            <a:r>
              <a:rPr sz="2400" spc="10" dirty="0">
                <a:solidFill>
                  <a:srgbClr val="434343"/>
                </a:solidFill>
                <a:latin typeface="Calibri"/>
                <a:cs typeface="Calibri"/>
              </a:rPr>
              <a:t> </a:t>
            </a:r>
            <a:r>
              <a:rPr sz="2400" spc="-5" dirty="0">
                <a:solidFill>
                  <a:srgbClr val="434343"/>
                </a:solidFill>
                <a:latin typeface="Calibri"/>
                <a:cs typeface="Calibri"/>
              </a:rPr>
              <a:t>composed</a:t>
            </a:r>
            <a:r>
              <a:rPr sz="2400" dirty="0">
                <a:solidFill>
                  <a:srgbClr val="434343"/>
                </a:solidFill>
                <a:latin typeface="Calibri"/>
                <a:cs typeface="Calibri"/>
              </a:rPr>
              <a:t> </a:t>
            </a:r>
            <a:r>
              <a:rPr sz="2400" spc="-5" dirty="0">
                <a:solidFill>
                  <a:srgbClr val="434343"/>
                </a:solidFill>
                <a:latin typeface="Calibri"/>
                <a:cs typeface="Calibri"/>
              </a:rPr>
              <a:t>of</a:t>
            </a:r>
            <a:r>
              <a:rPr sz="2400" u="heavy" spc="-5" dirty="0">
                <a:solidFill>
                  <a:srgbClr val="434343"/>
                </a:solidFill>
                <a:uFill>
                  <a:solidFill>
                    <a:srgbClr val="0097A7"/>
                  </a:solidFill>
                </a:uFill>
                <a:latin typeface="Calibri"/>
                <a:cs typeface="Calibri"/>
                <a:hlinkClick r:id="rId2"/>
              </a:rPr>
              <a:t> </a:t>
            </a:r>
            <a:r>
              <a:rPr sz="2400" u="heavy" spc="-5" dirty="0">
                <a:solidFill>
                  <a:srgbClr val="434343"/>
                </a:solidFill>
                <a:uFill>
                  <a:solidFill>
                    <a:srgbClr val="0097A7"/>
                  </a:solidFill>
                </a:uFill>
                <a:latin typeface="Calibri"/>
                <a:cs typeface="Calibri"/>
              </a:rPr>
              <a:t>	</a:t>
            </a:r>
            <a:r>
              <a:rPr sz="2400" dirty="0">
                <a:solidFill>
                  <a:srgbClr val="434343"/>
                </a:solidFill>
                <a:latin typeface="Calibri"/>
                <a:cs typeface="Calibri"/>
              </a:rPr>
              <a:t>s</a:t>
            </a:r>
            <a:r>
              <a:rPr sz="2400" dirty="0">
                <a:solidFill>
                  <a:srgbClr val="434343"/>
                </a:solidFill>
                <a:latin typeface="Arial"/>
                <a:cs typeface="Arial"/>
              </a:rPr>
              <a:t>…</a:t>
            </a:r>
            <a:endParaRPr sz="2400" dirty="0">
              <a:latin typeface="Arial"/>
              <a:cs typeface="Arial"/>
            </a:endParaRPr>
          </a:p>
          <a:p>
            <a:pPr>
              <a:lnSpc>
                <a:spcPct val="100000"/>
              </a:lnSpc>
              <a:spcBef>
                <a:spcPts val="20"/>
              </a:spcBef>
            </a:pPr>
            <a:endParaRPr sz="2850" dirty="0">
              <a:latin typeface="Arial"/>
              <a:cs typeface="Arial"/>
            </a:endParaRPr>
          </a:p>
          <a:p>
            <a:pPr marL="12700" marR="5080">
              <a:lnSpc>
                <a:spcPct val="114599"/>
              </a:lnSpc>
            </a:pPr>
            <a:r>
              <a:rPr sz="2400" spc="-5" dirty="0">
                <a:solidFill>
                  <a:srgbClr val="434343"/>
                </a:solidFill>
                <a:latin typeface="Calibri"/>
                <a:cs typeface="Calibri"/>
              </a:rPr>
              <a:t>Q: Does that mean </a:t>
            </a:r>
            <a:r>
              <a:rPr sz="2400" dirty="0">
                <a:solidFill>
                  <a:srgbClr val="434343"/>
                </a:solidFill>
                <a:latin typeface="Calibri"/>
                <a:cs typeface="Calibri"/>
              </a:rPr>
              <a:t>a </a:t>
            </a:r>
            <a:r>
              <a:rPr sz="2400" spc="-5" dirty="0">
                <a:solidFill>
                  <a:srgbClr val="434343"/>
                </a:solidFill>
                <a:latin typeface="Calibri"/>
                <a:cs typeface="Calibri"/>
              </a:rPr>
              <a:t>Node in the DOM has child pointers  like the trees </a:t>
            </a:r>
            <a:endParaRPr lang="en-US" sz="2400" spc="-5" dirty="0">
              <a:solidFill>
                <a:srgbClr val="434343"/>
              </a:solidFill>
              <a:latin typeface="Calibri"/>
              <a:cs typeface="Calibri"/>
            </a:endParaRPr>
          </a:p>
          <a:p>
            <a:pPr marL="12700" marR="5080">
              <a:lnSpc>
                <a:spcPct val="114599"/>
              </a:lnSpc>
            </a:pPr>
            <a:r>
              <a:rPr sz="2400" b="1" spc="-5" dirty="0">
                <a:solidFill>
                  <a:srgbClr val="434343"/>
                </a:solidFill>
                <a:latin typeface="Calibri"/>
                <a:cs typeface="Calibri"/>
              </a:rPr>
              <a:t>A:</a:t>
            </a:r>
            <a:r>
              <a:rPr sz="2400" b="1" spc="-10" dirty="0">
                <a:solidFill>
                  <a:srgbClr val="434343"/>
                </a:solidFill>
                <a:latin typeface="Calibri"/>
                <a:cs typeface="Calibri"/>
              </a:rPr>
              <a:t> </a:t>
            </a:r>
            <a:r>
              <a:rPr sz="2400" b="1" spc="-5" dirty="0">
                <a:solidFill>
                  <a:srgbClr val="434343"/>
                </a:solidFill>
                <a:latin typeface="Calibri"/>
                <a:cs typeface="Calibri"/>
              </a:rPr>
              <a:t>Yes!</a:t>
            </a:r>
            <a:endParaRPr sz="2400" dirty="0">
              <a:latin typeface="Calibri"/>
              <a:cs typeface="Calibri"/>
            </a:endParaRPr>
          </a:p>
        </p:txBody>
      </p:sp>
      <p:sp>
        <p:nvSpPr>
          <p:cNvPr id="5" name="object 5"/>
          <p:cNvSpPr/>
          <p:nvPr/>
        </p:nvSpPr>
        <p:spPr>
          <a:xfrm>
            <a:off x="2352999" y="3830225"/>
            <a:ext cx="4248774" cy="2517793"/>
          </a:xfrm>
          <a:prstGeom prst="rect">
            <a:avLst/>
          </a:prstGeom>
          <a:blipFill>
            <a:blip r:embed="rId3" cstate="print"/>
            <a:stretch>
              <a:fillRect/>
            </a:stretch>
          </a:blipFill>
        </p:spPr>
        <p:txBody>
          <a:bodyPr wrap="square" lIns="0" tIns="0" rIns="0" bIns="0" rtlCol="0"/>
          <a:lstStyle/>
          <a:p>
            <a:endParaRPr/>
          </a:p>
        </p:txBody>
      </p:sp>
      <p:sp>
        <p:nvSpPr>
          <p:cNvPr id="8" name="object 2">
            <a:extLst>
              <a:ext uri="{FF2B5EF4-FFF2-40B4-BE49-F238E27FC236}">
                <a16:creationId xmlns:a16="http://schemas.microsoft.com/office/drawing/2014/main" id="{68332830-4F13-44DC-B57E-58E8F246AD89}"/>
              </a:ext>
            </a:extLst>
          </p:cNvPr>
          <p:cNvSpPr txBox="1">
            <a:spLocks/>
          </p:cNvSpPr>
          <p:nvPr/>
        </p:nvSpPr>
        <p:spPr>
          <a:xfrm>
            <a:off x="855724" y="222962"/>
            <a:ext cx="2284730" cy="574040"/>
          </a:xfrm>
          <a:prstGeom prst="rect">
            <a:avLst/>
          </a:prstGeom>
        </p:spPr>
        <p:txBody>
          <a:bodyPr vert="horz" wrap="square" lIns="0" tIns="12700" rIns="0" bIns="0" rtlCol="0">
            <a:spAutoFit/>
          </a:bodyPr>
          <a:lstStyle>
            <a:lvl1pPr>
              <a:defRPr sz="3600" b="0" i="0">
                <a:solidFill>
                  <a:schemeClr val="tx1"/>
                </a:solidFill>
                <a:latin typeface="Verdana"/>
                <a:ea typeface="+mj-ea"/>
                <a:cs typeface="Verdana"/>
              </a:defRPr>
            </a:lvl1pPr>
          </a:lstStyle>
          <a:p>
            <a:pPr marL="12700">
              <a:spcBef>
                <a:spcPts val="100"/>
              </a:spcBef>
            </a:pPr>
            <a:r>
              <a:rPr lang="en-US" kern="0" spc="-5"/>
              <a:t>DOM</a:t>
            </a:r>
            <a:r>
              <a:rPr lang="en-US" kern="0" spc="-90"/>
              <a:t> </a:t>
            </a:r>
            <a:r>
              <a:rPr lang="en-US" kern="0" spc="-5"/>
              <a:t>Nodes</a:t>
            </a:r>
            <a:endParaRPr lang="en-US" kern="0" spc="-5" dirty="0"/>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0337" y="264996"/>
            <a:ext cx="3048206" cy="1120820"/>
          </a:xfrm>
          <a:prstGeom prst="rect">
            <a:avLst/>
          </a:prstGeom>
        </p:spPr>
        <p:txBody>
          <a:bodyPr vert="horz" wrap="square" lIns="0" tIns="12700" rIns="0" bIns="0" rtlCol="0">
            <a:spAutoFit/>
          </a:bodyPr>
          <a:lstStyle/>
          <a:p>
            <a:pPr marL="12700">
              <a:lnSpc>
                <a:spcPct val="100000"/>
              </a:lnSpc>
              <a:spcBef>
                <a:spcPts val="100"/>
              </a:spcBef>
            </a:pPr>
            <a:r>
              <a:rPr lang="en-US" spc="295" dirty="0"/>
              <a:t>Node</a:t>
            </a:r>
            <a:br>
              <a:rPr lang="en-US" spc="295" dirty="0"/>
            </a:br>
            <a:r>
              <a:rPr spc="295" dirty="0"/>
              <a:t>properties</a:t>
            </a:r>
          </a:p>
        </p:txBody>
      </p:sp>
      <p:grpSp>
        <p:nvGrpSpPr>
          <p:cNvPr id="4" name="object 4"/>
          <p:cNvGrpSpPr/>
          <p:nvPr/>
        </p:nvGrpSpPr>
        <p:grpSpPr>
          <a:xfrm>
            <a:off x="768397" y="2438777"/>
            <a:ext cx="1536065" cy="207645"/>
            <a:chOff x="768397" y="2438777"/>
            <a:chExt cx="1536065" cy="207645"/>
          </a:xfrm>
        </p:grpSpPr>
        <p:sp>
          <p:nvSpPr>
            <p:cNvPr id="5" name="object 5"/>
            <p:cNvSpPr/>
            <p:nvPr/>
          </p:nvSpPr>
          <p:spPr>
            <a:xfrm>
              <a:off x="775839" y="2438777"/>
              <a:ext cx="1511151" cy="1711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68397" y="2634015"/>
              <a:ext cx="1536065" cy="0"/>
            </a:xfrm>
            <a:custGeom>
              <a:avLst/>
              <a:gdLst/>
              <a:ahLst/>
              <a:cxnLst/>
              <a:rect l="l" t="t" r="r" b="b"/>
              <a:pathLst>
                <a:path w="1536064">
                  <a:moveTo>
                    <a:pt x="0" y="0"/>
                  </a:moveTo>
                  <a:lnTo>
                    <a:pt x="1535554" y="0"/>
                  </a:lnTo>
                </a:path>
              </a:pathLst>
            </a:custGeom>
            <a:ln w="24060">
              <a:solidFill>
                <a:srgbClr val="0097A7"/>
              </a:solidFill>
            </a:ln>
          </p:spPr>
          <p:txBody>
            <a:bodyPr wrap="square" lIns="0" tIns="0" rIns="0" bIns="0" rtlCol="0"/>
            <a:lstStyle/>
            <a:p>
              <a:endParaRPr/>
            </a:p>
          </p:txBody>
        </p:sp>
      </p:grpSp>
      <p:sp>
        <p:nvSpPr>
          <p:cNvPr id="7" name="object 7"/>
          <p:cNvSpPr/>
          <p:nvPr/>
        </p:nvSpPr>
        <p:spPr>
          <a:xfrm>
            <a:off x="854864" y="3022752"/>
            <a:ext cx="1362273" cy="18543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38195" y="3232278"/>
            <a:ext cx="1396365" cy="0"/>
          </a:xfrm>
          <a:custGeom>
            <a:avLst/>
            <a:gdLst/>
            <a:ahLst/>
            <a:cxnLst/>
            <a:rect l="l" t="t" r="r" b="b"/>
            <a:pathLst>
              <a:path w="1396364">
                <a:moveTo>
                  <a:pt x="0" y="0"/>
                </a:moveTo>
                <a:lnTo>
                  <a:pt x="1395958" y="0"/>
                </a:lnTo>
              </a:path>
            </a:pathLst>
          </a:custGeom>
          <a:ln w="24060">
            <a:solidFill>
              <a:srgbClr val="0097A7"/>
            </a:solidFill>
          </a:ln>
        </p:spPr>
        <p:txBody>
          <a:bodyPr wrap="square" lIns="0" tIns="0" rIns="0" bIns="0" rtlCol="0"/>
          <a:lstStyle/>
          <a:p>
            <a:endParaRPr/>
          </a:p>
        </p:txBody>
      </p:sp>
      <p:grpSp>
        <p:nvGrpSpPr>
          <p:cNvPr id="9" name="object 9"/>
          <p:cNvGrpSpPr/>
          <p:nvPr/>
        </p:nvGrpSpPr>
        <p:grpSpPr>
          <a:xfrm>
            <a:off x="838195" y="3557736"/>
            <a:ext cx="1396365" cy="227329"/>
            <a:chOff x="838195" y="3557736"/>
            <a:chExt cx="1396365" cy="227329"/>
          </a:xfrm>
        </p:grpSpPr>
        <p:sp>
          <p:nvSpPr>
            <p:cNvPr id="10" name="object 10"/>
            <p:cNvSpPr/>
            <p:nvPr/>
          </p:nvSpPr>
          <p:spPr>
            <a:xfrm>
              <a:off x="855608" y="3557736"/>
              <a:ext cx="1367790" cy="227329"/>
            </a:xfrm>
            <a:custGeom>
              <a:avLst/>
              <a:gdLst/>
              <a:ahLst/>
              <a:cxnLst/>
              <a:rect l="l" t="t" r="r" b="b"/>
              <a:pathLst>
                <a:path w="1367789" h="227329">
                  <a:moveTo>
                    <a:pt x="105519" y="68609"/>
                  </a:moveTo>
                  <a:lnTo>
                    <a:pt x="27235" y="68609"/>
                  </a:lnTo>
                  <a:lnTo>
                    <a:pt x="29914" y="65335"/>
                  </a:lnTo>
                  <a:lnTo>
                    <a:pt x="63053" y="47029"/>
                  </a:lnTo>
                  <a:lnTo>
                    <a:pt x="75257" y="47029"/>
                  </a:lnTo>
                  <a:lnTo>
                    <a:pt x="81954" y="48567"/>
                  </a:lnTo>
                  <a:lnTo>
                    <a:pt x="87808" y="51643"/>
                  </a:lnTo>
                  <a:lnTo>
                    <a:pt x="93662" y="54619"/>
                  </a:lnTo>
                  <a:lnTo>
                    <a:pt x="98573" y="58886"/>
                  </a:lnTo>
                  <a:lnTo>
                    <a:pt x="105519" y="68609"/>
                  </a:lnTo>
                  <a:close/>
                </a:path>
                <a:path w="1367789" h="227329">
                  <a:moveTo>
                    <a:pt x="30658" y="227260"/>
                  </a:moveTo>
                  <a:lnTo>
                    <a:pt x="0" y="227260"/>
                  </a:lnTo>
                  <a:lnTo>
                    <a:pt x="0" y="49857"/>
                  </a:lnTo>
                  <a:lnTo>
                    <a:pt x="26491" y="49857"/>
                  </a:lnTo>
                  <a:lnTo>
                    <a:pt x="27235" y="68609"/>
                  </a:lnTo>
                  <a:lnTo>
                    <a:pt x="105519" y="68609"/>
                  </a:lnTo>
                  <a:lnTo>
                    <a:pt x="106511" y="69998"/>
                  </a:lnTo>
                  <a:lnTo>
                    <a:pt x="108024" y="73372"/>
                  </a:lnTo>
                  <a:lnTo>
                    <a:pt x="55413" y="73372"/>
                  </a:lnTo>
                  <a:lnTo>
                    <a:pt x="50452" y="75455"/>
                  </a:lnTo>
                  <a:lnTo>
                    <a:pt x="40927" y="83790"/>
                  </a:lnTo>
                  <a:lnTo>
                    <a:pt x="35917" y="89445"/>
                  </a:lnTo>
                  <a:lnTo>
                    <a:pt x="30658" y="96589"/>
                  </a:lnTo>
                  <a:lnTo>
                    <a:pt x="30658" y="152400"/>
                  </a:lnTo>
                  <a:lnTo>
                    <a:pt x="33139" y="153292"/>
                  </a:lnTo>
                  <a:lnTo>
                    <a:pt x="36115" y="154037"/>
                  </a:lnTo>
                  <a:lnTo>
                    <a:pt x="43160" y="155227"/>
                  </a:lnTo>
                  <a:lnTo>
                    <a:pt x="46781" y="155525"/>
                  </a:lnTo>
                  <a:lnTo>
                    <a:pt x="103108" y="155525"/>
                  </a:lnTo>
                  <a:lnTo>
                    <a:pt x="101947" y="157311"/>
                  </a:lnTo>
                  <a:lnTo>
                    <a:pt x="95994" y="162966"/>
                  </a:lnTo>
                  <a:lnTo>
                    <a:pt x="90140" y="168622"/>
                  </a:lnTo>
                  <a:lnTo>
                    <a:pt x="83194" y="172839"/>
                  </a:lnTo>
                  <a:lnTo>
                    <a:pt x="75158" y="175617"/>
                  </a:lnTo>
                  <a:lnTo>
                    <a:pt x="68857" y="177403"/>
                  </a:lnTo>
                  <a:lnTo>
                    <a:pt x="30658" y="177403"/>
                  </a:lnTo>
                  <a:lnTo>
                    <a:pt x="30658" y="227260"/>
                  </a:lnTo>
                  <a:close/>
                </a:path>
                <a:path w="1367789" h="227329">
                  <a:moveTo>
                    <a:pt x="103108" y="155525"/>
                  </a:moveTo>
                  <a:lnTo>
                    <a:pt x="55314" y="155525"/>
                  </a:lnTo>
                  <a:lnTo>
                    <a:pt x="59729" y="154533"/>
                  </a:lnTo>
                  <a:lnTo>
                    <a:pt x="63698" y="152548"/>
                  </a:lnTo>
                  <a:lnTo>
                    <a:pt x="82525" y="119806"/>
                  </a:lnTo>
                  <a:lnTo>
                    <a:pt x="82476" y="104133"/>
                  </a:lnTo>
                  <a:lnTo>
                    <a:pt x="69800" y="75604"/>
                  </a:lnTo>
                  <a:lnTo>
                    <a:pt x="67121" y="74116"/>
                  </a:lnTo>
                  <a:lnTo>
                    <a:pt x="64045" y="73372"/>
                  </a:lnTo>
                  <a:lnTo>
                    <a:pt x="108024" y="73372"/>
                  </a:lnTo>
                  <a:lnTo>
                    <a:pt x="114698" y="112662"/>
                  </a:lnTo>
                  <a:lnTo>
                    <a:pt x="114439" y="119806"/>
                  </a:lnTo>
                  <a:lnTo>
                    <a:pt x="113518" y="127694"/>
                  </a:lnTo>
                  <a:lnTo>
                    <a:pt x="111983" y="134987"/>
                  </a:lnTo>
                  <a:lnTo>
                    <a:pt x="109835" y="141684"/>
                  </a:lnTo>
                  <a:lnTo>
                    <a:pt x="106560" y="150217"/>
                  </a:lnTo>
                  <a:lnTo>
                    <a:pt x="103108" y="155525"/>
                  </a:lnTo>
                  <a:close/>
                </a:path>
                <a:path w="1367789" h="227329">
                  <a:moveTo>
                    <a:pt x="48964" y="179635"/>
                  </a:moveTo>
                  <a:lnTo>
                    <a:pt x="45690" y="179635"/>
                  </a:lnTo>
                  <a:lnTo>
                    <a:pt x="42465" y="179437"/>
                  </a:lnTo>
                  <a:lnTo>
                    <a:pt x="36050" y="178630"/>
                  </a:lnTo>
                  <a:lnTo>
                    <a:pt x="33238" y="178097"/>
                  </a:lnTo>
                  <a:lnTo>
                    <a:pt x="30658" y="177403"/>
                  </a:lnTo>
                  <a:lnTo>
                    <a:pt x="68857" y="177403"/>
                  </a:lnTo>
                  <a:lnTo>
                    <a:pt x="62472" y="178643"/>
                  </a:lnTo>
                  <a:lnTo>
                    <a:pt x="55903" y="179384"/>
                  </a:lnTo>
                  <a:lnTo>
                    <a:pt x="48964" y="179635"/>
                  </a:lnTo>
                  <a:close/>
                </a:path>
                <a:path w="1367789" h="227329">
                  <a:moveTo>
                    <a:pt x="145846" y="79920"/>
                  </a:moveTo>
                  <a:lnTo>
                    <a:pt x="145846" y="55512"/>
                  </a:lnTo>
                  <a:lnTo>
                    <a:pt x="151898" y="53032"/>
                  </a:lnTo>
                  <a:lnTo>
                    <a:pt x="158893" y="50998"/>
                  </a:lnTo>
                  <a:lnTo>
                    <a:pt x="174868" y="47823"/>
                  </a:lnTo>
                  <a:lnTo>
                    <a:pt x="183202" y="47029"/>
                  </a:lnTo>
                  <a:lnTo>
                    <a:pt x="201359" y="47029"/>
                  </a:lnTo>
                  <a:lnTo>
                    <a:pt x="209495" y="47922"/>
                  </a:lnTo>
                  <a:lnTo>
                    <a:pt x="222989" y="51494"/>
                  </a:lnTo>
                  <a:lnTo>
                    <a:pt x="228545" y="54223"/>
                  </a:lnTo>
                  <a:lnTo>
                    <a:pt x="232911" y="57894"/>
                  </a:lnTo>
                  <a:lnTo>
                    <a:pt x="237375" y="61466"/>
                  </a:lnTo>
                  <a:lnTo>
                    <a:pt x="240650" y="65980"/>
                  </a:lnTo>
                  <a:lnTo>
                    <a:pt x="242222" y="70098"/>
                  </a:lnTo>
                  <a:lnTo>
                    <a:pt x="181763" y="70098"/>
                  </a:lnTo>
                  <a:lnTo>
                    <a:pt x="174322" y="70991"/>
                  </a:lnTo>
                  <a:lnTo>
                    <a:pt x="166980" y="72776"/>
                  </a:lnTo>
                  <a:lnTo>
                    <a:pt x="159737" y="74463"/>
                  </a:lnTo>
                  <a:lnTo>
                    <a:pt x="152692" y="76844"/>
                  </a:lnTo>
                  <a:lnTo>
                    <a:pt x="145846" y="79920"/>
                  </a:lnTo>
                  <a:close/>
                </a:path>
                <a:path w="1367789" h="227329">
                  <a:moveTo>
                    <a:pt x="180573" y="180230"/>
                  </a:moveTo>
                  <a:lnTo>
                    <a:pt x="169163" y="180230"/>
                  </a:lnTo>
                  <a:lnTo>
                    <a:pt x="163457" y="179288"/>
                  </a:lnTo>
                  <a:lnTo>
                    <a:pt x="135875" y="146744"/>
                  </a:lnTo>
                  <a:lnTo>
                    <a:pt x="135875" y="134838"/>
                  </a:lnTo>
                  <a:lnTo>
                    <a:pt x="163160" y="104477"/>
                  </a:lnTo>
                  <a:lnTo>
                    <a:pt x="198531" y="99119"/>
                  </a:lnTo>
                  <a:lnTo>
                    <a:pt x="215200" y="99119"/>
                  </a:lnTo>
                  <a:lnTo>
                    <a:pt x="215200" y="88255"/>
                  </a:lnTo>
                  <a:lnTo>
                    <a:pt x="214754" y="85328"/>
                  </a:lnTo>
                  <a:lnTo>
                    <a:pt x="213861" y="82748"/>
                  </a:lnTo>
                  <a:lnTo>
                    <a:pt x="212968" y="80069"/>
                  </a:lnTo>
                  <a:lnTo>
                    <a:pt x="211479" y="77837"/>
                  </a:lnTo>
                  <a:lnTo>
                    <a:pt x="209396" y="76051"/>
                  </a:lnTo>
                  <a:lnTo>
                    <a:pt x="207312" y="74166"/>
                  </a:lnTo>
                  <a:lnTo>
                    <a:pt x="204633" y="72727"/>
                  </a:lnTo>
                  <a:lnTo>
                    <a:pt x="201359" y="71735"/>
                  </a:lnTo>
                  <a:lnTo>
                    <a:pt x="198184" y="70643"/>
                  </a:lnTo>
                  <a:lnTo>
                    <a:pt x="194166" y="70098"/>
                  </a:lnTo>
                  <a:lnTo>
                    <a:pt x="242222" y="70098"/>
                  </a:lnTo>
                  <a:lnTo>
                    <a:pt x="244825" y="76844"/>
                  </a:lnTo>
                  <a:lnTo>
                    <a:pt x="245809" y="82748"/>
                  </a:lnTo>
                  <a:lnTo>
                    <a:pt x="245859" y="120997"/>
                  </a:lnTo>
                  <a:lnTo>
                    <a:pt x="191338" y="120997"/>
                  </a:lnTo>
                  <a:lnTo>
                    <a:pt x="186923" y="121493"/>
                  </a:lnTo>
                  <a:lnTo>
                    <a:pt x="168022" y="137467"/>
                  </a:lnTo>
                  <a:lnTo>
                    <a:pt x="168022" y="145305"/>
                  </a:lnTo>
                  <a:lnTo>
                    <a:pt x="169659" y="149324"/>
                  </a:lnTo>
                  <a:lnTo>
                    <a:pt x="172995" y="152151"/>
                  </a:lnTo>
                  <a:lnTo>
                    <a:pt x="176306" y="154781"/>
                  </a:lnTo>
                  <a:lnTo>
                    <a:pt x="180920" y="156120"/>
                  </a:lnTo>
                  <a:lnTo>
                    <a:pt x="245859" y="156120"/>
                  </a:lnTo>
                  <a:lnTo>
                    <a:pt x="245859" y="160734"/>
                  </a:lnTo>
                  <a:lnTo>
                    <a:pt x="218921" y="160734"/>
                  </a:lnTo>
                  <a:lnTo>
                    <a:pt x="216242" y="163512"/>
                  </a:lnTo>
                  <a:lnTo>
                    <a:pt x="213414" y="166141"/>
                  </a:lnTo>
                  <a:lnTo>
                    <a:pt x="189304" y="178742"/>
                  </a:lnTo>
                  <a:lnTo>
                    <a:pt x="185137" y="179734"/>
                  </a:lnTo>
                  <a:lnTo>
                    <a:pt x="180573" y="180230"/>
                  </a:lnTo>
                  <a:close/>
                </a:path>
                <a:path w="1367789" h="227329">
                  <a:moveTo>
                    <a:pt x="245859" y="156120"/>
                  </a:moveTo>
                  <a:lnTo>
                    <a:pt x="191040" y="156120"/>
                  </a:lnTo>
                  <a:lnTo>
                    <a:pt x="195455" y="154582"/>
                  </a:lnTo>
                  <a:lnTo>
                    <a:pt x="204683" y="148332"/>
                  </a:lnTo>
                  <a:lnTo>
                    <a:pt x="209743" y="143867"/>
                  </a:lnTo>
                  <a:lnTo>
                    <a:pt x="215200" y="138112"/>
                  </a:lnTo>
                  <a:lnTo>
                    <a:pt x="215200" y="120997"/>
                  </a:lnTo>
                  <a:lnTo>
                    <a:pt x="245859" y="120997"/>
                  </a:lnTo>
                  <a:lnTo>
                    <a:pt x="245859" y="156120"/>
                  </a:lnTo>
                  <a:close/>
                </a:path>
                <a:path w="1367789" h="227329">
                  <a:moveTo>
                    <a:pt x="245859" y="177403"/>
                  </a:moveTo>
                  <a:lnTo>
                    <a:pt x="219665" y="177403"/>
                  </a:lnTo>
                  <a:lnTo>
                    <a:pt x="218921" y="160734"/>
                  </a:lnTo>
                  <a:lnTo>
                    <a:pt x="245859" y="160734"/>
                  </a:lnTo>
                  <a:lnTo>
                    <a:pt x="245859" y="177403"/>
                  </a:lnTo>
                  <a:close/>
                </a:path>
                <a:path w="1367789" h="227329">
                  <a:moveTo>
                    <a:pt x="387588" y="68460"/>
                  </a:moveTo>
                  <a:lnTo>
                    <a:pt x="313273" y="68460"/>
                  </a:lnTo>
                  <a:lnTo>
                    <a:pt x="315356" y="65186"/>
                  </a:lnTo>
                  <a:lnTo>
                    <a:pt x="348099" y="47029"/>
                  </a:lnTo>
                  <a:lnTo>
                    <a:pt x="359310" y="47029"/>
                  </a:lnTo>
                  <a:lnTo>
                    <a:pt x="365015" y="48170"/>
                  </a:lnTo>
                  <a:lnTo>
                    <a:pt x="369976" y="50452"/>
                  </a:lnTo>
                  <a:lnTo>
                    <a:pt x="374937" y="52635"/>
                  </a:lnTo>
                  <a:lnTo>
                    <a:pt x="379104" y="55909"/>
                  </a:lnTo>
                  <a:lnTo>
                    <a:pt x="385851" y="64641"/>
                  </a:lnTo>
                  <a:lnTo>
                    <a:pt x="387588" y="68460"/>
                  </a:lnTo>
                  <a:close/>
                </a:path>
                <a:path w="1367789" h="227329">
                  <a:moveTo>
                    <a:pt x="315803" y="177403"/>
                  </a:moveTo>
                  <a:lnTo>
                    <a:pt x="284400" y="177403"/>
                  </a:lnTo>
                  <a:lnTo>
                    <a:pt x="284400" y="49857"/>
                  </a:lnTo>
                  <a:lnTo>
                    <a:pt x="312082" y="49857"/>
                  </a:lnTo>
                  <a:lnTo>
                    <a:pt x="313273" y="68460"/>
                  </a:lnTo>
                  <a:lnTo>
                    <a:pt x="387588" y="68460"/>
                  </a:lnTo>
                  <a:lnTo>
                    <a:pt x="388332" y="70098"/>
                  </a:lnTo>
                  <a:lnTo>
                    <a:pt x="388945" y="72628"/>
                  </a:lnTo>
                  <a:lnTo>
                    <a:pt x="341153" y="72628"/>
                  </a:lnTo>
                  <a:lnTo>
                    <a:pt x="336440" y="74513"/>
                  </a:lnTo>
                  <a:lnTo>
                    <a:pt x="326816" y="81954"/>
                  </a:lnTo>
                  <a:lnTo>
                    <a:pt x="321558" y="88056"/>
                  </a:lnTo>
                  <a:lnTo>
                    <a:pt x="315803" y="96589"/>
                  </a:lnTo>
                  <a:lnTo>
                    <a:pt x="315803" y="177403"/>
                  </a:lnTo>
                  <a:close/>
                </a:path>
                <a:path w="1367789" h="227329">
                  <a:moveTo>
                    <a:pt x="392152" y="99417"/>
                  </a:moveTo>
                  <a:lnTo>
                    <a:pt x="361344" y="99417"/>
                  </a:lnTo>
                  <a:lnTo>
                    <a:pt x="361543" y="94654"/>
                  </a:lnTo>
                  <a:lnTo>
                    <a:pt x="361295" y="90586"/>
                  </a:lnTo>
                  <a:lnTo>
                    <a:pt x="360600" y="87213"/>
                  </a:lnTo>
                  <a:lnTo>
                    <a:pt x="360005" y="83839"/>
                  </a:lnTo>
                  <a:lnTo>
                    <a:pt x="359013" y="81111"/>
                  </a:lnTo>
                  <a:lnTo>
                    <a:pt x="357624" y="79027"/>
                  </a:lnTo>
                  <a:lnTo>
                    <a:pt x="356235" y="76844"/>
                  </a:lnTo>
                  <a:lnTo>
                    <a:pt x="354548" y="75257"/>
                  </a:lnTo>
                  <a:lnTo>
                    <a:pt x="352563" y="74265"/>
                  </a:lnTo>
                  <a:lnTo>
                    <a:pt x="350579" y="73173"/>
                  </a:lnTo>
                  <a:lnTo>
                    <a:pt x="348297" y="72628"/>
                  </a:lnTo>
                  <a:lnTo>
                    <a:pt x="388945" y="72628"/>
                  </a:lnTo>
                  <a:lnTo>
                    <a:pt x="389970" y="76844"/>
                  </a:lnTo>
                  <a:lnTo>
                    <a:pt x="391606" y="83194"/>
                  </a:lnTo>
                  <a:lnTo>
                    <a:pt x="392331" y="90586"/>
                  </a:lnTo>
                  <a:lnTo>
                    <a:pt x="392152" y="99417"/>
                  </a:lnTo>
                  <a:close/>
                </a:path>
                <a:path w="1367789" h="227329">
                  <a:moveTo>
                    <a:pt x="480303" y="180230"/>
                  </a:moveTo>
                  <a:lnTo>
                    <a:pt x="476532" y="180230"/>
                  </a:lnTo>
                  <a:lnTo>
                    <a:pt x="469426" y="179979"/>
                  </a:lnTo>
                  <a:lnTo>
                    <a:pt x="430693" y="164008"/>
                  </a:lnTo>
                  <a:lnTo>
                    <a:pt x="414434" y="123880"/>
                  </a:lnTo>
                  <a:lnTo>
                    <a:pt x="414204" y="115341"/>
                  </a:lnTo>
                  <a:lnTo>
                    <a:pt x="414434" y="108607"/>
                  </a:lnTo>
                  <a:lnTo>
                    <a:pt x="430396" y="66079"/>
                  </a:lnTo>
                  <a:lnTo>
                    <a:pt x="465023" y="47029"/>
                  </a:lnTo>
                  <a:lnTo>
                    <a:pt x="483279" y="47029"/>
                  </a:lnTo>
                  <a:lnTo>
                    <a:pt x="491316" y="48468"/>
                  </a:lnTo>
                  <a:lnTo>
                    <a:pt x="498261" y="51345"/>
                  </a:lnTo>
                  <a:lnTo>
                    <a:pt x="505207" y="54123"/>
                  </a:lnTo>
                  <a:lnTo>
                    <a:pt x="511011" y="58042"/>
                  </a:lnTo>
                  <a:lnTo>
                    <a:pt x="515674" y="63103"/>
                  </a:lnTo>
                  <a:lnTo>
                    <a:pt x="520337" y="68064"/>
                  </a:lnTo>
                  <a:lnTo>
                    <a:pt x="521453" y="69949"/>
                  </a:lnTo>
                  <a:lnTo>
                    <a:pt x="465916" y="69949"/>
                  </a:lnTo>
                  <a:lnTo>
                    <a:pt x="459615" y="72528"/>
                  </a:lnTo>
                  <a:lnTo>
                    <a:pt x="449694" y="82847"/>
                  </a:lnTo>
                  <a:lnTo>
                    <a:pt x="446767" y="90090"/>
                  </a:lnTo>
                  <a:lnTo>
                    <a:pt x="445874" y="99417"/>
                  </a:lnTo>
                  <a:lnTo>
                    <a:pt x="529962" y="99417"/>
                  </a:lnTo>
                  <a:lnTo>
                    <a:pt x="529862" y="108694"/>
                  </a:lnTo>
                  <a:lnTo>
                    <a:pt x="529664" y="112067"/>
                  </a:lnTo>
                  <a:lnTo>
                    <a:pt x="529522" y="116234"/>
                  </a:lnTo>
                  <a:lnTo>
                    <a:pt x="529416" y="118467"/>
                  </a:lnTo>
                  <a:lnTo>
                    <a:pt x="529218" y="121443"/>
                  </a:lnTo>
                  <a:lnTo>
                    <a:pt x="445278" y="121443"/>
                  </a:lnTo>
                  <a:lnTo>
                    <a:pt x="445278" y="126999"/>
                  </a:lnTo>
                  <a:lnTo>
                    <a:pt x="475788" y="155823"/>
                  </a:lnTo>
                  <a:lnTo>
                    <a:pt x="523116" y="155823"/>
                  </a:lnTo>
                  <a:lnTo>
                    <a:pt x="523116" y="173980"/>
                  </a:lnTo>
                  <a:lnTo>
                    <a:pt x="488290" y="179784"/>
                  </a:lnTo>
                  <a:lnTo>
                    <a:pt x="484222" y="180082"/>
                  </a:lnTo>
                  <a:lnTo>
                    <a:pt x="480303" y="180230"/>
                  </a:lnTo>
                  <a:close/>
                </a:path>
                <a:path w="1367789" h="227329">
                  <a:moveTo>
                    <a:pt x="529962" y="99417"/>
                  </a:moveTo>
                  <a:lnTo>
                    <a:pt x="498857" y="99417"/>
                  </a:lnTo>
                  <a:lnTo>
                    <a:pt x="498956" y="94357"/>
                  </a:lnTo>
                  <a:lnTo>
                    <a:pt x="498311" y="89991"/>
                  </a:lnTo>
                  <a:lnTo>
                    <a:pt x="496922" y="86320"/>
                  </a:lnTo>
                  <a:lnTo>
                    <a:pt x="495632" y="82549"/>
                  </a:lnTo>
                  <a:lnTo>
                    <a:pt x="493796" y="79474"/>
                  </a:lnTo>
                  <a:lnTo>
                    <a:pt x="491415" y="77092"/>
                  </a:lnTo>
                  <a:lnTo>
                    <a:pt x="489133" y="74612"/>
                  </a:lnTo>
                  <a:lnTo>
                    <a:pt x="486454" y="72826"/>
                  </a:lnTo>
                  <a:lnTo>
                    <a:pt x="483378" y="71735"/>
                  </a:lnTo>
                  <a:lnTo>
                    <a:pt x="480402" y="70544"/>
                  </a:lnTo>
                  <a:lnTo>
                    <a:pt x="477128" y="69949"/>
                  </a:lnTo>
                  <a:lnTo>
                    <a:pt x="521453" y="69949"/>
                  </a:lnTo>
                  <a:lnTo>
                    <a:pt x="523860" y="74017"/>
                  </a:lnTo>
                  <a:lnTo>
                    <a:pt x="526241" y="80962"/>
                  </a:lnTo>
                  <a:lnTo>
                    <a:pt x="528729" y="87957"/>
                  </a:lnTo>
                  <a:lnTo>
                    <a:pt x="529962" y="95547"/>
                  </a:lnTo>
                  <a:lnTo>
                    <a:pt x="529962" y="99417"/>
                  </a:lnTo>
                  <a:close/>
                </a:path>
                <a:path w="1367789" h="227329">
                  <a:moveTo>
                    <a:pt x="523116" y="155823"/>
                  </a:moveTo>
                  <a:lnTo>
                    <a:pt x="487298" y="155823"/>
                  </a:lnTo>
                  <a:lnTo>
                    <a:pt x="493896" y="155326"/>
                  </a:lnTo>
                  <a:lnTo>
                    <a:pt x="508084" y="153342"/>
                  </a:lnTo>
                  <a:lnTo>
                    <a:pt x="515476" y="151804"/>
                  </a:lnTo>
                  <a:lnTo>
                    <a:pt x="523116" y="149721"/>
                  </a:lnTo>
                  <a:lnTo>
                    <a:pt x="523116" y="155823"/>
                  </a:lnTo>
                  <a:close/>
                </a:path>
                <a:path w="1367789" h="227329">
                  <a:moveTo>
                    <a:pt x="661326" y="68609"/>
                  </a:moveTo>
                  <a:lnTo>
                    <a:pt x="585618" y="68609"/>
                  </a:lnTo>
                  <a:lnTo>
                    <a:pt x="588297" y="65335"/>
                  </a:lnTo>
                  <a:lnTo>
                    <a:pt x="621436" y="47029"/>
                  </a:lnTo>
                  <a:lnTo>
                    <a:pt x="632648" y="47029"/>
                  </a:lnTo>
                  <a:lnTo>
                    <a:pt x="638353" y="48121"/>
                  </a:lnTo>
                  <a:lnTo>
                    <a:pt x="643215" y="50303"/>
                  </a:lnTo>
                  <a:lnTo>
                    <a:pt x="648077" y="52387"/>
                  </a:lnTo>
                  <a:lnTo>
                    <a:pt x="652145" y="55413"/>
                  </a:lnTo>
                  <a:lnTo>
                    <a:pt x="655419" y="59382"/>
                  </a:lnTo>
                  <a:lnTo>
                    <a:pt x="658693" y="63251"/>
                  </a:lnTo>
                  <a:lnTo>
                    <a:pt x="661124" y="67915"/>
                  </a:lnTo>
                  <a:lnTo>
                    <a:pt x="661326" y="68609"/>
                  </a:lnTo>
                  <a:close/>
                </a:path>
                <a:path w="1367789" h="227329">
                  <a:moveTo>
                    <a:pt x="589041" y="177403"/>
                  </a:moveTo>
                  <a:lnTo>
                    <a:pt x="558383" y="177403"/>
                  </a:lnTo>
                  <a:lnTo>
                    <a:pt x="558383" y="49857"/>
                  </a:lnTo>
                  <a:lnTo>
                    <a:pt x="584874" y="49857"/>
                  </a:lnTo>
                  <a:lnTo>
                    <a:pt x="585618" y="68609"/>
                  </a:lnTo>
                  <a:lnTo>
                    <a:pt x="661326" y="68609"/>
                  </a:lnTo>
                  <a:lnTo>
                    <a:pt x="662711" y="73372"/>
                  </a:lnTo>
                  <a:lnTo>
                    <a:pt x="613797" y="73372"/>
                  </a:lnTo>
                  <a:lnTo>
                    <a:pt x="608836" y="75455"/>
                  </a:lnTo>
                  <a:lnTo>
                    <a:pt x="599311" y="83790"/>
                  </a:lnTo>
                  <a:lnTo>
                    <a:pt x="594300" y="89445"/>
                  </a:lnTo>
                  <a:lnTo>
                    <a:pt x="589041" y="96589"/>
                  </a:lnTo>
                  <a:lnTo>
                    <a:pt x="589041" y="177403"/>
                  </a:lnTo>
                  <a:close/>
                </a:path>
                <a:path w="1367789" h="227329">
                  <a:moveTo>
                    <a:pt x="665093" y="177403"/>
                  </a:moveTo>
                  <a:lnTo>
                    <a:pt x="634583" y="177403"/>
                  </a:lnTo>
                  <a:lnTo>
                    <a:pt x="634583" y="94208"/>
                  </a:lnTo>
                  <a:lnTo>
                    <a:pt x="633606" y="85092"/>
                  </a:lnTo>
                  <a:lnTo>
                    <a:pt x="630676" y="78581"/>
                  </a:lnTo>
                  <a:lnTo>
                    <a:pt x="625793" y="74674"/>
                  </a:lnTo>
                  <a:lnTo>
                    <a:pt x="618956" y="73372"/>
                  </a:lnTo>
                  <a:lnTo>
                    <a:pt x="662711" y="73372"/>
                  </a:lnTo>
                  <a:lnTo>
                    <a:pt x="664299" y="78829"/>
                  </a:lnTo>
                  <a:lnTo>
                    <a:pt x="665093" y="84980"/>
                  </a:lnTo>
                  <a:lnTo>
                    <a:pt x="665093" y="177403"/>
                  </a:lnTo>
                  <a:close/>
                </a:path>
                <a:path w="1367789" h="227329">
                  <a:moveTo>
                    <a:pt x="753641" y="49857"/>
                  </a:moveTo>
                  <a:lnTo>
                    <a:pt x="722238" y="49857"/>
                  </a:lnTo>
                  <a:lnTo>
                    <a:pt x="722238" y="17115"/>
                  </a:lnTo>
                  <a:lnTo>
                    <a:pt x="753641" y="9078"/>
                  </a:lnTo>
                  <a:lnTo>
                    <a:pt x="753641" y="49857"/>
                  </a:lnTo>
                  <a:close/>
                </a:path>
                <a:path w="1367789" h="227329">
                  <a:moveTo>
                    <a:pt x="803200" y="73669"/>
                  </a:moveTo>
                  <a:lnTo>
                    <a:pt x="688007" y="73669"/>
                  </a:lnTo>
                  <a:lnTo>
                    <a:pt x="688007" y="49857"/>
                  </a:lnTo>
                  <a:lnTo>
                    <a:pt x="803200" y="49857"/>
                  </a:lnTo>
                  <a:lnTo>
                    <a:pt x="803200" y="73669"/>
                  </a:lnTo>
                  <a:close/>
                </a:path>
                <a:path w="1367789" h="227329">
                  <a:moveTo>
                    <a:pt x="775667" y="180230"/>
                  </a:moveTo>
                  <a:lnTo>
                    <a:pt x="762273" y="180230"/>
                  </a:lnTo>
                  <a:lnTo>
                    <a:pt x="755030" y="179337"/>
                  </a:lnTo>
                  <a:lnTo>
                    <a:pt x="748878" y="177551"/>
                  </a:lnTo>
                  <a:lnTo>
                    <a:pt x="742826" y="175865"/>
                  </a:lnTo>
                  <a:lnTo>
                    <a:pt x="722238" y="143668"/>
                  </a:lnTo>
                  <a:lnTo>
                    <a:pt x="722238" y="73669"/>
                  </a:lnTo>
                  <a:lnTo>
                    <a:pt x="753641" y="73669"/>
                  </a:lnTo>
                  <a:lnTo>
                    <a:pt x="753641" y="140989"/>
                  </a:lnTo>
                  <a:lnTo>
                    <a:pt x="755327" y="146546"/>
                  </a:lnTo>
                  <a:lnTo>
                    <a:pt x="758701" y="150316"/>
                  </a:lnTo>
                  <a:lnTo>
                    <a:pt x="762074" y="153987"/>
                  </a:lnTo>
                  <a:lnTo>
                    <a:pt x="767680" y="155823"/>
                  </a:lnTo>
                  <a:lnTo>
                    <a:pt x="803200" y="155823"/>
                  </a:lnTo>
                  <a:lnTo>
                    <a:pt x="803200" y="176212"/>
                  </a:lnTo>
                  <a:lnTo>
                    <a:pt x="797743" y="177403"/>
                  </a:lnTo>
                  <a:lnTo>
                    <a:pt x="792187" y="178345"/>
                  </a:lnTo>
                  <a:lnTo>
                    <a:pt x="786531" y="179040"/>
                  </a:lnTo>
                  <a:lnTo>
                    <a:pt x="780975" y="179833"/>
                  </a:lnTo>
                  <a:lnTo>
                    <a:pt x="775667" y="180230"/>
                  </a:lnTo>
                  <a:close/>
                </a:path>
                <a:path w="1367789" h="227329">
                  <a:moveTo>
                    <a:pt x="803200" y="155823"/>
                  </a:moveTo>
                  <a:lnTo>
                    <a:pt x="780578" y="155823"/>
                  </a:lnTo>
                  <a:lnTo>
                    <a:pt x="785490" y="155426"/>
                  </a:lnTo>
                  <a:lnTo>
                    <a:pt x="790252" y="154632"/>
                  </a:lnTo>
                  <a:lnTo>
                    <a:pt x="795015" y="153739"/>
                  </a:lnTo>
                  <a:lnTo>
                    <a:pt x="799331" y="152747"/>
                  </a:lnTo>
                  <a:lnTo>
                    <a:pt x="803200" y="151655"/>
                  </a:lnTo>
                  <a:lnTo>
                    <a:pt x="803200" y="155823"/>
                  </a:lnTo>
                  <a:close/>
                </a:path>
                <a:path w="1367789" h="227329">
                  <a:moveTo>
                    <a:pt x="860048" y="177403"/>
                  </a:moveTo>
                  <a:lnTo>
                    <a:pt x="831919" y="177403"/>
                  </a:lnTo>
                  <a:lnTo>
                    <a:pt x="831919" y="13245"/>
                  </a:lnTo>
                  <a:lnTo>
                    <a:pt x="869870" y="13245"/>
                  </a:lnTo>
                  <a:lnTo>
                    <a:pt x="890343" y="58340"/>
                  </a:lnTo>
                  <a:lnTo>
                    <a:pt x="860048" y="58340"/>
                  </a:lnTo>
                  <a:lnTo>
                    <a:pt x="860048" y="177403"/>
                  </a:lnTo>
                  <a:close/>
                </a:path>
                <a:path w="1367789" h="227329">
                  <a:moveTo>
                    <a:pt x="950833" y="131117"/>
                  </a:moveTo>
                  <a:lnTo>
                    <a:pt x="922704" y="131117"/>
                  </a:lnTo>
                  <a:lnTo>
                    <a:pt x="922704" y="13245"/>
                  </a:lnTo>
                  <a:lnTo>
                    <a:pt x="950833" y="13245"/>
                  </a:lnTo>
                  <a:lnTo>
                    <a:pt x="950833" y="131117"/>
                  </a:lnTo>
                  <a:close/>
                </a:path>
                <a:path w="1367789" h="227329">
                  <a:moveTo>
                    <a:pt x="950833" y="177403"/>
                  </a:moveTo>
                  <a:lnTo>
                    <a:pt x="913031" y="177403"/>
                  </a:lnTo>
                  <a:lnTo>
                    <a:pt x="869126" y="79474"/>
                  </a:lnTo>
                  <a:lnTo>
                    <a:pt x="860048" y="58340"/>
                  </a:lnTo>
                  <a:lnTo>
                    <a:pt x="890343" y="58340"/>
                  </a:lnTo>
                  <a:lnTo>
                    <a:pt x="914668" y="111918"/>
                  </a:lnTo>
                  <a:lnTo>
                    <a:pt x="922704" y="131117"/>
                  </a:lnTo>
                  <a:lnTo>
                    <a:pt x="950833" y="131117"/>
                  </a:lnTo>
                  <a:lnTo>
                    <a:pt x="950833" y="177403"/>
                  </a:lnTo>
                  <a:close/>
                </a:path>
                <a:path w="1367789" h="227329">
                  <a:moveTo>
                    <a:pt x="1029260" y="180230"/>
                  </a:moveTo>
                  <a:lnTo>
                    <a:pt x="990019" y="169316"/>
                  </a:lnTo>
                  <a:lnTo>
                    <a:pt x="969841" y="129778"/>
                  </a:lnTo>
                  <a:lnTo>
                    <a:pt x="968896" y="112662"/>
                  </a:lnTo>
                  <a:lnTo>
                    <a:pt x="969106" y="106886"/>
                  </a:lnTo>
                  <a:lnTo>
                    <a:pt x="985505" y="65484"/>
                  </a:lnTo>
                  <a:lnTo>
                    <a:pt x="1024526" y="47336"/>
                  </a:lnTo>
                  <a:lnTo>
                    <a:pt x="1031642" y="47029"/>
                  </a:lnTo>
                  <a:lnTo>
                    <a:pt x="1038655" y="47299"/>
                  </a:lnTo>
                  <a:lnTo>
                    <a:pt x="1076141" y="63847"/>
                  </a:lnTo>
                  <a:lnTo>
                    <a:pt x="1081301" y="69304"/>
                  </a:lnTo>
                  <a:lnTo>
                    <a:pt x="1083715" y="73521"/>
                  </a:lnTo>
                  <a:lnTo>
                    <a:pt x="1025391" y="73521"/>
                  </a:lnTo>
                  <a:lnTo>
                    <a:pt x="1020827" y="74562"/>
                  </a:lnTo>
                  <a:lnTo>
                    <a:pt x="1000685" y="108098"/>
                  </a:lnTo>
                  <a:lnTo>
                    <a:pt x="1000725" y="114300"/>
                  </a:lnTo>
                  <a:lnTo>
                    <a:pt x="1014080" y="150415"/>
                  </a:lnTo>
                  <a:lnTo>
                    <a:pt x="1021422" y="153739"/>
                  </a:lnTo>
                  <a:lnTo>
                    <a:pt x="1082005" y="153739"/>
                  </a:lnTo>
                  <a:lnTo>
                    <a:pt x="1080904" y="155674"/>
                  </a:lnTo>
                  <a:lnTo>
                    <a:pt x="1043325" y="179040"/>
                  </a:lnTo>
                  <a:lnTo>
                    <a:pt x="1036497" y="179933"/>
                  </a:lnTo>
                  <a:lnTo>
                    <a:pt x="1029260" y="180230"/>
                  </a:lnTo>
                  <a:close/>
                </a:path>
                <a:path w="1367789" h="227329">
                  <a:moveTo>
                    <a:pt x="1082005" y="153739"/>
                  </a:moveTo>
                  <a:lnTo>
                    <a:pt x="1035809" y="153739"/>
                  </a:lnTo>
                  <a:lnTo>
                    <a:pt x="1040224" y="152747"/>
                  </a:lnTo>
                  <a:lnTo>
                    <a:pt x="1043994" y="150762"/>
                  </a:lnTo>
                  <a:lnTo>
                    <a:pt x="1047765" y="148679"/>
                  </a:lnTo>
                  <a:lnTo>
                    <a:pt x="1050791" y="145851"/>
                  </a:lnTo>
                  <a:lnTo>
                    <a:pt x="1053073" y="142279"/>
                  </a:lnTo>
                  <a:lnTo>
                    <a:pt x="1055454" y="138608"/>
                  </a:lnTo>
                  <a:lnTo>
                    <a:pt x="1057240" y="134292"/>
                  </a:lnTo>
                  <a:lnTo>
                    <a:pt x="1059621" y="124370"/>
                  </a:lnTo>
                  <a:lnTo>
                    <a:pt x="1060109" y="120020"/>
                  </a:lnTo>
                  <a:lnTo>
                    <a:pt x="1060180" y="112662"/>
                  </a:lnTo>
                  <a:lnTo>
                    <a:pt x="1059751" y="104058"/>
                  </a:lnTo>
                  <a:lnTo>
                    <a:pt x="1040472" y="73521"/>
                  </a:lnTo>
                  <a:lnTo>
                    <a:pt x="1083715" y="73521"/>
                  </a:lnTo>
                  <a:lnTo>
                    <a:pt x="1092006" y="114300"/>
                  </a:lnTo>
                  <a:lnTo>
                    <a:pt x="1091796" y="120020"/>
                  </a:lnTo>
                  <a:lnTo>
                    <a:pt x="1090987" y="127062"/>
                  </a:lnTo>
                  <a:lnTo>
                    <a:pt x="1089638" y="133787"/>
                  </a:lnTo>
                  <a:lnTo>
                    <a:pt x="1087750" y="140196"/>
                  </a:lnTo>
                  <a:lnTo>
                    <a:pt x="1084972" y="148530"/>
                  </a:lnTo>
                  <a:lnTo>
                    <a:pt x="1082005" y="153739"/>
                  </a:lnTo>
                  <a:close/>
                </a:path>
                <a:path w="1367789" h="227329">
                  <a:moveTo>
                    <a:pt x="1223476" y="49857"/>
                  </a:moveTo>
                  <a:lnTo>
                    <a:pt x="1192966" y="49857"/>
                  </a:lnTo>
                  <a:lnTo>
                    <a:pt x="1192966" y="0"/>
                  </a:lnTo>
                  <a:lnTo>
                    <a:pt x="1223476" y="0"/>
                  </a:lnTo>
                  <a:lnTo>
                    <a:pt x="1223476" y="49857"/>
                  </a:lnTo>
                  <a:close/>
                </a:path>
                <a:path w="1367789" h="227329">
                  <a:moveTo>
                    <a:pt x="1160522" y="180230"/>
                  </a:moveTo>
                  <a:lnTo>
                    <a:pt x="1148516" y="180230"/>
                  </a:lnTo>
                  <a:lnTo>
                    <a:pt x="1141769" y="178742"/>
                  </a:lnTo>
                  <a:lnTo>
                    <a:pt x="1114074" y="150465"/>
                  </a:lnTo>
                  <a:lnTo>
                    <a:pt x="1108927" y="114597"/>
                  </a:lnTo>
                  <a:lnTo>
                    <a:pt x="1109185" y="107453"/>
                  </a:lnTo>
                  <a:lnTo>
                    <a:pt x="1123473" y="68665"/>
                  </a:lnTo>
                  <a:lnTo>
                    <a:pt x="1161153" y="48617"/>
                  </a:lnTo>
                  <a:lnTo>
                    <a:pt x="1174660" y="47625"/>
                  </a:lnTo>
                  <a:lnTo>
                    <a:pt x="1177835" y="47625"/>
                  </a:lnTo>
                  <a:lnTo>
                    <a:pt x="1181010" y="47823"/>
                  </a:lnTo>
                  <a:lnTo>
                    <a:pt x="1187526" y="48629"/>
                  </a:lnTo>
                  <a:lnTo>
                    <a:pt x="1190387" y="49162"/>
                  </a:lnTo>
                  <a:lnTo>
                    <a:pt x="1192966" y="49857"/>
                  </a:lnTo>
                  <a:lnTo>
                    <a:pt x="1223476" y="49857"/>
                  </a:lnTo>
                  <a:lnTo>
                    <a:pt x="1223476" y="71735"/>
                  </a:lnTo>
                  <a:lnTo>
                    <a:pt x="1168211" y="71735"/>
                  </a:lnTo>
                  <a:lnTo>
                    <a:pt x="1163746" y="72727"/>
                  </a:lnTo>
                  <a:lnTo>
                    <a:pt x="1141087" y="107453"/>
                  </a:lnTo>
                  <a:lnTo>
                    <a:pt x="1141148" y="123127"/>
                  </a:lnTo>
                  <a:lnTo>
                    <a:pt x="1159629" y="154037"/>
                  </a:lnTo>
                  <a:lnTo>
                    <a:pt x="1223476" y="154037"/>
                  </a:lnTo>
                  <a:lnTo>
                    <a:pt x="1223476" y="158501"/>
                  </a:lnTo>
                  <a:lnTo>
                    <a:pt x="1196241" y="158501"/>
                  </a:lnTo>
                  <a:lnTo>
                    <a:pt x="1193562" y="161776"/>
                  </a:lnTo>
                  <a:lnTo>
                    <a:pt x="1190783" y="164752"/>
                  </a:lnTo>
                  <a:lnTo>
                    <a:pt x="1187906" y="167431"/>
                  </a:lnTo>
                  <a:lnTo>
                    <a:pt x="1185128" y="170110"/>
                  </a:lnTo>
                  <a:lnTo>
                    <a:pt x="1182102" y="172392"/>
                  </a:lnTo>
                  <a:lnTo>
                    <a:pt x="1175553" y="176162"/>
                  </a:lnTo>
                  <a:lnTo>
                    <a:pt x="1172031" y="177601"/>
                  </a:lnTo>
                  <a:lnTo>
                    <a:pt x="1168261" y="178593"/>
                  </a:lnTo>
                  <a:lnTo>
                    <a:pt x="1164590" y="179685"/>
                  </a:lnTo>
                  <a:lnTo>
                    <a:pt x="1160522" y="180230"/>
                  </a:lnTo>
                  <a:close/>
                </a:path>
                <a:path w="1367789" h="227329">
                  <a:moveTo>
                    <a:pt x="1223476" y="154037"/>
                  </a:moveTo>
                  <a:lnTo>
                    <a:pt x="1168360" y="154037"/>
                  </a:lnTo>
                  <a:lnTo>
                    <a:pt x="1173271" y="151953"/>
                  </a:lnTo>
                  <a:lnTo>
                    <a:pt x="1182598" y="143619"/>
                  </a:lnTo>
                  <a:lnTo>
                    <a:pt x="1187608" y="137864"/>
                  </a:lnTo>
                  <a:lnTo>
                    <a:pt x="1192966" y="130522"/>
                  </a:lnTo>
                  <a:lnTo>
                    <a:pt x="1192966" y="74860"/>
                  </a:lnTo>
                  <a:lnTo>
                    <a:pt x="1190486" y="73868"/>
                  </a:lnTo>
                  <a:lnTo>
                    <a:pt x="1187460" y="73124"/>
                  </a:lnTo>
                  <a:lnTo>
                    <a:pt x="1183888" y="72628"/>
                  </a:lnTo>
                  <a:lnTo>
                    <a:pt x="1180316" y="72032"/>
                  </a:lnTo>
                  <a:lnTo>
                    <a:pt x="1176744" y="71735"/>
                  </a:lnTo>
                  <a:lnTo>
                    <a:pt x="1223476" y="71735"/>
                  </a:lnTo>
                  <a:lnTo>
                    <a:pt x="1223476" y="154037"/>
                  </a:lnTo>
                  <a:close/>
                </a:path>
                <a:path w="1367789" h="227329">
                  <a:moveTo>
                    <a:pt x="1223476" y="177403"/>
                  </a:moveTo>
                  <a:lnTo>
                    <a:pt x="1196985" y="177403"/>
                  </a:lnTo>
                  <a:lnTo>
                    <a:pt x="1196241" y="158501"/>
                  </a:lnTo>
                  <a:lnTo>
                    <a:pt x="1223476" y="158501"/>
                  </a:lnTo>
                  <a:lnTo>
                    <a:pt x="1223476" y="177403"/>
                  </a:lnTo>
                  <a:close/>
                </a:path>
                <a:path w="1367789" h="227329">
                  <a:moveTo>
                    <a:pt x="1317878" y="180230"/>
                  </a:moveTo>
                  <a:lnTo>
                    <a:pt x="1314108" y="180230"/>
                  </a:lnTo>
                  <a:lnTo>
                    <a:pt x="1307001" y="179979"/>
                  </a:lnTo>
                  <a:lnTo>
                    <a:pt x="1268268" y="164008"/>
                  </a:lnTo>
                  <a:lnTo>
                    <a:pt x="1252009" y="123880"/>
                  </a:lnTo>
                  <a:lnTo>
                    <a:pt x="1251779" y="115341"/>
                  </a:lnTo>
                  <a:lnTo>
                    <a:pt x="1252009" y="108607"/>
                  </a:lnTo>
                  <a:lnTo>
                    <a:pt x="1267971" y="66079"/>
                  </a:lnTo>
                  <a:lnTo>
                    <a:pt x="1302598" y="47029"/>
                  </a:lnTo>
                  <a:lnTo>
                    <a:pt x="1320854" y="47029"/>
                  </a:lnTo>
                  <a:lnTo>
                    <a:pt x="1328891" y="48468"/>
                  </a:lnTo>
                  <a:lnTo>
                    <a:pt x="1335836" y="51345"/>
                  </a:lnTo>
                  <a:lnTo>
                    <a:pt x="1342782" y="54123"/>
                  </a:lnTo>
                  <a:lnTo>
                    <a:pt x="1348586" y="58042"/>
                  </a:lnTo>
                  <a:lnTo>
                    <a:pt x="1353249" y="63103"/>
                  </a:lnTo>
                  <a:lnTo>
                    <a:pt x="1357913" y="68064"/>
                  </a:lnTo>
                  <a:lnTo>
                    <a:pt x="1359028" y="69949"/>
                  </a:lnTo>
                  <a:lnTo>
                    <a:pt x="1303491" y="69949"/>
                  </a:lnTo>
                  <a:lnTo>
                    <a:pt x="1297191" y="72528"/>
                  </a:lnTo>
                  <a:lnTo>
                    <a:pt x="1287269" y="82847"/>
                  </a:lnTo>
                  <a:lnTo>
                    <a:pt x="1284342" y="90090"/>
                  </a:lnTo>
                  <a:lnTo>
                    <a:pt x="1283449" y="99417"/>
                  </a:lnTo>
                  <a:lnTo>
                    <a:pt x="1367537" y="99417"/>
                  </a:lnTo>
                  <a:lnTo>
                    <a:pt x="1367438" y="108694"/>
                  </a:lnTo>
                  <a:lnTo>
                    <a:pt x="1367239" y="112067"/>
                  </a:lnTo>
                  <a:lnTo>
                    <a:pt x="1367097" y="116234"/>
                  </a:lnTo>
                  <a:lnTo>
                    <a:pt x="1366991" y="118467"/>
                  </a:lnTo>
                  <a:lnTo>
                    <a:pt x="1366793" y="121443"/>
                  </a:lnTo>
                  <a:lnTo>
                    <a:pt x="1282854" y="121443"/>
                  </a:lnTo>
                  <a:lnTo>
                    <a:pt x="1282854" y="126999"/>
                  </a:lnTo>
                  <a:lnTo>
                    <a:pt x="1313363" y="155823"/>
                  </a:lnTo>
                  <a:lnTo>
                    <a:pt x="1360691" y="155823"/>
                  </a:lnTo>
                  <a:lnTo>
                    <a:pt x="1360691" y="173980"/>
                  </a:lnTo>
                  <a:lnTo>
                    <a:pt x="1325865" y="179784"/>
                  </a:lnTo>
                  <a:lnTo>
                    <a:pt x="1321797" y="180082"/>
                  </a:lnTo>
                  <a:lnTo>
                    <a:pt x="1317878" y="180230"/>
                  </a:lnTo>
                  <a:close/>
                </a:path>
                <a:path w="1367789" h="227329">
                  <a:moveTo>
                    <a:pt x="1367537" y="99417"/>
                  </a:moveTo>
                  <a:lnTo>
                    <a:pt x="1336432" y="99417"/>
                  </a:lnTo>
                  <a:lnTo>
                    <a:pt x="1336531" y="94357"/>
                  </a:lnTo>
                  <a:lnTo>
                    <a:pt x="1335886" y="89991"/>
                  </a:lnTo>
                  <a:lnTo>
                    <a:pt x="1334497" y="86320"/>
                  </a:lnTo>
                  <a:lnTo>
                    <a:pt x="1333207" y="82549"/>
                  </a:lnTo>
                  <a:lnTo>
                    <a:pt x="1331372" y="79474"/>
                  </a:lnTo>
                  <a:lnTo>
                    <a:pt x="1328990" y="77092"/>
                  </a:lnTo>
                  <a:lnTo>
                    <a:pt x="1326708" y="74612"/>
                  </a:lnTo>
                  <a:lnTo>
                    <a:pt x="1324029" y="72826"/>
                  </a:lnTo>
                  <a:lnTo>
                    <a:pt x="1320954" y="71735"/>
                  </a:lnTo>
                  <a:lnTo>
                    <a:pt x="1317977" y="70544"/>
                  </a:lnTo>
                  <a:lnTo>
                    <a:pt x="1314703" y="69949"/>
                  </a:lnTo>
                  <a:lnTo>
                    <a:pt x="1359028" y="69949"/>
                  </a:lnTo>
                  <a:lnTo>
                    <a:pt x="1361435" y="74017"/>
                  </a:lnTo>
                  <a:lnTo>
                    <a:pt x="1363816" y="80962"/>
                  </a:lnTo>
                  <a:lnTo>
                    <a:pt x="1366305" y="87957"/>
                  </a:lnTo>
                  <a:lnTo>
                    <a:pt x="1367537" y="95547"/>
                  </a:lnTo>
                  <a:lnTo>
                    <a:pt x="1367537" y="99417"/>
                  </a:lnTo>
                  <a:close/>
                </a:path>
                <a:path w="1367789" h="227329">
                  <a:moveTo>
                    <a:pt x="1360691" y="155823"/>
                  </a:moveTo>
                  <a:lnTo>
                    <a:pt x="1324873" y="155823"/>
                  </a:lnTo>
                  <a:lnTo>
                    <a:pt x="1331471" y="155326"/>
                  </a:lnTo>
                  <a:lnTo>
                    <a:pt x="1345659" y="153342"/>
                  </a:lnTo>
                  <a:lnTo>
                    <a:pt x="1353051" y="151804"/>
                  </a:lnTo>
                  <a:lnTo>
                    <a:pt x="1360691" y="149721"/>
                  </a:lnTo>
                  <a:lnTo>
                    <a:pt x="1360691" y="155823"/>
                  </a:lnTo>
                  <a:close/>
                </a:path>
              </a:pathLst>
            </a:custGeom>
            <a:solidFill>
              <a:srgbClr val="0097A7"/>
            </a:solidFill>
          </p:spPr>
          <p:txBody>
            <a:bodyPr wrap="square" lIns="0" tIns="0" rIns="0" bIns="0" rtlCol="0"/>
            <a:lstStyle/>
            <a:p>
              <a:endParaRPr/>
            </a:p>
          </p:txBody>
        </p:sp>
        <p:sp>
          <p:nvSpPr>
            <p:cNvPr id="11" name="object 11"/>
            <p:cNvSpPr/>
            <p:nvPr/>
          </p:nvSpPr>
          <p:spPr>
            <a:xfrm>
              <a:off x="838195" y="3762052"/>
              <a:ext cx="1396365" cy="0"/>
            </a:xfrm>
            <a:custGeom>
              <a:avLst/>
              <a:gdLst/>
              <a:ahLst/>
              <a:cxnLst/>
              <a:rect l="l" t="t" r="r" b="b"/>
              <a:pathLst>
                <a:path w="1396364">
                  <a:moveTo>
                    <a:pt x="0" y="0"/>
                  </a:moveTo>
                  <a:lnTo>
                    <a:pt x="1395958" y="0"/>
                  </a:lnTo>
                </a:path>
              </a:pathLst>
            </a:custGeom>
            <a:ln w="24060">
              <a:solidFill>
                <a:srgbClr val="0097A7"/>
              </a:solidFill>
            </a:ln>
          </p:spPr>
          <p:txBody>
            <a:bodyPr wrap="square" lIns="0" tIns="0" rIns="0" bIns="0" rtlCol="0"/>
            <a:lstStyle/>
            <a:p>
              <a:endParaRPr/>
            </a:p>
          </p:txBody>
        </p:sp>
      </p:grpSp>
      <p:graphicFrame>
        <p:nvGraphicFramePr>
          <p:cNvPr id="12" name="object 12"/>
          <p:cNvGraphicFramePr>
            <a:graphicFrameLocks noGrp="1"/>
          </p:cNvGraphicFramePr>
          <p:nvPr/>
        </p:nvGraphicFramePr>
        <p:xfrm>
          <a:off x="370337" y="1647750"/>
          <a:ext cx="8512809" cy="2256071"/>
        </p:xfrm>
        <a:graphic>
          <a:graphicData uri="http://schemas.openxmlformats.org/drawingml/2006/table">
            <a:tbl>
              <a:tblPr firstRow="1" bandRow="1">
                <a:tableStyleId>{2D5ABB26-0587-4C30-8999-92F81FD0307C}</a:tableStyleId>
              </a:tblPr>
              <a:tblGrid>
                <a:gridCol w="2322195">
                  <a:extLst>
                    <a:ext uri="{9D8B030D-6E8A-4147-A177-3AD203B41FA5}">
                      <a16:colId xmlns:a16="http://schemas.microsoft.com/office/drawing/2014/main" val="20000"/>
                    </a:ext>
                  </a:extLst>
                </a:gridCol>
                <a:gridCol w="6190614">
                  <a:extLst>
                    <a:ext uri="{9D8B030D-6E8A-4147-A177-3AD203B41FA5}">
                      <a16:colId xmlns:a16="http://schemas.microsoft.com/office/drawing/2014/main" val="20001"/>
                    </a:ext>
                  </a:extLst>
                </a:gridCol>
              </a:tblGrid>
              <a:tr h="529774">
                <a:tc>
                  <a:txBody>
                    <a:bodyPr/>
                    <a:lstStyle/>
                    <a:p>
                      <a:pPr marL="698500">
                        <a:lnSpc>
                          <a:spcPct val="100000"/>
                        </a:lnSpc>
                        <a:spcBef>
                          <a:spcPts val="805"/>
                        </a:spcBef>
                      </a:pPr>
                      <a:r>
                        <a:rPr sz="2000" b="1" spc="-5" dirty="0">
                          <a:latin typeface="Calibri"/>
                          <a:cs typeface="Calibri"/>
                        </a:rPr>
                        <a:t>Property</a:t>
                      </a:r>
                      <a:endParaRPr sz="2000">
                        <a:latin typeface="Calibri"/>
                        <a:cs typeface="Calibri"/>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tc>
                  <a:txBody>
                    <a:bodyPr/>
                    <a:lstStyle/>
                    <a:p>
                      <a:pPr algn="ctr">
                        <a:lnSpc>
                          <a:spcPct val="100000"/>
                        </a:lnSpc>
                        <a:spcBef>
                          <a:spcPts val="805"/>
                        </a:spcBef>
                      </a:pPr>
                      <a:r>
                        <a:rPr sz="2000" b="1" spc="-5" dirty="0">
                          <a:latin typeface="Calibri"/>
                          <a:cs typeface="Calibri"/>
                        </a:rPr>
                        <a:t>Description</a:t>
                      </a:r>
                      <a:endParaRPr sz="2000">
                        <a:latin typeface="Calibri"/>
                        <a:cs typeface="Calibri"/>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ED3DB"/>
                    </a:solidFill>
                  </a:tcPr>
                </a:tc>
                <a:extLst>
                  <a:ext uri="{0D108BD9-81ED-4DB2-BD59-A6C34878D82A}">
                    <a16:rowId xmlns:a16="http://schemas.microsoft.com/office/drawing/2014/main" val="10000"/>
                  </a:ext>
                </a:extLst>
              </a:tr>
              <a:tr h="666749">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1CC"/>
                    </a:solidFill>
                  </a:tcPr>
                </a:tc>
                <a:tc>
                  <a:txBody>
                    <a:bodyPr/>
                    <a:lstStyle/>
                    <a:p>
                      <a:pPr marL="27940" marR="1253490">
                        <a:lnSpc>
                          <a:spcPct val="100000"/>
                        </a:lnSpc>
                        <a:spcBef>
                          <a:spcPts val="145"/>
                        </a:spcBef>
                      </a:pPr>
                      <a:r>
                        <a:rPr sz="2000" spc="-5" dirty="0">
                          <a:latin typeface="Calibri"/>
                          <a:cs typeface="Calibri"/>
                        </a:rPr>
                        <a:t>The text content of </a:t>
                      </a:r>
                      <a:r>
                        <a:rPr sz="2000" dirty="0">
                          <a:latin typeface="Calibri"/>
                          <a:cs typeface="Calibri"/>
                        </a:rPr>
                        <a:t>a </a:t>
                      </a:r>
                      <a:r>
                        <a:rPr sz="2000" spc="-5" dirty="0">
                          <a:latin typeface="Calibri"/>
                          <a:cs typeface="Calibri"/>
                        </a:rPr>
                        <a:t>node </a:t>
                      </a:r>
                      <a:r>
                        <a:rPr sz="2000" dirty="0">
                          <a:latin typeface="Calibri"/>
                          <a:cs typeface="Calibri"/>
                        </a:rPr>
                        <a:t>and </a:t>
                      </a:r>
                      <a:r>
                        <a:rPr sz="2000" spc="-5" dirty="0">
                          <a:latin typeface="Calibri"/>
                          <a:cs typeface="Calibri"/>
                        </a:rPr>
                        <a:t>its descendants.  (This property is</a:t>
                      </a:r>
                      <a:r>
                        <a:rPr sz="2000" spc="-15" dirty="0">
                          <a:latin typeface="Calibri"/>
                          <a:cs typeface="Calibri"/>
                        </a:rPr>
                        <a:t> </a:t>
                      </a:r>
                      <a:r>
                        <a:rPr sz="2000" spc="-5" dirty="0">
                          <a:latin typeface="Calibri"/>
                          <a:cs typeface="Calibri"/>
                        </a:rPr>
                        <a:t>writeable)</a:t>
                      </a:r>
                      <a:endParaRPr sz="2000">
                        <a:latin typeface="Calibri"/>
                        <a:cs typeface="Calibri"/>
                      </a:endParaRPr>
                    </a:p>
                  </a:txBody>
                  <a:tcPr marL="0" marR="0" marT="184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1CC"/>
                    </a:solidFill>
                  </a:tcPr>
                </a:tc>
                <a:extLst>
                  <a:ext uri="{0D108BD9-81ED-4DB2-BD59-A6C34878D82A}">
                    <a16:rowId xmlns:a16="http://schemas.microsoft.com/office/drawing/2014/main" val="10001"/>
                  </a:ext>
                </a:extLst>
              </a:tr>
              <a:tr h="529774">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7940">
                        <a:lnSpc>
                          <a:spcPct val="100000"/>
                        </a:lnSpc>
                        <a:spcBef>
                          <a:spcPts val="805"/>
                        </a:spcBef>
                      </a:pPr>
                      <a:r>
                        <a:rPr sz="2000" spc="-5" dirty="0">
                          <a:latin typeface="Calibri"/>
                          <a:cs typeface="Calibri"/>
                        </a:rPr>
                        <a:t>An </a:t>
                      </a:r>
                      <a:r>
                        <a:rPr sz="2000" dirty="0">
                          <a:latin typeface="Calibri"/>
                          <a:cs typeface="Calibri"/>
                        </a:rPr>
                        <a:t>array </a:t>
                      </a:r>
                      <a:r>
                        <a:rPr sz="2000" spc="-5" dirty="0">
                          <a:latin typeface="Calibri"/>
                          <a:cs typeface="Calibri"/>
                        </a:rPr>
                        <a:t>of this node's children (empty if </a:t>
                      </a:r>
                      <a:r>
                        <a:rPr sz="2000" dirty="0">
                          <a:latin typeface="Calibri"/>
                          <a:cs typeface="Calibri"/>
                        </a:rPr>
                        <a:t>a</a:t>
                      </a:r>
                      <a:r>
                        <a:rPr sz="2000" spc="-30" dirty="0">
                          <a:latin typeface="Calibri"/>
                          <a:cs typeface="Calibri"/>
                        </a:rPr>
                        <a:t> </a:t>
                      </a:r>
                      <a:r>
                        <a:rPr sz="2000" spc="-5" dirty="0">
                          <a:latin typeface="Calibri"/>
                          <a:cs typeface="Calibri"/>
                        </a:rPr>
                        <a:t>leaf)</a:t>
                      </a:r>
                      <a:endParaRPr sz="2000">
                        <a:latin typeface="Calibri"/>
                        <a:cs typeface="Calibri"/>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29774">
                <a:tc>
                  <a:txBody>
                    <a:body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7940">
                        <a:lnSpc>
                          <a:spcPct val="100000"/>
                        </a:lnSpc>
                        <a:spcBef>
                          <a:spcPts val="805"/>
                        </a:spcBef>
                      </a:pPr>
                      <a:r>
                        <a:rPr sz="2000" dirty="0">
                          <a:latin typeface="Calibri"/>
                          <a:cs typeface="Calibri"/>
                        </a:rPr>
                        <a:t>A </a:t>
                      </a:r>
                      <a:r>
                        <a:rPr sz="2000" spc="-5" dirty="0">
                          <a:latin typeface="Calibri"/>
                          <a:cs typeface="Calibri"/>
                        </a:rPr>
                        <a:t>reference to this node's parent</a:t>
                      </a:r>
                      <a:r>
                        <a:rPr sz="2000" spc="-25" dirty="0">
                          <a:latin typeface="Calibri"/>
                          <a:cs typeface="Calibri"/>
                        </a:rPr>
                        <a:t> </a:t>
                      </a:r>
                      <a:r>
                        <a:rPr sz="2000" spc="-5" dirty="0">
                          <a:latin typeface="Calibri"/>
                          <a:cs typeface="Calibri"/>
                        </a:rPr>
                        <a:t>Node</a:t>
                      </a:r>
                      <a:endParaRPr sz="2000">
                        <a:latin typeface="Calibri"/>
                        <a:cs typeface="Calibri"/>
                      </a:endParaRPr>
                    </a:p>
                  </a:txBody>
                  <a:tcPr marL="0" marR="0" marT="1022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sp>
        <p:nvSpPr>
          <p:cNvPr id="13" name="object 13"/>
          <p:cNvSpPr/>
          <p:nvPr/>
        </p:nvSpPr>
        <p:spPr>
          <a:xfrm>
            <a:off x="508039" y="4235986"/>
            <a:ext cx="805180" cy="229870"/>
          </a:xfrm>
          <a:custGeom>
            <a:avLst/>
            <a:gdLst/>
            <a:ahLst/>
            <a:cxnLst/>
            <a:rect l="l" t="t" r="r" b="b"/>
            <a:pathLst>
              <a:path w="805180" h="229870">
                <a:moveTo>
                  <a:pt x="84385" y="179486"/>
                </a:moveTo>
                <a:lnTo>
                  <a:pt x="0" y="108942"/>
                </a:lnTo>
                <a:lnTo>
                  <a:pt x="84385" y="38546"/>
                </a:lnTo>
                <a:lnTo>
                  <a:pt x="98077" y="52387"/>
                </a:lnTo>
                <a:lnTo>
                  <a:pt x="29616" y="108644"/>
                </a:lnTo>
                <a:lnTo>
                  <a:pt x="98077" y="165645"/>
                </a:lnTo>
                <a:lnTo>
                  <a:pt x="84385" y="179486"/>
                </a:lnTo>
                <a:close/>
              </a:path>
              <a:path w="805180" h="229870">
                <a:moveTo>
                  <a:pt x="188411" y="178891"/>
                </a:moveTo>
                <a:lnTo>
                  <a:pt x="180970" y="178891"/>
                </a:lnTo>
                <a:lnTo>
                  <a:pt x="173330" y="178196"/>
                </a:lnTo>
                <a:lnTo>
                  <a:pt x="165491" y="176807"/>
                </a:lnTo>
                <a:lnTo>
                  <a:pt x="157752" y="175319"/>
                </a:lnTo>
                <a:lnTo>
                  <a:pt x="150063" y="173037"/>
                </a:lnTo>
                <a:lnTo>
                  <a:pt x="142423" y="169961"/>
                </a:lnTo>
                <a:lnTo>
                  <a:pt x="142423" y="0"/>
                </a:lnTo>
                <a:lnTo>
                  <a:pt x="164301" y="0"/>
                </a:lnTo>
                <a:lnTo>
                  <a:pt x="164210" y="50849"/>
                </a:lnTo>
                <a:lnTo>
                  <a:pt x="163259" y="72181"/>
                </a:lnTo>
                <a:lnTo>
                  <a:pt x="187475" y="72181"/>
                </a:lnTo>
                <a:lnTo>
                  <a:pt x="184839" y="73967"/>
                </a:lnTo>
                <a:lnTo>
                  <a:pt x="181763" y="75951"/>
                </a:lnTo>
                <a:lnTo>
                  <a:pt x="178539" y="78630"/>
                </a:lnTo>
                <a:lnTo>
                  <a:pt x="171792" y="85377"/>
                </a:lnTo>
                <a:lnTo>
                  <a:pt x="168170" y="89594"/>
                </a:lnTo>
                <a:lnTo>
                  <a:pt x="164301" y="94654"/>
                </a:lnTo>
                <a:lnTo>
                  <a:pt x="164301" y="155823"/>
                </a:lnTo>
                <a:lnTo>
                  <a:pt x="185980" y="161180"/>
                </a:lnTo>
                <a:lnTo>
                  <a:pt x="233506" y="161180"/>
                </a:lnTo>
                <a:lnTo>
                  <a:pt x="228247" y="166935"/>
                </a:lnTo>
                <a:lnTo>
                  <a:pt x="195378" y="178612"/>
                </a:lnTo>
                <a:lnTo>
                  <a:pt x="188411" y="178891"/>
                </a:lnTo>
                <a:close/>
              </a:path>
              <a:path w="805180" h="229870">
                <a:moveTo>
                  <a:pt x="187475" y="72181"/>
                </a:moveTo>
                <a:lnTo>
                  <a:pt x="163259" y="72181"/>
                </a:lnTo>
                <a:lnTo>
                  <a:pt x="168031" y="66321"/>
                </a:lnTo>
                <a:lnTo>
                  <a:pt x="198283" y="49113"/>
                </a:lnTo>
                <a:lnTo>
                  <a:pt x="213662" y="49113"/>
                </a:lnTo>
                <a:lnTo>
                  <a:pt x="220012" y="50601"/>
                </a:lnTo>
                <a:lnTo>
                  <a:pt x="230926" y="56554"/>
                </a:lnTo>
                <a:lnTo>
                  <a:pt x="235490" y="60821"/>
                </a:lnTo>
                <a:lnTo>
                  <a:pt x="239161" y="66377"/>
                </a:lnTo>
                <a:lnTo>
                  <a:pt x="240363" y="68163"/>
                </a:lnTo>
                <a:lnTo>
                  <a:pt x="199325" y="68163"/>
                </a:lnTo>
                <a:lnTo>
                  <a:pt x="196497" y="68609"/>
                </a:lnTo>
                <a:lnTo>
                  <a:pt x="193620" y="69502"/>
                </a:lnTo>
                <a:lnTo>
                  <a:pt x="190842" y="70395"/>
                </a:lnTo>
                <a:lnTo>
                  <a:pt x="187915" y="71883"/>
                </a:lnTo>
                <a:lnTo>
                  <a:pt x="187475" y="72181"/>
                </a:lnTo>
                <a:close/>
              </a:path>
              <a:path w="805180" h="229870">
                <a:moveTo>
                  <a:pt x="233506" y="161180"/>
                </a:moveTo>
                <a:lnTo>
                  <a:pt x="195009" y="161180"/>
                </a:lnTo>
                <a:lnTo>
                  <a:pt x="199772" y="160387"/>
                </a:lnTo>
                <a:lnTo>
                  <a:pt x="208900" y="157212"/>
                </a:lnTo>
                <a:lnTo>
                  <a:pt x="227850" y="122237"/>
                </a:lnTo>
                <a:lnTo>
                  <a:pt x="227738" y="105091"/>
                </a:lnTo>
                <a:lnTo>
                  <a:pt x="227354" y="100409"/>
                </a:lnTo>
                <a:lnTo>
                  <a:pt x="225370" y="89396"/>
                </a:lnTo>
                <a:lnTo>
                  <a:pt x="223832" y="84683"/>
                </a:lnTo>
                <a:lnTo>
                  <a:pt x="221748" y="80813"/>
                </a:lnTo>
                <a:lnTo>
                  <a:pt x="219665" y="76844"/>
                </a:lnTo>
                <a:lnTo>
                  <a:pt x="216986" y="73769"/>
                </a:lnTo>
                <a:lnTo>
                  <a:pt x="213712" y="71586"/>
                </a:lnTo>
                <a:lnTo>
                  <a:pt x="210438" y="69304"/>
                </a:lnTo>
                <a:lnTo>
                  <a:pt x="206568" y="68163"/>
                </a:lnTo>
                <a:lnTo>
                  <a:pt x="240363" y="68163"/>
                </a:lnTo>
                <a:lnTo>
                  <a:pt x="249998" y="105091"/>
                </a:lnTo>
                <a:lnTo>
                  <a:pt x="250138" y="113109"/>
                </a:lnTo>
                <a:lnTo>
                  <a:pt x="249905" y="119741"/>
                </a:lnTo>
                <a:lnTo>
                  <a:pt x="238864" y="155426"/>
                </a:lnTo>
                <a:lnTo>
                  <a:pt x="233506" y="161180"/>
                </a:lnTo>
                <a:close/>
              </a:path>
              <a:path w="805180" h="229870">
                <a:moveTo>
                  <a:pt x="331430" y="179635"/>
                </a:moveTo>
                <a:lnTo>
                  <a:pt x="322302" y="179635"/>
                </a:lnTo>
                <a:lnTo>
                  <a:pt x="314166" y="178246"/>
                </a:lnTo>
                <a:lnTo>
                  <a:pt x="280084" y="150911"/>
                </a:lnTo>
                <a:lnTo>
                  <a:pt x="273593" y="113407"/>
                </a:lnTo>
                <a:lnTo>
                  <a:pt x="273787" y="107909"/>
                </a:lnTo>
                <a:lnTo>
                  <a:pt x="294719" y="61714"/>
                </a:lnTo>
                <a:lnTo>
                  <a:pt x="333811" y="49113"/>
                </a:lnTo>
                <a:lnTo>
                  <a:pt x="342939" y="49113"/>
                </a:lnTo>
                <a:lnTo>
                  <a:pt x="351075" y="50502"/>
                </a:lnTo>
                <a:lnTo>
                  <a:pt x="365363" y="56058"/>
                </a:lnTo>
                <a:lnTo>
                  <a:pt x="371415" y="60176"/>
                </a:lnTo>
                <a:lnTo>
                  <a:pt x="376376" y="65633"/>
                </a:lnTo>
                <a:lnTo>
                  <a:pt x="378305" y="67716"/>
                </a:lnTo>
                <a:lnTo>
                  <a:pt x="326072" y="67716"/>
                </a:lnTo>
                <a:lnTo>
                  <a:pt x="320466" y="69006"/>
                </a:lnTo>
                <a:lnTo>
                  <a:pt x="296554" y="102244"/>
                </a:lnTo>
                <a:lnTo>
                  <a:pt x="295888" y="107909"/>
                </a:lnTo>
                <a:lnTo>
                  <a:pt x="295929" y="122699"/>
                </a:lnTo>
                <a:lnTo>
                  <a:pt x="321855" y="160188"/>
                </a:lnTo>
                <a:lnTo>
                  <a:pt x="326965" y="161180"/>
                </a:lnTo>
                <a:lnTo>
                  <a:pt x="375770" y="161180"/>
                </a:lnTo>
                <a:lnTo>
                  <a:pt x="370472" y="167084"/>
                </a:lnTo>
                <a:lnTo>
                  <a:pt x="338313" y="179337"/>
                </a:lnTo>
                <a:lnTo>
                  <a:pt x="331430" y="179635"/>
                </a:lnTo>
                <a:close/>
              </a:path>
              <a:path w="805180" h="229870">
                <a:moveTo>
                  <a:pt x="375770" y="161180"/>
                </a:moveTo>
                <a:lnTo>
                  <a:pt x="339169" y="161180"/>
                </a:lnTo>
                <a:lnTo>
                  <a:pt x="344775" y="159940"/>
                </a:lnTo>
                <a:lnTo>
                  <a:pt x="349438" y="157460"/>
                </a:lnTo>
                <a:lnTo>
                  <a:pt x="354101" y="154880"/>
                </a:lnTo>
                <a:lnTo>
                  <a:pt x="357872" y="151457"/>
                </a:lnTo>
                <a:lnTo>
                  <a:pt x="360749" y="147191"/>
                </a:lnTo>
                <a:lnTo>
                  <a:pt x="363747" y="142875"/>
                </a:lnTo>
                <a:lnTo>
                  <a:pt x="365908" y="137963"/>
                </a:lnTo>
                <a:lnTo>
                  <a:pt x="368686" y="126652"/>
                </a:lnTo>
                <a:lnTo>
                  <a:pt x="369209" y="122138"/>
                </a:lnTo>
                <a:lnTo>
                  <a:pt x="369288" y="105816"/>
                </a:lnTo>
                <a:lnTo>
                  <a:pt x="368538" y="99814"/>
                </a:lnTo>
                <a:lnTo>
                  <a:pt x="366851" y="94059"/>
                </a:lnTo>
                <a:lnTo>
                  <a:pt x="365164" y="88205"/>
                </a:lnTo>
                <a:lnTo>
                  <a:pt x="362733" y="83343"/>
                </a:lnTo>
                <a:lnTo>
                  <a:pt x="359558" y="79474"/>
                </a:lnTo>
                <a:lnTo>
                  <a:pt x="356383" y="75505"/>
                </a:lnTo>
                <a:lnTo>
                  <a:pt x="352514" y="72578"/>
                </a:lnTo>
                <a:lnTo>
                  <a:pt x="347950" y="70693"/>
                </a:lnTo>
                <a:lnTo>
                  <a:pt x="343386" y="68708"/>
                </a:lnTo>
                <a:lnTo>
                  <a:pt x="338276" y="67716"/>
                </a:lnTo>
                <a:lnTo>
                  <a:pt x="378305" y="67716"/>
                </a:lnTo>
                <a:lnTo>
                  <a:pt x="391454" y="105816"/>
                </a:lnTo>
                <a:lnTo>
                  <a:pt x="391705" y="113407"/>
                </a:lnTo>
                <a:lnTo>
                  <a:pt x="391435" y="120650"/>
                </a:lnTo>
                <a:lnTo>
                  <a:pt x="380890" y="155475"/>
                </a:lnTo>
                <a:lnTo>
                  <a:pt x="375770" y="161180"/>
                </a:lnTo>
                <a:close/>
              </a:path>
              <a:path w="805180" h="229870">
                <a:moveTo>
                  <a:pt x="522223" y="52982"/>
                </a:moveTo>
                <a:lnTo>
                  <a:pt x="500196" y="52982"/>
                </a:lnTo>
                <a:lnTo>
                  <a:pt x="500196" y="0"/>
                </a:lnTo>
                <a:lnTo>
                  <a:pt x="522223" y="0"/>
                </a:lnTo>
                <a:lnTo>
                  <a:pt x="522223" y="52982"/>
                </a:lnTo>
                <a:close/>
              </a:path>
              <a:path w="805180" h="229870">
                <a:moveTo>
                  <a:pt x="467206" y="179635"/>
                </a:moveTo>
                <a:lnTo>
                  <a:pt x="451728" y="179635"/>
                </a:lnTo>
                <a:lnTo>
                  <a:pt x="445378" y="178147"/>
                </a:lnTo>
                <a:lnTo>
                  <a:pt x="417894" y="142726"/>
                </a:lnTo>
                <a:lnTo>
                  <a:pt x="415261" y="115639"/>
                </a:lnTo>
                <a:lnTo>
                  <a:pt x="415485" y="109165"/>
                </a:lnTo>
                <a:lnTo>
                  <a:pt x="437490" y="61664"/>
                </a:lnTo>
                <a:lnTo>
                  <a:pt x="476830" y="49857"/>
                </a:lnTo>
                <a:lnTo>
                  <a:pt x="480898" y="49857"/>
                </a:lnTo>
                <a:lnTo>
                  <a:pt x="484867" y="50105"/>
                </a:lnTo>
                <a:lnTo>
                  <a:pt x="492606" y="51097"/>
                </a:lnTo>
                <a:lnTo>
                  <a:pt x="496426" y="51891"/>
                </a:lnTo>
                <a:lnTo>
                  <a:pt x="500196" y="52982"/>
                </a:lnTo>
                <a:lnTo>
                  <a:pt x="522223" y="52982"/>
                </a:lnTo>
                <a:lnTo>
                  <a:pt x="522223" y="67865"/>
                </a:lnTo>
                <a:lnTo>
                  <a:pt x="475342" y="67865"/>
                </a:lnTo>
                <a:lnTo>
                  <a:pt x="466905" y="68591"/>
                </a:lnTo>
                <a:lnTo>
                  <a:pt x="438163" y="104114"/>
                </a:lnTo>
                <a:lnTo>
                  <a:pt x="437539" y="115639"/>
                </a:lnTo>
                <a:lnTo>
                  <a:pt x="437958" y="126308"/>
                </a:lnTo>
                <a:lnTo>
                  <a:pt x="455052" y="160883"/>
                </a:lnTo>
                <a:lnTo>
                  <a:pt x="496195" y="160883"/>
                </a:lnTo>
                <a:lnTo>
                  <a:pt x="492345" y="165124"/>
                </a:lnTo>
                <a:lnTo>
                  <a:pt x="487294" y="169608"/>
                </a:lnTo>
                <a:lnTo>
                  <a:pt x="482039" y="173235"/>
                </a:lnTo>
                <a:lnTo>
                  <a:pt x="474895" y="177502"/>
                </a:lnTo>
                <a:lnTo>
                  <a:pt x="467206" y="179635"/>
                </a:lnTo>
                <a:close/>
              </a:path>
              <a:path w="805180" h="229870">
                <a:moveTo>
                  <a:pt x="496195" y="160883"/>
                </a:moveTo>
                <a:lnTo>
                  <a:pt x="468843" y="160883"/>
                </a:lnTo>
                <a:lnTo>
                  <a:pt x="474697" y="158452"/>
                </a:lnTo>
                <a:lnTo>
                  <a:pt x="480848" y="153590"/>
                </a:lnTo>
                <a:lnTo>
                  <a:pt x="485518" y="149423"/>
                </a:lnTo>
                <a:lnTo>
                  <a:pt x="490299" y="144363"/>
                </a:lnTo>
                <a:lnTo>
                  <a:pt x="495192" y="138410"/>
                </a:lnTo>
                <a:lnTo>
                  <a:pt x="500196" y="131564"/>
                </a:lnTo>
                <a:lnTo>
                  <a:pt x="500196" y="73074"/>
                </a:lnTo>
                <a:lnTo>
                  <a:pt x="496624" y="71387"/>
                </a:lnTo>
                <a:lnTo>
                  <a:pt x="492655" y="70098"/>
                </a:lnTo>
                <a:lnTo>
                  <a:pt x="483924" y="68312"/>
                </a:lnTo>
                <a:lnTo>
                  <a:pt x="479608" y="67865"/>
                </a:lnTo>
                <a:lnTo>
                  <a:pt x="522223" y="67865"/>
                </a:lnTo>
                <a:lnTo>
                  <a:pt x="522223" y="153590"/>
                </a:lnTo>
                <a:lnTo>
                  <a:pt x="501833" y="153590"/>
                </a:lnTo>
                <a:lnTo>
                  <a:pt x="497192" y="159785"/>
                </a:lnTo>
                <a:lnTo>
                  <a:pt x="496195" y="160883"/>
                </a:lnTo>
                <a:close/>
              </a:path>
              <a:path w="805180" h="229870">
                <a:moveTo>
                  <a:pt x="522223" y="177403"/>
                </a:moveTo>
                <a:lnTo>
                  <a:pt x="502577" y="177403"/>
                </a:lnTo>
                <a:lnTo>
                  <a:pt x="501833" y="153590"/>
                </a:lnTo>
                <a:lnTo>
                  <a:pt x="522223" y="153590"/>
                </a:lnTo>
                <a:lnTo>
                  <a:pt x="522223" y="177403"/>
                </a:lnTo>
                <a:close/>
              </a:path>
              <a:path w="805180" h="229870">
                <a:moveTo>
                  <a:pt x="604744" y="210294"/>
                </a:moveTo>
                <a:lnTo>
                  <a:pt x="565477" y="210294"/>
                </a:lnTo>
                <a:lnTo>
                  <a:pt x="569198" y="209698"/>
                </a:lnTo>
                <a:lnTo>
                  <a:pt x="576143" y="207317"/>
                </a:lnTo>
                <a:lnTo>
                  <a:pt x="579417" y="205382"/>
                </a:lnTo>
                <a:lnTo>
                  <a:pt x="582493" y="202703"/>
                </a:lnTo>
                <a:lnTo>
                  <a:pt x="585668" y="200124"/>
                </a:lnTo>
                <a:lnTo>
                  <a:pt x="588645" y="196750"/>
                </a:lnTo>
                <a:lnTo>
                  <a:pt x="591423" y="192583"/>
                </a:lnTo>
                <a:lnTo>
                  <a:pt x="594300" y="188416"/>
                </a:lnTo>
                <a:lnTo>
                  <a:pt x="597078" y="183356"/>
                </a:lnTo>
                <a:lnTo>
                  <a:pt x="599757" y="177403"/>
                </a:lnTo>
                <a:lnTo>
                  <a:pt x="549453" y="51345"/>
                </a:lnTo>
                <a:lnTo>
                  <a:pt x="574307" y="51345"/>
                </a:lnTo>
                <a:lnTo>
                  <a:pt x="606157" y="134689"/>
                </a:lnTo>
                <a:lnTo>
                  <a:pt x="612556" y="154334"/>
                </a:lnTo>
                <a:lnTo>
                  <a:pt x="634148" y="154334"/>
                </a:lnTo>
                <a:lnTo>
                  <a:pt x="616575" y="193625"/>
                </a:lnTo>
                <a:lnTo>
                  <a:pt x="605230" y="209798"/>
                </a:lnTo>
                <a:lnTo>
                  <a:pt x="604744" y="210294"/>
                </a:lnTo>
                <a:close/>
              </a:path>
              <a:path w="805180" h="229870">
                <a:moveTo>
                  <a:pt x="634148" y="154334"/>
                </a:moveTo>
                <a:lnTo>
                  <a:pt x="612556" y="154334"/>
                </a:lnTo>
                <a:lnTo>
                  <a:pt x="619849" y="134242"/>
                </a:lnTo>
                <a:lnTo>
                  <a:pt x="649317" y="51345"/>
                </a:lnTo>
                <a:lnTo>
                  <a:pt x="673278" y="51345"/>
                </a:lnTo>
                <a:lnTo>
                  <a:pt x="634148" y="154334"/>
                </a:lnTo>
                <a:close/>
              </a:path>
              <a:path w="805180" h="229870">
                <a:moveTo>
                  <a:pt x="568503" y="229641"/>
                </a:moveTo>
                <a:lnTo>
                  <a:pt x="557986" y="229641"/>
                </a:lnTo>
                <a:lnTo>
                  <a:pt x="556002" y="229592"/>
                </a:lnTo>
                <a:lnTo>
                  <a:pt x="548560" y="229195"/>
                </a:lnTo>
                <a:lnTo>
                  <a:pt x="548560" y="209252"/>
                </a:lnTo>
                <a:lnTo>
                  <a:pt x="550346" y="209550"/>
                </a:lnTo>
                <a:lnTo>
                  <a:pt x="552331" y="209798"/>
                </a:lnTo>
                <a:lnTo>
                  <a:pt x="556696" y="210194"/>
                </a:lnTo>
                <a:lnTo>
                  <a:pt x="559028" y="210294"/>
                </a:lnTo>
                <a:lnTo>
                  <a:pt x="604744" y="210294"/>
                </a:lnTo>
                <a:lnTo>
                  <a:pt x="601097" y="214014"/>
                </a:lnTo>
                <a:lnTo>
                  <a:pt x="595540" y="219372"/>
                </a:lnTo>
                <a:lnTo>
                  <a:pt x="589389" y="223291"/>
                </a:lnTo>
                <a:lnTo>
                  <a:pt x="582642" y="225772"/>
                </a:lnTo>
                <a:lnTo>
                  <a:pt x="575994" y="228351"/>
                </a:lnTo>
                <a:lnTo>
                  <a:pt x="568503" y="229641"/>
                </a:lnTo>
                <a:close/>
              </a:path>
              <a:path w="805180" h="229870">
                <a:moveTo>
                  <a:pt x="720452" y="179486"/>
                </a:moveTo>
                <a:lnTo>
                  <a:pt x="706908" y="165645"/>
                </a:lnTo>
                <a:lnTo>
                  <a:pt x="775369" y="109239"/>
                </a:lnTo>
                <a:lnTo>
                  <a:pt x="706908" y="52387"/>
                </a:lnTo>
                <a:lnTo>
                  <a:pt x="720452" y="38546"/>
                </a:lnTo>
                <a:lnTo>
                  <a:pt x="804837" y="108942"/>
                </a:lnTo>
                <a:lnTo>
                  <a:pt x="720452" y="179486"/>
                </a:lnTo>
                <a:close/>
              </a:path>
            </a:pathLst>
          </a:custGeom>
          <a:solidFill>
            <a:srgbClr val="434343"/>
          </a:solidFill>
        </p:spPr>
        <p:txBody>
          <a:bodyPr wrap="square" lIns="0" tIns="0" rIns="0" bIns="0" rtlCol="0"/>
          <a:lstStyle/>
          <a:p>
            <a:endParaRPr/>
          </a:p>
        </p:txBody>
      </p:sp>
      <p:sp>
        <p:nvSpPr>
          <p:cNvPr id="14" name="object 14"/>
          <p:cNvSpPr/>
          <p:nvPr/>
        </p:nvSpPr>
        <p:spPr>
          <a:xfrm>
            <a:off x="965239" y="4586923"/>
            <a:ext cx="2898775" cy="23113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960774" y="4935627"/>
            <a:ext cx="1232555" cy="185439"/>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1422439" y="5291773"/>
            <a:ext cx="2619583" cy="230385"/>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1422439" y="5645686"/>
            <a:ext cx="2200796" cy="228897"/>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960774" y="5992903"/>
            <a:ext cx="1372235" cy="209550"/>
          </a:xfrm>
          <a:custGeom>
            <a:avLst/>
            <a:gdLst/>
            <a:ahLst/>
            <a:cxnLst/>
            <a:rect l="l" t="t" r="r" b="b"/>
            <a:pathLst>
              <a:path w="1372235" h="209550">
                <a:moveTo>
                  <a:pt x="84683" y="185439"/>
                </a:moveTo>
                <a:lnTo>
                  <a:pt x="0" y="114151"/>
                </a:lnTo>
                <a:lnTo>
                  <a:pt x="84683" y="43011"/>
                </a:lnTo>
                <a:lnTo>
                  <a:pt x="104179" y="62805"/>
                </a:lnTo>
                <a:lnTo>
                  <a:pt x="41969" y="113853"/>
                </a:lnTo>
                <a:lnTo>
                  <a:pt x="104179" y="165645"/>
                </a:lnTo>
                <a:lnTo>
                  <a:pt x="84683" y="185439"/>
                </a:lnTo>
                <a:close/>
              </a:path>
              <a:path w="1372235" h="209550">
                <a:moveTo>
                  <a:pt x="165640" y="209550"/>
                </a:moveTo>
                <a:lnTo>
                  <a:pt x="135875" y="209550"/>
                </a:lnTo>
                <a:lnTo>
                  <a:pt x="223534" y="5208"/>
                </a:lnTo>
                <a:lnTo>
                  <a:pt x="253449" y="5208"/>
                </a:lnTo>
                <a:lnTo>
                  <a:pt x="165640" y="209550"/>
                </a:lnTo>
                <a:close/>
              </a:path>
              <a:path w="1372235" h="209550">
                <a:moveTo>
                  <a:pt x="385154" y="162073"/>
                </a:moveTo>
                <a:lnTo>
                  <a:pt x="339764" y="162073"/>
                </a:lnTo>
                <a:lnTo>
                  <a:pt x="345767" y="160783"/>
                </a:lnTo>
                <a:lnTo>
                  <a:pt x="353704" y="155624"/>
                </a:lnTo>
                <a:lnTo>
                  <a:pt x="355659" y="152350"/>
                </a:lnTo>
                <a:lnTo>
                  <a:pt x="355689" y="146248"/>
                </a:lnTo>
                <a:lnTo>
                  <a:pt x="355242" y="144462"/>
                </a:lnTo>
                <a:lnTo>
                  <a:pt x="354349" y="142875"/>
                </a:lnTo>
                <a:lnTo>
                  <a:pt x="353556" y="141287"/>
                </a:lnTo>
                <a:lnTo>
                  <a:pt x="352018" y="139799"/>
                </a:lnTo>
                <a:lnTo>
                  <a:pt x="349736" y="138410"/>
                </a:lnTo>
                <a:lnTo>
                  <a:pt x="347454" y="136921"/>
                </a:lnTo>
                <a:lnTo>
                  <a:pt x="344179" y="135433"/>
                </a:lnTo>
                <a:lnTo>
                  <a:pt x="339913" y="133945"/>
                </a:lnTo>
                <a:lnTo>
                  <a:pt x="335746" y="132357"/>
                </a:lnTo>
                <a:lnTo>
                  <a:pt x="330289" y="130571"/>
                </a:lnTo>
                <a:lnTo>
                  <a:pt x="317291" y="126801"/>
                </a:lnTo>
                <a:lnTo>
                  <a:pt x="311785" y="124817"/>
                </a:lnTo>
                <a:lnTo>
                  <a:pt x="286061" y="95845"/>
                </a:lnTo>
                <a:lnTo>
                  <a:pt x="286037" y="85179"/>
                </a:lnTo>
                <a:lnTo>
                  <a:pt x="287178" y="80317"/>
                </a:lnTo>
                <a:lnTo>
                  <a:pt x="317440" y="55364"/>
                </a:lnTo>
                <a:lnTo>
                  <a:pt x="324385" y="53280"/>
                </a:lnTo>
                <a:lnTo>
                  <a:pt x="332472" y="52238"/>
                </a:lnTo>
                <a:lnTo>
                  <a:pt x="349736" y="52238"/>
                </a:lnTo>
                <a:lnTo>
                  <a:pt x="356830" y="52685"/>
                </a:lnTo>
                <a:lnTo>
                  <a:pt x="362981" y="53578"/>
                </a:lnTo>
                <a:lnTo>
                  <a:pt x="369232" y="54371"/>
                </a:lnTo>
                <a:lnTo>
                  <a:pt x="374739" y="55264"/>
                </a:lnTo>
                <a:lnTo>
                  <a:pt x="379501" y="56257"/>
                </a:lnTo>
                <a:lnTo>
                  <a:pt x="379501" y="74860"/>
                </a:lnTo>
                <a:lnTo>
                  <a:pt x="333662" y="74860"/>
                </a:lnTo>
                <a:lnTo>
                  <a:pt x="328602" y="76001"/>
                </a:lnTo>
                <a:lnTo>
                  <a:pt x="324733" y="78283"/>
                </a:lnTo>
                <a:lnTo>
                  <a:pt x="320962" y="80565"/>
                </a:lnTo>
                <a:lnTo>
                  <a:pt x="319077" y="83690"/>
                </a:lnTo>
                <a:lnTo>
                  <a:pt x="319077" y="89644"/>
                </a:lnTo>
                <a:lnTo>
                  <a:pt x="357177" y="108793"/>
                </a:lnTo>
                <a:lnTo>
                  <a:pt x="363378" y="111075"/>
                </a:lnTo>
                <a:lnTo>
                  <a:pt x="368339" y="113555"/>
                </a:lnTo>
                <a:lnTo>
                  <a:pt x="373399" y="115937"/>
                </a:lnTo>
                <a:lnTo>
                  <a:pt x="377418" y="118616"/>
                </a:lnTo>
                <a:lnTo>
                  <a:pt x="380394" y="121592"/>
                </a:lnTo>
                <a:lnTo>
                  <a:pt x="383470" y="124569"/>
                </a:lnTo>
                <a:lnTo>
                  <a:pt x="385653" y="127992"/>
                </a:lnTo>
                <a:lnTo>
                  <a:pt x="386943" y="131861"/>
                </a:lnTo>
                <a:lnTo>
                  <a:pt x="388332" y="135731"/>
                </a:lnTo>
                <a:lnTo>
                  <a:pt x="388972" y="139799"/>
                </a:lnTo>
                <a:lnTo>
                  <a:pt x="388935" y="152697"/>
                </a:lnTo>
                <a:lnTo>
                  <a:pt x="387389" y="158551"/>
                </a:lnTo>
                <a:lnTo>
                  <a:pt x="385154" y="162073"/>
                </a:lnTo>
                <a:close/>
              </a:path>
              <a:path w="1372235" h="209550">
                <a:moveTo>
                  <a:pt x="379501" y="81260"/>
                </a:moveTo>
                <a:lnTo>
                  <a:pt x="372258" y="78878"/>
                </a:lnTo>
                <a:lnTo>
                  <a:pt x="365412" y="77241"/>
                </a:lnTo>
                <a:lnTo>
                  <a:pt x="358963" y="76348"/>
                </a:lnTo>
                <a:lnTo>
                  <a:pt x="352613" y="75356"/>
                </a:lnTo>
                <a:lnTo>
                  <a:pt x="346263" y="74860"/>
                </a:lnTo>
                <a:lnTo>
                  <a:pt x="379501" y="74860"/>
                </a:lnTo>
                <a:lnTo>
                  <a:pt x="379501" y="81260"/>
                </a:lnTo>
                <a:close/>
              </a:path>
              <a:path w="1372235" h="209550">
                <a:moveTo>
                  <a:pt x="339715" y="185439"/>
                </a:moveTo>
                <a:lnTo>
                  <a:pt x="332769" y="185439"/>
                </a:lnTo>
                <a:lnTo>
                  <a:pt x="325877" y="185356"/>
                </a:lnTo>
                <a:lnTo>
                  <a:pt x="286037" y="180379"/>
                </a:lnTo>
                <a:lnTo>
                  <a:pt x="286037" y="152697"/>
                </a:lnTo>
                <a:lnTo>
                  <a:pt x="293876" y="155971"/>
                </a:lnTo>
                <a:lnTo>
                  <a:pt x="301714" y="158353"/>
                </a:lnTo>
                <a:lnTo>
                  <a:pt x="317390" y="161329"/>
                </a:lnTo>
                <a:lnTo>
                  <a:pt x="324782" y="162073"/>
                </a:lnTo>
                <a:lnTo>
                  <a:pt x="385154" y="162073"/>
                </a:lnTo>
                <a:lnTo>
                  <a:pt x="384115" y="163710"/>
                </a:lnTo>
                <a:lnTo>
                  <a:pt x="353308" y="183207"/>
                </a:lnTo>
                <a:lnTo>
                  <a:pt x="346561" y="184695"/>
                </a:lnTo>
                <a:lnTo>
                  <a:pt x="339715" y="185439"/>
                </a:lnTo>
                <a:close/>
              </a:path>
              <a:path w="1372235" h="209550">
                <a:moveTo>
                  <a:pt x="484916" y="185439"/>
                </a:moveTo>
                <a:lnTo>
                  <a:pt x="481146" y="185439"/>
                </a:lnTo>
                <a:lnTo>
                  <a:pt x="474039" y="185188"/>
                </a:lnTo>
                <a:lnTo>
                  <a:pt x="435307" y="169217"/>
                </a:lnTo>
                <a:lnTo>
                  <a:pt x="419047" y="129089"/>
                </a:lnTo>
                <a:lnTo>
                  <a:pt x="418817" y="120550"/>
                </a:lnTo>
                <a:lnTo>
                  <a:pt x="419047" y="113816"/>
                </a:lnTo>
                <a:lnTo>
                  <a:pt x="435009" y="71288"/>
                </a:lnTo>
                <a:lnTo>
                  <a:pt x="469637" y="52238"/>
                </a:lnTo>
                <a:lnTo>
                  <a:pt x="487893" y="52238"/>
                </a:lnTo>
                <a:lnTo>
                  <a:pt x="495930" y="53677"/>
                </a:lnTo>
                <a:lnTo>
                  <a:pt x="502875" y="56554"/>
                </a:lnTo>
                <a:lnTo>
                  <a:pt x="509820" y="59332"/>
                </a:lnTo>
                <a:lnTo>
                  <a:pt x="515625" y="63252"/>
                </a:lnTo>
                <a:lnTo>
                  <a:pt x="520288" y="68312"/>
                </a:lnTo>
                <a:lnTo>
                  <a:pt x="524951" y="73272"/>
                </a:lnTo>
                <a:lnTo>
                  <a:pt x="526067" y="75158"/>
                </a:lnTo>
                <a:lnTo>
                  <a:pt x="470530" y="75158"/>
                </a:lnTo>
                <a:lnTo>
                  <a:pt x="464229" y="77737"/>
                </a:lnTo>
                <a:lnTo>
                  <a:pt x="454307" y="88056"/>
                </a:lnTo>
                <a:lnTo>
                  <a:pt x="451380" y="95299"/>
                </a:lnTo>
                <a:lnTo>
                  <a:pt x="450487" y="104626"/>
                </a:lnTo>
                <a:lnTo>
                  <a:pt x="534575" y="104626"/>
                </a:lnTo>
                <a:lnTo>
                  <a:pt x="534476" y="113903"/>
                </a:lnTo>
                <a:lnTo>
                  <a:pt x="534278" y="117276"/>
                </a:lnTo>
                <a:lnTo>
                  <a:pt x="534136" y="121443"/>
                </a:lnTo>
                <a:lnTo>
                  <a:pt x="534030" y="123676"/>
                </a:lnTo>
                <a:lnTo>
                  <a:pt x="533831" y="126652"/>
                </a:lnTo>
                <a:lnTo>
                  <a:pt x="449892" y="126652"/>
                </a:lnTo>
                <a:lnTo>
                  <a:pt x="449892" y="132208"/>
                </a:lnTo>
                <a:lnTo>
                  <a:pt x="480402" y="161032"/>
                </a:lnTo>
                <a:lnTo>
                  <a:pt x="527729" y="161032"/>
                </a:lnTo>
                <a:lnTo>
                  <a:pt x="527729" y="179189"/>
                </a:lnTo>
                <a:lnTo>
                  <a:pt x="492903" y="184993"/>
                </a:lnTo>
                <a:lnTo>
                  <a:pt x="488835" y="185291"/>
                </a:lnTo>
                <a:lnTo>
                  <a:pt x="484916" y="185439"/>
                </a:lnTo>
                <a:close/>
              </a:path>
              <a:path w="1372235" h="209550">
                <a:moveTo>
                  <a:pt x="534575" y="104626"/>
                </a:moveTo>
                <a:lnTo>
                  <a:pt x="503470" y="104626"/>
                </a:lnTo>
                <a:lnTo>
                  <a:pt x="503569" y="99566"/>
                </a:lnTo>
                <a:lnTo>
                  <a:pt x="502924" y="95200"/>
                </a:lnTo>
                <a:lnTo>
                  <a:pt x="501535" y="91529"/>
                </a:lnTo>
                <a:lnTo>
                  <a:pt x="500246" y="87759"/>
                </a:lnTo>
                <a:lnTo>
                  <a:pt x="498410" y="84683"/>
                </a:lnTo>
                <a:lnTo>
                  <a:pt x="496029" y="82302"/>
                </a:lnTo>
                <a:lnTo>
                  <a:pt x="493747" y="79821"/>
                </a:lnTo>
                <a:lnTo>
                  <a:pt x="491068" y="78035"/>
                </a:lnTo>
                <a:lnTo>
                  <a:pt x="487992" y="76944"/>
                </a:lnTo>
                <a:lnTo>
                  <a:pt x="485016" y="75753"/>
                </a:lnTo>
                <a:lnTo>
                  <a:pt x="481741" y="75158"/>
                </a:lnTo>
                <a:lnTo>
                  <a:pt x="526067" y="75158"/>
                </a:lnTo>
                <a:lnTo>
                  <a:pt x="528473" y="79226"/>
                </a:lnTo>
                <a:lnTo>
                  <a:pt x="530855" y="86171"/>
                </a:lnTo>
                <a:lnTo>
                  <a:pt x="533343" y="93166"/>
                </a:lnTo>
                <a:lnTo>
                  <a:pt x="534575" y="100756"/>
                </a:lnTo>
                <a:lnTo>
                  <a:pt x="534575" y="104626"/>
                </a:lnTo>
                <a:close/>
              </a:path>
              <a:path w="1372235" h="209550">
                <a:moveTo>
                  <a:pt x="527729" y="161032"/>
                </a:moveTo>
                <a:lnTo>
                  <a:pt x="491911" y="161032"/>
                </a:lnTo>
                <a:lnTo>
                  <a:pt x="498509" y="160535"/>
                </a:lnTo>
                <a:lnTo>
                  <a:pt x="512698" y="158551"/>
                </a:lnTo>
                <a:lnTo>
                  <a:pt x="520089" y="157013"/>
                </a:lnTo>
                <a:lnTo>
                  <a:pt x="527729" y="154930"/>
                </a:lnTo>
                <a:lnTo>
                  <a:pt x="527729" y="161032"/>
                </a:lnTo>
                <a:close/>
              </a:path>
              <a:path w="1372235" h="209550">
                <a:moveTo>
                  <a:pt x="634335" y="184844"/>
                </a:moveTo>
                <a:lnTo>
                  <a:pt x="627290" y="184844"/>
                </a:lnTo>
                <a:lnTo>
                  <a:pt x="619895" y="184584"/>
                </a:lnTo>
                <a:lnTo>
                  <a:pt x="579516" y="168473"/>
                </a:lnTo>
                <a:lnTo>
                  <a:pt x="562531" y="127973"/>
                </a:lnTo>
                <a:lnTo>
                  <a:pt x="562252" y="120253"/>
                </a:lnTo>
                <a:lnTo>
                  <a:pt x="562550" y="112830"/>
                </a:lnTo>
                <a:lnTo>
                  <a:pt x="586561" y="65434"/>
                </a:lnTo>
                <a:lnTo>
                  <a:pt x="629523" y="52982"/>
                </a:lnTo>
                <a:lnTo>
                  <a:pt x="637758" y="52982"/>
                </a:lnTo>
                <a:lnTo>
                  <a:pt x="644703" y="53429"/>
                </a:lnTo>
                <a:lnTo>
                  <a:pt x="656014" y="55215"/>
                </a:lnTo>
                <a:lnTo>
                  <a:pt x="661124" y="56306"/>
                </a:lnTo>
                <a:lnTo>
                  <a:pt x="665688" y="57596"/>
                </a:lnTo>
                <a:lnTo>
                  <a:pt x="665688" y="79325"/>
                </a:lnTo>
                <a:lnTo>
                  <a:pt x="625802" y="79325"/>
                </a:lnTo>
                <a:lnTo>
                  <a:pt x="620692" y="80267"/>
                </a:lnTo>
                <a:lnTo>
                  <a:pt x="595155" y="112830"/>
                </a:lnTo>
                <a:lnTo>
                  <a:pt x="595143" y="124916"/>
                </a:lnTo>
                <a:lnTo>
                  <a:pt x="596036" y="130422"/>
                </a:lnTo>
                <a:lnTo>
                  <a:pt x="626497" y="158055"/>
                </a:lnTo>
                <a:lnTo>
                  <a:pt x="666283" y="158055"/>
                </a:lnTo>
                <a:lnTo>
                  <a:pt x="666283" y="177700"/>
                </a:lnTo>
                <a:lnTo>
                  <a:pt x="660231" y="180181"/>
                </a:lnTo>
                <a:lnTo>
                  <a:pt x="653980" y="181967"/>
                </a:lnTo>
                <a:lnTo>
                  <a:pt x="647531" y="183058"/>
                </a:lnTo>
                <a:lnTo>
                  <a:pt x="641082" y="184249"/>
                </a:lnTo>
                <a:lnTo>
                  <a:pt x="634335" y="184844"/>
                </a:lnTo>
                <a:close/>
              </a:path>
              <a:path w="1372235" h="209550">
                <a:moveTo>
                  <a:pt x="665688" y="87362"/>
                </a:moveTo>
                <a:lnTo>
                  <a:pt x="660429" y="84782"/>
                </a:lnTo>
                <a:lnTo>
                  <a:pt x="654774" y="82798"/>
                </a:lnTo>
                <a:lnTo>
                  <a:pt x="642669" y="80020"/>
                </a:lnTo>
                <a:lnTo>
                  <a:pt x="636915" y="79325"/>
                </a:lnTo>
                <a:lnTo>
                  <a:pt x="665688" y="79325"/>
                </a:lnTo>
                <a:lnTo>
                  <a:pt x="665688" y="87362"/>
                </a:lnTo>
                <a:close/>
              </a:path>
              <a:path w="1372235" h="209550">
                <a:moveTo>
                  <a:pt x="666283" y="158055"/>
                </a:moveTo>
                <a:lnTo>
                  <a:pt x="634732" y="158055"/>
                </a:lnTo>
                <a:lnTo>
                  <a:pt x="637510" y="157906"/>
                </a:lnTo>
                <a:lnTo>
                  <a:pt x="640387" y="157608"/>
                </a:lnTo>
                <a:lnTo>
                  <a:pt x="666283" y="150465"/>
                </a:lnTo>
                <a:lnTo>
                  <a:pt x="666283" y="158055"/>
                </a:lnTo>
                <a:close/>
              </a:path>
              <a:path w="1372235" h="209550">
                <a:moveTo>
                  <a:pt x="758254" y="55066"/>
                </a:moveTo>
                <a:lnTo>
                  <a:pt x="726851" y="55066"/>
                </a:lnTo>
                <a:lnTo>
                  <a:pt x="726851" y="22324"/>
                </a:lnTo>
                <a:lnTo>
                  <a:pt x="758254" y="14287"/>
                </a:lnTo>
                <a:lnTo>
                  <a:pt x="758254" y="55066"/>
                </a:lnTo>
                <a:close/>
              </a:path>
              <a:path w="1372235" h="209550">
                <a:moveTo>
                  <a:pt x="807814" y="78878"/>
                </a:moveTo>
                <a:lnTo>
                  <a:pt x="692621" y="78878"/>
                </a:lnTo>
                <a:lnTo>
                  <a:pt x="692621" y="55066"/>
                </a:lnTo>
                <a:lnTo>
                  <a:pt x="807814" y="55066"/>
                </a:lnTo>
                <a:lnTo>
                  <a:pt x="807814" y="78878"/>
                </a:lnTo>
                <a:close/>
              </a:path>
              <a:path w="1372235" h="209550">
                <a:moveTo>
                  <a:pt x="780281" y="185439"/>
                </a:moveTo>
                <a:lnTo>
                  <a:pt x="766886" y="185439"/>
                </a:lnTo>
                <a:lnTo>
                  <a:pt x="759643" y="184546"/>
                </a:lnTo>
                <a:lnTo>
                  <a:pt x="753492" y="182760"/>
                </a:lnTo>
                <a:lnTo>
                  <a:pt x="747439" y="181074"/>
                </a:lnTo>
                <a:lnTo>
                  <a:pt x="726851" y="148877"/>
                </a:lnTo>
                <a:lnTo>
                  <a:pt x="726851" y="78878"/>
                </a:lnTo>
                <a:lnTo>
                  <a:pt x="758254" y="78878"/>
                </a:lnTo>
                <a:lnTo>
                  <a:pt x="758254" y="146198"/>
                </a:lnTo>
                <a:lnTo>
                  <a:pt x="759941" y="151754"/>
                </a:lnTo>
                <a:lnTo>
                  <a:pt x="763314" y="155525"/>
                </a:lnTo>
                <a:lnTo>
                  <a:pt x="766688" y="159196"/>
                </a:lnTo>
                <a:lnTo>
                  <a:pt x="772294" y="161032"/>
                </a:lnTo>
                <a:lnTo>
                  <a:pt x="807814" y="161032"/>
                </a:lnTo>
                <a:lnTo>
                  <a:pt x="807814" y="181421"/>
                </a:lnTo>
                <a:lnTo>
                  <a:pt x="802357" y="182612"/>
                </a:lnTo>
                <a:lnTo>
                  <a:pt x="796801" y="183554"/>
                </a:lnTo>
                <a:lnTo>
                  <a:pt x="791145" y="184249"/>
                </a:lnTo>
                <a:lnTo>
                  <a:pt x="785589" y="185042"/>
                </a:lnTo>
                <a:lnTo>
                  <a:pt x="780281" y="185439"/>
                </a:lnTo>
                <a:close/>
              </a:path>
              <a:path w="1372235" h="209550">
                <a:moveTo>
                  <a:pt x="807814" y="161032"/>
                </a:moveTo>
                <a:lnTo>
                  <a:pt x="785192" y="161032"/>
                </a:lnTo>
                <a:lnTo>
                  <a:pt x="790103" y="160635"/>
                </a:lnTo>
                <a:lnTo>
                  <a:pt x="794866" y="159841"/>
                </a:lnTo>
                <a:lnTo>
                  <a:pt x="799628" y="158948"/>
                </a:lnTo>
                <a:lnTo>
                  <a:pt x="803944" y="157956"/>
                </a:lnTo>
                <a:lnTo>
                  <a:pt x="807814" y="156864"/>
                </a:lnTo>
                <a:lnTo>
                  <a:pt x="807814" y="161032"/>
                </a:lnTo>
                <a:close/>
              </a:path>
              <a:path w="1372235" h="209550">
                <a:moveTo>
                  <a:pt x="900182" y="40034"/>
                </a:moveTo>
                <a:lnTo>
                  <a:pt x="894526" y="40034"/>
                </a:lnTo>
                <a:lnTo>
                  <a:pt x="891847" y="39538"/>
                </a:lnTo>
                <a:lnTo>
                  <a:pt x="877312" y="17313"/>
                </a:lnTo>
                <a:lnTo>
                  <a:pt x="877808" y="14733"/>
                </a:lnTo>
                <a:lnTo>
                  <a:pt x="878800" y="12352"/>
                </a:lnTo>
                <a:lnTo>
                  <a:pt x="879792" y="9872"/>
                </a:lnTo>
                <a:lnTo>
                  <a:pt x="881181" y="7739"/>
                </a:lnTo>
                <a:lnTo>
                  <a:pt x="882967" y="5953"/>
                </a:lnTo>
                <a:lnTo>
                  <a:pt x="884753" y="4067"/>
                </a:lnTo>
                <a:lnTo>
                  <a:pt x="886886" y="2629"/>
                </a:lnTo>
                <a:lnTo>
                  <a:pt x="889367" y="1637"/>
                </a:lnTo>
                <a:lnTo>
                  <a:pt x="891847" y="545"/>
                </a:lnTo>
                <a:lnTo>
                  <a:pt x="894526" y="0"/>
                </a:lnTo>
                <a:lnTo>
                  <a:pt x="900182" y="0"/>
                </a:lnTo>
                <a:lnTo>
                  <a:pt x="902761" y="545"/>
                </a:lnTo>
                <a:lnTo>
                  <a:pt x="905143" y="1637"/>
                </a:lnTo>
                <a:lnTo>
                  <a:pt x="907623" y="2629"/>
                </a:lnTo>
                <a:lnTo>
                  <a:pt x="909756" y="4068"/>
                </a:lnTo>
                <a:lnTo>
                  <a:pt x="911542" y="5953"/>
                </a:lnTo>
                <a:lnTo>
                  <a:pt x="913427" y="7739"/>
                </a:lnTo>
                <a:lnTo>
                  <a:pt x="914866" y="9872"/>
                </a:lnTo>
                <a:lnTo>
                  <a:pt x="915858" y="12352"/>
                </a:lnTo>
                <a:lnTo>
                  <a:pt x="916850" y="14733"/>
                </a:lnTo>
                <a:lnTo>
                  <a:pt x="917346" y="17313"/>
                </a:lnTo>
                <a:lnTo>
                  <a:pt x="917346" y="22870"/>
                </a:lnTo>
                <a:lnTo>
                  <a:pt x="911542" y="34230"/>
                </a:lnTo>
                <a:lnTo>
                  <a:pt x="909756" y="36016"/>
                </a:lnTo>
                <a:lnTo>
                  <a:pt x="907623" y="37455"/>
                </a:lnTo>
                <a:lnTo>
                  <a:pt x="905143" y="38546"/>
                </a:lnTo>
                <a:lnTo>
                  <a:pt x="902761" y="39538"/>
                </a:lnTo>
                <a:lnTo>
                  <a:pt x="900182" y="40034"/>
                </a:lnTo>
                <a:close/>
              </a:path>
              <a:path w="1372235" h="209550">
                <a:moveTo>
                  <a:pt x="914816" y="158799"/>
                </a:moveTo>
                <a:lnTo>
                  <a:pt x="883414" y="158799"/>
                </a:lnTo>
                <a:lnTo>
                  <a:pt x="883414" y="78878"/>
                </a:lnTo>
                <a:lnTo>
                  <a:pt x="847397" y="78878"/>
                </a:lnTo>
                <a:lnTo>
                  <a:pt x="847397" y="55066"/>
                </a:lnTo>
                <a:lnTo>
                  <a:pt x="914816" y="55066"/>
                </a:lnTo>
                <a:lnTo>
                  <a:pt x="914816" y="158799"/>
                </a:lnTo>
                <a:close/>
              </a:path>
              <a:path w="1372235" h="209550">
                <a:moveTo>
                  <a:pt x="951577" y="182612"/>
                </a:moveTo>
                <a:lnTo>
                  <a:pt x="842932" y="182612"/>
                </a:lnTo>
                <a:lnTo>
                  <a:pt x="842932" y="158799"/>
                </a:lnTo>
                <a:lnTo>
                  <a:pt x="951577" y="158799"/>
                </a:lnTo>
                <a:lnTo>
                  <a:pt x="951577" y="182612"/>
                </a:lnTo>
                <a:close/>
              </a:path>
              <a:path w="1372235" h="209550">
                <a:moveTo>
                  <a:pt x="1033874" y="185439"/>
                </a:moveTo>
                <a:lnTo>
                  <a:pt x="994633" y="174525"/>
                </a:lnTo>
                <a:lnTo>
                  <a:pt x="974454" y="134987"/>
                </a:lnTo>
                <a:lnTo>
                  <a:pt x="973509" y="117871"/>
                </a:lnTo>
                <a:lnTo>
                  <a:pt x="973719" y="112095"/>
                </a:lnTo>
                <a:lnTo>
                  <a:pt x="990118" y="70693"/>
                </a:lnTo>
                <a:lnTo>
                  <a:pt x="1029139" y="52545"/>
                </a:lnTo>
                <a:lnTo>
                  <a:pt x="1036255" y="52238"/>
                </a:lnTo>
                <a:lnTo>
                  <a:pt x="1043269" y="52508"/>
                </a:lnTo>
                <a:lnTo>
                  <a:pt x="1080755" y="69056"/>
                </a:lnTo>
                <a:lnTo>
                  <a:pt x="1085914" y="74513"/>
                </a:lnTo>
                <a:lnTo>
                  <a:pt x="1088328" y="78730"/>
                </a:lnTo>
                <a:lnTo>
                  <a:pt x="1030004" y="78730"/>
                </a:lnTo>
                <a:lnTo>
                  <a:pt x="1025440" y="79771"/>
                </a:lnTo>
                <a:lnTo>
                  <a:pt x="1005299" y="113307"/>
                </a:lnTo>
                <a:lnTo>
                  <a:pt x="1005339" y="119508"/>
                </a:lnTo>
                <a:lnTo>
                  <a:pt x="1018693" y="155624"/>
                </a:lnTo>
                <a:lnTo>
                  <a:pt x="1026036" y="158948"/>
                </a:lnTo>
                <a:lnTo>
                  <a:pt x="1086619" y="158948"/>
                </a:lnTo>
                <a:lnTo>
                  <a:pt x="1085517" y="160883"/>
                </a:lnTo>
                <a:lnTo>
                  <a:pt x="1047938" y="184249"/>
                </a:lnTo>
                <a:lnTo>
                  <a:pt x="1041111" y="185142"/>
                </a:lnTo>
                <a:lnTo>
                  <a:pt x="1033874" y="185439"/>
                </a:lnTo>
                <a:close/>
              </a:path>
              <a:path w="1372235" h="209550">
                <a:moveTo>
                  <a:pt x="1086619" y="158948"/>
                </a:moveTo>
                <a:lnTo>
                  <a:pt x="1040422" y="158948"/>
                </a:lnTo>
                <a:lnTo>
                  <a:pt x="1044838" y="157956"/>
                </a:lnTo>
                <a:lnTo>
                  <a:pt x="1048608" y="155971"/>
                </a:lnTo>
                <a:lnTo>
                  <a:pt x="1052378" y="153888"/>
                </a:lnTo>
                <a:lnTo>
                  <a:pt x="1055404" y="151060"/>
                </a:lnTo>
                <a:lnTo>
                  <a:pt x="1057686" y="147488"/>
                </a:lnTo>
                <a:lnTo>
                  <a:pt x="1060068" y="143817"/>
                </a:lnTo>
                <a:lnTo>
                  <a:pt x="1061854" y="139501"/>
                </a:lnTo>
                <a:lnTo>
                  <a:pt x="1064235" y="129579"/>
                </a:lnTo>
                <a:lnTo>
                  <a:pt x="1064723" y="125229"/>
                </a:lnTo>
                <a:lnTo>
                  <a:pt x="1064793" y="117871"/>
                </a:lnTo>
                <a:lnTo>
                  <a:pt x="1064365" y="109267"/>
                </a:lnTo>
                <a:lnTo>
                  <a:pt x="1045086" y="78730"/>
                </a:lnTo>
                <a:lnTo>
                  <a:pt x="1088328" y="78730"/>
                </a:lnTo>
                <a:lnTo>
                  <a:pt x="1096619" y="119508"/>
                </a:lnTo>
                <a:lnTo>
                  <a:pt x="1096410" y="125229"/>
                </a:lnTo>
                <a:lnTo>
                  <a:pt x="1095600" y="132271"/>
                </a:lnTo>
                <a:lnTo>
                  <a:pt x="1094252" y="138996"/>
                </a:lnTo>
                <a:lnTo>
                  <a:pt x="1092363" y="145405"/>
                </a:lnTo>
                <a:lnTo>
                  <a:pt x="1089585" y="153739"/>
                </a:lnTo>
                <a:lnTo>
                  <a:pt x="1086619" y="158948"/>
                </a:lnTo>
                <a:close/>
              </a:path>
              <a:path w="1372235" h="209550">
                <a:moveTo>
                  <a:pt x="1224323" y="73818"/>
                </a:moveTo>
                <a:lnTo>
                  <a:pt x="1148615" y="73818"/>
                </a:lnTo>
                <a:lnTo>
                  <a:pt x="1151294" y="70544"/>
                </a:lnTo>
                <a:lnTo>
                  <a:pt x="1184433" y="52238"/>
                </a:lnTo>
                <a:lnTo>
                  <a:pt x="1195645" y="52238"/>
                </a:lnTo>
                <a:lnTo>
                  <a:pt x="1201350" y="53330"/>
                </a:lnTo>
                <a:lnTo>
                  <a:pt x="1206212" y="55512"/>
                </a:lnTo>
                <a:lnTo>
                  <a:pt x="1211074" y="57596"/>
                </a:lnTo>
                <a:lnTo>
                  <a:pt x="1215142" y="60622"/>
                </a:lnTo>
                <a:lnTo>
                  <a:pt x="1218416" y="64591"/>
                </a:lnTo>
                <a:lnTo>
                  <a:pt x="1221690" y="68460"/>
                </a:lnTo>
                <a:lnTo>
                  <a:pt x="1224121" y="73124"/>
                </a:lnTo>
                <a:lnTo>
                  <a:pt x="1224323" y="73818"/>
                </a:lnTo>
                <a:close/>
              </a:path>
              <a:path w="1372235" h="209550">
                <a:moveTo>
                  <a:pt x="1152038" y="182612"/>
                </a:moveTo>
                <a:lnTo>
                  <a:pt x="1121380" y="182612"/>
                </a:lnTo>
                <a:lnTo>
                  <a:pt x="1121380" y="55066"/>
                </a:lnTo>
                <a:lnTo>
                  <a:pt x="1147871" y="55066"/>
                </a:lnTo>
                <a:lnTo>
                  <a:pt x="1148615" y="73818"/>
                </a:lnTo>
                <a:lnTo>
                  <a:pt x="1224323" y="73818"/>
                </a:lnTo>
                <a:lnTo>
                  <a:pt x="1225708" y="78581"/>
                </a:lnTo>
                <a:lnTo>
                  <a:pt x="1176794" y="78581"/>
                </a:lnTo>
                <a:lnTo>
                  <a:pt x="1171833" y="80664"/>
                </a:lnTo>
                <a:lnTo>
                  <a:pt x="1162308" y="88999"/>
                </a:lnTo>
                <a:lnTo>
                  <a:pt x="1157297" y="94654"/>
                </a:lnTo>
                <a:lnTo>
                  <a:pt x="1152038" y="101798"/>
                </a:lnTo>
                <a:lnTo>
                  <a:pt x="1152038" y="182612"/>
                </a:lnTo>
                <a:close/>
              </a:path>
              <a:path w="1372235" h="209550">
                <a:moveTo>
                  <a:pt x="1228090" y="182612"/>
                </a:moveTo>
                <a:lnTo>
                  <a:pt x="1197580" y="182612"/>
                </a:lnTo>
                <a:lnTo>
                  <a:pt x="1197580" y="99417"/>
                </a:lnTo>
                <a:lnTo>
                  <a:pt x="1196603" y="90301"/>
                </a:lnTo>
                <a:lnTo>
                  <a:pt x="1193673" y="83790"/>
                </a:lnTo>
                <a:lnTo>
                  <a:pt x="1188790" y="79883"/>
                </a:lnTo>
                <a:lnTo>
                  <a:pt x="1181953" y="78581"/>
                </a:lnTo>
                <a:lnTo>
                  <a:pt x="1225708" y="78581"/>
                </a:lnTo>
                <a:lnTo>
                  <a:pt x="1227296" y="84038"/>
                </a:lnTo>
                <a:lnTo>
                  <a:pt x="1228090" y="90189"/>
                </a:lnTo>
                <a:lnTo>
                  <a:pt x="1228090" y="182612"/>
                </a:lnTo>
                <a:close/>
              </a:path>
              <a:path w="1372235" h="209550">
                <a:moveTo>
                  <a:pt x="1287467" y="185439"/>
                </a:moveTo>
                <a:lnTo>
                  <a:pt x="1268119" y="165645"/>
                </a:lnTo>
                <a:lnTo>
                  <a:pt x="1330181" y="114448"/>
                </a:lnTo>
                <a:lnTo>
                  <a:pt x="1268119" y="62805"/>
                </a:lnTo>
                <a:lnTo>
                  <a:pt x="1287467" y="43011"/>
                </a:lnTo>
                <a:lnTo>
                  <a:pt x="1372150" y="114151"/>
                </a:lnTo>
                <a:lnTo>
                  <a:pt x="1287467" y="185439"/>
                </a:lnTo>
                <a:close/>
              </a:path>
            </a:pathLst>
          </a:custGeom>
          <a:solidFill>
            <a:srgbClr val="9900FF"/>
          </a:solidFill>
        </p:spPr>
        <p:txBody>
          <a:bodyPr wrap="square" lIns="0" tIns="0" rIns="0" bIns="0" rtlCol="0"/>
          <a:lstStyle/>
          <a:p>
            <a:endParaRPr/>
          </a:p>
        </p:txBody>
      </p:sp>
      <p:sp>
        <p:nvSpPr>
          <p:cNvPr id="19" name="object 19"/>
          <p:cNvSpPr/>
          <p:nvPr/>
        </p:nvSpPr>
        <p:spPr>
          <a:xfrm>
            <a:off x="508039" y="6350536"/>
            <a:ext cx="944880" cy="229870"/>
          </a:xfrm>
          <a:custGeom>
            <a:avLst/>
            <a:gdLst/>
            <a:ahLst/>
            <a:cxnLst/>
            <a:rect l="l" t="t" r="r" b="b"/>
            <a:pathLst>
              <a:path w="944880" h="229870">
                <a:moveTo>
                  <a:pt x="84385" y="179486"/>
                </a:moveTo>
                <a:lnTo>
                  <a:pt x="0" y="108942"/>
                </a:lnTo>
                <a:lnTo>
                  <a:pt x="84385" y="38546"/>
                </a:lnTo>
                <a:lnTo>
                  <a:pt x="98077" y="52387"/>
                </a:lnTo>
                <a:lnTo>
                  <a:pt x="29616" y="108644"/>
                </a:lnTo>
                <a:lnTo>
                  <a:pt x="98077" y="165645"/>
                </a:lnTo>
                <a:lnTo>
                  <a:pt x="84385" y="179486"/>
                </a:lnTo>
                <a:close/>
              </a:path>
              <a:path w="944880" h="229870">
                <a:moveTo>
                  <a:pt x="157604" y="204341"/>
                </a:moveTo>
                <a:lnTo>
                  <a:pt x="136768" y="204341"/>
                </a:lnTo>
                <a:lnTo>
                  <a:pt x="222939" y="0"/>
                </a:lnTo>
                <a:lnTo>
                  <a:pt x="243775" y="0"/>
                </a:lnTo>
                <a:lnTo>
                  <a:pt x="157604" y="204341"/>
                </a:lnTo>
                <a:close/>
              </a:path>
              <a:path w="944880" h="229870">
                <a:moveTo>
                  <a:pt x="328007" y="178891"/>
                </a:moveTo>
                <a:lnTo>
                  <a:pt x="320565" y="178891"/>
                </a:lnTo>
                <a:lnTo>
                  <a:pt x="312926" y="178197"/>
                </a:lnTo>
                <a:lnTo>
                  <a:pt x="305087" y="176807"/>
                </a:lnTo>
                <a:lnTo>
                  <a:pt x="297348" y="175319"/>
                </a:lnTo>
                <a:lnTo>
                  <a:pt x="289659" y="173037"/>
                </a:lnTo>
                <a:lnTo>
                  <a:pt x="282019" y="169961"/>
                </a:lnTo>
                <a:lnTo>
                  <a:pt x="282019" y="0"/>
                </a:lnTo>
                <a:lnTo>
                  <a:pt x="303897" y="0"/>
                </a:lnTo>
                <a:lnTo>
                  <a:pt x="303806" y="50849"/>
                </a:lnTo>
                <a:lnTo>
                  <a:pt x="302855" y="72181"/>
                </a:lnTo>
                <a:lnTo>
                  <a:pt x="327071" y="72181"/>
                </a:lnTo>
                <a:lnTo>
                  <a:pt x="324435" y="73967"/>
                </a:lnTo>
                <a:lnTo>
                  <a:pt x="321359" y="75951"/>
                </a:lnTo>
                <a:lnTo>
                  <a:pt x="318135" y="78630"/>
                </a:lnTo>
                <a:lnTo>
                  <a:pt x="311388" y="85377"/>
                </a:lnTo>
                <a:lnTo>
                  <a:pt x="307766" y="89594"/>
                </a:lnTo>
                <a:lnTo>
                  <a:pt x="303897" y="94654"/>
                </a:lnTo>
                <a:lnTo>
                  <a:pt x="303897" y="155823"/>
                </a:lnTo>
                <a:lnTo>
                  <a:pt x="325576" y="161180"/>
                </a:lnTo>
                <a:lnTo>
                  <a:pt x="373102" y="161180"/>
                </a:lnTo>
                <a:lnTo>
                  <a:pt x="367843" y="166935"/>
                </a:lnTo>
                <a:lnTo>
                  <a:pt x="334974" y="178612"/>
                </a:lnTo>
                <a:lnTo>
                  <a:pt x="328007" y="178891"/>
                </a:lnTo>
                <a:close/>
              </a:path>
              <a:path w="944880" h="229870">
                <a:moveTo>
                  <a:pt x="327071" y="72181"/>
                </a:moveTo>
                <a:lnTo>
                  <a:pt x="302855" y="72181"/>
                </a:lnTo>
                <a:lnTo>
                  <a:pt x="307627" y="66321"/>
                </a:lnTo>
                <a:lnTo>
                  <a:pt x="337879" y="49113"/>
                </a:lnTo>
                <a:lnTo>
                  <a:pt x="353258" y="49113"/>
                </a:lnTo>
                <a:lnTo>
                  <a:pt x="359608" y="50601"/>
                </a:lnTo>
                <a:lnTo>
                  <a:pt x="370522" y="56554"/>
                </a:lnTo>
                <a:lnTo>
                  <a:pt x="375086" y="60821"/>
                </a:lnTo>
                <a:lnTo>
                  <a:pt x="378757" y="66377"/>
                </a:lnTo>
                <a:lnTo>
                  <a:pt x="379959" y="68163"/>
                </a:lnTo>
                <a:lnTo>
                  <a:pt x="338921" y="68163"/>
                </a:lnTo>
                <a:lnTo>
                  <a:pt x="336093" y="68609"/>
                </a:lnTo>
                <a:lnTo>
                  <a:pt x="333216" y="69502"/>
                </a:lnTo>
                <a:lnTo>
                  <a:pt x="330438" y="70395"/>
                </a:lnTo>
                <a:lnTo>
                  <a:pt x="327511" y="71884"/>
                </a:lnTo>
                <a:lnTo>
                  <a:pt x="327071" y="72181"/>
                </a:lnTo>
                <a:close/>
              </a:path>
              <a:path w="944880" h="229870">
                <a:moveTo>
                  <a:pt x="373102" y="161180"/>
                </a:moveTo>
                <a:lnTo>
                  <a:pt x="334605" y="161180"/>
                </a:lnTo>
                <a:lnTo>
                  <a:pt x="339367" y="160387"/>
                </a:lnTo>
                <a:lnTo>
                  <a:pt x="348495" y="157212"/>
                </a:lnTo>
                <a:lnTo>
                  <a:pt x="367446" y="122237"/>
                </a:lnTo>
                <a:lnTo>
                  <a:pt x="367334" y="105091"/>
                </a:lnTo>
                <a:lnTo>
                  <a:pt x="366950" y="100409"/>
                </a:lnTo>
                <a:lnTo>
                  <a:pt x="364966" y="89396"/>
                </a:lnTo>
                <a:lnTo>
                  <a:pt x="363428" y="84683"/>
                </a:lnTo>
                <a:lnTo>
                  <a:pt x="361344" y="80813"/>
                </a:lnTo>
                <a:lnTo>
                  <a:pt x="359261" y="76844"/>
                </a:lnTo>
                <a:lnTo>
                  <a:pt x="356582" y="73769"/>
                </a:lnTo>
                <a:lnTo>
                  <a:pt x="353308" y="71586"/>
                </a:lnTo>
                <a:lnTo>
                  <a:pt x="350033" y="69304"/>
                </a:lnTo>
                <a:lnTo>
                  <a:pt x="346164" y="68163"/>
                </a:lnTo>
                <a:lnTo>
                  <a:pt x="379959" y="68163"/>
                </a:lnTo>
                <a:lnTo>
                  <a:pt x="389594" y="105091"/>
                </a:lnTo>
                <a:lnTo>
                  <a:pt x="389734" y="113109"/>
                </a:lnTo>
                <a:lnTo>
                  <a:pt x="389501" y="119741"/>
                </a:lnTo>
                <a:lnTo>
                  <a:pt x="378460" y="155426"/>
                </a:lnTo>
                <a:lnTo>
                  <a:pt x="373102" y="161180"/>
                </a:lnTo>
                <a:close/>
              </a:path>
              <a:path w="944880" h="229870">
                <a:moveTo>
                  <a:pt x="471026" y="179635"/>
                </a:moveTo>
                <a:lnTo>
                  <a:pt x="461898" y="179635"/>
                </a:lnTo>
                <a:lnTo>
                  <a:pt x="453762" y="178246"/>
                </a:lnTo>
                <a:lnTo>
                  <a:pt x="419680" y="150911"/>
                </a:lnTo>
                <a:lnTo>
                  <a:pt x="413189" y="113407"/>
                </a:lnTo>
                <a:lnTo>
                  <a:pt x="413383" y="107909"/>
                </a:lnTo>
                <a:lnTo>
                  <a:pt x="434315" y="61714"/>
                </a:lnTo>
                <a:lnTo>
                  <a:pt x="473407" y="49113"/>
                </a:lnTo>
                <a:lnTo>
                  <a:pt x="482535" y="49113"/>
                </a:lnTo>
                <a:lnTo>
                  <a:pt x="490671" y="50502"/>
                </a:lnTo>
                <a:lnTo>
                  <a:pt x="504959" y="56058"/>
                </a:lnTo>
                <a:lnTo>
                  <a:pt x="511011" y="60176"/>
                </a:lnTo>
                <a:lnTo>
                  <a:pt x="515972" y="65633"/>
                </a:lnTo>
                <a:lnTo>
                  <a:pt x="517901" y="67716"/>
                </a:lnTo>
                <a:lnTo>
                  <a:pt x="465668" y="67716"/>
                </a:lnTo>
                <a:lnTo>
                  <a:pt x="460062" y="69006"/>
                </a:lnTo>
                <a:lnTo>
                  <a:pt x="436150" y="102244"/>
                </a:lnTo>
                <a:lnTo>
                  <a:pt x="435484" y="107909"/>
                </a:lnTo>
                <a:lnTo>
                  <a:pt x="435525" y="122699"/>
                </a:lnTo>
                <a:lnTo>
                  <a:pt x="461451" y="160188"/>
                </a:lnTo>
                <a:lnTo>
                  <a:pt x="466561" y="161180"/>
                </a:lnTo>
                <a:lnTo>
                  <a:pt x="515366" y="161180"/>
                </a:lnTo>
                <a:lnTo>
                  <a:pt x="510068" y="167084"/>
                </a:lnTo>
                <a:lnTo>
                  <a:pt x="477909" y="179337"/>
                </a:lnTo>
                <a:lnTo>
                  <a:pt x="471026" y="179635"/>
                </a:lnTo>
                <a:close/>
              </a:path>
              <a:path w="944880" h="229870">
                <a:moveTo>
                  <a:pt x="515366" y="161180"/>
                </a:moveTo>
                <a:lnTo>
                  <a:pt x="478765" y="161180"/>
                </a:lnTo>
                <a:lnTo>
                  <a:pt x="484371" y="159940"/>
                </a:lnTo>
                <a:lnTo>
                  <a:pt x="489034" y="157460"/>
                </a:lnTo>
                <a:lnTo>
                  <a:pt x="493697" y="154880"/>
                </a:lnTo>
                <a:lnTo>
                  <a:pt x="497467" y="151457"/>
                </a:lnTo>
                <a:lnTo>
                  <a:pt x="500345" y="147191"/>
                </a:lnTo>
                <a:lnTo>
                  <a:pt x="503343" y="142875"/>
                </a:lnTo>
                <a:lnTo>
                  <a:pt x="505504" y="137963"/>
                </a:lnTo>
                <a:lnTo>
                  <a:pt x="508282" y="126652"/>
                </a:lnTo>
                <a:lnTo>
                  <a:pt x="508805" y="122138"/>
                </a:lnTo>
                <a:lnTo>
                  <a:pt x="508884" y="105816"/>
                </a:lnTo>
                <a:lnTo>
                  <a:pt x="508134" y="99814"/>
                </a:lnTo>
                <a:lnTo>
                  <a:pt x="506447" y="94059"/>
                </a:lnTo>
                <a:lnTo>
                  <a:pt x="504760" y="88205"/>
                </a:lnTo>
                <a:lnTo>
                  <a:pt x="502329" y="83343"/>
                </a:lnTo>
                <a:lnTo>
                  <a:pt x="499154" y="79474"/>
                </a:lnTo>
                <a:lnTo>
                  <a:pt x="495979" y="75505"/>
                </a:lnTo>
                <a:lnTo>
                  <a:pt x="492110" y="72578"/>
                </a:lnTo>
                <a:lnTo>
                  <a:pt x="487546" y="70693"/>
                </a:lnTo>
                <a:lnTo>
                  <a:pt x="482982" y="68709"/>
                </a:lnTo>
                <a:lnTo>
                  <a:pt x="477872" y="67716"/>
                </a:lnTo>
                <a:lnTo>
                  <a:pt x="517901" y="67716"/>
                </a:lnTo>
                <a:lnTo>
                  <a:pt x="531050" y="105816"/>
                </a:lnTo>
                <a:lnTo>
                  <a:pt x="531301" y="113407"/>
                </a:lnTo>
                <a:lnTo>
                  <a:pt x="531030" y="120650"/>
                </a:lnTo>
                <a:lnTo>
                  <a:pt x="520486" y="155475"/>
                </a:lnTo>
                <a:lnTo>
                  <a:pt x="515366" y="161180"/>
                </a:lnTo>
                <a:close/>
              </a:path>
              <a:path w="944880" h="229870">
                <a:moveTo>
                  <a:pt x="661818" y="52982"/>
                </a:moveTo>
                <a:lnTo>
                  <a:pt x="639792" y="52982"/>
                </a:lnTo>
                <a:lnTo>
                  <a:pt x="639792" y="0"/>
                </a:lnTo>
                <a:lnTo>
                  <a:pt x="661818" y="0"/>
                </a:lnTo>
                <a:lnTo>
                  <a:pt x="661818" y="52982"/>
                </a:lnTo>
                <a:close/>
              </a:path>
              <a:path w="944880" h="229870">
                <a:moveTo>
                  <a:pt x="606802" y="179635"/>
                </a:moveTo>
                <a:lnTo>
                  <a:pt x="591324" y="179635"/>
                </a:lnTo>
                <a:lnTo>
                  <a:pt x="584974" y="178147"/>
                </a:lnTo>
                <a:lnTo>
                  <a:pt x="557490" y="142726"/>
                </a:lnTo>
                <a:lnTo>
                  <a:pt x="554857" y="115639"/>
                </a:lnTo>
                <a:lnTo>
                  <a:pt x="555081" y="109165"/>
                </a:lnTo>
                <a:lnTo>
                  <a:pt x="577086" y="61664"/>
                </a:lnTo>
                <a:lnTo>
                  <a:pt x="616426" y="49857"/>
                </a:lnTo>
                <a:lnTo>
                  <a:pt x="620494" y="49857"/>
                </a:lnTo>
                <a:lnTo>
                  <a:pt x="624463" y="50105"/>
                </a:lnTo>
                <a:lnTo>
                  <a:pt x="632202" y="51097"/>
                </a:lnTo>
                <a:lnTo>
                  <a:pt x="636022" y="51891"/>
                </a:lnTo>
                <a:lnTo>
                  <a:pt x="639792" y="52982"/>
                </a:lnTo>
                <a:lnTo>
                  <a:pt x="661818" y="52982"/>
                </a:lnTo>
                <a:lnTo>
                  <a:pt x="661818" y="67865"/>
                </a:lnTo>
                <a:lnTo>
                  <a:pt x="614938" y="67865"/>
                </a:lnTo>
                <a:lnTo>
                  <a:pt x="606501" y="68591"/>
                </a:lnTo>
                <a:lnTo>
                  <a:pt x="577758" y="104114"/>
                </a:lnTo>
                <a:lnTo>
                  <a:pt x="577135" y="115639"/>
                </a:lnTo>
                <a:lnTo>
                  <a:pt x="577554" y="126308"/>
                </a:lnTo>
                <a:lnTo>
                  <a:pt x="594647" y="160883"/>
                </a:lnTo>
                <a:lnTo>
                  <a:pt x="635791" y="160883"/>
                </a:lnTo>
                <a:lnTo>
                  <a:pt x="631941" y="165124"/>
                </a:lnTo>
                <a:lnTo>
                  <a:pt x="626890" y="169608"/>
                </a:lnTo>
                <a:lnTo>
                  <a:pt x="621635" y="173235"/>
                </a:lnTo>
                <a:lnTo>
                  <a:pt x="614491" y="177502"/>
                </a:lnTo>
                <a:lnTo>
                  <a:pt x="606802" y="179635"/>
                </a:lnTo>
                <a:close/>
              </a:path>
              <a:path w="944880" h="229870">
                <a:moveTo>
                  <a:pt x="635791" y="160883"/>
                </a:moveTo>
                <a:lnTo>
                  <a:pt x="608439" y="160883"/>
                </a:lnTo>
                <a:lnTo>
                  <a:pt x="614293" y="158452"/>
                </a:lnTo>
                <a:lnTo>
                  <a:pt x="620444" y="153590"/>
                </a:lnTo>
                <a:lnTo>
                  <a:pt x="625114" y="149423"/>
                </a:lnTo>
                <a:lnTo>
                  <a:pt x="629895" y="144363"/>
                </a:lnTo>
                <a:lnTo>
                  <a:pt x="634788" y="138410"/>
                </a:lnTo>
                <a:lnTo>
                  <a:pt x="639792" y="131564"/>
                </a:lnTo>
                <a:lnTo>
                  <a:pt x="639792" y="73074"/>
                </a:lnTo>
                <a:lnTo>
                  <a:pt x="636220" y="71387"/>
                </a:lnTo>
                <a:lnTo>
                  <a:pt x="632251" y="70098"/>
                </a:lnTo>
                <a:lnTo>
                  <a:pt x="623520" y="68312"/>
                </a:lnTo>
                <a:lnTo>
                  <a:pt x="619204" y="67865"/>
                </a:lnTo>
                <a:lnTo>
                  <a:pt x="661818" y="67865"/>
                </a:lnTo>
                <a:lnTo>
                  <a:pt x="661818" y="153590"/>
                </a:lnTo>
                <a:lnTo>
                  <a:pt x="641429" y="153590"/>
                </a:lnTo>
                <a:lnTo>
                  <a:pt x="636787" y="159785"/>
                </a:lnTo>
                <a:lnTo>
                  <a:pt x="635791" y="160883"/>
                </a:lnTo>
                <a:close/>
              </a:path>
              <a:path w="944880" h="229870">
                <a:moveTo>
                  <a:pt x="661818" y="177403"/>
                </a:moveTo>
                <a:lnTo>
                  <a:pt x="642173" y="177403"/>
                </a:lnTo>
                <a:lnTo>
                  <a:pt x="641429" y="153590"/>
                </a:lnTo>
                <a:lnTo>
                  <a:pt x="661818" y="153590"/>
                </a:lnTo>
                <a:lnTo>
                  <a:pt x="661818" y="177403"/>
                </a:lnTo>
                <a:close/>
              </a:path>
              <a:path w="944880" h="229870">
                <a:moveTo>
                  <a:pt x="744339" y="210294"/>
                </a:moveTo>
                <a:lnTo>
                  <a:pt x="705073" y="210294"/>
                </a:lnTo>
                <a:lnTo>
                  <a:pt x="708794" y="209698"/>
                </a:lnTo>
                <a:lnTo>
                  <a:pt x="715739" y="207317"/>
                </a:lnTo>
                <a:lnTo>
                  <a:pt x="719013" y="205382"/>
                </a:lnTo>
                <a:lnTo>
                  <a:pt x="722089" y="202704"/>
                </a:lnTo>
                <a:lnTo>
                  <a:pt x="725264" y="200124"/>
                </a:lnTo>
                <a:lnTo>
                  <a:pt x="728240" y="196750"/>
                </a:lnTo>
                <a:lnTo>
                  <a:pt x="731019" y="192583"/>
                </a:lnTo>
                <a:lnTo>
                  <a:pt x="733896" y="188416"/>
                </a:lnTo>
                <a:lnTo>
                  <a:pt x="736674" y="183356"/>
                </a:lnTo>
                <a:lnTo>
                  <a:pt x="739353" y="177403"/>
                </a:lnTo>
                <a:lnTo>
                  <a:pt x="689049" y="51345"/>
                </a:lnTo>
                <a:lnTo>
                  <a:pt x="713903" y="51345"/>
                </a:lnTo>
                <a:lnTo>
                  <a:pt x="745753" y="134689"/>
                </a:lnTo>
                <a:lnTo>
                  <a:pt x="752152" y="154334"/>
                </a:lnTo>
                <a:lnTo>
                  <a:pt x="773744" y="154334"/>
                </a:lnTo>
                <a:lnTo>
                  <a:pt x="756171" y="193625"/>
                </a:lnTo>
                <a:lnTo>
                  <a:pt x="744826" y="209798"/>
                </a:lnTo>
                <a:lnTo>
                  <a:pt x="744339" y="210294"/>
                </a:lnTo>
                <a:close/>
              </a:path>
              <a:path w="944880" h="229870">
                <a:moveTo>
                  <a:pt x="773744" y="154334"/>
                </a:moveTo>
                <a:lnTo>
                  <a:pt x="752152" y="154334"/>
                </a:lnTo>
                <a:lnTo>
                  <a:pt x="759445" y="134243"/>
                </a:lnTo>
                <a:lnTo>
                  <a:pt x="788913" y="51345"/>
                </a:lnTo>
                <a:lnTo>
                  <a:pt x="812874" y="51345"/>
                </a:lnTo>
                <a:lnTo>
                  <a:pt x="773744" y="154334"/>
                </a:lnTo>
                <a:close/>
              </a:path>
              <a:path w="944880" h="229870">
                <a:moveTo>
                  <a:pt x="708099" y="229641"/>
                </a:moveTo>
                <a:lnTo>
                  <a:pt x="697582" y="229641"/>
                </a:lnTo>
                <a:lnTo>
                  <a:pt x="695597" y="229592"/>
                </a:lnTo>
                <a:lnTo>
                  <a:pt x="688156" y="229195"/>
                </a:lnTo>
                <a:lnTo>
                  <a:pt x="688156" y="209252"/>
                </a:lnTo>
                <a:lnTo>
                  <a:pt x="689942" y="209550"/>
                </a:lnTo>
                <a:lnTo>
                  <a:pt x="691926" y="209798"/>
                </a:lnTo>
                <a:lnTo>
                  <a:pt x="696292" y="210195"/>
                </a:lnTo>
                <a:lnTo>
                  <a:pt x="698624" y="210294"/>
                </a:lnTo>
                <a:lnTo>
                  <a:pt x="744339" y="210294"/>
                </a:lnTo>
                <a:lnTo>
                  <a:pt x="740692" y="214014"/>
                </a:lnTo>
                <a:lnTo>
                  <a:pt x="735136" y="219372"/>
                </a:lnTo>
                <a:lnTo>
                  <a:pt x="728985" y="223291"/>
                </a:lnTo>
                <a:lnTo>
                  <a:pt x="722238" y="225772"/>
                </a:lnTo>
                <a:lnTo>
                  <a:pt x="715590" y="228352"/>
                </a:lnTo>
                <a:lnTo>
                  <a:pt x="708099" y="229641"/>
                </a:lnTo>
                <a:close/>
              </a:path>
              <a:path w="944880" h="229870">
                <a:moveTo>
                  <a:pt x="860048" y="179486"/>
                </a:moveTo>
                <a:lnTo>
                  <a:pt x="846504" y="165645"/>
                </a:lnTo>
                <a:lnTo>
                  <a:pt x="914965" y="109239"/>
                </a:lnTo>
                <a:lnTo>
                  <a:pt x="846504" y="52387"/>
                </a:lnTo>
                <a:lnTo>
                  <a:pt x="860048" y="38546"/>
                </a:lnTo>
                <a:lnTo>
                  <a:pt x="944433" y="108942"/>
                </a:lnTo>
                <a:lnTo>
                  <a:pt x="860048" y="179486"/>
                </a:lnTo>
                <a:close/>
              </a:path>
            </a:pathLst>
          </a:custGeom>
          <a:solidFill>
            <a:srgbClr val="434343"/>
          </a:solidFill>
        </p:spPr>
        <p:txBody>
          <a:bodyPr wrap="square" lIns="0" tIns="0" rIns="0" bIns="0" rtlCol="0"/>
          <a:lstStyle/>
          <a:p>
            <a:endParaRPr/>
          </a:p>
        </p:txBody>
      </p:sp>
      <p:sp>
        <p:nvSpPr>
          <p:cNvPr id="20" name="object 20"/>
          <p:cNvSpPr txBox="1"/>
          <p:nvPr/>
        </p:nvSpPr>
        <p:spPr>
          <a:xfrm>
            <a:off x="4798098" y="5061208"/>
            <a:ext cx="137033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What's</a:t>
            </a:r>
            <a:r>
              <a:rPr sz="2400" spc="-85" dirty="0">
                <a:solidFill>
                  <a:srgbClr val="434343"/>
                </a:solidFill>
                <a:latin typeface="Calibri"/>
                <a:cs typeface="Calibri"/>
              </a:rPr>
              <a:t> </a:t>
            </a:r>
            <a:r>
              <a:rPr sz="2400" spc="-5" dirty="0">
                <a:solidFill>
                  <a:srgbClr val="434343"/>
                </a:solidFill>
                <a:latin typeface="Calibri"/>
                <a:cs typeface="Calibri"/>
              </a:rPr>
              <a:t>the</a:t>
            </a:r>
            <a:endParaRPr sz="2400">
              <a:latin typeface="Calibri"/>
              <a:cs typeface="Calibri"/>
            </a:endParaRPr>
          </a:p>
        </p:txBody>
      </p:sp>
      <p:sp>
        <p:nvSpPr>
          <p:cNvPr id="21" name="object 21"/>
          <p:cNvSpPr/>
          <p:nvPr/>
        </p:nvSpPr>
        <p:spPr>
          <a:xfrm>
            <a:off x="6249074" y="5168413"/>
            <a:ext cx="1639837" cy="269378"/>
          </a:xfrm>
          <a:prstGeom prst="rect">
            <a:avLst/>
          </a:prstGeom>
          <a:blipFill>
            <a:blip r:embed="rId8" cstate="print"/>
            <a:stretch>
              <a:fillRect/>
            </a:stretch>
          </a:blipFill>
        </p:spPr>
        <p:txBody>
          <a:bodyPr wrap="square" lIns="0" tIns="0" rIns="0" bIns="0" rtlCol="0"/>
          <a:lstStyle/>
          <a:p>
            <a:endParaRPr/>
          </a:p>
        </p:txBody>
      </p:sp>
      <p:sp>
        <p:nvSpPr>
          <p:cNvPr id="22" name="object 22"/>
          <p:cNvSpPr txBox="1"/>
          <p:nvPr/>
        </p:nvSpPr>
        <p:spPr>
          <a:xfrm>
            <a:off x="7960376" y="5061208"/>
            <a:ext cx="27876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of</a:t>
            </a:r>
            <a:endParaRPr sz="2400">
              <a:latin typeface="Calibri"/>
              <a:cs typeface="Calibri"/>
            </a:endParaRPr>
          </a:p>
        </p:txBody>
      </p:sp>
      <p:sp>
        <p:nvSpPr>
          <p:cNvPr id="23" name="object 23"/>
          <p:cNvSpPr/>
          <p:nvPr/>
        </p:nvSpPr>
        <p:spPr>
          <a:xfrm>
            <a:off x="5709274" y="5524262"/>
            <a:ext cx="1477863" cy="219819"/>
          </a:xfrm>
          <a:prstGeom prst="rect">
            <a:avLst/>
          </a:prstGeom>
          <a:blipFill>
            <a:blip r:embed="rId9" cstate="print"/>
            <a:stretch>
              <a:fillRect/>
            </a:stretch>
          </a:blipFill>
        </p:spPr>
        <p:txBody>
          <a:bodyPr wrap="square" lIns="0" tIns="0" rIns="0" bIns="0" rtlCol="0"/>
          <a:lstStyle/>
          <a:p>
            <a:endParaRPr/>
          </a:p>
        </p:txBody>
      </p:sp>
      <p:sp>
        <p:nvSpPr>
          <p:cNvPr id="24" name="object 24"/>
          <p:cNvSpPr txBox="1"/>
          <p:nvPr/>
        </p:nvSpPr>
        <p:spPr>
          <a:xfrm>
            <a:off x="7189618" y="5423158"/>
            <a:ext cx="1670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458595"/>
            <a:chOff x="0" y="0"/>
            <a:chExt cx="9144000" cy="1458595"/>
          </a:xfrm>
        </p:grpSpPr>
        <p:sp>
          <p:nvSpPr>
            <p:cNvPr id="3" name="object 3"/>
            <p:cNvSpPr/>
            <p:nvPr/>
          </p:nvSpPr>
          <p:spPr>
            <a:xfrm>
              <a:off x="0" y="0"/>
              <a:ext cx="9144000" cy="1458595"/>
            </a:xfrm>
            <a:custGeom>
              <a:avLst/>
              <a:gdLst/>
              <a:ahLst/>
              <a:cxnLst/>
              <a:rect l="l" t="t" r="r" b="b"/>
              <a:pathLst>
                <a:path w="9144000" h="1458595">
                  <a:moveTo>
                    <a:pt x="9143999" y="1457999"/>
                  </a:moveTo>
                  <a:lnTo>
                    <a:pt x="0" y="1457999"/>
                  </a:lnTo>
                  <a:lnTo>
                    <a:pt x="0" y="0"/>
                  </a:lnTo>
                  <a:lnTo>
                    <a:pt x="9143999" y="0"/>
                  </a:lnTo>
                  <a:lnTo>
                    <a:pt x="9143999" y="1457999"/>
                  </a:lnTo>
                  <a:close/>
                </a:path>
              </a:pathLst>
            </a:custGeom>
            <a:solidFill>
              <a:srgbClr val="F3F3F3"/>
            </a:solidFill>
          </p:spPr>
          <p:txBody>
            <a:bodyPr wrap="square" lIns="0" tIns="0" rIns="0" bIns="0" rtlCol="0"/>
            <a:lstStyle/>
            <a:p>
              <a:endParaRPr/>
            </a:p>
          </p:txBody>
        </p:sp>
        <p:sp>
          <p:nvSpPr>
            <p:cNvPr id="4" name="object 4"/>
            <p:cNvSpPr/>
            <p:nvPr/>
          </p:nvSpPr>
          <p:spPr>
            <a:xfrm>
              <a:off x="904143" y="556281"/>
              <a:ext cx="2451645" cy="407045"/>
            </a:xfrm>
            <a:prstGeom prst="rect">
              <a:avLst/>
            </a:prstGeom>
            <a:blipFill>
              <a:blip r:embed="rId2" cstate="print"/>
              <a:stretch>
                <a:fillRect/>
              </a:stretch>
            </a:blipFill>
          </p:spPr>
          <p:txBody>
            <a:bodyPr wrap="square" lIns="0" tIns="0" rIns="0" bIns="0" rtlCol="0"/>
            <a:lstStyle/>
            <a:p>
              <a:endParaRPr/>
            </a:p>
          </p:txBody>
        </p:sp>
      </p:grpSp>
      <p:sp>
        <p:nvSpPr>
          <p:cNvPr id="5" name="object 5"/>
          <p:cNvSpPr/>
          <p:nvPr/>
        </p:nvSpPr>
        <p:spPr>
          <a:xfrm>
            <a:off x="885689" y="3802262"/>
            <a:ext cx="805180" cy="229870"/>
          </a:xfrm>
          <a:custGeom>
            <a:avLst/>
            <a:gdLst/>
            <a:ahLst/>
            <a:cxnLst/>
            <a:rect l="l" t="t" r="r" b="b"/>
            <a:pathLst>
              <a:path w="805180" h="229870">
                <a:moveTo>
                  <a:pt x="84385" y="179486"/>
                </a:moveTo>
                <a:lnTo>
                  <a:pt x="0" y="108942"/>
                </a:lnTo>
                <a:lnTo>
                  <a:pt x="84385" y="38546"/>
                </a:lnTo>
                <a:lnTo>
                  <a:pt x="98077" y="52387"/>
                </a:lnTo>
                <a:lnTo>
                  <a:pt x="29616" y="108644"/>
                </a:lnTo>
                <a:lnTo>
                  <a:pt x="98077" y="165645"/>
                </a:lnTo>
                <a:lnTo>
                  <a:pt x="84385" y="179486"/>
                </a:lnTo>
                <a:close/>
              </a:path>
              <a:path w="805180" h="229870">
                <a:moveTo>
                  <a:pt x="188411" y="178891"/>
                </a:moveTo>
                <a:lnTo>
                  <a:pt x="180970" y="178891"/>
                </a:lnTo>
                <a:lnTo>
                  <a:pt x="173330" y="178196"/>
                </a:lnTo>
                <a:lnTo>
                  <a:pt x="165491" y="176807"/>
                </a:lnTo>
                <a:lnTo>
                  <a:pt x="157752" y="175319"/>
                </a:lnTo>
                <a:lnTo>
                  <a:pt x="150063" y="173037"/>
                </a:lnTo>
                <a:lnTo>
                  <a:pt x="142423" y="169961"/>
                </a:lnTo>
                <a:lnTo>
                  <a:pt x="142423" y="0"/>
                </a:lnTo>
                <a:lnTo>
                  <a:pt x="164301" y="0"/>
                </a:lnTo>
                <a:lnTo>
                  <a:pt x="164210" y="50849"/>
                </a:lnTo>
                <a:lnTo>
                  <a:pt x="163259" y="72181"/>
                </a:lnTo>
                <a:lnTo>
                  <a:pt x="187475" y="72181"/>
                </a:lnTo>
                <a:lnTo>
                  <a:pt x="184839" y="73967"/>
                </a:lnTo>
                <a:lnTo>
                  <a:pt x="181763" y="75951"/>
                </a:lnTo>
                <a:lnTo>
                  <a:pt x="178539" y="78630"/>
                </a:lnTo>
                <a:lnTo>
                  <a:pt x="171792" y="85377"/>
                </a:lnTo>
                <a:lnTo>
                  <a:pt x="168170" y="89594"/>
                </a:lnTo>
                <a:lnTo>
                  <a:pt x="164301" y="94654"/>
                </a:lnTo>
                <a:lnTo>
                  <a:pt x="164301" y="155823"/>
                </a:lnTo>
                <a:lnTo>
                  <a:pt x="185980" y="161180"/>
                </a:lnTo>
                <a:lnTo>
                  <a:pt x="233506" y="161180"/>
                </a:lnTo>
                <a:lnTo>
                  <a:pt x="228247" y="166935"/>
                </a:lnTo>
                <a:lnTo>
                  <a:pt x="195378" y="178612"/>
                </a:lnTo>
                <a:lnTo>
                  <a:pt x="188411" y="178891"/>
                </a:lnTo>
                <a:close/>
              </a:path>
              <a:path w="805180" h="229870">
                <a:moveTo>
                  <a:pt x="187475" y="72181"/>
                </a:moveTo>
                <a:lnTo>
                  <a:pt x="163259" y="72181"/>
                </a:lnTo>
                <a:lnTo>
                  <a:pt x="168031" y="66321"/>
                </a:lnTo>
                <a:lnTo>
                  <a:pt x="198283" y="49113"/>
                </a:lnTo>
                <a:lnTo>
                  <a:pt x="213662" y="49113"/>
                </a:lnTo>
                <a:lnTo>
                  <a:pt x="220012" y="50601"/>
                </a:lnTo>
                <a:lnTo>
                  <a:pt x="230926" y="56554"/>
                </a:lnTo>
                <a:lnTo>
                  <a:pt x="235490" y="60821"/>
                </a:lnTo>
                <a:lnTo>
                  <a:pt x="239161" y="66377"/>
                </a:lnTo>
                <a:lnTo>
                  <a:pt x="240363" y="68163"/>
                </a:lnTo>
                <a:lnTo>
                  <a:pt x="199325" y="68163"/>
                </a:lnTo>
                <a:lnTo>
                  <a:pt x="196497" y="68609"/>
                </a:lnTo>
                <a:lnTo>
                  <a:pt x="193620" y="69502"/>
                </a:lnTo>
                <a:lnTo>
                  <a:pt x="190842" y="70395"/>
                </a:lnTo>
                <a:lnTo>
                  <a:pt x="187915" y="71883"/>
                </a:lnTo>
                <a:lnTo>
                  <a:pt x="187475" y="72181"/>
                </a:lnTo>
                <a:close/>
              </a:path>
              <a:path w="805180" h="229870">
                <a:moveTo>
                  <a:pt x="233506" y="161180"/>
                </a:moveTo>
                <a:lnTo>
                  <a:pt x="195009" y="161180"/>
                </a:lnTo>
                <a:lnTo>
                  <a:pt x="199772" y="160387"/>
                </a:lnTo>
                <a:lnTo>
                  <a:pt x="208900" y="157212"/>
                </a:lnTo>
                <a:lnTo>
                  <a:pt x="227850" y="122237"/>
                </a:lnTo>
                <a:lnTo>
                  <a:pt x="227738" y="105091"/>
                </a:lnTo>
                <a:lnTo>
                  <a:pt x="227354" y="100409"/>
                </a:lnTo>
                <a:lnTo>
                  <a:pt x="225370" y="89396"/>
                </a:lnTo>
                <a:lnTo>
                  <a:pt x="223832" y="84683"/>
                </a:lnTo>
                <a:lnTo>
                  <a:pt x="221748" y="80813"/>
                </a:lnTo>
                <a:lnTo>
                  <a:pt x="219665" y="76844"/>
                </a:lnTo>
                <a:lnTo>
                  <a:pt x="216986" y="73769"/>
                </a:lnTo>
                <a:lnTo>
                  <a:pt x="213712" y="71586"/>
                </a:lnTo>
                <a:lnTo>
                  <a:pt x="210438" y="69304"/>
                </a:lnTo>
                <a:lnTo>
                  <a:pt x="206568" y="68163"/>
                </a:lnTo>
                <a:lnTo>
                  <a:pt x="240363" y="68163"/>
                </a:lnTo>
                <a:lnTo>
                  <a:pt x="249998" y="105091"/>
                </a:lnTo>
                <a:lnTo>
                  <a:pt x="250138" y="113109"/>
                </a:lnTo>
                <a:lnTo>
                  <a:pt x="249905" y="119741"/>
                </a:lnTo>
                <a:lnTo>
                  <a:pt x="238864" y="155426"/>
                </a:lnTo>
                <a:lnTo>
                  <a:pt x="233506" y="161180"/>
                </a:lnTo>
                <a:close/>
              </a:path>
              <a:path w="805180" h="229870">
                <a:moveTo>
                  <a:pt x="331430" y="179635"/>
                </a:moveTo>
                <a:lnTo>
                  <a:pt x="322302" y="179635"/>
                </a:lnTo>
                <a:lnTo>
                  <a:pt x="314166" y="178246"/>
                </a:lnTo>
                <a:lnTo>
                  <a:pt x="280084" y="150911"/>
                </a:lnTo>
                <a:lnTo>
                  <a:pt x="273593" y="113407"/>
                </a:lnTo>
                <a:lnTo>
                  <a:pt x="273787" y="107909"/>
                </a:lnTo>
                <a:lnTo>
                  <a:pt x="294719" y="61714"/>
                </a:lnTo>
                <a:lnTo>
                  <a:pt x="333811" y="49113"/>
                </a:lnTo>
                <a:lnTo>
                  <a:pt x="342939" y="49113"/>
                </a:lnTo>
                <a:lnTo>
                  <a:pt x="351075" y="50502"/>
                </a:lnTo>
                <a:lnTo>
                  <a:pt x="365363" y="56058"/>
                </a:lnTo>
                <a:lnTo>
                  <a:pt x="371415" y="60176"/>
                </a:lnTo>
                <a:lnTo>
                  <a:pt x="376376" y="65633"/>
                </a:lnTo>
                <a:lnTo>
                  <a:pt x="378305" y="67716"/>
                </a:lnTo>
                <a:lnTo>
                  <a:pt x="326072" y="67716"/>
                </a:lnTo>
                <a:lnTo>
                  <a:pt x="320466" y="69006"/>
                </a:lnTo>
                <a:lnTo>
                  <a:pt x="296554" y="102244"/>
                </a:lnTo>
                <a:lnTo>
                  <a:pt x="295888" y="107909"/>
                </a:lnTo>
                <a:lnTo>
                  <a:pt x="295929" y="122699"/>
                </a:lnTo>
                <a:lnTo>
                  <a:pt x="321855" y="160188"/>
                </a:lnTo>
                <a:lnTo>
                  <a:pt x="326965" y="161180"/>
                </a:lnTo>
                <a:lnTo>
                  <a:pt x="375770" y="161180"/>
                </a:lnTo>
                <a:lnTo>
                  <a:pt x="370472" y="167084"/>
                </a:lnTo>
                <a:lnTo>
                  <a:pt x="338313" y="179337"/>
                </a:lnTo>
                <a:lnTo>
                  <a:pt x="331430" y="179635"/>
                </a:lnTo>
                <a:close/>
              </a:path>
              <a:path w="805180" h="229870">
                <a:moveTo>
                  <a:pt x="375770" y="161180"/>
                </a:moveTo>
                <a:lnTo>
                  <a:pt x="339169" y="161180"/>
                </a:lnTo>
                <a:lnTo>
                  <a:pt x="344775" y="159940"/>
                </a:lnTo>
                <a:lnTo>
                  <a:pt x="349438" y="157460"/>
                </a:lnTo>
                <a:lnTo>
                  <a:pt x="354101" y="154880"/>
                </a:lnTo>
                <a:lnTo>
                  <a:pt x="357872" y="151457"/>
                </a:lnTo>
                <a:lnTo>
                  <a:pt x="360749" y="147191"/>
                </a:lnTo>
                <a:lnTo>
                  <a:pt x="363747" y="142875"/>
                </a:lnTo>
                <a:lnTo>
                  <a:pt x="365908" y="137963"/>
                </a:lnTo>
                <a:lnTo>
                  <a:pt x="368686" y="126652"/>
                </a:lnTo>
                <a:lnTo>
                  <a:pt x="369209" y="122138"/>
                </a:lnTo>
                <a:lnTo>
                  <a:pt x="369288" y="105816"/>
                </a:lnTo>
                <a:lnTo>
                  <a:pt x="368538" y="99814"/>
                </a:lnTo>
                <a:lnTo>
                  <a:pt x="366851" y="94059"/>
                </a:lnTo>
                <a:lnTo>
                  <a:pt x="365164" y="88205"/>
                </a:lnTo>
                <a:lnTo>
                  <a:pt x="362733" y="83343"/>
                </a:lnTo>
                <a:lnTo>
                  <a:pt x="359558" y="79474"/>
                </a:lnTo>
                <a:lnTo>
                  <a:pt x="356383" y="75505"/>
                </a:lnTo>
                <a:lnTo>
                  <a:pt x="352514" y="72578"/>
                </a:lnTo>
                <a:lnTo>
                  <a:pt x="347950" y="70693"/>
                </a:lnTo>
                <a:lnTo>
                  <a:pt x="343386" y="68708"/>
                </a:lnTo>
                <a:lnTo>
                  <a:pt x="338276" y="67716"/>
                </a:lnTo>
                <a:lnTo>
                  <a:pt x="378305" y="67716"/>
                </a:lnTo>
                <a:lnTo>
                  <a:pt x="391454" y="105816"/>
                </a:lnTo>
                <a:lnTo>
                  <a:pt x="391705" y="113407"/>
                </a:lnTo>
                <a:lnTo>
                  <a:pt x="391435" y="120650"/>
                </a:lnTo>
                <a:lnTo>
                  <a:pt x="380890" y="155475"/>
                </a:lnTo>
                <a:lnTo>
                  <a:pt x="375770" y="161180"/>
                </a:lnTo>
                <a:close/>
              </a:path>
              <a:path w="805180" h="229870">
                <a:moveTo>
                  <a:pt x="522223" y="52982"/>
                </a:moveTo>
                <a:lnTo>
                  <a:pt x="500196" y="52982"/>
                </a:lnTo>
                <a:lnTo>
                  <a:pt x="500196" y="0"/>
                </a:lnTo>
                <a:lnTo>
                  <a:pt x="522223" y="0"/>
                </a:lnTo>
                <a:lnTo>
                  <a:pt x="522223" y="52982"/>
                </a:lnTo>
                <a:close/>
              </a:path>
              <a:path w="805180" h="229870">
                <a:moveTo>
                  <a:pt x="467206" y="179635"/>
                </a:moveTo>
                <a:lnTo>
                  <a:pt x="451728" y="179635"/>
                </a:lnTo>
                <a:lnTo>
                  <a:pt x="445378" y="178147"/>
                </a:lnTo>
                <a:lnTo>
                  <a:pt x="417894" y="142726"/>
                </a:lnTo>
                <a:lnTo>
                  <a:pt x="415261" y="115639"/>
                </a:lnTo>
                <a:lnTo>
                  <a:pt x="415485" y="109165"/>
                </a:lnTo>
                <a:lnTo>
                  <a:pt x="437490" y="61664"/>
                </a:lnTo>
                <a:lnTo>
                  <a:pt x="476830" y="49857"/>
                </a:lnTo>
                <a:lnTo>
                  <a:pt x="480898" y="49857"/>
                </a:lnTo>
                <a:lnTo>
                  <a:pt x="484867" y="50105"/>
                </a:lnTo>
                <a:lnTo>
                  <a:pt x="492606" y="51097"/>
                </a:lnTo>
                <a:lnTo>
                  <a:pt x="496426" y="51891"/>
                </a:lnTo>
                <a:lnTo>
                  <a:pt x="500196" y="52982"/>
                </a:lnTo>
                <a:lnTo>
                  <a:pt x="522223" y="52982"/>
                </a:lnTo>
                <a:lnTo>
                  <a:pt x="522223" y="67865"/>
                </a:lnTo>
                <a:lnTo>
                  <a:pt x="475342" y="67865"/>
                </a:lnTo>
                <a:lnTo>
                  <a:pt x="466905" y="68591"/>
                </a:lnTo>
                <a:lnTo>
                  <a:pt x="438163" y="104114"/>
                </a:lnTo>
                <a:lnTo>
                  <a:pt x="437539" y="115639"/>
                </a:lnTo>
                <a:lnTo>
                  <a:pt x="437958" y="126308"/>
                </a:lnTo>
                <a:lnTo>
                  <a:pt x="455052" y="160883"/>
                </a:lnTo>
                <a:lnTo>
                  <a:pt x="496195" y="160883"/>
                </a:lnTo>
                <a:lnTo>
                  <a:pt x="492345" y="165124"/>
                </a:lnTo>
                <a:lnTo>
                  <a:pt x="487294" y="169608"/>
                </a:lnTo>
                <a:lnTo>
                  <a:pt x="482039" y="173235"/>
                </a:lnTo>
                <a:lnTo>
                  <a:pt x="474895" y="177502"/>
                </a:lnTo>
                <a:lnTo>
                  <a:pt x="467206" y="179635"/>
                </a:lnTo>
                <a:close/>
              </a:path>
              <a:path w="805180" h="229870">
                <a:moveTo>
                  <a:pt x="496195" y="160883"/>
                </a:moveTo>
                <a:lnTo>
                  <a:pt x="468843" y="160883"/>
                </a:lnTo>
                <a:lnTo>
                  <a:pt x="474697" y="158452"/>
                </a:lnTo>
                <a:lnTo>
                  <a:pt x="480848" y="153590"/>
                </a:lnTo>
                <a:lnTo>
                  <a:pt x="485518" y="149423"/>
                </a:lnTo>
                <a:lnTo>
                  <a:pt x="490299" y="144363"/>
                </a:lnTo>
                <a:lnTo>
                  <a:pt x="495192" y="138410"/>
                </a:lnTo>
                <a:lnTo>
                  <a:pt x="500196" y="131564"/>
                </a:lnTo>
                <a:lnTo>
                  <a:pt x="500196" y="73074"/>
                </a:lnTo>
                <a:lnTo>
                  <a:pt x="496624" y="71387"/>
                </a:lnTo>
                <a:lnTo>
                  <a:pt x="492655" y="70098"/>
                </a:lnTo>
                <a:lnTo>
                  <a:pt x="483924" y="68312"/>
                </a:lnTo>
                <a:lnTo>
                  <a:pt x="479608" y="67865"/>
                </a:lnTo>
                <a:lnTo>
                  <a:pt x="522223" y="67865"/>
                </a:lnTo>
                <a:lnTo>
                  <a:pt x="522223" y="153590"/>
                </a:lnTo>
                <a:lnTo>
                  <a:pt x="501833" y="153590"/>
                </a:lnTo>
                <a:lnTo>
                  <a:pt x="497192" y="159785"/>
                </a:lnTo>
                <a:lnTo>
                  <a:pt x="496195" y="160883"/>
                </a:lnTo>
                <a:close/>
              </a:path>
              <a:path w="805180" h="229870">
                <a:moveTo>
                  <a:pt x="522223" y="177403"/>
                </a:moveTo>
                <a:lnTo>
                  <a:pt x="502577" y="177403"/>
                </a:lnTo>
                <a:lnTo>
                  <a:pt x="501833" y="153590"/>
                </a:lnTo>
                <a:lnTo>
                  <a:pt x="522223" y="153590"/>
                </a:lnTo>
                <a:lnTo>
                  <a:pt x="522223" y="177403"/>
                </a:lnTo>
                <a:close/>
              </a:path>
              <a:path w="805180" h="229870">
                <a:moveTo>
                  <a:pt x="604744" y="210294"/>
                </a:moveTo>
                <a:lnTo>
                  <a:pt x="565477" y="210294"/>
                </a:lnTo>
                <a:lnTo>
                  <a:pt x="569198" y="209698"/>
                </a:lnTo>
                <a:lnTo>
                  <a:pt x="576143" y="207317"/>
                </a:lnTo>
                <a:lnTo>
                  <a:pt x="579417" y="205382"/>
                </a:lnTo>
                <a:lnTo>
                  <a:pt x="582493" y="202703"/>
                </a:lnTo>
                <a:lnTo>
                  <a:pt x="585668" y="200124"/>
                </a:lnTo>
                <a:lnTo>
                  <a:pt x="588645" y="196750"/>
                </a:lnTo>
                <a:lnTo>
                  <a:pt x="591423" y="192583"/>
                </a:lnTo>
                <a:lnTo>
                  <a:pt x="594300" y="188416"/>
                </a:lnTo>
                <a:lnTo>
                  <a:pt x="597078" y="183356"/>
                </a:lnTo>
                <a:lnTo>
                  <a:pt x="599757" y="177403"/>
                </a:lnTo>
                <a:lnTo>
                  <a:pt x="549453" y="51345"/>
                </a:lnTo>
                <a:lnTo>
                  <a:pt x="574307" y="51345"/>
                </a:lnTo>
                <a:lnTo>
                  <a:pt x="606157" y="134689"/>
                </a:lnTo>
                <a:lnTo>
                  <a:pt x="612556" y="154334"/>
                </a:lnTo>
                <a:lnTo>
                  <a:pt x="634148" y="154334"/>
                </a:lnTo>
                <a:lnTo>
                  <a:pt x="616575" y="193625"/>
                </a:lnTo>
                <a:lnTo>
                  <a:pt x="605230" y="209798"/>
                </a:lnTo>
                <a:lnTo>
                  <a:pt x="604744" y="210294"/>
                </a:lnTo>
                <a:close/>
              </a:path>
              <a:path w="805180" h="229870">
                <a:moveTo>
                  <a:pt x="634148" y="154334"/>
                </a:moveTo>
                <a:lnTo>
                  <a:pt x="612556" y="154334"/>
                </a:lnTo>
                <a:lnTo>
                  <a:pt x="619849" y="134242"/>
                </a:lnTo>
                <a:lnTo>
                  <a:pt x="649317" y="51345"/>
                </a:lnTo>
                <a:lnTo>
                  <a:pt x="673278" y="51345"/>
                </a:lnTo>
                <a:lnTo>
                  <a:pt x="634148" y="154334"/>
                </a:lnTo>
                <a:close/>
              </a:path>
              <a:path w="805180" h="229870">
                <a:moveTo>
                  <a:pt x="568503" y="229641"/>
                </a:moveTo>
                <a:lnTo>
                  <a:pt x="557986" y="229641"/>
                </a:lnTo>
                <a:lnTo>
                  <a:pt x="556002" y="229592"/>
                </a:lnTo>
                <a:lnTo>
                  <a:pt x="548560" y="229195"/>
                </a:lnTo>
                <a:lnTo>
                  <a:pt x="548560" y="209252"/>
                </a:lnTo>
                <a:lnTo>
                  <a:pt x="550346" y="209550"/>
                </a:lnTo>
                <a:lnTo>
                  <a:pt x="552331" y="209798"/>
                </a:lnTo>
                <a:lnTo>
                  <a:pt x="556696" y="210194"/>
                </a:lnTo>
                <a:lnTo>
                  <a:pt x="559028" y="210294"/>
                </a:lnTo>
                <a:lnTo>
                  <a:pt x="604744" y="210294"/>
                </a:lnTo>
                <a:lnTo>
                  <a:pt x="601097" y="214014"/>
                </a:lnTo>
                <a:lnTo>
                  <a:pt x="595540" y="219372"/>
                </a:lnTo>
                <a:lnTo>
                  <a:pt x="589389" y="223291"/>
                </a:lnTo>
                <a:lnTo>
                  <a:pt x="582642" y="225772"/>
                </a:lnTo>
                <a:lnTo>
                  <a:pt x="575994" y="228351"/>
                </a:lnTo>
                <a:lnTo>
                  <a:pt x="568503" y="229641"/>
                </a:lnTo>
                <a:close/>
              </a:path>
              <a:path w="805180" h="229870">
                <a:moveTo>
                  <a:pt x="720452" y="179486"/>
                </a:moveTo>
                <a:lnTo>
                  <a:pt x="706908" y="165645"/>
                </a:lnTo>
                <a:lnTo>
                  <a:pt x="775369" y="109239"/>
                </a:lnTo>
                <a:lnTo>
                  <a:pt x="706908" y="52387"/>
                </a:lnTo>
                <a:lnTo>
                  <a:pt x="720452" y="38546"/>
                </a:lnTo>
                <a:lnTo>
                  <a:pt x="804837" y="108942"/>
                </a:lnTo>
                <a:lnTo>
                  <a:pt x="720452" y="179486"/>
                </a:lnTo>
                <a:close/>
              </a:path>
            </a:pathLst>
          </a:custGeom>
          <a:solidFill>
            <a:srgbClr val="434343"/>
          </a:solidFill>
        </p:spPr>
        <p:txBody>
          <a:bodyPr wrap="square" lIns="0" tIns="0" rIns="0" bIns="0" rtlCol="0"/>
          <a:lstStyle/>
          <a:p>
            <a:endParaRPr/>
          </a:p>
        </p:txBody>
      </p:sp>
      <p:sp>
        <p:nvSpPr>
          <p:cNvPr id="6" name="object 6"/>
          <p:cNvSpPr/>
          <p:nvPr/>
        </p:nvSpPr>
        <p:spPr>
          <a:xfrm>
            <a:off x="1342889" y="4153198"/>
            <a:ext cx="2898775" cy="23113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338424" y="4501903"/>
            <a:ext cx="1232555" cy="18543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00089" y="4858048"/>
            <a:ext cx="2619583" cy="230385"/>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800089" y="5211962"/>
            <a:ext cx="2200796" cy="22889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338424" y="5559178"/>
            <a:ext cx="1372235" cy="209550"/>
          </a:xfrm>
          <a:custGeom>
            <a:avLst/>
            <a:gdLst/>
            <a:ahLst/>
            <a:cxnLst/>
            <a:rect l="l" t="t" r="r" b="b"/>
            <a:pathLst>
              <a:path w="1372235" h="209550">
                <a:moveTo>
                  <a:pt x="84683" y="185439"/>
                </a:moveTo>
                <a:lnTo>
                  <a:pt x="0" y="114151"/>
                </a:lnTo>
                <a:lnTo>
                  <a:pt x="84683" y="43011"/>
                </a:lnTo>
                <a:lnTo>
                  <a:pt x="104179" y="62805"/>
                </a:lnTo>
                <a:lnTo>
                  <a:pt x="41969" y="113853"/>
                </a:lnTo>
                <a:lnTo>
                  <a:pt x="104179" y="165645"/>
                </a:lnTo>
                <a:lnTo>
                  <a:pt x="84683" y="185439"/>
                </a:lnTo>
                <a:close/>
              </a:path>
              <a:path w="1372235" h="209550">
                <a:moveTo>
                  <a:pt x="165640" y="209550"/>
                </a:moveTo>
                <a:lnTo>
                  <a:pt x="135875" y="209550"/>
                </a:lnTo>
                <a:lnTo>
                  <a:pt x="223534" y="5208"/>
                </a:lnTo>
                <a:lnTo>
                  <a:pt x="253449" y="5208"/>
                </a:lnTo>
                <a:lnTo>
                  <a:pt x="165640" y="209550"/>
                </a:lnTo>
                <a:close/>
              </a:path>
              <a:path w="1372235" h="209550">
                <a:moveTo>
                  <a:pt x="385154" y="162073"/>
                </a:moveTo>
                <a:lnTo>
                  <a:pt x="339764" y="162073"/>
                </a:lnTo>
                <a:lnTo>
                  <a:pt x="345767" y="160783"/>
                </a:lnTo>
                <a:lnTo>
                  <a:pt x="353704" y="155624"/>
                </a:lnTo>
                <a:lnTo>
                  <a:pt x="355659" y="152350"/>
                </a:lnTo>
                <a:lnTo>
                  <a:pt x="355689" y="146248"/>
                </a:lnTo>
                <a:lnTo>
                  <a:pt x="355242" y="144462"/>
                </a:lnTo>
                <a:lnTo>
                  <a:pt x="354349" y="142875"/>
                </a:lnTo>
                <a:lnTo>
                  <a:pt x="353556" y="141287"/>
                </a:lnTo>
                <a:lnTo>
                  <a:pt x="352018" y="139799"/>
                </a:lnTo>
                <a:lnTo>
                  <a:pt x="349736" y="138410"/>
                </a:lnTo>
                <a:lnTo>
                  <a:pt x="347454" y="136921"/>
                </a:lnTo>
                <a:lnTo>
                  <a:pt x="344179" y="135433"/>
                </a:lnTo>
                <a:lnTo>
                  <a:pt x="339913" y="133945"/>
                </a:lnTo>
                <a:lnTo>
                  <a:pt x="335746" y="132357"/>
                </a:lnTo>
                <a:lnTo>
                  <a:pt x="330289" y="130571"/>
                </a:lnTo>
                <a:lnTo>
                  <a:pt x="317291" y="126801"/>
                </a:lnTo>
                <a:lnTo>
                  <a:pt x="311785" y="124817"/>
                </a:lnTo>
                <a:lnTo>
                  <a:pt x="286061" y="95845"/>
                </a:lnTo>
                <a:lnTo>
                  <a:pt x="286037" y="85179"/>
                </a:lnTo>
                <a:lnTo>
                  <a:pt x="287178" y="80317"/>
                </a:lnTo>
                <a:lnTo>
                  <a:pt x="317440" y="55364"/>
                </a:lnTo>
                <a:lnTo>
                  <a:pt x="324385" y="53280"/>
                </a:lnTo>
                <a:lnTo>
                  <a:pt x="332472" y="52238"/>
                </a:lnTo>
                <a:lnTo>
                  <a:pt x="349736" y="52238"/>
                </a:lnTo>
                <a:lnTo>
                  <a:pt x="356830" y="52685"/>
                </a:lnTo>
                <a:lnTo>
                  <a:pt x="362981" y="53578"/>
                </a:lnTo>
                <a:lnTo>
                  <a:pt x="369232" y="54371"/>
                </a:lnTo>
                <a:lnTo>
                  <a:pt x="374739" y="55264"/>
                </a:lnTo>
                <a:lnTo>
                  <a:pt x="379501" y="56257"/>
                </a:lnTo>
                <a:lnTo>
                  <a:pt x="379501" y="74860"/>
                </a:lnTo>
                <a:lnTo>
                  <a:pt x="333662" y="74860"/>
                </a:lnTo>
                <a:lnTo>
                  <a:pt x="328602" y="76001"/>
                </a:lnTo>
                <a:lnTo>
                  <a:pt x="324733" y="78283"/>
                </a:lnTo>
                <a:lnTo>
                  <a:pt x="320962" y="80565"/>
                </a:lnTo>
                <a:lnTo>
                  <a:pt x="319077" y="83690"/>
                </a:lnTo>
                <a:lnTo>
                  <a:pt x="319077" y="89644"/>
                </a:lnTo>
                <a:lnTo>
                  <a:pt x="357177" y="108793"/>
                </a:lnTo>
                <a:lnTo>
                  <a:pt x="363378" y="111075"/>
                </a:lnTo>
                <a:lnTo>
                  <a:pt x="368339" y="113555"/>
                </a:lnTo>
                <a:lnTo>
                  <a:pt x="373399" y="115937"/>
                </a:lnTo>
                <a:lnTo>
                  <a:pt x="377418" y="118616"/>
                </a:lnTo>
                <a:lnTo>
                  <a:pt x="380394" y="121592"/>
                </a:lnTo>
                <a:lnTo>
                  <a:pt x="383470" y="124569"/>
                </a:lnTo>
                <a:lnTo>
                  <a:pt x="385653" y="127992"/>
                </a:lnTo>
                <a:lnTo>
                  <a:pt x="386943" y="131861"/>
                </a:lnTo>
                <a:lnTo>
                  <a:pt x="388332" y="135731"/>
                </a:lnTo>
                <a:lnTo>
                  <a:pt x="388972" y="139799"/>
                </a:lnTo>
                <a:lnTo>
                  <a:pt x="388935" y="152697"/>
                </a:lnTo>
                <a:lnTo>
                  <a:pt x="387389" y="158551"/>
                </a:lnTo>
                <a:lnTo>
                  <a:pt x="385154" y="162073"/>
                </a:lnTo>
                <a:close/>
              </a:path>
              <a:path w="1372235" h="209550">
                <a:moveTo>
                  <a:pt x="379501" y="81260"/>
                </a:moveTo>
                <a:lnTo>
                  <a:pt x="372258" y="78878"/>
                </a:lnTo>
                <a:lnTo>
                  <a:pt x="365412" y="77241"/>
                </a:lnTo>
                <a:lnTo>
                  <a:pt x="358963" y="76348"/>
                </a:lnTo>
                <a:lnTo>
                  <a:pt x="352613" y="75356"/>
                </a:lnTo>
                <a:lnTo>
                  <a:pt x="346263" y="74860"/>
                </a:lnTo>
                <a:lnTo>
                  <a:pt x="379501" y="74860"/>
                </a:lnTo>
                <a:lnTo>
                  <a:pt x="379501" y="81260"/>
                </a:lnTo>
                <a:close/>
              </a:path>
              <a:path w="1372235" h="209550">
                <a:moveTo>
                  <a:pt x="339715" y="185439"/>
                </a:moveTo>
                <a:lnTo>
                  <a:pt x="332769" y="185439"/>
                </a:lnTo>
                <a:lnTo>
                  <a:pt x="325877" y="185356"/>
                </a:lnTo>
                <a:lnTo>
                  <a:pt x="286037" y="180379"/>
                </a:lnTo>
                <a:lnTo>
                  <a:pt x="286037" y="152697"/>
                </a:lnTo>
                <a:lnTo>
                  <a:pt x="293876" y="155971"/>
                </a:lnTo>
                <a:lnTo>
                  <a:pt x="301714" y="158353"/>
                </a:lnTo>
                <a:lnTo>
                  <a:pt x="317390" y="161329"/>
                </a:lnTo>
                <a:lnTo>
                  <a:pt x="324782" y="162073"/>
                </a:lnTo>
                <a:lnTo>
                  <a:pt x="385154" y="162073"/>
                </a:lnTo>
                <a:lnTo>
                  <a:pt x="384115" y="163710"/>
                </a:lnTo>
                <a:lnTo>
                  <a:pt x="353308" y="183207"/>
                </a:lnTo>
                <a:lnTo>
                  <a:pt x="346561" y="184695"/>
                </a:lnTo>
                <a:lnTo>
                  <a:pt x="339715" y="185439"/>
                </a:lnTo>
                <a:close/>
              </a:path>
              <a:path w="1372235" h="209550">
                <a:moveTo>
                  <a:pt x="484916" y="185439"/>
                </a:moveTo>
                <a:lnTo>
                  <a:pt x="481146" y="185439"/>
                </a:lnTo>
                <a:lnTo>
                  <a:pt x="474039" y="185188"/>
                </a:lnTo>
                <a:lnTo>
                  <a:pt x="435307" y="169217"/>
                </a:lnTo>
                <a:lnTo>
                  <a:pt x="419047" y="129089"/>
                </a:lnTo>
                <a:lnTo>
                  <a:pt x="418817" y="120550"/>
                </a:lnTo>
                <a:lnTo>
                  <a:pt x="419047" y="113816"/>
                </a:lnTo>
                <a:lnTo>
                  <a:pt x="435009" y="71288"/>
                </a:lnTo>
                <a:lnTo>
                  <a:pt x="469637" y="52238"/>
                </a:lnTo>
                <a:lnTo>
                  <a:pt x="487893" y="52238"/>
                </a:lnTo>
                <a:lnTo>
                  <a:pt x="495930" y="53677"/>
                </a:lnTo>
                <a:lnTo>
                  <a:pt x="502875" y="56554"/>
                </a:lnTo>
                <a:lnTo>
                  <a:pt x="509820" y="59332"/>
                </a:lnTo>
                <a:lnTo>
                  <a:pt x="515625" y="63252"/>
                </a:lnTo>
                <a:lnTo>
                  <a:pt x="520288" y="68312"/>
                </a:lnTo>
                <a:lnTo>
                  <a:pt x="524951" y="73272"/>
                </a:lnTo>
                <a:lnTo>
                  <a:pt x="526067" y="75158"/>
                </a:lnTo>
                <a:lnTo>
                  <a:pt x="470530" y="75158"/>
                </a:lnTo>
                <a:lnTo>
                  <a:pt x="464229" y="77737"/>
                </a:lnTo>
                <a:lnTo>
                  <a:pt x="454307" y="88056"/>
                </a:lnTo>
                <a:lnTo>
                  <a:pt x="451380" y="95299"/>
                </a:lnTo>
                <a:lnTo>
                  <a:pt x="450487" y="104626"/>
                </a:lnTo>
                <a:lnTo>
                  <a:pt x="534575" y="104626"/>
                </a:lnTo>
                <a:lnTo>
                  <a:pt x="534476" y="113903"/>
                </a:lnTo>
                <a:lnTo>
                  <a:pt x="534278" y="117276"/>
                </a:lnTo>
                <a:lnTo>
                  <a:pt x="534136" y="121443"/>
                </a:lnTo>
                <a:lnTo>
                  <a:pt x="534030" y="123676"/>
                </a:lnTo>
                <a:lnTo>
                  <a:pt x="533831" y="126652"/>
                </a:lnTo>
                <a:lnTo>
                  <a:pt x="449892" y="126652"/>
                </a:lnTo>
                <a:lnTo>
                  <a:pt x="449892" y="132208"/>
                </a:lnTo>
                <a:lnTo>
                  <a:pt x="480402" y="161032"/>
                </a:lnTo>
                <a:lnTo>
                  <a:pt x="527729" y="161032"/>
                </a:lnTo>
                <a:lnTo>
                  <a:pt x="527729" y="179189"/>
                </a:lnTo>
                <a:lnTo>
                  <a:pt x="492903" y="184993"/>
                </a:lnTo>
                <a:lnTo>
                  <a:pt x="488835" y="185291"/>
                </a:lnTo>
                <a:lnTo>
                  <a:pt x="484916" y="185439"/>
                </a:lnTo>
                <a:close/>
              </a:path>
              <a:path w="1372235" h="209550">
                <a:moveTo>
                  <a:pt x="534575" y="104626"/>
                </a:moveTo>
                <a:lnTo>
                  <a:pt x="503470" y="104626"/>
                </a:lnTo>
                <a:lnTo>
                  <a:pt x="503569" y="99566"/>
                </a:lnTo>
                <a:lnTo>
                  <a:pt x="502924" y="95200"/>
                </a:lnTo>
                <a:lnTo>
                  <a:pt x="501535" y="91529"/>
                </a:lnTo>
                <a:lnTo>
                  <a:pt x="500246" y="87759"/>
                </a:lnTo>
                <a:lnTo>
                  <a:pt x="498410" y="84683"/>
                </a:lnTo>
                <a:lnTo>
                  <a:pt x="496029" y="82302"/>
                </a:lnTo>
                <a:lnTo>
                  <a:pt x="493747" y="79821"/>
                </a:lnTo>
                <a:lnTo>
                  <a:pt x="491068" y="78035"/>
                </a:lnTo>
                <a:lnTo>
                  <a:pt x="487992" y="76944"/>
                </a:lnTo>
                <a:lnTo>
                  <a:pt x="485016" y="75753"/>
                </a:lnTo>
                <a:lnTo>
                  <a:pt x="481741" y="75158"/>
                </a:lnTo>
                <a:lnTo>
                  <a:pt x="526067" y="75158"/>
                </a:lnTo>
                <a:lnTo>
                  <a:pt x="528473" y="79226"/>
                </a:lnTo>
                <a:lnTo>
                  <a:pt x="530855" y="86171"/>
                </a:lnTo>
                <a:lnTo>
                  <a:pt x="533343" y="93166"/>
                </a:lnTo>
                <a:lnTo>
                  <a:pt x="534575" y="100756"/>
                </a:lnTo>
                <a:lnTo>
                  <a:pt x="534575" y="104626"/>
                </a:lnTo>
                <a:close/>
              </a:path>
              <a:path w="1372235" h="209550">
                <a:moveTo>
                  <a:pt x="527729" y="161032"/>
                </a:moveTo>
                <a:lnTo>
                  <a:pt x="491911" y="161032"/>
                </a:lnTo>
                <a:lnTo>
                  <a:pt x="498509" y="160535"/>
                </a:lnTo>
                <a:lnTo>
                  <a:pt x="512698" y="158551"/>
                </a:lnTo>
                <a:lnTo>
                  <a:pt x="520089" y="157013"/>
                </a:lnTo>
                <a:lnTo>
                  <a:pt x="527729" y="154930"/>
                </a:lnTo>
                <a:lnTo>
                  <a:pt x="527729" y="161032"/>
                </a:lnTo>
                <a:close/>
              </a:path>
              <a:path w="1372235" h="209550">
                <a:moveTo>
                  <a:pt x="634335" y="184844"/>
                </a:moveTo>
                <a:lnTo>
                  <a:pt x="627290" y="184844"/>
                </a:lnTo>
                <a:lnTo>
                  <a:pt x="619895" y="184584"/>
                </a:lnTo>
                <a:lnTo>
                  <a:pt x="579516" y="168473"/>
                </a:lnTo>
                <a:lnTo>
                  <a:pt x="562531" y="127973"/>
                </a:lnTo>
                <a:lnTo>
                  <a:pt x="562252" y="120253"/>
                </a:lnTo>
                <a:lnTo>
                  <a:pt x="562550" y="112830"/>
                </a:lnTo>
                <a:lnTo>
                  <a:pt x="586561" y="65434"/>
                </a:lnTo>
                <a:lnTo>
                  <a:pt x="629523" y="52982"/>
                </a:lnTo>
                <a:lnTo>
                  <a:pt x="637758" y="52982"/>
                </a:lnTo>
                <a:lnTo>
                  <a:pt x="644703" y="53429"/>
                </a:lnTo>
                <a:lnTo>
                  <a:pt x="656014" y="55215"/>
                </a:lnTo>
                <a:lnTo>
                  <a:pt x="661124" y="56306"/>
                </a:lnTo>
                <a:lnTo>
                  <a:pt x="665688" y="57596"/>
                </a:lnTo>
                <a:lnTo>
                  <a:pt x="665688" y="79325"/>
                </a:lnTo>
                <a:lnTo>
                  <a:pt x="625802" y="79325"/>
                </a:lnTo>
                <a:lnTo>
                  <a:pt x="620692" y="80267"/>
                </a:lnTo>
                <a:lnTo>
                  <a:pt x="595155" y="112830"/>
                </a:lnTo>
                <a:lnTo>
                  <a:pt x="595143" y="124916"/>
                </a:lnTo>
                <a:lnTo>
                  <a:pt x="596036" y="130422"/>
                </a:lnTo>
                <a:lnTo>
                  <a:pt x="626497" y="158055"/>
                </a:lnTo>
                <a:lnTo>
                  <a:pt x="666283" y="158055"/>
                </a:lnTo>
                <a:lnTo>
                  <a:pt x="666283" y="177700"/>
                </a:lnTo>
                <a:lnTo>
                  <a:pt x="660231" y="180181"/>
                </a:lnTo>
                <a:lnTo>
                  <a:pt x="653980" y="181967"/>
                </a:lnTo>
                <a:lnTo>
                  <a:pt x="647531" y="183058"/>
                </a:lnTo>
                <a:lnTo>
                  <a:pt x="641082" y="184249"/>
                </a:lnTo>
                <a:lnTo>
                  <a:pt x="634335" y="184844"/>
                </a:lnTo>
                <a:close/>
              </a:path>
              <a:path w="1372235" h="209550">
                <a:moveTo>
                  <a:pt x="665688" y="87362"/>
                </a:moveTo>
                <a:lnTo>
                  <a:pt x="660429" y="84782"/>
                </a:lnTo>
                <a:lnTo>
                  <a:pt x="654774" y="82798"/>
                </a:lnTo>
                <a:lnTo>
                  <a:pt x="642669" y="80020"/>
                </a:lnTo>
                <a:lnTo>
                  <a:pt x="636915" y="79325"/>
                </a:lnTo>
                <a:lnTo>
                  <a:pt x="665688" y="79325"/>
                </a:lnTo>
                <a:lnTo>
                  <a:pt x="665688" y="87362"/>
                </a:lnTo>
                <a:close/>
              </a:path>
              <a:path w="1372235" h="209550">
                <a:moveTo>
                  <a:pt x="666283" y="158055"/>
                </a:moveTo>
                <a:lnTo>
                  <a:pt x="634732" y="158055"/>
                </a:lnTo>
                <a:lnTo>
                  <a:pt x="637510" y="157906"/>
                </a:lnTo>
                <a:lnTo>
                  <a:pt x="640387" y="157608"/>
                </a:lnTo>
                <a:lnTo>
                  <a:pt x="666283" y="150465"/>
                </a:lnTo>
                <a:lnTo>
                  <a:pt x="666283" y="158055"/>
                </a:lnTo>
                <a:close/>
              </a:path>
              <a:path w="1372235" h="209550">
                <a:moveTo>
                  <a:pt x="758254" y="55066"/>
                </a:moveTo>
                <a:lnTo>
                  <a:pt x="726851" y="55066"/>
                </a:lnTo>
                <a:lnTo>
                  <a:pt x="726851" y="22324"/>
                </a:lnTo>
                <a:lnTo>
                  <a:pt x="758254" y="14287"/>
                </a:lnTo>
                <a:lnTo>
                  <a:pt x="758254" y="55066"/>
                </a:lnTo>
                <a:close/>
              </a:path>
              <a:path w="1372235" h="209550">
                <a:moveTo>
                  <a:pt x="807814" y="78878"/>
                </a:moveTo>
                <a:lnTo>
                  <a:pt x="692621" y="78878"/>
                </a:lnTo>
                <a:lnTo>
                  <a:pt x="692621" y="55066"/>
                </a:lnTo>
                <a:lnTo>
                  <a:pt x="807814" y="55066"/>
                </a:lnTo>
                <a:lnTo>
                  <a:pt x="807814" y="78878"/>
                </a:lnTo>
                <a:close/>
              </a:path>
              <a:path w="1372235" h="209550">
                <a:moveTo>
                  <a:pt x="780281" y="185439"/>
                </a:moveTo>
                <a:lnTo>
                  <a:pt x="766886" y="185439"/>
                </a:lnTo>
                <a:lnTo>
                  <a:pt x="759643" y="184546"/>
                </a:lnTo>
                <a:lnTo>
                  <a:pt x="753492" y="182760"/>
                </a:lnTo>
                <a:lnTo>
                  <a:pt x="747439" y="181074"/>
                </a:lnTo>
                <a:lnTo>
                  <a:pt x="726851" y="148877"/>
                </a:lnTo>
                <a:lnTo>
                  <a:pt x="726851" y="78878"/>
                </a:lnTo>
                <a:lnTo>
                  <a:pt x="758254" y="78878"/>
                </a:lnTo>
                <a:lnTo>
                  <a:pt x="758254" y="146198"/>
                </a:lnTo>
                <a:lnTo>
                  <a:pt x="759941" y="151754"/>
                </a:lnTo>
                <a:lnTo>
                  <a:pt x="763314" y="155525"/>
                </a:lnTo>
                <a:lnTo>
                  <a:pt x="766688" y="159196"/>
                </a:lnTo>
                <a:lnTo>
                  <a:pt x="772294" y="161032"/>
                </a:lnTo>
                <a:lnTo>
                  <a:pt x="807814" y="161032"/>
                </a:lnTo>
                <a:lnTo>
                  <a:pt x="807814" y="181421"/>
                </a:lnTo>
                <a:lnTo>
                  <a:pt x="802357" y="182612"/>
                </a:lnTo>
                <a:lnTo>
                  <a:pt x="796801" y="183554"/>
                </a:lnTo>
                <a:lnTo>
                  <a:pt x="791145" y="184249"/>
                </a:lnTo>
                <a:lnTo>
                  <a:pt x="785589" y="185042"/>
                </a:lnTo>
                <a:lnTo>
                  <a:pt x="780281" y="185439"/>
                </a:lnTo>
                <a:close/>
              </a:path>
              <a:path w="1372235" h="209550">
                <a:moveTo>
                  <a:pt x="807814" y="161032"/>
                </a:moveTo>
                <a:lnTo>
                  <a:pt x="785192" y="161032"/>
                </a:lnTo>
                <a:lnTo>
                  <a:pt x="790103" y="160635"/>
                </a:lnTo>
                <a:lnTo>
                  <a:pt x="794866" y="159841"/>
                </a:lnTo>
                <a:lnTo>
                  <a:pt x="799628" y="158948"/>
                </a:lnTo>
                <a:lnTo>
                  <a:pt x="803944" y="157956"/>
                </a:lnTo>
                <a:lnTo>
                  <a:pt x="807814" y="156864"/>
                </a:lnTo>
                <a:lnTo>
                  <a:pt x="807814" y="161032"/>
                </a:lnTo>
                <a:close/>
              </a:path>
              <a:path w="1372235" h="209550">
                <a:moveTo>
                  <a:pt x="900182" y="40034"/>
                </a:moveTo>
                <a:lnTo>
                  <a:pt x="894526" y="40034"/>
                </a:lnTo>
                <a:lnTo>
                  <a:pt x="891847" y="39538"/>
                </a:lnTo>
                <a:lnTo>
                  <a:pt x="877312" y="17313"/>
                </a:lnTo>
                <a:lnTo>
                  <a:pt x="877808" y="14733"/>
                </a:lnTo>
                <a:lnTo>
                  <a:pt x="878800" y="12352"/>
                </a:lnTo>
                <a:lnTo>
                  <a:pt x="879792" y="9872"/>
                </a:lnTo>
                <a:lnTo>
                  <a:pt x="881181" y="7739"/>
                </a:lnTo>
                <a:lnTo>
                  <a:pt x="882967" y="5953"/>
                </a:lnTo>
                <a:lnTo>
                  <a:pt x="884753" y="4067"/>
                </a:lnTo>
                <a:lnTo>
                  <a:pt x="886886" y="2629"/>
                </a:lnTo>
                <a:lnTo>
                  <a:pt x="889367" y="1637"/>
                </a:lnTo>
                <a:lnTo>
                  <a:pt x="891847" y="545"/>
                </a:lnTo>
                <a:lnTo>
                  <a:pt x="894526" y="0"/>
                </a:lnTo>
                <a:lnTo>
                  <a:pt x="900182" y="0"/>
                </a:lnTo>
                <a:lnTo>
                  <a:pt x="902761" y="545"/>
                </a:lnTo>
                <a:lnTo>
                  <a:pt x="905143" y="1637"/>
                </a:lnTo>
                <a:lnTo>
                  <a:pt x="907623" y="2629"/>
                </a:lnTo>
                <a:lnTo>
                  <a:pt x="909756" y="4068"/>
                </a:lnTo>
                <a:lnTo>
                  <a:pt x="911542" y="5953"/>
                </a:lnTo>
                <a:lnTo>
                  <a:pt x="913427" y="7739"/>
                </a:lnTo>
                <a:lnTo>
                  <a:pt x="914866" y="9872"/>
                </a:lnTo>
                <a:lnTo>
                  <a:pt x="915858" y="12352"/>
                </a:lnTo>
                <a:lnTo>
                  <a:pt x="916850" y="14733"/>
                </a:lnTo>
                <a:lnTo>
                  <a:pt x="917346" y="17313"/>
                </a:lnTo>
                <a:lnTo>
                  <a:pt x="917346" y="22870"/>
                </a:lnTo>
                <a:lnTo>
                  <a:pt x="911542" y="34230"/>
                </a:lnTo>
                <a:lnTo>
                  <a:pt x="909756" y="36016"/>
                </a:lnTo>
                <a:lnTo>
                  <a:pt x="907623" y="37455"/>
                </a:lnTo>
                <a:lnTo>
                  <a:pt x="905143" y="38546"/>
                </a:lnTo>
                <a:lnTo>
                  <a:pt x="902761" y="39538"/>
                </a:lnTo>
                <a:lnTo>
                  <a:pt x="900182" y="40034"/>
                </a:lnTo>
                <a:close/>
              </a:path>
              <a:path w="1372235" h="209550">
                <a:moveTo>
                  <a:pt x="914816" y="158799"/>
                </a:moveTo>
                <a:lnTo>
                  <a:pt x="883414" y="158799"/>
                </a:lnTo>
                <a:lnTo>
                  <a:pt x="883414" y="78878"/>
                </a:lnTo>
                <a:lnTo>
                  <a:pt x="847397" y="78878"/>
                </a:lnTo>
                <a:lnTo>
                  <a:pt x="847397" y="55066"/>
                </a:lnTo>
                <a:lnTo>
                  <a:pt x="914816" y="55066"/>
                </a:lnTo>
                <a:lnTo>
                  <a:pt x="914816" y="158799"/>
                </a:lnTo>
                <a:close/>
              </a:path>
              <a:path w="1372235" h="209550">
                <a:moveTo>
                  <a:pt x="951577" y="182612"/>
                </a:moveTo>
                <a:lnTo>
                  <a:pt x="842932" y="182612"/>
                </a:lnTo>
                <a:lnTo>
                  <a:pt x="842932" y="158799"/>
                </a:lnTo>
                <a:lnTo>
                  <a:pt x="951577" y="158799"/>
                </a:lnTo>
                <a:lnTo>
                  <a:pt x="951577" y="182612"/>
                </a:lnTo>
                <a:close/>
              </a:path>
              <a:path w="1372235" h="209550">
                <a:moveTo>
                  <a:pt x="1033874" y="185439"/>
                </a:moveTo>
                <a:lnTo>
                  <a:pt x="994633" y="174525"/>
                </a:lnTo>
                <a:lnTo>
                  <a:pt x="974454" y="134987"/>
                </a:lnTo>
                <a:lnTo>
                  <a:pt x="973509" y="117871"/>
                </a:lnTo>
                <a:lnTo>
                  <a:pt x="973719" y="112095"/>
                </a:lnTo>
                <a:lnTo>
                  <a:pt x="990118" y="70693"/>
                </a:lnTo>
                <a:lnTo>
                  <a:pt x="1029139" y="52545"/>
                </a:lnTo>
                <a:lnTo>
                  <a:pt x="1036255" y="52238"/>
                </a:lnTo>
                <a:lnTo>
                  <a:pt x="1043269" y="52508"/>
                </a:lnTo>
                <a:lnTo>
                  <a:pt x="1080755" y="69056"/>
                </a:lnTo>
                <a:lnTo>
                  <a:pt x="1085914" y="74513"/>
                </a:lnTo>
                <a:lnTo>
                  <a:pt x="1088328" y="78730"/>
                </a:lnTo>
                <a:lnTo>
                  <a:pt x="1030004" y="78730"/>
                </a:lnTo>
                <a:lnTo>
                  <a:pt x="1025440" y="79771"/>
                </a:lnTo>
                <a:lnTo>
                  <a:pt x="1005299" y="113307"/>
                </a:lnTo>
                <a:lnTo>
                  <a:pt x="1005339" y="119508"/>
                </a:lnTo>
                <a:lnTo>
                  <a:pt x="1018693" y="155624"/>
                </a:lnTo>
                <a:lnTo>
                  <a:pt x="1026036" y="158948"/>
                </a:lnTo>
                <a:lnTo>
                  <a:pt x="1086619" y="158948"/>
                </a:lnTo>
                <a:lnTo>
                  <a:pt x="1085517" y="160883"/>
                </a:lnTo>
                <a:lnTo>
                  <a:pt x="1047938" y="184249"/>
                </a:lnTo>
                <a:lnTo>
                  <a:pt x="1041111" y="185142"/>
                </a:lnTo>
                <a:lnTo>
                  <a:pt x="1033874" y="185439"/>
                </a:lnTo>
                <a:close/>
              </a:path>
              <a:path w="1372235" h="209550">
                <a:moveTo>
                  <a:pt x="1086619" y="158948"/>
                </a:moveTo>
                <a:lnTo>
                  <a:pt x="1040422" y="158948"/>
                </a:lnTo>
                <a:lnTo>
                  <a:pt x="1044838" y="157956"/>
                </a:lnTo>
                <a:lnTo>
                  <a:pt x="1048608" y="155971"/>
                </a:lnTo>
                <a:lnTo>
                  <a:pt x="1052378" y="153888"/>
                </a:lnTo>
                <a:lnTo>
                  <a:pt x="1055404" y="151060"/>
                </a:lnTo>
                <a:lnTo>
                  <a:pt x="1057686" y="147488"/>
                </a:lnTo>
                <a:lnTo>
                  <a:pt x="1060068" y="143817"/>
                </a:lnTo>
                <a:lnTo>
                  <a:pt x="1061854" y="139501"/>
                </a:lnTo>
                <a:lnTo>
                  <a:pt x="1064235" y="129579"/>
                </a:lnTo>
                <a:lnTo>
                  <a:pt x="1064723" y="125229"/>
                </a:lnTo>
                <a:lnTo>
                  <a:pt x="1064793" y="117871"/>
                </a:lnTo>
                <a:lnTo>
                  <a:pt x="1064365" y="109267"/>
                </a:lnTo>
                <a:lnTo>
                  <a:pt x="1045086" y="78730"/>
                </a:lnTo>
                <a:lnTo>
                  <a:pt x="1088328" y="78730"/>
                </a:lnTo>
                <a:lnTo>
                  <a:pt x="1096619" y="119508"/>
                </a:lnTo>
                <a:lnTo>
                  <a:pt x="1096410" y="125229"/>
                </a:lnTo>
                <a:lnTo>
                  <a:pt x="1095600" y="132271"/>
                </a:lnTo>
                <a:lnTo>
                  <a:pt x="1094252" y="138996"/>
                </a:lnTo>
                <a:lnTo>
                  <a:pt x="1092363" y="145405"/>
                </a:lnTo>
                <a:lnTo>
                  <a:pt x="1089585" y="153739"/>
                </a:lnTo>
                <a:lnTo>
                  <a:pt x="1086619" y="158948"/>
                </a:lnTo>
                <a:close/>
              </a:path>
              <a:path w="1372235" h="209550">
                <a:moveTo>
                  <a:pt x="1224323" y="73818"/>
                </a:moveTo>
                <a:lnTo>
                  <a:pt x="1148615" y="73818"/>
                </a:lnTo>
                <a:lnTo>
                  <a:pt x="1151294" y="70544"/>
                </a:lnTo>
                <a:lnTo>
                  <a:pt x="1184433" y="52238"/>
                </a:lnTo>
                <a:lnTo>
                  <a:pt x="1195645" y="52238"/>
                </a:lnTo>
                <a:lnTo>
                  <a:pt x="1201350" y="53330"/>
                </a:lnTo>
                <a:lnTo>
                  <a:pt x="1206212" y="55512"/>
                </a:lnTo>
                <a:lnTo>
                  <a:pt x="1211074" y="57596"/>
                </a:lnTo>
                <a:lnTo>
                  <a:pt x="1215142" y="60622"/>
                </a:lnTo>
                <a:lnTo>
                  <a:pt x="1218416" y="64591"/>
                </a:lnTo>
                <a:lnTo>
                  <a:pt x="1221690" y="68460"/>
                </a:lnTo>
                <a:lnTo>
                  <a:pt x="1224121" y="73124"/>
                </a:lnTo>
                <a:lnTo>
                  <a:pt x="1224323" y="73818"/>
                </a:lnTo>
                <a:close/>
              </a:path>
              <a:path w="1372235" h="209550">
                <a:moveTo>
                  <a:pt x="1152038" y="182612"/>
                </a:moveTo>
                <a:lnTo>
                  <a:pt x="1121380" y="182612"/>
                </a:lnTo>
                <a:lnTo>
                  <a:pt x="1121380" y="55066"/>
                </a:lnTo>
                <a:lnTo>
                  <a:pt x="1147871" y="55066"/>
                </a:lnTo>
                <a:lnTo>
                  <a:pt x="1148615" y="73818"/>
                </a:lnTo>
                <a:lnTo>
                  <a:pt x="1224323" y="73818"/>
                </a:lnTo>
                <a:lnTo>
                  <a:pt x="1225708" y="78581"/>
                </a:lnTo>
                <a:lnTo>
                  <a:pt x="1176794" y="78581"/>
                </a:lnTo>
                <a:lnTo>
                  <a:pt x="1171833" y="80664"/>
                </a:lnTo>
                <a:lnTo>
                  <a:pt x="1162308" y="88999"/>
                </a:lnTo>
                <a:lnTo>
                  <a:pt x="1157297" y="94654"/>
                </a:lnTo>
                <a:lnTo>
                  <a:pt x="1152038" y="101798"/>
                </a:lnTo>
                <a:lnTo>
                  <a:pt x="1152038" y="182612"/>
                </a:lnTo>
                <a:close/>
              </a:path>
              <a:path w="1372235" h="209550">
                <a:moveTo>
                  <a:pt x="1228090" y="182612"/>
                </a:moveTo>
                <a:lnTo>
                  <a:pt x="1197580" y="182612"/>
                </a:lnTo>
                <a:lnTo>
                  <a:pt x="1197580" y="99417"/>
                </a:lnTo>
                <a:lnTo>
                  <a:pt x="1196603" y="90301"/>
                </a:lnTo>
                <a:lnTo>
                  <a:pt x="1193673" y="83790"/>
                </a:lnTo>
                <a:lnTo>
                  <a:pt x="1188790" y="79883"/>
                </a:lnTo>
                <a:lnTo>
                  <a:pt x="1181953" y="78581"/>
                </a:lnTo>
                <a:lnTo>
                  <a:pt x="1225708" y="78581"/>
                </a:lnTo>
                <a:lnTo>
                  <a:pt x="1227296" y="84038"/>
                </a:lnTo>
                <a:lnTo>
                  <a:pt x="1228090" y="90189"/>
                </a:lnTo>
                <a:lnTo>
                  <a:pt x="1228090" y="182612"/>
                </a:lnTo>
                <a:close/>
              </a:path>
              <a:path w="1372235" h="209550">
                <a:moveTo>
                  <a:pt x="1287467" y="185439"/>
                </a:moveTo>
                <a:lnTo>
                  <a:pt x="1268119" y="165645"/>
                </a:lnTo>
                <a:lnTo>
                  <a:pt x="1330181" y="114448"/>
                </a:lnTo>
                <a:lnTo>
                  <a:pt x="1268119" y="62805"/>
                </a:lnTo>
                <a:lnTo>
                  <a:pt x="1287467" y="43011"/>
                </a:lnTo>
                <a:lnTo>
                  <a:pt x="1372150" y="114151"/>
                </a:lnTo>
                <a:lnTo>
                  <a:pt x="1287467" y="185439"/>
                </a:lnTo>
                <a:close/>
              </a:path>
            </a:pathLst>
          </a:custGeom>
          <a:solidFill>
            <a:srgbClr val="9900FF"/>
          </a:solidFill>
        </p:spPr>
        <p:txBody>
          <a:bodyPr wrap="square" lIns="0" tIns="0" rIns="0" bIns="0" rtlCol="0"/>
          <a:lstStyle/>
          <a:p>
            <a:endParaRPr/>
          </a:p>
        </p:txBody>
      </p:sp>
      <p:sp>
        <p:nvSpPr>
          <p:cNvPr id="11" name="object 11"/>
          <p:cNvSpPr/>
          <p:nvPr/>
        </p:nvSpPr>
        <p:spPr>
          <a:xfrm>
            <a:off x="885689" y="5916812"/>
            <a:ext cx="944880" cy="229870"/>
          </a:xfrm>
          <a:custGeom>
            <a:avLst/>
            <a:gdLst/>
            <a:ahLst/>
            <a:cxnLst/>
            <a:rect l="l" t="t" r="r" b="b"/>
            <a:pathLst>
              <a:path w="944880" h="229870">
                <a:moveTo>
                  <a:pt x="84385" y="179486"/>
                </a:moveTo>
                <a:lnTo>
                  <a:pt x="0" y="108942"/>
                </a:lnTo>
                <a:lnTo>
                  <a:pt x="84385" y="38546"/>
                </a:lnTo>
                <a:lnTo>
                  <a:pt x="98077" y="52387"/>
                </a:lnTo>
                <a:lnTo>
                  <a:pt x="29616" y="108644"/>
                </a:lnTo>
                <a:lnTo>
                  <a:pt x="98077" y="165645"/>
                </a:lnTo>
                <a:lnTo>
                  <a:pt x="84385" y="179486"/>
                </a:lnTo>
                <a:close/>
              </a:path>
              <a:path w="944880" h="229870">
                <a:moveTo>
                  <a:pt x="157604" y="204341"/>
                </a:moveTo>
                <a:lnTo>
                  <a:pt x="136768" y="204341"/>
                </a:lnTo>
                <a:lnTo>
                  <a:pt x="222939" y="0"/>
                </a:lnTo>
                <a:lnTo>
                  <a:pt x="243775" y="0"/>
                </a:lnTo>
                <a:lnTo>
                  <a:pt x="157604" y="204341"/>
                </a:lnTo>
                <a:close/>
              </a:path>
              <a:path w="944880" h="229870">
                <a:moveTo>
                  <a:pt x="328007" y="178891"/>
                </a:moveTo>
                <a:lnTo>
                  <a:pt x="320565" y="178891"/>
                </a:lnTo>
                <a:lnTo>
                  <a:pt x="312926" y="178197"/>
                </a:lnTo>
                <a:lnTo>
                  <a:pt x="305087" y="176807"/>
                </a:lnTo>
                <a:lnTo>
                  <a:pt x="297348" y="175319"/>
                </a:lnTo>
                <a:lnTo>
                  <a:pt x="289659" y="173037"/>
                </a:lnTo>
                <a:lnTo>
                  <a:pt x="282019" y="169961"/>
                </a:lnTo>
                <a:lnTo>
                  <a:pt x="282019" y="0"/>
                </a:lnTo>
                <a:lnTo>
                  <a:pt x="303897" y="0"/>
                </a:lnTo>
                <a:lnTo>
                  <a:pt x="303806" y="50849"/>
                </a:lnTo>
                <a:lnTo>
                  <a:pt x="302855" y="72181"/>
                </a:lnTo>
                <a:lnTo>
                  <a:pt x="327071" y="72181"/>
                </a:lnTo>
                <a:lnTo>
                  <a:pt x="324435" y="73967"/>
                </a:lnTo>
                <a:lnTo>
                  <a:pt x="321359" y="75951"/>
                </a:lnTo>
                <a:lnTo>
                  <a:pt x="318135" y="78630"/>
                </a:lnTo>
                <a:lnTo>
                  <a:pt x="311388" y="85377"/>
                </a:lnTo>
                <a:lnTo>
                  <a:pt x="307766" y="89594"/>
                </a:lnTo>
                <a:lnTo>
                  <a:pt x="303897" y="94654"/>
                </a:lnTo>
                <a:lnTo>
                  <a:pt x="303897" y="155823"/>
                </a:lnTo>
                <a:lnTo>
                  <a:pt x="325576" y="161180"/>
                </a:lnTo>
                <a:lnTo>
                  <a:pt x="373102" y="161180"/>
                </a:lnTo>
                <a:lnTo>
                  <a:pt x="367843" y="166935"/>
                </a:lnTo>
                <a:lnTo>
                  <a:pt x="334974" y="178612"/>
                </a:lnTo>
                <a:lnTo>
                  <a:pt x="328007" y="178891"/>
                </a:lnTo>
                <a:close/>
              </a:path>
              <a:path w="944880" h="229870">
                <a:moveTo>
                  <a:pt x="327071" y="72181"/>
                </a:moveTo>
                <a:lnTo>
                  <a:pt x="302855" y="72181"/>
                </a:lnTo>
                <a:lnTo>
                  <a:pt x="307627" y="66321"/>
                </a:lnTo>
                <a:lnTo>
                  <a:pt x="337879" y="49113"/>
                </a:lnTo>
                <a:lnTo>
                  <a:pt x="353258" y="49113"/>
                </a:lnTo>
                <a:lnTo>
                  <a:pt x="359608" y="50601"/>
                </a:lnTo>
                <a:lnTo>
                  <a:pt x="370522" y="56554"/>
                </a:lnTo>
                <a:lnTo>
                  <a:pt x="375086" y="60821"/>
                </a:lnTo>
                <a:lnTo>
                  <a:pt x="378757" y="66377"/>
                </a:lnTo>
                <a:lnTo>
                  <a:pt x="379959" y="68163"/>
                </a:lnTo>
                <a:lnTo>
                  <a:pt x="338921" y="68163"/>
                </a:lnTo>
                <a:lnTo>
                  <a:pt x="336093" y="68609"/>
                </a:lnTo>
                <a:lnTo>
                  <a:pt x="333216" y="69502"/>
                </a:lnTo>
                <a:lnTo>
                  <a:pt x="330438" y="70395"/>
                </a:lnTo>
                <a:lnTo>
                  <a:pt x="327511" y="71884"/>
                </a:lnTo>
                <a:lnTo>
                  <a:pt x="327071" y="72181"/>
                </a:lnTo>
                <a:close/>
              </a:path>
              <a:path w="944880" h="229870">
                <a:moveTo>
                  <a:pt x="373102" y="161180"/>
                </a:moveTo>
                <a:lnTo>
                  <a:pt x="334605" y="161180"/>
                </a:lnTo>
                <a:lnTo>
                  <a:pt x="339367" y="160387"/>
                </a:lnTo>
                <a:lnTo>
                  <a:pt x="348495" y="157212"/>
                </a:lnTo>
                <a:lnTo>
                  <a:pt x="367446" y="122237"/>
                </a:lnTo>
                <a:lnTo>
                  <a:pt x="367334" y="105091"/>
                </a:lnTo>
                <a:lnTo>
                  <a:pt x="366950" y="100409"/>
                </a:lnTo>
                <a:lnTo>
                  <a:pt x="364966" y="89396"/>
                </a:lnTo>
                <a:lnTo>
                  <a:pt x="363428" y="84683"/>
                </a:lnTo>
                <a:lnTo>
                  <a:pt x="361344" y="80813"/>
                </a:lnTo>
                <a:lnTo>
                  <a:pt x="359261" y="76844"/>
                </a:lnTo>
                <a:lnTo>
                  <a:pt x="356582" y="73769"/>
                </a:lnTo>
                <a:lnTo>
                  <a:pt x="353308" y="71586"/>
                </a:lnTo>
                <a:lnTo>
                  <a:pt x="350033" y="69304"/>
                </a:lnTo>
                <a:lnTo>
                  <a:pt x="346164" y="68163"/>
                </a:lnTo>
                <a:lnTo>
                  <a:pt x="379959" y="68163"/>
                </a:lnTo>
                <a:lnTo>
                  <a:pt x="389594" y="105091"/>
                </a:lnTo>
                <a:lnTo>
                  <a:pt x="389734" y="113109"/>
                </a:lnTo>
                <a:lnTo>
                  <a:pt x="389501" y="119741"/>
                </a:lnTo>
                <a:lnTo>
                  <a:pt x="378460" y="155426"/>
                </a:lnTo>
                <a:lnTo>
                  <a:pt x="373102" y="161180"/>
                </a:lnTo>
                <a:close/>
              </a:path>
              <a:path w="944880" h="229870">
                <a:moveTo>
                  <a:pt x="471026" y="179635"/>
                </a:moveTo>
                <a:lnTo>
                  <a:pt x="461898" y="179635"/>
                </a:lnTo>
                <a:lnTo>
                  <a:pt x="453762" y="178246"/>
                </a:lnTo>
                <a:lnTo>
                  <a:pt x="419680" y="150911"/>
                </a:lnTo>
                <a:lnTo>
                  <a:pt x="413189" y="113407"/>
                </a:lnTo>
                <a:lnTo>
                  <a:pt x="413383" y="107909"/>
                </a:lnTo>
                <a:lnTo>
                  <a:pt x="434315" y="61714"/>
                </a:lnTo>
                <a:lnTo>
                  <a:pt x="473407" y="49113"/>
                </a:lnTo>
                <a:lnTo>
                  <a:pt x="482535" y="49113"/>
                </a:lnTo>
                <a:lnTo>
                  <a:pt x="490671" y="50502"/>
                </a:lnTo>
                <a:lnTo>
                  <a:pt x="504959" y="56058"/>
                </a:lnTo>
                <a:lnTo>
                  <a:pt x="511011" y="60176"/>
                </a:lnTo>
                <a:lnTo>
                  <a:pt x="515972" y="65633"/>
                </a:lnTo>
                <a:lnTo>
                  <a:pt x="517901" y="67716"/>
                </a:lnTo>
                <a:lnTo>
                  <a:pt x="465668" y="67716"/>
                </a:lnTo>
                <a:lnTo>
                  <a:pt x="460062" y="69006"/>
                </a:lnTo>
                <a:lnTo>
                  <a:pt x="436150" y="102244"/>
                </a:lnTo>
                <a:lnTo>
                  <a:pt x="435484" y="107909"/>
                </a:lnTo>
                <a:lnTo>
                  <a:pt x="435525" y="122699"/>
                </a:lnTo>
                <a:lnTo>
                  <a:pt x="461451" y="160188"/>
                </a:lnTo>
                <a:lnTo>
                  <a:pt x="466561" y="161180"/>
                </a:lnTo>
                <a:lnTo>
                  <a:pt x="515366" y="161180"/>
                </a:lnTo>
                <a:lnTo>
                  <a:pt x="510068" y="167084"/>
                </a:lnTo>
                <a:lnTo>
                  <a:pt x="477909" y="179337"/>
                </a:lnTo>
                <a:lnTo>
                  <a:pt x="471026" y="179635"/>
                </a:lnTo>
                <a:close/>
              </a:path>
              <a:path w="944880" h="229870">
                <a:moveTo>
                  <a:pt x="515366" y="161180"/>
                </a:moveTo>
                <a:lnTo>
                  <a:pt x="478765" y="161180"/>
                </a:lnTo>
                <a:lnTo>
                  <a:pt x="484371" y="159940"/>
                </a:lnTo>
                <a:lnTo>
                  <a:pt x="489034" y="157460"/>
                </a:lnTo>
                <a:lnTo>
                  <a:pt x="493697" y="154880"/>
                </a:lnTo>
                <a:lnTo>
                  <a:pt x="497467" y="151457"/>
                </a:lnTo>
                <a:lnTo>
                  <a:pt x="500345" y="147191"/>
                </a:lnTo>
                <a:lnTo>
                  <a:pt x="503343" y="142875"/>
                </a:lnTo>
                <a:lnTo>
                  <a:pt x="505504" y="137963"/>
                </a:lnTo>
                <a:lnTo>
                  <a:pt x="508282" y="126652"/>
                </a:lnTo>
                <a:lnTo>
                  <a:pt x="508805" y="122138"/>
                </a:lnTo>
                <a:lnTo>
                  <a:pt x="508884" y="105816"/>
                </a:lnTo>
                <a:lnTo>
                  <a:pt x="508134" y="99814"/>
                </a:lnTo>
                <a:lnTo>
                  <a:pt x="506447" y="94059"/>
                </a:lnTo>
                <a:lnTo>
                  <a:pt x="504760" y="88205"/>
                </a:lnTo>
                <a:lnTo>
                  <a:pt x="502329" y="83343"/>
                </a:lnTo>
                <a:lnTo>
                  <a:pt x="499154" y="79474"/>
                </a:lnTo>
                <a:lnTo>
                  <a:pt x="495979" y="75505"/>
                </a:lnTo>
                <a:lnTo>
                  <a:pt x="492110" y="72578"/>
                </a:lnTo>
                <a:lnTo>
                  <a:pt x="487546" y="70693"/>
                </a:lnTo>
                <a:lnTo>
                  <a:pt x="482982" y="68709"/>
                </a:lnTo>
                <a:lnTo>
                  <a:pt x="477872" y="67716"/>
                </a:lnTo>
                <a:lnTo>
                  <a:pt x="517901" y="67716"/>
                </a:lnTo>
                <a:lnTo>
                  <a:pt x="531050" y="105816"/>
                </a:lnTo>
                <a:lnTo>
                  <a:pt x="531301" y="113407"/>
                </a:lnTo>
                <a:lnTo>
                  <a:pt x="531030" y="120650"/>
                </a:lnTo>
                <a:lnTo>
                  <a:pt x="520486" y="155475"/>
                </a:lnTo>
                <a:lnTo>
                  <a:pt x="515366" y="161180"/>
                </a:lnTo>
                <a:close/>
              </a:path>
              <a:path w="944880" h="229870">
                <a:moveTo>
                  <a:pt x="661818" y="52982"/>
                </a:moveTo>
                <a:lnTo>
                  <a:pt x="639792" y="52982"/>
                </a:lnTo>
                <a:lnTo>
                  <a:pt x="639792" y="0"/>
                </a:lnTo>
                <a:lnTo>
                  <a:pt x="661818" y="0"/>
                </a:lnTo>
                <a:lnTo>
                  <a:pt x="661818" y="52982"/>
                </a:lnTo>
                <a:close/>
              </a:path>
              <a:path w="944880" h="229870">
                <a:moveTo>
                  <a:pt x="606802" y="179635"/>
                </a:moveTo>
                <a:lnTo>
                  <a:pt x="591324" y="179635"/>
                </a:lnTo>
                <a:lnTo>
                  <a:pt x="584974" y="178147"/>
                </a:lnTo>
                <a:lnTo>
                  <a:pt x="557490" y="142726"/>
                </a:lnTo>
                <a:lnTo>
                  <a:pt x="554857" y="115639"/>
                </a:lnTo>
                <a:lnTo>
                  <a:pt x="555081" y="109165"/>
                </a:lnTo>
                <a:lnTo>
                  <a:pt x="577086" y="61664"/>
                </a:lnTo>
                <a:lnTo>
                  <a:pt x="616426" y="49857"/>
                </a:lnTo>
                <a:lnTo>
                  <a:pt x="620494" y="49857"/>
                </a:lnTo>
                <a:lnTo>
                  <a:pt x="624463" y="50105"/>
                </a:lnTo>
                <a:lnTo>
                  <a:pt x="632202" y="51097"/>
                </a:lnTo>
                <a:lnTo>
                  <a:pt x="636022" y="51891"/>
                </a:lnTo>
                <a:lnTo>
                  <a:pt x="639792" y="52982"/>
                </a:lnTo>
                <a:lnTo>
                  <a:pt x="661818" y="52982"/>
                </a:lnTo>
                <a:lnTo>
                  <a:pt x="661818" y="67865"/>
                </a:lnTo>
                <a:lnTo>
                  <a:pt x="614938" y="67865"/>
                </a:lnTo>
                <a:lnTo>
                  <a:pt x="606501" y="68591"/>
                </a:lnTo>
                <a:lnTo>
                  <a:pt x="577758" y="104114"/>
                </a:lnTo>
                <a:lnTo>
                  <a:pt x="577135" y="115639"/>
                </a:lnTo>
                <a:lnTo>
                  <a:pt x="577554" y="126308"/>
                </a:lnTo>
                <a:lnTo>
                  <a:pt x="594647" y="160883"/>
                </a:lnTo>
                <a:lnTo>
                  <a:pt x="635791" y="160883"/>
                </a:lnTo>
                <a:lnTo>
                  <a:pt x="631941" y="165124"/>
                </a:lnTo>
                <a:lnTo>
                  <a:pt x="626890" y="169608"/>
                </a:lnTo>
                <a:lnTo>
                  <a:pt x="621635" y="173235"/>
                </a:lnTo>
                <a:lnTo>
                  <a:pt x="614491" y="177502"/>
                </a:lnTo>
                <a:lnTo>
                  <a:pt x="606802" y="179635"/>
                </a:lnTo>
                <a:close/>
              </a:path>
              <a:path w="944880" h="229870">
                <a:moveTo>
                  <a:pt x="635791" y="160883"/>
                </a:moveTo>
                <a:lnTo>
                  <a:pt x="608439" y="160883"/>
                </a:lnTo>
                <a:lnTo>
                  <a:pt x="614293" y="158452"/>
                </a:lnTo>
                <a:lnTo>
                  <a:pt x="620444" y="153590"/>
                </a:lnTo>
                <a:lnTo>
                  <a:pt x="625114" y="149423"/>
                </a:lnTo>
                <a:lnTo>
                  <a:pt x="629895" y="144363"/>
                </a:lnTo>
                <a:lnTo>
                  <a:pt x="634788" y="138410"/>
                </a:lnTo>
                <a:lnTo>
                  <a:pt x="639792" y="131564"/>
                </a:lnTo>
                <a:lnTo>
                  <a:pt x="639792" y="73074"/>
                </a:lnTo>
                <a:lnTo>
                  <a:pt x="636220" y="71387"/>
                </a:lnTo>
                <a:lnTo>
                  <a:pt x="632251" y="70098"/>
                </a:lnTo>
                <a:lnTo>
                  <a:pt x="623520" y="68312"/>
                </a:lnTo>
                <a:lnTo>
                  <a:pt x="619204" y="67865"/>
                </a:lnTo>
                <a:lnTo>
                  <a:pt x="661818" y="67865"/>
                </a:lnTo>
                <a:lnTo>
                  <a:pt x="661818" y="153590"/>
                </a:lnTo>
                <a:lnTo>
                  <a:pt x="641429" y="153590"/>
                </a:lnTo>
                <a:lnTo>
                  <a:pt x="636787" y="159785"/>
                </a:lnTo>
                <a:lnTo>
                  <a:pt x="635791" y="160883"/>
                </a:lnTo>
                <a:close/>
              </a:path>
              <a:path w="944880" h="229870">
                <a:moveTo>
                  <a:pt x="661818" y="177403"/>
                </a:moveTo>
                <a:lnTo>
                  <a:pt x="642173" y="177403"/>
                </a:lnTo>
                <a:lnTo>
                  <a:pt x="641429" y="153590"/>
                </a:lnTo>
                <a:lnTo>
                  <a:pt x="661818" y="153590"/>
                </a:lnTo>
                <a:lnTo>
                  <a:pt x="661818" y="177403"/>
                </a:lnTo>
                <a:close/>
              </a:path>
              <a:path w="944880" h="229870">
                <a:moveTo>
                  <a:pt x="744339" y="210294"/>
                </a:moveTo>
                <a:lnTo>
                  <a:pt x="705073" y="210294"/>
                </a:lnTo>
                <a:lnTo>
                  <a:pt x="708794" y="209698"/>
                </a:lnTo>
                <a:lnTo>
                  <a:pt x="715739" y="207317"/>
                </a:lnTo>
                <a:lnTo>
                  <a:pt x="719013" y="205382"/>
                </a:lnTo>
                <a:lnTo>
                  <a:pt x="722089" y="202704"/>
                </a:lnTo>
                <a:lnTo>
                  <a:pt x="725264" y="200124"/>
                </a:lnTo>
                <a:lnTo>
                  <a:pt x="728240" y="196750"/>
                </a:lnTo>
                <a:lnTo>
                  <a:pt x="731019" y="192583"/>
                </a:lnTo>
                <a:lnTo>
                  <a:pt x="733896" y="188416"/>
                </a:lnTo>
                <a:lnTo>
                  <a:pt x="736674" y="183356"/>
                </a:lnTo>
                <a:lnTo>
                  <a:pt x="739353" y="177403"/>
                </a:lnTo>
                <a:lnTo>
                  <a:pt x="689049" y="51345"/>
                </a:lnTo>
                <a:lnTo>
                  <a:pt x="713903" y="51345"/>
                </a:lnTo>
                <a:lnTo>
                  <a:pt x="745753" y="134689"/>
                </a:lnTo>
                <a:lnTo>
                  <a:pt x="752152" y="154334"/>
                </a:lnTo>
                <a:lnTo>
                  <a:pt x="773744" y="154334"/>
                </a:lnTo>
                <a:lnTo>
                  <a:pt x="756171" y="193625"/>
                </a:lnTo>
                <a:lnTo>
                  <a:pt x="744826" y="209798"/>
                </a:lnTo>
                <a:lnTo>
                  <a:pt x="744339" y="210294"/>
                </a:lnTo>
                <a:close/>
              </a:path>
              <a:path w="944880" h="229870">
                <a:moveTo>
                  <a:pt x="773744" y="154334"/>
                </a:moveTo>
                <a:lnTo>
                  <a:pt x="752152" y="154334"/>
                </a:lnTo>
                <a:lnTo>
                  <a:pt x="759445" y="134243"/>
                </a:lnTo>
                <a:lnTo>
                  <a:pt x="788913" y="51345"/>
                </a:lnTo>
                <a:lnTo>
                  <a:pt x="812874" y="51345"/>
                </a:lnTo>
                <a:lnTo>
                  <a:pt x="773744" y="154334"/>
                </a:lnTo>
                <a:close/>
              </a:path>
              <a:path w="944880" h="229870">
                <a:moveTo>
                  <a:pt x="708099" y="229641"/>
                </a:moveTo>
                <a:lnTo>
                  <a:pt x="697582" y="229641"/>
                </a:lnTo>
                <a:lnTo>
                  <a:pt x="695597" y="229592"/>
                </a:lnTo>
                <a:lnTo>
                  <a:pt x="688156" y="229195"/>
                </a:lnTo>
                <a:lnTo>
                  <a:pt x="688156" y="209252"/>
                </a:lnTo>
                <a:lnTo>
                  <a:pt x="689942" y="209550"/>
                </a:lnTo>
                <a:lnTo>
                  <a:pt x="691926" y="209798"/>
                </a:lnTo>
                <a:lnTo>
                  <a:pt x="696292" y="210195"/>
                </a:lnTo>
                <a:lnTo>
                  <a:pt x="698624" y="210294"/>
                </a:lnTo>
                <a:lnTo>
                  <a:pt x="744339" y="210294"/>
                </a:lnTo>
                <a:lnTo>
                  <a:pt x="740692" y="214014"/>
                </a:lnTo>
                <a:lnTo>
                  <a:pt x="735136" y="219372"/>
                </a:lnTo>
                <a:lnTo>
                  <a:pt x="728985" y="223291"/>
                </a:lnTo>
                <a:lnTo>
                  <a:pt x="722238" y="225772"/>
                </a:lnTo>
                <a:lnTo>
                  <a:pt x="715590" y="228352"/>
                </a:lnTo>
                <a:lnTo>
                  <a:pt x="708099" y="229641"/>
                </a:lnTo>
                <a:close/>
              </a:path>
              <a:path w="944880" h="229870">
                <a:moveTo>
                  <a:pt x="860048" y="179486"/>
                </a:moveTo>
                <a:lnTo>
                  <a:pt x="846504" y="165645"/>
                </a:lnTo>
                <a:lnTo>
                  <a:pt x="914965" y="109239"/>
                </a:lnTo>
                <a:lnTo>
                  <a:pt x="846504" y="52387"/>
                </a:lnTo>
                <a:lnTo>
                  <a:pt x="860048" y="38546"/>
                </a:lnTo>
                <a:lnTo>
                  <a:pt x="944433" y="108942"/>
                </a:lnTo>
                <a:lnTo>
                  <a:pt x="860048" y="179486"/>
                </a:lnTo>
                <a:close/>
              </a:path>
            </a:pathLst>
          </a:custGeom>
          <a:solidFill>
            <a:srgbClr val="434343"/>
          </a:solidFill>
        </p:spPr>
        <p:txBody>
          <a:bodyPr wrap="square" lIns="0" tIns="0" rIns="0" bIns="0" rtlCol="0"/>
          <a:lstStyle/>
          <a:p>
            <a:endParaRPr/>
          </a:p>
        </p:txBody>
      </p:sp>
      <p:grpSp>
        <p:nvGrpSpPr>
          <p:cNvPr id="12" name="object 12"/>
          <p:cNvGrpSpPr/>
          <p:nvPr/>
        </p:nvGrpSpPr>
        <p:grpSpPr>
          <a:xfrm>
            <a:off x="744599" y="1707284"/>
            <a:ext cx="6057900" cy="1619250"/>
            <a:chOff x="744599" y="1707284"/>
            <a:chExt cx="6057900" cy="1619250"/>
          </a:xfrm>
        </p:grpSpPr>
        <p:sp>
          <p:nvSpPr>
            <p:cNvPr id="13" name="object 13"/>
            <p:cNvSpPr/>
            <p:nvPr/>
          </p:nvSpPr>
          <p:spPr>
            <a:xfrm>
              <a:off x="782700" y="1745385"/>
              <a:ext cx="5981699" cy="1533524"/>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63649" y="1726334"/>
              <a:ext cx="6019800" cy="1581150"/>
            </a:xfrm>
            <a:custGeom>
              <a:avLst/>
              <a:gdLst/>
              <a:ahLst/>
              <a:cxnLst/>
              <a:rect l="l" t="t" r="r" b="b"/>
              <a:pathLst>
                <a:path w="6019800" h="1581150">
                  <a:moveTo>
                    <a:pt x="0" y="0"/>
                  </a:moveTo>
                  <a:lnTo>
                    <a:pt x="6019799" y="0"/>
                  </a:lnTo>
                  <a:lnTo>
                    <a:pt x="6019799" y="1581149"/>
                  </a:lnTo>
                  <a:lnTo>
                    <a:pt x="0" y="1581149"/>
                  </a:lnTo>
                  <a:lnTo>
                    <a:pt x="0" y="0"/>
                  </a:lnTo>
                  <a:close/>
                </a:path>
              </a:pathLst>
            </a:custGeom>
            <a:ln w="38099">
              <a:solidFill>
                <a:srgbClr val="595959"/>
              </a:solidFill>
            </a:ln>
          </p:spPr>
          <p:txBody>
            <a:bodyPr wrap="square" lIns="0" tIns="0" rIns="0" bIns="0" rtlCol="0"/>
            <a:lstStyle/>
            <a:p>
              <a:endParaRPr/>
            </a:p>
          </p:txBody>
        </p:sp>
      </p:grpSp>
      <p:sp>
        <p:nvSpPr>
          <p:cNvPr id="15" name="object 15"/>
          <p:cNvSpPr txBox="1"/>
          <p:nvPr/>
        </p:nvSpPr>
        <p:spPr>
          <a:xfrm>
            <a:off x="5462651" y="4251283"/>
            <a:ext cx="48577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The</a:t>
            </a:r>
            <a:endParaRPr sz="2400">
              <a:latin typeface="Calibri"/>
              <a:cs typeface="Calibri"/>
            </a:endParaRPr>
          </a:p>
        </p:txBody>
      </p:sp>
      <p:sp>
        <p:nvSpPr>
          <p:cNvPr id="16" name="object 16"/>
          <p:cNvSpPr/>
          <p:nvPr/>
        </p:nvSpPr>
        <p:spPr>
          <a:xfrm>
            <a:off x="6025271" y="4358489"/>
            <a:ext cx="1639837" cy="269378"/>
          </a:xfrm>
          <a:prstGeom prst="rect">
            <a:avLst/>
          </a:prstGeom>
          <a:blipFill>
            <a:blip r:embed="rId8" cstate="print"/>
            <a:stretch>
              <a:fillRect/>
            </a:stretch>
          </a:blipFill>
        </p:spPr>
        <p:txBody>
          <a:bodyPr wrap="square" lIns="0" tIns="0" rIns="0" bIns="0" rtlCol="0"/>
          <a:lstStyle/>
          <a:p>
            <a:endParaRPr/>
          </a:p>
        </p:txBody>
      </p:sp>
      <p:sp>
        <p:nvSpPr>
          <p:cNvPr id="17" name="object 17"/>
          <p:cNvSpPr txBox="1"/>
          <p:nvPr/>
        </p:nvSpPr>
        <p:spPr>
          <a:xfrm>
            <a:off x="7736573" y="4251283"/>
            <a:ext cx="27876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of</a:t>
            </a:r>
            <a:endParaRPr sz="2400">
              <a:latin typeface="Calibri"/>
              <a:cs typeface="Calibri"/>
            </a:endParaRPr>
          </a:p>
        </p:txBody>
      </p:sp>
      <p:sp>
        <p:nvSpPr>
          <p:cNvPr id="18" name="object 18"/>
          <p:cNvSpPr/>
          <p:nvPr/>
        </p:nvSpPr>
        <p:spPr>
          <a:xfrm>
            <a:off x="5295567" y="4714337"/>
            <a:ext cx="1477863" cy="219819"/>
          </a:xfrm>
          <a:prstGeom prst="rect">
            <a:avLst/>
          </a:prstGeom>
          <a:blipFill>
            <a:blip r:embed="rId9" cstate="print"/>
            <a:stretch>
              <a:fillRect/>
            </a:stretch>
          </a:blipFill>
        </p:spPr>
        <p:txBody>
          <a:bodyPr wrap="square" lIns="0" tIns="0" rIns="0" bIns="0" rtlCol="0"/>
          <a:lstStyle/>
          <a:p>
            <a:endParaRPr/>
          </a:p>
        </p:txBody>
      </p:sp>
      <p:sp>
        <p:nvSpPr>
          <p:cNvPr id="19" name="object 19"/>
          <p:cNvSpPr txBox="1"/>
          <p:nvPr/>
        </p:nvSpPr>
        <p:spPr>
          <a:xfrm>
            <a:off x="6844796" y="4613233"/>
            <a:ext cx="2139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is</a:t>
            </a:r>
            <a:endParaRPr sz="2400">
              <a:latin typeface="Calibri"/>
              <a:cs typeface="Calibri"/>
            </a:endParaRPr>
          </a:p>
        </p:txBody>
      </p:sp>
      <p:sp>
        <p:nvSpPr>
          <p:cNvPr id="20" name="object 20"/>
          <p:cNvSpPr/>
          <p:nvPr/>
        </p:nvSpPr>
        <p:spPr>
          <a:xfrm>
            <a:off x="7130767" y="4720439"/>
            <a:ext cx="975360" cy="273050"/>
          </a:xfrm>
          <a:custGeom>
            <a:avLst/>
            <a:gdLst/>
            <a:ahLst/>
            <a:cxnLst/>
            <a:rect l="l" t="t" r="r" b="b"/>
            <a:pathLst>
              <a:path w="975359" h="273050">
                <a:moveTo>
                  <a:pt x="100310" y="213717"/>
                </a:moveTo>
                <a:lnTo>
                  <a:pt x="0" y="129182"/>
                </a:lnTo>
                <a:lnTo>
                  <a:pt x="100310" y="44797"/>
                </a:lnTo>
                <a:lnTo>
                  <a:pt x="123527" y="68312"/>
                </a:lnTo>
                <a:lnTo>
                  <a:pt x="49708" y="128885"/>
                </a:lnTo>
                <a:lnTo>
                  <a:pt x="123527" y="190202"/>
                </a:lnTo>
                <a:lnTo>
                  <a:pt x="100310" y="213717"/>
                </a:lnTo>
                <a:close/>
              </a:path>
              <a:path w="975359" h="273050">
                <a:moveTo>
                  <a:pt x="230981" y="212973"/>
                </a:moveTo>
                <a:lnTo>
                  <a:pt x="186332" y="207615"/>
                </a:lnTo>
                <a:lnTo>
                  <a:pt x="173086" y="203894"/>
                </a:lnTo>
                <a:lnTo>
                  <a:pt x="173086" y="0"/>
                </a:lnTo>
                <a:lnTo>
                  <a:pt x="209400" y="0"/>
                </a:lnTo>
                <a:lnTo>
                  <a:pt x="209400" y="49410"/>
                </a:lnTo>
                <a:lnTo>
                  <a:pt x="207912" y="79176"/>
                </a:lnTo>
                <a:lnTo>
                  <a:pt x="296266" y="79176"/>
                </a:lnTo>
                <a:lnTo>
                  <a:pt x="297888" y="81678"/>
                </a:lnTo>
                <a:lnTo>
                  <a:pt x="300570" y="86915"/>
                </a:lnTo>
                <a:lnTo>
                  <a:pt x="238670" y="86915"/>
                </a:lnTo>
                <a:lnTo>
                  <a:pt x="232767" y="89396"/>
                </a:lnTo>
                <a:lnTo>
                  <a:pt x="209400" y="114597"/>
                </a:lnTo>
                <a:lnTo>
                  <a:pt x="209400" y="180677"/>
                </a:lnTo>
                <a:lnTo>
                  <a:pt x="212278" y="181768"/>
                </a:lnTo>
                <a:lnTo>
                  <a:pt x="215800" y="182661"/>
                </a:lnTo>
                <a:lnTo>
                  <a:pt x="224234" y="184050"/>
                </a:lnTo>
                <a:lnTo>
                  <a:pt x="228550" y="184398"/>
                </a:lnTo>
                <a:lnTo>
                  <a:pt x="294373" y="184398"/>
                </a:lnTo>
                <a:lnTo>
                  <a:pt x="291777" y="187951"/>
                </a:lnTo>
                <a:lnTo>
                  <a:pt x="254784" y="210294"/>
                </a:lnTo>
                <a:lnTo>
                  <a:pt x="239231" y="212675"/>
                </a:lnTo>
                <a:lnTo>
                  <a:pt x="230981" y="212973"/>
                </a:lnTo>
                <a:close/>
              </a:path>
              <a:path w="975359" h="273050">
                <a:moveTo>
                  <a:pt x="296266" y="79176"/>
                </a:moveTo>
                <a:lnTo>
                  <a:pt x="207912" y="79176"/>
                </a:lnTo>
                <a:lnTo>
                  <a:pt x="212172" y="74153"/>
                </a:lnTo>
                <a:lnTo>
                  <a:pt x="245910" y="56210"/>
                </a:lnTo>
                <a:lnTo>
                  <a:pt x="253305" y="55810"/>
                </a:lnTo>
                <a:lnTo>
                  <a:pt x="262235" y="55810"/>
                </a:lnTo>
                <a:lnTo>
                  <a:pt x="294530" y="76497"/>
                </a:lnTo>
                <a:lnTo>
                  <a:pt x="296266" y="79176"/>
                </a:lnTo>
                <a:close/>
              </a:path>
              <a:path w="975359" h="273050">
                <a:moveTo>
                  <a:pt x="294373" y="184398"/>
                </a:moveTo>
                <a:lnTo>
                  <a:pt x="238670" y="184398"/>
                </a:lnTo>
                <a:lnTo>
                  <a:pt x="243879" y="183207"/>
                </a:lnTo>
                <a:lnTo>
                  <a:pt x="248542" y="180826"/>
                </a:lnTo>
                <a:lnTo>
                  <a:pt x="253305" y="178444"/>
                </a:lnTo>
                <a:lnTo>
                  <a:pt x="257323" y="175071"/>
                </a:lnTo>
                <a:lnTo>
                  <a:pt x="260597" y="170705"/>
                </a:lnTo>
                <a:lnTo>
                  <a:pt x="263971" y="166340"/>
                </a:lnTo>
                <a:lnTo>
                  <a:pt x="271015" y="125164"/>
                </a:lnTo>
                <a:lnTo>
                  <a:pt x="270420" y="118070"/>
                </a:lnTo>
                <a:lnTo>
                  <a:pt x="268039" y="106362"/>
                </a:lnTo>
                <a:lnTo>
                  <a:pt x="266303" y="101550"/>
                </a:lnTo>
                <a:lnTo>
                  <a:pt x="264021" y="97780"/>
                </a:lnTo>
                <a:lnTo>
                  <a:pt x="261838" y="94009"/>
                </a:lnTo>
                <a:lnTo>
                  <a:pt x="259109" y="91281"/>
                </a:lnTo>
                <a:lnTo>
                  <a:pt x="255835" y="89594"/>
                </a:lnTo>
                <a:lnTo>
                  <a:pt x="252660" y="87808"/>
                </a:lnTo>
                <a:lnTo>
                  <a:pt x="248989" y="86915"/>
                </a:lnTo>
                <a:lnTo>
                  <a:pt x="300570" y="86915"/>
                </a:lnTo>
                <a:lnTo>
                  <a:pt x="309115" y="132010"/>
                </a:lnTo>
                <a:lnTo>
                  <a:pt x="308743" y="142075"/>
                </a:lnTo>
                <a:lnTo>
                  <a:pt x="296167" y="181942"/>
                </a:lnTo>
                <a:lnTo>
                  <a:pt x="294373" y="184398"/>
                </a:lnTo>
                <a:close/>
              </a:path>
              <a:path w="975359" h="273050">
                <a:moveTo>
                  <a:pt x="402282" y="213717"/>
                </a:moveTo>
                <a:lnTo>
                  <a:pt x="359977" y="202703"/>
                </a:lnTo>
                <a:lnTo>
                  <a:pt x="335607" y="169812"/>
                </a:lnTo>
                <a:lnTo>
                  <a:pt x="330770" y="133498"/>
                </a:lnTo>
                <a:lnTo>
                  <a:pt x="331012" y="126782"/>
                </a:lnTo>
                <a:lnTo>
                  <a:pt x="342044" y="89185"/>
                </a:lnTo>
                <a:lnTo>
                  <a:pt x="374004" y="61614"/>
                </a:lnTo>
                <a:lnTo>
                  <a:pt x="405258" y="55810"/>
                </a:lnTo>
                <a:lnTo>
                  <a:pt x="413509" y="56126"/>
                </a:lnTo>
                <a:lnTo>
                  <a:pt x="453079" y="71000"/>
                </a:lnTo>
                <a:lnTo>
                  <a:pt x="466354" y="87213"/>
                </a:lnTo>
                <a:lnTo>
                  <a:pt x="397718" y="87213"/>
                </a:lnTo>
                <a:lnTo>
                  <a:pt x="392310" y="88453"/>
                </a:lnTo>
                <a:lnTo>
                  <a:pt x="383381" y="93414"/>
                </a:lnTo>
                <a:lnTo>
                  <a:pt x="379710" y="96837"/>
                </a:lnTo>
                <a:lnTo>
                  <a:pt x="376832" y="101203"/>
                </a:lnTo>
                <a:lnTo>
                  <a:pt x="373955" y="105469"/>
                </a:lnTo>
                <a:lnTo>
                  <a:pt x="371822" y="110480"/>
                </a:lnTo>
                <a:lnTo>
                  <a:pt x="370433" y="116234"/>
                </a:lnTo>
                <a:lnTo>
                  <a:pt x="369143" y="121989"/>
                </a:lnTo>
                <a:lnTo>
                  <a:pt x="368498" y="128141"/>
                </a:lnTo>
                <a:lnTo>
                  <a:pt x="368546" y="135582"/>
                </a:lnTo>
                <a:lnTo>
                  <a:pt x="383223" y="175617"/>
                </a:lnTo>
                <a:lnTo>
                  <a:pt x="404068" y="182314"/>
                </a:lnTo>
                <a:lnTo>
                  <a:pt x="464067" y="182314"/>
                </a:lnTo>
                <a:lnTo>
                  <a:pt x="461683" y="185997"/>
                </a:lnTo>
                <a:lnTo>
                  <a:pt x="426671" y="210452"/>
                </a:lnTo>
                <a:lnTo>
                  <a:pt x="410895" y="213354"/>
                </a:lnTo>
                <a:lnTo>
                  <a:pt x="402282" y="213717"/>
                </a:lnTo>
                <a:close/>
              </a:path>
              <a:path w="975359" h="273050">
                <a:moveTo>
                  <a:pt x="464067" y="182314"/>
                </a:moveTo>
                <a:lnTo>
                  <a:pt x="410120" y="182314"/>
                </a:lnTo>
                <a:lnTo>
                  <a:pt x="415379" y="181123"/>
                </a:lnTo>
                <a:lnTo>
                  <a:pt x="419844" y="178742"/>
                </a:lnTo>
                <a:lnTo>
                  <a:pt x="438921" y="142242"/>
                </a:lnTo>
                <a:lnTo>
                  <a:pt x="438997" y="133498"/>
                </a:lnTo>
                <a:lnTo>
                  <a:pt x="438484" y="123369"/>
                </a:lnTo>
                <a:lnTo>
                  <a:pt x="419211" y="90189"/>
                </a:lnTo>
                <a:lnTo>
                  <a:pt x="404068" y="87213"/>
                </a:lnTo>
                <a:lnTo>
                  <a:pt x="466354" y="87213"/>
                </a:lnTo>
                <a:lnTo>
                  <a:pt x="476538" y="124262"/>
                </a:lnTo>
                <a:lnTo>
                  <a:pt x="476845" y="133498"/>
                </a:lnTo>
                <a:lnTo>
                  <a:pt x="476528" y="142242"/>
                </a:lnTo>
                <a:lnTo>
                  <a:pt x="465608" y="179933"/>
                </a:lnTo>
                <a:lnTo>
                  <a:pt x="464067" y="182314"/>
                </a:lnTo>
                <a:close/>
              </a:path>
              <a:path w="975359" h="273050">
                <a:moveTo>
                  <a:pt x="634751" y="59084"/>
                </a:moveTo>
                <a:lnTo>
                  <a:pt x="598437" y="59084"/>
                </a:lnTo>
                <a:lnTo>
                  <a:pt x="598437" y="0"/>
                </a:lnTo>
                <a:lnTo>
                  <a:pt x="634751" y="0"/>
                </a:lnTo>
                <a:lnTo>
                  <a:pt x="634751" y="59084"/>
                </a:lnTo>
                <a:close/>
              </a:path>
              <a:path w="975359" h="273050">
                <a:moveTo>
                  <a:pt x="560040" y="213717"/>
                </a:moveTo>
                <a:lnTo>
                  <a:pt x="545752" y="213717"/>
                </a:lnTo>
                <a:lnTo>
                  <a:pt x="537815" y="211931"/>
                </a:lnTo>
                <a:lnTo>
                  <a:pt x="507131" y="182165"/>
                </a:lnTo>
                <a:lnTo>
                  <a:pt x="499054" y="144214"/>
                </a:lnTo>
                <a:lnTo>
                  <a:pt x="498930" y="135880"/>
                </a:lnTo>
                <a:lnTo>
                  <a:pt x="499234" y="127452"/>
                </a:lnTo>
                <a:lnTo>
                  <a:pt x="511745" y="87510"/>
                </a:lnTo>
                <a:lnTo>
                  <a:pt x="545752" y="61317"/>
                </a:lnTo>
                <a:lnTo>
                  <a:pt x="576857" y="56405"/>
                </a:lnTo>
                <a:lnTo>
                  <a:pt x="580628" y="56405"/>
                </a:lnTo>
                <a:lnTo>
                  <a:pt x="584398" y="56653"/>
                </a:lnTo>
                <a:lnTo>
                  <a:pt x="592038" y="57646"/>
                </a:lnTo>
                <a:lnTo>
                  <a:pt x="595461" y="58291"/>
                </a:lnTo>
                <a:lnTo>
                  <a:pt x="598437" y="59084"/>
                </a:lnTo>
                <a:lnTo>
                  <a:pt x="634751" y="59084"/>
                </a:lnTo>
                <a:lnTo>
                  <a:pt x="634751" y="84980"/>
                </a:lnTo>
                <a:lnTo>
                  <a:pt x="569217" y="84980"/>
                </a:lnTo>
                <a:lnTo>
                  <a:pt x="563959" y="86171"/>
                </a:lnTo>
                <a:lnTo>
                  <a:pt x="539650" y="114746"/>
                </a:lnTo>
                <a:lnTo>
                  <a:pt x="537864" y="120997"/>
                </a:lnTo>
                <a:lnTo>
                  <a:pt x="537046" y="127452"/>
                </a:lnTo>
                <a:lnTo>
                  <a:pt x="536971" y="144214"/>
                </a:lnTo>
                <a:lnTo>
                  <a:pt x="537517" y="151358"/>
                </a:lnTo>
                <a:lnTo>
                  <a:pt x="558998" y="182612"/>
                </a:lnTo>
                <a:lnTo>
                  <a:pt x="634751" y="182612"/>
                </a:lnTo>
                <a:lnTo>
                  <a:pt x="634751" y="187969"/>
                </a:lnTo>
                <a:lnTo>
                  <a:pt x="602456" y="187969"/>
                </a:lnTo>
                <a:lnTo>
                  <a:pt x="599281" y="191839"/>
                </a:lnTo>
                <a:lnTo>
                  <a:pt x="596006" y="195361"/>
                </a:lnTo>
                <a:lnTo>
                  <a:pt x="569267" y="211782"/>
                </a:lnTo>
                <a:lnTo>
                  <a:pt x="564901" y="213072"/>
                </a:lnTo>
                <a:lnTo>
                  <a:pt x="560040" y="213717"/>
                </a:lnTo>
                <a:close/>
              </a:path>
              <a:path w="975359" h="273050">
                <a:moveTo>
                  <a:pt x="634751" y="182612"/>
                </a:moveTo>
                <a:lnTo>
                  <a:pt x="569317" y="182612"/>
                </a:lnTo>
                <a:lnTo>
                  <a:pt x="575171" y="180131"/>
                </a:lnTo>
                <a:lnTo>
                  <a:pt x="580727" y="175170"/>
                </a:lnTo>
                <a:lnTo>
                  <a:pt x="584959" y="171105"/>
                </a:lnTo>
                <a:lnTo>
                  <a:pt x="589322" y="166352"/>
                </a:lnTo>
                <a:lnTo>
                  <a:pt x="593814" y="160911"/>
                </a:lnTo>
                <a:lnTo>
                  <a:pt x="598437" y="154781"/>
                </a:lnTo>
                <a:lnTo>
                  <a:pt x="598437" y="88701"/>
                </a:lnTo>
                <a:lnTo>
                  <a:pt x="595560" y="87610"/>
                </a:lnTo>
                <a:lnTo>
                  <a:pt x="591988" y="86717"/>
                </a:lnTo>
                <a:lnTo>
                  <a:pt x="583554" y="85328"/>
                </a:lnTo>
                <a:lnTo>
                  <a:pt x="579338" y="84980"/>
                </a:lnTo>
                <a:lnTo>
                  <a:pt x="634751" y="84980"/>
                </a:lnTo>
                <a:lnTo>
                  <a:pt x="634751" y="182612"/>
                </a:lnTo>
                <a:close/>
              </a:path>
              <a:path w="975359" h="273050">
                <a:moveTo>
                  <a:pt x="634751" y="210294"/>
                </a:moveTo>
                <a:lnTo>
                  <a:pt x="603349" y="210294"/>
                </a:lnTo>
                <a:lnTo>
                  <a:pt x="602456" y="187969"/>
                </a:lnTo>
                <a:lnTo>
                  <a:pt x="634751" y="187969"/>
                </a:lnTo>
                <a:lnTo>
                  <a:pt x="634751" y="210294"/>
                </a:lnTo>
                <a:close/>
              </a:path>
              <a:path w="975359" h="273050">
                <a:moveTo>
                  <a:pt x="740886" y="242292"/>
                </a:moveTo>
                <a:lnTo>
                  <a:pt x="686395" y="242292"/>
                </a:lnTo>
                <a:lnTo>
                  <a:pt x="690264" y="241498"/>
                </a:lnTo>
                <a:lnTo>
                  <a:pt x="697408" y="238323"/>
                </a:lnTo>
                <a:lnTo>
                  <a:pt x="700682" y="236091"/>
                </a:lnTo>
                <a:lnTo>
                  <a:pt x="703659" y="233213"/>
                </a:lnTo>
                <a:lnTo>
                  <a:pt x="706734" y="230435"/>
                </a:lnTo>
                <a:lnTo>
                  <a:pt x="709512" y="227062"/>
                </a:lnTo>
                <a:lnTo>
                  <a:pt x="711993" y="223093"/>
                </a:lnTo>
                <a:lnTo>
                  <a:pt x="714473" y="219223"/>
                </a:lnTo>
                <a:lnTo>
                  <a:pt x="716656" y="214957"/>
                </a:lnTo>
                <a:lnTo>
                  <a:pt x="718542" y="210294"/>
                </a:lnTo>
                <a:lnTo>
                  <a:pt x="658564" y="59084"/>
                </a:lnTo>
                <a:lnTo>
                  <a:pt x="699045" y="59084"/>
                </a:lnTo>
                <a:lnTo>
                  <a:pt x="730448" y="144809"/>
                </a:lnTo>
                <a:lnTo>
                  <a:pt x="739824" y="172491"/>
                </a:lnTo>
                <a:lnTo>
                  <a:pt x="775134" y="172491"/>
                </a:lnTo>
                <a:lnTo>
                  <a:pt x="758688" y="212191"/>
                </a:lnTo>
                <a:lnTo>
                  <a:pt x="741211" y="241895"/>
                </a:lnTo>
                <a:lnTo>
                  <a:pt x="740886" y="242292"/>
                </a:lnTo>
                <a:close/>
              </a:path>
              <a:path w="975359" h="273050">
                <a:moveTo>
                  <a:pt x="775134" y="172491"/>
                </a:moveTo>
                <a:lnTo>
                  <a:pt x="739824" y="172491"/>
                </a:lnTo>
                <a:lnTo>
                  <a:pt x="749051" y="146000"/>
                </a:lnTo>
                <a:lnTo>
                  <a:pt x="780752" y="59084"/>
                </a:lnTo>
                <a:lnTo>
                  <a:pt x="819745" y="59084"/>
                </a:lnTo>
                <a:lnTo>
                  <a:pt x="775134" y="172491"/>
                </a:lnTo>
                <a:close/>
              </a:path>
              <a:path w="975359" h="273050">
                <a:moveTo>
                  <a:pt x="680442" y="272801"/>
                </a:moveTo>
                <a:lnTo>
                  <a:pt x="677961" y="272801"/>
                </a:lnTo>
                <a:lnTo>
                  <a:pt x="675233" y="272653"/>
                </a:lnTo>
                <a:lnTo>
                  <a:pt x="672256" y="272355"/>
                </a:lnTo>
                <a:lnTo>
                  <a:pt x="669379" y="272157"/>
                </a:lnTo>
                <a:lnTo>
                  <a:pt x="666402" y="271809"/>
                </a:lnTo>
                <a:lnTo>
                  <a:pt x="663326" y="271313"/>
                </a:lnTo>
                <a:lnTo>
                  <a:pt x="663326" y="240506"/>
                </a:lnTo>
                <a:lnTo>
                  <a:pt x="665857" y="240903"/>
                </a:lnTo>
                <a:lnTo>
                  <a:pt x="667345" y="241101"/>
                </a:lnTo>
                <a:lnTo>
                  <a:pt x="668932" y="241399"/>
                </a:lnTo>
                <a:lnTo>
                  <a:pt x="670569" y="241597"/>
                </a:lnTo>
                <a:lnTo>
                  <a:pt x="672256" y="241696"/>
                </a:lnTo>
                <a:lnTo>
                  <a:pt x="673943" y="241895"/>
                </a:lnTo>
                <a:lnTo>
                  <a:pt x="675630" y="242044"/>
                </a:lnTo>
                <a:lnTo>
                  <a:pt x="679102" y="242242"/>
                </a:lnTo>
                <a:lnTo>
                  <a:pt x="680739" y="242292"/>
                </a:lnTo>
                <a:lnTo>
                  <a:pt x="740886" y="242292"/>
                </a:lnTo>
                <a:lnTo>
                  <a:pt x="736513" y="247631"/>
                </a:lnTo>
                <a:lnTo>
                  <a:pt x="702124" y="269955"/>
                </a:lnTo>
                <a:lnTo>
                  <a:pt x="688060" y="272485"/>
                </a:lnTo>
                <a:lnTo>
                  <a:pt x="680442" y="272801"/>
                </a:lnTo>
                <a:close/>
              </a:path>
              <a:path w="975359" h="273050">
                <a:moveTo>
                  <a:pt x="874811" y="213717"/>
                </a:moveTo>
                <a:lnTo>
                  <a:pt x="851743" y="190202"/>
                </a:lnTo>
                <a:lnTo>
                  <a:pt x="925413" y="129480"/>
                </a:lnTo>
                <a:lnTo>
                  <a:pt x="851743" y="68312"/>
                </a:lnTo>
                <a:lnTo>
                  <a:pt x="874811" y="44797"/>
                </a:lnTo>
                <a:lnTo>
                  <a:pt x="975121" y="129182"/>
                </a:lnTo>
                <a:lnTo>
                  <a:pt x="874811" y="213717"/>
                </a:lnTo>
                <a:close/>
              </a:path>
            </a:pathLst>
          </a:custGeom>
          <a:solidFill>
            <a:srgbClr val="434343"/>
          </a:solidFill>
        </p:spPr>
        <p:txBody>
          <a:bodyPr wrap="square" lIns="0" tIns="0" rIns="0" bIns="0" rtlCol="0"/>
          <a:lstStyle/>
          <a:p>
            <a:endParaRPr/>
          </a:p>
        </p:txBody>
      </p:sp>
      <p:sp>
        <p:nvSpPr>
          <p:cNvPr id="21" name="object 21"/>
          <p:cNvSpPr txBox="1"/>
          <p:nvPr/>
        </p:nvSpPr>
        <p:spPr>
          <a:xfrm>
            <a:off x="8108369" y="4613233"/>
            <a:ext cx="10287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34343"/>
                </a:solidFill>
                <a:latin typeface="Calibri"/>
                <a:cs typeface="Calibri"/>
              </a:rPr>
              <a:t>.</a:t>
            </a:r>
            <a:endParaRPr sz="2400">
              <a:latin typeface="Calibri"/>
              <a:cs typeface="Calibri"/>
            </a:endParaRPr>
          </a:p>
        </p:txBody>
      </p:sp>
      <p:sp>
        <p:nvSpPr>
          <p:cNvPr id="22" name="object 22"/>
          <p:cNvSpPr txBox="1"/>
          <p:nvPr/>
        </p:nvSpPr>
        <p:spPr>
          <a:xfrm>
            <a:off x="5036630" y="5337133"/>
            <a:ext cx="1657350" cy="753110"/>
          </a:xfrm>
          <a:prstGeom prst="rect">
            <a:avLst/>
          </a:prstGeom>
        </p:spPr>
        <p:txBody>
          <a:bodyPr vert="horz" wrap="square" lIns="0" tIns="27940" rIns="0" bIns="0" rtlCol="0">
            <a:spAutoFit/>
          </a:bodyPr>
          <a:lstStyle/>
          <a:p>
            <a:pPr marL="716280" marR="5080" indent="-704215">
              <a:lnSpc>
                <a:spcPts val="2850"/>
              </a:lnSpc>
              <a:spcBef>
                <a:spcPts val="220"/>
              </a:spcBef>
            </a:pPr>
            <a:r>
              <a:rPr sz="2400" spc="-5" dirty="0">
                <a:solidFill>
                  <a:srgbClr val="434343"/>
                </a:solidFill>
                <a:latin typeface="Calibri"/>
                <a:cs typeface="Calibri"/>
              </a:rPr>
              <a:t>What </a:t>
            </a:r>
            <a:r>
              <a:rPr sz="2400" dirty="0">
                <a:solidFill>
                  <a:srgbClr val="434343"/>
                </a:solidFill>
                <a:latin typeface="Calibri"/>
                <a:cs typeface="Calibri"/>
              </a:rPr>
              <a:t>are</a:t>
            </a:r>
            <a:r>
              <a:rPr sz="2400" spc="-100" dirty="0">
                <a:solidFill>
                  <a:srgbClr val="434343"/>
                </a:solidFill>
                <a:latin typeface="Calibri"/>
                <a:cs typeface="Calibri"/>
              </a:rPr>
              <a:t> </a:t>
            </a:r>
            <a:r>
              <a:rPr sz="2400" spc="-5" dirty="0">
                <a:solidFill>
                  <a:srgbClr val="434343"/>
                </a:solidFill>
                <a:latin typeface="Calibri"/>
                <a:cs typeface="Calibri"/>
              </a:rPr>
              <a:t>the  of</a:t>
            </a:r>
            <a:endParaRPr sz="2400">
              <a:latin typeface="Calibri"/>
              <a:cs typeface="Calibri"/>
            </a:endParaRPr>
          </a:p>
        </p:txBody>
      </p:sp>
      <p:sp>
        <p:nvSpPr>
          <p:cNvPr id="23" name="object 23"/>
          <p:cNvSpPr/>
          <p:nvPr/>
        </p:nvSpPr>
        <p:spPr>
          <a:xfrm>
            <a:off x="6773058" y="5438237"/>
            <a:ext cx="1633782" cy="219819"/>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6090978" y="5800187"/>
            <a:ext cx="1477863" cy="219819"/>
          </a:xfrm>
          <a:prstGeom prst="rect">
            <a:avLst/>
          </a:prstGeom>
          <a:blipFill>
            <a:blip r:embed="rId11" cstate="print"/>
            <a:stretch>
              <a:fillRect/>
            </a:stretch>
          </a:blipFill>
        </p:spPr>
        <p:txBody>
          <a:bodyPr wrap="square" lIns="0" tIns="0" rIns="0" bIns="0" rtlCol="0"/>
          <a:lstStyle/>
          <a:p>
            <a:endParaRPr/>
          </a:p>
        </p:txBody>
      </p:sp>
      <p:sp>
        <p:nvSpPr>
          <p:cNvPr id="25" name="object 25"/>
          <p:cNvSpPr txBox="1"/>
          <p:nvPr/>
        </p:nvSpPr>
        <p:spPr>
          <a:xfrm>
            <a:off x="7571322" y="5699083"/>
            <a:ext cx="1670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34343"/>
                </a:solidFill>
                <a:latin typeface="Calibri"/>
                <a:cs typeface="Calibri"/>
              </a:rPr>
              <a:t>?</a:t>
            </a:r>
            <a:endParaRPr sz="24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4008728"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Recap HTML</a:t>
            </a:r>
            <a:endParaRPr sz="4800" dirty="0">
              <a:latin typeface="Verdana"/>
              <a:cs typeface="Verdana"/>
            </a:endParaRPr>
          </a:p>
        </p:txBody>
      </p:sp>
    </p:spTree>
    <p:extLst>
      <p:ext uri="{BB962C8B-B14F-4D97-AF65-F5344CB8AC3E}">
        <p14:creationId xmlns:p14="http://schemas.microsoft.com/office/powerpoint/2010/main" val="2976397262"/>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3697" y="553602"/>
            <a:ext cx="2440334" cy="32221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527949" y="1642759"/>
            <a:ext cx="6324600" cy="2400300"/>
            <a:chOff x="527949" y="1642759"/>
            <a:chExt cx="6324600" cy="2400300"/>
          </a:xfrm>
        </p:grpSpPr>
        <p:sp>
          <p:nvSpPr>
            <p:cNvPr id="4" name="object 4"/>
            <p:cNvSpPr/>
            <p:nvPr/>
          </p:nvSpPr>
          <p:spPr>
            <a:xfrm>
              <a:off x="566050" y="1690385"/>
              <a:ext cx="6248399" cy="22574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46999" y="1661809"/>
              <a:ext cx="6286500" cy="2362200"/>
            </a:xfrm>
            <a:custGeom>
              <a:avLst/>
              <a:gdLst/>
              <a:ahLst/>
              <a:cxnLst/>
              <a:rect l="l" t="t" r="r" b="b"/>
              <a:pathLst>
                <a:path w="6286500" h="2362200">
                  <a:moveTo>
                    <a:pt x="0" y="0"/>
                  </a:moveTo>
                  <a:lnTo>
                    <a:pt x="6286499" y="0"/>
                  </a:lnTo>
                  <a:lnTo>
                    <a:pt x="6286499" y="2362199"/>
                  </a:lnTo>
                  <a:lnTo>
                    <a:pt x="0" y="2362199"/>
                  </a:lnTo>
                  <a:lnTo>
                    <a:pt x="0" y="0"/>
                  </a:lnTo>
                  <a:close/>
                </a:path>
              </a:pathLst>
            </a:custGeom>
            <a:ln w="38099">
              <a:solidFill>
                <a:srgbClr val="595959"/>
              </a:solidFill>
            </a:ln>
          </p:spPr>
          <p:txBody>
            <a:bodyPr wrap="square" lIns="0" tIns="0" rIns="0" bIns="0" rtlCol="0"/>
            <a:lstStyle/>
            <a:p>
              <a:endParaRPr/>
            </a:p>
          </p:txBody>
        </p:sp>
      </p:grpSp>
      <p:sp>
        <p:nvSpPr>
          <p:cNvPr id="6" name="object 6"/>
          <p:cNvSpPr/>
          <p:nvPr/>
        </p:nvSpPr>
        <p:spPr>
          <a:xfrm>
            <a:off x="657089" y="4256111"/>
            <a:ext cx="805180" cy="229870"/>
          </a:xfrm>
          <a:custGeom>
            <a:avLst/>
            <a:gdLst/>
            <a:ahLst/>
            <a:cxnLst/>
            <a:rect l="l" t="t" r="r" b="b"/>
            <a:pathLst>
              <a:path w="805180" h="229870">
                <a:moveTo>
                  <a:pt x="84385" y="179486"/>
                </a:moveTo>
                <a:lnTo>
                  <a:pt x="0" y="108942"/>
                </a:lnTo>
                <a:lnTo>
                  <a:pt x="84385" y="38546"/>
                </a:lnTo>
                <a:lnTo>
                  <a:pt x="98077" y="52387"/>
                </a:lnTo>
                <a:lnTo>
                  <a:pt x="29616" y="108644"/>
                </a:lnTo>
                <a:lnTo>
                  <a:pt x="98077" y="165645"/>
                </a:lnTo>
                <a:lnTo>
                  <a:pt x="84385" y="179486"/>
                </a:lnTo>
                <a:close/>
              </a:path>
              <a:path w="805180" h="229870">
                <a:moveTo>
                  <a:pt x="188411" y="178891"/>
                </a:moveTo>
                <a:lnTo>
                  <a:pt x="180970" y="178891"/>
                </a:lnTo>
                <a:lnTo>
                  <a:pt x="173330" y="178196"/>
                </a:lnTo>
                <a:lnTo>
                  <a:pt x="165491" y="176807"/>
                </a:lnTo>
                <a:lnTo>
                  <a:pt x="157752" y="175319"/>
                </a:lnTo>
                <a:lnTo>
                  <a:pt x="150063" y="173037"/>
                </a:lnTo>
                <a:lnTo>
                  <a:pt x="142423" y="169961"/>
                </a:lnTo>
                <a:lnTo>
                  <a:pt x="142423" y="0"/>
                </a:lnTo>
                <a:lnTo>
                  <a:pt x="164301" y="0"/>
                </a:lnTo>
                <a:lnTo>
                  <a:pt x="164210" y="50849"/>
                </a:lnTo>
                <a:lnTo>
                  <a:pt x="163259" y="72181"/>
                </a:lnTo>
                <a:lnTo>
                  <a:pt x="187475" y="72181"/>
                </a:lnTo>
                <a:lnTo>
                  <a:pt x="184839" y="73967"/>
                </a:lnTo>
                <a:lnTo>
                  <a:pt x="181763" y="75951"/>
                </a:lnTo>
                <a:lnTo>
                  <a:pt x="178539" y="78630"/>
                </a:lnTo>
                <a:lnTo>
                  <a:pt x="171792" y="85377"/>
                </a:lnTo>
                <a:lnTo>
                  <a:pt x="168170" y="89594"/>
                </a:lnTo>
                <a:lnTo>
                  <a:pt x="164301" y="94654"/>
                </a:lnTo>
                <a:lnTo>
                  <a:pt x="164301" y="155823"/>
                </a:lnTo>
                <a:lnTo>
                  <a:pt x="185980" y="161180"/>
                </a:lnTo>
                <a:lnTo>
                  <a:pt x="233506" y="161180"/>
                </a:lnTo>
                <a:lnTo>
                  <a:pt x="228247" y="166935"/>
                </a:lnTo>
                <a:lnTo>
                  <a:pt x="195378" y="178612"/>
                </a:lnTo>
                <a:lnTo>
                  <a:pt x="188411" y="178891"/>
                </a:lnTo>
                <a:close/>
              </a:path>
              <a:path w="805180" h="229870">
                <a:moveTo>
                  <a:pt x="187475" y="72181"/>
                </a:moveTo>
                <a:lnTo>
                  <a:pt x="163259" y="72181"/>
                </a:lnTo>
                <a:lnTo>
                  <a:pt x="168031" y="66321"/>
                </a:lnTo>
                <a:lnTo>
                  <a:pt x="198283" y="49113"/>
                </a:lnTo>
                <a:lnTo>
                  <a:pt x="213662" y="49113"/>
                </a:lnTo>
                <a:lnTo>
                  <a:pt x="220012" y="50601"/>
                </a:lnTo>
                <a:lnTo>
                  <a:pt x="230926" y="56554"/>
                </a:lnTo>
                <a:lnTo>
                  <a:pt x="235490" y="60821"/>
                </a:lnTo>
                <a:lnTo>
                  <a:pt x="239161" y="66377"/>
                </a:lnTo>
                <a:lnTo>
                  <a:pt x="240363" y="68163"/>
                </a:lnTo>
                <a:lnTo>
                  <a:pt x="199325" y="68163"/>
                </a:lnTo>
                <a:lnTo>
                  <a:pt x="196497" y="68609"/>
                </a:lnTo>
                <a:lnTo>
                  <a:pt x="193620" y="69502"/>
                </a:lnTo>
                <a:lnTo>
                  <a:pt x="190842" y="70395"/>
                </a:lnTo>
                <a:lnTo>
                  <a:pt x="187915" y="71883"/>
                </a:lnTo>
                <a:lnTo>
                  <a:pt x="187475" y="72181"/>
                </a:lnTo>
                <a:close/>
              </a:path>
              <a:path w="805180" h="229870">
                <a:moveTo>
                  <a:pt x="233506" y="161180"/>
                </a:moveTo>
                <a:lnTo>
                  <a:pt x="195009" y="161180"/>
                </a:lnTo>
                <a:lnTo>
                  <a:pt x="199772" y="160387"/>
                </a:lnTo>
                <a:lnTo>
                  <a:pt x="208900" y="157212"/>
                </a:lnTo>
                <a:lnTo>
                  <a:pt x="227850" y="122237"/>
                </a:lnTo>
                <a:lnTo>
                  <a:pt x="227738" y="105091"/>
                </a:lnTo>
                <a:lnTo>
                  <a:pt x="227354" y="100409"/>
                </a:lnTo>
                <a:lnTo>
                  <a:pt x="225370" y="89396"/>
                </a:lnTo>
                <a:lnTo>
                  <a:pt x="223832" y="84683"/>
                </a:lnTo>
                <a:lnTo>
                  <a:pt x="221748" y="80813"/>
                </a:lnTo>
                <a:lnTo>
                  <a:pt x="219665" y="76844"/>
                </a:lnTo>
                <a:lnTo>
                  <a:pt x="216986" y="73769"/>
                </a:lnTo>
                <a:lnTo>
                  <a:pt x="213712" y="71586"/>
                </a:lnTo>
                <a:lnTo>
                  <a:pt x="210438" y="69304"/>
                </a:lnTo>
                <a:lnTo>
                  <a:pt x="206568" y="68163"/>
                </a:lnTo>
                <a:lnTo>
                  <a:pt x="240363" y="68163"/>
                </a:lnTo>
                <a:lnTo>
                  <a:pt x="249998" y="105091"/>
                </a:lnTo>
                <a:lnTo>
                  <a:pt x="250138" y="113109"/>
                </a:lnTo>
                <a:lnTo>
                  <a:pt x="249905" y="119741"/>
                </a:lnTo>
                <a:lnTo>
                  <a:pt x="238864" y="155426"/>
                </a:lnTo>
                <a:lnTo>
                  <a:pt x="233506" y="161180"/>
                </a:lnTo>
                <a:close/>
              </a:path>
              <a:path w="805180" h="229870">
                <a:moveTo>
                  <a:pt x="331430" y="179635"/>
                </a:moveTo>
                <a:lnTo>
                  <a:pt x="322302" y="179635"/>
                </a:lnTo>
                <a:lnTo>
                  <a:pt x="314166" y="178246"/>
                </a:lnTo>
                <a:lnTo>
                  <a:pt x="280084" y="150911"/>
                </a:lnTo>
                <a:lnTo>
                  <a:pt x="273593" y="113407"/>
                </a:lnTo>
                <a:lnTo>
                  <a:pt x="273787" y="107909"/>
                </a:lnTo>
                <a:lnTo>
                  <a:pt x="294719" y="61714"/>
                </a:lnTo>
                <a:lnTo>
                  <a:pt x="333811" y="49113"/>
                </a:lnTo>
                <a:lnTo>
                  <a:pt x="342939" y="49113"/>
                </a:lnTo>
                <a:lnTo>
                  <a:pt x="351075" y="50502"/>
                </a:lnTo>
                <a:lnTo>
                  <a:pt x="365363" y="56058"/>
                </a:lnTo>
                <a:lnTo>
                  <a:pt x="371415" y="60176"/>
                </a:lnTo>
                <a:lnTo>
                  <a:pt x="376376" y="65633"/>
                </a:lnTo>
                <a:lnTo>
                  <a:pt x="378305" y="67716"/>
                </a:lnTo>
                <a:lnTo>
                  <a:pt x="326072" y="67716"/>
                </a:lnTo>
                <a:lnTo>
                  <a:pt x="320466" y="69006"/>
                </a:lnTo>
                <a:lnTo>
                  <a:pt x="296554" y="102244"/>
                </a:lnTo>
                <a:lnTo>
                  <a:pt x="295888" y="107909"/>
                </a:lnTo>
                <a:lnTo>
                  <a:pt x="295929" y="122699"/>
                </a:lnTo>
                <a:lnTo>
                  <a:pt x="321855" y="160188"/>
                </a:lnTo>
                <a:lnTo>
                  <a:pt x="326965" y="161180"/>
                </a:lnTo>
                <a:lnTo>
                  <a:pt x="375770" y="161180"/>
                </a:lnTo>
                <a:lnTo>
                  <a:pt x="370472" y="167084"/>
                </a:lnTo>
                <a:lnTo>
                  <a:pt x="338313" y="179337"/>
                </a:lnTo>
                <a:lnTo>
                  <a:pt x="331430" y="179635"/>
                </a:lnTo>
                <a:close/>
              </a:path>
              <a:path w="805180" h="229870">
                <a:moveTo>
                  <a:pt x="375770" y="161180"/>
                </a:moveTo>
                <a:lnTo>
                  <a:pt x="339169" y="161180"/>
                </a:lnTo>
                <a:lnTo>
                  <a:pt x="344775" y="159940"/>
                </a:lnTo>
                <a:lnTo>
                  <a:pt x="349438" y="157460"/>
                </a:lnTo>
                <a:lnTo>
                  <a:pt x="354101" y="154880"/>
                </a:lnTo>
                <a:lnTo>
                  <a:pt x="357872" y="151457"/>
                </a:lnTo>
                <a:lnTo>
                  <a:pt x="360749" y="147191"/>
                </a:lnTo>
                <a:lnTo>
                  <a:pt x="363747" y="142875"/>
                </a:lnTo>
                <a:lnTo>
                  <a:pt x="365908" y="137963"/>
                </a:lnTo>
                <a:lnTo>
                  <a:pt x="368686" y="126652"/>
                </a:lnTo>
                <a:lnTo>
                  <a:pt x="369209" y="122138"/>
                </a:lnTo>
                <a:lnTo>
                  <a:pt x="369288" y="105816"/>
                </a:lnTo>
                <a:lnTo>
                  <a:pt x="368538" y="99814"/>
                </a:lnTo>
                <a:lnTo>
                  <a:pt x="366851" y="94059"/>
                </a:lnTo>
                <a:lnTo>
                  <a:pt x="365164" y="88205"/>
                </a:lnTo>
                <a:lnTo>
                  <a:pt x="362733" y="83343"/>
                </a:lnTo>
                <a:lnTo>
                  <a:pt x="359558" y="79474"/>
                </a:lnTo>
                <a:lnTo>
                  <a:pt x="356383" y="75505"/>
                </a:lnTo>
                <a:lnTo>
                  <a:pt x="352514" y="72578"/>
                </a:lnTo>
                <a:lnTo>
                  <a:pt x="347950" y="70693"/>
                </a:lnTo>
                <a:lnTo>
                  <a:pt x="343386" y="68708"/>
                </a:lnTo>
                <a:lnTo>
                  <a:pt x="338276" y="67716"/>
                </a:lnTo>
                <a:lnTo>
                  <a:pt x="378305" y="67716"/>
                </a:lnTo>
                <a:lnTo>
                  <a:pt x="391454" y="105816"/>
                </a:lnTo>
                <a:lnTo>
                  <a:pt x="391705" y="113407"/>
                </a:lnTo>
                <a:lnTo>
                  <a:pt x="391435" y="120650"/>
                </a:lnTo>
                <a:lnTo>
                  <a:pt x="380890" y="155475"/>
                </a:lnTo>
                <a:lnTo>
                  <a:pt x="375770" y="161180"/>
                </a:lnTo>
                <a:close/>
              </a:path>
              <a:path w="805180" h="229870">
                <a:moveTo>
                  <a:pt x="522223" y="52982"/>
                </a:moveTo>
                <a:lnTo>
                  <a:pt x="500196" y="52982"/>
                </a:lnTo>
                <a:lnTo>
                  <a:pt x="500196" y="0"/>
                </a:lnTo>
                <a:lnTo>
                  <a:pt x="522223" y="0"/>
                </a:lnTo>
                <a:lnTo>
                  <a:pt x="522223" y="52982"/>
                </a:lnTo>
                <a:close/>
              </a:path>
              <a:path w="805180" h="229870">
                <a:moveTo>
                  <a:pt x="467206" y="179635"/>
                </a:moveTo>
                <a:lnTo>
                  <a:pt x="451728" y="179635"/>
                </a:lnTo>
                <a:lnTo>
                  <a:pt x="445378" y="178147"/>
                </a:lnTo>
                <a:lnTo>
                  <a:pt x="417894" y="142726"/>
                </a:lnTo>
                <a:lnTo>
                  <a:pt x="415261" y="115639"/>
                </a:lnTo>
                <a:lnTo>
                  <a:pt x="415485" y="109165"/>
                </a:lnTo>
                <a:lnTo>
                  <a:pt x="437490" y="61664"/>
                </a:lnTo>
                <a:lnTo>
                  <a:pt x="476830" y="49857"/>
                </a:lnTo>
                <a:lnTo>
                  <a:pt x="480898" y="49857"/>
                </a:lnTo>
                <a:lnTo>
                  <a:pt x="484867" y="50105"/>
                </a:lnTo>
                <a:lnTo>
                  <a:pt x="492606" y="51097"/>
                </a:lnTo>
                <a:lnTo>
                  <a:pt x="496426" y="51891"/>
                </a:lnTo>
                <a:lnTo>
                  <a:pt x="500196" y="52982"/>
                </a:lnTo>
                <a:lnTo>
                  <a:pt x="522223" y="52982"/>
                </a:lnTo>
                <a:lnTo>
                  <a:pt x="522223" y="67865"/>
                </a:lnTo>
                <a:lnTo>
                  <a:pt x="475342" y="67865"/>
                </a:lnTo>
                <a:lnTo>
                  <a:pt x="466905" y="68591"/>
                </a:lnTo>
                <a:lnTo>
                  <a:pt x="438163" y="104114"/>
                </a:lnTo>
                <a:lnTo>
                  <a:pt x="437539" y="115639"/>
                </a:lnTo>
                <a:lnTo>
                  <a:pt x="437958" y="126308"/>
                </a:lnTo>
                <a:lnTo>
                  <a:pt x="455052" y="160883"/>
                </a:lnTo>
                <a:lnTo>
                  <a:pt x="496195" y="160883"/>
                </a:lnTo>
                <a:lnTo>
                  <a:pt x="492345" y="165124"/>
                </a:lnTo>
                <a:lnTo>
                  <a:pt x="487294" y="169608"/>
                </a:lnTo>
                <a:lnTo>
                  <a:pt x="482039" y="173235"/>
                </a:lnTo>
                <a:lnTo>
                  <a:pt x="474895" y="177502"/>
                </a:lnTo>
                <a:lnTo>
                  <a:pt x="467206" y="179635"/>
                </a:lnTo>
                <a:close/>
              </a:path>
              <a:path w="805180" h="229870">
                <a:moveTo>
                  <a:pt x="496195" y="160883"/>
                </a:moveTo>
                <a:lnTo>
                  <a:pt x="468843" y="160883"/>
                </a:lnTo>
                <a:lnTo>
                  <a:pt x="474697" y="158452"/>
                </a:lnTo>
                <a:lnTo>
                  <a:pt x="480848" y="153590"/>
                </a:lnTo>
                <a:lnTo>
                  <a:pt x="485518" y="149423"/>
                </a:lnTo>
                <a:lnTo>
                  <a:pt x="490299" y="144363"/>
                </a:lnTo>
                <a:lnTo>
                  <a:pt x="495192" y="138410"/>
                </a:lnTo>
                <a:lnTo>
                  <a:pt x="500196" y="131564"/>
                </a:lnTo>
                <a:lnTo>
                  <a:pt x="500196" y="73074"/>
                </a:lnTo>
                <a:lnTo>
                  <a:pt x="496624" y="71387"/>
                </a:lnTo>
                <a:lnTo>
                  <a:pt x="492655" y="70098"/>
                </a:lnTo>
                <a:lnTo>
                  <a:pt x="483924" y="68312"/>
                </a:lnTo>
                <a:lnTo>
                  <a:pt x="479608" y="67865"/>
                </a:lnTo>
                <a:lnTo>
                  <a:pt x="522223" y="67865"/>
                </a:lnTo>
                <a:lnTo>
                  <a:pt x="522223" y="153590"/>
                </a:lnTo>
                <a:lnTo>
                  <a:pt x="501833" y="153590"/>
                </a:lnTo>
                <a:lnTo>
                  <a:pt x="497192" y="159785"/>
                </a:lnTo>
                <a:lnTo>
                  <a:pt x="496195" y="160883"/>
                </a:lnTo>
                <a:close/>
              </a:path>
              <a:path w="805180" h="229870">
                <a:moveTo>
                  <a:pt x="522223" y="177403"/>
                </a:moveTo>
                <a:lnTo>
                  <a:pt x="502577" y="177403"/>
                </a:lnTo>
                <a:lnTo>
                  <a:pt x="501833" y="153590"/>
                </a:lnTo>
                <a:lnTo>
                  <a:pt x="522223" y="153590"/>
                </a:lnTo>
                <a:lnTo>
                  <a:pt x="522223" y="177403"/>
                </a:lnTo>
                <a:close/>
              </a:path>
              <a:path w="805180" h="229870">
                <a:moveTo>
                  <a:pt x="604744" y="210294"/>
                </a:moveTo>
                <a:lnTo>
                  <a:pt x="565477" y="210294"/>
                </a:lnTo>
                <a:lnTo>
                  <a:pt x="569198" y="209698"/>
                </a:lnTo>
                <a:lnTo>
                  <a:pt x="576143" y="207317"/>
                </a:lnTo>
                <a:lnTo>
                  <a:pt x="579417" y="205382"/>
                </a:lnTo>
                <a:lnTo>
                  <a:pt x="582493" y="202703"/>
                </a:lnTo>
                <a:lnTo>
                  <a:pt x="585668" y="200124"/>
                </a:lnTo>
                <a:lnTo>
                  <a:pt x="588645" y="196750"/>
                </a:lnTo>
                <a:lnTo>
                  <a:pt x="591423" y="192583"/>
                </a:lnTo>
                <a:lnTo>
                  <a:pt x="594300" y="188416"/>
                </a:lnTo>
                <a:lnTo>
                  <a:pt x="597078" y="183356"/>
                </a:lnTo>
                <a:lnTo>
                  <a:pt x="599757" y="177403"/>
                </a:lnTo>
                <a:lnTo>
                  <a:pt x="549453" y="51345"/>
                </a:lnTo>
                <a:lnTo>
                  <a:pt x="574307" y="51345"/>
                </a:lnTo>
                <a:lnTo>
                  <a:pt x="606157" y="134689"/>
                </a:lnTo>
                <a:lnTo>
                  <a:pt x="612556" y="154334"/>
                </a:lnTo>
                <a:lnTo>
                  <a:pt x="634148" y="154334"/>
                </a:lnTo>
                <a:lnTo>
                  <a:pt x="616575" y="193625"/>
                </a:lnTo>
                <a:lnTo>
                  <a:pt x="605230" y="209798"/>
                </a:lnTo>
                <a:lnTo>
                  <a:pt x="604744" y="210294"/>
                </a:lnTo>
                <a:close/>
              </a:path>
              <a:path w="805180" h="229870">
                <a:moveTo>
                  <a:pt x="634148" y="154334"/>
                </a:moveTo>
                <a:lnTo>
                  <a:pt x="612556" y="154334"/>
                </a:lnTo>
                <a:lnTo>
                  <a:pt x="619849" y="134242"/>
                </a:lnTo>
                <a:lnTo>
                  <a:pt x="649317" y="51345"/>
                </a:lnTo>
                <a:lnTo>
                  <a:pt x="673278" y="51345"/>
                </a:lnTo>
                <a:lnTo>
                  <a:pt x="634148" y="154334"/>
                </a:lnTo>
                <a:close/>
              </a:path>
              <a:path w="805180" h="229870">
                <a:moveTo>
                  <a:pt x="568503" y="229641"/>
                </a:moveTo>
                <a:lnTo>
                  <a:pt x="557986" y="229641"/>
                </a:lnTo>
                <a:lnTo>
                  <a:pt x="556002" y="229592"/>
                </a:lnTo>
                <a:lnTo>
                  <a:pt x="548560" y="229195"/>
                </a:lnTo>
                <a:lnTo>
                  <a:pt x="548560" y="209252"/>
                </a:lnTo>
                <a:lnTo>
                  <a:pt x="550346" y="209550"/>
                </a:lnTo>
                <a:lnTo>
                  <a:pt x="552331" y="209798"/>
                </a:lnTo>
                <a:lnTo>
                  <a:pt x="556696" y="210194"/>
                </a:lnTo>
                <a:lnTo>
                  <a:pt x="559028" y="210294"/>
                </a:lnTo>
                <a:lnTo>
                  <a:pt x="604744" y="210294"/>
                </a:lnTo>
                <a:lnTo>
                  <a:pt x="601097" y="214014"/>
                </a:lnTo>
                <a:lnTo>
                  <a:pt x="595540" y="219372"/>
                </a:lnTo>
                <a:lnTo>
                  <a:pt x="589389" y="223291"/>
                </a:lnTo>
                <a:lnTo>
                  <a:pt x="582642" y="225772"/>
                </a:lnTo>
                <a:lnTo>
                  <a:pt x="575994" y="228351"/>
                </a:lnTo>
                <a:lnTo>
                  <a:pt x="568503" y="229641"/>
                </a:lnTo>
                <a:close/>
              </a:path>
              <a:path w="805180" h="229870">
                <a:moveTo>
                  <a:pt x="720452" y="179486"/>
                </a:moveTo>
                <a:lnTo>
                  <a:pt x="706908" y="165645"/>
                </a:lnTo>
                <a:lnTo>
                  <a:pt x="775369" y="109239"/>
                </a:lnTo>
                <a:lnTo>
                  <a:pt x="706908" y="52387"/>
                </a:lnTo>
                <a:lnTo>
                  <a:pt x="720452" y="38546"/>
                </a:lnTo>
                <a:lnTo>
                  <a:pt x="804837" y="108942"/>
                </a:lnTo>
                <a:lnTo>
                  <a:pt x="720452" y="179486"/>
                </a:lnTo>
                <a:close/>
              </a:path>
            </a:pathLst>
          </a:custGeom>
          <a:solidFill>
            <a:srgbClr val="434343"/>
          </a:solidFill>
        </p:spPr>
        <p:txBody>
          <a:bodyPr wrap="square" lIns="0" tIns="0" rIns="0" bIns="0" rtlCol="0"/>
          <a:lstStyle/>
          <a:p>
            <a:endParaRPr/>
          </a:p>
        </p:txBody>
      </p:sp>
      <p:sp>
        <p:nvSpPr>
          <p:cNvPr id="7" name="object 7"/>
          <p:cNvSpPr/>
          <p:nvPr/>
        </p:nvSpPr>
        <p:spPr>
          <a:xfrm>
            <a:off x="1114289" y="4607048"/>
            <a:ext cx="2898775" cy="23113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109824" y="4955752"/>
            <a:ext cx="1232555" cy="18543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571489" y="5311899"/>
            <a:ext cx="2619583" cy="23038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571489" y="5665812"/>
            <a:ext cx="2200796" cy="22889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109824" y="6013028"/>
            <a:ext cx="1372235" cy="209550"/>
          </a:xfrm>
          <a:custGeom>
            <a:avLst/>
            <a:gdLst/>
            <a:ahLst/>
            <a:cxnLst/>
            <a:rect l="l" t="t" r="r" b="b"/>
            <a:pathLst>
              <a:path w="1372235" h="209550">
                <a:moveTo>
                  <a:pt x="84683" y="185439"/>
                </a:moveTo>
                <a:lnTo>
                  <a:pt x="0" y="114151"/>
                </a:lnTo>
                <a:lnTo>
                  <a:pt x="84683" y="43011"/>
                </a:lnTo>
                <a:lnTo>
                  <a:pt x="104179" y="62805"/>
                </a:lnTo>
                <a:lnTo>
                  <a:pt x="41969" y="113853"/>
                </a:lnTo>
                <a:lnTo>
                  <a:pt x="104179" y="165645"/>
                </a:lnTo>
                <a:lnTo>
                  <a:pt x="84683" y="185439"/>
                </a:lnTo>
                <a:close/>
              </a:path>
              <a:path w="1372235" h="209550">
                <a:moveTo>
                  <a:pt x="165640" y="209550"/>
                </a:moveTo>
                <a:lnTo>
                  <a:pt x="135875" y="209550"/>
                </a:lnTo>
                <a:lnTo>
                  <a:pt x="223534" y="5208"/>
                </a:lnTo>
                <a:lnTo>
                  <a:pt x="253449" y="5208"/>
                </a:lnTo>
                <a:lnTo>
                  <a:pt x="165640" y="209550"/>
                </a:lnTo>
                <a:close/>
              </a:path>
              <a:path w="1372235" h="209550">
                <a:moveTo>
                  <a:pt x="385154" y="162073"/>
                </a:moveTo>
                <a:lnTo>
                  <a:pt x="339764" y="162073"/>
                </a:lnTo>
                <a:lnTo>
                  <a:pt x="345767" y="160783"/>
                </a:lnTo>
                <a:lnTo>
                  <a:pt x="353704" y="155624"/>
                </a:lnTo>
                <a:lnTo>
                  <a:pt x="355659" y="152350"/>
                </a:lnTo>
                <a:lnTo>
                  <a:pt x="355689" y="146248"/>
                </a:lnTo>
                <a:lnTo>
                  <a:pt x="355242" y="144462"/>
                </a:lnTo>
                <a:lnTo>
                  <a:pt x="354349" y="142875"/>
                </a:lnTo>
                <a:lnTo>
                  <a:pt x="353556" y="141287"/>
                </a:lnTo>
                <a:lnTo>
                  <a:pt x="352018" y="139799"/>
                </a:lnTo>
                <a:lnTo>
                  <a:pt x="349736" y="138410"/>
                </a:lnTo>
                <a:lnTo>
                  <a:pt x="347454" y="136921"/>
                </a:lnTo>
                <a:lnTo>
                  <a:pt x="344179" y="135433"/>
                </a:lnTo>
                <a:lnTo>
                  <a:pt x="339913" y="133945"/>
                </a:lnTo>
                <a:lnTo>
                  <a:pt x="335746" y="132357"/>
                </a:lnTo>
                <a:lnTo>
                  <a:pt x="330289" y="130571"/>
                </a:lnTo>
                <a:lnTo>
                  <a:pt x="317291" y="126801"/>
                </a:lnTo>
                <a:lnTo>
                  <a:pt x="311785" y="124817"/>
                </a:lnTo>
                <a:lnTo>
                  <a:pt x="286061" y="95845"/>
                </a:lnTo>
                <a:lnTo>
                  <a:pt x="286037" y="85179"/>
                </a:lnTo>
                <a:lnTo>
                  <a:pt x="287178" y="80317"/>
                </a:lnTo>
                <a:lnTo>
                  <a:pt x="317440" y="55364"/>
                </a:lnTo>
                <a:lnTo>
                  <a:pt x="324385" y="53280"/>
                </a:lnTo>
                <a:lnTo>
                  <a:pt x="332472" y="52238"/>
                </a:lnTo>
                <a:lnTo>
                  <a:pt x="349736" y="52238"/>
                </a:lnTo>
                <a:lnTo>
                  <a:pt x="356830" y="52685"/>
                </a:lnTo>
                <a:lnTo>
                  <a:pt x="362981" y="53578"/>
                </a:lnTo>
                <a:lnTo>
                  <a:pt x="369232" y="54371"/>
                </a:lnTo>
                <a:lnTo>
                  <a:pt x="374739" y="55264"/>
                </a:lnTo>
                <a:lnTo>
                  <a:pt x="379501" y="56257"/>
                </a:lnTo>
                <a:lnTo>
                  <a:pt x="379501" y="74860"/>
                </a:lnTo>
                <a:lnTo>
                  <a:pt x="333662" y="74860"/>
                </a:lnTo>
                <a:lnTo>
                  <a:pt x="328602" y="76001"/>
                </a:lnTo>
                <a:lnTo>
                  <a:pt x="324733" y="78283"/>
                </a:lnTo>
                <a:lnTo>
                  <a:pt x="320962" y="80565"/>
                </a:lnTo>
                <a:lnTo>
                  <a:pt x="319077" y="83690"/>
                </a:lnTo>
                <a:lnTo>
                  <a:pt x="319077" y="89644"/>
                </a:lnTo>
                <a:lnTo>
                  <a:pt x="357177" y="108793"/>
                </a:lnTo>
                <a:lnTo>
                  <a:pt x="363378" y="111075"/>
                </a:lnTo>
                <a:lnTo>
                  <a:pt x="368339" y="113555"/>
                </a:lnTo>
                <a:lnTo>
                  <a:pt x="373399" y="115937"/>
                </a:lnTo>
                <a:lnTo>
                  <a:pt x="377418" y="118616"/>
                </a:lnTo>
                <a:lnTo>
                  <a:pt x="380394" y="121592"/>
                </a:lnTo>
                <a:lnTo>
                  <a:pt x="383470" y="124569"/>
                </a:lnTo>
                <a:lnTo>
                  <a:pt x="385653" y="127992"/>
                </a:lnTo>
                <a:lnTo>
                  <a:pt x="386943" y="131861"/>
                </a:lnTo>
                <a:lnTo>
                  <a:pt x="388332" y="135731"/>
                </a:lnTo>
                <a:lnTo>
                  <a:pt x="388972" y="139799"/>
                </a:lnTo>
                <a:lnTo>
                  <a:pt x="388935" y="152697"/>
                </a:lnTo>
                <a:lnTo>
                  <a:pt x="387389" y="158551"/>
                </a:lnTo>
                <a:lnTo>
                  <a:pt x="385154" y="162073"/>
                </a:lnTo>
                <a:close/>
              </a:path>
              <a:path w="1372235" h="209550">
                <a:moveTo>
                  <a:pt x="379501" y="81260"/>
                </a:moveTo>
                <a:lnTo>
                  <a:pt x="372258" y="78878"/>
                </a:lnTo>
                <a:lnTo>
                  <a:pt x="365412" y="77241"/>
                </a:lnTo>
                <a:lnTo>
                  <a:pt x="358963" y="76348"/>
                </a:lnTo>
                <a:lnTo>
                  <a:pt x="352613" y="75356"/>
                </a:lnTo>
                <a:lnTo>
                  <a:pt x="346263" y="74860"/>
                </a:lnTo>
                <a:lnTo>
                  <a:pt x="379501" y="74860"/>
                </a:lnTo>
                <a:lnTo>
                  <a:pt x="379501" y="81260"/>
                </a:lnTo>
                <a:close/>
              </a:path>
              <a:path w="1372235" h="209550">
                <a:moveTo>
                  <a:pt x="339715" y="185439"/>
                </a:moveTo>
                <a:lnTo>
                  <a:pt x="332769" y="185439"/>
                </a:lnTo>
                <a:lnTo>
                  <a:pt x="325877" y="185356"/>
                </a:lnTo>
                <a:lnTo>
                  <a:pt x="286037" y="180379"/>
                </a:lnTo>
                <a:lnTo>
                  <a:pt x="286037" y="152697"/>
                </a:lnTo>
                <a:lnTo>
                  <a:pt x="293876" y="155971"/>
                </a:lnTo>
                <a:lnTo>
                  <a:pt x="301714" y="158353"/>
                </a:lnTo>
                <a:lnTo>
                  <a:pt x="317390" y="161329"/>
                </a:lnTo>
                <a:lnTo>
                  <a:pt x="324782" y="162073"/>
                </a:lnTo>
                <a:lnTo>
                  <a:pt x="385154" y="162073"/>
                </a:lnTo>
                <a:lnTo>
                  <a:pt x="384115" y="163710"/>
                </a:lnTo>
                <a:lnTo>
                  <a:pt x="353308" y="183207"/>
                </a:lnTo>
                <a:lnTo>
                  <a:pt x="346561" y="184695"/>
                </a:lnTo>
                <a:lnTo>
                  <a:pt x="339715" y="185439"/>
                </a:lnTo>
                <a:close/>
              </a:path>
              <a:path w="1372235" h="209550">
                <a:moveTo>
                  <a:pt x="484916" y="185439"/>
                </a:moveTo>
                <a:lnTo>
                  <a:pt x="481146" y="185439"/>
                </a:lnTo>
                <a:lnTo>
                  <a:pt x="474039" y="185188"/>
                </a:lnTo>
                <a:lnTo>
                  <a:pt x="435307" y="169217"/>
                </a:lnTo>
                <a:lnTo>
                  <a:pt x="419047" y="129089"/>
                </a:lnTo>
                <a:lnTo>
                  <a:pt x="418817" y="120550"/>
                </a:lnTo>
                <a:lnTo>
                  <a:pt x="419047" y="113816"/>
                </a:lnTo>
                <a:lnTo>
                  <a:pt x="435009" y="71288"/>
                </a:lnTo>
                <a:lnTo>
                  <a:pt x="469637" y="52238"/>
                </a:lnTo>
                <a:lnTo>
                  <a:pt x="487893" y="52238"/>
                </a:lnTo>
                <a:lnTo>
                  <a:pt x="495930" y="53677"/>
                </a:lnTo>
                <a:lnTo>
                  <a:pt x="502875" y="56554"/>
                </a:lnTo>
                <a:lnTo>
                  <a:pt x="509820" y="59332"/>
                </a:lnTo>
                <a:lnTo>
                  <a:pt x="515625" y="63252"/>
                </a:lnTo>
                <a:lnTo>
                  <a:pt x="520288" y="68312"/>
                </a:lnTo>
                <a:lnTo>
                  <a:pt x="524951" y="73272"/>
                </a:lnTo>
                <a:lnTo>
                  <a:pt x="526067" y="75158"/>
                </a:lnTo>
                <a:lnTo>
                  <a:pt x="470530" y="75158"/>
                </a:lnTo>
                <a:lnTo>
                  <a:pt x="464229" y="77737"/>
                </a:lnTo>
                <a:lnTo>
                  <a:pt x="454307" y="88056"/>
                </a:lnTo>
                <a:lnTo>
                  <a:pt x="451380" y="95299"/>
                </a:lnTo>
                <a:lnTo>
                  <a:pt x="450487" y="104626"/>
                </a:lnTo>
                <a:lnTo>
                  <a:pt x="534575" y="104626"/>
                </a:lnTo>
                <a:lnTo>
                  <a:pt x="534476" y="113903"/>
                </a:lnTo>
                <a:lnTo>
                  <a:pt x="534278" y="117276"/>
                </a:lnTo>
                <a:lnTo>
                  <a:pt x="534136" y="121443"/>
                </a:lnTo>
                <a:lnTo>
                  <a:pt x="534030" y="123676"/>
                </a:lnTo>
                <a:lnTo>
                  <a:pt x="533831" y="126652"/>
                </a:lnTo>
                <a:lnTo>
                  <a:pt x="449892" y="126652"/>
                </a:lnTo>
                <a:lnTo>
                  <a:pt x="449892" y="132208"/>
                </a:lnTo>
                <a:lnTo>
                  <a:pt x="480402" y="161032"/>
                </a:lnTo>
                <a:lnTo>
                  <a:pt x="527729" y="161032"/>
                </a:lnTo>
                <a:lnTo>
                  <a:pt x="527729" y="179189"/>
                </a:lnTo>
                <a:lnTo>
                  <a:pt x="492903" y="184993"/>
                </a:lnTo>
                <a:lnTo>
                  <a:pt x="488835" y="185291"/>
                </a:lnTo>
                <a:lnTo>
                  <a:pt x="484916" y="185439"/>
                </a:lnTo>
                <a:close/>
              </a:path>
              <a:path w="1372235" h="209550">
                <a:moveTo>
                  <a:pt x="534575" y="104626"/>
                </a:moveTo>
                <a:lnTo>
                  <a:pt x="503470" y="104626"/>
                </a:lnTo>
                <a:lnTo>
                  <a:pt x="503569" y="99566"/>
                </a:lnTo>
                <a:lnTo>
                  <a:pt x="502924" y="95200"/>
                </a:lnTo>
                <a:lnTo>
                  <a:pt x="501535" y="91529"/>
                </a:lnTo>
                <a:lnTo>
                  <a:pt x="500246" y="87759"/>
                </a:lnTo>
                <a:lnTo>
                  <a:pt x="498410" y="84683"/>
                </a:lnTo>
                <a:lnTo>
                  <a:pt x="496029" y="82302"/>
                </a:lnTo>
                <a:lnTo>
                  <a:pt x="493747" y="79821"/>
                </a:lnTo>
                <a:lnTo>
                  <a:pt x="491068" y="78035"/>
                </a:lnTo>
                <a:lnTo>
                  <a:pt x="487992" y="76944"/>
                </a:lnTo>
                <a:lnTo>
                  <a:pt x="485016" y="75753"/>
                </a:lnTo>
                <a:lnTo>
                  <a:pt x="481741" y="75158"/>
                </a:lnTo>
                <a:lnTo>
                  <a:pt x="526067" y="75158"/>
                </a:lnTo>
                <a:lnTo>
                  <a:pt x="528473" y="79226"/>
                </a:lnTo>
                <a:lnTo>
                  <a:pt x="530855" y="86171"/>
                </a:lnTo>
                <a:lnTo>
                  <a:pt x="533343" y="93166"/>
                </a:lnTo>
                <a:lnTo>
                  <a:pt x="534575" y="100756"/>
                </a:lnTo>
                <a:lnTo>
                  <a:pt x="534575" y="104626"/>
                </a:lnTo>
                <a:close/>
              </a:path>
              <a:path w="1372235" h="209550">
                <a:moveTo>
                  <a:pt x="527729" y="161032"/>
                </a:moveTo>
                <a:lnTo>
                  <a:pt x="491911" y="161032"/>
                </a:lnTo>
                <a:lnTo>
                  <a:pt x="498509" y="160535"/>
                </a:lnTo>
                <a:lnTo>
                  <a:pt x="512698" y="158551"/>
                </a:lnTo>
                <a:lnTo>
                  <a:pt x="520089" y="157013"/>
                </a:lnTo>
                <a:lnTo>
                  <a:pt x="527729" y="154930"/>
                </a:lnTo>
                <a:lnTo>
                  <a:pt x="527729" y="161032"/>
                </a:lnTo>
                <a:close/>
              </a:path>
              <a:path w="1372235" h="209550">
                <a:moveTo>
                  <a:pt x="634335" y="184844"/>
                </a:moveTo>
                <a:lnTo>
                  <a:pt x="627290" y="184844"/>
                </a:lnTo>
                <a:lnTo>
                  <a:pt x="619895" y="184584"/>
                </a:lnTo>
                <a:lnTo>
                  <a:pt x="579516" y="168473"/>
                </a:lnTo>
                <a:lnTo>
                  <a:pt x="562531" y="127973"/>
                </a:lnTo>
                <a:lnTo>
                  <a:pt x="562252" y="120253"/>
                </a:lnTo>
                <a:lnTo>
                  <a:pt x="562550" y="112830"/>
                </a:lnTo>
                <a:lnTo>
                  <a:pt x="586561" y="65434"/>
                </a:lnTo>
                <a:lnTo>
                  <a:pt x="629523" y="52982"/>
                </a:lnTo>
                <a:lnTo>
                  <a:pt x="637758" y="52982"/>
                </a:lnTo>
                <a:lnTo>
                  <a:pt x="644703" y="53429"/>
                </a:lnTo>
                <a:lnTo>
                  <a:pt x="656014" y="55215"/>
                </a:lnTo>
                <a:lnTo>
                  <a:pt x="661124" y="56306"/>
                </a:lnTo>
                <a:lnTo>
                  <a:pt x="665688" y="57596"/>
                </a:lnTo>
                <a:lnTo>
                  <a:pt x="665688" y="79325"/>
                </a:lnTo>
                <a:lnTo>
                  <a:pt x="625802" y="79325"/>
                </a:lnTo>
                <a:lnTo>
                  <a:pt x="620692" y="80267"/>
                </a:lnTo>
                <a:lnTo>
                  <a:pt x="595155" y="112830"/>
                </a:lnTo>
                <a:lnTo>
                  <a:pt x="595143" y="124916"/>
                </a:lnTo>
                <a:lnTo>
                  <a:pt x="596036" y="130422"/>
                </a:lnTo>
                <a:lnTo>
                  <a:pt x="626497" y="158055"/>
                </a:lnTo>
                <a:lnTo>
                  <a:pt x="666283" y="158055"/>
                </a:lnTo>
                <a:lnTo>
                  <a:pt x="666283" y="177700"/>
                </a:lnTo>
                <a:lnTo>
                  <a:pt x="660231" y="180181"/>
                </a:lnTo>
                <a:lnTo>
                  <a:pt x="653980" y="181967"/>
                </a:lnTo>
                <a:lnTo>
                  <a:pt x="647531" y="183058"/>
                </a:lnTo>
                <a:lnTo>
                  <a:pt x="641082" y="184249"/>
                </a:lnTo>
                <a:lnTo>
                  <a:pt x="634335" y="184844"/>
                </a:lnTo>
                <a:close/>
              </a:path>
              <a:path w="1372235" h="209550">
                <a:moveTo>
                  <a:pt x="665688" y="87362"/>
                </a:moveTo>
                <a:lnTo>
                  <a:pt x="660429" y="84782"/>
                </a:lnTo>
                <a:lnTo>
                  <a:pt x="654774" y="82798"/>
                </a:lnTo>
                <a:lnTo>
                  <a:pt x="642669" y="80020"/>
                </a:lnTo>
                <a:lnTo>
                  <a:pt x="636915" y="79325"/>
                </a:lnTo>
                <a:lnTo>
                  <a:pt x="665688" y="79325"/>
                </a:lnTo>
                <a:lnTo>
                  <a:pt x="665688" y="87362"/>
                </a:lnTo>
                <a:close/>
              </a:path>
              <a:path w="1372235" h="209550">
                <a:moveTo>
                  <a:pt x="666283" y="158055"/>
                </a:moveTo>
                <a:lnTo>
                  <a:pt x="634732" y="158055"/>
                </a:lnTo>
                <a:lnTo>
                  <a:pt x="637510" y="157906"/>
                </a:lnTo>
                <a:lnTo>
                  <a:pt x="640387" y="157608"/>
                </a:lnTo>
                <a:lnTo>
                  <a:pt x="666283" y="150465"/>
                </a:lnTo>
                <a:lnTo>
                  <a:pt x="666283" y="158055"/>
                </a:lnTo>
                <a:close/>
              </a:path>
              <a:path w="1372235" h="209550">
                <a:moveTo>
                  <a:pt x="758254" y="55066"/>
                </a:moveTo>
                <a:lnTo>
                  <a:pt x="726851" y="55066"/>
                </a:lnTo>
                <a:lnTo>
                  <a:pt x="726851" y="22324"/>
                </a:lnTo>
                <a:lnTo>
                  <a:pt x="758254" y="14287"/>
                </a:lnTo>
                <a:lnTo>
                  <a:pt x="758254" y="55066"/>
                </a:lnTo>
                <a:close/>
              </a:path>
              <a:path w="1372235" h="209550">
                <a:moveTo>
                  <a:pt x="807814" y="78878"/>
                </a:moveTo>
                <a:lnTo>
                  <a:pt x="692621" y="78878"/>
                </a:lnTo>
                <a:lnTo>
                  <a:pt x="692621" y="55066"/>
                </a:lnTo>
                <a:lnTo>
                  <a:pt x="807814" y="55066"/>
                </a:lnTo>
                <a:lnTo>
                  <a:pt x="807814" y="78878"/>
                </a:lnTo>
                <a:close/>
              </a:path>
              <a:path w="1372235" h="209550">
                <a:moveTo>
                  <a:pt x="780281" y="185439"/>
                </a:moveTo>
                <a:lnTo>
                  <a:pt x="766886" y="185439"/>
                </a:lnTo>
                <a:lnTo>
                  <a:pt x="759643" y="184546"/>
                </a:lnTo>
                <a:lnTo>
                  <a:pt x="753492" y="182760"/>
                </a:lnTo>
                <a:lnTo>
                  <a:pt x="747439" y="181074"/>
                </a:lnTo>
                <a:lnTo>
                  <a:pt x="726851" y="148877"/>
                </a:lnTo>
                <a:lnTo>
                  <a:pt x="726851" y="78878"/>
                </a:lnTo>
                <a:lnTo>
                  <a:pt x="758254" y="78878"/>
                </a:lnTo>
                <a:lnTo>
                  <a:pt x="758254" y="146198"/>
                </a:lnTo>
                <a:lnTo>
                  <a:pt x="759941" y="151754"/>
                </a:lnTo>
                <a:lnTo>
                  <a:pt x="763314" y="155525"/>
                </a:lnTo>
                <a:lnTo>
                  <a:pt x="766688" y="159196"/>
                </a:lnTo>
                <a:lnTo>
                  <a:pt x="772294" y="161032"/>
                </a:lnTo>
                <a:lnTo>
                  <a:pt x="807814" y="161032"/>
                </a:lnTo>
                <a:lnTo>
                  <a:pt x="807814" y="181421"/>
                </a:lnTo>
                <a:lnTo>
                  <a:pt x="802357" y="182612"/>
                </a:lnTo>
                <a:lnTo>
                  <a:pt x="796801" y="183554"/>
                </a:lnTo>
                <a:lnTo>
                  <a:pt x="791145" y="184249"/>
                </a:lnTo>
                <a:lnTo>
                  <a:pt x="785589" y="185042"/>
                </a:lnTo>
                <a:lnTo>
                  <a:pt x="780281" y="185439"/>
                </a:lnTo>
                <a:close/>
              </a:path>
              <a:path w="1372235" h="209550">
                <a:moveTo>
                  <a:pt x="807814" y="161032"/>
                </a:moveTo>
                <a:lnTo>
                  <a:pt x="785192" y="161032"/>
                </a:lnTo>
                <a:lnTo>
                  <a:pt x="790103" y="160635"/>
                </a:lnTo>
                <a:lnTo>
                  <a:pt x="794866" y="159841"/>
                </a:lnTo>
                <a:lnTo>
                  <a:pt x="799628" y="158948"/>
                </a:lnTo>
                <a:lnTo>
                  <a:pt x="803944" y="157956"/>
                </a:lnTo>
                <a:lnTo>
                  <a:pt x="807814" y="156864"/>
                </a:lnTo>
                <a:lnTo>
                  <a:pt x="807814" y="161032"/>
                </a:lnTo>
                <a:close/>
              </a:path>
              <a:path w="1372235" h="209550">
                <a:moveTo>
                  <a:pt x="900182" y="40034"/>
                </a:moveTo>
                <a:lnTo>
                  <a:pt x="894526" y="40034"/>
                </a:lnTo>
                <a:lnTo>
                  <a:pt x="891847" y="39538"/>
                </a:lnTo>
                <a:lnTo>
                  <a:pt x="877312" y="17313"/>
                </a:lnTo>
                <a:lnTo>
                  <a:pt x="877808" y="14733"/>
                </a:lnTo>
                <a:lnTo>
                  <a:pt x="878800" y="12352"/>
                </a:lnTo>
                <a:lnTo>
                  <a:pt x="879792" y="9872"/>
                </a:lnTo>
                <a:lnTo>
                  <a:pt x="881181" y="7739"/>
                </a:lnTo>
                <a:lnTo>
                  <a:pt x="882967" y="5953"/>
                </a:lnTo>
                <a:lnTo>
                  <a:pt x="884753" y="4067"/>
                </a:lnTo>
                <a:lnTo>
                  <a:pt x="886886" y="2629"/>
                </a:lnTo>
                <a:lnTo>
                  <a:pt x="889367" y="1637"/>
                </a:lnTo>
                <a:lnTo>
                  <a:pt x="891847" y="545"/>
                </a:lnTo>
                <a:lnTo>
                  <a:pt x="894526" y="0"/>
                </a:lnTo>
                <a:lnTo>
                  <a:pt x="900182" y="0"/>
                </a:lnTo>
                <a:lnTo>
                  <a:pt x="902761" y="545"/>
                </a:lnTo>
                <a:lnTo>
                  <a:pt x="905143" y="1637"/>
                </a:lnTo>
                <a:lnTo>
                  <a:pt x="907623" y="2629"/>
                </a:lnTo>
                <a:lnTo>
                  <a:pt x="909756" y="4068"/>
                </a:lnTo>
                <a:lnTo>
                  <a:pt x="911542" y="5953"/>
                </a:lnTo>
                <a:lnTo>
                  <a:pt x="913427" y="7739"/>
                </a:lnTo>
                <a:lnTo>
                  <a:pt x="914866" y="9872"/>
                </a:lnTo>
                <a:lnTo>
                  <a:pt x="915858" y="12352"/>
                </a:lnTo>
                <a:lnTo>
                  <a:pt x="916850" y="14733"/>
                </a:lnTo>
                <a:lnTo>
                  <a:pt x="917346" y="17313"/>
                </a:lnTo>
                <a:lnTo>
                  <a:pt x="917346" y="22870"/>
                </a:lnTo>
                <a:lnTo>
                  <a:pt x="911542" y="34230"/>
                </a:lnTo>
                <a:lnTo>
                  <a:pt x="909756" y="36016"/>
                </a:lnTo>
                <a:lnTo>
                  <a:pt x="907623" y="37455"/>
                </a:lnTo>
                <a:lnTo>
                  <a:pt x="905143" y="38546"/>
                </a:lnTo>
                <a:lnTo>
                  <a:pt x="902761" y="39538"/>
                </a:lnTo>
                <a:lnTo>
                  <a:pt x="900182" y="40034"/>
                </a:lnTo>
                <a:close/>
              </a:path>
              <a:path w="1372235" h="209550">
                <a:moveTo>
                  <a:pt x="914816" y="158799"/>
                </a:moveTo>
                <a:lnTo>
                  <a:pt x="883414" y="158799"/>
                </a:lnTo>
                <a:lnTo>
                  <a:pt x="883414" y="78878"/>
                </a:lnTo>
                <a:lnTo>
                  <a:pt x="847397" y="78878"/>
                </a:lnTo>
                <a:lnTo>
                  <a:pt x="847397" y="55066"/>
                </a:lnTo>
                <a:lnTo>
                  <a:pt x="914816" y="55066"/>
                </a:lnTo>
                <a:lnTo>
                  <a:pt x="914816" y="158799"/>
                </a:lnTo>
                <a:close/>
              </a:path>
              <a:path w="1372235" h="209550">
                <a:moveTo>
                  <a:pt x="951577" y="182612"/>
                </a:moveTo>
                <a:lnTo>
                  <a:pt x="842932" y="182612"/>
                </a:lnTo>
                <a:lnTo>
                  <a:pt x="842932" y="158799"/>
                </a:lnTo>
                <a:lnTo>
                  <a:pt x="951577" y="158799"/>
                </a:lnTo>
                <a:lnTo>
                  <a:pt x="951577" y="182612"/>
                </a:lnTo>
                <a:close/>
              </a:path>
              <a:path w="1372235" h="209550">
                <a:moveTo>
                  <a:pt x="1033874" y="185439"/>
                </a:moveTo>
                <a:lnTo>
                  <a:pt x="994633" y="174525"/>
                </a:lnTo>
                <a:lnTo>
                  <a:pt x="974454" y="134987"/>
                </a:lnTo>
                <a:lnTo>
                  <a:pt x="973509" y="117871"/>
                </a:lnTo>
                <a:lnTo>
                  <a:pt x="973719" y="112095"/>
                </a:lnTo>
                <a:lnTo>
                  <a:pt x="990118" y="70693"/>
                </a:lnTo>
                <a:lnTo>
                  <a:pt x="1029139" y="52545"/>
                </a:lnTo>
                <a:lnTo>
                  <a:pt x="1036255" y="52238"/>
                </a:lnTo>
                <a:lnTo>
                  <a:pt x="1043269" y="52508"/>
                </a:lnTo>
                <a:lnTo>
                  <a:pt x="1080755" y="69056"/>
                </a:lnTo>
                <a:lnTo>
                  <a:pt x="1085914" y="74513"/>
                </a:lnTo>
                <a:lnTo>
                  <a:pt x="1088328" y="78730"/>
                </a:lnTo>
                <a:lnTo>
                  <a:pt x="1030004" y="78730"/>
                </a:lnTo>
                <a:lnTo>
                  <a:pt x="1025440" y="79771"/>
                </a:lnTo>
                <a:lnTo>
                  <a:pt x="1005299" y="113307"/>
                </a:lnTo>
                <a:lnTo>
                  <a:pt x="1005339" y="119508"/>
                </a:lnTo>
                <a:lnTo>
                  <a:pt x="1018693" y="155624"/>
                </a:lnTo>
                <a:lnTo>
                  <a:pt x="1026036" y="158948"/>
                </a:lnTo>
                <a:lnTo>
                  <a:pt x="1086619" y="158948"/>
                </a:lnTo>
                <a:lnTo>
                  <a:pt x="1085517" y="160883"/>
                </a:lnTo>
                <a:lnTo>
                  <a:pt x="1047938" y="184249"/>
                </a:lnTo>
                <a:lnTo>
                  <a:pt x="1041111" y="185142"/>
                </a:lnTo>
                <a:lnTo>
                  <a:pt x="1033874" y="185439"/>
                </a:lnTo>
                <a:close/>
              </a:path>
              <a:path w="1372235" h="209550">
                <a:moveTo>
                  <a:pt x="1086619" y="158948"/>
                </a:moveTo>
                <a:lnTo>
                  <a:pt x="1040422" y="158948"/>
                </a:lnTo>
                <a:lnTo>
                  <a:pt x="1044838" y="157956"/>
                </a:lnTo>
                <a:lnTo>
                  <a:pt x="1048608" y="155971"/>
                </a:lnTo>
                <a:lnTo>
                  <a:pt x="1052378" y="153888"/>
                </a:lnTo>
                <a:lnTo>
                  <a:pt x="1055404" y="151060"/>
                </a:lnTo>
                <a:lnTo>
                  <a:pt x="1057686" y="147488"/>
                </a:lnTo>
                <a:lnTo>
                  <a:pt x="1060068" y="143817"/>
                </a:lnTo>
                <a:lnTo>
                  <a:pt x="1061854" y="139501"/>
                </a:lnTo>
                <a:lnTo>
                  <a:pt x="1064235" y="129579"/>
                </a:lnTo>
                <a:lnTo>
                  <a:pt x="1064723" y="125229"/>
                </a:lnTo>
                <a:lnTo>
                  <a:pt x="1064793" y="117871"/>
                </a:lnTo>
                <a:lnTo>
                  <a:pt x="1064365" y="109267"/>
                </a:lnTo>
                <a:lnTo>
                  <a:pt x="1045086" y="78730"/>
                </a:lnTo>
                <a:lnTo>
                  <a:pt x="1088328" y="78730"/>
                </a:lnTo>
                <a:lnTo>
                  <a:pt x="1096619" y="119508"/>
                </a:lnTo>
                <a:lnTo>
                  <a:pt x="1096410" y="125229"/>
                </a:lnTo>
                <a:lnTo>
                  <a:pt x="1095600" y="132271"/>
                </a:lnTo>
                <a:lnTo>
                  <a:pt x="1094252" y="138996"/>
                </a:lnTo>
                <a:lnTo>
                  <a:pt x="1092363" y="145405"/>
                </a:lnTo>
                <a:lnTo>
                  <a:pt x="1089585" y="153739"/>
                </a:lnTo>
                <a:lnTo>
                  <a:pt x="1086619" y="158948"/>
                </a:lnTo>
                <a:close/>
              </a:path>
              <a:path w="1372235" h="209550">
                <a:moveTo>
                  <a:pt x="1224323" y="73818"/>
                </a:moveTo>
                <a:lnTo>
                  <a:pt x="1148615" y="73818"/>
                </a:lnTo>
                <a:lnTo>
                  <a:pt x="1151294" y="70544"/>
                </a:lnTo>
                <a:lnTo>
                  <a:pt x="1184433" y="52238"/>
                </a:lnTo>
                <a:lnTo>
                  <a:pt x="1195645" y="52238"/>
                </a:lnTo>
                <a:lnTo>
                  <a:pt x="1201350" y="53330"/>
                </a:lnTo>
                <a:lnTo>
                  <a:pt x="1206212" y="55512"/>
                </a:lnTo>
                <a:lnTo>
                  <a:pt x="1211074" y="57596"/>
                </a:lnTo>
                <a:lnTo>
                  <a:pt x="1215142" y="60622"/>
                </a:lnTo>
                <a:lnTo>
                  <a:pt x="1218416" y="64591"/>
                </a:lnTo>
                <a:lnTo>
                  <a:pt x="1221690" y="68460"/>
                </a:lnTo>
                <a:lnTo>
                  <a:pt x="1224121" y="73124"/>
                </a:lnTo>
                <a:lnTo>
                  <a:pt x="1224323" y="73818"/>
                </a:lnTo>
                <a:close/>
              </a:path>
              <a:path w="1372235" h="209550">
                <a:moveTo>
                  <a:pt x="1152038" y="182612"/>
                </a:moveTo>
                <a:lnTo>
                  <a:pt x="1121380" y="182612"/>
                </a:lnTo>
                <a:lnTo>
                  <a:pt x="1121380" y="55066"/>
                </a:lnTo>
                <a:lnTo>
                  <a:pt x="1147871" y="55066"/>
                </a:lnTo>
                <a:lnTo>
                  <a:pt x="1148615" y="73818"/>
                </a:lnTo>
                <a:lnTo>
                  <a:pt x="1224323" y="73818"/>
                </a:lnTo>
                <a:lnTo>
                  <a:pt x="1225708" y="78581"/>
                </a:lnTo>
                <a:lnTo>
                  <a:pt x="1176794" y="78581"/>
                </a:lnTo>
                <a:lnTo>
                  <a:pt x="1171833" y="80664"/>
                </a:lnTo>
                <a:lnTo>
                  <a:pt x="1162308" y="88999"/>
                </a:lnTo>
                <a:lnTo>
                  <a:pt x="1157297" y="94654"/>
                </a:lnTo>
                <a:lnTo>
                  <a:pt x="1152038" y="101798"/>
                </a:lnTo>
                <a:lnTo>
                  <a:pt x="1152038" y="182612"/>
                </a:lnTo>
                <a:close/>
              </a:path>
              <a:path w="1372235" h="209550">
                <a:moveTo>
                  <a:pt x="1228090" y="182612"/>
                </a:moveTo>
                <a:lnTo>
                  <a:pt x="1197580" y="182612"/>
                </a:lnTo>
                <a:lnTo>
                  <a:pt x="1197580" y="99417"/>
                </a:lnTo>
                <a:lnTo>
                  <a:pt x="1196603" y="90301"/>
                </a:lnTo>
                <a:lnTo>
                  <a:pt x="1193673" y="83790"/>
                </a:lnTo>
                <a:lnTo>
                  <a:pt x="1188790" y="79883"/>
                </a:lnTo>
                <a:lnTo>
                  <a:pt x="1181953" y="78581"/>
                </a:lnTo>
                <a:lnTo>
                  <a:pt x="1225708" y="78581"/>
                </a:lnTo>
                <a:lnTo>
                  <a:pt x="1227296" y="84038"/>
                </a:lnTo>
                <a:lnTo>
                  <a:pt x="1228090" y="90189"/>
                </a:lnTo>
                <a:lnTo>
                  <a:pt x="1228090" y="182612"/>
                </a:lnTo>
                <a:close/>
              </a:path>
              <a:path w="1372235" h="209550">
                <a:moveTo>
                  <a:pt x="1287467" y="185439"/>
                </a:moveTo>
                <a:lnTo>
                  <a:pt x="1268119" y="165645"/>
                </a:lnTo>
                <a:lnTo>
                  <a:pt x="1330181" y="114448"/>
                </a:lnTo>
                <a:lnTo>
                  <a:pt x="1268119" y="62805"/>
                </a:lnTo>
                <a:lnTo>
                  <a:pt x="1287467" y="43011"/>
                </a:lnTo>
                <a:lnTo>
                  <a:pt x="1372150" y="114151"/>
                </a:lnTo>
                <a:lnTo>
                  <a:pt x="1287467" y="185439"/>
                </a:lnTo>
                <a:close/>
              </a:path>
            </a:pathLst>
          </a:custGeom>
          <a:solidFill>
            <a:srgbClr val="9900FF"/>
          </a:solidFill>
        </p:spPr>
        <p:txBody>
          <a:bodyPr wrap="square" lIns="0" tIns="0" rIns="0" bIns="0" rtlCol="0"/>
          <a:lstStyle/>
          <a:p>
            <a:endParaRPr/>
          </a:p>
        </p:txBody>
      </p:sp>
      <p:sp>
        <p:nvSpPr>
          <p:cNvPr id="12" name="object 12"/>
          <p:cNvSpPr/>
          <p:nvPr/>
        </p:nvSpPr>
        <p:spPr>
          <a:xfrm>
            <a:off x="657089" y="6370662"/>
            <a:ext cx="944880" cy="229870"/>
          </a:xfrm>
          <a:custGeom>
            <a:avLst/>
            <a:gdLst/>
            <a:ahLst/>
            <a:cxnLst/>
            <a:rect l="l" t="t" r="r" b="b"/>
            <a:pathLst>
              <a:path w="944880" h="229870">
                <a:moveTo>
                  <a:pt x="84385" y="179486"/>
                </a:moveTo>
                <a:lnTo>
                  <a:pt x="0" y="108942"/>
                </a:lnTo>
                <a:lnTo>
                  <a:pt x="84385" y="38546"/>
                </a:lnTo>
                <a:lnTo>
                  <a:pt x="98077" y="52387"/>
                </a:lnTo>
                <a:lnTo>
                  <a:pt x="29616" y="108644"/>
                </a:lnTo>
                <a:lnTo>
                  <a:pt x="98077" y="165645"/>
                </a:lnTo>
                <a:lnTo>
                  <a:pt x="84385" y="179486"/>
                </a:lnTo>
                <a:close/>
              </a:path>
              <a:path w="944880" h="229870">
                <a:moveTo>
                  <a:pt x="157604" y="204341"/>
                </a:moveTo>
                <a:lnTo>
                  <a:pt x="136768" y="204341"/>
                </a:lnTo>
                <a:lnTo>
                  <a:pt x="222939" y="0"/>
                </a:lnTo>
                <a:lnTo>
                  <a:pt x="243775" y="0"/>
                </a:lnTo>
                <a:lnTo>
                  <a:pt x="157604" y="204341"/>
                </a:lnTo>
                <a:close/>
              </a:path>
              <a:path w="944880" h="229870">
                <a:moveTo>
                  <a:pt x="328007" y="178891"/>
                </a:moveTo>
                <a:lnTo>
                  <a:pt x="320565" y="178891"/>
                </a:lnTo>
                <a:lnTo>
                  <a:pt x="312926" y="178197"/>
                </a:lnTo>
                <a:lnTo>
                  <a:pt x="305087" y="176807"/>
                </a:lnTo>
                <a:lnTo>
                  <a:pt x="297348" y="175319"/>
                </a:lnTo>
                <a:lnTo>
                  <a:pt x="289659" y="173037"/>
                </a:lnTo>
                <a:lnTo>
                  <a:pt x="282019" y="169961"/>
                </a:lnTo>
                <a:lnTo>
                  <a:pt x="282019" y="0"/>
                </a:lnTo>
                <a:lnTo>
                  <a:pt x="303897" y="0"/>
                </a:lnTo>
                <a:lnTo>
                  <a:pt x="303806" y="50849"/>
                </a:lnTo>
                <a:lnTo>
                  <a:pt x="302855" y="72181"/>
                </a:lnTo>
                <a:lnTo>
                  <a:pt x="327071" y="72181"/>
                </a:lnTo>
                <a:lnTo>
                  <a:pt x="324435" y="73967"/>
                </a:lnTo>
                <a:lnTo>
                  <a:pt x="321359" y="75951"/>
                </a:lnTo>
                <a:lnTo>
                  <a:pt x="318135" y="78630"/>
                </a:lnTo>
                <a:lnTo>
                  <a:pt x="311388" y="85377"/>
                </a:lnTo>
                <a:lnTo>
                  <a:pt x="307766" y="89594"/>
                </a:lnTo>
                <a:lnTo>
                  <a:pt x="303897" y="94654"/>
                </a:lnTo>
                <a:lnTo>
                  <a:pt x="303897" y="155823"/>
                </a:lnTo>
                <a:lnTo>
                  <a:pt x="325576" y="161180"/>
                </a:lnTo>
                <a:lnTo>
                  <a:pt x="373102" y="161180"/>
                </a:lnTo>
                <a:lnTo>
                  <a:pt x="367843" y="166935"/>
                </a:lnTo>
                <a:lnTo>
                  <a:pt x="334974" y="178612"/>
                </a:lnTo>
                <a:lnTo>
                  <a:pt x="328007" y="178891"/>
                </a:lnTo>
                <a:close/>
              </a:path>
              <a:path w="944880" h="229870">
                <a:moveTo>
                  <a:pt x="327071" y="72181"/>
                </a:moveTo>
                <a:lnTo>
                  <a:pt x="302855" y="72181"/>
                </a:lnTo>
                <a:lnTo>
                  <a:pt x="307627" y="66321"/>
                </a:lnTo>
                <a:lnTo>
                  <a:pt x="337879" y="49113"/>
                </a:lnTo>
                <a:lnTo>
                  <a:pt x="353258" y="49113"/>
                </a:lnTo>
                <a:lnTo>
                  <a:pt x="359608" y="50601"/>
                </a:lnTo>
                <a:lnTo>
                  <a:pt x="370522" y="56554"/>
                </a:lnTo>
                <a:lnTo>
                  <a:pt x="375086" y="60821"/>
                </a:lnTo>
                <a:lnTo>
                  <a:pt x="378757" y="66377"/>
                </a:lnTo>
                <a:lnTo>
                  <a:pt x="379959" y="68163"/>
                </a:lnTo>
                <a:lnTo>
                  <a:pt x="338921" y="68163"/>
                </a:lnTo>
                <a:lnTo>
                  <a:pt x="336093" y="68609"/>
                </a:lnTo>
                <a:lnTo>
                  <a:pt x="333216" y="69502"/>
                </a:lnTo>
                <a:lnTo>
                  <a:pt x="330438" y="70395"/>
                </a:lnTo>
                <a:lnTo>
                  <a:pt x="327511" y="71884"/>
                </a:lnTo>
                <a:lnTo>
                  <a:pt x="327071" y="72181"/>
                </a:lnTo>
                <a:close/>
              </a:path>
              <a:path w="944880" h="229870">
                <a:moveTo>
                  <a:pt x="373102" y="161180"/>
                </a:moveTo>
                <a:lnTo>
                  <a:pt x="334605" y="161180"/>
                </a:lnTo>
                <a:lnTo>
                  <a:pt x="339367" y="160387"/>
                </a:lnTo>
                <a:lnTo>
                  <a:pt x="348495" y="157212"/>
                </a:lnTo>
                <a:lnTo>
                  <a:pt x="367446" y="122237"/>
                </a:lnTo>
                <a:lnTo>
                  <a:pt x="367334" y="105091"/>
                </a:lnTo>
                <a:lnTo>
                  <a:pt x="366950" y="100409"/>
                </a:lnTo>
                <a:lnTo>
                  <a:pt x="364966" y="89396"/>
                </a:lnTo>
                <a:lnTo>
                  <a:pt x="363428" y="84683"/>
                </a:lnTo>
                <a:lnTo>
                  <a:pt x="361344" y="80813"/>
                </a:lnTo>
                <a:lnTo>
                  <a:pt x="359261" y="76844"/>
                </a:lnTo>
                <a:lnTo>
                  <a:pt x="356582" y="73769"/>
                </a:lnTo>
                <a:lnTo>
                  <a:pt x="353308" y="71586"/>
                </a:lnTo>
                <a:lnTo>
                  <a:pt x="350033" y="69304"/>
                </a:lnTo>
                <a:lnTo>
                  <a:pt x="346164" y="68163"/>
                </a:lnTo>
                <a:lnTo>
                  <a:pt x="379959" y="68163"/>
                </a:lnTo>
                <a:lnTo>
                  <a:pt x="389594" y="105091"/>
                </a:lnTo>
                <a:lnTo>
                  <a:pt x="389734" y="113109"/>
                </a:lnTo>
                <a:lnTo>
                  <a:pt x="389501" y="119741"/>
                </a:lnTo>
                <a:lnTo>
                  <a:pt x="378460" y="155426"/>
                </a:lnTo>
                <a:lnTo>
                  <a:pt x="373102" y="161180"/>
                </a:lnTo>
                <a:close/>
              </a:path>
              <a:path w="944880" h="229870">
                <a:moveTo>
                  <a:pt x="471026" y="179635"/>
                </a:moveTo>
                <a:lnTo>
                  <a:pt x="461898" y="179635"/>
                </a:lnTo>
                <a:lnTo>
                  <a:pt x="453762" y="178246"/>
                </a:lnTo>
                <a:lnTo>
                  <a:pt x="419680" y="150911"/>
                </a:lnTo>
                <a:lnTo>
                  <a:pt x="413189" y="113407"/>
                </a:lnTo>
                <a:lnTo>
                  <a:pt x="413383" y="107909"/>
                </a:lnTo>
                <a:lnTo>
                  <a:pt x="434315" y="61714"/>
                </a:lnTo>
                <a:lnTo>
                  <a:pt x="473407" y="49113"/>
                </a:lnTo>
                <a:lnTo>
                  <a:pt x="482535" y="49113"/>
                </a:lnTo>
                <a:lnTo>
                  <a:pt x="490671" y="50502"/>
                </a:lnTo>
                <a:lnTo>
                  <a:pt x="504959" y="56058"/>
                </a:lnTo>
                <a:lnTo>
                  <a:pt x="511011" y="60176"/>
                </a:lnTo>
                <a:lnTo>
                  <a:pt x="515972" y="65633"/>
                </a:lnTo>
                <a:lnTo>
                  <a:pt x="517901" y="67716"/>
                </a:lnTo>
                <a:lnTo>
                  <a:pt x="465668" y="67716"/>
                </a:lnTo>
                <a:lnTo>
                  <a:pt x="460062" y="69006"/>
                </a:lnTo>
                <a:lnTo>
                  <a:pt x="436150" y="102244"/>
                </a:lnTo>
                <a:lnTo>
                  <a:pt x="435484" y="107909"/>
                </a:lnTo>
                <a:lnTo>
                  <a:pt x="435525" y="122699"/>
                </a:lnTo>
                <a:lnTo>
                  <a:pt x="461451" y="160188"/>
                </a:lnTo>
                <a:lnTo>
                  <a:pt x="466561" y="161180"/>
                </a:lnTo>
                <a:lnTo>
                  <a:pt x="515366" y="161180"/>
                </a:lnTo>
                <a:lnTo>
                  <a:pt x="510068" y="167084"/>
                </a:lnTo>
                <a:lnTo>
                  <a:pt x="477909" y="179337"/>
                </a:lnTo>
                <a:lnTo>
                  <a:pt x="471026" y="179635"/>
                </a:lnTo>
                <a:close/>
              </a:path>
              <a:path w="944880" h="229870">
                <a:moveTo>
                  <a:pt x="515366" y="161180"/>
                </a:moveTo>
                <a:lnTo>
                  <a:pt x="478765" y="161180"/>
                </a:lnTo>
                <a:lnTo>
                  <a:pt x="484371" y="159940"/>
                </a:lnTo>
                <a:lnTo>
                  <a:pt x="489034" y="157460"/>
                </a:lnTo>
                <a:lnTo>
                  <a:pt x="493697" y="154880"/>
                </a:lnTo>
                <a:lnTo>
                  <a:pt x="497467" y="151457"/>
                </a:lnTo>
                <a:lnTo>
                  <a:pt x="500345" y="147191"/>
                </a:lnTo>
                <a:lnTo>
                  <a:pt x="503343" y="142875"/>
                </a:lnTo>
                <a:lnTo>
                  <a:pt x="505504" y="137963"/>
                </a:lnTo>
                <a:lnTo>
                  <a:pt x="508282" y="126652"/>
                </a:lnTo>
                <a:lnTo>
                  <a:pt x="508805" y="122138"/>
                </a:lnTo>
                <a:lnTo>
                  <a:pt x="508884" y="105816"/>
                </a:lnTo>
                <a:lnTo>
                  <a:pt x="508134" y="99814"/>
                </a:lnTo>
                <a:lnTo>
                  <a:pt x="506447" y="94059"/>
                </a:lnTo>
                <a:lnTo>
                  <a:pt x="504760" y="88205"/>
                </a:lnTo>
                <a:lnTo>
                  <a:pt x="502329" y="83343"/>
                </a:lnTo>
                <a:lnTo>
                  <a:pt x="499154" y="79474"/>
                </a:lnTo>
                <a:lnTo>
                  <a:pt x="495979" y="75505"/>
                </a:lnTo>
                <a:lnTo>
                  <a:pt x="492110" y="72578"/>
                </a:lnTo>
                <a:lnTo>
                  <a:pt x="487546" y="70693"/>
                </a:lnTo>
                <a:lnTo>
                  <a:pt x="482982" y="68709"/>
                </a:lnTo>
                <a:lnTo>
                  <a:pt x="477872" y="67716"/>
                </a:lnTo>
                <a:lnTo>
                  <a:pt x="517901" y="67716"/>
                </a:lnTo>
                <a:lnTo>
                  <a:pt x="531050" y="105816"/>
                </a:lnTo>
                <a:lnTo>
                  <a:pt x="531301" y="113407"/>
                </a:lnTo>
                <a:lnTo>
                  <a:pt x="531030" y="120650"/>
                </a:lnTo>
                <a:lnTo>
                  <a:pt x="520486" y="155475"/>
                </a:lnTo>
                <a:lnTo>
                  <a:pt x="515366" y="161180"/>
                </a:lnTo>
                <a:close/>
              </a:path>
              <a:path w="944880" h="229870">
                <a:moveTo>
                  <a:pt x="661818" y="52982"/>
                </a:moveTo>
                <a:lnTo>
                  <a:pt x="639792" y="52982"/>
                </a:lnTo>
                <a:lnTo>
                  <a:pt x="639792" y="0"/>
                </a:lnTo>
                <a:lnTo>
                  <a:pt x="661818" y="0"/>
                </a:lnTo>
                <a:lnTo>
                  <a:pt x="661818" y="52982"/>
                </a:lnTo>
                <a:close/>
              </a:path>
              <a:path w="944880" h="229870">
                <a:moveTo>
                  <a:pt x="606802" y="179635"/>
                </a:moveTo>
                <a:lnTo>
                  <a:pt x="591324" y="179635"/>
                </a:lnTo>
                <a:lnTo>
                  <a:pt x="584974" y="178147"/>
                </a:lnTo>
                <a:lnTo>
                  <a:pt x="557490" y="142726"/>
                </a:lnTo>
                <a:lnTo>
                  <a:pt x="554857" y="115639"/>
                </a:lnTo>
                <a:lnTo>
                  <a:pt x="555081" y="109165"/>
                </a:lnTo>
                <a:lnTo>
                  <a:pt x="577086" y="61664"/>
                </a:lnTo>
                <a:lnTo>
                  <a:pt x="616426" y="49857"/>
                </a:lnTo>
                <a:lnTo>
                  <a:pt x="620494" y="49857"/>
                </a:lnTo>
                <a:lnTo>
                  <a:pt x="624463" y="50105"/>
                </a:lnTo>
                <a:lnTo>
                  <a:pt x="632202" y="51097"/>
                </a:lnTo>
                <a:lnTo>
                  <a:pt x="636022" y="51891"/>
                </a:lnTo>
                <a:lnTo>
                  <a:pt x="639792" y="52982"/>
                </a:lnTo>
                <a:lnTo>
                  <a:pt x="661818" y="52982"/>
                </a:lnTo>
                <a:lnTo>
                  <a:pt x="661818" y="67865"/>
                </a:lnTo>
                <a:lnTo>
                  <a:pt x="614938" y="67865"/>
                </a:lnTo>
                <a:lnTo>
                  <a:pt x="606501" y="68591"/>
                </a:lnTo>
                <a:lnTo>
                  <a:pt x="577758" y="104114"/>
                </a:lnTo>
                <a:lnTo>
                  <a:pt x="577135" y="115639"/>
                </a:lnTo>
                <a:lnTo>
                  <a:pt x="577554" y="126308"/>
                </a:lnTo>
                <a:lnTo>
                  <a:pt x="594647" y="160883"/>
                </a:lnTo>
                <a:lnTo>
                  <a:pt x="635791" y="160883"/>
                </a:lnTo>
                <a:lnTo>
                  <a:pt x="631941" y="165124"/>
                </a:lnTo>
                <a:lnTo>
                  <a:pt x="626890" y="169608"/>
                </a:lnTo>
                <a:lnTo>
                  <a:pt x="621635" y="173235"/>
                </a:lnTo>
                <a:lnTo>
                  <a:pt x="614491" y="177502"/>
                </a:lnTo>
                <a:lnTo>
                  <a:pt x="606802" y="179635"/>
                </a:lnTo>
                <a:close/>
              </a:path>
              <a:path w="944880" h="229870">
                <a:moveTo>
                  <a:pt x="635791" y="160883"/>
                </a:moveTo>
                <a:lnTo>
                  <a:pt x="608439" y="160883"/>
                </a:lnTo>
                <a:lnTo>
                  <a:pt x="614293" y="158452"/>
                </a:lnTo>
                <a:lnTo>
                  <a:pt x="620444" y="153590"/>
                </a:lnTo>
                <a:lnTo>
                  <a:pt x="625114" y="149423"/>
                </a:lnTo>
                <a:lnTo>
                  <a:pt x="629895" y="144363"/>
                </a:lnTo>
                <a:lnTo>
                  <a:pt x="634788" y="138410"/>
                </a:lnTo>
                <a:lnTo>
                  <a:pt x="639792" y="131564"/>
                </a:lnTo>
                <a:lnTo>
                  <a:pt x="639792" y="73074"/>
                </a:lnTo>
                <a:lnTo>
                  <a:pt x="636220" y="71387"/>
                </a:lnTo>
                <a:lnTo>
                  <a:pt x="632251" y="70098"/>
                </a:lnTo>
                <a:lnTo>
                  <a:pt x="623520" y="68312"/>
                </a:lnTo>
                <a:lnTo>
                  <a:pt x="619204" y="67865"/>
                </a:lnTo>
                <a:lnTo>
                  <a:pt x="661818" y="67865"/>
                </a:lnTo>
                <a:lnTo>
                  <a:pt x="661818" y="153590"/>
                </a:lnTo>
                <a:lnTo>
                  <a:pt x="641429" y="153590"/>
                </a:lnTo>
                <a:lnTo>
                  <a:pt x="636787" y="159785"/>
                </a:lnTo>
                <a:lnTo>
                  <a:pt x="635791" y="160883"/>
                </a:lnTo>
                <a:close/>
              </a:path>
              <a:path w="944880" h="229870">
                <a:moveTo>
                  <a:pt x="661818" y="177403"/>
                </a:moveTo>
                <a:lnTo>
                  <a:pt x="642173" y="177403"/>
                </a:lnTo>
                <a:lnTo>
                  <a:pt x="641429" y="153590"/>
                </a:lnTo>
                <a:lnTo>
                  <a:pt x="661818" y="153590"/>
                </a:lnTo>
                <a:lnTo>
                  <a:pt x="661818" y="177403"/>
                </a:lnTo>
                <a:close/>
              </a:path>
              <a:path w="944880" h="229870">
                <a:moveTo>
                  <a:pt x="744339" y="210294"/>
                </a:moveTo>
                <a:lnTo>
                  <a:pt x="705073" y="210294"/>
                </a:lnTo>
                <a:lnTo>
                  <a:pt x="708794" y="209698"/>
                </a:lnTo>
                <a:lnTo>
                  <a:pt x="715739" y="207317"/>
                </a:lnTo>
                <a:lnTo>
                  <a:pt x="719013" y="205382"/>
                </a:lnTo>
                <a:lnTo>
                  <a:pt x="722089" y="202704"/>
                </a:lnTo>
                <a:lnTo>
                  <a:pt x="725264" y="200124"/>
                </a:lnTo>
                <a:lnTo>
                  <a:pt x="728240" y="196750"/>
                </a:lnTo>
                <a:lnTo>
                  <a:pt x="731019" y="192583"/>
                </a:lnTo>
                <a:lnTo>
                  <a:pt x="733896" y="188416"/>
                </a:lnTo>
                <a:lnTo>
                  <a:pt x="736674" y="183356"/>
                </a:lnTo>
                <a:lnTo>
                  <a:pt x="739353" y="177403"/>
                </a:lnTo>
                <a:lnTo>
                  <a:pt x="689049" y="51345"/>
                </a:lnTo>
                <a:lnTo>
                  <a:pt x="713903" y="51345"/>
                </a:lnTo>
                <a:lnTo>
                  <a:pt x="745753" y="134689"/>
                </a:lnTo>
                <a:lnTo>
                  <a:pt x="752152" y="154334"/>
                </a:lnTo>
                <a:lnTo>
                  <a:pt x="773744" y="154334"/>
                </a:lnTo>
                <a:lnTo>
                  <a:pt x="756171" y="193625"/>
                </a:lnTo>
                <a:lnTo>
                  <a:pt x="744826" y="209798"/>
                </a:lnTo>
                <a:lnTo>
                  <a:pt x="744339" y="210294"/>
                </a:lnTo>
                <a:close/>
              </a:path>
              <a:path w="944880" h="229870">
                <a:moveTo>
                  <a:pt x="773744" y="154334"/>
                </a:moveTo>
                <a:lnTo>
                  <a:pt x="752152" y="154334"/>
                </a:lnTo>
                <a:lnTo>
                  <a:pt x="759445" y="134243"/>
                </a:lnTo>
                <a:lnTo>
                  <a:pt x="788913" y="51345"/>
                </a:lnTo>
                <a:lnTo>
                  <a:pt x="812874" y="51345"/>
                </a:lnTo>
                <a:lnTo>
                  <a:pt x="773744" y="154334"/>
                </a:lnTo>
                <a:close/>
              </a:path>
              <a:path w="944880" h="229870">
                <a:moveTo>
                  <a:pt x="708099" y="229641"/>
                </a:moveTo>
                <a:lnTo>
                  <a:pt x="697582" y="229641"/>
                </a:lnTo>
                <a:lnTo>
                  <a:pt x="695597" y="229592"/>
                </a:lnTo>
                <a:lnTo>
                  <a:pt x="688156" y="229195"/>
                </a:lnTo>
                <a:lnTo>
                  <a:pt x="688156" y="209252"/>
                </a:lnTo>
                <a:lnTo>
                  <a:pt x="689942" y="209550"/>
                </a:lnTo>
                <a:lnTo>
                  <a:pt x="691926" y="209798"/>
                </a:lnTo>
                <a:lnTo>
                  <a:pt x="696292" y="210195"/>
                </a:lnTo>
                <a:lnTo>
                  <a:pt x="698624" y="210294"/>
                </a:lnTo>
                <a:lnTo>
                  <a:pt x="744339" y="210294"/>
                </a:lnTo>
                <a:lnTo>
                  <a:pt x="740692" y="214014"/>
                </a:lnTo>
                <a:lnTo>
                  <a:pt x="735136" y="219372"/>
                </a:lnTo>
                <a:lnTo>
                  <a:pt x="728985" y="223291"/>
                </a:lnTo>
                <a:lnTo>
                  <a:pt x="722238" y="225772"/>
                </a:lnTo>
                <a:lnTo>
                  <a:pt x="715590" y="228352"/>
                </a:lnTo>
                <a:lnTo>
                  <a:pt x="708099" y="229641"/>
                </a:lnTo>
                <a:close/>
              </a:path>
              <a:path w="944880" h="229870">
                <a:moveTo>
                  <a:pt x="860048" y="179486"/>
                </a:moveTo>
                <a:lnTo>
                  <a:pt x="846504" y="165645"/>
                </a:lnTo>
                <a:lnTo>
                  <a:pt x="914965" y="109239"/>
                </a:lnTo>
                <a:lnTo>
                  <a:pt x="846504" y="52387"/>
                </a:lnTo>
                <a:lnTo>
                  <a:pt x="860048" y="38546"/>
                </a:lnTo>
                <a:lnTo>
                  <a:pt x="944433" y="108942"/>
                </a:lnTo>
                <a:lnTo>
                  <a:pt x="860048" y="179486"/>
                </a:lnTo>
                <a:close/>
              </a:path>
            </a:pathLst>
          </a:custGeom>
          <a:solidFill>
            <a:srgbClr val="434343"/>
          </a:solidFill>
        </p:spPr>
        <p:txBody>
          <a:bodyPr wrap="square" lIns="0" tIns="0" rIns="0" bIns="0" rtlCol="0"/>
          <a:lstStyle/>
          <a:p>
            <a:endParaRPr/>
          </a:p>
        </p:txBody>
      </p:sp>
      <p:sp>
        <p:nvSpPr>
          <p:cNvPr id="13" name="object 13"/>
          <p:cNvSpPr txBox="1">
            <a:spLocks noGrp="1"/>
          </p:cNvSpPr>
          <p:nvPr>
            <p:ph type="title"/>
          </p:nvPr>
        </p:nvSpPr>
        <p:spPr>
          <a:xfrm>
            <a:off x="7636264" y="2535687"/>
            <a:ext cx="661035" cy="574040"/>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0000FF"/>
                </a:solidFill>
                <a:latin typeface="Calibri"/>
                <a:cs typeface="Calibri"/>
              </a:rPr>
              <a:t>???</a:t>
            </a:r>
          </a:p>
        </p:txBody>
      </p:sp>
      <p:sp>
        <p:nvSpPr>
          <p:cNvPr id="14" name="object 14"/>
          <p:cNvSpPr/>
          <p:nvPr/>
        </p:nvSpPr>
        <p:spPr>
          <a:xfrm>
            <a:off x="6878529" y="4760169"/>
            <a:ext cx="1308035" cy="248394"/>
          </a:xfrm>
          <a:prstGeom prst="rect">
            <a:avLst/>
          </a:prstGeom>
          <a:blipFill>
            <a:blip r:embed="rId8" cstate="print"/>
            <a:stretch>
              <a:fillRect/>
            </a:stretch>
          </a:blipFill>
        </p:spPr>
        <p:txBody>
          <a:bodyPr wrap="square" lIns="0" tIns="0" rIns="0" bIns="0" rtlCol="0"/>
          <a:lstStyle/>
          <a:p>
            <a:endParaRPr/>
          </a:p>
        </p:txBody>
      </p:sp>
      <p:sp>
        <p:nvSpPr>
          <p:cNvPr id="15" name="object 15"/>
          <p:cNvSpPr txBox="1"/>
          <p:nvPr/>
        </p:nvSpPr>
        <p:spPr>
          <a:xfrm>
            <a:off x="5319493" y="4637138"/>
            <a:ext cx="2896235" cy="130937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434343"/>
                </a:solidFill>
                <a:latin typeface="Calibri"/>
                <a:cs typeface="Calibri"/>
              </a:rPr>
              <a:t>Why</a:t>
            </a:r>
            <a:r>
              <a:rPr sz="2800" spc="-10" dirty="0">
                <a:solidFill>
                  <a:srgbClr val="434343"/>
                </a:solidFill>
                <a:latin typeface="Calibri"/>
                <a:cs typeface="Calibri"/>
              </a:rPr>
              <a:t> </a:t>
            </a:r>
            <a:r>
              <a:rPr sz="2800" spc="-5" dirty="0">
                <a:solidFill>
                  <a:srgbClr val="434343"/>
                </a:solidFill>
                <a:latin typeface="Calibri"/>
                <a:cs typeface="Calibri"/>
              </a:rPr>
              <a:t>does</a:t>
            </a:r>
            <a:endParaRPr sz="2800">
              <a:latin typeface="Calibri"/>
              <a:cs typeface="Calibri"/>
            </a:endParaRPr>
          </a:p>
          <a:p>
            <a:pPr marL="1223645" marR="5080" indent="-1206500">
              <a:lnSpc>
                <a:spcPct val="100400"/>
              </a:lnSpc>
            </a:pPr>
            <a:r>
              <a:rPr sz="2800" spc="-5" dirty="0">
                <a:solidFill>
                  <a:srgbClr val="434343"/>
                </a:solidFill>
                <a:latin typeface="Calibri"/>
                <a:cs typeface="Calibri"/>
              </a:rPr>
              <a:t>have </a:t>
            </a:r>
            <a:r>
              <a:rPr sz="2800" dirty="0">
                <a:solidFill>
                  <a:srgbClr val="434343"/>
                </a:solidFill>
                <a:latin typeface="Calibri"/>
                <a:cs typeface="Calibri"/>
              </a:rPr>
              <a:t>5 </a:t>
            </a:r>
            <a:r>
              <a:rPr sz="2800" spc="-5" dirty="0">
                <a:solidFill>
                  <a:srgbClr val="434343"/>
                </a:solidFill>
                <a:latin typeface="Calibri"/>
                <a:cs typeface="Calibri"/>
              </a:rPr>
              <a:t>children,</a:t>
            </a:r>
            <a:r>
              <a:rPr sz="2800" spc="-100" dirty="0">
                <a:solidFill>
                  <a:srgbClr val="434343"/>
                </a:solidFill>
                <a:latin typeface="Calibri"/>
                <a:cs typeface="Calibri"/>
              </a:rPr>
              <a:t> </a:t>
            </a:r>
            <a:r>
              <a:rPr sz="2800" spc="-5" dirty="0">
                <a:solidFill>
                  <a:srgbClr val="434343"/>
                </a:solidFill>
                <a:latin typeface="Calibri"/>
                <a:cs typeface="Calibri"/>
              </a:rPr>
              <a:t>not  2?!</a:t>
            </a:r>
            <a:endParaRPr sz="2800">
              <a:latin typeface="Calibri"/>
              <a:cs typeface="Calibri"/>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401897"/>
            <a:ext cx="2801876" cy="574040"/>
          </a:xfrm>
          <a:prstGeom prst="rect">
            <a:avLst/>
          </a:prstGeom>
        </p:spPr>
        <p:txBody>
          <a:bodyPr vert="horz" wrap="square" lIns="0" tIns="12700" rIns="0" bIns="0" rtlCol="0">
            <a:spAutoFit/>
          </a:bodyPr>
          <a:lstStyle/>
          <a:p>
            <a:pPr marL="12700">
              <a:lnSpc>
                <a:spcPct val="100000"/>
              </a:lnSpc>
              <a:spcBef>
                <a:spcPts val="100"/>
              </a:spcBef>
            </a:pPr>
            <a:r>
              <a:rPr spc="370" dirty="0"/>
              <a:t>TextNode</a:t>
            </a:r>
          </a:p>
        </p:txBody>
      </p:sp>
      <p:sp>
        <p:nvSpPr>
          <p:cNvPr id="3" name="object 3"/>
          <p:cNvSpPr/>
          <p:nvPr/>
        </p:nvSpPr>
        <p:spPr>
          <a:xfrm>
            <a:off x="2633973" y="1728281"/>
            <a:ext cx="1120140" cy="213360"/>
          </a:xfrm>
          <a:custGeom>
            <a:avLst/>
            <a:gdLst/>
            <a:ahLst/>
            <a:cxnLst/>
            <a:rect l="l" t="t" r="r" b="b"/>
            <a:pathLst>
              <a:path w="1120139" h="213360">
                <a:moveTo>
                  <a:pt x="110579" y="210294"/>
                </a:moveTo>
                <a:lnTo>
                  <a:pt x="0" y="210294"/>
                </a:lnTo>
                <a:lnTo>
                  <a:pt x="0" y="15775"/>
                </a:lnTo>
                <a:lnTo>
                  <a:pt x="110579" y="15775"/>
                </a:lnTo>
                <a:lnTo>
                  <a:pt x="110579" y="38100"/>
                </a:lnTo>
                <a:lnTo>
                  <a:pt x="26491" y="38100"/>
                </a:lnTo>
                <a:lnTo>
                  <a:pt x="26491" y="98375"/>
                </a:lnTo>
                <a:lnTo>
                  <a:pt x="107305" y="98375"/>
                </a:lnTo>
                <a:lnTo>
                  <a:pt x="107305" y="120699"/>
                </a:lnTo>
                <a:lnTo>
                  <a:pt x="26491" y="120699"/>
                </a:lnTo>
                <a:lnTo>
                  <a:pt x="26491" y="187672"/>
                </a:lnTo>
                <a:lnTo>
                  <a:pt x="110579" y="187672"/>
                </a:lnTo>
                <a:lnTo>
                  <a:pt x="110579" y="210294"/>
                </a:lnTo>
                <a:close/>
              </a:path>
              <a:path w="1120139" h="213360">
                <a:moveTo>
                  <a:pt x="238571" y="188714"/>
                </a:moveTo>
                <a:lnTo>
                  <a:pt x="212377" y="188714"/>
                </a:lnTo>
                <a:lnTo>
                  <a:pt x="212377" y="21282"/>
                </a:lnTo>
                <a:lnTo>
                  <a:pt x="168175" y="21282"/>
                </a:lnTo>
                <a:lnTo>
                  <a:pt x="168175" y="0"/>
                </a:lnTo>
                <a:lnTo>
                  <a:pt x="238571" y="0"/>
                </a:lnTo>
                <a:lnTo>
                  <a:pt x="238571" y="188714"/>
                </a:lnTo>
                <a:close/>
              </a:path>
              <a:path w="1120139" h="213360">
                <a:moveTo>
                  <a:pt x="283071" y="210294"/>
                </a:moveTo>
                <a:lnTo>
                  <a:pt x="163264" y="210294"/>
                </a:lnTo>
                <a:lnTo>
                  <a:pt x="163264" y="188714"/>
                </a:lnTo>
                <a:lnTo>
                  <a:pt x="283071" y="188714"/>
                </a:lnTo>
                <a:lnTo>
                  <a:pt x="283071" y="210294"/>
                </a:lnTo>
                <a:close/>
              </a:path>
              <a:path w="1120139" h="213360">
                <a:moveTo>
                  <a:pt x="395733" y="212973"/>
                </a:moveTo>
                <a:lnTo>
                  <a:pt x="356080" y="204871"/>
                </a:lnTo>
                <a:lnTo>
                  <a:pt x="329263" y="175347"/>
                </a:lnTo>
                <a:lnTo>
                  <a:pt x="322711" y="134441"/>
                </a:lnTo>
                <a:lnTo>
                  <a:pt x="322938" y="128103"/>
                </a:lnTo>
                <a:lnTo>
                  <a:pt x="336305" y="86915"/>
                </a:lnTo>
                <a:lnTo>
                  <a:pt x="368340" y="61707"/>
                </a:lnTo>
                <a:lnTo>
                  <a:pt x="390525" y="58191"/>
                </a:lnTo>
                <a:lnTo>
                  <a:pt x="398115" y="58498"/>
                </a:lnTo>
                <a:lnTo>
                  <a:pt x="438447" y="77092"/>
                </a:lnTo>
                <a:lnTo>
                  <a:pt x="440114" y="78878"/>
                </a:lnTo>
                <a:lnTo>
                  <a:pt x="383678" y="78878"/>
                </a:lnTo>
                <a:lnTo>
                  <a:pt x="378519" y="79970"/>
                </a:lnTo>
                <a:lnTo>
                  <a:pt x="351521" y="111273"/>
                </a:lnTo>
                <a:lnTo>
                  <a:pt x="349746" y="123973"/>
                </a:lnTo>
                <a:lnTo>
                  <a:pt x="455135" y="123973"/>
                </a:lnTo>
                <a:lnTo>
                  <a:pt x="455265" y="127694"/>
                </a:lnTo>
                <a:lnTo>
                  <a:pt x="455158" y="135880"/>
                </a:lnTo>
                <a:lnTo>
                  <a:pt x="455017" y="139402"/>
                </a:lnTo>
                <a:lnTo>
                  <a:pt x="454868" y="141734"/>
                </a:lnTo>
                <a:lnTo>
                  <a:pt x="454669" y="143916"/>
                </a:lnTo>
                <a:lnTo>
                  <a:pt x="349746" y="143916"/>
                </a:lnTo>
                <a:lnTo>
                  <a:pt x="350545" y="154716"/>
                </a:lnTo>
                <a:lnTo>
                  <a:pt x="378172" y="188342"/>
                </a:lnTo>
                <a:lnTo>
                  <a:pt x="399454" y="191392"/>
                </a:lnTo>
                <a:lnTo>
                  <a:pt x="447228" y="191392"/>
                </a:lnTo>
                <a:lnTo>
                  <a:pt x="447228" y="206275"/>
                </a:lnTo>
                <a:lnTo>
                  <a:pt x="402812" y="212852"/>
                </a:lnTo>
                <a:lnTo>
                  <a:pt x="395733" y="212973"/>
                </a:lnTo>
                <a:close/>
              </a:path>
              <a:path w="1120139" h="213360">
                <a:moveTo>
                  <a:pt x="455135" y="123973"/>
                </a:moveTo>
                <a:lnTo>
                  <a:pt x="428327" y="123973"/>
                </a:lnTo>
                <a:lnTo>
                  <a:pt x="428625" y="117326"/>
                </a:lnTo>
                <a:lnTo>
                  <a:pt x="427965" y="111224"/>
                </a:lnTo>
                <a:lnTo>
                  <a:pt x="426320" y="105565"/>
                </a:lnTo>
                <a:lnTo>
                  <a:pt x="424805" y="100260"/>
                </a:lnTo>
                <a:lnTo>
                  <a:pt x="422324" y="95498"/>
                </a:lnTo>
                <a:lnTo>
                  <a:pt x="418951" y="91529"/>
                </a:lnTo>
                <a:lnTo>
                  <a:pt x="415676" y="87560"/>
                </a:lnTo>
                <a:lnTo>
                  <a:pt x="411559" y="84484"/>
                </a:lnTo>
                <a:lnTo>
                  <a:pt x="406598" y="82301"/>
                </a:lnTo>
                <a:lnTo>
                  <a:pt x="401637" y="80019"/>
                </a:lnTo>
                <a:lnTo>
                  <a:pt x="395882" y="78878"/>
                </a:lnTo>
                <a:lnTo>
                  <a:pt x="440114" y="78878"/>
                </a:lnTo>
                <a:lnTo>
                  <a:pt x="444003" y="83046"/>
                </a:lnTo>
                <a:lnTo>
                  <a:pt x="454995" y="119927"/>
                </a:lnTo>
                <a:lnTo>
                  <a:pt x="455135" y="123973"/>
                </a:lnTo>
                <a:close/>
              </a:path>
              <a:path w="1120139" h="213360">
                <a:moveTo>
                  <a:pt x="447228" y="191392"/>
                </a:moveTo>
                <a:lnTo>
                  <a:pt x="403820" y="191392"/>
                </a:lnTo>
                <a:lnTo>
                  <a:pt x="408185" y="191244"/>
                </a:lnTo>
                <a:lnTo>
                  <a:pt x="412551" y="190946"/>
                </a:lnTo>
                <a:lnTo>
                  <a:pt x="447228" y="184993"/>
                </a:lnTo>
                <a:lnTo>
                  <a:pt x="447228" y="191392"/>
                </a:lnTo>
                <a:close/>
              </a:path>
              <a:path w="1120139" h="213360">
                <a:moveTo>
                  <a:pt x="522971" y="89296"/>
                </a:moveTo>
                <a:lnTo>
                  <a:pt x="507206" y="89296"/>
                </a:lnTo>
                <a:lnTo>
                  <a:pt x="509785" y="83641"/>
                </a:lnTo>
                <a:lnTo>
                  <a:pt x="522237" y="65335"/>
                </a:lnTo>
                <a:lnTo>
                  <a:pt x="524817" y="62855"/>
                </a:lnTo>
                <a:lnTo>
                  <a:pt x="527545" y="61069"/>
                </a:lnTo>
                <a:lnTo>
                  <a:pt x="530423" y="59977"/>
                </a:lnTo>
                <a:lnTo>
                  <a:pt x="533400" y="58787"/>
                </a:lnTo>
                <a:lnTo>
                  <a:pt x="536674" y="58191"/>
                </a:lnTo>
                <a:lnTo>
                  <a:pt x="548282" y="58191"/>
                </a:lnTo>
                <a:lnTo>
                  <a:pt x="554384" y="60821"/>
                </a:lnTo>
                <a:lnTo>
                  <a:pt x="562719" y="71338"/>
                </a:lnTo>
                <a:lnTo>
                  <a:pt x="564802" y="79474"/>
                </a:lnTo>
                <a:lnTo>
                  <a:pt x="564802" y="79771"/>
                </a:lnTo>
                <a:lnTo>
                  <a:pt x="533548" y="79771"/>
                </a:lnTo>
                <a:lnTo>
                  <a:pt x="531862" y="80267"/>
                </a:lnTo>
                <a:lnTo>
                  <a:pt x="528687" y="82252"/>
                </a:lnTo>
                <a:lnTo>
                  <a:pt x="526901" y="84038"/>
                </a:lnTo>
                <a:lnTo>
                  <a:pt x="524916" y="86617"/>
                </a:lnTo>
                <a:lnTo>
                  <a:pt x="522971" y="89296"/>
                </a:lnTo>
                <a:close/>
              </a:path>
              <a:path w="1120139" h="213360">
                <a:moveTo>
                  <a:pt x="580807" y="90487"/>
                </a:moveTo>
                <a:lnTo>
                  <a:pt x="564802" y="90487"/>
                </a:lnTo>
                <a:lnTo>
                  <a:pt x="567183" y="85328"/>
                </a:lnTo>
                <a:lnTo>
                  <a:pt x="569515" y="80764"/>
                </a:lnTo>
                <a:lnTo>
                  <a:pt x="571797" y="76795"/>
                </a:lnTo>
                <a:lnTo>
                  <a:pt x="574079" y="72727"/>
                </a:lnTo>
                <a:lnTo>
                  <a:pt x="576510" y="69353"/>
                </a:lnTo>
                <a:lnTo>
                  <a:pt x="581769" y="63896"/>
                </a:lnTo>
                <a:lnTo>
                  <a:pt x="584696" y="61813"/>
                </a:lnTo>
                <a:lnTo>
                  <a:pt x="587871" y="60424"/>
                </a:lnTo>
                <a:lnTo>
                  <a:pt x="591046" y="58935"/>
                </a:lnTo>
                <a:lnTo>
                  <a:pt x="594717" y="58191"/>
                </a:lnTo>
                <a:lnTo>
                  <a:pt x="598884" y="58191"/>
                </a:lnTo>
                <a:lnTo>
                  <a:pt x="611190" y="60898"/>
                </a:lnTo>
                <a:lnTo>
                  <a:pt x="619980" y="69019"/>
                </a:lnTo>
                <a:lnTo>
                  <a:pt x="624171" y="79771"/>
                </a:lnTo>
                <a:lnTo>
                  <a:pt x="591988" y="79771"/>
                </a:lnTo>
                <a:lnTo>
                  <a:pt x="590153" y="80367"/>
                </a:lnTo>
                <a:lnTo>
                  <a:pt x="586779" y="82748"/>
                </a:lnTo>
                <a:lnTo>
                  <a:pt x="584944" y="84683"/>
                </a:lnTo>
                <a:lnTo>
                  <a:pt x="582959" y="87362"/>
                </a:lnTo>
                <a:lnTo>
                  <a:pt x="581074" y="90041"/>
                </a:lnTo>
                <a:lnTo>
                  <a:pt x="580807" y="90487"/>
                </a:lnTo>
                <a:close/>
              </a:path>
              <a:path w="1120139" h="213360">
                <a:moveTo>
                  <a:pt x="510033" y="210294"/>
                </a:moveTo>
                <a:lnTo>
                  <a:pt x="486221" y="210294"/>
                </a:lnTo>
                <a:lnTo>
                  <a:pt x="486221" y="60870"/>
                </a:lnTo>
                <a:lnTo>
                  <a:pt x="506015" y="60870"/>
                </a:lnTo>
                <a:lnTo>
                  <a:pt x="507206" y="89296"/>
                </a:lnTo>
                <a:lnTo>
                  <a:pt x="522971" y="89296"/>
                </a:lnTo>
                <a:lnTo>
                  <a:pt x="520898" y="92719"/>
                </a:lnTo>
                <a:lnTo>
                  <a:pt x="516135" y="101649"/>
                </a:lnTo>
                <a:lnTo>
                  <a:pt x="513308" y="107354"/>
                </a:lnTo>
                <a:lnTo>
                  <a:pt x="510033" y="114300"/>
                </a:lnTo>
                <a:lnTo>
                  <a:pt x="510033" y="210294"/>
                </a:lnTo>
                <a:close/>
              </a:path>
              <a:path w="1120139" h="213360">
                <a:moveTo>
                  <a:pt x="568374" y="210294"/>
                </a:moveTo>
                <a:lnTo>
                  <a:pt x="544710" y="210294"/>
                </a:lnTo>
                <a:lnTo>
                  <a:pt x="544619" y="98325"/>
                </a:lnTo>
                <a:lnTo>
                  <a:pt x="544512" y="95944"/>
                </a:lnTo>
                <a:lnTo>
                  <a:pt x="544133" y="92719"/>
                </a:lnTo>
                <a:lnTo>
                  <a:pt x="543817" y="89197"/>
                </a:lnTo>
                <a:lnTo>
                  <a:pt x="543272" y="86568"/>
                </a:lnTo>
                <a:lnTo>
                  <a:pt x="542423" y="84534"/>
                </a:lnTo>
                <a:lnTo>
                  <a:pt x="541783" y="82798"/>
                </a:lnTo>
                <a:lnTo>
                  <a:pt x="540841" y="81508"/>
                </a:lnTo>
                <a:lnTo>
                  <a:pt x="538460" y="80119"/>
                </a:lnTo>
                <a:lnTo>
                  <a:pt x="537021" y="79771"/>
                </a:lnTo>
                <a:lnTo>
                  <a:pt x="564802" y="79771"/>
                </a:lnTo>
                <a:lnTo>
                  <a:pt x="564802" y="90487"/>
                </a:lnTo>
                <a:lnTo>
                  <a:pt x="580807" y="90487"/>
                </a:lnTo>
                <a:lnTo>
                  <a:pt x="578941" y="93612"/>
                </a:lnTo>
                <a:lnTo>
                  <a:pt x="576560" y="98077"/>
                </a:lnTo>
                <a:lnTo>
                  <a:pt x="574278" y="102443"/>
                </a:lnTo>
                <a:lnTo>
                  <a:pt x="571549" y="107850"/>
                </a:lnTo>
                <a:lnTo>
                  <a:pt x="568374" y="114300"/>
                </a:lnTo>
                <a:lnTo>
                  <a:pt x="568374" y="210294"/>
                </a:lnTo>
                <a:close/>
              </a:path>
              <a:path w="1120139" h="213360">
                <a:moveTo>
                  <a:pt x="627012" y="210294"/>
                </a:moveTo>
                <a:lnTo>
                  <a:pt x="603200" y="210294"/>
                </a:lnTo>
                <a:lnTo>
                  <a:pt x="603076" y="95944"/>
                </a:lnTo>
                <a:lnTo>
                  <a:pt x="603001" y="94505"/>
                </a:lnTo>
                <a:lnTo>
                  <a:pt x="602605" y="91529"/>
                </a:lnTo>
                <a:lnTo>
                  <a:pt x="602307" y="88552"/>
                </a:lnTo>
                <a:lnTo>
                  <a:pt x="601761" y="86221"/>
                </a:lnTo>
                <a:lnTo>
                  <a:pt x="600967" y="84534"/>
                </a:lnTo>
                <a:lnTo>
                  <a:pt x="600273" y="82748"/>
                </a:lnTo>
                <a:lnTo>
                  <a:pt x="599330" y="81508"/>
                </a:lnTo>
                <a:lnTo>
                  <a:pt x="598062" y="80764"/>
                </a:lnTo>
                <a:lnTo>
                  <a:pt x="597048" y="80119"/>
                </a:lnTo>
                <a:lnTo>
                  <a:pt x="595659" y="79771"/>
                </a:lnTo>
                <a:lnTo>
                  <a:pt x="624171" y="79771"/>
                </a:lnTo>
                <a:lnTo>
                  <a:pt x="625254" y="82553"/>
                </a:lnTo>
                <a:lnTo>
                  <a:pt x="626906" y="100359"/>
                </a:lnTo>
                <a:lnTo>
                  <a:pt x="627012" y="210294"/>
                </a:lnTo>
                <a:close/>
              </a:path>
              <a:path w="1120139" h="213360">
                <a:moveTo>
                  <a:pt x="730894" y="212973"/>
                </a:moveTo>
                <a:lnTo>
                  <a:pt x="691241" y="204871"/>
                </a:lnTo>
                <a:lnTo>
                  <a:pt x="664424" y="175347"/>
                </a:lnTo>
                <a:lnTo>
                  <a:pt x="657871" y="134441"/>
                </a:lnTo>
                <a:lnTo>
                  <a:pt x="658099" y="128103"/>
                </a:lnTo>
                <a:lnTo>
                  <a:pt x="671465" y="86915"/>
                </a:lnTo>
                <a:lnTo>
                  <a:pt x="703501" y="61707"/>
                </a:lnTo>
                <a:lnTo>
                  <a:pt x="725685" y="58191"/>
                </a:lnTo>
                <a:lnTo>
                  <a:pt x="733276" y="58498"/>
                </a:lnTo>
                <a:lnTo>
                  <a:pt x="773608" y="77092"/>
                </a:lnTo>
                <a:lnTo>
                  <a:pt x="775275" y="78878"/>
                </a:lnTo>
                <a:lnTo>
                  <a:pt x="718839" y="78878"/>
                </a:lnTo>
                <a:lnTo>
                  <a:pt x="713680" y="79970"/>
                </a:lnTo>
                <a:lnTo>
                  <a:pt x="686682" y="111273"/>
                </a:lnTo>
                <a:lnTo>
                  <a:pt x="684906" y="123973"/>
                </a:lnTo>
                <a:lnTo>
                  <a:pt x="790296" y="123973"/>
                </a:lnTo>
                <a:lnTo>
                  <a:pt x="790426" y="127694"/>
                </a:lnTo>
                <a:lnTo>
                  <a:pt x="790318" y="135880"/>
                </a:lnTo>
                <a:lnTo>
                  <a:pt x="790178" y="139402"/>
                </a:lnTo>
                <a:lnTo>
                  <a:pt x="790029" y="141734"/>
                </a:lnTo>
                <a:lnTo>
                  <a:pt x="789830" y="143916"/>
                </a:lnTo>
                <a:lnTo>
                  <a:pt x="684906" y="143916"/>
                </a:lnTo>
                <a:lnTo>
                  <a:pt x="685706" y="154716"/>
                </a:lnTo>
                <a:lnTo>
                  <a:pt x="713333" y="188342"/>
                </a:lnTo>
                <a:lnTo>
                  <a:pt x="734615" y="191392"/>
                </a:lnTo>
                <a:lnTo>
                  <a:pt x="782389" y="191392"/>
                </a:lnTo>
                <a:lnTo>
                  <a:pt x="782389" y="206275"/>
                </a:lnTo>
                <a:lnTo>
                  <a:pt x="737973" y="212852"/>
                </a:lnTo>
                <a:lnTo>
                  <a:pt x="730894" y="212973"/>
                </a:lnTo>
                <a:close/>
              </a:path>
              <a:path w="1120139" h="213360">
                <a:moveTo>
                  <a:pt x="790296" y="123973"/>
                </a:moveTo>
                <a:lnTo>
                  <a:pt x="763488" y="123973"/>
                </a:lnTo>
                <a:lnTo>
                  <a:pt x="763785" y="117326"/>
                </a:lnTo>
                <a:lnTo>
                  <a:pt x="763126" y="111224"/>
                </a:lnTo>
                <a:lnTo>
                  <a:pt x="761481" y="105565"/>
                </a:lnTo>
                <a:lnTo>
                  <a:pt x="759966" y="100260"/>
                </a:lnTo>
                <a:lnTo>
                  <a:pt x="757485" y="95498"/>
                </a:lnTo>
                <a:lnTo>
                  <a:pt x="754112" y="91529"/>
                </a:lnTo>
                <a:lnTo>
                  <a:pt x="750837" y="87560"/>
                </a:lnTo>
                <a:lnTo>
                  <a:pt x="746720" y="84484"/>
                </a:lnTo>
                <a:lnTo>
                  <a:pt x="741759" y="82301"/>
                </a:lnTo>
                <a:lnTo>
                  <a:pt x="736798" y="80019"/>
                </a:lnTo>
                <a:lnTo>
                  <a:pt x="731043" y="78878"/>
                </a:lnTo>
                <a:lnTo>
                  <a:pt x="775275" y="78878"/>
                </a:lnTo>
                <a:lnTo>
                  <a:pt x="779164" y="83046"/>
                </a:lnTo>
                <a:lnTo>
                  <a:pt x="790156" y="119927"/>
                </a:lnTo>
                <a:lnTo>
                  <a:pt x="790296" y="123973"/>
                </a:lnTo>
                <a:close/>
              </a:path>
              <a:path w="1120139" h="213360">
                <a:moveTo>
                  <a:pt x="782389" y="191392"/>
                </a:moveTo>
                <a:lnTo>
                  <a:pt x="738981" y="191392"/>
                </a:lnTo>
                <a:lnTo>
                  <a:pt x="743347" y="191244"/>
                </a:lnTo>
                <a:lnTo>
                  <a:pt x="747712" y="190946"/>
                </a:lnTo>
                <a:lnTo>
                  <a:pt x="782389" y="184993"/>
                </a:lnTo>
                <a:lnTo>
                  <a:pt x="782389" y="191392"/>
                </a:lnTo>
                <a:close/>
              </a:path>
              <a:path w="1120139" h="213360">
                <a:moveTo>
                  <a:pt x="883871" y="84980"/>
                </a:moveTo>
                <a:lnTo>
                  <a:pt x="855910" y="84980"/>
                </a:lnTo>
                <a:lnTo>
                  <a:pt x="860276" y="79821"/>
                </a:lnTo>
                <a:lnTo>
                  <a:pt x="864493" y="75555"/>
                </a:lnTo>
                <a:lnTo>
                  <a:pt x="868560" y="72181"/>
                </a:lnTo>
                <a:lnTo>
                  <a:pt x="872628" y="68708"/>
                </a:lnTo>
                <a:lnTo>
                  <a:pt x="892522" y="59531"/>
                </a:lnTo>
                <a:lnTo>
                  <a:pt x="896590" y="58638"/>
                </a:lnTo>
                <a:lnTo>
                  <a:pt x="900807" y="58191"/>
                </a:lnTo>
                <a:lnTo>
                  <a:pt x="905172" y="58191"/>
                </a:lnTo>
                <a:lnTo>
                  <a:pt x="945207" y="79520"/>
                </a:lnTo>
                <a:lnTo>
                  <a:pt x="945602" y="80516"/>
                </a:lnTo>
                <a:lnTo>
                  <a:pt x="896788" y="80516"/>
                </a:lnTo>
                <a:lnTo>
                  <a:pt x="893663" y="81012"/>
                </a:lnTo>
                <a:lnTo>
                  <a:pt x="890587" y="82004"/>
                </a:lnTo>
                <a:lnTo>
                  <a:pt x="887610" y="82897"/>
                </a:lnTo>
                <a:lnTo>
                  <a:pt x="884485" y="84534"/>
                </a:lnTo>
                <a:lnTo>
                  <a:pt x="883871" y="84980"/>
                </a:lnTo>
                <a:close/>
              </a:path>
              <a:path w="1120139" h="213360">
                <a:moveTo>
                  <a:pt x="857696" y="210294"/>
                </a:moveTo>
                <a:lnTo>
                  <a:pt x="831800" y="210294"/>
                </a:lnTo>
                <a:lnTo>
                  <a:pt x="831800" y="60870"/>
                </a:lnTo>
                <a:lnTo>
                  <a:pt x="854868" y="60870"/>
                </a:lnTo>
                <a:lnTo>
                  <a:pt x="855910" y="84980"/>
                </a:lnTo>
                <a:lnTo>
                  <a:pt x="883871" y="84980"/>
                </a:lnTo>
                <a:lnTo>
                  <a:pt x="881211" y="86915"/>
                </a:lnTo>
                <a:lnTo>
                  <a:pt x="877937" y="89197"/>
                </a:lnTo>
                <a:lnTo>
                  <a:pt x="874365" y="92323"/>
                </a:lnTo>
                <a:lnTo>
                  <a:pt x="870495" y="96291"/>
                </a:lnTo>
                <a:lnTo>
                  <a:pt x="866725" y="100260"/>
                </a:lnTo>
                <a:lnTo>
                  <a:pt x="862458" y="105221"/>
                </a:lnTo>
                <a:lnTo>
                  <a:pt x="857696" y="111174"/>
                </a:lnTo>
                <a:lnTo>
                  <a:pt x="857696" y="210294"/>
                </a:lnTo>
                <a:close/>
              </a:path>
              <a:path w="1120139" h="213360">
                <a:moveTo>
                  <a:pt x="951904" y="210294"/>
                </a:moveTo>
                <a:lnTo>
                  <a:pt x="926008" y="210294"/>
                </a:lnTo>
                <a:lnTo>
                  <a:pt x="925904" y="112811"/>
                </a:lnTo>
                <a:lnTo>
                  <a:pt x="925599" y="106691"/>
                </a:lnTo>
                <a:lnTo>
                  <a:pt x="908595" y="80516"/>
                </a:lnTo>
                <a:lnTo>
                  <a:pt x="945602" y="80516"/>
                </a:lnTo>
                <a:lnTo>
                  <a:pt x="948928" y="88887"/>
                </a:lnTo>
                <a:lnTo>
                  <a:pt x="951091" y="99640"/>
                </a:lnTo>
                <a:lnTo>
                  <a:pt x="951176" y="100260"/>
                </a:lnTo>
                <a:lnTo>
                  <a:pt x="951809" y="111174"/>
                </a:lnTo>
                <a:lnTo>
                  <a:pt x="951904" y="210294"/>
                </a:lnTo>
                <a:close/>
              </a:path>
              <a:path w="1120139" h="213360">
                <a:moveTo>
                  <a:pt x="1052661" y="60870"/>
                </a:moveTo>
                <a:lnTo>
                  <a:pt x="1026765" y="60870"/>
                </a:lnTo>
                <a:lnTo>
                  <a:pt x="1026765" y="19794"/>
                </a:lnTo>
                <a:lnTo>
                  <a:pt x="1052661" y="13096"/>
                </a:lnTo>
                <a:lnTo>
                  <a:pt x="1052661" y="60870"/>
                </a:lnTo>
                <a:close/>
              </a:path>
              <a:path w="1120139" h="213360">
                <a:moveTo>
                  <a:pt x="1119782" y="82599"/>
                </a:moveTo>
                <a:lnTo>
                  <a:pt x="984944" y="82599"/>
                </a:lnTo>
                <a:lnTo>
                  <a:pt x="984944" y="60870"/>
                </a:lnTo>
                <a:lnTo>
                  <a:pt x="1119782" y="60870"/>
                </a:lnTo>
                <a:lnTo>
                  <a:pt x="1119782" y="82599"/>
                </a:lnTo>
                <a:close/>
              </a:path>
              <a:path w="1120139" h="213360">
                <a:moveTo>
                  <a:pt x="1089025" y="212377"/>
                </a:moveTo>
                <a:lnTo>
                  <a:pt x="1082575" y="212377"/>
                </a:lnTo>
                <a:lnTo>
                  <a:pt x="1069404" y="211587"/>
                </a:lnTo>
                <a:lnTo>
                  <a:pt x="1034550" y="192481"/>
                </a:lnTo>
                <a:lnTo>
                  <a:pt x="1026765" y="160585"/>
                </a:lnTo>
                <a:lnTo>
                  <a:pt x="1026765" y="82599"/>
                </a:lnTo>
                <a:lnTo>
                  <a:pt x="1052661" y="82599"/>
                </a:lnTo>
                <a:lnTo>
                  <a:pt x="1052661" y="158501"/>
                </a:lnTo>
                <a:lnTo>
                  <a:pt x="1053191" y="166036"/>
                </a:lnTo>
                <a:lnTo>
                  <a:pt x="1086445" y="190500"/>
                </a:lnTo>
                <a:lnTo>
                  <a:pt x="1119782" y="190500"/>
                </a:lnTo>
                <a:lnTo>
                  <a:pt x="1119782" y="208210"/>
                </a:lnTo>
                <a:lnTo>
                  <a:pt x="1113928" y="209698"/>
                </a:lnTo>
                <a:lnTo>
                  <a:pt x="1107876" y="210740"/>
                </a:lnTo>
                <a:lnTo>
                  <a:pt x="1101625" y="211335"/>
                </a:lnTo>
                <a:lnTo>
                  <a:pt x="1095375" y="212030"/>
                </a:lnTo>
                <a:lnTo>
                  <a:pt x="1089025" y="212377"/>
                </a:lnTo>
                <a:close/>
              </a:path>
              <a:path w="1120139" h="213360">
                <a:moveTo>
                  <a:pt x="1119782" y="190500"/>
                </a:moveTo>
                <a:lnTo>
                  <a:pt x="1091207" y="190500"/>
                </a:lnTo>
                <a:lnTo>
                  <a:pt x="1096416" y="190152"/>
                </a:lnTo>
                <a:lnTo>
                  <a:pt x="1102072" y="189458"/>
                </a:lnTo>
                <a:lnTo>
                  <a:pt x="1107727" y="188664"/>
                </a:lnTo>
                <a:lnTo>
                  <a:pt x="1113631" y="187473"/>
                </a:lnTo>
                <a:lnTo>
                  <a:pt x="1119782" y="185886"/>
                </a:lnTo>
                <a:lnTo>
                  <a:pt x="1119782" y="190500"/>
                </a:lnTo>
                <a:close/>
              </a:path>
            </a:pathLst>
          </a:custGeom>
          <a:solidFill>
            <a:srgbClr val="0097A7"/>
          </a:solidFill>
        </p:spPr>
        <p:txBody>
          <a:bodyPr wrap="square" lIns="0" tIns="0" rIns="0" bIns="0" rtlCol="0"/>
          <a:lstStyle/>
          <a:p>
            <a:endParaRPr/>
          </a:p>
        </p:txBody>
      </p:sp>
      <p:sp>
        <p:nvSpPr>
          <p:cNvPr id="4" name="object 4"/>
          <p:cNvSpPr/>
          <p:nvPr/>
        </p:nvSpPr>
        <p:spPr>
          <a:xfrm>
            <a:off x="881224" y="2160478"/>
            <a:ext cx="634365" cy="200025"/>
          </a:xfrm>
          <a:custGeom>
            <a:avLst/>
            <a:gdLst/>
            <a:ahLst/>
            <a:cxnLst/>
            <a:rect l="l" t="t" r="r" b="b"/>
            <a:pathLst>
              <a:path w="634365" h="200025">
                <a:moveTo>
                  <a:pt x="141982" y="25300"/>
                </a:moveTo>
                <a:lnTo>
                  <a:pt x="0" y="25300"/>
                </a:lnTo>
                <a:lnTo>
                  <a:pt x="0" y="2678"/>
                </a:lnTo>
                <a:lnTo>
                  <a:pt x="141982" y="2678"/>
                </a:lnTo>
                <a:lnTo>
                  <a:pt x="141982" y="25300"/>
                </a:lnTo>
                <a:close/>
              </a:path>
              <a:path w="634365" h="200025">
                <a:moveTo>
                  <a:pt x="84385" y="197197"/>
                </a:moveTo>
                <a:lnTo>
                  <a:pt x="57596" y="197197"/>
                </a:lnTo>
                <a:lnTo>
                  <a:pt x="57596" y="25300"/>
                </a:lnTo>
                <a:lnTo>
                  <a:pt x="84385" y="25300"/>
                </a:lnTo>
                <a:lnTo>
                  <a:pt x="84385" y="197197"/>
                </a:lnTo>
                <a:close/>
              </a:path>
              <a:path w="634365" h="200025">
                <a:moveTo>
                  <a:pt x="245268" y="199876"/>
                </a:moveTo>
                <a:lnTo>
                  <a:pt x="205615" y="191774"/>
                </a:lnTo>
                <a:lnTo>
                  <a:pt x="178798" y="162250"/>
                </a:lnTo>
                <a:lnTo>
                  <a:pt x="172245" y="121344"/>
                </a:lnTo>
                <a:lnTo>
                  <a:pt x="172473" y="115006"/>
                </a:lnTo>
                <a:lnTo>
                  <a:pt x="185839" y="73818"/>
                </a:lnTo>
                <a:lnTo>
                  <a:pt x="217875" y="48610"/>
                </a:lnTo>
                <a:lnTo>
                  <a:pt x="240059" y="45094"/>
                </a:lnTo>
                <a:lnTo>
                  <a:pt x="247650" y="45401"/>
                </a:lnTo>
                <a:lnTo>
                  <a:pt x="287982" y="63996"/>
                </a:lnTo>
                <a:lnTo>
                  <a:pt x="289649" y="65782"/>
                </a:lnTo>
                <a:lnTo>
                  <a:pt x="233213" y="65782"/>
                </a:lnTo>
                <a:lnTo>
                  <a:pt x="228054" y="66873"/>
                </a:lnTo>
                <a:lnTo>
                  <a:pt x="201056" y="98176"/>
                </a:lnTo>
                <a:lnTo>
                  <a:pt x="199280" y="110876"/>
                </a:lnTo>
                <a:lnTo>
                  <a:pt x="304670" y="110876"/>
                </a:lnTo>
                <a:lnTo>
                  <a:pt x="304800" y="114597"/>
                </a:lnTo>
                <a:lnTo>
                  <a:pt x="304692" y="122783"/>
                </a:lnTo>
                <a:lnTo>
                  <a:pt x="304551" y="126305"/>
                </a:lnTo>
                <a:lnTo>
                  <a:pt x="304403" y="128637"/>
                </a:lnTo>
                <a:lnTo>
                  <a:pt x="304204" y="130819"/>
                </a:lnTo>
                <a:lnTo>
                  <a:pt x="199280" y="130819"/>
                </a:lnTo>
                <a:lnTo>
                  <a:pt x="200080" y="141619"/>
                </a:lnTo>
                <a:lnTo>
                  <a:pt x="227707" y="175245"/>
                </a:lnTo>
                <a:lnTo>
                  <a:pt x="248989" y="178296"/>
                </a:lnTo>
                <a:lnTo>
                  <a:pt x="296763" y="178296"/>
                </a:lnTo>
                <a:lnTo>
                  <a:pt x="296763" y="193178"/>
                </a:lnTo>
                <a:lnTo>
                  <a:pt x="252347" y="199755"/>
                </a:lnTo>
                <a:lnTo>
                  <a:pt x="245268" y="199876"/>
                </a:lnTo>
                <a:close/>
              </a:path>
              <a:path w="634365" h="200025">
                <a:moveTo>
                  <a:pt x="304670" y="110876"/>
                </a:moveTo>
                <a:lnTo>
                  <a:pt x="277862" y="110876"/>
                </a:lnTo>
                <a:lnTo>
                  <a:pt x="278159" y="104229"/>
                </a:lnTo>
                <a:lnTo>
                  <a:pt x="277500" y="98127"/>
                </a:lnTo>
                <a:lnTo>
                  <a:pt x="275855" y="92468"/>
                </a:lnTo>
                <a:lnTo>
                  <a:pt x="274339" y="87163"/>
                </a:lnTo>
                <a:lnTo>
                  <a:pt x="271859" y="82401"/>
                </a:lnTo>
                <a:lnTo>
                  <a:pt x="268485" y="78432"/>
                </a:lnTo>
                <a:lnTo>
                  <a:pt x="265211" y="74463"/>
                </a:lnTo>
                <a:lnTo>
                  <a:pt x="261094" y="71387"/>
                </a:lnTo>
                <a:lnTo>
                  <a:pt x="256133" y="69205"/>
                </a:lnTo>
                <a:lnTo>
                  <a:pt x="251172" y="66923"/>
                </a:lnTo>
                <a:lnTo>
                  <a:pt x="245417" y="65782"/>
                </a:lnTo>
                <a:lnTo>
                  <a:pt x="289649" y="65782"/>
                </a:lnTo>
                <a:lnTo>
                  <a:pt x="293538" y="69949"/>
                </a:lnTo>
                <a:lnTo>
                  <a:pt x="304530" y="106830"/>
                </a:lnTo>
                <a:lnTo>
                  <a:pt x="304670" y="110876"/>
                </a:lnTo>
                <a:close/>
              </a:path>
              <a:path w="634365" h="200025">
                <a:moveTo>
                  <a:pt x="296763" y="178296"/>
                </a:moveTo>
                <a:lnTo>
                  <a:pt x="253355" y="178296"/>
                </a:lnTo>
                <a:lnTo>
                  <a:pt x="257720" y="178147"/>
                </a:lnTo>
                <a:lnTo>
                  <a:pt x="262086" y="177849"/>
                </a:lnTo>
                <a:lnTo>
                  <a:pt x="296763" y="171896"/>
                </a:lnTo>
                <a:lnTo>
                  <a:pt x="296763" y="178296"/>
                </a:lnTo>
                <a:close/>
              </a:path>
              <a:path w="634365" h="200025">
                <a:moveTo>
                  <a:pt x="366266" y="197197"/>
                </a:moveTo>
                <a:lnTo>
                  <a:pt x="332779" y="197197"/>
                </a:lnTo>
                <a:lnTo>
                  <a:pt x="390673" y="122187"/>
                </a:lnTo>
                <a:lnTo>
                  <a:pt x="335458" y="47773"/>
                </a:lnTo>
                <a:lnTo>
                  <a:pt x="368647" y="47773"/>
                </a:lnTo>
                <a:lnTo>
                  <a:pt x="407937" y="105221"/>
                </a:lnTo>
                <a:lnTo>
                  <a:pt x="435510" y="105221"/>
                </a:lnTo>
                <a:lnTo>
                  <a:pt x="422374" y="122783"/>
                </a:lnTo>
                <a:lnTo>
                  <a:pt x="436060" y="140196"/>
                </a:lnTo>
                <a:lnTo>
                  <a:pt x="406151" y="140196"/>
                </a:lnTo>
                <a:lnTo>
                  <a:pt x="366266" y="197197"/>
                </a:lnTo>
                <a:close/>
              </a:path>
              <a:path w="634365" h="200025">
                <a:moveTo>
                  <a:pt x="435510" y="105221"/>
                </a:moveTo>
                <a:lnTo>
                  <a:pt x="407937" y="105221"/>
                </a:lnTo>
                <a:lnTo>
                  <a:pt x="446484" y="47773"/>
                </a:lnTo>
                <a:lnTo>
                  <a:pt x="478482" y="47773"/>
                </a:lnTo>
                <a:lnTo>
                  <a:pt x="435510" y="105221"/>
                </a:lnTo>
                <a:close/>
              </a:path>
              <a:path w="634365" h="200025">
                <a:moveTo>
                  <a:pt x="480863" y="197197"/>
                </a:moveTo>
                <a:lnTo>
                  <a:pt x="446484" y="197197"/>
                </a:lnTo>
                <a:lnTo>
                  <a:pt x="406151" y="140196"/>
                </a:lnTo>
                <a:lnTo>
                  <a:pt x="436060" y="140196"/>
                </a:lnTo>
                <a:lnTo>
                  <a:pt x="480863" y="197197"/>
                </a:lnTo>
                <a:close/>
              </a:path>
              <a:path w="634365" h="200025">
                <a:moveTo>
                  <a:pt x="567035" y="47773"/>
                </a:moveTo>
                <a:lnTo>
                  <a:pt x="541139" y="47773"/>
                </a:lnTo>
                <a:lnTo>
                  <a:pt x="541139" y="6697"/>
                </a:lnTo>
                <a:lnTo>
                  <a:pt x="567035" y="0"/>
                </a:lnTo>
                <a:lnTo>
                  <a:pt x="567035" y="47773"/>
                </a:lnTo>
                <a:close/>
              </a:path>
              <a:path w="634365" h="200025">
                <a:moveTo>
                  <a:pt x="634156" y="69502"/>
                </a:moveTo>
                <a:lnTo>
                  <a:pt x="499318" y="69502"/>
                </a:lnTo>
                <a:lnTo>
                  <a:pt x="499318" y="47773"/>
                </a:lnTo>
                <a:lnTo>
                  <a:pt x="634156" y="47773"/>
                </a:lnTo>
                <a:lnTo>
                  <a:pt x="634156" y="69502"/>
                </a:lnTo>
                <a:close/>
              </a:path>
              <a:path w="634365" h="200025">
                <a:moveTo>
                  <a:pt x="603398" y="199280"/>
                </a:moveTo>
                <a:lnTo>
                  <a:pt x="596949" y="199280"/>
                </a:lnTo>
                <a:lnTo>
                  <a:pt x="583778" y="198490"/>
                </a:lnTo>
                <a:lnTo>
                  <a:pt x="548924" y="179384"/>
                </a:lnTo>
                <a:lnTo>
                  <a:pt x="541139" y="147488"/>
                </a:lnTo>
                <a:lnTo>
                  <a:pt x="541139" y="69502"/>
                </a:lnTo>
                <a:lnTo>
                  <a:pt x="567035" y="69502"/>
                </a:lnTo>
                <a:lnTo>
                  <a:pt x="567035" y="145405"/>
                </a:lnTo>
                <a:lnTo>
                  <a:pt x="567565" y="152939"/>
                </a:lnTo>
                <a:lnTo>
                  <a:pt x="600819" y="177403"/>
                </a:lnTo>
                <a:lnTo>
                  <a:pt x="634156" y="177403"/>
                </a:lnTo>
                <a:lnTo>
                  <a:pt x="634156" y="195113"/>
                </a:lnTo>
                <a:lnTo>
                  <a:pt x="628302" y="196601"/>
                </a:lnTo>
                <a:lnTo>
                  <a:pt x="622250" y="197643"/>
                </a:lnTo>
                <a:lnTo>
                  <a:pt x="615999" y="198239"/>
                </a:lnTo>
                <a:lnTo>
                  <a:pt x="609748" y="198933"/>
                </a:lnTo>
                <a:lnTo>
                  <a:pt x="603398" y="199280"/>
                </a:lnTo>
                <a:close/>
              </a:path>
              <a:path w="634365" h="200025">
                <a:moveTo>
                  <a:pt x="634156" y="177403"/>
                </a:moveTo>
                <a:lnTo>
                  <a:pt x="605581" y="177403"/>
                </a:lnTo>
                <a:lnTo>
                  <a:pt x="610790" y="177055"/>
                </a:lnTo>
                <a:lnTo>
                  <a:pt x="616446" y="176361"/>
                </a:lnTo>
                <a:lnTo>
                  <a:pt x="622101" y="175567"/>
                </a:lnTo>
                <a:lnTo>
                  <a:pt x="628005" y="174376"/>
                </a:lnTo>
                <a:lnTo>
                  <a:pt x="634156" y="172789"/>
                </a:lnTo>
                <a:lnTo>
                  <a:pt x="634156" y="177403"/>
                </a:lnTo>
                <a:close/>
              </a:path>
            </a:pathLst>
          </a:custGeom>
          <a:solidFill>
            <a:srgbClr val="0097A7"/>
          </a:solidFill>
        </p:spPr>
        <p:txBody>
          <a:bodyPr wrap="square" lIns="0" tIns="0" rIns="0" bIns="0" rtlCol="0"/>
          <a:lstStyle/>
          <a:p>
            <a:endParaRPr/>
          </a:p>
        </p:txBody>
      </p:sp>
      <p:sp>
        <p:nvSpPr>
          <p:cNvPr id="5" name="object 5"/>
          <p:cNvSpPr txBox="1"/>
          <p:nvPr/>
        </p:nvSpPr>
        <p:spPr>
          <a:xfrm>
            <a:off x="855724" y="1567735"/>
            <a:ext cx="6705600" cy="1282700"/>
          </a:xfrm>
          <a:prstGeom prst="rect">
            <a:avLst/>
          </a:prstGeom>
        </p:spPr>
        <p:txBody>
          <a:bodyPr vert="horz" wrap="square" lIns="0" tIns="66040" rIns="0" bIns="0" rtlCol="0">
            <a:spAutoFit/>
          </a:bodyPr>
          <a:lstStyle/>
          <a:p>
            <a:pPr marL="12700">
              <a:lnSpc>
                <a:spcPct val="100000"/>
              </a:lnSpc>
              <a:spcBef>
                <a:spcPts val="520"/>
              </a:spcBef>
              <a:tabLst>
                <a:tab pos="2990215" algn="l"/>
              </a:tabLst>
            </a:pPr>
            <a:r>
              <a:rPr sz="2400" spc="-5" dirty="0">
                <a:solidFill>
                  <a:srgbClr val="434343"/>
                </a:solidFill>
                <a:latin typeface="Calibri"/>
                <a:cs typeface="Calibri"/>
              </a:rPr>
              <a:t>In </a:t>
            </a:r>
            <a:r>
              <a:rPr sz="2400" dirty="0">
                <a:solidFill>
                  <a:srgbClr val="434343"/>
                </a:solidFill>
                <a:latin typeface="Calibri"/>
                <a:cs typeface="Calibri"/>
              </a:rPr>
              <a:t>addition</a:t>
            </a:r>
            <a:r>
              <a:rPr sz="2400" spc="-5" dirty="0">
                <a:solidFill>
                  <a:srgbClr val="434343"/>
                </a:solidFill>
                <a:latin typeface="Calibri"/>
                <a:cs typeface="Calibri"/>
              </a:rPr>
              <a:t> to</a:t>
            </a:r>
            <a:r>
              <a:rPr sz="2400" u="heavy" spc="-5" dirty="0">
                <a:solidFill>
                  <a:srgbClr val="434343"/>
                </a:solidFill>
                <a:uFill>
                  <a:solidFill>
                    <a:srgbClr val="0097A7"/>
                  </a:solidFill>
                </a:uFill>
                <a:latin typeface="Calibri"/>
                <a:cs typeface="Calibri"/>
                <a:hlinkClick r:id="rId2"/>
              </a:rPr>
              <a:t> </a:t>
            </a:r>
            <a:r>
              <a:rPr sz="2400" u="heavy" spc="-5" dirty="0">
                <a:solidFill>
                  <a:srgbClr val="434343"/>
                </a:solidFill>
                <a:uFill>
                  <a:solidFill>
                    <a:srgbClr val="0097A7"/>
                  </a:solidFill>
                </a:uFill>
                <a:latin typeface="Calibri"/>
                <a:cs typeface="Calibri"/>
              </a:rPr>
              <a:t>	</a:t>
            </a:r>
            <a:r>
              <a:rPr sz="2400" spc="-5" dirty="0">
                <a:solidFill>
                  <a:srgbClr val="434343"/>
                </a:solidFill>
                <a:latin typeface="Calibri"/>
                <a:cs typeface="Calibri"/>
              </a:rPr>
              <a:t>nodes, the DOM </a:t>
            </a:r>
            <a:r>
              <a:rPr sz="2400" dirty="0">
                <a:solidFill>
                  <a:srgbClr val="434343"/>
                </a:solidFill>
                <a:latin typeface="Calibri"/>
                <a:cs typeface="Calibri"/>
              </a:rPr>
              <a:t>also</a:t>
            </a:r>
            <a:r>
              <a:rPr sz="2400" spc="-85" dirty="0">
                <a:solidFill>
                  <a:srgbClr val="434343"/>
                </a:solidFill>
                <a:latin typeface="Calibri"/>
                <a:cs typeface="Calibri"/>
              </a:rPr>
              <a:t> </a:t>
            </a:r>
            <a:r>
              <a:rPr sz="2400" spc="-5" dirty="0">
                <a:solidFill>
                  <a:srgbClr val="434343"/>
                </a:solidFill>
                <a:latin typeface="Calibri"/>
                <a:cs typeface="Calibri"/>
              </a:rPr>
              <a:t>contains</a:t>
            </a:r>
            <a:endParaRPr sz="2400">
              <a:latin typeface="Calibri"/>
              <a:cs typeface="Calibri"/>
            </a:endParaRPr>
          </a:p>
          <a:p>
            <a:pPr marL="12700" marR="282575">
              <a:lnSpc>
                <a:spcPct val="114599"/>
              </a:lnSpc>
              <a:tabLst>
                <a:tab pos="751840" algn="l"/>
              </a:tabLst>
            </a:pPr>
            <a:r>
              <a:rPr sz="2400" u="heavy" dirty="0">
                <a:solidFill>
                  <a:srgbClr val="434343"/>
                </a:solidFill>
                <a:uFill>
                  <a:solidFill>
                    <a:srgbClr val="0097A7"/>
                  </a:solidFill>
                </a:uFill>
                <a:latin typeface="Times New Roman"/>
                <a:cs typeface="Times New Roman"/>
                <a:hlinkClick r:id="rId3"/>
              </a:rPr>
              <a:t> </a:t>
            </a:r>
            <a:r>
              <a:rPr sz="2400" u="heavy" dirty="0">
                <a:solidFill>
                  <a:srgbClr val="434343"/>
                </a:solidFill>
                <a:uFill>
                  <a:solidFill>
                    <a:srgbClr val="0097A7"/>
                  </a:solidFill>
                </a:uFill>
                <a:latin typeface="Times New Roman"/>
                <a:cs typeface="Times New Roman"/>
              </a:rPr>
              <a:t>	</a:t>
            </a:r>
            <a:r>
              <a:rPr sz="2400" spc="-5" dirty="0">
                <a:solidFill>
                  <a:srgbClr val="434343"/>
                </a:solidFill>
                <a:latin typeface="Calibri"/>
                <a:cs typeface="Calibri"/>
              </a:rPr>
              <a:t>nodes. All text present in the HTML, </a:t>
            </a:r>
            <a:r>
              <a:rPr sz="2400" b="1" spc="-5" dirty="0">
                <a:solidFill>
                  <a:srgbClr val="434343"/>
                </a:solidFill>
                <a:latin typeface="Calibri"/>
                <a:cs typeface="Calibri"/>
              </a:rPr>
              <a:t>including  whitespace</a:t>
            </a:r>
            <a:r>
              <a:rPr sz="2400" spc="-5" dirty="0">
                <a:solidFill>
                  <a:srgbClr val="434343"/>
                </a:solidFill>
                <a:latin typeface="Calibri"/>
                <a:cs typeface="Calibri"/>
              </a:rPr>
              <a:t>, is contained in </a:t>
            </a:r>
            <a:r>
              <a:rPr sz="2400" dirty="0">
                <a:solidFill>
                  <a:srgbClr val="434343"/>
                </a:solidFill>
                <a:latin typeface="Calibri"/>
                <a:cs typeface="Calibri"/>
              </a:rPr>
              <a:t>a </a:t>
            </a:r>
            <a:r>
              <a:rPr sz="2400" spc="-5" dirty="0">
                <a:solidFill>
                  <a:srgbClr val="434343"/>
                </a:solidFill>
                <a:latin typeface="Calibri"/>
                <a:cs typeface="Calibri"/>
              </a:rPr>
              <a:t>text</a:t>
            </a:r>
            <a:r>
              <a:rPr sz="2400" spc="-30" dirty="0">
                <a:solidFill>
                  <a:srgbClr val="434343"/>
                </a:solidFill>
                <a:latin typeface="Calibri"/>
                <a:cs typeface="Calibri"/>
              </a:rPr>
              <a:t> </a:t>
            </a:r>
            <a:r>
              <a:rPr sz="2400" spc="-5" dirty="0">
                <a:solidFill>
                  <a:srgbClr val="434343"/>
                </a:solidFill>
                <a:latin typeface="Calibri"/>
                <a:cs typeface="Calibri"/>
              </a:rPr>
              <a:t>node:</a:t>
            </a:r>
            <a:endParaRPr sz="2400">
              <a:latin typeface="Calibri"/>
              <a:cs typeface="Calibri"/>
            </a:endParaRPr>
          </a:p>
        </p:txBody>
      </p:sp>
      <p:sp>
        <p:nvSpPr>
          <p:cNvPr id="6" name="object 6"/>
          <p:cNvSpPr/>
          <p:nvPr/>
        </p:nvSpPr>
        <p:spPr>
          <a:xfrm>
            <a:off x="885689" y="3249611"/>
            <a:ext cx="805180" cy="229870"/>
          </a:xfrm>
          <a:custGeom>
            <a:avLst/>
            <a:gdLst/>
            <a:ahLst/>
            <a:cxnLst/>
            <a:rect l="l" t="t" r="r" b="b"/>
            <a:pathLst>
              <a:path w="805180" h="229870">
                <a:moveTo>
                  <a:pt x="84385" y="179486"/>
                </a:moveTo>
                <a:lnTo>
                  <a:pt x="0" y="108942"/>
                </a:lnTo>
                <a:lnTo>
                  <a:pt x="84385" y="38546"/>
                </a:lnTo>
                <a:lnTo>
                  <a:pt x="98077" y="52387"/>
                </a:lnTo>
                <a:lnTo>
                  <a:pt x="29616" y="108644"/>
                </a:lnTo>
                <a:lnTo>
                  <a:pt x="98077" y="165645"/>
                </a:lnTo>
                <a:lnTo>
                  <a:pt x="84385" y="179486"/>
                </a:lnTo>
                <a:close/>
              </a:path>
              <a:path w="805180" h="229870">
                <a:moveTo>
                  <a:pt x="188411" y="178891"/>
                </a:moveTo>
                <a:lnTo>
                  <a:pt x="180970" y="178891"/>
                </a:lnTo>
                <a:lnTo>
                  <a:pt x="173330" y="178196"/>
                </a:lnTo>
                <a:lnTo>
                  <a:pt x="165491" y="176807"/>
                </a:lnTo>
                <a:lnTo>
                  <a:pt x="157752" y="175319"/>
                </a:lnTo>
                <a:lnTo>
                  <a:pt x="150063" y="173037"/>
                </a:lnTo>
                <a:lnTo>
                  <a:pt x="142423" y="169961"/>
                </a:lnTo>
                <a:lnTo>
                  <a:pt x="142423" y="0"/>
                </a:lnTo>
                <a:lnTo>
                  <a:pt x="164301" y="0"/>
                </a:lnTo>
                <a:lnTo>
                  <a:pt x="164210" y="50849"/>
                </a:lnTo>
                <a:lnTo>
                  <a:pt x="163259" y="72181"/>
                </a:lnTo>
                <a:lnTo>
                  <a:pt x="187475" y="72181"/>
                </a:lnTo>
                <a:lnTo>
                  <a:pt x="184839" y="73967"/>
                </a:lnTo>
                <a:lnTo>
                  <a:pt x="181763" y="75951"/>
                </a:lnTo>
                <a:lnTo>
                  <a:pt x="178539" y="78630"/>
                </a:lnTo>
                <a:lnTo>
                  <a:pt x="171792" y="85377"/>
                </a:lnTo>
                <a:lnTo>
                  <a:pt x="168170" y="89594"/>
                </a:lnTo>
                <a:lnTo>
                  <a:pt x="164301" y="94654"/>
                </a:lnTo>
                <a:lnTo>
                  <a:pt x="164301" y="155823"/>
                </a:lnTo>
                <a:lnTo>
                  <a:pt x="185980" y="161180"/>
                </a:lnTo>
                <a:lnTo>
                  <a:pt x="233506" y="161180"/>
                </a:lnTo>
                <a:lnTo>
                  <a:pt x="228247" y="166935"/>
                </a:lnTo>
                <a:lnTo>
                  <a:pt x="195378" y="178612"/>
                </a:lnTo>
                <a:lnTo>
                  <a:pt x="188411" y="178891"/>
                </a:lnTo>
                <a:close/>
              </a:path>
              <a:path w="805180" h="229870">
                <a:moveTo>
                  <a:pt x="187475" y="72181"/>
                </a:moveTo>
                <a:lnTo>
                  <a:pt x="163259" y="72181"/>
                </a:lnTo>
                <a:lnTo>
                  <a:pt x="168031" y="66321"/>
                </a:lnTo>
                <a:lnTo>
                  <a:pt x="198283" y="49113"/>
                </a:lnTo>
                <a:lnTo>
                  <a:pt x="213662" y="49113"/>
                </a:lnTo>
                <a:lnTo>
                  <a:pt x="220012" y="50601"/>
                </a:lnTo>
                <a:lnTo>
                  <a:pt x="230926" y="56554"/>
                </a:lnTo>
                <a:lnTo>
                  <a:pt x="235490" y="60821"/>
                </a:lnTo>
                <a:lnTo>
                  <a:pt x="239161" y="66377"/>
                </a:lnTo>
                <a:lnTo>
                  <a:pt x="240363" y="68163"/>
                </a:lnTo>
                <a:lnTo>
                  <a:pt x="199325" y="68163"/>
                </a:lnTo>
                <a:lnTo>
                  <a:pt x="196497" y="68609"/>
                </a:lnTo>
                <a:lnTo>
                  <a:pt x="193620" y="69502"/>
                </a:lnTo>
                <a:lnTo>
                  <a:pt x="190842" y="70395"/>
                </a:lnTo>
                <a:lnTo>
                  <a:pt x="187915" y="71883"/>
                </a:lnTo>
                <a:lnTo>
                  <a:pt x="187475" y="72181"/>
                </a:lnTo>
                <a:close/>
              </a:path>
              <a:path w="805180" h="229870">
                <a:moveTo>
                  <a:pt x="233506" y="161180"/>
                </a:moveTo>
                <a:lnTo>
                  <a:pt x="195009" y="161180"/>
                </a:lnTo>
                <a:lnTo>
                  <a:pt x="199772" y="160387"/>
                </a:lnTo>
                <a:lnTo>
                  <a:pt x="208900" y="157212"/>
                </a:lnTo>
                <a:lnTo>
                  <a:pt x="227850" y="122237"/>
                </a:lnTo>
                <a:lnTo>
                  <a:pt x="227738" y="105091"/>
                </a:lnTo>
                <a:lnTo>
                  <a:pt x="227354" y="100409"/>
                </a:lnTo>
                <a:lnTo>
                  <a:pt x="225370" y="89396"/>
                </a:lnTo>
                <a:lnTo>
                  <a:pt x="223832" y="84683"/>
                </a:lnTo>
                <a:lnTo>
                  <a:pt x="221748" y="80813"/>
                </a:lnTo>
                <a:lnTo>
                  <a:pt x="219665" y="76844"/>
                </a:lnTo>
                <a:lnTo>
                  <a:pt x="216986" y="73769"/>
                </a:lnTo>
                <a:lnTo>
                  <a:pt x="213712" y="71586"/>
                </a:lnTo>
                <a:lnTo>
                  <a:pt x="210438" y="69304"/>
                </a:lnTo>
                <a:lnTo>
                  <a:pt x="206568" y="68163"/>
                </a:lnTo>
                <a:lnTo>
                  <a:pt x="240363" y="68163"/>
                </a:lnTo>
                <a:lnTo>
                  <a:pt x="249998" y="105091"/>
                </a:lnTo>
                <a:lnTo>
                  <a:pt x="250138" y="113109"/>
                </a:lnTo>
                <a:lnTo>
                  <a:pt x="249905" y="119741"/>
                </a:lnTo>
                <a:lnTo>
                  <a:pt x="238864" y="155426"/>
                </a:lnTo>
                <a:lnTo>
                  <a:pt x="233506" y="161180"/>
                </a:lnTo>
                <a:close/>
              </a:path>
              <a:path w="805180" h="229870">
                <a:moveTo>
                  <a:pt x="331430" y="179635"/>
                </a:moveTo>
                <a:lnTo>
                  <a:pt x="322302" y="179635"/>
                </a:lnTo>
                <a:lnTo>
                  <a:pt x="314166" y="178246"/>
                </a:lnTo>
                <a:lnTo>
                  <a:pt x="280084" y="150911"/>
                </a:lnTo>
                <a:lnTo>
                  <a:pt x="273593" y="113407"/>
                </a:lnTo>
                <a:lnTo>
                  <a:pt x="273787" y="107909"/>
                </a:lnTo>
                <a:lnTo>
                  <a:pt x="294719" y="61714"/>
                </a:lnTo>
                <a:lnTo>
                  <a:pt x="333811" y="49113"/>
                </a:lnTo>
                <a:lnTo>
                  <a:pt x="342939" y="49113"/>
                </a:lnTo>
                <a:lnTo>
                  <a:pt x="351075" y="50502"/>
                </a:lnTo>
                <a:lnTo>
                  <a:pt x="365363" y="56058"/>
                </a:lnTo>
                <a:lnTo>
                  <a:pt x="371415" y="60176"/>
                </a:lnTo>
                <a:lnTo>
                  <a:pt x="376376" y="65633"/>
                </a:lnTo>
                <a:lnTo>
                  <a:pt x="378305" y="67716"/>
                </a:lnTo>
                <a:lnTo>
                  <a:pt x="326072" y="67716"/>
                </a:lnTo>
                <a:lnTo>
                  <a:pt x="320466" y="69006"/>
                </a:lnTo>
                <a:lnTo>
                  <a:pt x="296554" y="102244"/>
                </a:lnTo>
                <a:lnTo>
                  <a:pt x="295888" y="107909"/>
                </a:lnTo>
                <a:lnTo>
                  <a:pt x="295929" y="122699"/>
                </a:lnTo>
                <a:lnTo>
                  <a:pt x="321855" y="160188"/>
                </a:lnTo>
                <a:lnTo>
                  <a:pt x="326965" y="161180"/>
                </a:lnTo>
                <a:lnTo>
                  <a:pt x="375770" y="161180"/>
                </a:lnTo>
                <a:lnTo>
                  <a:pt x="370472" y="167084"/>
                </a:lnTo>
                <a:lnTo>
                  <a:pt x="338313" y="179337"/>
                </a:lnTo>
                <a:lnTo>
                  <a:pt x="331430" y="179635"/>
                </a:lnTo>
                <a:close/>
              </a:path>
              <a:path w="805180" h="229870">
                <a:moveTo>
                  <a:pt x="375770" y="161180"/>
                </a:moveTo>
                <a:lnTo>
                  <a:pt x="339169" y="161180"/>
                </a:lnTo>
                <a:lnTo>
                  <a:pt x="344775" y="159940"/>
                </a:lnTo>
                <a:lnTo>
                  <a:pt x="349438" y="157460"/>
                </a:lnTo>
                <a:lnTo>
                  <a:pt x="354101" y="154880"/>
                </a:lnTo>
                <a:lnTo>
                  <a:pt x="357872" y="151457"/>
                </a:lnTo>
                <a:lnTo>
                  <a:pt x="360749" y="147191"/>
                </a:lnTo>
                <a:lnTo>
                  <a:pt x="363747" y="142875"/>
                </a:lnTo>
                <a:lnTo>
                  <a:pt x="365908" y="137963"/>
                </a:lnTo>
                <a:lnTo>
                  <a:pt x="368686" y="126652"/>
                </a:lnTo>
                <a:lnTo>
                  <a:pt x="369209" y="122138"/>
                </a:lnTo>
                <a:lnTo>
                  <a:pt x="369288" y="105816"/>
                </a:lnTo>
                <a:lnTo>
                  <a:pt x="368538" y="99814"/>
                </a:lnTo>
                <a:lnTo>
                  <a:pt x="366851" y="94059"/>
                </a:lnTo>
                <a:lnTo>
                  <a:pt x="365164" y="88205"/>
                </a:lnTo>
                <a:lnTo>
                  <a:pt x="362733" y="83343"/>
                </a:lnTo>
                <a:lnTo>
                  <a:pt x="359558" y="79474"/>
                </a:lnTo>
                <a:lnTo>
                  <a:pt x="356383" y="75505"/>
                </a:lnTo>
                <a:lnTo>
                  <a:pt x="352514" y="72578"/>
                </a:lnTo>
                <a:lnTo>
                  <a:pt x="347950" y="70693"/>
                </a:lnTo>
                <a:lnTo>
                  <a:pt x="343386" y="68708"/>
                </a:lnTo>
                <a:lnTo>
                  <a:pt x="338276" y="67716"/>
                </a:lnTo>
                <a:lnTo>
                  <a:pt x="378305" y="67716"/>
                </a:lnTo>
                <a:lnTo>
                  <a:pt x="391454" y="105816"/>
                </a:lnTo>
                <a:lnTo>
                  <a:pt x="391705" y="113407"/>
                </a:lnTo>
                <a:lnTo>
                  <a:pt x="391435" y="120650"/>
                </a:lnTo>
                <a:lnTo>
                  <a:pt x="380890" y="155475"/>
                </a:lnTo>
                <a:lnTo>
                  <a:pt x="375770" y="161180"/>
                </a:lnTo>
                <a:close/>
              </a:path>
              <a:path w="805180" h="229870">
                <a:moveTo>
                  <a:pt x="522223" y="52982"/>
                </a:moveTo>
                <a:lnTo>
                  <a:pt x="500196" y="52982"/>
                </a:lnTo>
                <a:lnTo>
                  <a:pt x="500196" y="0"/>
                </a:lnTo>
                <a:lnTo>
                  <a:pt x="522223" y="0"/>
                </a:lnTo>
                <a:lnTo>
                  <a:pt x="522223" y="52982"/>
                </a:lnTo>
                <a:close/>
              </a:path>
              <a:path w="805180" h="229870">
                <a:moveTo>
                  <a:pt x="467206" y="179635"/>
                </a:moveTo>
                <a:lnTo>
                  <a:pt x="451728" y="179635"/>
                </a:lnTo>
                <a:lnTo>
                  <a:pt x="445378" y="178147"/>
                </a:lnTo>
                <a:lnTo>
                  <a:pt x="417894" y="142726"/>
                </a:lnTo>
                <a:lnTo>
                  <a:pt x="415261" y="115639"/>
                </a:lnTo>
                <a:lnTo>
                  <a:pt x="415485" y="109165"/>
                </a:lnTo>
                <a:lnTo>
                  <a:pt x="437490" y="61664"/>
                </a:lnTo>
                <a:lnTo>
                  <a:pt x="476830" y="49857"/>
                </a:lnTo>
                <a:lnTo>
                  <a:pt x="480898" y="49857"/>
                </a:lnTo>
                <a:lnTo>
                  <a:pt x="484867" y="50105"/>
                </a:lnTo>
                <a:lnTo>
                  <a:pt x="492606" y="51097"/>
                </a:lnTo>
                <a:lnTo>
                  <a:pt x="496426" y="51891"/>
                </a:lnTo>
                <a:lnTo>
                  <a:pt x="500196" y="52982"/>
                </a:lnTo>
                <a:lnTo>
                  <a:pt x="522223" y="52982"/>
                </a:lnTo>
                <a:lnTo>
                  <a:pt x="522223" y="67865"/>
                </a:lnTo>
                <a:lnTo>
                  <a:pt x="475342" y="67865"/>
                </a:lnTo>
                <a:lnTo>
                  <a:pt x="466905" y="68591"/>
                </a:lnTo>
                <a:lnTo>
                  <a:pt x="438163" y="104114"/>
                </a:lnTo>
                <a:lnTo>
                  <a:pt x="437539" y="115639"/>
                </a:lnTo>
                <a:lnTo>
                  <a:pt x="437958" y="126308"/>
                </a:lnTo>
                <a:lnTo>
                  <a:pt x="455052" y="160883"/>
                </a:lnTo>
                <a:lnTo>
                  <a:pt x="496195" y="160883"/>
                </a:lnTo>
                <a:lnTo>
                  <a:pt x="492345" y="165124"/>
                </a:lnTo>
                <a:lnTo>
                  <a:pt x="487294" y="169608"/>
                </a:lnTo>
                <a:lnTo>
                  <a:pt x="482039" y="173235"/>
                </a:lnTo>
                <a:lnTo>
                  <a:pt x="474895" y="177502"/>
                </a:lnTo>
                <a:lnTo>
                  <a:pt x="467206" y="179635"/>
                </a:lnTo>
                <a:close/>
              </a:path>
              <a:path w="805180" h="229870">
                <a:moveTo>
                  <a:pt x="496195" y="160883"/>
                </a:moveTo>
                <a:lnTo>
                  <a:pt x="468843" y="160883"/>
                </a:lnTo>
                <a:lnTo>
                  <a:pt x="474697" y="158452"/>
                </a:lnTo>
                <a:lnTo>
                  <a:pt x="480848" y="153590"/>
                </a:lnTo>
                <a:lnTo>
                  <a:pt x="485518" y="149423"/>
                </a:lnTo>
                <a:lnTo>
                  <a:pt x="490299" y="144363"/>
                </a:lnTo>
                <a:lnTo>
                  <a:pt x="495192" y="138410"/>
                </a:lnTo>
                <a:lnTo>
                  <a:pt x="500196" y="131564"/>
                </a:lnTo>
                <a:lnTo>
                  <a:pt x="500196" y="73074"/>
                </a:lnTo>
                <a:lnTo>
                  <a:pt x="496624" y="71387"/>
                </a:lnTo>
                <a:lnTo>
                  <a:pt x="492655" y="70098"/>
                </a:lnTo>
                <a:lnTo>
                  <a:pt x="483924" y="68312"/>
                </a:lnTo>
                <a:lnTo>
                  <a:pt x="479608" y="67865"/>
                </a:lnTo>
                <a:lnTo>
                  <a:pt x="522223" y="67865"/>
                </a:lnTo>
                <a:lnTo>
                  <a:pt x="522223" y="153590"/>
                </a:lnTo>
                <a:lnTo>
                  <a:pt x="501833" y="153590"/>
                </a:lnTo>
                <a:lnTo>
                  <a:pt x="497192" y="159785"/>
                </a:lnTo>
                <a:lnTo>
                  <a:pt x="496195" y="160883"/>
                </a:lnTo>
                <a:close/>
              </a:path>
              <a:path w="805180" h="229870">
                <a:moveTo>
                  <a:pt x="522223" y="177403"/>
                </a:moveTo>
                <a:lnTo>
                  <a:pt x="502577" y="177403"/>
                </a:lnTo>
                <a:lnTo>
                  <a:pt x="501833" y="153590"/>
                </a:lnTo>
                <a:lnTo>
                  <a:pt x="522223" y="153590"/>
                </a:lnTo>
                <a:lnTo>
                  <a:pt x="522223" y="177403"/>
                </a:lnTo>
                <a:close/>
              </a:path>
              <a:path w="805180" h="229870">
                <a:moveTo>
                  <a:pt x="604744" y="210294"/>
                </a:moveTo>
                <a:lnTo>
                  <a:pt x="565477" y="210294"/>
                </a:lnTo>
                <a:lnTo>
                  <a:pt x="569198" y="209698"/>
                </a:lnTo>
                <a:lnTo>
                  <a:pt x="576143" y="207317"/>
                </a:lnTo>
                <a:lnTo>
                  <a:pt x="579417" y="205382"/>
                </a:lnTo>
                <a:lnTo>
                  <a:pt x="582493" y="202703"/>
                </a:lnTo>
                <a:lnTo>
                  <a:pt x="585668" y="200124"/>
                </a:lnTo>
                <a:lnTo>
                  <a:pt x="588645" y="196750"/>
                </a:lnTo>
                <a:lnTo>
                  <a:pt x="591423" y="192583"/>
                </a:lnTo>
                <a:lnTo>
                  <a:pt x="594300" y="188416"/>
                </a:lnTo>
                <a:lnTo>
                  <a:pt x="597078" y="183356"/>
                </a:lnTo>
                <a:lnTo>
                  <a:pt x="599757" y="177403"/>
                </a:lnTo>
                <a:lnTo>
                  <a:pt x="549453" y="51345"/>
                </a:lnTo>
                <a:lnTo>
                  <a:pt x="574307" y="51345"/>
                </a:lnTo>
                <a:lnTo>
                  <a:pt x="606157" y="134689"/>
                </a:lnTo>
                <a:lnTo>
                  <a:pt x="612556" y="154334"/>
                </a:lnTo>
                <a:lnTo>
                  <a:pt x="634148" y="154334"/>
                </a:lnTo>
                <a:lnTo>
                  <a:pt x="616575" y="193625"/>
                </a:lnTo>
                <a:lnTo>
                  <a:pt x="605230" y="209798"/>
                </a:lnTo>
                <a:lnTo>
                  <a:pt x="604744" y="210294"/>
                </a:lnTo>
                <a:close/>
              </a:path>
              <a:path w="805180" h="229870">
                <a:moveTo>
                  <a:pt x="634148" y="154334"/>
                </a:moveTo>
                <a:lnTo>
                  <a:pt x="612556" y="154334"/>
                </a:lnTo>
                <a:lnTo>
                  <a:pt x="619849" y="134242"/>
                </a:lnTo>
                <a:lnTo>
                  <a:pt x="649317" y="51345"/>
                </a:lnTo>
                <a:lnTo>
                  <a:pt x="673278" y="51345"/>
                </a:lnTo>
                <a:lnTo>
                  <a:pt x="634148" y="154334"/>
                </a:lnTo>
                <a:close/>
              </a:path>
              <a:path w="805180" h="229870">
                <a:moveTo>
                  <a:pt x="568503" y="229641"/>
                </a:moveTo>
                <a:lnTo>
                  <a:pt x="557986" y="229641"/>
                </a:lnTo>
                <a:lnTo>
                  <a:pt x="556002" y="229592"/>
                </a:lnTo>
                <a:lnTo>
                  <a:pt x="548560" y="229195"/>
                </a:lnTo>
                <a:lnTo>
                  <a:pt x="548560" y="209252"/>
                </a:lnTo>
                <a:lnTo>
                  <a:pt x="550346" y="209550"/>
                </a:lnTo>
                <a:lnTo>
                  <a:pt x="552331" y="209798"/>
                </a:lnTo>
                <a:lnTo>
                  <a:pt x="556696" y="210194"/>
                </a:lnTo>
                <a:lnTo>
                  <a:pt x="559028" y="210294"/>
                </a:lnTo>
                <a:lnTo>
                  <a:pt x="604744" y="210294"/>
                </a:lnTo>
                <a:lnTo>
                  <a:pt x="601097" y="214014"/>
                </a:lnTo>
                <a:lnTo>
                  <a:pt x="595540" y="219372"/>
                </a:lnTo>
                <a:lnTo>
                  <a:pt x="589389" y="223291"/>
                </a:lnTo>
                <a:lnTo>
                  <a:pt x="582642" y="225772"/>
                </a:lnTo>
                <a:lnTo>
                  <a:pt x="575994" y="228351"/>
                </a:lnTo>
                <a:lnTo>
                  <a:pt x="568503" y="229641"/>
                </a:lnTo>
                <a:close/>
              </a:path>
              <a:path w="805180" h="229870">
                <a:moveTo>
                  <a:pt x="720452" y="179486"/>
                </a:moveTo>
                <a:lnTo>
                  <a:pt x="706908" y="165645"/>
                </a:lnTo>
                <a:lnTo>
                  <a:pt x="775369" y="109239"/>
                </a:lnTo>
                <a:lnTo>
                  <a:pt x="706908" y="52387"/>
                </a:lnTo>
                <a:lnTo>
                  <a:pt x="720452" y="38546"/>
                </a:lnTo>
                <a:lnTo>
                  <a:pt x="804837" y="108942"/>
                </a:lnTo>
                <a:lnTo>
                  <a:pt x="720452" y="179486"/>
                </a:lnTo>
                <a:close/>
              </a:path>
            </a:pathLst>
          </a:custGeom>
          <a:solidFill>
            <a:srgbClr val="434343"/>
          </a:solidFill>
        </p:spPr>
        <p:txBody>
          <a:bodyPr wrap="square" lIns="0" tIns="0" rIns="0" bIns="0" rtlCol="0"/>
          <a:lstStyle/>
          <a:p>
            <a:endParaRPr/>
          </a:p>
        </p:txBody>
      </p:sp>
      <p:sp>
        <p:nvSpPr>
          <p:cNvPr id="7" name="object 7"/>
          <p:cNvSpPr/>
          <p:nvPr/>
        </p:nvSpPr>
        <p:spPr>
          <a:xfrm>
            <a:off x="1342889" y="3600548"/>
            <a:ext cx="2898775" cy="23113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2889" y="3952973"/>
            <a:ext cx="1223625" cy="18112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800089" y="4305398"/>
            <a:ext cx="2619583" cy="23038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800089" y="4659312"/>
            <a:ext cx="2200796" cy="22889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342889" y="5010248"/>
            <a:ext cx="1363345" cy="206375"/>
          </a:xfrm>
          <a:custGeom>
            <a:avLst/>
            <a:gdLst/>
            <a:ahLst/>
            <a:cxnLst/>
            <a:rect l="l" t="t" r="r" b="b"/>
            <a:pathLst>
              <a:path w="1363345" h="206375">
                <a:moveTo>
                  <a:pt x="84385" y="180975"/>
                </a:moveTo>
                <a:lnTo>
                  <a:pt x="0" y="110430"/>
                </a:lnTo>
                <a:lnTo>
                  <a:pt x="84385" y="40034"/>
                </a:lnTo>
                <a:lnTo>
                  <a:pt x="98077" y="53875"/>
                </a:lnTo>
                <a:lnTo>
                  <a:pt x="29616" y="110132"/>
                </a:lnTo>
                <a:lnTo>
                  <a:pt x="98077" y="167133"/>
                </a:lnTo>
                <a:lnTo>
                  <a:pt x="84385" y="180975"/>
                </a:lnTo>
                <a:close/>
              </a:path>
              <a:path w="1363345" h="206375">
                <a:moveTo>
                  <a:pt x="157604" y="205829"/>
                </a:moveTo>
                <a:lnTo>
                  <a:pt x="136768" y="205829"/>
                </a:lnTo>
                <a:lnTo>
                  <a:pt x="222939" y="1488"/>
                </a:lnTo>
                <a:lnTo>
                  <a:pt x="243775" y="1488"/>
                </a:lnTo>
                <a:lnTo>
                  <a:pt x="157604" y="205829"/>
                </a:lnTo>
                <a:close/>
              </a:path>
              <a:path w="1363345" h="206375">
                <a:moveTo>
                  <a:pt x="376205" y="162669"/>
                </a:moveTo>
                <a:lnTo>
                  <a:pt x="338970" y="162669"/>
                </a:lnTo>
                <a:lnTo>
                  <a:pt x="346710" y="161280"/>
                </a:lnTo>
                <a:lnTo>
                  <a:pt x="356731" y="155624"/>
                </a:lnTo>
                <a:lnTo>
                  <a:pt x="359261" y="151556"/>
                </a:lnTo>
                <a:lnTo>
                  <a:pt x="359261" y="144016"/>
                </a:lnTo>
                <a:lnTo>
                  <a:pt x="358864" y="141981"/>
                </a:lnTo>
                <a:lnTo>
                  <a:pt x="357276" y="138410"/>
                </a:lnTo>
                <a:lnTo>
                  <a:pt x="355838" y="136723"/>
                </a:lnTo>
                <a:lnTo>
                  <a:pt x="353754" y="135135"/>
                </a:lnTo>
                <a:lnTo>
                  <a:pt x="351671" y="133449"/>
                </a:lnTo>
                <a:lnTo>
                  <a:pt x="320268" y="122237"/>
                </a:lnTo>
                <a:lnTo>
                  <a:pt x="315009" y="120401"/>
                </a:lnTo>
                <a:lnTo>
                  <a:pt x="286484" y="91678"/>
                </a:lnTo>
                <a:lnTo>
                  <a:pt x="286515" y="82698"/>
                </a:lnTo>
                <a:lnTo>
                  <a:pt x="313124" y="54173"/>
                </a:lnTo>
                <a:lnTo>
                  <a:pt x="338276" y="50601"/>
                </a:lnTo>
                <a:lnTo>
                  <a:pt x="343237" y="50601"/>
                </a:lnTo>
                <a:lnTo>
                  <a:pt x="348694" y="50899"/>
                </a:lnTo>
                <a:lnTo>
                  <a:pt x="354648" y="51494"/>
                </a:lnTo>
                <a:lnTo>
                  <a:pt x="360699" y="51990"/>
                </a:lnTo>
                <a:lnTo>
                  <a:pt x="367000" y="52883"/>
                </a:lnTo>
                <a:lnTo>
                  <a:pt x="373548" y="54173"/>
                </a:lnTo>
                <a:lnTo>
                  <a:pt x="373548" y="68758"/>
                </a:lnTo>
                <a:lnTo>
                  <a:pt x="332521" y="68758"/>
                </a:lnTo>
                <a:lnTo>
                  <a:pt x="327908" y="69205"/>
                </a:lnTo>
                <a:lnTo>
                  <a:pt x="324137" y="70098"/>
                </a:lnTo>
                <a:lnTo>
                  <a:pt x="320466" y="70891"/>
                </a:lnTo>
                <a:lnTo>
                  <a:pt x="317490" y="72032"/>
                </a:lnTo>
                <a:lnTo>
                  <a:pt x="315208" y="73521"/>
                </a:lnTo>
                <a:lnTo>
                  <a:pt x="312926" y="74910"/>
                </a:lnTo>
                <a:lnTo>
                  <a:pt x="311288" y="76596"/>
                </a:lnTo>
                <a:lnTo>
                  <a:pt x="309304" y="80565"/>
                </a:lnTo>
                <a:lnTo>
                  <a:pt x="308808" y="82698"/>
                </a:lnTo>
                <a:lnTo>
                  <a:pt x="308808" y="87262"/>
                </a:lnTo>
                <a:lnTo>
                  <a:pt x="349140" y="109339"/>
                </a:lnTo>
                <a:lnTo>
                  <a:pt x="355391" y="111621"/>
                </a:lnTo>
                <a:lnTo>
                  <a:pt x="365611" y="116383"/>
                </a:lnTo>
                <a:lnTo>
                  <a:pt x="369778" y="119062"/>
                </a:lnTo>
                <a:lnTo>
                  <a:pt x="372953" y="122039"/>
                </a:lnTo>
                <a:lnTo>
                  <a:pt x="376128" y="124916"/>
                </a:lnTo>
                <a:lnTo>
                  <a:pt x="378410" y="128240"/>
                </a:lnTo>
                <a:lnTo>
                  <a:pt x="379799" y="132010"/>
                </a:lnTo>
                <a:lnTo>
                  <a:pt x="381188" y="135681"/>
                </a:lnTo>
                <a:lnTo>
                  <a:pt x="381883" y="139848"/>
                </a:lnTo>
                <a:lnTo>
                  <a:pt x="381883" y="148976"/>
                </a:lnTo>
                <a:lnTo>
                  <a:pt x="381089" y="152945"/>
                </a:lnTo>
                <a:lnTo>
                  <a:pt x="379501" y="156418"/>
                </a:lnTo>
                <a:lnTo>
                  <a:pt x="377981" y="159940"/>
                </a:lnTo>
                <a:lnTo>
                  <a:pt x="376205" y="162669"/>
                </a:lnTo>
                <a:close/>
              </a:path>
              <a:path w="1363345" h="206375">
                <a:moveTo>
                  <a:pt x="373548" y="73669"/>
                </a:moveTo>
                <a:lnTo>
                  <a:pt x="366702" y="71983"/>
                </a:lnTo>
                <a:lnTo>
                  <a:pt x="360203" y="70743"/>
                </a:lnTo>
                <a:lnTo>
                  <a:pt x="347900" y="69155"/>
                </a:lnTo>
                <a:lnTo>
                  <a:pt x="342542" y="68758"/>
                </a:lnTo>
                <a:lnTo>
                  <a:pt x="373548" y="68758"/>
                </a:lnTo>
                <a:lnTo>
                  <a:pt x="373548" y="73669"/>
                </a:lnTo>
                <a:close/>
              </a:path>
              <a:path w="1363345" h="206375">
                <a:moveTo>
                  <a:pt x="333315" y="181123"/>
                </a:moveTo>
                <a:lnTo>
                  <a:pt x="320813" y="181123"/>
                </a:lnTo>
                <a:lnTo>
                  <a:pt x="312975" y="180726"/>
                </a:lnTo>
                <a:lnTo>
                  <a:pt x="305831" y="179933"/>
                </a:lnTo>
                <a:lnTo>
                  <a:pt x="298688" y="179238"/>
                </a:lnTo>
                <a:lnTo>
                  <a:pt x="291693" y="178047"/>
                </a:lnTo>
                <a:lnTo>
                  <a:pt x="284847" y="176361"/>
                </a:lnTo>
                <a:lnTo>
                  <a:pt x="284847" y="156269"/>
                </a:lnTo>
                <a:lnTo>
                  <a:pt x="292189" y="158353"/>
                </a:lnTo>
                <a:lnTo>
                  <a:pt x="299481" y="159940"/>
                </a:lnTo>
                <a:lnTo>
                  <a:pt x="314067" y="162123"/>
                </a:lnTo>
                <a:lnTo>
                  <a:pt x="321310" y="162669"/>
                </a:lnTo>
                <a:lnTo>
                  <a:pt x="376205" y="162669"/>
                </a:lnTo>
                <a:lnTo>
                  <a:pt x="375979" y="163016"/>
                </a:lnTo>
                <a:lnTo>
                  <a:pt x="337333" y="180826"/>
                </a:lnTo>
                <a:lnTo>
                  <a:pt x="333315" y="181123"/>
                </a:lnTo>
                <a:close/>
              </a:path>
              <a:path w="1363345" h="206375">
                <a:moveTo>
                  <a:pt x="485909" y="181123"/>
                </a:moveTo>
                <a:lnTo>
                  <a:pt x="477872" y="181123"/>
                </a:lnTo>
                <a:lnTo>
                  <a:pt x="470040" y="180854"/>
                </a:lnTo>
                <a:lnTo>
                  <a:pt x="425881" y="158452"/>
                </a:lnTo>
                <a:lnTo>
                  <a:pt x="416405" y="121046"/>
                </a:lnTo>
                <a:lnTo>
                  <a:pt x="416299" y="114895"/>
                </a:lnTo>
                <a:lnTo>
                  <a:pt x="416490" y="109546"/>
                </a:lnTo>
                <a:lnTo>
                  <a:pt x="431140" y="70098"/>
                </a:lnTo>
                <a:lnTo>
                  <a:pt x="464378" y="50601"/>
                </a:lnTo>
                <a:lnTo>
                  <a:pt x="482237" y="50601"/>
                </a:lnTo>
                <a:lnTo>
                  <a:pt x="490026" y="51990"/>
                </a:lnTo>
                <a:lnTo>
                  <a:pt x="496773" y="54768"/>
                </a:lnTo>
                <a:lnTo>
                  <a:pt x="503619" y="57447"/>
                </a:lnTo>
                <a:lnTo>
                  <a:pt x="509324" y="61317"/>
                </a:lnTo>
                <a:lnTo>
                  <a:pt x="513888" y="66377"/>
                </a:lnTo>
                <a:lnTo>
                  <a:pt x="515397" y="68014"/>
                </a:lnTo>
                <a:lnTo>
                  <a:pt x="467751" y="68014"/>
                </a:lnTo>
                <a:lnTo>
                  <a:pt x="463386" y="68956"/>
                </a:lnTo>
                <a:lnTo>
                  <a:pt x="459417" y="70842"/>
                </a:lnTo>
                <a:lnTo>
                  <a:pt x="455448" y="72628"/>
                </a:lnTo>
                <a:lnTo>
                  <a:pt x="439028" y="106114"/>
                </a:lnTo>
                <a:lnTo>
                  <a:pt x="528176" y="106114"/>
                </a:lnTo>
                <a:lnTo>
                  <a:pt x="528069" y="116085"/>
                </a:lnTo>
                <a:lnTo>
                  <a:pt x="527928" y="119062"/>
                </a:lnTo>
                <a:lnTo>
                  <a:pt x="527779" y="121046"/>
                </a:lnTo>
                <a:lnTo>
                  <a:pt x="527580" y="122931"/>
                </a:lnTo>
                <a:lnTo>
                  <a:pt x="439028" y="122931"/>
                </a:lnTo>
                <a:lnTo>
                  <a:pt x="439697" y="132047"/>
                </a:lnTo>
                <a:lnTo>
                  <a:pt x="471398" y="162324"/>
                </a:lnTo>
                <a:lnTo>
                  <a:pt x="480997" y="162966"/>
                </a:lnTo>
                <a:lnTo>
                  <a:pt x="521330" y="162966"/>
                </a:lnTo>
                <a:lnTo>
                  <a:pt x="521330" y="175468"/>
                </a:lnTo>
                <a:lnTo>
                  <a:pt x="515377" y="177155"/>
                </a:lnTo>
                <a:lnTo>
                  <a:pt x="508630" y="178494"/>
                </a:lnTo>
                <a:lnTo>
                  <a:pt x="501089" y="179486"/>
                </a:lnTo>
                <a:lnTo>
                  <a:pt x="493648" y="180578"/>
                </a:lnTo>
                <a:lnTo>
                  <a:pt x="485909" y="181123"/>
                </a:lnTo>
                <a:close/>
              </a:path>
              <a:path w="1363345" h="206375">
                <a:moveTo>
                  <a:pt x="528176" y="106114"/>
                </a:moveTo>
                <a:lnTo>
                  <a:pt x="505405" y="106114"/>
                </a:lnTo>
                <a:lnTo>
                  <a:pt x="505508" y="103175"/>
                </a:lnTo>
                <a:lnTo>
                  <a:pt x="505575" y="100211"/>
                </a:lnTo>
                <a:lnTo>
                  <a:pt x="505008" y="95299"/>
                </a:lnTo>
                <a:lnTo>
                  <a:pt x="503619" y="90636"/>
                </a:lnTo>
                <a:lnTo>
                  <a:pt x="502329" y="85973"/>
                </a:lnTo>
                <a:lnTo>
                  <a:pt x="500295" y="82004"/>
                </a:lnTo>
                <a:lnTo>
                  <a:pt x="497395" y="78581"/>
                </a:lnTo>
                <a:lnTo>
                  <a:pt x="494739" y="75356"/>
                </a:lnTo>
                <a:lnTo>
                  <a:pt x="491217" y="72727"/>
                </a:lnTo>
                <a:lnTo>
                  <a:pt x="486950" y="70842"/>
                </a:lnTo>
                <a:lnTo>
                  <a:pt x="482783" y="68956"/>
                </a:lnTo>
                <a:lnTo>
                  <a:pt x="477971" y="68014"/>
                </a:lnTo>
                <a:lnTo>
                  <a:pt x="515397" y="68014"/>
                </a:lnTo>
                <a:lnTo>
                  <a:pt x="518552" y="71437"/>
                </a:lnTo>
                <a:lnTo>
                  <a:pt x="522074" y="77588"/>
                </a:lnTo>
                <a:lnTo>
                  <a:pt x="524455" y="84831"/>
                </a:lnTo>
                <a:lnTo>
                  <a:pt x="526935" y="92075"/>
                </a:lnTo>
                <a:lnTo>
                  <a:pt x="528176" y="100211"/>
                </a:lnTo>
                <a:lnTo>
                  <a:pt x="528176" y="106114"/>
                </a:lnTo>
                <a:close/>
              </a:path>
              <a:path w="1363345" h="206375">
                <a:moveTo>
                  <a:pt x="521330" y="162966"/>
                </a:moveTo>
                <a:lnTo>
                  <a:pt x="484668" y="162966"/>
                </a:lnTo>
                <a:lnTo>
                  <a:pt x="488339" y="162817"/>
                </a:lnTo>
                <a:lnTo>
                  <a:pt x="495682" y="162222"/>
                </a:lnTo>
                <a:lnTo>
                  <a:pt x="521330" y="157608"/>
                </a:lnTo>
                <a:lnTo>
                  <a:pt x="521330" y="162966"/>
                </a:lnTo>
                <a:close/>
              </a:path>
              <a:path w="1363345" h="206375">
                <a:moveTo>
                  <a:pt x="629473" y="180677"/>
                </a:moveTo>
                <a:lnTo>
                  <a:pt x="623123" y="180677"/>
                </a:lnTo>
                <a:lnTo>
                  <a:pt x="609022" y="179663"/>
                </a:lnTo>
                <a:lnTo>
                  <a:pt x="569954" y="155413"/>
                </a:lnTo>
                <a:lnTo>
                  <a:pt x="560913" y="117127"/>
                </a:lnTo>
                <a:lnTo>
                  <a:pt x="561201" y="109797"/>
                </a:lnTo>
                <a:lnTo>
                  <a:pt x="584279" y="63351"/>
                </a:lnTo>
                <a:lnTo>
                  <a:pt x="624463" y="51048"/>
                </a:lnTo>
                <a:lnTo>
                  <a:pt x="631011" y="51048"/>
                </a:lnTo>
                <a:lnTo>
                  <a:pt x="637113" y="51544"/>
                </a:lnTo>
                <a:lnTo>
                  <a:pt x="642768" y="52536"/>
                </a:lnTo>
                <a:lnTo>
                  <a:pt x="648523" y="53429"/>
                </a:lnTo>
                <a:lnTo>
                  <a:pt x="653980" y="54917"/>
                </a:lnTo>
                <a:lnTo>
                  <a:pt x="659140" y="57001"/>
                </a:lnTo>
                <a:lnTo>
                  <a:pt x="659140" y="69651"/>
                </a:lnTo>
                <a:lnTo>
                  <a:pt x="619402" y="69651"/>
                </a:lnTo>
                <a:lnTo>
                  <a:pt x="614094" y="70742"/>
                </a:lnTo>
                <a:lnTo>
                  <a:pt x="609133" y="72925"/>
                </a:lnTo>
                <a:lnTo>
                  <a:pt x="604172" y="75009"/>
                </a:lnTo>
                <a:lnTo>
                  <a:pt x="599807" y="78085"/>
                </a:lnTo>
                <a:lnTo>
                  <a:pt x="596036" y="82153"/>
                </a:lnTo>
                <a:lnTo>
                  <a:pt x="592266" y="86121"/>
                </a:lnTo>
                <a:lnTo>
                  <a:pt x="589289" y="90983"/>
                </a:lnTo>
                <a:lnTo>
                  <a:pt x="584924" y="102493"/>
                </a:lnTo>
                <a:lnTo>
                  <a:pt x="583832" y="109041"/>
                </a:lnTo>
                <a:lnTo>
                  <a:pt x="583880" y="117127"/>
                </a:lnTo>
                <a:lnTo>
                  <a:pt x="600966" y="155562"/>
                </a:lnTo>
                <a:lnTo>
                  <a:pt x="625802" y="161925"/>
                </a:lnTo>
                <a:lnTo>
                  <a:pt x="659140" y="161925"/>
                </a:lnTo>
                <a:lnTo>
                  <a:pt x="659140" y="174277"/>
                </a:lnTo>
                <a:lnTo>
                  <a:pt x="653484" y="176460"/>
                </a:lnTo>
                <a:lnTo>
                  <a:pt x="647630" y="178048"/>
                </a:lnTo>
                <a:lnTo>
                  <a:pt x="641578" y="179040"/>
                </a:lnTo>
                <a:lnTo>
                  <a:pt x="635625" y="180131"/>
                </a:lnTo>
                <a:lnTo>
                  <a:pt x="629473" y="180677"/>
                </a:lnTo>
                <a:close/>
              </a:path>
              <a:path w="1363345" h="206375">
                <a:moveTo>
                  <a:pt x="659140" y="77837"/>
                </a:moveTo>
                <a:lnTo>
                  <a:pt x="653682" y="74959"/>
                </a:lnTo>
                <a:lnTo>
                  <a:pt x="648126" y="72876"/>
                </a:lnTo>
                <a:lnTo>
                  <a:pt x="636815" y="70296"/>
                </a:lnTo>
                <a:lnTo>
                  <a:pt x="631011" y="69651"/>
                </a:lnTo>
                <a:lnTo>
                  <a:pt x="659140" y="69651"/>
                </a:lnTo>
                <a:lnTo>
                  <a:pt x="659140" y="77837"/>
                </a:lnTo>
                <a:close/>
              </a:path>
              <a:path w="1363345" h="206375">
                <a:moveTo>
                  <a:pt x="659140" y="161925"/>
                </a:moveTo>
                <a:lnTo>
                  <a:pt x="631755" y="161925"/>
                </a:lnTo>
                <a:lnTo>
                  <a:pt x="637510" y="161280"/>
                </a:lnTo>
                <a:lnTo>
                  <a:pt x="643066" y="159990"/>
                </a:lnTo>
                <a:lnTo>
                  <a:pt x="648622" y="158601"/>
                </a:lnTo>
                <a:lnTo>
                  <a:pt x="653980" y="156567"/>
                </a:lnTo>
                <a:lnTo>
                  <a:pt x="659140" y="153888"/>
                </a:lnTo>
                <a:lnTo>
                  <a:pt x="659140" y="161925"/>
                </a:lnTo>
                <a:close/>
              </a:path>
              <a:path w="1363345" h="206375">
                <a:moveTo>
                  <a:pt x="745753" y="52833"/>
                </a:moveTo>
                <a:lnTo>
                  <a:pt x="723875" y="52833"/>
                </a:lnTo>
                <a:lnTo>
                  <a:pt x="723875" y="18156"/>
                </a:lnTo>
                <a:lnTo>
                  <a:pt x="745753" y="12501"/>
                </a:lnTo>
                <a:lnTo>
                  <a:pt x="745753" y="52833"/>
                </a:lnTo>
                <a:close/>
              </a:path>
              <a:path w="1363345" h="206375">
                <a:moveTo>
                  <a:pt x="802456" y="71139"/>
                </a:moveTo>
                <a:lnTo>
                  <a:pt x="688603" y="71139"/>
                </a:lnTo>
                <a:lnTo>
                  <a:pt x="688603" y="52833"/>
                </a:lnTo>
                <a:lnTo>
                  <a:pt x="802456" y="52833"/>
                </a:lnTo>
                <a:lnTo>
                  <a:pt x="802456" y="71139"/>
                </a:lnTo>
                <a:close/>
              </a:path>
              <a:path w="1363345" h="206375">
                <a:moveTo>
                  <a:pt x="776510" y="180677"/>
                </a:moveTo>
                <a:lnTo>
                  <a:pt x="771053" y="180677"/>
                </a:lnTo>
                <a:lnTo>
                  <a:pt x="759900" y="180007"/>
                </a:lnTo>
                <a:lnTo>
                  <a:pt x="726777" y="156343"/>
                </a:lnTo>
                <a:lnTo>
                  <a:pt x="723875" y="136921"/>
                </a:lnTo>
                <a:lnTo>
                  <a:pt x="723875" y="71139"/>
                </a:lnTo>
                <a:lnTo>
                  <a:pt x="745753" y="71139"/>
                </a:lnTo>
                <a:lnTo>
                  <a:pt x="745753" y="144164"/>
                </a:lnTo>
                <a:lnTo>
                  <a:pt x="748134" y="150961"/>
                </a:lnTo>
                <a:lnTo>
                  <a:pt x="752896" y="155525"/>
                </a:lnTo>
                <a:lnTo>
                  <a:pt x="757758" y="159990"/>
                </a:lnTo>
                <a:lnTo>
                  <a:pt x="764902" y="162222"/>
                </a:lnTo>
                <a:lnTo>
                  <a:pt x="802456" y="162222"/>
                </a:lnTo>
                <a:lnTo>
                  <a:pt x="802456" y="177105"/>
                </a:lnTo>
                <a:lnTo>
                  <a:pt x="797495" y="178395"/>
                </a:lnTo>
                <a:lnTo>
                  <a:pt x="792385" y="179288"/>
                </a:lnTo>
                <a:lnTo>
                  <a:pt x="787127" y="179784"/>
                </a:lnTo>
                <a:lnTo>
                  <a:pt x="781868" y="180379"/>
                </a:lnTo>
                <a:lnTo>
                  <a:pt x="776510" y="180677"/>
                </a:lnTo>
                <a:close/>
              </a:path>
              <a:path w="1363345" h="206375">
                <a:moveTo>
                  <a:pt x="802456" y="162222"/>
                </a:moveTo>
                <a:lnTo>
                  <a:pt x="778296" y="162222"/>
                </a:lnTo>
                <a:lnTo>
                  <a:pt x="782662" y="161925"/>
                </a:lnTo>
                <a:lnTo>
                  <a:pt x="787424" y="161329"/>
                </a:lnTo>
                <a:lnTo>
                  <a:pt x="792187" y="160635"/>
                </a:lnTo>
                <a:lnTo>
                  <a:pt x="797198" y="159642"/>
                </a:lnTo>
                <a:lnTo>
                  <a:pt x="802456" y="158353"/>
                </a:lnTo>
                <a:lnTo>
                  <a:pt x="802456" y="162222"/>
                </a:lnTo>
                <a:close/>
              </a:path>
              <a:path w="1363345" h="206375">
                <a:moveTo>
                  <a:pt x="905440" y="160734"/>
                </a:moveTo>
                <a:lnTo>
                  <a:pt x="883414" y="160734"/>
                </a:lnTo>
                <a:lnTo>
                  <a:pt x="883414" y="70842"/>
                </a:lnTo>
                <a:lnTo>
                  <a:pt x="846058" y="70842"/>
                </a:lnTo>
                <a:lnTo>
                  <a:pt x="846058" y="52833"/>
                </a:lnTo>
                <a:lnTo>
                  <a:pt x="905440" y="52833"/>
                </a:lnTo>
                <a:lnTo>
                  <a:pt x="905440" y="160734"/>
                </a:lnTo>
                <a:close/>
              </a:path>
              <a:path w="1363345" h="206375">
                <a:moveTo>
                  <a:pt x="942945" y="178891"/>
                </a:moveTo>
                <a:lnTo>
                  <a:pt x="841891" y="178891"/>
                </a:lnTo>
                <a:lnTo>
                  <a:pt x="841891" y="160734"/>
                </a:lnTo>
                <a:lnTo>
                  <a:pt x="942945" y="160734"/>
                </a:lnTo>
                <a:lnTo>
                  <a:pt x="942945" y="178891"/>
                </a:lnTo>
                <a:close/>
              </a:path>
              <a:path w="1363345" h="206375">
                <a:moveTo>
                  <a:pt x="893484" y="34379"/>
                </a:moveTo>
                <a:lnTo>
                  <a:pt x="888623" y="34379"/>
                </a:lnTo>
                <a:lnTo>
                  <a:pt x="886341" y="33932"/>
                </a:lnTo>
                <a:lnTo>
                  <a:pt x="873740" y="19496"/>
                </a:lnTo>
                <a:lnTo>
                  <a:pt x="873740" y="14733"/>
                </a:lnTo>
                <a:lnTo>
                  <a:pt x="884158" y="1339"/>
                </a:lnTo>
                <a:lnTo>
                  <a:pt x="886341" y="446"/>
                </a:lnTo>
                <a:lnTo>
                  <a:pt x="888623" y="0"/>
                </a:lnTo>
                <a:lnTo>
                  <a:pt x="893484" y="0"/>
                </a:lnTo>
                <a:lnTo>
                  <a:pt x="895766" y="446"/>
                </a:lnTo>
                <a:lnTo>
                  <a:pt x="897850" y="1339"/>
                </a:lnTo>
                <a:lnTo>
                  <a:pt x="899934" y="2133"/>
                </a:lnTo>
                <a:lnTo>
                  <a:pt x="901719" y="3323"/>
                </a:lnTo>
                <a:lnTo>
                  <a:pt x="903208" y="4911"/>
                </a:lnTo>
                <a:lnTo>
                  <a:pt x="904795" y="6498"/>
                </a:lnTo>
                <a:lnTo>
                  <a:pt x="906036" y="8334"/>
                </a:lnTo>
                <a:lnTo>
                  <a:pt x="907821" y="12501"/>
                </a:lnTo>
                <a:lnTo>
                  <a:pt x="908268" y="14733"/>
                </a:lnTo>
                <a:lnTo>
                  <a:pt x="908268" y="19496"/>
                </a:lnTo>
                <a:lnTo>
                  <a:pt x="907821" y="21728"/>
                </a:lnTo>
                <a:lnTo>
                  <a:pt x="906036" y="25895"/>
                </a:lnTo>
                <a:lnTo>
                  <a:pt x="904795" y="27731"/>
                </a:lnTo>
                <a:lnTo>
                  <a:pt x="903208" y="29319"/>
                </a:lnTo>
                <a:lnTo>
                  <a:pt x="901719" y="30906"/>
                </a:lnTo>
                <a:lnTo>
                  <a:pt x="899934" y="32146"/>
                </a:lnTo>
                <a:lnTo>
                  <a:pt x="895766" y="33932"/>
                </a:lnTo>
                <a:lnTo>
                  <a:pt x="893484" y="34379"/>
                </a:lnTo>
                <a:close/>
              </a:path>
              <a:path w="1363345" h="206375">
                <a:moveTo>
                  <a:pt x="1029409" y="181123"/>
                </a:moveTo>
                <a:lnTo>
                  <a:pt x="1020281" y="181123"/>
                </a:lnTo>
                <a:lnTo>
                  <a:pt x="1012145" y="179734"/>
                </a:lnTo>
                <a:lnTo>
                  <a:pt x="978063" y="152400"/>
                </a:lnTo>
                <a:lnTo>
                  <a:pt x="971573" y="114895"/>
                </a:lnTo>
                <a:lnTo>
                  <a:pt x="971766" y="109397"/>
                </a:lnTo>
                <a:lnTo>
                  <a:pt x="992698" y="63202"/>
                </a:lnTo>
                <a:lnTo>
                  <a:pt x="1031790" y="50601"/>
                </a:lnTo>
                <a:lnTo>
                  <a:pt x="1040918" y="50601"/>
                </a:lnTo>
                <a:lnTo>
                  <a:pt x="1049054" y="51990"/>
                </a:lnTo>
                <a:lnTo>
                  <a:pt x="1063342" y="57546"/>
                </a:lnTo>
                <a:lnTo>
                  <a:pt x="1069394" y="61664"/>
                </a:lnTo>
                <a:lnTo>
                  <a:pt x="1074355" y="67121"/>
                </a:lnTo>
                <a:lnTo>
                  <a:pt x="1076284" y="69205"/>
                </a:lnTo>
                <a:lnTo>
                  <a:pt x="1024051" y="69205"/>
                </a:lnTo>
                <a:lnTo>
                  <a:pt x="1018445" y="70494"/>
                </a:lnTo>
                <a:lnTo>
                  <a:pt x="994534" y="103733"/>
                </a:lnTo>
                <a:lnTo>
                  <a:pt x="993867" y="109397"/>
                </a:lnTo>
                <a:lnTo>
                  <a:pt x="993908" y="124187"/>
                </a:lnTo>
                <a:lnTo>
                  <a:pt x="1019835" y="161676"/>
                </a:lnTo>
                <a:lnTo>
                  <a:pt x="1024944" y="162669"/>
                </a:lnTo>
                <a:lnTo>
                  <a:pt x="1073750" y="162669"/>
                </a:lnTo>
                <a:lnTo>
                  <a:pt x="1068452" y="168572"/>
                </a:lnTo>
                <a:lnTo>
                  <a:pt x="1036292" y="180826"/>
                </a:lnTo>
                <a:lnTo>
                  <a:pt x="1029409" y="181123"/>
                </a:lnTo>
                <a:close/>
              </a:path>
              <a:path w="1363345" h="206375">
                <a:moveTo>
                  <a:pt x="1073750" y="162669"/>
                </a:moveTo>
                <a:lnTo>
                  <a:pt x="1037148" y="162669"/>
                </a:lnTo>
                <a:lnTo>
                  <a:pt x="1042754" y="161428"/>
                </a:lnTo>
                <a:lnTo>
                  <a:pt x="1047417" y="158948"/>
                </a:lnTo>
                <a:lnTo>
                  <a:pt x="1052081" y="156368"/>
                </a:lnTo>
                <a:lnTo>
                  <a:pt x="1055851" y="152945"/>
                </a:lnTo>
                <a:lnTo>
                  <a:pt x="1058728" y="148679"/>
                </a:lnTo>
                <a:lnTo>
                  <a:pt x="1061727" y="144363"/>
                </a:lnTo>
                <a:lnTo>
                  <a:pt x="1063888" y="139451"/>
                </a:lnTo>
                <a:lnTo>
                  <a:pt x="1066666" y="128140"/>
                </a:lnTo>
                <a:lnTo>
                  <a:pt x="1067188" y="123626"/>
                </a:lnTo>
                <a:lnTo>
                  <a:pt x="1067267" y="107305"/>
                </a:lnTo>
                <a:lnTo>
                  <a:pt x="1066517" y="101302"/>
                </a:lnTo>
                <a:lnTo>
                  <a:pt x="1064830" y="95547"/>
                </a:lnTo>
                <a:lnTo>
                  <a:pt x="1063144" y="89693"/>
                </a:lnTo>
                <a:lnTo>
                  <a:pt x="1060713" y="84831"/>
                </a:lnTo>
                <a:lnTo>
                  <a:pt x="1057538" y="80962"/>
                </a:lnTo>
                <a:lnTo>
                  <a:pt x="1054363" y="76993"/>
                </a:lnTo>
                <a:lnTo>
                  <a:pt x="1050493" y="74066"/>
                </a:lnTo>
                <a:lnTo>
                  <a:pt x="1045929" y="72181"/>
                </a:lnTo>
                <a:lnTo>
                  <a:pt x="1041365" y="70197"/>
                </a:lnTo>
                <a:lnTo>
                  <a:pt x="1036255" y="69205"/>
                </a:lnTo>
                <a:lnTo>
                  <a:pt x="1076284" y="69205"/>
                </a:lnTo>
                <a:lnTo>
                  <a:pt x="1089433" y="107305"/>
                </a:lnTo>
                <a:lnTo>
                  <a:pt x="1089684" y="114895"/>
                </a:lnTo>
                <a:lnTo>
                  <a:pt x="1089414" y="122138"/>
                </a:lnTo>
                <a:lnTo>
                  <a:pt x="1078870" y="156964"/>
                </a:lnTo>
                <a:lnTo>
                  <a:pt x="1073750" y="162669"/>
                </a:lnTo>
                <a:close/>
              </a:path>
              <a:path w="1363345" h="206375">
                <a:moveTo>
                  <a:pt x="1163349" y="73223"/>
                </a:moveTo>
                <a:lnTo>
                  <a:pt x="1139983" y="73223"/>
                </a:lnTo>
                <a:lnTo>
                  <a:pt x="1143655" y="68857"/>
                </a:lnTo>
                <a:lnTo>
                  <a:pt x="1147177" y="65236"/>
                </a:lnTo>
                <a:lnTo>
                  <a:pt x="1154023" y="59382"/>
                </a:lnTo>
                <a:lnTo>
                  <a:pt x="1157402" y="57047"/>
                </a:lnTo>
                <a:lnTo>
                  <a:pt x="1160671" y="55364"/>
                </a:lnTo>
                <a:lnTo>
                  <a:pt x="1164044" y="53578"/>
                </a:lnTo>
                <a:lnTo>
                  <a:pt x="1167418" y="52337"/>
                </a:lnTo>
                <a:lnTo>
                  <a:pt x="1174263" y="50948"/>
                </a:lnTo>
                <a:lnTo>
                  <a:pt x="1177835" y="50601"/>
                </a:lnTo>
                <a:lnTo>
                  <a:pt x="1181506" y="50601"/>
                </a:lnTo>
                <a:lnTo>
                  <a:pt x="1215337" y="68516"/>
                </a:lnTo>
                <a:lnTo>
                  <a:pt x="1215667" y="69353"/>
                </a:lnTo>
                <a:lnTo>
                  <a:pt x="1174363" y="69353"/>
                </a:lnTo>
                <a:lnTo>
                  <a:pt x="1171733" y="69750"/>
                </a:lnTo>
                <a:lnTo>
                  <a:pt x="1169154" y="70544"/>
                </a:lnTo>
                <a:lnTo>
                  <a:pt x="1166673" y="71338"/>
                </a:lnTo>
                <a:lnTo>
                  <a:pt x="1164044" y="72727"/>
                </a:lnTo>
                <a:lnTo>
                  <a:pt x="1163349" y="73223"/>
                </a:lnTo>
                <a:close/>
              </a:path>
              <a:path w="1363345" h="206375">
                <a:moveTo>
                  <a:pt x="1141472" y="178891"/>
                </a:moveTo>
                <a:lnTo>
                  <a:pt x="1119594" y="178891"/>
                </a:lnTo>
                <a:lnTo>
                  <a:pt x="1119594" y="52833"/>
                </a:lnTo>
                <a:lnTo>
                  <a:pt x="1139090" y="52833"/>
                </a:lnTo>
                <a:lnTo>
                  <a:pt x="1139983" y="73223"/>
                </a:lnTo>
                <a:lnTo>
                  <a:pt x="1163349" y="73223"/>
                </a:lnTo>
                <a:lnTo>
                  <a:pt x="1141472" y="95250"/>
                </a:lnTo>
                <a:lnTo>
                  <a:pt x="1141472" y="178891"/>
                </a:lnTo>
                <a:close/>
              </a:path>
              <a:path w="1363345" h="206375">
                <a:moveTo>
                  <a:pt x="1220946" y="178891"/>
                </a:moveTo>
                <a:lnTo>
                  <a:pt x="1199068" y="178891"/>
                </a:lnTo>
                <a:lnTo>
                  <a:pt x="1199068" y="88552"/>
                </a:lnTo>
                <a:lnTo>
                  <a:pt x="1197233" y="81260"/>
                </a:lnTo>
                <a:lnTo>
                  <a:pt x="1189890" y="71735"/>
                </a:lnTo>
                <a:lnTo>
                  <a:pt x="1184384" y="69353"/>
                </a:lnTo>
                <a:lnTo>
                  <a:pt x="1215667" y="69353"/>
                </a:lnTo>
                <a:lnTo>
                  <a:pt x="1218453" y="76423"/>
                </a:lnTo>
                <a:lnTo>
                  <a:pt x="1220323" y="85780"/>
                </a:lnTo>
                <a:lnTo>
                  <a:pt x="1220869" y="95250"/>
                </a:lnTo>
                <a:lnTo>
                  <a:pt x="1220946" y="178891"/>
                </a:lnTo>
                <a:close/>
              </a:path>
              <a:path w="1363345" h="206375">
                <a:moveTo>
                  <a:pt x="1278835" y="180975"/>
                </a:moveTo>
                <a:lnTo>
                  <a:pt x="1265292" y="167133"/>
                </a:lnTo>
                <a:lnTo>
                  <a:pt x="1333753" y="110728"/>
                </a:lnTo>
                <a:lnTo>
                  <a:pt x="1265292" y="53875"/>
                </a:lnTo>
                <a:lnTo>
                  <a:pt x="1278835" y="40034"/>
                </a:lnTo>
                <a:lnTo>
                  <a:pt x="1363221" y="110430"/>
                </a:lnTo>
                <a:lnTo>
                  <a:pt x="1278835" y="180975"/>
                </a:lnTo>
                <a:close/>
              </a:path>
            </a:pathLst>
          </a:custGeom>
          <a:solidFill>
            <a:srgbClr val="434343"/>
          </a:solidFill>
        </p:spPr>
        <p:txBody>
          <a:bodyPr wrap="square" lIns="0" tIns="0" rIns="0" bIns="0" rtlCol="0"/>
          <a:lstStyle/>
          <a:p>
            <a:endParaRPr/>
          </a:p>
        </p:txBody>
      </p:sp>
      <p:sp>
        <p:nvSpPr>
          <p:cNvPr id="12" name="object 12"/>
          <p:cNvSpPr/>
          <p:nvPr/>
        </p:nvSpPr>
        <p:spPr>
          <a:xfrm>
            <a:off x="885689" y="5364162"/>
            <a:ext cx="944880" cy="229870"/>
          </a:xfrm>
          <a:custGeom>
            <a:avLst/>
            <a:gdLst/>
            <a:ahLst/>
            <a:cxnLst/>
            <a:rect l="l" t="t" r="r" b="b"/>
            <a:pathLst>
              <a:path w="944880" h="229870">
                <a:moveTo>
                  <a:pt x="84385" y="179486"/>
                </a:moveTo>
                <a:lnTo>
                  <a:pt x="0" y="108942"/>
                </a:lnTo>
                <a:lnTo>
                  <a:pt x="84385" y="38546"/>
                </a:lnTo>
                <a:lnTo>
                  <a:pt x="98077" y="52387"/>
                </a:lnTo>
                <a:lnTo>
                  <a:pt x="29616" y="108644"/>
                </a:lnTo>
                <a:lnTo>
                  <a:pt x="98077" y="165645"/>
                </a:lnTo>
                <a:lnTo>
                  <a:pt x="84385" y="179486"/>
                </a:lnTo>
                <a:close/>
              </a:path>
              <a:path w="944880" h="229870">
                <a:moveTo>
                  <a:pt x="157604" y="204341"/>
                </a:moveTo>
                <a:lnTo>
                  <a:pt x="136768" y="204341"/>
                </a:lnTo>
                <a:lnTo>
                  <a:pt x="222939" y="0"/>
                </a:lnTo>
                <a:lnTo>
                  <a:pt x="243775" y="0"/>
                </a:lnTo>
                <a:lnTo>
                  <a:pt x="157604" y="204341"/>
                </a:lnTo>
                <a:close/>
              </a:path>
              <a:path w="944880" h="229870">
                <a:moveTo>
                  <a:pt x="328007" y="178891"/>
                </a:moveTo>
                <a:lnTo>
                  <a:pt x="320565" y="178891"/>
                </a:lnTo>
                <a:lnTo>
                  <a:pt x="312926" y="178197"/>
                </a:lnTo>
                <a:lnTo>
                  <a:pt x="305087" y="176807"/>
                </a:lnTo>
                <a:lnTo>
                  <a:pt x="297348" y="175319"/>
                </a:lnTo>
                <a:lnTo>
                  <a:pt x="289659" y="173037"/>
                </a:lnTo>
                <a:lnTo>
                  <a:pt x="282019" y="169961"/>
                </a:lnTo>
                <a:lnTo>
                  <a:pt x="282019" y="0"/>
                </a:lnTo>
                <a:lnTo>
                  <a:pt x="303897" y="0"/>
                </a:lnTo>
                <a:lnTo>
                  <a:pt x="303806" y="50849"/>
                </a:lnTo>
                <a:lnTo>
                  <a:pt x="302855" y="72181"/>
                </a:lnTo>
                <a:lnTo>
                  <a:pt x="327071" y="72181"/>
                </a:lnTo>
                <a:lnTo>
                  <a:pt x="324435" y="73967"/>
                </a:lnTo>
                <a:lnTo>
                  <a:pt x="321359" y="75951"/>
                </a:lnTo>
                <a:lnTo>
                  <a:pt x="318135" y="78630"/>
                </a:lnTo>
                <a:lnTo>
                  <a:pt x="311388" y="85377"/>
                </a:lnTo>
                <a:lnTo>
                  <a:pt x="307766" y="89594"/>
                </a:lnTo>
                <a:lnTo>
                  <a:pt x="303897" y="94654"/>
                </a:lnTo>
                <a:lnTo>
                  <a:pt x="303897" y="155823"/>
                </a:lnTo>
                <a:lnTo>
                  <a:pt x="325576" y="161180"/>
                </a:lnTo>
                <a:lnTo>
                  <a:pt x="373102" y="161180"/>
                </a:lnTo>
                <a:lnTo>
                  <a:pt x="367843" y="166935"/>
                </a:lnTo>
                <a:lnTo>
                  <a:pt x="334974" y="178612"/>
                </a:lnTo>
                <a:lnTo>
                  <a:pt x="328007" y="178891"/>
                </a:lnTo>
                <a:close/>
              </a:path>
              <a:path w="944880" h="229870">
                <a:moveTo>
                  <a:pt x="327071" y="72181"/>
                </a:moveTo>
                <a:lnTo>
                  <a:pt x="302855" y="72181"/>
                </a:lnTo>
                <a:lnTo>
                  <a:pt x="307627" y="66321"/>
                </a:lnTo>
                <a:lnTo>
                  <a:pt x="337879" y="49113"/>
                </a:lnTo>
                <a:lnTo>
                  <a:pt x="353258" y="49113"/>
                </a:lnTo>
                <a:lnTo>
                  <a:pt x="359608" y="50601"/>
                </a:lnTo>
                <a:lnTo>
                  <a:pt x="370522" y="56554"/>
                </a:lnTo>
                <a:lnTo>
                  <a:pt x="375086" y="60821"/>
                </a:lnTo>
                <a:lnTo>
                  <a:pt x="378757" y="66377"/>
                </a:lnTo>
                <a:lnTo>
                  <a:pt x="379959" y="68163"/>
                </a:lnTo>
                <a:lnTo>
                  <a:pt x="338921" y="68163"/>
                </a:lnTo>
                <a:lnTo>
                  <a:pt x="336093" y="68609"/>
                </a:lnTo>
                <a:lnTo>
                  <a:pt x="333216" y="69502"/>
                </a:lnTo>
                <a:lnTo>
                  <a:pt x="330438" y="70395"/>
                </a:lnTo>
                <a:lnTo>
                  <a:pt x="327511" y="71884"/>
                </a:lnTo>
                <a:lnTo>
                  <a:pt x="327071" y="72181"/>
                </a:lnTo>
                <a:close/>
              </a:path>
              <a:path w="944880" h="229870">
                <a:moveTo>
                  <a:pt x="373102" y="161180"/>
                </a:moveTo>
                <a:lnTo>
                  <a:pt x="334605" y="161180"/>
                </a:lnTo>
                <a:lnTo>
                  <a:pt x="339367" y="160387"/>
                </a:lnTo>
                <a:lnTo>
                  <a:pt x="348495" y="157212"/>
                </a:lnTo>
                <a:lnTo>
                  <a:pt x="367446" y="122237"/>
                </a:lnTo>
                <a:lnTo>
                  <a:pt x="367334" y="105091"/>
                </a:lnTo>
                <a:lnTo>
                  <a:pt x="366950" y="100409"/>
                </a:lnTo>
                <a:lnTo>
                  <a:pt x="364966" y="89396"/>
                </a:lnTo>
                <a:lnTo>
                  <a:pt x="363428" y="84683"/>
                </a:lnTo>
                <a:lnTo>
                  <a:pt x="361344" y="80813"/>
                </a:lnTo>
                <a:lnTo>
                  <a:pt x="359261" y="76844"/>
                </a:lnTo>
                <a:lnTo>
                  <a:pt x="356582" y="73769"/>
                </a:lnTo>
                <a:lnTo>
                  <a:pt x="353308" y="71586"/>
                </a:lnTo>
                <a:lnTo>
                  <a:pt x="350033" y="69304"/>
                </a:lnTo>
                <a:lnTo>
                  <a:pt x="346164" y="68163"/>
                </a:lnTo>
                <a:lnTo>
                  <a:pt x="379959" y="68163"/>
                </a:lnTo>
                <a:lnTo>
                  <a:pt x="389594" y="105091"/>
                </a:lnTo>
                <a:lnTo>
                  <a:pt x="389734" y="113109"/>
                </a:lnTo>
                <a:lnTo>
                  <a:pt x="389501" y="119741"/>
                </a:lnTo>
                <a:lnTo>
                  <a:pt x="378460" y="155426"/>
                </a:lnTo>
                <a:lnTo>
                  <a:pt x="373102" y="161180"/>
                </a:lnTo>
                <a:close/>
              </a:path>
              <a:path w="944880" h="229870">
                <a:moveTo>
                  <a:pt x="471026" y="179635"/>
                </a:moveTo>
                <a:lnTo>
                  <a:pt x="461898" y="179635"/>
                </a:lnTo>
                <a:lnTo>
                  <a:pt x="453762" y="178246"/>
                </a:lnTo>
                <a:lnTo>
                  <a:pt x="419680" y="150911"/>
                </a:lnTo>
                <a:lnTo>
                  <a:pt x="413189" y="113407"/>
                </a:lnTo>
                <a:lnTo>
                  <a:pt x="413383" y="107909"/>
                </a:lnTo>
                <a:lnTo>
                  <a:pt x="434315" y="61714"/>
                </a:lnTo>
                <a:lnTo>
                  <a:pt x="473407" y="49113"/>
                </a:lnTo>
                <a:lnTo>
                  <a:pt x="482535" y="49113"/>
                </a:lnTo>
                <a:lnTo>
                  <a:pt x="490671" y="50502"/>
                </a:lnTo>
                <a:lnTo>
                  <a:pt x="504959" y="56058"/>
                </a:lnTo>
                <a:lnTo>
                  <a:pt x="511011" y="60176"/>
                </a:lnTo>
                <a:lnTo>
                  <a:pt x="515972" y="65633"/>
                </a:lnTo>
                <a:lnTo>
                  <a:pt x="517901" y="67716"/>
                </a:lnTo>
                <a:lnTo>
                  <a:pt x="465668" y="67716"/>
                </a:lnTo>
                <a:lnTo>
                  <a:pt x="460062" y="69006"/>
                </a:lnTo>
                <a:lnTo>
                  <a:pt x="436150" y="102244"/>
                </a:lnTo>
                <a:lnTo>
                  <a:pt x="435484" y="107909"/>
                </a:lnTo>
                <a:lnTo>
                  <a:pt x="435525" y="122699"/>
                </a:lnTo>
                <a:lnTo>
                  <a:pt x="461451" y="160188"/>
                </a:lnTo>
                <a:lnTo>
                  <a:pt x="466561" y="161180"/>
                </a:lnTo>
                <a:lnTo>
                  <a:pt x="515366" y="161180"/>
                </a:lnTo>
                <a:lnTo>
                  <a:pt x="510068" y="167084"/>
                </a:lnTo>
                <a:lnTo>
                  <a:pt x="477909" y="179337"/>
                </a:lnTo>
                <a:lnTo>
                  <a:pt x="471026" y="179635"/>
                </a:lnTo>
                <a:close/>
              </a:path>
              <a:path w="944880" h="229870">
                <a:moveTo>
                  <a:pt x="515366" y="161180"/>
                </a:moveTo>
                <a:lnTo>
                  <a:pt x="478765" y="161180"/>
                </a:lnTo>
                <a:lnTo>
                  <a:pt x="484371" y="159940"/>
                </a:lnTo>
                <a:lnTo>
                  <a:pt x="489034" y="157460"/>
                </a:lnTo>
                <a:lnTo>
                  <a:pt x="493697" y="154880"/>
                </a:lnTo>
                <a:lnTo>
                  <a:pt x="497467" y="151457"/>
                </a:lnTo>
                <a:lnTo>
                  <a:pt x="500345" y="147191"/>
                </a:lnTo>
                <a:lnTo>
                  <a:pt x="503343" y="142875"/>
                </a:lnTo>
                <a:lnTo>
                  <a:pt x="505504" y="137963"/>
                </a:lnTo>
                <a:lnTo>
                  <a:pt x="508282" y="126652"/>
                </a:lnTo>
                <a:lnTo>
                  <a:pt x="508805" y="122138"/>
                </a:lnTo>
                <a:lnTo>
                  <a:pt x="508884" y="105816"/>
                </a:lnTo>
                <a:lnTo>
                  <a:pt x="508134" y="99814"/>
                </a:lnTo>
                <a:lnTo>
                  <a:pt x="506447" y="94059"/>
                </a:lnTo>
                <a:lnTo>
                  <a:pt x="504760" y="88205"/>
                </a:lnTo>
                <a:lnTo>
                  <a:pt x="502329" y="83343"/>
                </a:lnTo>
                <a:lnTo>
                  <a:pt x="499154" y="79474"/>
                </a:lnTo>
                <a:lnTo>
                  <a:pt x="495979" y="75505"/>
                </a:lnTo>
                <a:lnTo>
                  <a:pt x="492110" y="72578"/>
                </a:lnTo>
                <a:lnTo>
                  <a:pt x="487546" y="70693"/>
                </a:lnTo>
                <a:lnTo>
                  <a:pt x="482982" y="68709"/>
                </a:lnTo>
                <a:lnTo>
                  <a:pt x="477872" y="67716"/>
                </a:lnTo>
                <a:lnTo>
                  <a:pt x="517901" y="67716"/>
                </a:lnTo>
                <a:lnTo>
                  <a:pt x="531050" y="105816"/>
                </a:lnTo>
                <a:lnTo>
                  <a:pt x="531301" y="113407"/>
                </a:lnTo>
                <a:lnTo>
                  <a:pt x="531030" y="120650"/>
                </a:lnTo>
                <a:lnTo>
                  <a:pt x="520486" y="155475"/>
                </a:lnTo>
                <a:lnTo>
                  <a:pt x="515366" y="161180"/>
                </a:lnTo>
                <a:close/>
              </a:path>
              <a:path w="944880" h="229870">
                <a:moveTo>
                  <a:pt x="661818" y="52982"/>
                </a:moveTo>
                <a:lnTo>
                  <a:pt x="639792" y="52982"/>
                </a:lnTo>
                <a:lnTo>
                  <a:pt x="639792" y="0"/>
                </a:lnTo>
                <a:lnTo>
                  <a:pt x="661818" y="0"/>
                </a:lnTo>
                <a:lnTo>
                  <a:pt x="661818" y="52982"/>
                </a:lnTo>
                <a:close/>
              </a:path>
              <a:path w="944880" h="229870">
                <a:moveTo>
                  <a:pt x="606802" y="179635"/>
                </a:moveTo>
                <a:lnTo>
                  <a:pt x="591324" y="179635"/>
                </a:lnTo>
                <a:lnTo>
                  <a:pt x="584974" y="178147"/>
                </a:lnTo>
                <a:lnTo>
                  <a:pt x="557490" y="142726"/>
                </a:lnTo>
                <a:lnTo>
                  <a:pt x="554857" y="115639"/>
                </a:lnTo>
                <a:lnTo>
                  <a:pt x="555081" y="109165"/>
                </a:lnTo>
                <a:lnTo>
                  <a:pt x="577086" y="61664"/>
                </a:lnTo>
                <a:lnTo>
                  <a:pt x="616426" y="49857"/>
                </a:lnTo>
                <a:lnTo>
                  <a:pt x="620494" y="49857"/>
                </a:lnTo>
                <a:lnTo>
                  <a:pt x="624463" y="50105"/>
                </a:lnTo>
                <a:lnTo>
                  <a:pt x="632202" y="51097"/>
                </a:lnTo>
                <a:lnTo>
                  <a:pt x="636022" y="51891"/>
                </a:lnTo>
                <a:lnTo>
                  <a:pt x="639792" y="52982"/>
                </a:lnTo>
                <a:lnTo>
                  <a:pt x="661818" y="52982"/>
                </a:lnTo>
                <a:lnTo>
                  <a:pt x="661818" y="67865"/>
                </a:lnTo>
                <a:lnTo>
                  <a:pt x="614938" y="67865"/>
                </a:lnTo>
                <a:lnTo>
                  <a:pt x="606501" y="68591"/>
                </a:lnTo>
                <a:lnTo>
                  <a:pt x="577758" y="104114"/>
                </a:lnTo>
                <a:lnTo>
                  <a:pt x="577135" y="115639"/>
                </a:lnTo>
                <a:lnTo>
                  <a:pt x="577554" y="126308"/>
                </a:lnTo>
                <a:lnTo>
                  <a:pt x="594647" y="160883"/>
                </a:lnTo>
                <a:lnTo>
                  <a:pt x="635791" y="160883"/>
                </a:lnTo>
                <a:lnTo>
                  <a:pt x="631941" y="165124"/>
                </a:lnTo>
                <a:lnTo>
                  <a:pt x="626890" y="169608"/>
                </a:lnTo>
                <a:lnTo>
                  <a:pt x="621635" y="173235"/>
                </a:lnTo>
                <a:lnTo>
                  <a:pt x="614491" y="177502"/>
                </a:lnTo>
                <a:lnTo>
                  <a:pt x="606802" y="179635"/>
                </a:lnTo>
                <a:close/>
              </a:path>
              <a:path w="944880" h="229870">
                <a:moveTo>
                  <a:pt x="635791" y="160883"/>
                </a:moveTo>
                <a:lnTo>
                  <a:pt x="608439" y="160883"/>
                </a:lnTo>
                <a:lnTo>
                  <a:pt x="614293" y="158452"/>
                </a:lnTo>
                <a:lnTo>
                  <a:pt x="620444" y="153590"/>
                </a:lnTo>
                <a:lnTo>
                  <a:pt x="625114" y="149423"/>
                </a:lnTo>
                <a:lnTo>
                  <a:pt x="629895" y="144363"/>
                </a:lnTo>
                <a:lnTo>
                  <a:pt x="634788" y="138410"/>
                </a:lnTo>
                <a:lnTo>
                  <a:pt x="639792" y="131564"/>
                </a:lnTo>
                <a:lnTo>
                  <a:pt x="639792" y="73074"/>
                </a:lnTo>
                <a:lnTo>
                  <a:pt x="636220" y="71387"/>
                </a:lnTo>
                <a:lnTo>
                  <a:pt x="632251" y="70098"/>
                </a:lnTo>
                <a:lnTo>
                  <a:pt x="623520" y="68312"/>
                </a:lnTo>
                <a:lnTo>
                  <a:pt x="619204" y="67865"/>
                </a:lnTo>
                <a:lnTo>
                  <a:pt x="661818" y="67865"/>
                </a:lnTo>
                <a:lnTo>
                  <a:pt x="661818" y="153590"/>
                </a:lnTo>
                <a:lnTo>
                  <a:pt x="641429" y="153590"/>
                </a:lnTo>
                <a:lnTo>
                  <a:pt x="636787" y="159785"/>
                </a:lnTo>
                <a:lnTo>
                  <a:pt x="635791" y="160883"/>
                </a:lnTo>
                <a:close/>
              </a:path>
              <a:path w="944880" h="229870">
                <a:moveTo>
                  <a:pt x="661818" y="177403"/>
                </a:moveTo>
                <a:lnTo>
                  <a:pt x="642173" y="177403"/>
                </a:lnTo>
                <a:lnTo>
                  <a:pt x="641429" y="153590"/>
                </a:lnTo>
                <a:lnTo>
                  <a:pt x="661818" y="153590"/>
                </a:lnTo>
                <a:lnTo>
                  <a:pt x="661818" y="177403"/>
                </a:lnTo>
                <a:close/>
              </a:path>
              <a:path w="944880" h="229870">
                <a:moveTo>
                  <a:pt x="744339" y="210294"/>
                </a:moveTo>
                <a:lnTo>
                  <a:pt x="705073" y="210294"/>
                </a:lnTo>
                <a:lnTo>
                  <a:pt x="708794" y="209698"/>
                </a:lnTo>
                <a:lnTo>
                  <a:pt x="715739" y="207317"/>
                </a:lnTo>
                <a:lnTo>
                  <a:pt x="719013" y="205382"/>
                </a:lnTo>
                <a:lnTo>
                  <a:pt x="722089" y="202704"/>
                </a:lnTo>
                <a:lnTo>
                  <a:pt x="725264" y="200124"/>
                </a:lnTo>
                <a:lnTo>
                  <a:pt x="728240" y="196750"/>
                </a:lnTo>
                <a:lnTo>
                  <a:pt x="731019" y="192583"/>
                </a:lnTo>
                <a:lnTo>
                  <a:pt x="733896" y="188416"/>
                </a:lnTo>
                <a:lnTo>
                  <a:pt x="736674" y="183356"/>
                </a:lnTo>
                <a:lnTo>
                  <a:pt x="739353" y="177403"/>
                </a:lnTo>
                <a:lnTo>
                  <a:pt x="689049" y="51345"/>
                </a:lnTo>
                <a:lnTo>
                  <a:pt x="713903" y="51345"/>
                </a:lnTo>
                <a:lnTo>
                  <a:pt x="745753" y="134689"/>
                </a:lnTo>
                <a:lnTo>
                  <a:pt x="752152" y="154334"/>
                </a:lnTo>
                <a:lnTo>
                  <a:pt x="773744" y="154334"/>
                </a:lnTo>
                <a:lnTo>
                  <a:pt x="756171" y="193625"/>
                </a:lnTo>
                <a:lnTo>
                  <a:pt x="744826" y="209798"/>
                </a:lnTo>
                <a:lnTo>
                  <a:pt x="744339" y="210294"/>
                </a:lnTo>
                <a:close/>
              </a:path>
              <a:path w="944880" h="229870">
                <a:moveTo>
                  <a:pt x="773744" y="154334"/>
                </a:moveTo>
                <a:lnTo>
                  <a:pt x="752152" y="154334"/>
                </a:lnTo>
                <a:lnTo>
                  <a:pt x="759445" y="134243"/>
                </a:lnTo>
                <a:lnTo>
                  <a:pt x="788913" y="51345"/>
                </a:lnTo>
                <a:lnTo>
                  <a:pt x="812874" y="51345"/>
                </a:lnTo>
                <a:lnTo>
                  <a:pt x="773744" y="154334"/>
                </a:lnTo>
                <a:close/>
              </a:path>
              <a:path w="944880" h="229870">
                <a:moveTo>
                  <a:pt x="708099" y="229641"/>
                </a:moveTo>
                <a:lnTo>
                  <a:pt x="697582" y="229641"/>
                </a:lnTo>
                <a:lnTo>
                  <a:pt x="695597" y="229592"/>
                </a:lnTo>
                <a:lnTo>
                  <a:pt x="688156" y="229195"/>
                </a:lnTo>
                <a:lnTo>
                  <a:pt x="688156" y="209252"/>
                </a:lnTo>
                <a:lnTo>
                  <a:pt x="689942" y="209550"/>
                </a:lnTo>
                <a:lnTo>
                  <a:pt x="691926" y="209798"/>
                </a:lnTo>
                <a:lnTo>
                  <a:pt x="696292" y="210195"/>
                </a:lnTo>
                <a:lnTo>
                  <a:pt x="698624" y="210294"/>
                </a:lnTo>
                <a:lnTo>
                  <a:pt x="744339" y="210294"/>
                </a:lnTo>
                <a:lnTo>
                  <a:pt x="740692" y="214014"/>
                </a:lnTo>
                <a:lnTo>
                  <a:pt x="735136" y="219372"/>
                </a:lnTo>
                <a:lnTo>
                  <a:pt x="728985" y="223291"/>
                </a:lnTo>
                <a:lnTo>
                  <a:pt x="722238" y="225772"/>
                </a:lnTo>
                <a:lnTo>
                  <a:pt x="715590" y="228352"/>
                </a:lnTo>
                <a:lnTo>
                  <a:pt x="708099" y="229641"/>
                </a:lnTo>
                <a:close/>
              </a:path>
              <a:path w="944880" h="229870">
                <a:moveTo>
                  <a:pt x="860048" y="179486"/>
                </a:moveTo>
                <a:lnTo>
                  <a:pt x="846504" y="165645"/>
                </a:lnTo>
                <a:lnTo>
                  <a:pt x="914965" y="109239"/>
                </a:lnTo>
                <a:lnTo>
                  <a:pt x="846504" y="52387"/>
                </a:lnTo>
                <a:lnTo>
                  <a:pt x="860048" y="38546"/>
                </a:lnTo>
                <a:lnTo>
                  <a:pt x="944433" y="108942"/>
                </a:lnTo>
                <a:lnTo>
                  <a:pt x="860048" y="179486"/>
                </a:lnTo>
                <a:close/>
              </a:path>
            </a:pathLst>
          </a:custGeom>
          <a:solidFill>
            <a:srgbClr val="434343"/>
          </a:solidFill>
        </p:spPr>
        <p:txBody>
          <a:bodyPr wrap="square" lIns="0" tIns="0" rIns="0" bIns="0" rtlCol="0"/>
          <a:lstStyle/>
          <a:p>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2208530" cy="574040"/>
          </a:xfrm>
          <a:prstGeom prst="rect">
            <a:avLst/>
          </a:prstGeom>
        </p:spPr>
        <p:txBody>
          <a:bodyPr vert="horz" wrap="square" lIns="0" tIns="12700" rIns="0" bIns="0" rtlCol="0">
            <a:spAutoFit/>
          </a:bodyPr>
          <a:lstStyle/>
          <a:p>
            <a:pPr marL="12700">
              <a:lnSpc>
                <a:spcPct val="100000"/>
              </a:lnSpc>
              <a:spcBef>
                <a:spcPts val="100"/>
              </a:spcBef>
            </a:pPr>
            <a:r>
              <a:rPr sz="3600" spc="370" dirty="0">
                <a:latin typeface="Calibri"/>
                <a:cs typeface="Calibri"/>
              </a:rPr>
              <a:t>TextNode</a:t>
            </a:r>
            <a:endParaRPr sz="3600">
              <a:latin typeface="Calibri"/>
              <a:cs typeface="Calibri"/>
            </a:endParaRPr>
          </a:p>
        </p:txBody>
      </p:sp>
      <p:sp>
        <p:nvSpPr>
          <p:cNvPr id="3" name="object 3"/>
          <p:cNvSpPr/>
          <p:nvPr/>
        </p:nvSpPr>
        <p:spPr>
          <a:xfrm>
            <a:off x="2703773" y="2160478"/>
            <a:ext cx="634365" cy="200025"/>
          </a:xfrm>
          <a:custGeom>
            <a:avLst/>
            <a:gdLst/>
            <a:ahLst/>
            <a:cxnLst/>
            <a:rect l="l" t="t" r="r" b="b"/>
            <a:pathLst>
              <a:path w="634364" h="200025">
                <a:moveTo>
                  <a:pt x="141982" y="25300"/>
                </a:moveTo>
                <a:lnTo>
                  <a:pt x="0" y="25300"/>
                </a:lnTo>
                <a:lnTo>
                  <a:pt x="0" y="2678"/>
                </a:lnTo>
                <a:lnTo>
                  <a:pt x="141982" y="2678"/>
                </a:lnTo>
                <a:lnTo>
                  <a:pt x="141982" y="25300"/>
                </a:lnTo>
                <a:close/>
              </a:path>
              <a:path w="634364" h="200025">
                <a:moveTo>
                  <a:pt x="84385" y="197197"/>
                </a:moveTo>
                <a:lnTo>
                  <a:pt x="57596" y="197197"/>
                </a:lnTo>
                <a:lnTo>
                  <a:pt x="57596" y="25300"/>
                </a:lnTo>
                <a:lnTo>
                  <a:pt x="84385" y="25300"/>
                </a:lnTo>
                <a:lnTo>
                  <a:pt x="84385" y="197197"/>
                </a:lnTo>
                <a:close/>
              </a:path>
              <a:path w="634364" h="200025">
                <a:moveTo>
                  <a:pt x="245268" y="199876"/>
                </a:moveTo>
                <a:lnTo>
                  <a:pt x="205615" y="191774"/>
                </a:lnTo>
                <a:lnTo>
                  <a:pt x="178798" y="162250"/>
                </a:lnTo>
                <a:lnTo>
                  <a:pt x="172245" y="121344"/>
                </a:lnTo>
                <a:lnTo>
                  <a:pt x="172473" y="115006"/>
                </a:lnTo>
                <a:lnTo>
                  <a:pt x="185839" y="73818"/>
                </a:lnTo>
                <a:lnTo>
                  <a:pt x="217875" y="48610"/>
                </a:lnTo>
                <a:lnTo>
                  <a:pt x="240059" y="45094"/>
                </a:lnTo>
                <a:lnTo>
                  <a:pt x="247650" y="45401"/>
                </a:lnTo>
                <a:lnTo>
                  <a:pt x="287982" y="63996"/>
                </a:lnTo>
                <a:lnTo>
                  <a:pt x="289649" y="65782"/>
                </a:lnTo>
                <a:lnTo>
                  <a:pt x="233213" y="65782"/>
                </a:lnTo>
                <a:lnTo>
                  <a:pt x="228054" y="66873"/>
                </a:lnTo>
                <a:lnTo>
                  <a:pt x="201056" y="98176"/>
                </a:lnTo>
                <a:lnTo>
                  <a:pt x="199280" y="110876"/>
                </a:lnTo>
                <a:lnTo>
                  <a:pt x="304670" y="110876"/>
                </a:lnTo>
                <a:lnTo>
                  <a:pt x="304800" y="114597"/>
                </a:lnTo>
                <a:lnTo>
                  <a:pt x="304692" y="122783"/>
                </a:lnTo>
                <a:lnTo>
                  <a:pt x="304551" y="126305"/>
                </a:lnTo>
                <a:lnTo>
                  <a:pt x="304403" y="128637"/>
                </a:lnTo>
                <a:lnTo>
                  <a:pt x="304204" y="130819"/>
                </a:lnTo>
                <a:lnTo>
                  <a:pt x="199280" y="130819"/>
                </a:lnTo>
                <a:lnTo>
                  <a:pt x="200080" y="141619"/>
                </a:lnTo>
                <a:lnTo>
                  <a:pt x="227706" y="175245"/>
                </a:lnTo>
                <a:lnTo>
                  <a:pt x="248989" y="178296"/>
                </a:lnTo>
                <a:lnTo>
                  <a:pt x="296763" y="178296"/>
                </a:lnTo>
                <a:lnTo>
                  <a:pt x="296763" y="193178"/>
                </a:lnTo>
                <a:lnTo>
                  <a:pt x="252347" y="199755"/>
                </a:lnTo>
                <a:lnTo>
                  <a:pt x="245268" y="199876"/>
                </a:lnTo>
                <a:close/>
              </a:path>
              <a:path w="634364" h="200025">
                <a:moveTo>
                  <a:pt x="304670" y="110876"/>
                </a:moveTo>
                <a:lnTo>
                  <a:pt x="277862" y="110876"/>
                </a:lnTo>
                <a:lnTo>
                  <a:pt x="278159" y="104229"/>
                </a:lnTo>
                <a:lnTo>
                  <a:pt x="277500" y="98127"/>
                </a:lnTo>
                <a:lnTo>
                  <a:pt x="275855" y="92468"/>
                </a:lnTo>
                <a:lnTo>
                  <a:pt x="274339" y="87163"/>
                </a:lnTo>
                <a:lnTo>
                  <a:pt x="271859" y="82401"/>
                </a:lnTo>
                <a:lnTo>
                  <a:pt x="268485" y="78432"/>
                </a:lnTo>
                <a:lnTo>
                  <a:pt x="265211" y="74463"/>
                </a:lnTo>
                <a:lnTo>
                  <a:pt x="261094" y="71387"/>
                </a:lnTo>
                <a:lnTo>
                  <a:pt x="256133" y="69205"/>
                </a:lnTo>
                <a:lnTo>
                  <a:pt x="251172" y="66923"/>
                </a:lnTo>
                <a:lnTo>
                  <a:pt x="245417" y="65782"/>
                </a:lnTo>
                <a:lnTo>
                  <a:pt x="289649" y="65782"/>
                </a:lnTo>
                <a:lnTo>
                  <a:pt x="293538" y="69949"/>
                </a:lnTo>
                <a:lnTo>
                  <a:pt x="304530" y="106830"/>
                </a:lnTo>
                <a:lnTo>
                  <a:pt x="304670" y="110876"/>
                </a:lnTo>
                <a:close/>
              </a:path>
              <a:path w="634364" h="200025">
                <a:moveTo>
                  <a:pt x="296763" y="178296"/>
                </a:moveTo>
                <a:lnTo>
                  <a:pt x="253355" y="178296"/>
                </a:lnTo>
                <a:lnTo>
                  <a:pt x="257720" y="178147"/>
                </a:lnTo>
                <a:lnTo>
                  <a:pt x="262086" y="177849"/>
                </a:lnTo>
                <a:lnTo>
                  <a:pt x="296763" y="171896"/>
                </a:lnTo>
                <a:lnTo>
                  <a:pt x="296763" y="178296"/>
                </a:lnTo>
                <a:close/>
              </a:path>
              <a:path w="634364" h="200025">
                <a:moveTo>
                  <a:pt x="366265" y="197197"/>
                </a:moveTo>
                <a:lnTo>
                  <a:pt x="332779" y="197197"/>
                </a:lnTo>
                <a:lnTo>
                  <a:pt x="390673" y="122187"/>
                </a:lnTo>
                <a:lnTo>
                  <a:pt x="335458" y="47773"/>
                </a:lnTo>
                <a:lnTo>
                  <a:pt x="368647" y="47773"/>
                </a:lnTo>
                <a:lnTo>
                  <a:pt x="407937" y="105221"/>
                </a:lnTo>
                <a:lnTo>
                  <a:pt x="435510" y="105221"/>
                </a:lnTo>
                <a:lnTo>
                  <a:pt x="422374" y="122783"/>
                </a:lnTo>
                <a:lnTo>
                  <a:pt x="436060" y="140196"/>
                </a:lnTo>
                <a:lnTo>
                  <a:pt x="406151" y="140196"/>
                </a:lnTo>
                <a:lnTo>
                  <a:pt x="366265" y="197197"/>
                </a:lnTo>
                <a:close/>
              </a:path>
              <a:path w="634364" h="200025">
                <a:moveTo>
                  <a:pt x="435510" y="105221"/>
                </a:moveTo>
                <a:lnTo>
                  <a:pt x="407937" y="105221"/>
                </a:lnTo>
                <a:lnTo>
                  <a:pt x="446484" y="47773"/>
                </a:lnTo>
                <a:lnTo>
                  <a:pt x="478482" y="47773"/>
                </a:lnTo>
                <a:lnTo>
                  <a:pt x="435510" y="105221"/>
                </a:lnTo>
                <a:close/>
              </a:path>
              <a:path w="634364" h="200025">
                <a:moveTo>
                  <a:pt x="480863" y="197197"/>
                </a:moveTo>
                <a:lnTo>
                  <a:pt x="446484" y="197197"/>
                </a:lnTo>
                <a:lnTo>
                  <a:pt x="406151" y="140196"/>
                </a:lnTo>
                <a:lnTo>
                  <a:pt x="436060" y="140196"/>
                </a:lnTo>
                <a:lnTo>
                  <a:pt x="480863" y="197197"/>
                </a:lnTo>
                <a:close/>
              </a:path>
              <a:path w="634364" h="200025">
                <a:moveTo>
                  <a:pt x="567035" y="47773"/>
                </a:moveTo>
                <a:lnTo>
                  <a:pt x="541139" y="47773"/>
                </a:lnTo>
                <a:lnTo>
                  <a:pt x="541139" y="6697"/>
                </a:lnTo>
                <a:lnTo>
                  <a:pt x="567035" y="0"/>
                </a:lnTo>
                <a:lnTo>
                  <a:pt x="567035" y="47773"/>
                </a:lnTo>
                <a:close/>
              </a:path>
              <a:path w="634364" h="200025">
                <a:moveTo>
                  <a:pt x="634156" y="69502"/>
                </a:moveTo>
                <a:lnTo>
                  <a:pt x="499318" y="69502"/>
                </a:lnTo>
                <a:lnTo>
                  <a:pt x="499318" y="47773"/>
                </a:lnTo>
                <a:lnTo>
                  <a:pt x="634156" y="47773"/>
                </a:lnTo>
                <a:lnTo>
                  <a:pt x="634156" y="69502"/>
                </a:lnTo>
                <a:close/>
              </a:path>
              <a:path w="634364" h="200025">
                <a:moveTo>
                  <a:pt x="603398" y="199280"/>
                </a:moveTo>
                <a:lnTo>
                  <a:pt x="596949" y="199280"/>
                </a:lnTo>
                <a:lnTo>
                  <a:pt x="583778" y="198490"/>
                </a:lnTo>
                <a:lnTo>
                  <a:pt x="548924" y="179384"/>
                </a:lnTo>
                <a:lnTo>
                  <a:pt x="541139" y="147488"/>
                </a:lnTo>
                <a:lnTo>
                  <a:pt x="541139" y="69502"/>
                </a:lnTo>
                <a:lnTo>
                  <a:pt x="567035" y="69502"/>
                </a:lnTo>
                <a:lnTo>
                  <a:pt x="567035" y="145405"/>
                </a:lnTo>
                <a:lnTo>
                  <a:pt x="567565" y="152939"/>
                </a:lnTo>
                <a:lnTo>
                  <a:pt x="600819" y="177403"/>
                </a:lnTo>
                <a:lnTo>
                  <a:pt x="634156" y="177403"/>
                </a:lnTo>
                <a:lnTo>
                  <a:pt x="634156" y="195113"/>
                </a:lnTo>
                <a:lnTo>
                  <a:pt x="628302" y="196601"/>
                </a:lnTo>
                <a:lnTo>
                  <a:pt x="622250" y="197643"/>
                </a:lnTo>
                <a:lnTo>
                  <a:pt x="615999" y="198239"/>
                </a:lnTo>
                <a:lnTo>
                  <a:pt x="609748" y="198933"/>
                </a:lnTo>
                <a:lnTo>
                  <a:pt x="603398" y="199280"/>
                </a:lnTo>
                <a:close/>
              </a:path>
              <a:path w="634364" h="200025">
                <a:moveTo>
                  <a:pt x="634156" y="177403"/>
                </a:moveTo>
                <a:lnTo>
                  <a:pt x="605581" y="177403"/>
                </a:lnTo>
                <a:lnTo>
                  <a:pt x="610790" y="177055"/>
                </a:lnTo>
                <a:lnTo>
                  <a:pt x="616446" y="176361"/>
                </a:lnTo>
                <a:lnTo>
                  <a:pt x="622101" y="175567"/>
                </a:lnTo>
                <a:lnTo>
                  <a:pt x="628004" y="174376"/>
                </a:lnTo>
                <a:lnTo>
                  <a:pt x="634156" y="172789"/>
                </a:lnTo>
                <a:lnTo>
                  <a:pt x="634156" y="177403"/>
                </a:lnTo>
                <a:close/>
              </a:path>
            </a:pathLst>
          </a:custGeom>
          <a:solidFill>
            <a:srgbClr val="0097A7"/>
          </a:solidFill>
        </p:spPr>
        <p:txBody>
          <a:bodyPr wrap="square" lIns="0" tIns="0" rIns="0" bIns="0" rtlCol="0"/>
          <a:lstStyle/>
          <a:p>
            <a:endParaRPr/>
          </a:p>
        </p:txBody>
      </p:sp>
      <p:sp>
        <p:nvSpPr>
          <p:cNvPr id="4" name="object 4"/>
          <p:cNvSpPr txBox="1"/>
          <p:nvPr/>
        </p:nvSpPr>
        <p:spPr>
          <a:xfrm>
            <a:off x="855724" y="1567735"/>
            <a:ext cx="6635750" cy="863600"/>
          </a:xfrm>
          <a:prstGeom prst="rect">
            <a:avLst/>
          </a:prstGeom>
        </p:spPr>
        <p:txBody>
          <a:bodyPr vert="horz" wrap="square" lIns="0" tIns="12700" rIns="0" bIns="0" rtlCol="0">
            <a:spAutoFit/>
          </a:bodyPr>
          <a:lstStyle/>
          <a:p>
            <a:pPr marL="12700" marR="5080">
              <a:lnSpc>
                <a:spcPct val="114599"/>
              </a:lnSpc>
              <a:spcBef>
                <a:spcPts val="100"/>
              </a:spcBef>
              <a:tabLst>
                <a:tab pos="2574290" algn="l"/>
              </a:tabLst>
            </a:pPr>
            <a:r>
              <a:rPr sz="2400" spc="-5" dirty="0">
                <a:solidFill>
                  <a:srgbClr val="434343"/>
                </a:solidFill>
                <a:latin typeface="Calibri"/>
                <a:cs typeface="Calibri"/>
              </a:rPr>
              <a:t>All text present in the HTML, </a:t>
            </a:r>
            <a:r>
              <a:rPr sz="2400" b="1" spc="-5" dirty="0">
                <a:solidFill>
                  <a:srgbClr val="434343"/>
                </a:solidFill>
                <a:latin typeface="Calibri"/>
                <a:cs typeface="Calibri"/>
              </a:rPr>
              <a:t>including whitespace</a:t>
            </a:r>
            <a:r>
              <a:rPr sz="2400" spc="-5" dirty="0">
                <a:solidFill>
                  <a:srgbClr val="434343"/>
                </a:solidFill>
                <a:latin typeface="Calibri"/>
                <a:cs typeface="Calibri"/>
              </a:rPr>
              <a:t>, is  contained in </a:t>
            </a:r>
            <a:r>
              <a:rPr sz="2400" dirty="0">
                <a:solidFill>
                  <a:srgbClr val="434343"/>
                </a:solidFill>
                <a:latin typeface="Calibri"/>
                <a:cs typeface="Calibri"/>
              </a:rPr>
              <a:t>a</a:t>
            </a:r>
            <a:r>
              <a:rPr sz="2400" u="heavy" dirty="0">
                <a:solidFill>
                  <a:srgbClr val="434343"/>
                </a:solidFill>
                <a:uFill>
                  <a:solidFill>
                    <a:srgbClr val="0097A7"/>
                  </a:solidFill>
                </a:uFill>
                <a:latin typeface="Calibri"/>
                <a:cs typeface="Calibri"/>
                <a:hlinkClick r:id="rId2"/>
              </a:rPr>
              <a:t> </a:t>
            </a:r>
            <a:r>
              <a:rPr sz="2400" u="heavy" dirty="0">
                <a:solidFill>
                  <a:srgbClr val="434343"/>
                </a:solidFill>
                <a:uFill>
                  <a:solidFill>
                    <a:srgbClr val="0097A7"/>
                  </a:solidFill>
                </a:uFill>
                <a:latin typeface="Calibri"/>
                <a:cs typeface="Calibri"/>
              </a:rPr>
              <a:t>	</a:t>
            </a:r>
            <a:r>
              <a:rPr sz="2400" spc="-5" dirty="0">
                <a:solidFill>
                  <a:srgbClr val="434343"/>
                </a:solidFill>
                <a:latin typeface="Calibri"/>
                <a:cs typeface="Calibri"/>
              </a:rPr>
              <a:t>node:</a:t>
            </a:r>
            <a:endParaRPr sz="2400">
              <a:latin typeface="Calibri"/>
              <a:cs typeface="Calibri"/>
            </a:endParaRPr>
          </a:p>
        </p:txBody>
      </p:sp>
      <p:grpSp>
        <p:nvGrpSpPr>
          <p:cNvPr id="5" name="object 5"/>
          <p:cNvGrpSpPr/>
          <p:nvPr/>
        </p:nvGrpSpPr>
        <p:grpSpPr>
          <a:xfrm>
            <a:off x="885689" y="3210449"/>
            <a:ext cx="953769" cy="301625"/>
            <a:chOff x="885689" y="3210449"/>
            <a:chExt cx="953769" cy="301625"/>
          </a:xfrm>
        </p:grpSpPr>
        <p:sp>
          <p:nvSpPr>
            <p:cNvPr id="6" name="object 6"/>
            <p:cNvSpPr/>
            <p:nvPr/>
          </p:nvSpPr>
          <p:spPr>
            <a:xfrm>
              <a:off x="885689" y="3249611"/>
              <a:ext cx="805180" cy="229870"/>
            </a:xfrm>
            <a:custGeom>
              <a:avLst/>
              <a:gdLst/>
              <a:ahLst/>
              <a:cxnLst/>
              <a:rect l="l" t="t" r="r" b="b"/>
              <a:pathLst>
                <a:path w="805180" h="229870">
                  <a:moveTo>
                    <a:pt x="84385" y="179486"/>
                  </a:moveTo>
                  <a:lnTo>
                    <a:pt x="0" y="108942"/>
                  </a:lnTo>
                  <a:lnTo>
                    <a:pt x="84385" y="38546"/>
                  </a:lnTo>
                  <a:lnTo>
                    <a:pt x="98077" y="52387"/>
                  </a:lnTo>
                  <a:lnTo>
                    <a:pt x="29616" y="108644"/>
                  </a:lnTo>
                  <a:lnTo>
                    <a:pt x="98077" y="165645"/>
                  </a:lnTo>
                  <a:lnTo>
                    <a:pt x="84385" y="179486"/>
                  </a:lnTo>
                  <a:close/>
                </a:path>
                <a:path w="805180" h="229870">
                  <a:moveTo>
                    <a:pt x="188411" y="178891"/>
                  </a:moveTo>
                  <a:lnTo>
                    <a:pt x="180970" y="178891"/>
                  </a:lnTo>
                  <a:lnTo>
                    <a:pt x="173330" y="178196"/>
                  </a:lnTo>
                  <a:lnTo>
                    <a:pt x="165491" y="176807"/>
                  </a:lnTo>
                  <a:lnTo>
                    <a:pt x="157752" y="175319"/>
                  </a:lnTo>
                  <a:lnTo>
                    <a:pt x="150063" y="173037"/>
                  </a:lnTo>
                  <a:lnTo>
                    <a:pt x="142423" y="169961"/>
                  </a:lnTo>
                  <a:lnTo>
                    <a:pt x="142423" y="0"/>
                  </a:lnTo>
                  <a:lnTo>
                    <a:pt x="164301" y="0"/>
                  </a:lnTo>
                  <a:lnTo>
                    <a:pt x="164210" y="50849"/>
                  </a:lnTo>
                  <a:lnTo>
                    <a:pt x="163259" y="72181"/>
                  </a:lnTo>
                  <a:lnTo>
                    <a:pt x="187475" y="72181"/>
                  </a:lnTo>
                  <a:lnTo>
                    <a:pt x="184839" y="73967"/>
                  </a:lnTo>
                  <a:lnTo>
                    <a:pt x="181763" y="75951"/>
                  </a:lnTo>
                  <a:lnTo>
                    <a:pt x="178539" y="78630"/>
                  </a:lnTo>
                  <a:lnTo>
                    <a:pt x="171792" y="85377"/>
                  </a:lnTo>
                  <a:lnTo>
                    <a:pt x="168170" y="89594"/>
                  </a:lnTo>
                  <a:lnTo>
                    <a:pt x="164301" y="94654"/>
                  </a:lnTo>
                  <a:lnTo>
                    <a:pt x="164301" y="155823"/>
                  </a:lnTo>
                  <a:lnTo>
                    <a:pt x="185980" y="161180"/>
                  </a:lnTo>
                  <a:lnTo>
                    <a:pt x="233506" y="161180"/>
                  </a:lnTo>
                  <a:lnTo>
                    <a:pt x="228247" y="166935"/>
                  </a:lnTo>
                  <a:lnTo>
                    <a:pt x="195378" y="178612"/>
                  </a:lnTo>
                  <a:lnTo>
                    <a:pt x="188411" y="178891"/>
                  </a:lnTo>
                  <a:close/>
                </a:path>
                <a:path w="805180" h="229870">
                  <a:moveTo>
                    <a:pt x="187475" y="72181"/>
                  </a:moveTo>
                  <a:lnTo>
                    <a:pt x="163259" y="72181"/>
                  </a:lnTo>
                  <a:lnTo>
                    <a:pt x="168031" y="66321"/>
                  </a:lnTo>
                  <a:lnTo>
                    <a:pt x="198283" y="49113"/>
                  </a:lnTo>
                  <a:lnTo>
                    <a:pt x="213662" y="49113"/>
                  </a:lnTo>
                  <a:lnTo>
                    <a:pt x="220012" y="50601"/>
                  </a:lnTo>
                  <a:lnTo>
                    <a:pt x="230926" y="56554"/>
                  </a:lnTo>
                  <a:lnTo>
                    <a:pt x="235490" y="60821"/>
                  </a:lnTo>
                  <a:lnTo>
                    <a:pt x="239161" y="66377"/>
                  </a:lnTo>
                  <a:lnTo>
                    <a:pt x="240363" y="68163"/>
                  </a:lnTo>
                  <a:lnTo>
                    <a:pt x="199325" y="68163"/>
                  </a:lnTo>
                  <a:lnTo>
                    <a:pt x="196497" y="68609"/>
                  </a:lnTo>
                  <a:lnTo>
                    <a:pt x="193620" y="69502"/>
                  </a:lnTo>
                  <a:lnTo>
                    <a:pt x="190842" y="70395"/>
                  </a:lnTo>
                  <a:lnTo>
                    <a:pt x="187915" y="71883"/>
                  </a:lnTo>
                  <a:lnTo>
                    <a:pt x="187475" y="72181"/>
                  </a:lnTo>
                  <a:close/>
                </a:path>
                <a:path w="805180" h="229870">
                  <a:moveTo>
                    <a:pt x="233506" y="161180"/>
                  </a:moveTo>
                  <a:lnTo>
                    <a:pt x="195009" y="161180"/>
                  </a:lnTo>
                  <a:lnTo>
                    <a:pt x="199772" y="160387"/>
                  </a:lnTo>
                  <a:lnTo>
                    <a:pt x="208900" y="157212"/>
                  </a:lnTo>
                  <a:lnTo>
                    <a:pt x="227850" y="122237"/>
                  </a:lnTo>
                  <a:lnTo>
                    <a:pt x="227738" y="105091"/>
                  </a:lnTo>
                  <a:lnTo>
                    <a:pt x="227354" y="100409"/>
                  </a:lnTo>
                  <a:lnTo>
                    <a:pt x="225370" y="89396"/>
                  </a:lnTo>
                  <a:lnTo>
                    <a:pt x="223832" y="84683"/>
                  </a:lnTo>
                  <a:lnTo>
                    <a:pt x="221748" y="80813"/>
                  </a:lnTo>
                  <a:lnTo>
                    <a:pt x="219665" y="76844"/>
                  </a:lnTo>
                  <a:lnTo>
                    <a:pt x="216986" y="73769"/>
                  </a:lnTo>
                  <a:lnTo>
                    <a:pt x="213712" y="71586"/>
                  </a:lnTo>
                  <a:lnTo>
                    <a:pt x="210438" y="69304"/>
                  </a:lnTo>
                  <a:lnTo>
                    <a:pt x="206568" y="68163"/>
                  </a:lnTo>
                  <a:lnTo>
                    <a:pt x="240363" y="68163"/>
                  </a:lnTo>
                  <a:lnTo>
                    <a:pt x="249998" y="105091"/>
                  </a:lnTo>
                  <a:lnTo>
                    <a:pt x="250138" y="113109"/>
                  </a:lnTo>
                  <a:lnTo>
                    <a:pt x="249905" y="119741"/>
                  </a:lnTo>
                  <a:lnTo>
                    <a:pt x="238864" y="155426"/>
                  </a:lnTo>
                  <a:lnTo>
                    <a:pt x="233506" y="161180"/>
                  </a:lnTo>
                  <a:close/>
                </a:path>
                <a:path w="805180" h="229870">
                  <a:moveTo>
                    <a:pt x="331430" y="179635"/>
                  </a:moveTo>
                  <a:lnTo>
                    <a:pt x="322302" y="179635"/>
                  </a:lnTo>
                  <a:lnTo>
                    <a:pt x="314166" y="178246"/>
                  </a:lnTo>
                  <a:lnTo>
                    <a:pt x="280084" y="150911"/>
                  </a:lnTo>
                  <a:lnTo>
                    <a:pt x="273593" y="113407"/>
                  </a:lnTo>
                  <a:lnTo>
                    <a:pt x="273787" y="107909"/>
                  </a:lnTo>
                  <a:lnTo>
                    <a:pt x="294719" y="61714"/>
                  </a:lnTo>
                  <a:lnTo>
                    <a:pt x="333811" y="49113"/>
                  </a:lnTo>
                  <a:lnTo>
                    <a:pt x="342939" y="49113"/>
                  </a:lnTo>
                  <a:lnTo>
                    <a:pt x="351075" y="50502"/>
                  </a:lnTo>
                  <a:lnTo>
                    <a:pt x="365363" y="56058"/>
                  </a:lnTo>
                  <a:lnTo>
                    <a:pt x="371415" y="60176"/>
                  </a:lnTo>
                  <a:lnTo>
                    <a:pt x="376376" y="65633"/>
                  </a:lnTo>
                  <a:lnTo>
                    <a:pt x="378305" y="67716"/>
                  </a:lnTo>
                  <a:lnTo>
                    <a:pt x="326072" y="67716"/>
                  </a:lnTo>
                  <a:lnTo>
                    <a:pt x="320466" y="69006"/>
                  </a:lnTo>
                  <a:lnTo>
                    <a:pt x="296554" y="102244"/>
                  </a:lnTo>
                  <a:lnTo>
                    <a:pt x="295888" y="107909"/>
                  </a:lnTo>
                  <a:lnTo>
                    <a:pt x="295929" y="122699"/>
                  </a:lnTo>
                  <a:lnTo>
                    <a:pt x="321855" y="160188"/>
                  </a:lnTo>
                  <a:lnTo>
                    <a:pt x="326965" y="161180"/>
                  </a:lnTo>
                  <a:lnTo>
                    <a:pt x="375770" y="161180"/>
                  </a:lnTo>
                  <a:lnTo>
                    <a:pt x="370472" y="167084"/>
                  </a:lnTo>
                  <a:lnTo>
                    <a:pt x="338313" y="179337"/>
                  </a:lnTo>
                  <a:lnTo>
                    <a:pt x="331430" y="179635"/>
                  </a:lnTo>
                  <a:close/>
                </a:path>
                <a:path w="805180" h="229870">
                  <a:moveTo>
                    <a:pt x="375770" y="161180"/>
                  </a:moveTo>
                  <a:lnTo>
                    <a:pt x="339169" y="161180"/>
                  </a:lnTo>
                  <a:lnTo>
                    <a:pt x="344775" y="159940"/>
                  </a:lnTo>
                  <a:lnTo>
                    <a:pt x="349438" y="157460"/>
                  </a:lnTo>
                  <a:lnTo>
                    <a:pt x="354101" y="154880"/>
                  </a:lnTo>
                  <a:lnTo>
                    <a:pt x="357872" y="151457"/>
                  </a:lnTo>
                  <a:lnTo>
                    <a:pt x="360749" y="147191"/>
                  </a:lnTo>
                  <a:lnTo>
                    <a:pt x="363747" y="142875"/>
                  </a:lnTo>
                  <a:lnTo>
                    <a:pt x="365908" y="137963"/>
                  </a:lnTo>
                  <a:lnTo>
                    <a:pt x="368686" y="126652"/>
                  </a:lnTo>
                  <a:lnTo>
                    <a:pt x="369209" y="122138"/>
                  </a:lnTo>
                  <a:lnTo>
                    <a:pt x="369288" y="105816"/>
                  </a:lnTo>
                  <a:lnTo>
                    <a:pt x="368538" y="99814"/>
                  </a:lnTo>
                  <a:lnTo>
                    <a:pt x="366851" y="94059"/>
                  </a:lnTo>
                  <a:lnTo>
                    <a:pt x="365164" y="88205"/>
                  </a:lnTo>
                  <a:lnTo>
                    <a:pt x="362733" y="83343"/>
                  </a:lnTo>
                  <a:lnTo>
                    <a:pt x="359558" y="79474"/>
                  </a:lnTo>
                  <a:lnTo>
                    <a:pt x="356383" y="75505"/>
                  </a:lnTo>
                  <a:lnTo>
                    <a:pt x="352514" y="72578"/>
                  </a:lnTo>
                  <a:lnTo>
                    <a:pt x="347950" y="70693"/>
                  </a:lnTo>
                  <a:lnTo>
                    <a:pt x="343386" y="68708"/>
                  </a:lnTo>
                  <a:lnTo>
                    <a:pt x="338276" y="67716"/>
                  </a:lnTo>
                  <a:lnTo>
                    <a:pt x="378305" y="67716"/>
                  </a:lnTo>
                  <a:lnTo>
                    <a:pt x="391454" y="105816"/>
                  </a:lnTo>
                  <a:lnTo>
                    <a:pt x="391705" y="113407"/>
                  </a:lnTo>
                  <a:lnTo>
                    <a:pt x="391435" y="120650"/>
                  </a:lnTo>
                  <a:lnTo>
                    <a:pt x="380890" y="155475"/>
                  </a:lnTo>
                  <a:lnTo>
                    <a:pt x="375770" y="161180"/>
                  </a:lnTo>
                  <a:close/>
                </a:path>
                <a:path w="805180" h="229870">
                  <a:moveTo>
                    <a:pt x="522223" y="52982"/>
                  </a:moveTo>
                  <a:lnTo>
                    <a:pt x="500196" y="52982"/>
                  </a:lnTo>
                  <a:lnTo>
                    <a:pt x="500196" y="0"/>
                  </a:lnTo>
                  <a:lnTo>
                    <a:pt x="522223" y="0"/>
                  </a:lnTo>
                  <a:lnTo>
                    <a:pt x="522223" y="52982"/>
                  </a:lnTo>
                  <a:close/>
                </a:path>
                <a:path w="805180" h="229870">
                  <a:moveTo>
                    <a:pt x="467206" y="179635"/>
                  </a:moveTo>
                  <a:lnTo>
                    <a:pt x="451728" y="179635"/>
                  </a:lnTo>
                  <a:lnTo>
                    <a:pt x="445378" y="178147"/>
                  </a:lnTo>
                  <a:lnTo>
                    <a:pt x="417894" y="142726"/>
                  </a:lnTo>
                  <a:lnTo>
                    <a:pt x="415261" y="115639"/>
                  </a:lnTo>
                  <a:lnTo>
                    <a:pt x="415485" y="109165"/>
                  </a:lnTo>
                  <a:lnTo>
                    <a:pt x="437490" y="61664"/>
                  </a:lnTo>
                  <a:lnTo>
                    <a:pt x="476830" y="49857"/>
                  </a:lnTo>
                  <a:lnTo>
                    <a:pt x="480898" y="49857"/>
                  </a:lnTo>
                  <a:lnTo>
                    <a:pt x="484867" y="50105"/>
                  </a:lnTo>
                  <a:lnTo>
                    <a:pt x="492606" y="51097"/>
                  </a:lnTo>
                  <a:lnTo>
                    <a:pt x="496426" y="51891"/>
                  </a:lnTo>
                  <a:lnTo>
                    <a:pt x="500196" y="52982"/>
                  </a:lnTo>
                  <a:lnTo>
                    <a:pt x="522223" y="52982"/>
                  </a:lnTo>
                  <a:lnTo>
                    <a:pt x="522223" y="67865"/>
                  </a:lnTo>
                  <a:lnTo>
                    <a:pt x="475342" y="67865"/>
                  </a:lnTo>
                  <a:lnTo>
                    <a:pt x="466905" y="68591"/>
                  </a:lnTo>
                  <a:lnTo>
                    <a:pt x="438163" y="104114"/>
                  </a:lnTo>
                  <a:lnTo>
                    <a:pt x="437539" y="115639"/>
                  </a:lnTo>
                  <a:lnTo>
                    <a:pt x="437958" y="126308"/>
                  </a:lnTo>
                  <a:lnTo>
                    <a:pt x="455052" y="160883"/>
                  </a:lnTo>
                  <a:lnTo>
                    <a:pt x="496195" y="160883"/>
                  </a:lnTo>
                  <a:lnTo>
                    <a:pt x="492345" y="165124"/>
                  </a:lnTo>
                  <a:lnTo>
                    <a:pt x="487294" y="169608"/>
                  </a:lnTo>
                  <a:lnTo>
                    <a:pt x="482039" y="173235"/>
                  </a:lnTo>
                  <a:lnTo>
                    <a:pt x="474895" y="177502"/>
                  </a:lnTo>
                  <a:lnTo>
                    <a:pt x="467206" y="179635"/>
                  </a:lnTo>
                  <a:close/>
                </a:path>
                <a:path w="805180" h="229870">
                  <a:moveTo>
                    <a:pt x="496195" y="160883"/>
                  </a:moveTo>
                  <a:lnTo>
                    <a:pt x="468843" y="160883"/>
                  </a:lnTo>
                  <a:lnTo>
                    <a:pt x="474697" y="158452"/>
                  </a:lnTo>
                  <a:lnTo>
                    <a:pt x="480848" y="153590"/>
                  </a:lnTo>
                  <a:lnTo>
                    <a:pt x="485518" y="149423"/>
                  </a:lnTo>
                  <a:lnTo>
                    <a:pt x="490299" y="144363"/>
                  </a:lnTo>
                  <a:lnTo>
                    <a:pt x="495192" y="138410"/>
                  </a:lnTo>
                  <a:lnTo>
                    <a:pt x="500196" y="131564"/>
                  </a:lnTo>
                  <a:lnTo>
                    <a:pt x="500196" y="73074"/>
                  </a:lnTo>
                  <a:lnTo>
                    <a:pt x="496624" y="71387"/>
                  </a:lnTo>
                  <a:lnTo>
                    <a:pt x="492655" y="70098"/>
                  </a:lnTo>
                  <a:lnTo>
                    <a:pt x="483924" y="68312"/>
                  </a:lnTo>
                  <a:lnTo>
                    <a:pt x="479608" y="67865"/>
                  </a:lnTo>
                  <a:lnTo>
                    <a:pt x="522223" y="67865"/>
                  </a:lnTo>
                  <a:lnTo>
                    <a:pt x="522223" y="153590"/>
                  </a:lnTo>
                  <a:lnTo>
                    <a:pt x="501833" y="153590"/>
                  </a:lnTo>
                  <a:lnTo>
                    <a:pt x="497192" y="159785"/>
                  </a:lnTo>
                  <a:lnTo>
                    <a:pt x="496195" y="160883"/>
                  </a:lnTo>
                  <a:close/>
                </a:path>
                <a:path w="805180" h="229870">
                  <a:moveTo>
                    <a:pt x="522223" y="177403"/>
                  </a:moveTo>
                  <a:lnTo>
                    <a:pt x="502577" y="177403"/>
                  </a:lnTo>
                  <a:lnTo>
                    <a:pt x="501833" y="153590"/>
                  </a:lnTo>
                  <a:lnTo>
                    <a:pt x="522223" y="153590"/>
                  </a:lnTo>
                  <a:lnTo>
                    <a:pt x="522223" y="177403"/>
                  </a:lnTo>
                  <a:close/>
                </a:path>
                <a:path w="805180" h="229870">
                  <a:moveTo>
                    <a:pt x="604744" y="210294"/>
                  </a:moveTo>
                  <a:lnTo>
                    <a:pt x="565477" y="210294"/>
                  </a:lnTo>
                  <a:lnTo>
                    <a:pt x="569198" y="209698"/>
                  </a:lnTo>
                  <a:lnTo>
                    <a:pt x="576143" y="207317"/>
                  </a:lnTo>
                  <a:lnTo>
                    <a:pt x="579417" y="205382"/>
                  </a:lnTo>
                  <a:lnTo>
                    <a:pt x="582493" y="202703"/>
                  </a:lnTo>
                  <a:lnTo>
                    <a:pt x="585668" y="200124"/>
                  </a:lnTo>
                  <a:lnTo>
                    <a:pt x="588645" y="196750"/>
                  </a:lnTo>
                  <a:lnTo>
                    <a:pt x="591423" y="192583"/>
                  </a:lnTo>
                  <a:lnTo>
                    <a:pt x="594300" y="188416"/>
                  </a:lnTo>
                  <a:lnTo>
                    <a:pt x="597078" y="183356"/>
                  </a:lnTo>
                  <a:lnTo>
                    <a:pt x="599757" y="177403"/>
                  </a:lnTo>
                  <a:lnTo>
                    <a:pt x="549453" y="51345"/>
                  </a:lnTo>
                  <a:lnTo>
                    <a:pt x="574307" y="51345"/>
                  </a:lnTo>
                  <a:lnTo>
                    <a:pt x="606157" y="134689"/>
                  </a:lnTo>
                  <a:lnTo>
                    <a:pt x="612556" y="154334"/>
                  </a:lnTo>
                  <a:lnTo>
                    <a:pt x="634148" y="154334"/>
                  </a:lnTo>
                  <a:lnTo>
                    <a:pt x="616575" y="193625"/>
                  </a:lnTo>
                  <a:lnTo>
                    <a:pt x="605230" y="209798"/>
                  </a:lnTo>
                  <a:lnTo>
                    <a:pt x="604744" y="210294"/>
                  </a:lnTo>
                  <a:close/>
                </a:path>
                <a:path w="805180" h="229870">
                  <a:moveTo>
                    <a:pt x="634148" y="154334"/>
                  </a:moveTo>
                  <a:lnTo>
                    <a:pt x="612556" y="154334"/>
                  </a:lnTo>
                  <a:lnTo>
                    <a:pt x="619849" y="134242"/>
                  </a:lnTo>
                  <a:lnTo>
                    <a:pt x="649317" y="51345"/>
                  </a:lnTo>
                  <a:lnTo>
                    <a:pt x="673278" y="51345"/>
                  </a:lnTo>
                  <a:lnTo>
                    <a:pt x="634148" y="154334"/>
                  </a:lnTo>
                  <a:close/>
                </a:path>
                <a:path w="805180" h="229870">
                  <a:moveTo>
                    <a:pt x="568503" y="229641"/>
                  </a:moveTo>
                  <a:lnTo>
                    <a:pt x="557986" y="229641"/>
                  </a:lnTo>
                  <a:lnTo>
                    <a:pt x="556002" y="229592"/>
                  </a:lnTo>
                  <a:lnTo>
                    <a:pt x="548560" y="229195"/>
                  </a:lnTo>
                  <a:lnTo>
                    <a:pt x="548560" y="209252"/>
                  </a:lnTo>
                  <a:lnTo>
                    <a:pt x="550346" y="209550"/>
                  </a:lnTo>
                  <a:lnTo>
                    <a:pt x="552331" y="209798"/>
                  </a:lnTo>
                  <a:lnTo>
                    <a:pt x="556696" y="210194"/>
                  </a:lnTo>
                  <a:lnTo>
                    <a:pt x="559028" y="210294"/>
                  </a:lnTo>
                  <a:lnTo>
                    <a:pt x="604744" y="210294"/>
                  </a:lnTo>
                  <a:lnTo>
                    <a:pt x="601097" y="214014"/>
                  </a:lnTo>
                  <a:lnTo>
                    <a:pt x="595540" y="219372"/>
                  </a:lnTo>
                  <a:lnTo>
                    <a:pt x="589389" y="223291"/>
                  </a:lnTo>
                  <a:lnTo>
                    <a:pt x="582642" y="225772"/>
                  </a:lnTo>
                  <a:lnTo>
                    <a:pt x="575994" y="228351"/>
                  </a:lnTo>
                  <a:lnTo>
                    <a:pt x="568503" y="229641"/>
                  </a:lnTo>
                  <a:close/>
                </a:path>
                <a:path w="805180" h="229870">
                  <a:moveTo>
                    <a:pt x="720452" y="179486"/>
                  </a:moveTo>
                  <a:lnTo>
                    <a:pt x="706908" y="165645"/>
                  </a:lnTo>
                  <a:lnTo>
                    <a:pt x="775369" y="109239"/>
                  </a:lnTo>
                  <a:lnTo>
                    <a:pt x="706908" y="52387"/>
                  </a:lnTo>
                  <a:lnTo>
                    <a:pt x="720452" y="38546"/>
                  </a:lnTo>
                  <a:lnTo>
                    <a:pt x="804837" y="108942"/>
                  </a:lnTo>
                  <a:lnTo>
                    <a:pt x="720452" y="179486"/>
                  </a:lnTo>
                  <a:close/>
                </a:path>
              </a:pathLst>
            </a:custGeom>
            <a:solidFill>
              <a:srgbClr val="434343"/>
            </a:solidFill>
          </p:spPr>
          <p:txBody>
            <a:bodyPr wrap="square" lIns="0" tIns="0" rIns="0" bIns="0" rtlCol="0"/>
            <a:lstStyle/>
            <a:p>
              <a:endParaRPr/>
            </a:p>
          </p:txBody>
        </p:sp>
        <p:sp>
          <p:nvSpPr>
            <p:cNvPr id="7" name="object 7"/>
            <p:cNvSpPr/>
            <p:nvPr/>
          </p:nvSpPr>
          <p:spPr>
            <a:xfrm>
              <a:off x="1733350" y="3210449"/>
              <a:ext cx="106045" cy="301625"/>
            </a:xfrm>
            <a:custGeom>
              <a:avLst/>
              <a:gdLst/>
              <a:ahLst/>
              <a:cxnLst/>
              <a:rect l="l" t="t" r="r" b="b"/>
              <a:pathLst>
                <a:path w="106044" h="301625">
                  <a:moveTo>
                    <a:pt x="105599" y="301499"/>
                  </a:moveTo>
                  <a:lnTo>
                    <a:pt x="0" y="301499"/>
                  </a:lnTo>
                  <a:lnTo>
                    <a:pt x="0" y="0"/>
                  </a:lnTo>
                  <a:lnTo>
                    <a:pt x="105599" y="0"/>
                  </a:lnTo>
                  <a:lnTo>
                    <a:pt x="105599" y="301499"/>
                  </a:lnTo>
                  <a:close/>
                </a:path>
              </a:pathLst>
            </a:custGeom>
            <a:solidFill>
              <a:srgbClr val="E69137"/>
            </a:solidFill>
          </p:spPr>
          <p:txBody>
            <a:bodyPr wrap="square" lIns="0" tIns="0" rIns="0" bIns="0" rtlCol="0"/>
            <a:lstStyle/>
            <a:p>
              <a:endParaRPr/>
            </a:p>
          </p:txBody>
        </p:sp>
      </p:grpSp>
      <p:sp>
        <p:nvSpPr>
          <p:cNvPr id="8" name="object 8"/>
          <p:cNvSpPr/>
          <p:nvPr/>
        </p:nvSpPr>
        <p:spPr>
          <a:xfrm>
            <a:off x="904350" y="3573874"/>
            <a:ext cx="3337314" cy="314291"/>
          </a:xfrm>
          <a:prstGeom prst="rect">
            <a:avLst/>
          </a:prstGeom>
          <a:blipFill>
            <a:blip r:embed="rId3" cstate="print"/>
            <a:stretch>
              <a:fillRect/>
            </a:stretch>
          </a:blipFill>
        </p:spPr>
        <p:txBody>
          <a:bodyPr wrap="square" lIns="0" tIns="0" rIns="0" bIns="0" rtlCol="0"/>
          <a:lstStyle/>
          <a:p>
            <a:endParaRPr/>
          </a:p>
        </p:txBody>
      </p:sp>
      <p:grpSp>
        <p:nvGrpSpPr>
          <p:cNvPr id="9" name="object 9"/>
          <p:cNvGrpSpPr/>
          <p:nvPr/>
        </p:nvGrpSpPr>
        <p:grpSpPr>
          <a:xfrm>
            <a:off x="904350" y="3937299"/>
            <a:ext cx="3655060" cy="655955"/>
            <a:chOff x="904350" y="3937299"/>
            <a:chExt cx="3655060" cy="655955"/>
          </a:xfrm>
        </p:grpSpPr>
        <p:sp>
          <p:nvSpPr>
            <p:cNvPr id="10" name="object 10"/>
            <p:cNvSpPr/>
            <p:nvPr/>
          </p:nvSpPr>
          <p:spPr>
            <a:xfrm>
              <a:off x="1342889" y="3952973"/>
              <a:ext cx="1223645" cy="181610"/>
            </a:xfrm>
            <a:custGeom>
              <a:avLst/>
              <a:gdLst/>
              <a:ahLst/>
              <a:cxnLst/>
              <a:rect l="l" t="t" r="r" b="b"/>
              <a:pathLst>
                <a:path w="1223645" h="181610">
                  <a:moveTo>
                    <a:pt x="84385" y="180975"/>
                  </a:moveTo>
                  <a:lnTo>
                    <a:pt x="0" y="110430"/>
                  </a:lnTo>
                  <a:lnTo>
                    <a:pt x="84385" y="40034"/>
                  </a:lnTo>
                  <a:lnTo>
                    <a:pt x="98077" y="53875"/>
                  </a:lnTo>
                  <a:lnTo>
                    <a:pt x="29616" y="110132"/>
                  </a:lnTo>
                  <a:lnTo>
                    <a:pt x="98077" y="167133"/>
                  </a:lnTo>
                  <a:lnTo>
                    <a:pt x="84385" y="180975"/>
                  </a:lnTo>
                  <a:close/>
                </a:path>
                <a:path w="1223645" h="181610">
                  <a:moveTo>
                    <a:pt x="236609" y="162669"/>
                  </a:moveTo>
                  <a:lnTo>
                    <a:pt x="199375" y="162669"/>
                  </a:lnTo>
                  <a:lnTo>
                    <a:pt x="207114" y="161280"/>
                  </a:lnTo>
                  <a:lnTo>
                    <a:pt x="217135" y="155624"/>
                  </a:lnTo>
                  <a:lnTo>
                    <a:pt x="219665" y="151556"/>
                  </a:lnTo>
                  <a:lnTo>
                    <a:pt x="219665" y="144016"/>
                  </a:lnTo>
                  <a:lnTo>
                    <a:pt x="219268" y="141982"/>
                  </a:lnTo>
                  <a:lnTo>
                    <a:pt x="217680" y="138410"/>
                  </a:lnTo>
                  <a:lnTo>
                    <a:pt x="216242" y="136723"/>
                  </a:lnTo>
                  <a:lnTo>
                    <a:pt x="214158" y="135135"/>
                  </a:lnTo>
                  <a:lnTo>
                    <a:pt x="212075" y="133449"/>
                  </a:lnTo>
                  <a:lnTo>
                    <a:pt x="180672" y="122237"/>
                  </a:lnTo>
                  <a:lnTo>
                    <a:pt x="175413" y="120401"/>
                  </a:lnTo>
                  <a:lnTo>
                    <a:pt x="146888" y="91678"/>
                  </a:lnTo>
                  <a:lnTo>
                    <a:pt x="146919" y="82698"/>
                  </a:lnTo>
                  <a:lnTo>
                    <a:pt x="173528" y="54173"/>
                  </a:lnTo>
                  <a:lnTo>
                    <a:pt x="198680" y="50601"/>
                  </a:lnTo>
                  <a:lnTo>
                    <a:pt x="203641" y="50601"/>
                  </a:lnTo>
                  <a:lnTo>
                    <a:pt x="209098" y="50899"/>
                  </a:lnTo>
                  <a:lnTo>
                    <a:pt x="215051" y="51494"/>
                  </a:lnTo>
                  <a:lnTo>
                    <a:pt x="221104" y="51990"/>
                  </a:lnTo>
                  <a:lnTo>
                    <a:pt x="227404" y="52883"/>
                  </a:lnTo>
                  <a:lnTo>
                    <a:pt x="233952" y="54173"/>
                  </a:lnTo>
                  <a:lnTo>
                    <a:pt x="233952" y="68758"/>
                  </a:lnTo>
                  <a:lnTo>
                    <a:pt x="192925" y="68758"/>
                  </a:lnTo>
                  <a:lnTo>
                    <a:pt x="188312" y="69205"/>
                  </a:lnTo>
                  <a:lnTo>
                    <a:pt x="184541" y="70098"/>
                  </a:lnTo>
                  <a:lnTo>
                    <a:pt x="180870" y="70891"/>
                  </a:lnTo>
                  <a:lnTo>
                    <a:pt x="177894" y="72032"/>
                  </a:lnTo>
                  <a:lnTo>
                    <a:pt x="175612" y="73521"/>
                  </a:lnTo>
                  <a:lnTo>
                    <a:pt x="173330" y="74910"/>
                  </a:lnTo>
                  <a:lnTo>
                    <a:pt x="171693" y="76596"/>
                  </a:lnTo>
                  <a:lnTo>
                    <a:pt x="169708" y="80565"/>
                  </a:lnTo>
                  <a:lnTo>
                    <a:pt x="169212" y="82698"/>
                  </a:lnTo>
                  <a:lnTo>
                    <a:pt x="169212" y="87262"/>
                  </a:lnTo>
                  <a:lnTo>
                    <a:pt x="209545" y="109339"/>
                  </a:lnTo>
                  <a:lnTo>
                    <a:pt x="215795" y="111621"/>
                  </a:lnTo>
                  <a:lnTo>
                    <a:pt x="226015" y="116383"/>
                  </a:lnTo>
                  <a:lnTo>
                    <a:pt x="230182" y="119062"/>
                  </a:lnTo>
                  <a:lnTo>
                    <a:pt x="233357" y="122039"/>
                  </a:lnTo>
                  <a:lnTo>
                    <a:pt x="236532" y="124916"/>
                  </a:lnTo>
                  <a:lnTo>
                    <a:pt x="238814" y="128240"/>
                  </a:lnTo>
                  <a:lnTo>
                    <a:pt x="240203" y="132010"/>
                  </a:lnTo>
                  <a:lnTo>
                    <a:pt x="241592" y="135681"/>
                  </a:lnTo>
                  <a:lnTo>
                    <a:pt x="242287" y="139848"/>
                  </a:lnTo>
                  <a:lnTo>
                    <a:pt x="242287" y="148976"/>
                  </a:lnTo>
                  <a:lnTo>
                    <a:pt x="241493" y="152945"/>
                  </a:lnTo>
                  <a:lnTo>
                    <a:pt x="239905" y="156418"/>
                  </a:lnTo>
                  <a:lnTo>
                    <a:pt x="238385" y="159940"/>
                  </a:lnTo>
                  <a:lnTo>
                    <a:pt x="236609" y="162669"/>
                  </a:lnTo>
                  <a:close/>
                </a:path>
                <a:path w="1223645" h="181610">
                  <a:moveTo>
                    <a:pt x="233952" y="73669"/>
                  </a:moveTo>
                  <a:lnTo>
                    <a:pt x="227106" y="71983"/>
                  </a:lnTo>
                  <a:lnTo>
                    <a:pt x="220607" y="70742"/>
                  </a:lnTo>
                  <a:lnTo>
                    <a:pt x="208304" y="69155"/>
                  </a:lnTo>
                  <a:lnTo>
                    <a:pt x="202946" y="68758"/>
                  </a:lnTo>
                  <a:lnTo>
                    <a:pt x="233952" y="68758"/>
                  </a:lnTo>
                  <a:lnTo>
                    <a:pt x="233952" y="73669"/>
                  </a:lnTo>
                  <a:close/>
                </a:path>
                <a:path w="1223645" h="181610">
                  <a:moveTo>
                    <a:pt x="193719" y="181123"/>
                  </a:moveTo>
                  <a:lnTo>
                    <a:pt x="181218" y="181123"/>
                  </a:lnTo>
                  <a:lnTo>
                    <a:pt x="173379" y="180726"/>
                  </a:lnTo>
                  <a:lnTo>
                    <a:pt x="166236" y="179933"/>
                  </a:lnTo>
                  <a:lnTo>
                    <a:pt x="159092" y="179238"/>
                  </a:lnTo>
                  <a:lnTo>
                    <a:pt x="152097" y="178048"/>
                  </a:lnTo>
                  <a:lnTo>
                    <a:pt x="145251" y="176361"/>
                  </a:lnTo>
                  <a:lnTo>
                    <a:pt x="145251" y="156269"/>
                  </a:lnTo>
                  <a:lnTo>
                    <a:pt x="152593" y="158353"/>
                  </a:lnTo>
                  <a:lnTo>
                    <a:pt x="159886" y="159940"/>
                  </a:lnTo>
                  <a:lnTo>
                    <a:pt x="174471" y="162123"/>
                  </a:lnTo>
                  <a:lnTo>
                    <a:pt x="181714" y="162669"/>
                  </a:lnTo>
                  <a:lnTo>
                    <a:pt x="236609" y="162669"/>
                  </a:lnTo>
                  <a:lnTo>
                    <a:pt x="236383" y="163016"/>
                  </a:lnTo>
                  <a:lnTo>
                    <a:pt x="197738" y="180826"/>
                  </a:lnTo>
                  <a:lnTo>
                    <a:pt x="193719" y="181123"/>
                  </a:lnTo>
                  <a:close/>
                </a:path>
                <a:path w="1223645" h="181610">
                  <a:moveTo>
                    <a:pt x="346313" y="181123"/>
                  </a:moveTo>
                  <a:lnTo>
                    <a:pt x="338276" y="181123"/>
                  </a:lnTo>
                  <a:lnTo>
                    <a:pt x="330444" y="180854"/>
                  </a:lnTo>
                  <a:lnTo>
                    <a:pt x="286285" y="158452"/>
                  </a:lnTo>
                  <a:lnTo>
                    <a:pt x="276809" y="121046"/>
                  </a:lnTo>
                  <a:lnTo>
                    <a:pt x="276703" y="114895"/>
                  </a:lnTo>
                  <a:lnTo>
                    <a:pt x="276894" y="109546"/>
                  </a:lnTo>
                  <a:lnTo>
                    <a:pt x="291544" y="70098"/>
                  </a:lnTo>
                  <a:lnTo>
                    <a:pt x="324782" y="50601"/>
                  </a:lnTo>
                  <a:lnTo>
                    <a:pt x="342642" y="50601"/>
                  </a:lnTo>
                  <a:lnTo>
                    <a:pt x="350430" y="51990"/>
                  </a:lnTo>
                  <a:lnTo>
                    <a:pt x="357177" y="54768"/>
                  </a:lnTo>
                  <a:lnTo>
                    <a:pt x="364023" y="57447"/>
                  </a:lnTo>
                  <a:lnTo>
                    <a:pt x="369728" y="61317"/>
                  </a:lnTo>
                  <a:lnTo>
                    <a:pt x="374292" y="66377"/>
                  </a:lnTo>
                  <a:lnTo>
                    <a:pt x="375801" y="68014"/>
                  </a:lnTo>
                  <a:lnTo>
                    <a:pt x="328156" y="68014"/>
                  </a:lnTo>
                  <a:lnTo>
                    <a:pt x="323790" y="68957"/>
                  </a:lnTo>
                  <a:lnTo>
                    <a:pt x="319821" y="70842"/>
                  </a:lnTo>
                  <a:lnTo>
                    <a:pt x="315853" y="72628"/>
                  </a:lnTo>
                  <a:lnTo>
                    <a:pt x="299432" y="106114"/>
                  </a:lnTo>
                  <a:lnTo>
                    <a:pt x="388580" y="106114"/>
                  </a:lnTo>
                  <a:lnTo>
                    <a:pt x="388474" y="116085"/>
                  </a:lnTo>
                  <a:lnTo>
                    <a:pt x="388332" y="119062"/>
                  </a:lnTo>
                  <a:lnTo>
                    <a:pt x="388183" y="121046"/>
                  </a:lnTo>
                  <a:lnTo>
                    <a:pt x="387985" y="122932"/>
                  </a:lnTo>
                  <a:lnTo>
                    <a:pt x="299432" y="122932"/>
                  </a:lnTo>
                  <a:lnTo>
                    <a:pt x="300102" y="132047"/>
                  </a:lnTo>
                  <a:lnTo>
                    <a:pt x="331802" y="162324"/>
                  </a:lnTo>
                  <a:lnTo>
                    <a:pt x="341401" y="162966"/>
                  </a:lnTo>
                  <a:lnTo>
                    <a:pt x="381734" y="162966"/>
                  </a:lnTo>
                  <a:lnTo>
                    <a:pt x="381734" y="175468"/>
                  </a:lnTo>
                  <a:lnTo>
                    <a:pt x="375781" y="177155"/>
                  </a:lnTo>
                  <a:lnTo>
                    <a:pt x="369034" y="178494"/>
                  </a:lnTo>
                  <a:lnTo>
                    <a:pt x="361493" y="179486"/>
                  </a:lnTo>
                  <a:lnTo>
                    <a:pt x="354052" y="180578"/>
                  </a:lnTo>
                  <a:lnTo>
                    <a:pt x="346313" y="181123"/>
                  </a:lnTo>
                  <a:close/>
                </a:path>
                <a:path w="1223645" h="181610">
                  <a:moveTo>
                    <a:pt x="388580" y="106114"/>
                  </a:moveTo>
                  <a:lnTo>
                    <a:pt x="365809" y="106114"/>
                  </a:lnTo>
                  <a:lnTo>
                    <a:pt x="365912" y="103175"/>
                  </a:lnTo>
                  <a:lnTo>
                    <a:pt x="365979" y="100210"/>
                  </a:lnTo>
                  <a:lnTo>
                    <a:pt x="365412" y="95299"/>
                  </a:lnTo>
                  <a:lnTo>
                    <a:pt x="364023" y="90636"/>
                  </a:lnTo>
                  <a:lnTo>
                    <a:pt x="362733" y="85973"/>
                  </a:lnTo>
                  <a:lnTo>
                    <a:pt x="360699" y="82004"/>
                  </a:lnTo>
                  <a:lnTo>
                    <a:pt x="357799" y="78581"/>
                  </a:lnTo>
                  <a:lnTo>
                    <a:pt x="355143" y="75356"/>
                  </a:lnTo>
                  <a:lnTo>
                    <a:pt x="351621" y="72727"/>
                  </a:lnTo>
                  <a:lnTo>
                    <a:pt x="347354" y="70842"/>
                  </a:lnTo>
                  <a:lnTo>
                    <a:pt x="343187" y="68957"/>
                  </a:lnTo>
                  <a:lnTo>
                    <a:pt x="338375" y="68014"/>
                  </a:lnTo>
                  <a:lnTo>
                    <a:pt x="375801" y="68014"/>
                  </a:lnTo>
                  <a:lnTo>
                    <a:pt x="378956" y="71437"/>
                  </a:lnTo>
                  <a:lnTo>
                    <a:pt x="382478" y="77589"/>
                  </a:lnTo>
                  <a:lnTo>
                    <a:pt x="384859" y="84832"/>
                  </a:lnTo>
                  <a:lnTo>
                    <a:pt x="387340" y="92074"/>
                  </a:lnTo>
                  <a:lnTo>
                    <a:pt x="388580" y="100210"/>
                  </a:lnTo>
                  <a:lnTo>
                    <a:pt x="388580" y="106114"/>
                  </a:lnTo>
                  <a:close/>
                </a:path>
                <a:path w="1223645" h="181610">
                  <a:moveTo>
                    <a:pt x="381734" y="162966"/>
                  </a:moveTo>
                  <a:lnTo>
                    <a:pt x="345072" y="162966"/>
                  </a:lnTo>
                  <a:lnTo>
                    <a:pt x="348743" y="162817"/>
                  </a:lnTo>
                  <a:lnTo>
                    <a:pt x="356086" y="162222"/>
                  </a:lnTo>
                  <a:lnTo>
                    <a:pt x="381734" y="157608"/>
                  </a:lnTo>
                  <a:lnTo>
                    <a:pt x="381734" y="162966"/>
                  </a:lnTo>
                  <a:close/>
                </a:path>
                <a:path w="1223645" h="181610">
                  <a:moveTo>
                    <a:pt x="489877" y="180677"/>
                  </a:moveTo>
                  <a:lnTo>
                    <a:pt x="483527" y="180677"/>
                  </a:lnTo>
                  <a:lnTo>
                    <a:pt x="469426" y="179663"/>
                  </a:lnTo>
                  <a:lnTo>
                    <a:pt x="430358" y="155413"/>
                  </a:lnTo>
                  <a:lnTo>
                    <a:pt x="421317" y="117127"/>
                  </a:lnTo>
                  <a:lnTo>
                    <a:pt x="421605" y="109797"/>
                  </a:lnTo>
                  <a:lnTo>
                    <a:pt x="444683" y="63351"/>
                  </a:lnTo>
                  <a:lnTo>
                    <a:pt x="484867" y="51048"/>
                  </a:lnTo>
                  <a:lnTo>
                    <a:pt x="491415" y="51048"/>
                  </a:lnTo>
                  <a:lnTo>
                    <a:pt x="497517" y="51544"/>
                  </a:lnTo>
                  <a:lnTo>
                    <a:pt x="503173" y="52536"/>
                  </a:lnTo>
                  <a:lnTo>
                    <a:pt x="508927" y="53429"/>
                  </a:lnTo>
                  <a:lnTo>
                    <a:pt x="514384" y="54917"/>
                  </a:lnTo>
                  <a:lnTo>
                    <a:pt x="519544" y="57001"/>
                  </a:lnTo>
                  <a:lnTo>
                    <a:pt x="519544" y="69651"/>
                  </a:lnTo>
                  <a:lnTo>
                    <a:pt x="479807" y="69651"/>
                  </a:lnTo>
                  <a:lnTo>
                    <a:pt x="474498" y="70742"/>
                  </a:lnTo>
                  <a:lnTo>
                    <a:pt x="469537" y="72925"/>
                  </a:lnTo>
                  <a:lnTo>
                    <a:pt x="464576" y="75009"/>
                  </a:lnTo>
                  <a:lnTo>
                    <a:pt x="460211" y="78085"/>
                  </a:lnTo>
                  <a:lnTo>
                    <a:pt x="456441" y="82153"/>
                  </a:lnTo>
                  <a:lnTo>
                    <a:pt x="452670" y="86121"/>
                  </a:lnTo>
                  <a:lnTo>
                    <a:pt x="449694" y="90983"/>
                  </a:lnTo>
                  <a:lnTo>
                    <a:pt x="445328" y="102492"/>
                  </a:lnTo>
                  <a:lnTo>
                    <a:pt x="444237" y="109041"/>
                  </a:lnTo>
                  <a:lnTo>
                    <a:pt x="444285" y="117127"/>
                  </a:lnTo>
                  <a:lnTo>
                    <a:pt x="461370" y="155562"/>
                  </a:lnTo>
                  <a:lnTo>
                    <a:pt x="486206" y="161925"/>
                  </a:lnTo>
                  <a:lnTo>
                    <a:pt x="519544" y="161925"/>
                  </a:lnTo>
                  <a:lnTo>
                    <a:pt x="519544" y="174277"/>
                  </a:lnTo>
                  <a:lnTo>
                    <a:pt x="513888" y="176460"/>
                  </a:lnTo>
                  <a:lnTo>
                    <a:pt x="508034" y="178047"/>
                  </a:lnTo>
                  <a:lnTo>
                    <a:pt x="501982" y="179040"/>
                  </a:lnTo>
                  <a:lnTo>
                    <a:pt x="496029" y="180131"/>
                  </a:lnTo>
                  <a:lnTo>
                    <a:pt x="489877" y="180677"/>
                  </a:lnTo>
                  <a:close/>
                </a:path>
                <a:path w="1223645" h="181610">
                  <a:moveTo>
                    <a:pt x="519544" y="77837"/>
                  </a:moveTo>
                  <a:lnTo>
                    <a:pt x="514087" y="74959"/>
                  </a:lnTo>
                  <a:lnTo>
                    <a:pt x="508530" y="72876"/>
                  </a:lnTo>
                  <a:lnTo>
                    <a:pt x="497219" y="70296"/>
                  </a:lnTo>
                  <a:lnTo>
                    <a:pt x="491415" y="69651"/>
                  </a:lnTo>
                  <a:lnTo>
                    <a:pt x="519544" y="69651"/>
                  </a:lnTo>
                  <a:lnTo>
                    <a:pt x="519544" y="77837"/>
                  </a:lnTo>
                  <a:close/>
                </a:path>
                <a:path w="1223645" h="181610">
                  <a:moveTo>
                    <a:pt x="519544" y="161925"/>
                  </a:moveTo>
                  <a:lnTo>
                    <a:pt x="492159" y="161925"/>
                  </a:lnTo>
                  <a:lnTo>
                    <a:pt x="497914" y="161280"/>
                  </a:lnTo>
                  <a:lnTo>
                    <a:pt x="503470" y="159990"/>
                  </a:lnTo>
                  <a:lnTo>
                    <a:pt x="509027" y="158601"/>
                  </a:lnTo>
                  <a:lnTo>
                    <a:pt x="514384" y="156567"/>
                  </a:lnTo>
                  <a:lnTo>
                    <a:pt x="519544" y="153888"/>
                  </a:lnTo>
                  <a:lnTo>
                    <a:pt x="519544" y="161925"/>
                  </a:lnTo>
                  <a:close/>
                </a:path>
                <a:path w="1223645" h="181610">
                  <a:moveTo>
                    <a:pt x="606157" y="52833"/>
                  </a:moveTo>
                  <a:lnTo>
                    <a:pt x="584279" y="52833"/>
                  </a:lnTo>
                  <a:lnTo>
                    <a:pt x="584279" y="18157"/>
                  </a:lnTo>
                  <a:lnTo>
                    <a:pt x="606157" y="12501"/>
                  </a:lnTo>
                  <a:lnTo>
                    <a:pt x="606157" y="52833"/>
                  </a:lnTo>
                  <a:close/>
                </a:path>
                <a:path w="1223645" h="181610">
                  <a:moveTo>
                    <a:pt x="662860" y="71139"/>
                  </a:moveTo>
                  <a:lnTo>
                    <a:pt x="549007" y="71139"/>
                  </a:lnTo>
                  <a:lnTo>
                    <a:pt x="549007" y="52833"/>
                  </a:lnTo>
                  <a:lnTo>
                    <a:pt x="662860" y="52833"/>
                  </a:lnTo>
                  <a:lnTo>
                    <a:pt x="662860" y="71139"/>
                  </a:lnTo>
                  <a:close/>
                </a:path>
                <a:path w="1223645" h="181610">
                  <a:moveTo>
                    <a:pt x="636914" y="180677"/>
                  </a:moveTo>
                  <a:lnTo>
                    <a:pt x="631457" y="180677"/>
                  </a:lnTo>
                  <a:lnTo>
                    <a:pt x="620305" y="180007"/>
                  </a:lnTo>
                  <a:lnTo>
                    <a:pt x="587181" y="156343"/>
                  </a:lnTo>
                  <a:lnTo>
                    <a:pt x="584279" y="136921"/>
                  </a:lnTo>
                  <a:lnTo>
                    <a:pt x="584279" y="71139"/>
                  </a:lnTo>
                  <a:lnTo>
                    <a:pt x="606157" y="71139"/>
                  </a:lnTo>
                  <a:lnTo>
                    <a:pt x="606157" y="144164"/>
                  </a:lnTo>
                  <a:lnTo>
                    <a:pt x="608538" y="150961"/>
                  </a:lnTo>
                  <a:lnTo>
                    <a:pt x="613300" y="155525"/>
                  </a:lnTo>
                  <a:lnTo>
                    <a:pt x="618162" y="159990"/>
                  </a:lnTo>
                  <a:lnTo>
                    <a:pt x="625306" y="162222"/>
                  </a:lnTo>
                  <a:lnTo>
                    <a:pt x="662860" y="162222"/>
                  </a:lnTo>
                  <a:lnTo>
                    <a:pt x="662860" y="177105"/>
                  </a:lnTo>
                  <a:lnTo>
                    <a:pt x="657899" y="178395"/>
                  </a:lnTo>
                  <a:lnTo>
                    <a:pt x="652789" y="179288"/>
                  </a:lnTo>
                  <a:lnTo>
                    <a:pt x="647531" y="179784"/>
                  </a:lnTo>
                  <a:lnTo>
                    <a:pt x="642272" y="180379"/>
                  </a:lnTo>
                  <a:lnTo>
                    <a:pt x="636914" y="180677"/>
                  </a:lnTo>
                  <a:close/>
                </a:path>
                <a:path w="1223645" h="181610">
                  <a:moveTo>
                    <a:pt x="662860" y="162222"/>
                  </a:moveTo>
                  <a:lnTo>
                    <a:pt x="638700" y="162222"/>
                  </a:lnTo>
                  <a:lnTo>
                    <a:pt x="643066" y="161925"/>
                  </a:lnTo>
                  <a:lnTo>
                    <a:pt x="647829" y="161329"/>
                  </a:lnTo>
                  <a:lnTo>
                    <a:pt x="652591" y="160635"/>
                  </a:lnTo>
                  <a:lnTo>
                    <a:pt x="657602" y="159643"/>
                  </a:lnTo>
                  <a:lnTo>
                    <a:pt x="662860" y="158353"/>
                  </a:lnTo>
                  <a:lnTo>
                    <a:pt x="662860" y="162222"/>
                  </a:lnTo>
                  <a:close/>
                </a:path>
                <a:path w="1223645" h="181610">
                  <a:moveTo>
                    <a:pt x="765844" y="160734"/>
                  </a:moveTo>
                  <a:lnTo>
                    <a:pt x="743818" y="160734"/>
                  </a:lnTo>
                  <a:lnTo>
                    <a:pt x="743818" y="70842"/>
                  </a:lnTo>
                  <a:lnTo>
                    <a:pt x="706462" y="70842"/>
                  </a:lnTo>
                  <a:lnTo>
                    <a:pt x="706462" y="52833"/>
                  </a:lnTo>
                  <a:lnTo>
                    <a:pt x="765844" y="52833"/>
                  </a:lnTo>
                  <a:lnTo>
                    <a:pt x="765844" y="160734"/>
                  </a:lnTo>
                  <a:close/>
                </a:path>
                <a:path w="1223645" h="181610">
                  <a:moveTo>
                    <a:pt x="803349" y="178891"/>
                  </a:moveTo>
                  <a:lnTo>
                    <a:pt x="702295" y="178891"/>
                  </a:lnTo>
                  <a:lnTo>
                    <a:pt x="702295" y="160734"/>
                  </a:lnTo>
                  <a:lnTo>
                    <a:pt x="803349" y="160734"/>
                  </a:lnTo>
                  <a:lnTo>
                    <a:pt x="803349" y="178891"/>
                  </a:lnTo>
                  <a:close/>
                </a:path>
                <a:path w="1223645" h="181610">
                  <a:moveTo>
                    <a:pt x="753889" y="34379"/>
                  </a:moveTo>
                  <a:lnTo>
                    <a:pt x="749027" y="34379"/>
                  </a:lnTo>
                  <a:lnTo>
                    <a:pt x="746745" y="33932"/>
                  </a:lnTo>
                  <a:lnTo>
                    <a:pt x="734144" y="19496"/>
                  </a:lnTo>
                  <a:lnTo>
                    <a:pt x="734144" y="14733"/>
                  </a:lnTo>
                  <a:lnTo>
                    <a:pt x="744562" y="1339"/>
                  </a:lnTo>
                  <a:lnTo>
                    <a:pt x="746745" y="446"/>
                  </a:lnTo>
                  <a:lnTo>
                    <a:pt x="749027" y="0"/>
                  </a:lnTo>
                  <a:lnTo>
                    <a:pt x="753889" y="0"/>
                  </a:lnTo>
                  <a:lnTo>
                    <a:pt x="756171" y="446"/>
                  </a:lnTo>
                  <a:lnTo>
                    <a:pt x="758254" y="1339"/>
                  </a:lnTo>
                  <a:lnTo>
                    <a:pt x="760338" y="2133"/>
                  </a:lnTo>
                  <a:lnTo>
                    <a:pt x="762124" y="3323"/>
                  </a:lnTo>
                  <a:lnTo>
                    <a:pt x="763612" y="4911"/>
                  </a:lnTo>
                  <a:lnTo>
                    <a:pt x="765199" y="6498"/>
                  </a:lnTo>
                  <a:lnTo>
                    <a:pt x="766440" y="8334"/>
                  </a:lnTo>
                  <a:lnTo>
                    <a:pt x="768226" y="12501"/>
                  </a:lnTo>
                  <a:lnTo>
                    <a:pt x="768672" y="14733"/>
                  </a:lnTo>
                  <a:lnTo>
                    <a:pt x="768672" y="19496"/>
                  </a:lnTo>
                  <a:lnTo>
                    <a:pt x="768226" y="21728"/>
                  </a:lnTo>
                  <a:lnTo>
                    <a:pt x="766440" y="25896"/>
                  </a:lnTo>
                  <a:lnTo>
                    <a:pt x="765199" y="27731"/>
                  </a:lnTo>
                  <a:lnTo>
                    <a:pt x="763612" y="29319"/>
                  </a:lnTo>
                  <a:lnTo>
                    <a:pt x="762124" y="30906"/>
                  </a:lnTo>
                  <a:lnTo>
                    <a:pt x="760338" y="32146"/>
                  </a:lnTo>
                  <a:lnTo>
                    <a:pt x="756171" y="33932"/>
                  </a:lnTo>
                  <a:lnTo>
                    <a:pt x="753889" y="34379"/>
                  </a:lnTo>
                  <a:close/>
                </a:path>
                <a:path w="1223645" h="181610">
                  <a:moveTo>
                    <a:pt x="889813" y="181123"/>
                  </a:moveTo>
                  <a:lnTo>
                    <a:pt x="880685" y="181123"/>
                  </a:lnTo>
                  <a:lnTo>
                    <a:pt x="872549" y="179734"/>
                  </a:lnTo>
                  <a:lnTo>
                    <a:pt x="838468" y="152400"/>
                  </a:lnTo>
                  <a:lnTo>
                    <a:pt x="831977" y="114895"/>
                  </a:lnTo>
                  <a:lnTo>
                    <a:pt x="832170" y="109397"/>
                  </a:lnTo>
                  <a:lnTo>
                    <a:pt x="853102" y="63202"/>
                  </a:lnTo>
                  <a:lnTo>
                    <a:pt x="892194" y="50601"/>
                  </a:lnTo>
                  <a:lnTo>
                    <a:pt x="901323" y="50601"/>
                  </a:lnTo>
                  <a:lnTo>
                    <a:pt x="909459" y="51990"/>
                  </a:lnTo>
                  <a:lnTo>
                    <a:pt x="923746" y="57546"/>
                  </a:lnTo>
                  <a:lnTo>
                    <a:pt x="929798" y="61664"/>
                  </a:lnTo>
                  <a:lnTo>
                    <a:pt x="934759" y="67121"/>
                  </a:lnTo>
                  <a:lnTo>
                    <a:pt x="936689" y="69205"/>
                  </a:lnTo>
                  <a:lnTo>
                    <a:pt x="884455" y="69205"/>
                  </a:lnTo>
                  <a:lnTo>
                    <a:pt x="878850" y="70494"/>
                  </a:lnTo>
                  <a:lnTo>
                    <a:pt x="854938" y="103733"/>
                  </a:lnTo>
                  <a:lnTo>
                    <a:pt x="854271" y="109397"/>
                  </a:lnTo>
                  <a:lnTo>
                    <a:pt x="854312" y="124187"/>
                  </a:lnTo>
                  <a:lnTo>
                    <a:pt x="880239" y="161676"/>
                  </a:lnTo>
                  <a:lnTo>
                    <a:pt x="885348" y="162669"/>
                  </a:lnTo>
                  <a:lnTo>
                    <a:pt x="934154" y="162669"/>
                  </a:lnTo>
                  <a:lnTo>
                    <a:pt x="928856" y="168572"/>
                  </a:lnTo>
                  <a:lnTo>
                    <a:pt x="896697" y="180826"/>
                  </a:lnTo>
                  <a:lnTo>
                    <a:pt x="889813" y="181123"/>
                  </a:lnTo>
                  <a:close/>
                </a:path>
                <a:path w="1223645" h="181610">
                  <a:moveTo>
                    <a:pt x="934154" y="162669"/>
                  </a:moveTo>
                  <a:lnTo>
                    <a:pt x="897552" y="162669"/>
                  </a:lnTo>
                  <a:lnTo>
                    <a:pt x="903158" y="161428"/>
                  </a:lnTo>
                  <a:lnTo>
                    <a:pt x="907821" y="158948"/>
                  </a:lnTo>
                  <a:lnTo>
                    <a:pt x="912485" y="156368"/>
                  </a:lnTo>
                  <a:lnTo>
                    <a:pt x="916255" y="152945"/>
                  </a:lnTo>
                  <a:lnTo>
                    <a:pt x="919132" y="148679"/>
                  </a:lnTo>
                  <a:lnTo>
                    <a:pt x="922131" y="144363"/>
                  </a:lnTo>
                  <a:lnTo>
                    <a:pt x="924292" y="139451"/>
                  </a:lnTo>
                  <a:lnTo>
                    <a:pt x="927070" y="128140"/>
                  </a:lnTo>
                  <a:lnTo>
                    <a:pt x="927592" y="123626"/>
                  </a:lnTo>
                  <a:lnTo>
                    <a:pt x="927671" y="107305"/>
                  </a:lnTo>
                  <a:lnTo>
                    <a:pt x="926921" y="101302"/>
                  </a:lnTo>
                  <a:lnTo>
                    <a:pt x="925234" y="95547"/>
                  </a:lnTo>
                  <a:lnTo>
                    <a:pt x="923548" y="89693"/>
                  </a:lnTo>
                  <a:lnTo>
                    <a:pt x="921117" y="84832"/>
                  </a:lnTo>
                  <a:lnTo>
                    <a:pt x="917942" y="80962"/>
                  </a:lnTo>
                  <a:lnTo>
                    <a:pt x="914767" y="76993"/>
                  </a:lnTo>
                  <a:lnTo>
                    <a:pt x="910897" y="74066"/>
                  </a:lnTo>
                  <a:lnTo>
                    <a:pt x="906333" y="72181"/>
                  </a:lnTo>
                  <a:lnTo>
                    <a:pt x="901769" y="70197"/>
                  </a:lnTo>
                  <a:lnTo>
                    <a:pt x="896659" y="69205"/>
                  </a:lnTo>
                  <a:lnTo>
                    <a:pt x="936689" y="69205"/>
                  </a:lnTo>
                  <a:lnTo>
                    <a:pt x="949838" y="107305"/>
                  </a:lnTo>
                  <a:lnTo>
                    <a:pt x="950089" y="114895"/>
                  </a:lnTo>
                  <a:lnTo>
                    <a:pt x="949818" y="122138"/>
                  </a:lnTo>
                  <a:lnTo>
                    <a:pt x="939274" y="156964"/>
                  </a:lnTo>
                  <a:lnTo>
                    <a:pt x="934154" y="162669"/>
                  </a:lnTo>
                  <a:close/>
                </a:path>
                <a:path w="1223645" h="181610">
                  <a:moveTo>
                    <a:pt x="1023754" y="73223"/>
                  </a:moveTo>
                  <a:lnTo>
                    <a:pt x="1000388" y="73223"/>
                  </a:lnTo>
                  <a:lnTo>
                    <a:pt x="1004059" y="68857"/>
                  </a:lnTo>
                  <a:lnTo>
                    <a:pt x="1007581" y="65236"/>
                  </a:lnTo>
                  <a:lnTo>
                    <a:pt x="1014427" y="59382"/>
                  </a:lnTo>
                  <a:lnTo>
                    <a:pt x="1017807" y="57047"/>
                  </a:lnTo>
                  <a:lnTo>
                    <a:pt x="1021075" y="55364"/>
                  </a:lnTo>
                  <a:lnTo>
                    <a:pt x="1024448" y="53578"/>
                  </a:lnTo>
                  <a:lnTo>
                    <a:pt x="1027822" y="52337"/>
                  </a:lnTo>
                  <a:lnTo>
                    <a:pt x="1034668" y="50948"/>
                  </a:lnTo>
                  <a:lnTo>
                    <a:pt x="1038239" y="50601"/>
                  </a:lnTo>
                  <a:lnTo>
                    <a:pt x="1041911" y="50601"/>
                  </a:lnTo>
                  <a:lnTo>
                    <a:pt x="1075741" y="68516"/>
                  </a:lnTo>
                  <a:lnTo>
                    <a:pt x="1076071" y="69353"/>
                  </a:lnTo>
                  <a:lnTo>
                    <a:pt x="1034767" y="69353"/>
                  </a:lnTo>
                  <a:lnTo>
                    <a:pt x="1032138" y="69750"/>
                  </a:lnTo>
                  <a:lnTo>
                    <a:pt x="1029558" y="70544"/>
                  </a:lnTo>
                  <a:lnTo>
                    <a:pt x="1027077" y="71338"/>
                  </a:lnTo>
                  <a:lnTo>
                    <a:pt x="1024448" y="72727"/>
                  </a:lnTo>
                  <a:lnTo>
                    <a:pt x="1023754" y="73223"/>
                  </a:lnTo>
                  <a:close/>
                </a:path>
                <a:path w="1223645" h="181610">
                  <a:moveTo>
                    <a:pt x="1001876" y="178891"/>
                  </a:moveTo>
                  <a:lnTo>
                    <a:pt x="979998" y="178891"/>
                  </a:lnTo>
                  <a:lnTo>
                    <a:pt x="979998" y="52833"/>
                  </a:lnTo>
                  <a:lnTo>
                    <a:pt x="999495" y="52833"/>
                  </a:lnTo>
                  <a:lnTo>
                    <a:pt x="1000388" y="73223"/>
                  </a:lnTo>
                  <a:lnTo>
                    <a:pt x="1023754" y="73223"/>
                  </a:lnTo>
                  <a:lnTo>
                    <a:pt x="1001876" y="95250"/>
                  </a:lnTo>
                  <a:lnTo>
                    <a:pt x="1001876" y="178891"/>
                  </a:lnTo>
                  <a:close/>
                </a:path>
                <a:path w="1223645" h="181610">
                  <a:moveTo>
                    <a:pt x="1081350" y="178891"/>
                  </a:moveTo>
                  <a:lnTo>
                    <a:pt x="1059472" y="178891"/>
                  </a:lnTo>
                  <a:lnTo>
                    <a:pt x="1059472" y="88552"/>
                  </a:lnTo>
                  <a:lnTo>
                    <a:pt x="1057637" y="81260"/>
                  </a:lnTo>
                  <a:lnTo>
                    <a:pt x="1050295" y="71735"/>
                  </a:lnTo>
                  <a:lnTo>
                    <a:pt x="1044788" y="69353"/>
                  </a:lnTo>
                  <a:lnTo>
                    <a:pt x="1076071" y="69353"/>
                  </a:lnTo>
                  <a:lnTo>
                    <a:pt x="1078857" y="76423"/>
                  </a:lnTo>
                  <a:lnTo>
                    <a:pt x="1080727" y="85780"/>
                  </a:lnTo>
                  <a:lnTo>
                    <a:pt x="1081273" y="95250"/>
                  </a:lnTo>
                  <a:lnTo>
                    <a:pt x="1081350" y="178891"/>
                  </a:lnTo>
                  <a:close/>
                </a:path>
                <a:path w="1223645" h="181610">
                  <a:moveTo>
                    <a:pt x="1139239" y="180975"/>
                  </a:moveTo>
                  <a:lnTo>
                    <a:pt x="1125696" y="167133"/>
                  </a:lnTo>
                  <a:lnTo>
                    <a:pt x="1194157" y="110728"/>
                  </a:lnTo>
                  <a:lnTo>
                    <a:pt x="1125696" y="53875"/>
                  </a:lnTo>
                  <a:lnTo>
                    <a:pt x="1139239" y="40034"/>
                  </a:lnTo>
                  <a:lnTo>
                    <a:pt x="1223625" y="110430"/>
                  </a:lnTo>
                  <a:lnTo>
                    <a:pt x="1139239" y="180975"/>
                  </a:lnTo>
                  <a:close/>
                </a:path>
              </a:pathLst>
            </a:custGeom>
            <a:solidFill>
              <a:srgbClr val="434343"/>
            </a:solidFill>
          </p:spPr>
          <p:txBody>
            <a:bodyPr wrap="square" lIns="0" tIns="0" rIns="0" bIns="0" rtlCol="0"/>
            <a:lstStyle/>
            <a:p>
              <a:endParaRPr/>
            </a:p>
          </p:txBody>
        </p:sp>
        <p:sp>
          <p:nvSpPr>
            <p:cNvPr id="11" name="object 11"/>
            <p:cNvSpPr/>
            <p:nvPr/>
          </p:nvSpPr>
          <p:spPr>
            <a:xfrm>
              <a:off x="904350" y="3937299"/>
              <a:ext cx="437515" cy="301625"/>
            </a:xfrm>
            <a:custGeom>
              <a:avLst/>
              <a:gdLst/>
              <a:ahLst/>
              <a:cxnLst/>
              <a:rect l="l" t="t" r="r" b="b"/>
              <a:pathLst>
                <a:path w="437515" h="301625">
                  <a:moveTo>
                    <a:pt x="437099" y="301499"/>
                  </a:moveTo>
                  <a:lnTo>
                    <a:pt x="0" y="301499"/>
                  </a:lnTo>
                  <a:lnTo>
                    <a:pt x="0" y="0"/>
                  </a:lnTo>
                  <a:lnTo>
                    <a:pt x="437099" y="0"/>
                  </a:lnTo>
                  <a:lnTo>
                    <a:pt x="437099" y="301499"/>
                  </a:lnTo>
                  <a:close/>
                </a:path>
              </a:pathLst>
            </a:custGeom>
            <a:solidFill>
              <a:srgbClr val="6AA84F"/>
            </a:solidFill>
          </p:spPr>
          <p:txBody>
            <a:bodyPr wrap="square" lIns="0" tIns="0" rIns="0" bIns="0" rtlCol="0"/>
            <a:lstStyle/>
            <a:p>
              <a:endParaRPr/>
            </a:p>
          </p:txBody>
        </p:sp>
        <p:sp>
          <p:nvSpPr>
            <p:cNvPr id="12" name="object 12"/>
            <p:cNvSpPr/>
            <p:nvPr/>
          </p:nvSpPr>
          <p:spPr>
            <a:xfrm>
              <a:off x="1800089" y="4345433"/>
              <a:ext cx="386080" cy="190500"/>
            </a:xfrm>
            <a:custGeom>
              <a:avLst/>
              <a:gdLst/>
              <a:ahLst/>
              <a:cxnLst/>
              <a:rect l="l" t="t" r="r" b="b"/>
              <a:pathLst>
                <a:path w="386080" h="190500">
                  <a:moveTo>
                    <a:pt x="84385" y="140940"/>
                  </a:moveTo>
                  <a:lnTo>
                    <a:pt x="0" y="70395"/>
                  </a:lnTo>
                  <a:lnTo>
                    <a:pt x="84385" y="0"/>
                  </a:lnTo>
                  <a:lnTo>
                    <a:pt x="98077" y="13840"/>
                  </a:lnTo>
                  <a:lnTo>
                    <a:pt x="29616" y="70098"/>
                  </a:lnTo>
                  <a:lnTo>
                    <a:pt x="98077" y="127099"/>
                  </a:lnTo>
                  <a:lnTo>
                    <a:pt x="84385" y="140940"/>
                  </a:lnTo>
                  <a:close/>
                </a:path>
                <a:path w="386080" h="190500">
                  <a:moveTo>
                    <a:pt x="187036" y="33932"/>
                  </a:moveTo>
                  <a:lnTo>
                    <a:pt x="163259" y="33932"/>
                  </a:lnTo>
                  <a:lnTo>
                    <a:pt x="168031" y="27942"/>
                  </a:lnTo>
                  <a:lnTo>
                    <a:pt x="198184" y="10566"/>
                  </a:lnTo>
                  <a:lnTo>
                    <a:pt x="213662" y="10566"/>
                  </a:lnTo>
                  <a:lnTo>
                    <a:pt x="220012" y="12055"/>
                  </a:lnTo>
                  <a:lnTo>
                    <a:pt x="230926" y="18008"/>
                  </a:lnTo>
                  <a:lnTo>
                    <a:pt x="235490" y="22274"/>
                  </a:lnTo>
                  <a:lnTo>
                    <a:pt x="240363" y="29616"/>
                  </a:lnTo>
                  <a:lnTo>
                    <a:pt x="199325" y="29616"/>
                  </a:lnTo>
                  <a:lnTo>
                    <a:pt x="196497" y="30063"/>
                  </a:lnTo>
                  <a:lnTo>
                    <a:pt x="193620" y="30956"/>
                  </a:lnTo>
                  <a:lnTo>
                    <a:pt x="190842" y="31849"/>
                  </a:lnTo>
                  <a:lnTo>
                    <a:pt x="187915" y="33337"/>
                  </a:lnTo>
                  <a:lnTo>
                    <a:pt x="187036" y="33932"/>
                  </a:lnTo>
                  <a:close/>
                </a:path>
                <a:path w="386080" h="190500">
                  <a:moveTo>
                    <a:pt x="164301" y="190351"/>
                  </a:moveTo>
                  <a:lnTo>
                    <a:pt x="142423" y="190351"/>
                  </a:lnTo>
                  <a:lnTo>
                    <a:pt x="142423" y="12799"/>
                  </a:lnTo>
                  <a:lnTo>
                    <a:pt x="161920" y="12799"/>
                  </a:lnTo>
                  <a:lnTo>
                    <a:pt x="163259" y="33932"/>
                  </a:lnTo>
                  <a:lnTo>
                    <a:pt x="187036" y="33932"/>
                  </a:lnTo>
                  <a:lnTo>
                    <a:pt x="184839" y="35421"/>
                  </a:lnTo>
                  <a:lnTo>
                    <a:pt x="181763" y="37405"/>
                  </a:lnTo>
                  <a:lnTo>
                    <a:pt x="178539" y="40084"/>
                  </a:lnTo>
                  <a:lnTo>
                    <a:pt x="171792" y="46831"/>
                  </a:lnTo>
                  <a:lnTo>
                    <a:pt x="168170" y="51048"/>
                  </a:lnTo>
                  <a:lnTo>
                    <a:pt x="164301" y="56108"/>
                  </a:lnTo>
                  <a:lnTo>
                    <a:pt x="164301" y="117276"/>
                  </a:lnTo>
                  <a:lnTo>
                    <a:pt x="185782" y="122634"/>
                  </a:lnTo>
                  <a:lnTo>
                    <a:pt x="233655" y="122634"/>
                  </a:lnTo>
                  <a:lnTo>
                    <a:pt x="226908" y="129282"/>
                  </a:lnTo>
                  <a:lnTo>
                    <a:pt x="220359" y="133399"/>
                  </a:lnTo>
                  <a:lnTo>
                    <a:pt x="208779" y="137665"/>
                  </a:lnTo>
                  <a:lnTo>
                    <a:pt x="164301" y="137665"/>
                  </a:lnTo>
                  <a:lnTo>
                    <a:pt x="164301" y="190351"/>
                  </a:lnTo>
                  <a:close/>
                </a:path>
                <a:path w="386080" h="190500">
                  <a:moveTo>
                    <a:pt x="233655" y="122634"/>
                  </a:moveTo>
                  <a:lnTo>
                    <a:pt x="190048" y="122634"/>
                  </a:lnTo>
                  <a:lnTo>
                    <a:pt x="198420" y="121890"/>
                  </a:lnTo>
                  <a:lnTo>
                    <a:pt x="205824" y="119657"/>
                  </a:lnTo>
                  <a:lnTo>
                    <a:pt x="227218" y="85864"/>
                  </a:lnTo>
                  <a:lnTo>
                    <a:pt x="227850" y="74562"/>
                  </a:lnTo>
                  <a:lnTo>
                    <a:pt x="227738" y="66544"/>
                  </a:lnTo>
                  <a:lnTo>
                    <a:pt x="227354" y="61862"/>
                  </a:lnTo>
                  <a:lnTo>
                    <a:pt x="225370" y="50849"/>
                  </a:lnTo>
                  <a:lnTo>
                    <a:pt x="223832" y="46136"/>
                  </a:lnTo>
                  <a:lnTo>
                    <a:pt x="221748" y="42267"/>
                  </a:lnTo>
                  <a:lnTo>
                    <a:pt x="219665" y="38298"/>
                  </a:lnTo>
                  <a:lnTo>
                    <a:pt x="216986" y="35222"/>
                  </a:lnTo>
                  <a:lnTo>
                    <a:pt x="213712" y="33039"/>
                  </a:lnTo>
                  <a:lnTo>
                    <a:pt x="210438" y="30757"/>
                  </a:lnTo>
                  <a:lnTo>
                    <a:pt x="206568" y="29616"/>
                  </a:lnTo>
                  <a:lnTo>
                    <a:pt x="240363" y="29616"/>
                  </a:lnTo>
                  <a:lnTo>
                    <a:pt x="249998" y="66544"/>
                  </a:lnTo>
                  <a:lnTo>
                    <a:pt x="250137" y="74562"/>
                  </a:lnTo>
                  <a:lnTo>
                    <a:pt x="249877" y="81669"/>
                  </a:lnTo>
                  <a:lnTo>
                    <a:pt x="238020" y="118268"/>
                  </a:lnTo>
                  <a:lnTo>
                    <a:pt x="233655" y="122634"/>
                  </a:lnTo>
                  <a:close/>
                </a:path>
                <a:path w="386080" h="190500">
                  <a:moveTo>
                    <a:pt x="197142" y="140344"/>
                  </a:moveTo>
                  <a:lnTo>
                    <a:pt x="184343" y="140344"/>
                  </a:lnTo>
                  <a:lnTo>
                    <a:pt x="180325" y="140146"/>
                  </a:lnTo>
                  <a:lnTo>
                    <a:pt x="172387" y="139352"/>
                  </a:lnTo>
                  <a:lnTo>
                    <a:pt x="168369" y="138658"/>
                  </a:lnTo>
                  <a:lnTo>
                    <a:pt x="164301" y="137665"/>
                  </a:lnTo>
                  <a:lnTo>
                    <a:pt x="208779" y="137665"/>
                  </a:lnTo>
                  <a:lnTo>
                    <a:pt x="205278" y="138955"/>
                  </a:lnTo>
                  <a:lnTo>
                    <a:pt x="197142" y="140344"/>
                  </a:lnTo>
                  <a:close/>
                </a:path>
                <a:path w="386080" h="190500">
                  <a:moveTo>
                    <a:pt x="301664" y="140940"/>
                  </a:moveTo>
                  <a:lnTo>
                    <a:pt x="288121" y="127099"/>
                  </a:lnTo>
                  <a:lnTo>
                    <a:pt x="356582" y="70693"/>
                  </a:lnTo>
                  <a:lnTo>
                    <a:pt x="288121" y="13840"/>
                  </a:lnTo>
                  <a:lnTo>
                    <a:pt x="301664" y="0"/>
                  </a:lnTo>
                  <a:lnTo>
                    <a:pt x="386050" y="70395"/>
                  </a:lnTo>
                  <a:lnTo>
                    <a:pt x="301664" y="140940"/>
                  </a:lnTo>
                  <a:close/>
                </a:path>
              </a:pathLst>
            </a:custGeom>
            <a:solidFill>
              <a:srgbClr val="434343"/>
            </a:solidFill>
          </p:spPr>
          <p:txBody>
            <a:bodyPr wrap="square" lIns="0" tIns="0" rIns="0" bIns="0" rtlCol="0"/>
            <a:lstStyle/>
            <a:p>
              <a:endParaRPr/>
            </a:p>
          </p:txBody>
        </p:sp>
        <p:sp>
          <p:nvSpPr>
            <p:cNvPr id="13" name="object 13"/>
            <p:cNvSpPr/>
            <p:nvPr/>
          </p:nvSpPr>
          <p:spPr>
            <a:xfrm>
              <a:off x="2201612" y="4295724"/>
              <a:ext cx="2218060" cy="297292"/>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453700" y="4257699"/>
              <a:ext cx="106045" cy="301625"/>
            </a:xfrm>
            <a:custGeom>
              <a:avLst/>
              <a:gdLst/>
              <a:ahLst/>
              <a:cxnLst/>
              <a:rect l="l" t="t" r="r" b="b"/>
              <a:pathLst>
                <a:path w="106045" h="301625">
                  <a:moveTo>
                    <a:pt x="105599" y="301499"/>
                  </a:moveTo>
                  <a:lnTo>
                    <a:pt x="0" y="301499"/>
                  </a:lnTo>
                  <a:lnTo>
                    <a:pt x="0" y="0"/>
                  </a:lnTo>
                  <a:lnTo>
                    <a:pt x="105599" y="0"/>
                  </a:lnTo>
                  <a:lnTo>
                    <a:pt x="105599" y="301499"/>
                  </a:lnTo>
                  <a:close/>
                </a:path>
              </a:pathLst>
            </a:custGeom>
            <a:solidFill>
              <a:srgbClr val="674EA7"/>
            </a:solidFill>
          </p:spPr>
          <p:txBody>
            <a:bodyPr wrap="square" lIns="0" tIns="0" rIns="0" bIns="0" rtlCol="0"/>
            <a:lstStyle/>
            <a:p>
              <a:endParaRPr/>
            </a:p>
          </p:txBody>
        </p:sp>
        <p:sp>
          <p:nvSpPr>
            <p:cNvPr id="15" name="object 15"/>
            <p:cNvSpPr/>
            <p:nvPr/>
          </p:nvSpPr>
          <p:spPr>
            <a:xfrm>
              <a:off x="2594999" y="3937299"/>
              <a:ext cx="106045" cy="301625"/>
            </a:xfrm>
            <a:custGeom>
              <a:avLst/>
              <a:gdLst/>
              <a:ahLst/>
              <a:cxnLst/>
              <a:rect l="l" t="t" r="r" b="b"/>
              <a:pathLst>
                <a:path w="106044" h="301625">
                  <a:moveTo>
                    <a:pt x="105599" y="301499"/>
                  </a:moveTo>
                  <a:lnTo>
                    <a:pt x="0" y="301499"/>
                  </a:lnTo>
                  <a:lnTo>
                    <a:pt x="0" y="0"/>
                  </a:lnTo>
                  <a:lnTo>
                    <a:pt x="105599" y="0"/>
                  </a:lnTo>
                  <a:lnTo>
                    <a:pt x="105599" y="301499"/>
                  </a:lnTo>
                  <a:close/>
                </a:path>
              </a:pathLst>
            </a:custGeom>
            <a:solidFill>
              <a:srgbClr val="A61B00"/>
            </a:solidFill>
          </p:spPr>
          <p:txBody>
            <a:bodyPr wrap="square" lIns="0" tIns="0" rIns="0" bIns="0" rtlCol="0"/>
            <a:lstStyle/>
            <a:p>
              <a:endParaRPr/>
            </a:p>
          </p:txBody>
        </p:sp>
      </p:grpSp>
      <p:grpSp>
        <p:nvGrpSpPr>
          <p:cNvPr id="16" name="object 16"/>
          <p:cNvGrpSpPr/>
          <p:nvPr/>
        </p:nvGrpSpPr>
        <p:grpSpPr>
          <a:xfrm>
            <a:off x="1800089" y="4641524"/>
            <a:ext cx="2296795" cy="304165"/>
            <a:chOff x="1800089" y="4641524"/>
            <a:chExt cx="2296795" cy="304165"/>
          </a:xfrm>
        </p:grpSpPr>
        <p:sp>
          <p:nvSpPr>
            <p:cNvPr id="17" name="object 17"/>
            <p:cNvSpPr/>
            <p:nvPr/>
          </p:nvSpPr>
          <p:spPr>
            <a:xfrm>
              <a:off x="1800089" y="4697858"/>
              <a:ext cx="386080" cy="190500"/>
            </a:xfrm>
            <a:custGeom>
              <a:avLst/>
              <a:gdLst/>
              <a:ahLst/>
              <a:cxnLst/>
              <a:rect l="l" t="t" r="r" b="b"/>
              <a:pathLst>
                <a:path w="386080" h="190500">
                  <a:moveTo>
                    <a:pt x="84385" y="140940"/>
                  </a:moveTo>
                  <a:lnTo>
                    <a:pt x="0" y="70395"/>
                  </a:lnTo>
                  <a:lnTo>
                    <a:pt x="84385" y="0"/>
                  </a:lnTo>
                  <a:lnTo>
                    <a:pt x="98077" y="13840"/>
                  </a:lnTo>
                  <a:lnTo>
                    <a:pt x="29616" y="70098"/>
                  </a:lnTo>
                  <a:lnTo>
                    <a:pt x="98077" y="127099"/>
                  </a:lnTo>
                  <a:lnTo>
                    <a:pt x="84385" y="140940"/>
                  </a:lnTo>
                  <a:close/>
                </a:path>
                <a:path w="386080" h="190500">
                  <a:moveTo>
                    <a:pt x="187036" y="33932"/>
                  </a:moveTo>
                  <a:lnTo>
                    <a:pt x="163259" y="33932"/>
                  </a:lnTo>
                  <a:lnTo>
                    <a:pt x="168031" y="27942"/>
                  </a:lnTo>
                  <a:lnTo>
                    <a:pt x="198184" y="10566"/>
                  </a:lnTo>
                  <a:lnTo>
                    <a:pt x="213662" y="10566"/>
                  </a:lnTo>
                  <a:lnTo>
                    <a:pt x="220012" y="12055"/>
                  </a:lnTo>
                  <a:lnTo>
                    <a:pt x="230926" y="18008"/>
                  </a:lnTo>
                  <a:lnTo>
                    <a:pt x="235490" y="22274"/>
                  </a:lnTo>
                  <a:lnTo>
                    <a:pt x="240363" y="29616"/>
                  </a:lnTo>
                  <a:lnTo>
                    <a:pt x="199325" y="29616"/>
                  </a:lnTo>
                  <a:lnTo>
                    <a:pt x="196497" y="30063"/>
                  </a:lnTo>
                  <a:lnTo>
                    <a:pt x="193620" y="30956"/>
                  </a:lnTo>
                  <a:lnTo>
                    <a:pt x="190842" y="31849"/>
                  </a:lnTo>
                  <a:lnTo>
                    <a:pt x="187915" y="33337"/>
                  </a:lnTo>
                  <a:lnTo>
                    <a:pt x="187036" y="33932"/>
                  </a:lnTo>
                  <a:close/>
                </a:path>
                <a:path w="386080" h="190500">
                  <a:moveTo>
                    <a:pt x="164301" y="190351"/>
                  </a:moveTo>
                  <a:lnTo>
                    <a:pt x="142423" y="190351"/>
                  </a:lnTo>
                  <a:lnTo>
                    <a:pt x="142423" y="12799"/>
                  </a:lnTo>
                  <a:lnTo>
                    <a:pt x="161920" y="12799"/>
                  </a:lnTo>
                  <a:lnTo>
                    <a:pt x="163259" y="33932"/>
                  </a:lnTo>
                  <a:lnTo>
                    <a:pt x="187036" y="33932"/>
                  </a:lnTo>
                  <a:lnTo>
                    <a:pt x="184839" y="35421"/>
                  </a:lnTo>
                  <a:lnTo>
                    <a:pt x="181763" y="37405"/>
                  </a:lnTo>
                  <a:lnTo>
                    <a:pt x="178539" y="40084"/>
                  </a:lnTo>
                  <a:lnTo>
                    <a:pt x="171792" y="46831"/>
                  </a:lnTo>
                  <a:lnTo>
                    <a:pt x="168170" y="51048"/>
                  </a:lnTo>
                  <a:lnTo>
                    <a:pt x="164301" y="56108"/>
                  </a:lnTo>
                  <a:lnTo>
                    <a:pt x="164301" y="117276"/>
                  </a:lnTo>
                  <a:lnTo>
                    <a:pt x="185782" y="122634"/>
                  </a:lnTo>
                  <a:lnTo>
                    <a:pt x="233655" y="122634"/>
                  </a:lnTo>
                  <a:lnTo>
                    <a:pt x="226908" y="129282"/>
                  </a:lnTo>
                  <a:lnTo>
                    <a:pt x="220359" y="133399"/>
                  </a:lnTo>
                  <a:lnTo>
                    <a:pt x="208779" y="137665"/>
                  </a:lnTo>
                  <a:lnTo>
                    <a:pt x="164301" y="137665"/>
                  </a:lnTo>
                  <a:lnTo>
                    <a:pt x="164301" y="190351"/>
                  </a:lnTo>
                  <a:close/>
                </a:path>
                <a:path w="386080" h="190500">
                  <a:moveTo>
                    <a:pt x="233655" y="122634"/>
                  </a:moveTo>
                  <a:lnTo>
                    <a:pt x="190048" y="122634"/>
                  </a:lnTo>
                  <a:lnTo>
                    <a:pt x="198420" y="121890"/>
                  </a:lnTo>
                  <a:lnTo>
                    <a:pt x="205824" y="119657"/>
                  </a:lnTo>
                  <a:lnTo>
                    <a:pt x="227218" y="85864"/>
                  </a:lnTo>
                  <a:lnTo>
                    <a:pt x="227850" y="74562"/>
                  </a:lnTo>
                  <a:lnTo>
                    <a:pt x="227738" y="66544"/>
                  </a:lnTo>
                  <a:lnTo>
                    <a:pt x="227354" y="61862"/>
                  </a:lnTo>
                  <a:lnTo>
                    <a:pt x="225370" y="50849"/>
                  </a:lnTo>
                  <a:lnTo>
                    <a:pt x="223832" y="46136"/>
                  </a:lnTo>
                  <a:lnTo>
                    <a:pt x="221748" y="42267"/>
                  </a:lnTo>
                  <a:lnTo>
                    <a:pt x="219665" y="38298"/>
                  </a:lnTo>
                  <a:lnTo>
                    <a:pt x="216986" y="35222"/>
                  </a:lnTo>
                  <a:lnTo>
                    <a:pt x="213712" y="33039"/>
                  </a:lnTo>
                  <a:lnTo>
                    <a:pt x="210438" y="30757"/>
                  </a:lnTo>
                  <a:lnTo>
                    <a:pt x="206568" y="29616"/>
                  </a:lnTo>
                  <a:lnTo>
                    <a:pt x="240363" y="29616"/>
                  </a:lnTo>
                  <a:lnTo>
                    <a:pt x="249998" y="66544"/>
                  </a:lnTo>
                  <a:lnTo>
                    <a:pt x="250137" y="74562"/>
                  </a:lnTo>
                  <a:lnTo>
                    <a:pt x="249877" y="81669"/>
                  </a:lnTo>
                  <a:lnTo>
                    <a:pt x="238020" y="118268"/>
                  </a:lnTo>
                  <a:lnTo>
                    <a:pt x="233655" y="122634"/>
                  </a:lnTo>
                  <a:close/>
                </a:path>
                <a:path w="386080" h="190500">
                  <a:moveTo>
                    <a:pt x="197142" y="140344"/>
                  </a:moveTo>
                  <a:lnTo>
                    <a:pt x="184343" y="140344"/>
                  </a:lnTo>
                  <a:lnTo>
                    <a:pt x="180325" y="140146"/>
                  </a:lnTo>
                  <a:lnTo>
                    <a:pt x="172387" y="139352"/>
                  </a:lnTo>
                  <a:lnTo>
                    <a:pt x="168369" y="138658"/>
                  </a:lnTo>
                  <a:lnTo>
                    <a:pt x="164301" y="137665"/>
                  </a:lnTo>
                  <a:lnTo>
                    <a:pt x="208779" y="137665"/>
                  </a:lnTo>
                  <a:lnTo>
                    <a:pt x="205278" y="138955"/>
                  </a:lnTo>
                  <a:lnTo>
                    <a:pt x="197142" y="140344"/>
                  </a:lnTo>
                  <a:close/>
                </a:path>
                <a:path w="386080" h="190500">
                  <a:moveTo>
                    <a:pt x="301664" y="140940"/>
                  </a:moveTo>
                  <a:lnTo>
                    <a:pt x="288121" y="127099"/>
                  </a:lnTo>
                  <a:lnTo>
                    <a:pt x="356582" y="70693"/>
                  </a:lnTo>
                  <a:lnTo>
                    <a:pt x="288121" y="13840"/>
                  </a:lnTo>
                  <a:lnTo>
                    <a:pt x="301664" y="0"/>
                  </a:lnTo>
                  <a:lnTo>
                    <a:pt x="386050" y="70395"/>
                  </a:lnTo>
                  <a:lnTo>
                    <a:pt x="301664" y="140940"/>
                  </a:lnTo>
                  <a:close/>
                </a:path>
              </a:pathLst>
            </a:custGeom>
            <a:solidFill>
              <a:srgbClr val="434343"/>
            </a:solidFill>
          </p:spPr>
          <p:txBody>
            <a:bodyPr wrap="square" lIns="0" tIns="0" rIns="0" bIns="0" rtlCol="0"/>
            <a:lstStyle/>
            <a:p>
              <a:endParaRPr/>
            </a:p>
          </p:txBody>
        </p:sp>
        <p:sp>
          <p:nvSpPr>
            <p:cNvPr id="18" name="object 18"/>
            <p:cNvSpPr/>
            <p:nvPr/>
          </p:nvSpPr>
          <p:spPr>
            <a:xfrm>
              <a:off x="2201612" y="4648148"/>
              <a:ext cx="1256665" cy="297815"/>
            </a:xfrm>
            <a:custGeom>
              <a:avLst/>
              <a:gdLst/>
              <a:ahLst/>
              <a:cxnLst/>
              <a:rect l="l" t="t" r="r" b="b"/>
              <a:pathLst>
                <a:path w="1256664" h="297814">
                  <a:moveTo>
                    <a:pt x="1256362" y="297292"/>
                  </a:moveTo>
                  <a:lnTo>
                    <a:pt x="0" y="297292"/>
                  </a:lnTo>
                  <a:lnTo>
                    <a:pt x="0" y="0"/>
                  </a:lnTo>
                  <a:lnTo>
                    <a:pt x="1256362" y="0"/>
                  </a:lnTo>
                  <a:lnTo>
                    <a:pt x="1256362" y="297292"/>
                  </a:lnTo>
                  <a:close/>
                </a:path>
              </a:pathLst>
            </a:custGeom>
            <a:solidFill>
              <a:srgbClr val="00FF00"/>
            </a:solidFill>
          </p:spPr>
          <p:txBody>
            <a:bodyPr wrap="square" lIns="0" tIns="0" rIns="0" bIns="0" rtlCol="0"/>
            <a:lstStyle/>
            <a:p>
              <a:endParaRPr/>
            </a:p>
          </p:txBody>
        </p:sp>
        <p:sp>
          <p:nvSpPr>
            <p:cNvPr id="19" name="object 19"/>
            <p:cNvSpPr/>
            <p:nvPr/>
          </p:nvSpPr>
          <p:spPr>
            <a:xfrm>
              <a:off x="2213216" y="4659312"/>
              <a:ext cx="1788160" cy="229235"/>
            </a:xfrm>
            <a:custGeom>
              <a:avLst/>
              <a:gdLst/>
              <a:ahLst/>
              <a:cxnLst/>
              <a:rect l="l" t="t" r="r" b="b"/>
              <a:pathLst>
                <a:path w="1788160" h="229235">
                  <a:moveTo>
                    <a:pt x="113411" y="19202"/>
                  </a:moveTo>
                  <a:lnTo>
                    <a:pt x="107353" y="16522"/>
                  </a:lnTo>
                  <a:lnTo>
                    <a:pt x="101053" y="14541"/>
                  </a:lnTo>
                  <a:lnTo>
                    <a:pt x="87960" y="11963"/>
                  </a:lnTo>
                  <a:lnTo>
                    <a:pt x="80860" y="11315"/>
                  </a:lnTo>
                  <a:lnTo>
                    <a:pt x="73228" y="11315"/>
                  </a:lnTo>
                  <a:lnTo>
                    <a:pt x="30327" y="24676"/>
                  </a:lnTo>
                  <a:lnTo>
                    <a:pt x="5054" y="61468"/>
                  </a:lnTo>
                  <a:lnTo>
                    <a:pt x="0" y="97193"/>
                  </a:lnTo>
                  <a:lnTo>
                    <a:pt x="1155" y="116268"/>
                  </a:lnTo>
                  <a:lnTo>
                    <a:pt x="18605" y="158661"/>
                  </a:lnTo>
                  <a:lnTo>
                    <a:pt x="55626" y="178193"/>
                  </a:lnTo>
                  <a:lnTo>
                    <a:pt x="72034" y="179489"/>
                  </a:lnTo>
                  <a:lnTo>
                    <a:pt x="82715" y="178981"/>
                  </a:lnTo>
                  <a:lnTo>
                    <a:pt x="93167" y="177444"/>
                  </a:lnTo>
                  <a:lnTo>
                    <a:pt x="103390" y="174891"/>
                  </a:lnTo>
                  <a:lnTo>
                    <a:pt x="113411" y="171310"/>
                  </a:lnTo>
                  <a:lnTo>
                    <a:pt x="113411" y="159397"/>
                  </a:lnTo>
                  <a:lnTo>
                    <a:pt x="113411" y="150177"/>
                  </a:lnTo>
                  <a:lnTo>
                    <a:pt x="81610" y="159397"/>
                  </a:lnTo>
                  <a:lnTo>
                    <a:pt x="74561" y="159397"/>
                  </a:lnTo>
                  <a:lnTo>
                    <a:pt x="36614" y="143332"/>
                  </a:lnTo>
                  <a:lnTo>
                    <a:pt x="23774" y="97193"/>
                  </a:lnTo>
                  <a:lnTo>
                    <a:pt x="23876" y="87731"/>
                  </a:lnTo>
                  <a:lnTo>
                    <a:pt x="37211" y="48082"/>
                  </a:lnTo>
                  <a:lnTo>
                    <a:pt x="41567" y="42519"/>
                  </a:lnTo>
                  <a:lnTo>
                    <a:pt x="46875" y="38303"/>
                  </a:lnTo>
                  <a:lnTo>
                    <a:pt x="59385" y="32550"/>
                  </a:lnTo>
                  <a:lnTo>
                    <a:pt x="66332" y="31115"/>
                  </a:lnTo>
                  <a:lnTo>
                    <a:pt x="81508" y="31115"/>
                  </a:lnTo>
                  <a:lnTo>
                    <a:pt x="88455" y="32004"/>
                  </a:lnTo>
                  <a:lnTo>
                    <a:pt x="94805" y="33794"/>
                  </a:lnTo>
                  <a:lnTo>
                    <a:pt x="101257" y="35471"/>
                  </a:lnTo>
                  <a:lnTo>
                    <a:pt x="107454" y="37960"/>
                  </a:lnTo>
                  <a:lnTo>
                    <a:pt x="113411" y="41236"/>
                  </a:lnTo>
                  <a:lnTo>
                    <a:pt x="113411" y="31115"/>
                  </a:lnTo>
                  <a:lnTo>
                    <a:pt x="113411" y="19202"/>
                  </a:lnTo>
                  <a:close/>
                </a:path>
                <a:path w="1788160" h="229235">
                  <a:moveTo>
                    <a:pt x="249428" y="177406"/>
                  </a:moveTo>
                  <a:lnTo>
                    <a:pt x="249351" y="93764"/>
                  </a:lnTo>
                  <a:lnTo>
                    <a:pt x="248793" y="84302"/>
                  </a:lnTo>
                  <a:lnTo>
                    <a:pt x="246862" y="74942"/>
                  </a:lnTo>
                  <a:lnTo>
                    <a:pt x="243992" y="67868"/>
                  </a:lnTo>
                  <a:lnTo>
                    <a:pt x="243674" y="67081"/>
                  </a:lnTo>
                  <a:lnTo>
                    <a:pt x="209994" y="49123"/>
                  </a:lnTo>
                  <a:lnTo>
                    <a:pt x="206324" y="49123"/>
                  </a:lnTo>
                  <a:lnTo>
                    <a:pt x="202742" y="49517"/>
                  </a:lnTo>
                  <a:lnTo>
                    <a:pt x="199275" y="50304"/>
                  </a:lnTo>
                  <a:lnTo>
                    <a:pt x="195897" y="51003"/>
                  </a:lnTo>
                  <a:lnTo>
                    <a:pt x="192532" y="52247"/>
                  </a:lnTo>
                  <a:lnTo>
                    <a:pt x="189153" y="54025"/>
                  </a:lnTo>
                  <a:lnTo>
                    <a:pt x="185877" y="55714"/>
                  </a:lnTo>
                  <a:lnTo>
                    <a:pt x="182549" y="58000"/>
                  </a:lnTo>
                  <a:lnTo>
                    <a:pt x="175907" y="63652"/>
                  </a:lnTo>
                  <a:lnTo>
                    <a:pt x="172631" y="67030"/>
                  </a:lnTo>
                  <a:lnTo>
                    <a:pt x="169214" y="71145"/>
                  </a:lnTo>
                  <a:lnTo>
                    <a:pt x="169849" y="54025"/>
                  </a:lnTo>
                  <a:lnTo>
                    <a:pt x="169951" y="0"/>
                  </a:lnTo>
                  <a:lnTo>
                    <a:pt x="148082" y="0"/>
                  </a:lnTo>
                  <a:lnTo>
                    <a:pt x="148082" y="177406"/>
                  </a:lnTo>
                  <a:lnTo>
                    <a:pt x="169951" y="177406"/>
                  </a:lnTo>
                  <a:lnTo>
                    <a:pt x="169951" y="93764"/>
                  </a:lnTo>
                  <a:lnTo>
                    <a:pt x="174218" y="88709"/>
                  </a:lnTo>
                  <a:lnTo>
                    <a:pt x="177990" y="84543"/>
                  </a:lnTo>
                  <a:lnTo>
                    <a:pt x="181267" y="81267"/>
                  </a:lnTo>
                  <a:lnTo>
                    <a:pt x="184543" y="77889"/>
                  </a:lnTo>
                  <a:lnTo>
                    <a:pt x="203542" y="67868"/>
                  </a:lnTo>
                  <a:lnTo>
                    <a:pt x="213258" y="67868"/>
                  </a:lnTo>
                  <a:lnTo>
                    <a:pt x="218478" y="70307"/>
                  </a:lnTo>
                  <a:lnTo>
                    <a:pt x="222046" y="75158"/>
                  </a:lnTo>
                  <a:lnTo>
                    <a:pt x="225717" y="79921"/>
                  </a:lnTo>
                  <a:lnTo>
                    <a:pt x="227545" y="87172"/>
                  </a:lnTo>
                  <a:lnTo>
                    <a:pt x="227545" y="177406"/>
                  </a:lnTo>
                  <a:lnTo>
                    <a:pt x="249428" y="177406"/>
                  </a:lnTo>
                  <a:close/>
                </a:path>
                <a:path w="1788160" h="229235">
                  <a:moveTo>
                    <a:pt x="397357" y="113411"/>
                  </a:moveTo>
                  <a:lnTo>
                    <a:pt x="386994" y="70993"/>
                  </a:lnTo>
                  <a:lnTo>
                    <a:pt x="382028" y="65633"/>
                  </a:lnTo>
                  <a:lnTo>
                    <a:pt x="377075" y="60185"/>
                  </a:lnTo>
                  <a:lnTo>
                    <a:pt x="374942" y="58737"/>
                  </a:lnTo>
                  <a:lnTo>
                    <a:pt x="374942" y="105816"/>
                  </a:lnTo>
                  <a:lnTo>
                    <a:pt x="374865" y="122148"/>
                  </a:lnTo>
                  <a:lnTo>
                    <a:pt x="374345" y="126657"/>
                  </a:lnTo>
                  <a:lnTo>
                    <a:pt x="371563" y="137972"/>
                  </a:lnTo>
                  <a:lnTo>
                    <a:pt x="369404" y="142875"/>
                  </a:lnTo>
                  <a:lnTo>
                    <a:pt x="366407" y="147193"/>
                  </a:lnTo>
                  <a:lnTo>
                    <a:pt x="363524" y="151460"/>
                  </a:lnTo>
                  <a:lnTo>
                    <a:pt x="359752" y="154889"/>
                  </a:lnTo>
                  <a:lnTo>
                    <a:pt x="355092" y="157467"/>
                  </a:lnTo>
                  <a:lnTo>
                    <a:pt x="350431" y="159943"/>
                  </a:lnTo>
                  <a:lnTo>
                    <a:pt x="344817" y="161188"/>
                  </a:lnTo>
                  <a:lnTo>
                    <a:pt x="332625" y="161188"/>
                  </a:lnTo>
                  <a:lnTo>
                    <a:pt x="302361" y="128993"/>
                  </a:lnTo>
                  <a:lnTo>
                    <a:pt x="301548" y="107911"/>
                  </a:lnTo>
                  <a:lnTo>
                    <a:pt x="302209" y="102247"/>
                  </a:lnTo>
                  <a:lnTo>
                    <a:pt x="326123" y="69011"/>
                  </a:lnTo>
                  <a:lnTo>
                    <a:pt x="331724" y="67716"/>
                  </a:lnTo>
                  <a:lnTo>
                    <a:pt x="343928" y="67716"/>
                  </a:lnTo>
                  <a:lnTo>
                    <a:pt x="349034" y="68719"/>
                  </a:lnTo>
                  <a:lnTo>
                    <a:pt x="353606" y="70700"/>
                  </a:lnTo>
                  <a:lnTo>
                    <a:pt x="358165" y="72580"/>
                  </a:lnTo>
                  <a:lnTo>
                    <a:pt x="362038" y="75514"/>
                  </a:lnTo>
                  <a:lnTo>
                    <a:pt x="365213" y="79476"/>
                  </a:lnTo>
                  <a:lnTo>
                    <a:pt x="368388" y="83350"/>
                  </a:lnTo>
                  <a:lnTo>
                    <a:pt x="370814" y="88214"/>
                  </a:lnTo>
                  <a:lnTo>
                    <a:pt x="372503" y="94068"/>
                  </a:lnTo>
                  <a:lnTo>
                    <a:pt x="374192" y="99822"/>
                  </a:lnTo>
                  <a:lnTo>
                    <a:pt x="374942" y="58737"/>
                  </a:lnTo>
                  <a:lnTo>
                    <a:pt x="348589" y="49123"/>
                  </a:lnTo>
                  <a:lnTo>
                    <a:pt x="339471" y="49123"/>
                  </a:lnTo>
                  <a:lnTo>
                    <a:pt x="300367" y="61722"/>
                  </a:lnTo>
                  <a:lnTo>
                    <a:pt x="280200" y="101092"/>
                  </a:lnTo>
                  <a:lnTo>
                    <a:pt x="279247" y="113411"/>
                  </a:lnTo>
                  <a:lnTo>
                    <a:pt x="279361" y="120650"/>
                  </a:lnTo>
                  <a:lnTo>
                    <a:pt x="289560" y="157670"/>
                  </a:lnTo>
                  <a:lnTo>
                    <a:pt x="327952" y="179641"/>
                  </a:lnTo>
                  <a:lnTo>
                    <a:pt x="337083" y="179641"/>
                  </a:lnTo>
                  <a:lnTo>
                    <a:pt x="376123" y="167093"/>
                  </a:lnTo>
                  <a:lnTo>
                    <a:pt x="381419" y="161188"/>
                  </a:lnTo>
                  <a:lnTo>
                    <a:pt x="386549" y="155486"/>
                  </a:lnTo>
                  <a:lnTo>
                    <a:pt x="397090" y="120650"/>
                  </a:lnTo>
                  <a:lnTo>
                    <a:pt x="397357" y="113411"/>
                  </a:lnTo>
                  <a:close/>
                </a:path>
                <a:path w="1788160" h="229235">
                  <a:moveTo>
                    <a:pt x="525195" y="55524"/>
                  </a:moveTo>
                  <a:lnTo>
                    <a:pt x="520039" y="53428"/>
                  </a:lnTo>
                  <a:lnTo>
                    <a:pt x="514578" y="51943"/>
                  </a:lnTo>
                  <a:lnTo>
                    <a:pt x="508825" y="51054"/>
                  </a:lnTo>
                  <a:lnTo>
                    <a:pt x="503174" y="50063"/>
                  </a:lnTo>
                  <a:lnTo>
                    <a:pt x="497065" y="49568"/>
                  </a:lnTo>
                  <a:lnTo>
                    <a:pt x="490524" y="49568"/>
                  </a:lnTo>
                  <a:lnTo>
                    <a:pt x="450342" y="61874"/>
                  </a:lnTo>
                  <a:lnTo>
                    <a:pt x="429564" y="94767"/>
                  </a:lnTo>
                  <a:lnTo>
                    <a:pt x="426974" y="115646"/>
                  </a:lnTo>
                  <a:lnTo>
                    <a:pt x="427977" y="130263"/>
                  </a:lnTo>
                  <a:lnTo>
                    <a:pt x="452005" y="170065"/>
                  </a:lnTo>
                  <a:lnTo>
                    <a:pt x="489178" y="179197"/>
                  </a:lnTo>
                  <a:lnTo>
                    <a:pt x="495528" y="179197"/>
                  </a:lnTo>
                  <a:lnTo>
                    <a:pt x="501688" y="178650"/>
                  </a:lnTo>
                  <a:lnTo>
                    <a:pt x="507631" y="177558"/>
                  </a:lnTo>
                  <a:lnTo>
                    <a:pt x="513689" y="176568"/>
                  </a:lnTo>
                  <a:lnTo>
                    <a:pt x="519544" y="174980"/>
                  </a:lnTo>
                  <a:lnTo>
                    <a:pt x="525195" y="172796"/>
                  </a:lnTo>
                  <a:lnTo>
                    <a:pt x="525195" y="160439"/>
                  </a:lnTo>
                  <a:lnTo>
                    <a:pt x="525195" y="152400"/>
                  </a:lnTo>
                  <a:lnTo>
                    <a:pt x="497814" y="160439"/>
                  </a:lnTo>
                  <a:lnTo>
                    <a:pt x="491858" y="160439"/>
                  </a:lnTo>
                  <a:lnTo>
                    <a:pt x="456082" y="142697"/>
                  </a:lnTo>
                  <a:lnTo>
                    <a:pt x="449884" y="107556"/>
                  </a:lnTo>
                  <a:lnTo>
                    <a:pt x="450977" y="101015"/>
                  </a:lnTo>
                  <a:lnTo>
                    <a:pt x="455345" y="89496"/>
                  </a:lnTo>
                  <a:lnTo>
                    <a:pt x="458330" y="84645"/>
                  </a:lnTo>
                  <a:lnTo>
                    <a:pt x="462089" y="80670"/>
                  </a:lnTo>
                  <a:lnTo>
                    <a:pt x="465861" y="76606"/>
                  </a:lnTo>
                  <a:lnTo>
                    <a:pt x="470230" y="73533"/>
                  </a:lnTo>
                  <a:lnTo>
                    <a:pt x="475195" y="71437"/>
                  </a:lnTo>
                  <a:lnTo>
                    <a:pt x="480148" y="69265"/>
                  </a:lnTo>
                  <a:lnTo>
                    <a:pt x="485457" y="68173"/>
                  </a:lnTo>
                  <a:lnTo>
                    <a:pt x="497065" y="68173"/>
                  </a:lnTo>
                  <a:lnTo>
                    <a:pt x="502869" y="68808"/>
                  </a:lnTo>
                  <a:lnTo>
                    <a:pt x="514184" y="71399"/>
                  </a:lnTo>
                  <a:lnTo>
                    <a:pt x="519734" y="73482"/>
                  </a:lnTo>
                  <a:lnTo>
                    <a:pt x="525195" y="76352"/>
                  </a:lnTo>
                  <a:lnTo>
                    <a:pt x="525195" y="68173"/>
                  </a:lnTo>
                  <a:lnTo>
                    <a:pt x="525195" y="55524"/>
                  </a:lnTo>
                  <a:close/>
                </a:path>
                <a:path w="1788160" h="229235">
                  <a:moveTo>
                    <a:pt x="676554" y="113411"/>
                  </a:moveTo>
                  <a:lnTo>
                    <a:pt x="666178" y="70993"/>
                  </a:lnTo>
                  <a:lnTo>
                    <a:pt x="661225" y="65633"/>
                  </a:lnTo>
                  <a:lnTo>
                    <a:pt x="656259" y="60185"/>
                  </a:lnTo>
                  <a:lnTo>
                    <a:pt x="654138" y="58750"/>
                  </a:lnTo>
                  <a:lnTo>
                    <a:pt x="654138" y="105816"/>
                  </a:lnTo>
                  <a:lnTo>
                    <a:pt x="654050" y="122148"/>
                  </a:lnTo>
                  <a:lnTo>
                    <a:pt x="653529" y="126657"/>
                  </a:lnTo>
                  <a:lnTo>
                    <a:pt x="650760" y="137972"/>
                  </a:lnTo>
                  <a:lnTo>
                    <a:pt x="648589" y="142875"/>
                  </a:lnTo>
                  <a:lnTo>
                    <a:pt x="645591" y="147193"/>
                  </a:lnTo>
                  <a:lnTo>
                    <a:pt x="642721" y="151460"/>
                  </a:lnTo>
                  <a:lnTo>
                    <a:pt x="638949" y="154889"/>
                  </a:lnTo>
                  <a:lnTo>
                    <a:pt x="634288" y="157467"/>
                  </a:lnTo>
                  <a:lnTo>
                    <a:pt x="629615" y="159943"/>
                  </a:lnTo>
                  <a:lnTo>
                    <a:pt x="624014" y="161188"/>
                  </a:lnTo>
                  <a:lnTo>
                    <a:pt x="611809" y="161188"/>
                  </a:lnTo>
                  <a:lnTo>
                    <a:pt x="581545" y="128993"/>
                  </a:lnTo>
                  <a:lnTo>
                    <a:pt x="580732" y="107911"/>
                  </a:lnTo>
                  <a:lnTo>
                    <a:pt x="581406" y="102247"/>
                  </a:lnTo>
                  <a:lnTo>
                    <a:pt x="605307" y="69011"/>
                  </a:lnTo>
                  <a:lnTo>
                    <a:pt x="610920" y="67716"/>
                  </a:lnTo>
                  <a:lnTo>
                    <a:pt x="623125" y="67716"/>
                  </a:lnTo>
                  <a:lnTo>
                    <a:pt x="628230" y="68719"/>
                  </a:lnTo>
                  <a:lnTo>
                    <a:pt x="632790" y="70700"/>
                  </a:lnTo>
                  <a:lnTo>
                    <a:pt x="637362" y="72580"/>
                  </a:lnTo>
                  <a:lnTo>
                    <a:pt x="641235" y="75514"/>
                  </a:lnTo>
                  <a:lnTo>
                    <a:pt x="644410" y="79476"/>
                  </a:lnTo>
                  <a:lnTo>
                    <a:pt x="647585" y="83350"/>
                  </a:lnTo>
                  <a:lnTo>
                    <a:pt x="650011" y="88214"/>
                  </a:lnTo>
                  <a:lnTo>
                    <a:pt x="651700" y="94068"/>
                  </a:lnTo>
                  <a:lnTo>
                    <a:pt x="653389" y="99822"/>
                  </a:lnTo>
                  <a:lnTo>
                    <a:pt x="654138" y="58750"/>
                  </a:lnTo>
                  <a:lnTo>
                    <a:pt x="627786" y="49123"/>
                  </a:lnTo>
                  <a:lnTo>
                    <a:pt x="618655" y="49123"/>
                  </a:lnTo>
                  <a:lnTo>
                    <a:pt x="579564" y="61722"/>
                  </a:lnTo>
                  <a:lnTo>
                    <a:pt x="559384" y="101092"/>
                  </a:lnTo>
                  <a:lnTo>
                    <a:pt x="558444" y="113411"/>
                  </a:lnTo>
                  <a:lnTo>
                    <a:pt x="558558" y="120650"/>
                  </a:lnTo>
                  <a:lnTo>
                    <a:pt x="568744" y="157670"/>
                  </a:lnTo>
                  <a:lnTo>
                    <a:pt x="607148" y="179641"/>
                  </a:lnTo>
                  <a:lnTo>
                    <a:pt x="616280" y="179641"/>
                  </a:lnTo>
                  <a:lnTo>
                    <a:pt x="655320" y="167093"/>
                  </a:lnTo>
                  <a:lnTo>
                    <a:pt x="660615" y="161188"/>
                  </a:lnTo>
                  <a:lnTo>
                    <a:pt x="665734" y="155486"/>
                  </a:lnTo>
                  <a:lnTo>
                    <a:pt x="676275" y="120650"/>
                  </a:lnTo>
                  <a:lnTo>
                    <a:pt x="676554" y="113411"/>
                  </a:lnTo>
                  <a:close/>
                </a:path>
                <a:path w="1788160" h="229235">
                  <a:moveTo>
                    <a:pt x="809002" y="159258"/>
                  </a:moveTo>
                  <a:lnTo>
                    <a:pt x="771499" y="159258"/>
                  </a:lnTo>
                  <a:lnTo>
                    <a:pt x="771499" y="0"/>
                  </a:lnTo>
                  <a:lnTo>
                    <a:pt x="712114" y="0"/>
                  </a:lnTo>
                  <a:lnTo>
                    <a:pt x="712114" y="17868"/>
                  </a:lnTo>
                  <a:lnTo>
                    <a:pt x="749477" y="17868"/>
                  </a:lnTo>
                  <a:lnTo>
                    <a:pt x="749477" y="159258"/>
                  </a:lnTo>
                  <a:lnTo>
                    <a:pt x="707948" y="159258"/>
                  </a:lnTo>
                  <a:lnTo>
                    <a:pt x="707948" y="177406"/>
                  </a:lnTo>
                  <a:lnTo>
                    <a:pt x="809002" y="177406"/>
                  </a:lnTo>
                  <a:lnTo>
                    <a:pt x="809002" y="159258"/>
                  </a:lnTo>
                  <a:close/>
                </a:path>
                <a:path w="1788160" h="229235">
                  <a:moveTo>
                    <a:pt x="946670" y="83451"/>
                  </a:moveTo>
                  <a:lnTo>
                    <a:pt x="933424" y="59245"/>
                  </a:lnTo>
                  <a:lnTo>
                    <a:pt x="929246" y="55765"/>
                  </a:lnTo>
                  <a:lnTo>
                    <a:pt x="924090" y="53238"/>
                  </a:lnTo>
                  <a:lnTo>
                    <a:pt x="917943" y="51650"/>
                  </a:lnTo>
                  <a:lnTo>
                    <a:pt x="911885" y="49961"/>
                  </a:lnTo>
                  <a:lnTo>
                    <a:pt x="905040" y="49123"/>
                  </a:lnTo>
                  <a:lnTo>
                    <a:pt x="893229" y="49123"/>
                  </a:lnTo>
                  <a:lnTo>
                    <a:pt x="889063" y="49364"/>
                  </a:lnTo>
                  <a:lnTo>
                    <a:pt x="884897" y="49860"/>
                  </a:lnTo>
                  <a:lnTo>
                    <a:pt x="880833" y="50253"/>
                  </a:lnTo>
                  <a:lnTo>
                    <a:pt x="876909" y="50850"/>
                  </a:lnTo>
                  <a:lnTo>
                    <a:pt x="873137" y="51650"/>
                  </a:lnTo>
                  <a:lnTo>
                    <a:pt x="869378" y="52349"/>
                  </a:lnTo>
                  <a:lnTo>
                    <a:pt x="865797" y="53187"/>
                  </a:lnTo>
                  <a:lnTo>
                    <a:pt x="859053" y="55168"/>
                  </a:lnTo>
                  <a:lnTo>
                    <a:pt x="855980" y="56159"/>
                  </a:lnTo>
                  <a:lnTo>
                    <a:pt x="853198" y="57150"/>
                  </a:lnTo>
                  <a:lnTo>
                    <a:pt x="853198" y="76796"/>
                  </a:lnTo>
                  <a:lnTo>
                    <a:pt x="860539" y="73926"/>
                  </a:lnTo>
                  <a:lnTo>
                    <a:pt x="867689" y="71691"/>
                  </a:lnTo>
                  <a:lnTo>
                    <a:pt x="881583" y="68516"/>
                  </a:lnTo>
                  <a:lnTo>
                    <a:pt x="888568" y="67716"/>
                  </a:lnTo>
                  <a:lnTo>
                    <a:pt x="905433" y="67716"/>
                  </a:lnTo>
                  <a:lnTo>
                    <a:pt x="912736" y="69951"/>
                  </a:lnTo>
                  <a:lnTo>
                    <a:pt x="922261" y="78879"/>
                  </a:lnTo>
                  <a:lnTo>
                    <a:pt x="924636" y="84836"/>
                  </a:lnTo>
                  <a:lnTo>
                    <a:pt x="924636" y="103289"/>
                  </a:lnTo>
                  <a:lnTo>
                    <a:pt x="924636" y="119964"/>
                  </a:lnTo>
                  <a:lnTo>
                    <a:pt x="924636" y="142430"/>
                  </a:lnTo>
                  <a:lnTo>
                    <a:pt x="917498" y="148983"/>
                  </a:lnTo>
                  <a:lnTo>
                    <a:pt x="910653" y="153797"/>
                  </a:lnTo>
                  <a:lnTo>
                    <a:pt x="897648" y="159943"/>
                  </a:lnTo>
                  <a:lnTo>
                    <a:pt x="891895" y="161480"/>
                  </a:lnTo>
                  <a:lnTo>
                    <a:pt x="882967" y="161480"/>
                  </a:lnTo>
                  <a:lnTo>
                    <a:pt x="865708" y="145415"/>
                  </a:lnTo>
                  <a:lnTo>
                    <a:pt x="865708" y="139458"/>
                  </a:lnTo>
                  <a:lnTo>
                    <a:pt x="891501" y="119964"/>
                  </a:lnTo>
                  <a:lnTo>
                    <a:pt x="924636" y="119964"/>
                  </a:lnTo>
                  <a:lnTo>
                    <a:pt x="924636" y="103289"/>
                  </a:lnTo>
                  <a:lnTo>
                    <a:pt x="898588" y="103289"/>
                  </a:lnTo>
                  <a:lnTo>
                    <a:pt x="885596" y="103962"/>
                  </a:lnTo>
                  <a:lnTo>
                    <a:pt x="850582" y="119888"/>
                  </a:lnTo>
                  <a:lnTo>
                    <a:pt x="842632" y="143776"/>
                  </a:lnTo>
                  <a:lnTo>
                    <a:pt x="842657" y="148983"/>
                  </a:lnTo>
                  <a:lnTo>
                    <a:pt x="869962" y="178752"/>
                  </a:lnTo>
                  <a:lnTo>
                    <a:pt x="876173" y="179641"/>
                  </a:lnTo>
                  <a:lnTo>
                    <a:pt x="891146" y="179641"/>
                  </a:lnTo>
                  <a:lnTo>
                    <a:pt x="925436" y="161480"/>
                  </a:lnTo>
                  <a:lnTo>
                    <a:pt x="926566" y="160439"/>
                  </a:lnTo>
                  <a:lnTo>
                    <a:pt x="927023" y="177406"/>
                  </a:lnTo>
                  <a:lnTo>
                    <a:pt x="946670" y="177406"/>
                  </a:lnTo>
                  <a:lnTo>
                    <a:pt x="946670" y="160439"/>
                  </a:lnTo>
                  <a:lnTo>
                    <a:pt x="946670" y="119964"/>
                  </a:lnTo>
                  <a:lnTo>
                    <a:pt x="946670" y="83451"/>
                  </a:lnTo>
                  <a:close/>
                </a:path>
                <a:path w="1788160" h="229235">
                  <a:moveTo>
                    <a:pt x="1087297" y="51346"/>
                  </a:moveTo>
                  <a:lnTo>
                    <a:pt x="1030605" y="51346"/>
                  </a:lnTo>
                  <a:lnTo>
                    <a:pt x="1030605" y="11023"/>
                  </a:lnTo>
                  <a:lnTo>
                    <a:pt x="1008722" y="16675"/>
                  </a:lnTo>
                  <a:lnTo>
                    <a:pt x="1008722" y="51346"/>
                  </a:lnTo>
                  <a:lnTo>
                    <a:pt x="973455" y="51346"/>
                  </a:lnTo>
                  <a:lnTo>
                    <a:pt x="973455" y="69659"/>
                  </a:lnTo>
                  <a:lnTo>
                    <a:pt x="1008722" y="69659"/>
                  </a:lnTo>
                  <a:lnTo>
                    <a:pt x="1008722" y="135445"/>
                  </a:lnTo>
                  <a:lnTo>
                    <a:pt x="1009446" y="145872"/>
                  </a:lnTo>
                  <a:lnTo>
                    <a:pt x="1035100" y="176517"/>
                  </a:lnTo>
                  <a:lnTo>
                    <a:pt x="1055903" y="179197"/>
                  </a:lnTo>
                  <a:lnTo>
                    <a:pt x="1061351" y="179197"/>
                  </a:lnTo>
                  <a:lnTo>
                    <a:pt x="1066711" y="178892"/>
                  </a:lnTo>
                  <a:lnTo>
                    <a:pt x="1071968" y="178308"/>
                  </a:lnTo>
                  <a:lnTo>
                    <a:pt x="1077226" y="177800"/>
                  </a:lnTo>
                  <a:lnTo>
                    <a:pt x="1082344" y="176911"/>
                  </a:lnTo>
                  <a:lnTo>
                    <a:pt x="1087297" y="175628"/>
                  </a:lnTo>
                  <a:lnTo>
                    <a:pt x="1087297" y="160743"/>
                  </a:lnTo>
                  <a:lnTo>
                    <a:pt x="1087297" y="156870"/>
                  </a:lnTo>
                  <a:lnTo>
                    <a:pt x="1063142" y="160743"/>
                  </a:lnTo>
                  <a:lnTo>
                    <a:pt x="1049743" y="160743"/>
                  </a:lnTo>
                  <a:lnTo>
                    <a:pt x="1042606" y="158508"/>
                  </a:lnTo>
                  <a:lnTo>
                    <a:pt x="1037742" y="154038"/>
                  </a:lnTo>
                  <a:lnTo>
                    <a:pt x="1032979" y="149479"/>
                  </a:lnTo>
                  <a:lnTo>
                    <a:pt x="1030605" y="142684"/>
                  </a:lnTo>
                  <a:lnTo>
                    <a:pt x="1030605" y="69659"/>
                  </a:lnTo>
                  <a:lnTo>
                    <a:pt x="1087297" y="69659"/>
                  </a:lnTo>
                  <a:lnTo>
                    <a:pt x="1087297" y="51346"/>
                  </a:lnTo>
                  <a:close/>
                </a:path>
                <a:path w="1788160" h="229235">
                  <a:moveTo>
                    <a:pt x="1231811" y="98729"/>
                  </a:moveTo>
                  <a:lnTo>
                    <a:pt x="1230566" y="90589"/>
                  </a:lnTo>
                  <a:lnTo>
                    <a:pt x="1228090" y="83350"/>
                  </a:lnTo>
                  <a:lnTo>
                    <a:pt x="1225702" y="76111"/>
                  </a:lnTo>
                  <a:lnTo>
                    <a:pt x="1222184" y="69951"/>
                  </a:lnTo>
                  <a:lnTo>
                    <a:pt x="1219034" y="66535"/>
                  </a:lnTo>
                  <a:lnTo>
                    <a:pt x="1217523" y="64897"/>
                  </a:lnTo>
                  <a:lnTo>
                    <a:pt x="1212951" y="59829"/>
                  </a:lnTo>
                  <a:lnTo>
                    <a:pt x="1209205" y="57302"/>
                  </a:lnTo>
                  <a:lnTo>
                    <a:pt x="1209205" y="98729"/>
                  </a:lnTo>
                  <a:lnTo>
                    <a:pt x="1209141" y="101688"/>
                  </a:lnTo>
                  <a:lnTo>
                    <a:pt x="1209040" y="104635"/>
                  </a:lnTo>
                  <a:lnTo>
                    <a:pt x="1142657" y="104635"/>
                  </a:lnTo>
                  <a:lnTo>
                    <a:pt x="1163053" y="69354"/>
                  </a:lnTo>
                  <a:lnTo>
                    <a:pt x="1167015" y="67475"/>
                  </a:lnTo>
                  <a:lnTo>
                    <a:pt x="1171384" y="66535"/>
                  </a:lnTo>
                  <a:lnTo>
                    <a:pt x="1181608" y="66535"/>
                  </a:lnTo>
                  <a:lnTo>
                    <a:pt x="1186421" y="67475"/>
                  </a:lnTo>
                  <a:lnTo>
                    <a:pt x="1190586" y="69354"/>
                  </a:lnTo>
                  <a:lnTo>
                    <a:pt x="1194854" y="71247"/>
                  </a:lnTo>
                  <a:lnTo>
                    <a:pt x="1198372" y="73875"/>
                  </a:lnTo>
                  <a:lnTo>
                    <a:pt x="1201026" y="77101"/>
                  </a:lnTo>
                  <a:lnTo>
                    <a:pt x="1203934" y="80518"/>
                  </a:lnTo>
                  <a:lnTo>
                    <a:pt x="1205966" y="84493"/>
                  </a:lnTo>
                  <a:lnTo>
                    <a:pt x="1207249" y="89154"/>
                  </a:lnTo>
                  <a:lnTo>
                    <a:pt x="1208646" y="93814"/>
                  </a:lnTo>
                  <a:lnTo>
                    <a:pt x="1209205" y="98729"/>
                  </a:lnTo>
                  <a:lnTo>
                    <a:pt x="1209205" y="57302"/>
                  </a:lnTo>
                  <a:lnTo>
                    <a:pt x="1207249" y="55968"/>
                  </a:lnTo>
                  <a:lnTo>
                    <a:pt x="1200404" y="53289"/>
                  </a:lnTo>
                  <a:lnTo>
                    <a:pt x="1193660" y="50507"/>
                  </a:lnTo>
                  <a:lnTo>
                    <a:pt x="1185875" y="49123"/>
                  </a:lnTo>
                  <a:lnTo>
                    <a:pt x="1168006" y="49123"/>
                  </a:lnTo>
                  <a:lnTo>
                    <a:pt x="1134770" y="68618"/>
                  </a:lnTo>
                  <a:lnTo>
                    <a:pt x="1120127" y="108064"/>
                  </a:lnTo>
                  <a:lnTo>
                    <a:pt x="1119936" y="113411"/>
                  </a:lnTo>
                  <a:lnTo>
                    <a:pt x="1120038" y="119570"/>
                  </a:lnTo>
                  <a:lnTo>
                    <a:pt x="1129512" y="156972"/>
                  </a:lnTo>
                  <a:lnTo>
                    <a:pt x="1166393" y="178562"/>
                  </a:lnTo>
                  <a:lnTo>
                    <a:pt x="1181506" y="179641"/>
                  </a:lnTo>
                  <a:lnTo>
                    <a:pt x="1189545" y="179641"/>
                  </a:lnTo>
                  <a:lnTo>
                    <a:pt x="1197279" y="179095"/>
                  </a:lnTo>
                  <a:lnTo>
                    <a:pt x="1204722" y="178003"/>
                  </a:lnTo>
                  <a:lnTo>
                    <a:pt x="1212265" y="177012"/>
                  </a:lnTo>
                  <a:lnTo>
                    <a:pt x="1219009" y="175666"/>
                  </a:lnTo>
                  <a:lnTo>
                    <a:pt x="1224965" y="173990"/>
                  </a:lnTo>
                  <a:lnTo>
                    <a:pt x="1224965" y="161480"/>
                  </a:lnTo>
                  <a:lnTo>
                    <a:pt x="1224965" y="156121"/>
                  </a:lnTo>
                  <a:lnTo>
                    <a:pt x="1188300" y="161480"/>
                  </a:lnTo>
                  <a:lnTo>
                    <a:pt x="1184630" y="161480"/>
                  </a:lnTo>
                  <a:lnTo>
                    <a:pt x="1148689" y="145453"/>
                  </a:lnTo>
                  <a:lnTo>
                    <a:pt x="1142657" y="121450"/>
                  </a:lnTo>
                  <a:lnTo>
                    <a:pt x="1231214" y="121450"/>
                  </a:lnTo>
                  <a:lnTo>
                    <a:pt x="1231417" y="119570"/>
                  </a:lnTo>
                  <a:lnTo>
                    <a:pt x="1231557" y="117576"/>
                  </a:lnTo>
                  <a:lnTo>
                    <a:pt x="1231696" y="114604"/>
                  </a:lnTo>
                  <a:lnTo>
                    <a:pt x="1231811" y="104635"/>
                  </a:lnTo>
                  <a:lnTo>
                    <a:pt x="1231811" y="98729"/>
                  </a:lnTo>
                  <a:close/>
                </a:path>
                <a:path w="1788160" h="229235">
                  <a:moveTo>
                    <a:pt x="1360093" y="52387"/>
                  </a:moveTo>
                  <a:lnTo>
                    <a:pt x="1346403" y="38557"/>
                  </a:lnTo>
                  <a:lnTo>
                    <a:pt x="1262011" y="108953"/>
                  </a:lnTo>
                  <a:lnTo>
                    <a:pt x="1346403" y="179489"/>
                  </a:lnTo>
                  <a:lnTo>
                    <a:pt x="1360093" y="165646"/>
                  </a:lnTo>
                  <a:lnTo>
                    <a:pt x="1291628" y="108648"/>
                  </a:lnTo>
                  <a:lnTo>
                    <a:pt x="1360093" y="52387"/>
                  </a:lnTo>
                  <a:close/>
                </a:path>
                <a:path w="1788160" h="229235">
                  <a:moveTo>
                    <a:pt x="1505788" y="0"/>
                  </a:moveTo>
                  <a:lnTo>
                    <a:pt x="1484960" y="0"/>
                  </a:lnTo>
                  <a:lnTo>
                    <a:pt x="1398790" y="204343"/>
                  </a:lnTo>
                  <a:lnTo>
                    <a:pt x="1419618" y="204343"/>
                  </a:lnTo>
                  <a:lnTo>
                    <a:pt x="1505788" y="0"/>
                  </a:lnTo>
                  <a:close/>
                </a:path>
                <a:path w="1788160" h="229235">
                  <a:moveTo>
                    <a:pt x="1651749" y="113118"/>
                  </a:moveTo>
                  <a:lnTo>
                    <a:pt x="1644459" y="71894"/>
                  </a:lnTo>
                  <a:lnTo>
                    <a:pt x="1641970" y="68173"/>
                  </a:lnTo>
                  <a:lnTo>
                    <a:pt x="1637106" y="60833"/>
                  </a:lnTo>
                  <a:lnTo>
                    <a:pt x="1632534" y="56565"/>
                  </a:lnTo>
                  <a:lnTo>
                    <a:pt x="1629460" y="54889"/>
                  </a:lnTo>
                  <a:lnTo>
                    <a:pt x="1629460" y="113118"/>
                  </a:lnTo>
                  <a:lnTo>
                    <a:pt x="1628825" y="124421"/>
                  </a:lnTo>
                  <a:lnTo>
                    <a:pt x="1607439" y="158203"/>
                  </a:lnTo>
                  <a:lnTo>
                    <a:pt x="1591665" y="161188"/>
                  </a:lnTo>
                  <a:lnTo>
                    <a:pt x="1587398" y="161188"/>
                  </a:lnTo>
                  <a:lnTo>
                    <a:pt x="1565910" y="155829"/>
                  </a:lnTo>
                  <a:lnTo>
                    <a:pt x="1565910" y="94665"/>
                  </a:lnTo>
                  <a:lnTo>
                    <a:pt x="1586445" y="73977"/>
                  </a:lnTo>
                  <a:lnTo>
                    <a:pt x="1588643" y="72478"/>
                  </a:lnTo>
                  <a:lnTo>
                    <a:pt x="1600936" y="68173"/>
                  </a:lnTo>
                  <a:lnTo>
                    <a:pt x="1608175" y="68173"/>
                  </a:lnTo>
                  <a:lnTo>
                    <a:pt x="1612049" y="69303"/>
                  </a:lnTo>
                  <a:lnTo>
                    <a:pt x="1615325" y="71589"/>
                  </a:lnTo>
                  <a:lnTo>
                    <a:pt x="1618602" y="73774"/>
                  </a:lnTo>
                  <a:lnTo>
                    <a:pt x="1621282" y="76847"/>
                  </a:lnTo>
                  <a:lnTo>
                    <a:pt x="1623364" y="80822"/>
                  </a:lnTo>
                  <a:lnTo>
                    <a:pt x="1625447" y="84683"/>
                  </a:lnTo>
                  <a:lnTo>
                    <a:pt x="1626984" y="89408"/>
                  </a:lnTo>
                  <a:lnTo>
                    <a:pt x="1628965" y="100418"/>
                  </a:lnTo>
                  <a:lnTo>
                    <a:pt x="1629346" y="105092"/>
                  </a:lnTo>
                  <a:lnTo>
                    <a:pt x="1629460" y="113118"/>
                  </a:lnTo>
                  <a:lnTo>
                    <a:pt x="1629460" y="54889"/>
                  </a:lnTo>
                  <a:lnTo>
                    <a:pt x="1621624" y="50609"/>
                  </a:lnTo>
                  <a:lnTo>
                    <a:pt x="1615274" y="49123"/>
                  </a:lnTo>
                  <a:lnTo>
                    <a:pt x="1599793" y="49123"/>
                  </a:lnTo>
                  <a:lnTo>
                    <a:pt x="1564868" y="72478"/>
                  </a:lnTo>
                  <a:lnTo>
                    <a:pt x="1563535" y="51346"/>
                  </a:lnTo>
                  <a:lnTo>
                    <a:pt x="1544040" y="51346"/>
                  </a:lnTo>
                  <a:lnTo>
                    <a:pt x="1544040" y="228904"/>
                  </a:lnTo>
                  <a:lnTo>
                    <a:pt x="1565910" y="228904"/>
                  </a:lnTo>
                  <a:lnTo>
                    <a:pt x="1565910" y="176212"/>
                  </a:lnTo>
                  <a:lnTo>
                    <a:pt x="1569986" y="177215"/>
                  </a:lnTo>
                  <a:lnTo>
                    <a:pt x="1573999" y="177901"/>
                  </a:lnTo>
                  <a:lnTo>
                    <a:pt x="1581937" y="178701"/>
                  </a:lnTo>
                  <a:lnTo>
                    <a:pt x="1585950" y="178892"/>
                  </a:lnTo>
                  <a:lnTo>
                    <a:pt x="1598752" y="178892"/>
                  </a:lnTo>
                  <a:lnTo>
                    <a:pt x="1606892" y="177507"/>
                  </a:lnTo>
                  <a:lnTo>
                    <a:pt x="1610398" y="176212"/>
                  </a:lnTo>
                  <a:lnTo>
                    <a:pt x="1621967" y="171958"/>
                  </a:lnTo>
                  <a:lnTo>
                    <a:pt x="1647024" y="141541"/>
                  </a:lnTo>
                  <a:lnTo>
                    <a:pt x="1651495" y="120218"/>
                  </a:lnTo>
                  <a:lnTo>
                    <a:pt x="1651749" y="113118"/>
                  </a:lnTo>
                  <a:close/>
                </a:path>
                <a:path w="1788160" h="229235">
                  <a:moveTo>
                    <a:pt x="1787664" y="108953"/>
                  </a:moveTo>
                  <a:lnTo>
                    <a:pt x="1703273" y="38557"/>
                  </a:lnTo>
                  <a:lnTo>
                    <a:pt x="1689735" y="52387"/>
                  </a:lnTo>
                  <a:lnTo>
                    <a:pt x="1758200" y="109245"/>
                  </a:lnTo>
                  <a:lnTo>
                    <a:pt x="1689735" y="165646"/>
                  </a:lnTo>
                  <a:lnTo>
                    <a:pt x="1703273" y="179489"/>
                  </a:lnTo>
                  <a:lnTo>
                    <a:pt x="1787664" y="108953"/>
                  </a:lnTo>
                  <a:close/>
                </a:path>
              </a:pathLst>
            </a:custGeom>
            <a:solidFill>
              <a:srgbClr val="434343"/>
            </a:solidFill>
          </p:spPr>
          <p:txBody>
            <a:bodyPr wrap="square" lIns="0" tIns="0" rIns="0" bIns="0" rtlCol="0"/>
            <a:lstStyle/>
            <a:p>
              <a:endParaRPr/>
            </a:p>
          </p:txBody>
        </p:sp>
        <p:sp>
          <p:nvSpPr>
            <p:cNvPr id="20" name="object 20"/>
            <p:cNvSpPr/>
            <p:nvPr/>
          </p:nvSpPr>
          <p:spPr>
            <a:xfrm>
              <a:off x="3990875" y="4641524"/>
              <a:ext cx="106045" cy="301625"/>
            </a:xfrm>
            <a:custGeom>
              <a:avLst/>
              <a:gdLst/>
              <a:ahLst/>
              <a:cxnLst/>
              <a:rect l="l" t="t" r="r" b="b"/>
              <a:pathLst>
                <a:path w="106045" h="301625">
                  <a:moveTo>
                    <a:pt x="105599" y="301499"/>
                  </a:moveTo>
                  <a:lnTo>
                    <a:pt x="0" y="301499"/>
                  </a:lnTo>
                  <a:lnTo>
                    <a:pt x="0" y="0"/>
                  </a:lnTo>
                  <a:lnTo>
                    <a:pt x="105599" y="0"/>
                  </a:lnTo>
                  <a:lnTo>
                    <a:pt x="105599" y="301499"/>
                  </a:lnTo>
                  <a:close/>
                </a:path>
              </a:pathLst>
            </a:custGeom>
            <a:solidFill>
              <a:srgbClr val="3C78D8"/>
            </a:solidFill>
          </p:spPr>
          <p:txBody>
            <a:bodyPr wrap="square" lIns="0" tIns="0" rIns="0" bIns="0" rtlCol="0"/>
            <a:lstStyle/>
            <a:p>
              <a:endParaRPr/>
            </a:p>
          </p:txBody>
        </p:sp>
      </p:grpSp>
      <p:grpSp>
        <p:nvGrpSpPr>
          <p:cNvPr id="21" name="object 21"/>
          <p:cNvGrpSpPr/>
          <p:nvPr/>
        </p:nvGrpSpPr>
        <p:grpSpPr>
          <a:xfrm>
            <a:off x="904350" y="4994299"/>
            <a:ext cx="1902460" cy="301625"/>
            <a:chOff x="904350" y="4994299"/>
            <a:chExt cx="1902460" cy="301625"/>
          </a:xfrm>
        </p:grpSpPr>
        <p:sp>
          <p:nvSpPr>
            <p:cNvPr id="22" name="object 22"/>
            <p:cNvSpPr/>
            <p:nvPr/>
          </p:nvSpPr>
          <p:spPr>
            <a:xfrm>
              <a:off x="1342889" y="5010248"/>
              <a:ext cx="1363345" cy="206375"/>
            </a:xfrm>
            <a:custGeom>
              <a:avLst/>
              <a:gdLst/>
              <a:ahLst/>
              <a:cxnLst/>
              <a:rect l="l" t="t" r="r" b="b"/>
              <a:pathLst>
                <a:path w="1363345" h="206375">
                  <a:moveTo>
                    <a:pt x="84385" y="180975"/>
                  </a:moveTo>
                  <a:lnTo>
                    <a:pt x="0" y="110430"/>
                  </a:lnTo>
                  <a:lnTo>
                    <a:pt x="84385" y="40034"/>
                  </a:lnTo>
                  <a:lnTo>
                    <a:pt x="98077" y="53875"/>
                  </a:lnTo>
                  <a:lnTo>
                    <a:pt x="29616" y="110132"/>
                  </a:lnTo>
                  <a:lnTo>
                    <a:pt x="98077" y="167133"/>
                  </a:lnTo>
                  <a:lnTo>
                    <a:pt x="84385" y="180975"/>
                  </a:lnTo>
                  <a:close/>
                </a:path>
                <a:path w="1363345" h="206375">
                  <a:moveTo>
                    <a:pt x="157604" y="205829"/>
                  </a:moveTo>
                  <a:lnTo>
                    <a:pt x="136768" y="205829"/>
                  </a:lnTo>
                  <a:lnTo>
                    <a:pt x="222939" y="1488"/>
                  </a:lnTo>
                  <a:lnTo>
                    <a:pt x="243775" y="1488"/>
                  </a:lnTo>
                  <a:lnTo>
                    <a:pt x="157604" y="205829"/>
                  </a:lnTo>
                  <a:close/>
                </a:path>
                <a:path w="1363345" h="206375">
                  <a:moveTo>
                    <a:pt x="376205" y="162669"/>
                  </a:moveTo>
                  <a:lnTo>
                    <a:pt x="338970" y="162669"/>
                  </a:lnTo>
                  <a:lnTo>
                    <a:pt x="346710" y="161280"/>
                  </a:lnTo>
                  <a:lnTo>
                    <a:pt x="356731" y="155624"/>
                  </a:lnTo>
                  <a:lnTo>
                    <a:pt x="359261" y="151556"/>
                  </a:lnTo>
                  <a:lnTo>
                    <a:pt x="359261" y="144016"/>
                  </a:lnTo>
                  <a:lnTo>
                    <a:pt x="358864" y="141981"/>
                  </a:lnTo>
                  <a:lnTo>
                    <a:pt x="357276" y="138410"/>
                  </a:lnTo>
                  <a:lnTo>
                    <a:pt x="355838" y="136723"/>
                  </a:lnTo>
                  <a:lnTo>
                    <a:pt x="353754" y="135135"/>
                  </a:lnTo>
                  <a:lnTo>
                    <a:pt x="351671" y="133449"/>
                  </a:lnTo>
                  <a:lnTo>
                    <a:pt x="320268" y="122237"/>
                  </a:lnTo>
                  <a:lnTo>
                    <a:pt x="315009" y="120401"/>
                  </a:lnTo>
                  <a:lnTo>
                    <a:pt x="286484" y="91678"/>
                  </a:lnTo>
                  <a:lnTo>
                    <a:pt x="286515" y="82698"/>
                  </a:lnTo>
                  <a:lnTo>
                    <a:pt x="313124" y="54173"/>
                  </a:lnTo>
                  <a:lnTo>
                    <a:pt x="338276" y="50601"/>
                  </a:lnTo>
                  <a:lnTo>
                    <a:pt x="343237" y="50601"/>
                  </a:lnTo>
                  <a:lnTo>
                    <a:pt x="348694" y="50899"/>
                  </a:lnTo>
                  <a:lnTo>
                    <a:pt x="354648" y="51494"/>
                  </a:lnTo>
                  <a:lnTo>
                    <a:pt x="360699" y="51990"/>
                  </a:lnTo>
                  <a:lnTo>
                    <a:pt x="367000" y="52883"/>
                  </a:lnTo>
                  <a:lnTo>
                    <a:pt x="373548" y="54173"/>
                  </a:lnTo>
                  <a:lnTo>
                    <a:pt x="373548" y="68758"/>
                  </a:lnTo>
                  <a:lnTo>
                    <a:pt x="332521" y="68758"/>
                  </a:lnTo>
                  <a:lnTo>
                    <a:pt x="327908" y="69205"/>
                  </a:lnTo>
                  <a:lnTo>
                    <a:pt x="324137" y="70098"/>
                  </a:lnTo>
                  <a:lnTo>
                    <a:pt x="320466" y="70891"/>
                  </a:lnTo>
                  <a:lnTo>
                    <a:pt x="317490" y="72032"/>
                  </a:lnTo>
                  <a:lnTo>
                    <a:pt x="315208" y="73521"/>
                  </a:lnTo>
                  <a:lnTo>
                    <a:pt x="312926" y="74910"/>
                  </a:lnTo>
                  <a:lnTo>
                    <a:pt x="311288" y="76596"/>
                  </a:lnTo>
                  <a:lnTo>
                    <a:pt x="309304" y="80565"/>
                  </a:lnTo>
                  <a:lnTo>
                    <a:pt x="308808" y="82698"/>
                  </a:lnTo>
                  <a:lnTo>
                    <a:pt x="308808" y="87262"/>
                  </a:lnTo>
                  <a:lnTo>
                    <a:pt x="349140" y="109339"/>
                  </a:lnTo>
                  <a:lnTo>
                    <a:pt x="355391" y="111621"/>
                  </a:lnTo>
                  <a:lnTo>
                    <a:pt x="365611" y="116383"/>
                  </a:lnTo>
                  <a:lnTo>
                    <a:pt x="369778" y="119062"/>
                  </a:lnTo>
                  <a:lnTo>
                    <a:pt x="372953" y="122039"/>
                  </a:lnTo>
                  <a:lnTo>
                    <a:pt x="376128" y="124916"/>
                  </a:lnTo>
                  <a:lnTo>
                    <a:pt x="378410" y="128240"/>
                  </a:lnTo>
                  <a:lnTo>
                    <a:pt x="379799" y="132010"/>
                  </a:lnTo>
                  <a:lnTo>
                    <a:pt x="381188" y="135681"/>
                  </a:lnTo>
                  <a:lnTo>
                    <a:pt x="381883" y="139848"/>
                  </a:lnTo>
                  <a:lnTo>
                    <a:pt x="381883" y="148976"/>
                  </a:lnTo>
                  <a:lnTo>
                    <a:pt x="381089" y="152945"/>
                  </a:lnTo>
                  <a:lnTo>
                    <a:pt x="379501" y="156418"/>
                  </a:lnTo>
                  <a:lnTo>
                    <a:pt x="377981" y="159940"/>
                  </a:lnTo>
                  <a:lnTo>
                    <a:pt x="376205" y="162669"/>
                  </a:lnTo>
                  <a:close/>
                </a:path>
                <a:path w="1363345" h="206375">
                  <a:moveTo>
                    <a:pt x="373548" y="73669"/>
                  </a:moveTo>
                  <a:lnTo>
                    <a:pt x="366702" y="71983"/>
                  </a:lnTo>
                  <a:lnTo>
                    <a:pt x="360203" y="70743"/>
                  </a:lnTo>
                  <a:lnTo>
                    <a:pt x="347900" y="69155"/>
                  </a:lnTo>
                  <a:lnTo>
                    <a:pt x="342542" y="68758"/>
                  </a:lnTo>
                  <a:lnTo>
                    <a:pt x="373548" y="68758"/>
                  </a:lnTo>
                  <a:lnTo>
                    <a:pt x="373548" y="73669"/>
                  </a:lnTo>
                  <a:close/>
                </a:path>
                <a:path w="1363345" h="206375">
                  <a:moveTo>
                    <a:pt x="333315" y="181123"/>
                  </a:moveTo>
                  <a:lnTo>
                    <a:pt x="320813" y="181123"/>
                  </a:lnTo>
                  <a:lnTo>
                    <a:pt x="312975" y="180726"/>
                  </a:lnTo>
                  <a:lnTo>
                    <a:pt x="305831" y="179933"/>
                  </a:lnTo>
                  <a:lnTo>
                    <a:pt x="298688" y="179238"/>
                  </a:lnTo>
                  <a:lnTo>
                    <a:pt x="291693" y="178047"/>
                  </a:lnTo>
                  <a:lnTo>
                    <a:pt x="284847" y="176361"/>
                  </a:lnTo>
                  <a:lnTo>
                    <a:pt x="284847" y="156269"/>
                  </a:lnTo>
                  <a:lnTo>
                    <a:pt x="292189" y="158353"/>
                  </a:lnTo>
                  <a:lnTo>
                    <a:pt x="299481" y="159940"/>
                  </a:lnTo>
                  <a:lnTo>
                    <a:pt x="314067" y="162123"/>
                  </a:lnTo>
                  <a:lnTo>
                    <a:pt x="321310" y="162669"/>
                  </a:lnTo>
                  <a:lnTo>
                    <a:pt x="376205" y="162669"/>
                  </a:lnTo>
                  <a:lnTo>
                    <a:pt x="375979" y="163016"/>
                  </a:lnTo>
                  <a:lnTo>
                    <a:pt x="337333" y="180826"/>
                  </a:lnTo>
                  <a:lnTo>
                    <a:pt x="333315" y="181123"/>
                  </a:lnTo>
                  <a:close/>
                </a:path>
                <a:path w="1363345" h="206375">
                  <a:moveTo>
                    <a:pt x="485909" y="181123"/>
                  </a:moveTo>
                  <a:lnTo>
                    <a:pt x="477872" y="181123"/>
                  </a:lnTo>
                  <a:lnTo>
                    <a:pt x="470040" y="180854"/>
                  </a:lnTo>
                  <a:lnTo>
                    <a:pt x="425881" y="158452"/>
                  </a:lnTo>
                  <a:lnTo>
                    <a:pt x="416405" y="121046"/>
                  </a:lnTo>
                  <a:lnTo>
                    <a:pt x="416299" y="114895"/>
                  </a:lnTo>
                  <a:lnTo>
                    <a:pt x="416490" y="109546"/>
                  </a:lnTo>
                  <a:lnTo>
                    <a:pt x="431140" y="70098"/>
                  </a:lnTo>
                  <a:lnTo>
                    <a:pt x="464378" y="50601"/>
                  </a:lnTo>
                  <a:lnTo>
                    <a:pt x="482237" y="50601"/>
                  </a:lnTo>
                  <a:lnTo>
                    <a:pt x="490026" y="51990"/>
                  </a:lnTo>
                  <a:lnTo>
                    <a:pt x="496773" y="54768"/>
                  </a:lnTo>
                  <a:lnTo>
                    <a:pt x="503619" y="57447"/>
                  </a:lnTo>
                  <a:lnTo>
                    <a:pt x="509324" y="61317"/>
                  </a:lnTo>
                  <a:lnTo>
                    <a:pt x="513888" y="66377"/>
                  </a:lnTo>
                  <a:lnTo>
                    <a:pt x="515397" y="68014"/>
                  </a:lnTo>
                  <a:lnTo>
                    <a:pt x="467751" y="68014"/>
                  </a:lnTo>
                  <a:lnTo>
                    <a:pt x="463386" y="68956"/>
                  </a:lnTo>
                  <a:lnTo>
                    <a:pt x="459417" y="70842"/>
                  </a:lnTo>
                  <a:lnTo>
                    <a:pt x="455448" y="72628"/>
                  </a:lnTo>
                  <a:lnTo>
                    <a:pt x="439028" y="106114"/>
                  </a:lnTo>
                  <a:lnTo>
                    <a:pt x="528176" y="106114"/>
                  </a:lnTo>
                  <a:lnTo>
                    <a:pt x="528069" y="116085"/>
                  </a:lnTo>
                  <a:lnTo>
                    <a:pt x="527928" y="119062"/>
                  </a:lnTo>
                  <a:lnTo>
                    <a:pt x="527779" y="121046"/>
                  </a:lnTo>
                  <a:lnTo>
                    <a:pt x="527580" y="122931"/>
                  </a:lnTo>
                  <a:lnTo>
                    <a:pt x="439028" y="122931"/>
                  </a:lnTo>
                  <a:lnTo>
                    <a:pt x="439697" y="132047"/>
                  </a:lnTo>
                  <a:lnTo>
                    <a:pt x="471398" y="162324"/>
                  </a:lnTo>
                  <a:lnTo>
                    <a:pt x="480997" y="162966"/>
                  </a:lnTo>
                  <a:lnTo>
                    <a:pt x="521330" y="162966"/>
                  </a:lnTo>
                  <a:lnTo>
                    <a:pt x="521330" y="175468"/>
                  </a:lnTo>
                  <a:lnTo>
                    <a:pt x="515377" y="177155"/>
                  </a:lnTo>
                  <a:lnTo>
                    <a:pt x="508630" y="178494"/>
                  </a:lnTo>
                  <a:lnTo>
                    <a:pt x="501089" y="179486"/>
                  </a:lnTo>
                  <a:lnTo>
                    <a:pt x="493648" y="180578"/>
                  </a:lnTo>
                  <a:lnTo>
                    <a:pt x="485909" y="181123"/>
                  </a:lnTo>
                  <a:close/>
                </a:path>
                <a:path w="1363345" h="206375">
                  <a:moveTo>
                    <a:pt x="528176" y="106114"/>
                  </a:moveTo>
                  <a:lnTo>
                    <a:pt x="505405" y="106114"/>
                  </a:lnTo>
                  <a:lnTo>
                    <a:pt x="505508" y="103175"/>
                  </a:lnTo>
                  <a:lnTo>
                    <a:pt x="505575" y="100211"/>
                  </a:lnTo>
                  <a:lnTo>
                    <a:pt x="505008" y="95299"/>
                  </a:lnTo>
                  <a:lnTo>
                    <a:pt x="503619" y="90636"/>
                  </a:lnTo>
                  <a:lnTo>
                    <a:pt x="502329" y="85973"/>
                  </a:lnTo>
                  <a:lnTo>
                    <a:pt x="500295" y="82004"/>
                  </a:lnTo>
                  <a:lnTo>
                    <a:pt x="497395" y="78581"/>
                  </a:lnTo>
                  <a:lnTo>
                    <a:pt x="494739" y="75356"/>
                  </a:lnTo>
                  <a:lnTo>
                    <a:pt x="491217" y="72727"/>
                  </a:lnTo>
                  <a:lnTo>
                    <a:pt x="486950" y="70842"/>
                  </a:lnTo>
                  <a:lnTo>
                    <a:pt x="482783" y="68956"/>
                  </a:lnTo>
                  <a:lnTo>
                    <a:pt x="477971" y="68014"/>
                  </a:lnTo>
                  <a:lnTo>
                    <a:pt x="515397" y="68014"/>
                  </a:lnTo>
                  <a:lnTo>
                    <a:pt x="518552" y="71437"/>
                  </a:lnTo>
                  <a:lnTo>
                    <a:pt x="522074" y="77588"/>
                  </a:lnTo>
                  <a:lnTo>
                    <a:pt x="524455" y="84831"/>
                  </a:lnTo>
                  <a:lnTo>
                    <a:pt x="526935" y="92075"/>
                  </a:lnTo>
                  <a:lnTo>
                    <a:pt x="528176" y="100211"/>
                  </a:lnTo>
                  <a:lnTo>
                    <a:pt x="528176" y="106114"/>
                  </a:lnTo>
                  <a:close/>
                </a:path>
                <a:path w="1363345" h="206375">
                  <a:moveTo>
                    <a:pt x="521330" y="162966"/>
                  </a:moveTo>
                  <a:lnTo>
                    <a:pt x="484668" y="162966"/>
                  </a:lnTo>
                  <a:lnTo>
                    <a:pt x="488339" y="162817"/>
                  </a:lnTo>
                  <a:lnTo>
                    <a:pt x="495682" y="162222"/>
                  </a:lnTo>
                  <a:lnTo>
                    <a:pt x="521330" y="157608"/>
                  </a:lnTo>
                  <a:lnTo>
                    <a:pt x="521330" y="162966"/>
                  </a:lnTo>
                  <a:close/>
                </a:path>
                <a:path w="1363345" h="206375">
                  <a:moveTo>
                    <a:pt x="629473" y="180677"/>
                  </a:moveTo>
                  <a:lnTo>
                    <a:pt x="623123" y="180677"/>
                  </a:lnTo>
                  <a:lnTo>
                    <a:pt x="609022" y="179663"/>
                  </a:lnTo>
                  <a:lnTo>
                    <a:pt x="569954" y="155413"/>
                  </a:lnTo>
                  <a:lnTo>
                    <a:pt x="560913" y="117127"/>
                  </a:lnTo>
                  <a:lnTo>
                    <a:pt x="561201" y="109797"/>
                  </a:lnTo>
                  <a:lnTo>
                    <a:pt x="584279" y="63351"/>
                  </a:lnTo>
                  <a:lnTo>
                    <a:pt x="624463" y="51048"/>
                  </a:lnTo>
                  <a:lnTo>
                    <a:pt x="631011" y="51048"/>
                  </a:lnTo>
                  <a:lnTo>
                    <a:pt x="637113" y="51544"/>
                  </a:lnTo>
                  <a:lnTo>
                    <a:pt x="642768" y="52536"/>
                  </a:lnTo>
                  <a:lnTo>
                    <a:pt x="648523" y="53429"/>
                  </a:lnTo>
                  <a:lnTo>
                    <a:pt x="653980" y="54917"/>
                  </a:lnTo>
                  <a:lnTo>
                    <a:pt x="659140" y="57001"/>
                  </a:lnTo>
                  <a:lnTo>
                    <a:pt x="659140" y="69651"/>
                  </a:lnTo>
                  <a:lnTo>
                    <a:pt x="619402" y="69651"/>
                  </a:lnTo>
                  <a:lnTo>
                    <a:pt x="614094" y="70742"/>
                  </a:lnTo>
                  <a:lnTo>
                    <a:pt x="609133" y="72925"/>
                  </a:lnTo>
                  <a:lnTo>
                    <a:pt x="604172" y="75009"/>
                  </a:lnTo>
                  <a:lnTo>
                    <a:pt x="599807" y="78085"/>
                  </a:lnTo>
                  <a:lnTo>
                    <a:pt x="596036" y="82153"/>
                  </a:lnTo>
                  <a:lnTo>
                    <a:pt x="592266" y="86121"/>
                  </a:lnTo>
                  <a:lnTo>
                    <a:pt x="589289" y="90983"/>
                  </a:lnTo>
                  <a:lnTo>
                    <a:pt x="584924" y="102493"/>
                  </a:lnTo>
                  <a:lnTo>
                    <a:pt x="583832" y="109041"/>
                  </a:lnTo>
                  <a:lnTo>
                    <a:pt x="583880" y="117127"/>
                  </a:lnTo>
                  <a:lnTo>
                    <a:pt x="600966" y="155562"/>
                  </a:lnTo>
                  <a:lnTo>
                    <a:pt x="625802" y="161925"/>
                  </a:lnTo>
                  <a:lnTo>
                    <a:pt x="659140" y="161925"/>
                  </a:lnTo>
                  <a:lnTo>
                    <a:pt x="659140" y="174277"/>
                  </a:lnTo>
                  <a:lnTo>
                    <a:pt x="653484" y="176460"/>
                  </a:lnTo>
                  <a:lnTo>
                    <a:pt x="647630" y="178048"/>
                  </a:lnTo>
                  <a:lnTo>
                    <a:pt x="641578" y="179040"/>
                  </a:lnTo>
                  <a:lnTo>
                    <a:pt x="635625" y="180131"/>
                  </a:lnTo>
                  <a:lnTo>
                    <a:pt x="629473" y="180677"/>
                  </a:lnTo>
                  <a:close/>
                </a:path>
                <a:path w="1363345" h="206375">
                  <a:moveTo>
                    <a:pt x="659140" y="77837"/>
                  </a:moveTo>
                  <a:lnTo>
                    <a:pt x="653682" y="74959"/>
                  </a:lnTo>
                  <a:lnTo>
                    <a:pt x="648126" y="72876"/>
                  </a:lnTo>
                  <a:lnTo>
                    <a:pt x="636815" y="70296"/>
                  </a:lnTo>
                  <a:lnTo>
                    <a:pt x="631011" y="69651"/>
                  </a:lnTo>
                  <a:lnTo>
                    <a:pt x="659140" y="69651"/>
                  </a:lnTo>
                  <a:lnTo>
                    <a:pt x="659140" y="77837"/>
                  </a:lnTo>
                  <a:close/>
                </a:path>
                <a:path w="1363345" h="206375">
                  <a:moveTo>
                    <a:pt x="659140" y="161925"/>
                  </a:moveTo>
                  <a:lnTo>
                    <a:pt x="631755" y="161925"/>
                  </a:lnTo>
                  <a:lnTo>
                    <a:pt x="637510" y="161280"/>
                  </a:lnTo>
                  <a:lnTo>
                    <a:pt x="643066" y="159990"/>
                  </a:lnTo>
                  <a:lnTo>
                    <a:pt x="648622" y="158601"/>
                  </a:lnTo>
                  <a:lnTo>
                    <a:pt x="653980" y="156567"/>
                  </a:lnTo>
                  <a:lnTo>
                    <a:pt x="659140" y="153888"/>
                  </a:lnTo>
                  <a:lnTo>
                    <a:pt x="659140" y="161925"/>
                  </a:lnTo>
                  <a:close/>
                </a:path>
                <a:path w="1363345" h="206375">
                  <a:moveTo>
                    <a:pt x="745753" y="52833"/>
                  </a:moveTo>
                  <a:lnTo>
                    <a:pt x="723875" y="52833"/>
                  </a:lnTo>
                  <a:lnTo>
                    <a:pt x="723875" y="18156"/>
                  </a:lnTo>
                  <a:lnTo>
                    <a:pt x="745753" y="12501"/>
                  </a:lnTo>
                  <a:lnTo>
                    <a:pt x="745753" y="52833"/>
                  </a:lnTo>
                  <a:close/>
                </a:path>
                <a:path w="1363345" h="206375">
                  <a:moveTo>
                    <a:pt x="802456" y="71139"/>
                  </a:moveTo>
                  <a:lnTo>
                    <a:pt x="688603" y="71139"/>
                  </a:lnTo>
                  <a:lnTo>
                    <a:pt x="688603" y="52833"/>
                  </a:lnTo>
                  <a:lnTo>
                    <a:pt x="802456" y="52833"/>
                  </a:lnTo>
                  <a:lnTo>
                    <a:pt x="802456" y="71139"/>
                  </a:lnTo>
                  <a:close/>
                </a:path>
                <a:path w="1363345" h="206375">
                  <a:moveTo>
                    <a:pt x="776510" y="180677"/>
                  </a:moveTo>
                  <a:lnTo>
                    <a:pt x="771053" y="180677"/>
                  </a:lnTo>
                  <a:lnTo>
                    <a:pt x="759900" y="180007"/>
                  </a:lnTo>
                  <a:lnTo>
                    <a:pt x="726777" y="156343"/>
                  </a:lnTo>
                  <a:lnTo>
                    <a:pt x="723875" y="136921"/>
                  </a:lnTo>
                  <a:lnTo>
                    <a:pt x="723875" y="71139"/>
                  </a:lnTo>
                  <a:lnTo>
                    <a:pt x="745753" y="71139"/>
                  </a:lnTo>
                  <a:lnTo>
                    <a:pt x="745753" y="144164"/>
                  </a:lnTo>
                  <a:lnTo>
                    <a:pt x="748134" y="150961"/>
                  </a:lnTo>
                  <a:lnTo>
                    <a:pt x="752896" y="155525"/>
                  </a:lnTo>
                  <a:lnTo>
                    <a:pt x="757758" y="159990"/>
                  </a:lnTo>
                  <a:lnTo>
                    <a:pt x="764902" y="162222"/>
                  </a:lnTo>
                  <a:lnTo>
                    <a:pt x="802456" y="162222"/>
                  </a:lnTo>
                  <a:lnTo>
                    <a:pt x="802456" y="177105"/>
                  </a:lnTo>
                  <a:lnTo>
                    <a:pt x="797495" y="178395"/>
                  </a:lnTo>
                  <a:lnTo>
                    <a:pt x="792385" y="179288"/>
                  </a:lnTo>
                  <a:lnTo>
                    <a:pt x="787127" y="179784"/>
                  </a:lnTo>
                  <a:lnTo>
                    <a:pt x="781868" y="180379"/>
                  </a:lnTo>
                  <a:lnTo>
                    <a:pt x="776510" y="180677"/>
                  </a:lnTo>
                  <a:close/>
                </a:path>
                <a:path w="1363345" h="206375">
                  <a:moveTo>
                    <a:pt x="802456" y="162222"/>
                  </a:moveTo>
                  <a:lnTo>
                    <a:pt x="778296" y="162222"/>
                  </a:lnTo>
                  <a:lnTo>
                    <a:pt x="782662" y="161925"/>
                  </a:lnTo>
                  <a:lnTo>
                    <a:pt x="787424" y="161329"/>
                  </a:lnTo>
                  <a:lnTo>
                    <a:pt x="792187" y="160635"/>
                  </a:lnTo>
                  <a:lnTo>
                    <a:pt x="797198" y="159642"/>
                  </a:lnTo>
                  <a:lnTo>
                    <a:pt x="802456" y="158353"/>
                  </a:lnTo>
                  <a:lnTo>
                    <a:pt x="802456" y="162222"/>
                  </a:lnTo>
                  <a:close/>
                </a:path>
                <a:path w="1363345" h="206375">
                  <a:moveTo>
                    <a:pt x="905440" y="160734"/>
                  </a:moveTo>
                  <a:lnTo>
                    <a:pt x="883414" y="160734"/>
                  </a:lnTo>
                  <a:lnTo>
                    <a:pt x="883414" y="70842"/>
                  </a:lnTo>
                  <a:lnTo>
                    <a:pt x="846058" y="70842"/>
                  </a:lnTo>
                  <a:lnTo>
                    <a:pt x="846058" y="52833"/>
                  </a:lnTo>
                  <a:lnTo>
                    <a:pt x="905440" y="52833"/>
                  </a:lnTo>
                  <a:lnTo>
                    <a:pt x="905440" y="160734"/>
                  </a:lnTo>
                  <a:close/>
                </a:path>
                <a:path w="1363345" h="206375">
                  <a:moveTo>
                    <a:pt x="942945" y="178891"/>
                  </a:moveTo>
                  <a:lnTo>
                    <a:pt x="841891" y="178891"/>
                  </a:lnTo>
                  <a:lnTo>
                    <a:pt x="841891" y="160734"/>
                  </a:lnTo>
                  <a:lnTo>
                    <a:pt x="942945" y="160734"/>
                  </a:lnTo>
                  <a:lnTo>
                    <a:pt x="942945" y="178891"/>
                  </a:lnTo>
                  <a:close/>
                </a:path>
                <a:path w="1363345" h="206375">
                  <a:moveTo>
                    <a:pt x="893484" y="34379"/>
                  </a:moveTo>
                  <a:lnTo>
                    <a:pt x="888623" y="34379"/>
                  </a:lnTo>
                  <a:lnTo>
                    <a:pt x="886341" y="33932"/>
                  </a:lnTo>
                  <a:lnTo>
                    <a:pt x="873740" y="19496"/>
                  </a:lnTo>
                  <a:lnTo>
                    <a:pt x="873740" y="14733"/>
                  </a:lnTo>
                  <a:lnTo>
                    <a:pt x="884158" y="1339"/>
                  </a:lnTo>
                  <a:lnTo>
                    <a:pt x="886341" y="446"/>
                  </a:lnTo>
                  <a:lnTo>
                    <a:pt x="888623" y="0"/>
                  </a:lnTo>
                  <a:lnTo>
                    <a:pt x="893484" y="0"/>
                  </a:lnTo>
                  <a:lnTo>
                    <a:pt x="895766" y="446"/>
                  </a:lnTo>
                  <a:lnTo>
                    <a:pt x="897850" y="1339"/>
                  </a:lnTo>
                  <a:lnTo>
                    <a:pt x="899934" y="2133"/>
                  </a:lnTo>
                  <a:lnTo>
                    <a:pt x="901719" y="3323"/>
                  </a:lnTo>
                  <a:lnTo>
                    <a:pt x="903208" y="4911"/>
                  </a:lnTo>
                  <a:lnTo>
                    <a:pt x="904795" y="6498"/>
                  </a:lnTo>
                  <a:lnTo>
                    <a:pt x="906036" y="8334"/>
                  </a:lnTo>
                  <a:lnTo>
                    <a:pt x="907821" y="12501"/>
                  </a:lnTo>
                  <a:lnTo>
                    <a:pt x="908268" y="14733"/>
                  </a:lnTo>
                  <a:lnTo>
                    <a:pt x="908268" y="19496"/>
                  </a:lnTo>
                  <a:lnTo>
                    <a:pt x="907821" y="21728"/>
                  </a:lnTo>
                  <a:lnTo>
                    <a:pt x="906036" y="25895"/>
                  </a:lnTo>
                  <a:lnTo>
                    <a:pt x="904795" y="27731"/>
                  </a:lnTo>
                  <a:lnTo>
                    <a:pt x="903208" y="29319"/>
                  </a:lnTo>
                  <a:lnTo>
                    <a:pt x="901719" y="30906"/>
                  </a:lnTo>
                  <a:lnTo>
                    <a:pt x="899934" y="32146"/>
                  </a:lnTo>
                  <a:lnTo>
                    <a:pt x="895766" y="33932"/>
                  </a:lnTo>
                  <a:lnTo>
                    <a:pt x="893484" y="34379"/>
                  </a:lnTo>
                  <a:close/>
                </a:path>
                <a:path w="1363345" h="206375">
                  <a:moveTo>
                    <a:pt x="1029409" y="181123"/>
                  </a:moveTo>
                  <a:lnTo>
                    <a:pt x="1020281" y="181123"/>
                  </a:lnTo>
                  <a:lnTo>
                    <a:pt x="1012145" y="179734"/>
                  </a:lnTo>
                  <a:lnTo>
                    <a:pt x="978063" y="152400"/>
                  </a:lnTo>
                  <a:lnTo>
                    <a:pt x="971573" y="114895"/>
                  </a:lnTo>
                  <a:lnTo>
                    <a:pt x="971766" y="109397"/>
                  </a:lnTo>
                  <a:lnTo>
                    <a:pt x="992698" y="63202"/>
                  </a:lnTo>
                  <a:lnTo>
                    <a:pt x="1031790" y="50601"/>
                  </a:lnTo>
                  <a:lnTo>
                    <a:pt x="1040918" y="50601"/>
                  </a:lnTo>
                  <a:lnTo>
                    <a:pt x="1049054" y="51990"/>
                  </a:lnTo>
                  <a:lnTo>
                    <a:pt x="1063342" y="57546"/>
                  </a:lnTo>
                  <a:lnTo>
                    <a:pt x="1069394" y="61664"/>
                  </a:lnTo>
                  <a:lnTo>
                    <a:pt x="1074355" y="67121"/>
                  </a:lnTo>
                  <a:lnTo>
                    <a:pt x="1076284" y="69205"/>
                  </a:lnTo>
                  <a:lnTo>
                    <a:pt x="1024051" y="69205"/>
                  </a:lnTo>
                  <a:lnTo>
                    <a:pt x="1018445" y="70494"/>
                  </a:lnTo>
                  <a:lnTo>
                    <a:pt x="994534" y="103733"/>
                  </a:lnTo>
                  <a:lnTo>
                    <a:pt x="993867" y="109397"/>
                  </a:lnTo>
                  <a:lnTo>
                    <a:pt x="993908" y="124187"/>
                  </a:lnTo>
                  <a:lnTo>
                    <a:pt x="1019835" y="161676"/>
                  </a:lnTo>
                  <a:lnTo>
                    <a:pt x="1024944" y="162669"/>
                  </a:lnTo>
                  <a:lnTo>
                    <a:pt x="1073750" y="162669"/>
                  </a:lnTo>
                  <a:lnTo>
                    <a:pt x="1068452" y="168572"/>
                  </a:lnTo>
                  <a:lnTo>
                    <a:pt x="1036292" y="180826"/>
                  </a:lnTo>
                  <a:lnTo>
                    <a:pt x="1029409" y="181123"/>
                  </a:lnTo>
                  <a:close/>
                </a:path>
                <a:path w="1363345" h="206375">
                  <a:moveTo>
                    <a:pt x="1073750" y="162669"/>
                  </a:moveTo>
                  <a:lnTo>
                    <a:pt x="1037148" y="162669"/>
                  </a:lnTo>
                  <a:lnTo>
                    <a:pt x="1042754" y="161428"/>
                  </a:lnTo>
                  <a:lnTo>
                    <a:pt x="1047417" y="158948"/>
                  </a:lnTo>
                  <a:lnTo>
                    <a:pt x="1052081" y="156368"/>
                  </a:lnTo>
                  <a:lnTo>
                    <a:pt x="1055851" y="152945"/>
                  </a:lnTo>
                  <a:lnTo>
                    <a:pt x="1058728" y="148679"/>
                  </a:lnTo>
                  <a:lnTo>
                    <a:pt x="1061727" y="144363"/>
                  </a:lnTo>
                  <a:lnTo>
                    <a:pt x="1063888" y="139451"/>
                  </a:lnTo>
                  <a:lnTo>
                    <a:pt x="1066666" y="128140"/>
                  </a:lnTo>
                  <a:lnTo>
                    <a:pt x="1067188" y="123626"/>
                  </a:lnTo>
                  <a:lnTo>
                    <a:pt x="1067267" y="107305"/>
                  </a:lnTo>
                  <a:lnTo>
                    <a:pt x="1066517" y="101302"/>
                  </a:lnTo>
                  <a:lnTo>
                    <a:pt x="1064830" y="95547"/>
                  </a:lnTo>
                  <a:lnTo>
                    <a:pt x="1063144" y="89693"/>
                  </a:lnTo>
                  <a:lnTo>
                    <a:pt x="1060713" y="84831"/>
                  </a:lnTo>
                  <a:lnTo>
                    <a:pt x="1057538" y="80962"/>
                  </a:lnTo>
                  <a:lnTo>
                    <a:pt x="1054363" y="76993"/>
                  </a:lnTo>
                  <a:lnTo>
                    <a:pt x="1050493" y="74066"/>
                  </a:lnTo>
                  <a:lnTo>
                    <a:pt x="1045929" y="72181"/>
                  </a:lnTo>
                  <a:lnTo>
                    <a:pt x="1041365" y="70197"/>
                  </a:lnTo>
                  <a:lnTo>
                    <a:pt x="1036255" y="69205"/>
                  </a:lnTo>
                  <a:lnTo>
                    <a:pt x="1076284" y="69205"/>
                  </a:lnTo>
                  <a:lnTo>
                    <a:pt x="1089433" y="107305"/>
                  </a:lnTo>
                  <a:lnTo>
                    <a:pt x="1089684" y="114895"/>
                  </a:lnTo>
                  <a:lnTo>
                    <a:pt x="1089414" y="122138"/>
                  </a:lnTo>
                  <a:lnTo>
                    <a:pt x="1078870" y="156964"/>
                  </a:lnTo>
                  <a:lnTo>
                    <a:pt x="1073750" y="162669"/>
                  </a:lnTo>
                  <a:close/>
                </a:path>
                <a:path w="1363345" h="206375">
                  <a:moveTo>
                    <a:pt x="1163349" y="73223"/>
                  </a:moveTo>
                  <a:lnTo>
                    <a:pt x="1139983" y="73223"/>
                  </a:lnTo>
                  <a:lnTo>
                    <a:pt x="1143655" y="68857"/>
                  </a:lnTo>
                  <a:lnTo>
                    <a:pt x="1147177" y="65236"/>
                  </a:lnTo>
                  <a:lnTo>
                    <a:pt x="1154023" y="59382"/>
                  </a:lnTo>
                  <a:lnTo>
                    <a:pt x="1157402" y="57047"/>
                  </a:lnTo>
                  <a:lnTo>
                    <a:pt x="1160671" y="55364"/>
                  </a:lnTo>
                  <a:lnTo>
                    <a:pt x="1164044" y="53578"/>
                  </a:lnTo>
                  <a:lnTo>
                    <a:pt x="1167418" y="52337"/>
                  </a:lnTo>
                  <a:lnTo>
                    <a:pt x="1174263" y="50948"/>
                  </a:lnTo>
                  <a:lnTo>
                    <a:pt x="1177835" y="50601"/>
                  </a:lnTo>
                  <a:lnTo>
                    <a:pt x="1181506" y="50601"/>
                  </a:lnTo>
                  <a:lnTo>
                    <a:pt x="1215337" y="68516"/>
                  </a:lnTo>
                  <a:lnTo>
                    <a:pt x="1215667" y="69353"/>
                  </a:lnTo>
                  <a:lnTo>
                    <a:pt x="1174363" y="69353"/>
                  </a:lnTo>
                  <a:lnTo>
                    <a:pt x="1171733" y="69750"/>
                  </a:lnTo>
                  <a:lnTo>
                    <a:pt x="1169154" y="70544"/>
                  </a:lnTo>
                  <a:lnTo>
                    <a:pt x="1166673" y="71338"/>
                  </a:lnTo>
                  <a:lnTo>
                    <a:pt x="1164044" y="72727"/>
                  </a:lnTo>
                  <a:lnTo>
                    <a:pt x="1163349" y="73223"/>
                  </a:lnTo>
                  <a:close/>
                </a:path>
                <a:path w="1363345" h="206375">
                  <a:moveTo>
                    <a:pt x="1141472" y="178891"/>
                  </a:moveTo>
                  <a:lnTo>
                    <a:pt x="1119594" y="178891"/>
                  </a:lnTo>
                  <a:lnTo>
                    <a:pt x="1119594" y="52833"/>
                  </a:lnTo>
                  <a:lnTo>
                    <a:pt x="1139090" y="52833"/>
                  </a:lnTo>
                  <a:lnTo>
                    <a:pt x="1139983" y="73223"/>
                  </a:lnTo>
                  <a:lnTo>
                    <a:pt x="1163349" y="73223"/>
                  </a:lnTo>
                  <a:lnTo>
                    <a:pt x="1141472" y="95250"/>
                  </a:lnTo>
                  <a:lnTo>
                    <a:pt x="1141472" y="178891"/>
                  </a:lnTo>
                  <a:close/>
                </a:path>
                <a:path w="1363345" h="206375">
                  <a:moveTo>
                    <a:pt x="1220946" y="178891"/>
                  </a:moveTo>
                  <a:lnTo>
                    <a:pt x="1199068" y="178891"/>
                  </a:lnTo>
                  <a:lnTo>
                    <a:pt x="1199068" y="88552"/>
                  </a:lnTo>
                  <a:lnTo>
                    <a:pt x="1197233" y="81260"/>
                  </a:lnTo>
                  <a:lnTo>
                    <a:pt x="1189890" y="71735"/>
                  </a:lnTo>
                  <a:lnTo>
                    <a:pt x="1184384" y="69353"/>
                  </a:lnTo>
                  <a:lnTo>
                    <a:pt x="1215667" y="69353"/>
                  </a:lnTo>
                  <a:lnTo>
                    <a:pt x="1218453" y="76423"/>
                  </a:lnTo>
                  <a:lnTo>
                    <a:pt x="1220323" y="85780"/>
                  </a:lnTo>
                  <a:lnTo>
                    <a:pt x="1220869" y="95250"/>
                  </a:lnTo>
                  <a:lnTo>
                    <a:pt x="1220946" y="178891"/>
                  </a:lnTo>
                  <a:close/>
                </a:path>
                <a:path w="1363345" h="206375">
                  <a:moveTo>
                    <a:pt x="1278835" y="180975"/>
                  </a:moveTo>
                  <a:lnTo>
                    <a:pt x="1265292" y="167133"/>
                  </a:lnTo>
                  <a:lnTo>
                    <a:pt x="1333753" y="110728"/>
                  </a:lnTo>
                  <a:lnTo>
                    <a:pt x="1265292" y="53875"/>
                  </a:lnTo>
                  <a:lnTo>
                    <a:pt x="1278835" y="40034"/>
                  </a:lnTo>
                  <a:lnTo>
                    <a:pt x="1363221" y="110430"/>
                  </a:lnTo>
                  <a:lnTo>
                    <a:pt x="1278835" y="180975"/>
                  </a:lnTo>
                  <a:close/>
                </a:path>
              </a:pathLst>
            </a:custGeom>
            <a:solidFill>
              <a:srgbClr val="434343"/>
            </a:solidFill>
          </p:spPr>
          <p:txBody>
            <a:bodyPr wrap="square" lIns="0" tIns="0" rIns="0" bIns="0" rtlCol="0"/>
            <a:lstStyle/>
            <a:p>
              <a:endParaRPr/>
            </a:p>
          </p:txBody>
        </p:sp>
        <p:sp>
          <p:nvSpPr>
            <p:cNvPr id="23" name="object 23"/>
            <p:cNvSpPr/>
            <p:nvPr/>
          </p:nvSpPr>
          <p:spPr>
            <a:xfrm>
              <a:off x="904350" y="4994299"/>
              <a:ext cx="437515" cy="301625"/>
            </a:xfrm>
            <a:custGeom>
              <a:avLst/>
              <a:gdLst/>
              <a:ahLst/>
              <a:cxnLst/>
              <a:rect l="l" t="t" r="r" b="b"/>
              <a:pathLst>
                <a:path w="437515" h="301625">
                  <a:moveTo>
                    <a:pt x="437099" y="301499"/>
                  </a:moveTo>
                  <a:lnTo>
                    <a:pt x="0" y="301499"/>
                  </a:lnTo>
                  <a:lnTo>
                    <a:pt x="0" y="0"/>
                  </a:lnTo>
                  <a:lnTo>
                    <a:pt x="437099" y="0"/>
                  </a:lnTo>
                  <a:lnTo>
                    <a:pt x="437099" y="301499"/>
                  </a:lnTo>
                  <a:close/>
                </a:path>
              </a:pathLst>
            </a:custGeom>
            <a:solidFill>
              <a:srgbClr val="3C78D8"/>
            </a:solidFill>
          </p:spPr>
          <p:txBody>
            <a:bodyPr wrap="square" lIns="0" tIns="0" rIns="0" bIns="0" rtlCol="0"/>
            <a:lstStyle/>
            <a:p>
              <a:endParaRPr/>
            </a:p>
          </p:txBody>
        </p:sp>
        <p:sp>
          <p:nvSpPr>
            <p:cNvPr id="24" name="object 24"/>
            <p:cNvSpPr/>
            <p:nvPr/>
          </p:nvSpPr>
          <p:spPr>
            <a:xfrm>
              <a:off x="2700600" y="4994299"/>
              <a:ext cx="106045" cy="301625"/>
            </a:xfrm>
            <a:custGeom>
              <a:avLst/>
              <a:gdLst/>
              <a:ahLst/>
              <a:cxnLst/>
              <a:rect l="l" t="t" r="r" b="b"/>
              <a:pathLst>
                <a:path w="106044" h="301625">
                  <a:moveTo>
                    <a:pt x="105599" y="301499"/>
                  </a:moveTo>
                  <a:lnTo>
                    <a:pt x="0" y="301499"/>
                  </a:lnTo>
                  <a:lnTo>
                    <a:pt x="0" y="0"/>
                  </a:lnTo>
                  <a:lnTo>
                    <a:pt x="105599" y="0"/>
                  </a:lnTo>
                  <a:lnTo>
                    <a:pt x="105599" y="301499"/>
                  </a:lnTo>
                  <a:close/>
                </a:path>
              </a:pathLst>
            </a:custGeom>
            <a:solidFill>
              <a:srgbClr val="FF00FF"/>
            </a:solidFill>
          </p:spPr>
          <p:txBody>
            <a:bodyPr wrap="square" lIns="0" tIns="0" rIns="0" bIns="0" rtlCol="0"/>
            <a:lstStyle/>
            <a:p>
              <a:endParaRPr/>
            </a:p>
          </p:txBody>
        </p:sp>
      </p:grpSp>
      <p:sp>
        <p:nvSpPr>
          <p:cNvPr id="25" name="object 25"/>
          <p:cNvSpPr/>
          <p:nvPr/>
        </p:nvSpPr>
        <p:spPr>
          <a:xfrm>
            <a:off x="885689" y="5364162"/>
            <a:ext cx="944880" cy="229870"/>
          </a:xfrm>
          <a:custGeom>
            <a:avLst/>
            <a:gdLst/>
            <a:ahLst/>
            <a:cxnLst/>
            <a:rect l="l" t="t" r="r" b="b"/>
            <a:pathLst>
              <a:path w="944880" h="229870">
                <a:moveTo>
                  <a:pt x="84385" y="179486"/>
                </a:moveTo>
                <a:lnTo>
                  <a:pt x="0" y="108942"/>
                </a:lnTo>
                <a:lnTo>
                  <a:pt x="84385" y="38546"/>
                </a:lnTo>
                <a:lnTo>
                  <a:pt x="98077" y="52387"/>
                </a:lnTo>
                <a:lnTo>
                  <a:pt x="29616" y="108644"/>
                </a:lnTo>
                <a:lnTo>
                  <a:pt x="98077" y="165645"/>
                </a:lnTo>
                <a:lnTo>
                  <a:pt x="84385" y="179486"/>
                </a:lnTo>
                <a:close/>
              </a:path>
              <a:path w="944880" h="229870">
                <a:moveTo>
                  <a:pt x="157604" y="204341"/>
                </a:moveTo>
                <a:lnTo>
                  <a:pt x="136768" y="204341"/>
                </a:lnTo>
                <a:lnTo>
                  <a:pt x="222939" y="0"/>
                </a:lnTo>
                <a:lnTo>
                  <a:pt x="243775" y="0"/>
                </a:lnTo>
                <a:lnTo>
                  <a:pt x="157604" y="204341"/>
                </a:lnTo>
                <a:close/>
              </a:path>
              <a:path w="944880" h="229870">
                <a:moveTo>
                  <a:pt x="328007" y="178891"/>
                </a:moveTo>
                <a:lnTo>
                  <a:pt x="320565" y="178891"/>
                </a:lnTo>
                <a:lnTo>
                  <a:pt x="312926" y="178197"/>
                </a:lnTo>
                <a:lnTo>
                  <a:pt x="305087" y="176807"/>
                </a:lnTo>
                <a:lnTo>
                  <a:pt x="297348" y="175319"/>
                </a:lnTo>
                <a:lnTo>
                  <a:pt x="289659" y="173037"/>
                </a:lnTo>
                <a:lnTo>
                  <a:pt x="282019" y="169961"/>
                </a:lnTo>
                <a:lnTo>
                  <a:pt x="282019" y="0"/>
                </a:lnTo>
                <a:lnTo>
                  <a:pt x="303897" y="0"/>
                </a:lnTo>
                <a:lnTo>
                  <a:pt x="303806" y="50849"/>
                </a:lnTo>
                <a:lnTo>
                  <a:pt x="302855" y="72181"/>
                </a:lnTo>
                <a:lnTo>
                  <a:pt x="327071" y="72181"/>
                </a:lnTo>
                <a:lnTo>
                  <a:pt x="324435" y="73967"/>
                </a:lnTo>
                <a:lnTo>
                  <a:pt x="321359" y="75951"/>
                </a:lnTo>
                <a:lnTo>
                  <a:pt x="318135" y="78630"/>
                </a:lnTo>
                <a:lnTo>
                  <a:pt x="311388" y="85377"/>
                </a:lnTo>
                <a:lnTo>
                  <a:pt x="307766" y="89594"/>
                </a:lnTo>
                <a:lnTo>
                  <a:pt x="303897" y="94654"/>
                </a:lnTo>
                <a:lnTo>
                  <a:pt x="303897" y="155823"/>
                </a:lnTo>
                <a:lnTo>
                  <a:pt x="325576" y="161180"/>
                </a:lnTo>
                <a:lnTo>
                  <a:pt x="373102" y="161180"/>
                </a:lnTo>
                <a:lnTo>
                  <a:pt x="367843" y="166935"/>
                </a:lnTo>
                <a:lnTo>
                  <a:pt x="334974" y="178612"/>
                </a:lnTo>
                <a:lnTo>
                  <a:pt x="328007" y="178891"/>
                </a:lnTo>
                <a:close/>
              </a:path>
              <a:path w="944880" h="229870">
                <a:moveTo>
                  <a:pt x="327071" y="72181"/>
                </a:moveTo>
                <a:lnTo>
                  <a:pt x="302855" y="72181"/>
                </a:lnTo>
                <a:lnTo>
                  <a:pt x="307627" y="66321"/>
                </a:lnTo>
                <a:lnTo>
                  <a:pt x="337879" y="49113"/>
                </a:lnTo>
                <a:lnTo>
                  <a:pt x="353258" y="49113"/>
                </a:lnTo>
                <a:lnTo>
                  <a:pt x="359608" y="50601"/>
                </a:lnTo>
                <a:lnTo>
                  <a:pt x="370522" y="56554"/>
                </a:lnTo>
                <a:lnTo>
                  <a:pt x="375086" y="60821"/>
                </a:lnTo>
                <a:lnTo>
                  <a:pt x="378757" y="66377"/>
                </a:lnTo>
                <a:lnTo>
                  <a:pt x="379959" y="68163"/>
                </a:lnTo>
                <a:lnTo>
                  <a:pt x="338921" y="68163"/>
                </a:lnTo>
                <a:lnTo>
                  <a:pt x="336093" y="68609"/>
                </a:lnTo>
                <a:lnTo>
                  <a:pt x="333216" y="69502"/>
                </a:lnTo>
                <a:lnTo>
                  <a:pt x="330438" y="70395"/>
                </a:lnTo>
                <a:lnTo>
                  <a:pt x="327511" y="71884"/>
                </a:lnTo>
                <a:lnTo>
                  <a:pt x="327071" y="72181"/>
                </a:lnTo>
                <a:close/>
              </a:path>
              <a:path w="944880" h="229870">
                <a:moveTo>
                  <a:pt x="373102" y="161180"/>
                </a:moveTo>
                <a:lnTo>
                  <a:pt x="334605" y="161180"/>
                </a:lnTo>
                <a:lnTo>
                  <a:pt x="339367" y="160387"/>
                </a:lnTo>
                <a:lnTo>
                  <a:pt x="348495" y="157212"/>
                </a:lnTo>
                <a:lnTo>
                  <a:pt x="367446" y="122237"/>
                </a:lnTo>
                <a:lnTo>
                  <a:pt x="367334" y="105091"/>
                </a:lnTo>
                <a:lnTo>
                  <a:pt x="366950" y="100409"/>
                </a:lnTo>
                <a:lnTo>
                  <a:pt x="364966" y="89396"/>
                </a:lnTo>
                <a:lnTo>
                  <a:pt x="363428" y="84683"/>
                </a:lnTo>
                <a:lnTo>
                  <a:pt x="361344" y="80813"/>
                </a:lnTo>
                <a:lnTo>
                  <a:pt x="359261" y="76844"/>
                </a:lnTo>
                <a:lnTo>
                  <a:pt x="356582" y="73769"/>
                </a:lnTo>
                <a:lnTo>
                  <a:pt x="353308" y="71586"/>
                </a:lnTo>
                <a:lnTo>
                  <a:pt x="350033" y="69304"/>
                </a:lnTo>
                <a:lnTo>
                  <a:pt x="346164" y="68163"/>
                </a:lnTo>
                <a:lnTo>
                  <a:pt x="379959" y="68163"/>
                </a:lnTo>
                <a:lnTo>
                  <a:pt x="389594" y="105091"/>
                </a:lnTo>
                <a:lnTo>
                  <a:pt x="389734" y="113109"/>
                </a:lnTo>
                <a:lnTo>
                  <a:pt x="389501" y="119741"/>
                </a:lnTo>
                <a:lnTo>
                  <a:pt x="378460" y="155426"/>
                </a:lnTo>
                <a:lnTo>
                  <a:pt x="373102" y="161180"/>
                </a:lnTo>
                <a:close/>
              </a:path>
              <a:path w="944880" h="229870">
                <a:moveTo>
                  <a:pt x="471026" y="179635"/>
                </a:moveTo>
                <a:lnTo>
                  <a:pt x="461898" y="179635"/>
                </a:lnTo>
                <a:lnTo>
                  <a:pt x="453762" y="178246"/>
                </a:lnTo>
                <a:lnTo>
                  <a:pt x="419680" y="150911"/>
                </a:lnTo>
                <a:lnTo>
                  <a:pt x="413189" y="113407"/>
                </a:lnTo>
                <a:lnTo>
                  <a:pt x="413383" y="107909"/>
                </a:lnTo>
                <a:lnTo>
                  <a:pt x="434315" y="61714"/>
                </a:lnTo>
                <a:lnTo>
                  <a:pt x="473407" y="49113"/>
                </a:lnTo>
                <a:lnTo>
                  <a:pt x="482535" y="49113"/>
                </a:lnTo>
                <a:lnTo>
                  <a:pt x="490671" y="50502"/>
                </a:lnTo>
                <a:lnTo>
                  <a:pt x="504959" y="56058"/>
                </a:lnTo>
                <a:lnTo>
                  <a:pt x="511011" y="60176"/>
                </a:lnTo>
                <a:lnTo>
                  <a:pt x="515972" y="65633"/>
                </a:lnTo>
                <a:lnTo>
                  <a:pt x="517901" y="67716"/>
                </a:lnTo>
                <a:lnTo>
                  <a:pt x="465668" y="67716"/>
                </a:lnTo>
                <a:lnTo>
                  <a:pt x="460062" y="69006"/>
                </a:lnTo>
                <a:lnTo>
                  <a:pt x="436150" y="102244"/>
                </a:lnTo>
                <a:lnTo>
                  <a:pt x="435484" y="107909"/>
                </a:lnTo>
                <a:lnTo>
                  <a:pt x="435525" y="122699"/>
                </a:lnTo>
                <a:lnTo>
                  <a:pt x="461451" y="160188"/>
                </a:lnTo>
                <a:lnTo>
                  <a:pt x="466561" y="161180"/>
                </a:lnTo>
                <a:lnTo>
                  <a:pt x="515366" y="161180"/>
                </a:lnTo>
                <a:lnTo>
                  <a:pt x="510068" y="167084"/>
                </a:lnTo>
                <a:lnTo>
                  <a:pt x="477909" y="179337"/>
                </a:lnTo>
                <a:lnTo>
                  <a:pt x="471026" y="179635"/>
                </a:lnTo>
                <a:close/>
              </a:path>
              <a:path w="944880" h="229870">
                <a:moveTo>
                  <a:pt x="515366" y="161180"/>
                </a:moveTo>
                <a:lnTo>
                  <a:pt x="478765" y="161180"/>
                </a:lnTo>
                <a:lnTo>
                  <a:pt x="484371" y="159940"/>
                </a:lnTo>
                <a:lnTo>
                  <a:pt x="489034" y="157460"/>
                </a:lnTo>
                <a:lnTo>
                  <a:pt x="493697" y="154880"/>
                </a:lnTo>
                <a:lnTo>
                  <a:pt x="497467" y="151457"/>
                </a:lnTo>
                <a:lnTo>
                  <a:pt x="500345" y="147191"/>
                </a:lnTo>
                <a:lnTo>
                  <a:pt x="503343" y="142875"/>
                </a:lnTo>
                <a:lnTo>
                  <a:pt x="505504" y="137963"/>
                </a:lnTo>
                <a:lnTo>
                  <a:pt x="508282" y="126652"/>
                </a:lnTo>
                <a:lnTo>
                  <a:pt x="508805" y="122138"/>
                </a:lnTo>
                <a:lnTo>
                  <a:pt x="508884" y="105816"/>
                </a:lnTo>
                <a:lnTo>
                  <a:pt x="508134" y="99814"/>
                </a:lnTo>
                <a:lnTo>
                  <a:pt x="506447" y="94059"/>
                </a:lnTo>
                <a:lnTo>
                  <a:pt x="504760" y="88205"/>
                </a:lnTo>
                <a:lnTo>
                  <a:pt x="502329" y="83343"/>
                </a:lnTo>
                <a:lnTo>
                  <a:pt x="499154" y="79474"/>
                </a:lnTo>
                <a:lnTo>
                  <a:pt x="495979" y="75505"/>
                </a:lnTo>
                <a:lnTo>
                  <a:pt x="492110" y="72578"/>
                </a:lnTo>
                <a:lnTo>
                  <a:pt x="487546" y="70693"/>
                </a:lnTo>
                <a:lnTo>
                  <a:pt x="482982" y="68709"/>
                </a:lnTo>
                <a:lnTo>
                  <a:pt x="477872" y="67716"/>
                </a:lnTo>
                <a:lnTo>
                  <a:pt x="517901" y="67716"/>
                </a:lnTo>
                <a:lnTo>
                  <a:pt x="531050" y="105816"/>
                </a:lnTo>
                <a:lnTo>
                  <a:pt x="531301" y="113407"/>
                </a:lnTo>
                <a:lnTo>
                  <a:pt x="531030" y="120650"/>
                </a:lnTo>
                <a:lnTo>
                  <a:pt x="520486" y="155475"/>
                </a:lnTo>
                <a:lnTo>
                  <a:pt x="515366" y="161180"/>
                </a:lnTo>
                <a:close/>
              </a:path>
              <a:path w="944880" h="229870">
                <a:moveTo>
                  <a:pt x="661818" y="52982"/>
                </a:moveTo>
                <a:lnTo>
                  <a:pt x="639792" y="52982"/>
                </a:lnTo>
                <a:lnTo>
                  <a:pt x="639792" y="0"/>
                </a:lnTo>
                <a:lnTo>
                  <a:pt x="661818" y="0"/>
                </a:lnTo>
                <a:lnTo>
                  <a:pt x="661818" y="52982"/>
                </a:lnTo>
                <a:close/>
              </a:path>
              <a:path w="944880" h="229870">
                <a:moveTo>
                  <a:pt x="606802" y="179635"/>
                </a:moveTo>
                <a:lnTo>
                  <a:pt x="591324" y="179635"/>
                </a:lnTo>
                <a:lnTo>
                  <a:pt x="584974" y="178147"/>
                </a:lnTo>
                <a:lnTo>
                  <a:pt x="557490" y="142726"/>
                </a:lnTo>
                <a:lnTo>
                  <a:pt x="554857" y="115639"/>
                </a:lnTo>
                <a:lnTo>
                  <a:pt x="555081" y="109165"/>
                </a:lnTo>
                <a:lnTo>
                  <a:pt x="577086" y="61664"/>
                </a:lnTo>
                <a:lnTo>
                  <a:pt x="616426" y="49857"/>
                </a:lnTo>
                <a:lnTo>
                  <a:pt x="620494" y="49857"/>
                </a:lnTo>
                <a:lnTo>
                  <a:pt x="624463" y="50105"/>
                </a:lnTo>
                <a:lnTo>
                  <a:pt x="632202" y="51097"/>
                </a:lnTo>
                <a:lnTo>
                  <a:pt x="636022" y="51891"/>
                </a:lnTo>
                <a:lnTo>
                  <a:pt x="639792" y="52982"/>
                </a:lnTo>
                <a:lnTo>
                  <a:pt x="661818" y="52982"/>
                </a:lnTo>
                <a:lnTo>
                  <a:pt x="661818" y="67865"/>
                </a:lnTo>
                <a:lnTo>
                  <a:pt x="614938" y="67865"/>
                </a:lnTo>
                <a:lnTo>
                  <a:pt x="606501" y="68591"/>
                </a:lnTo>
                <a:lnTo>
                  <a:pt x="577758" y="104114"/>
                </a:lnTo>
                <a:lnTo>
                  <a:pt x="577135" y="115639"/>
                </a:lnTo>
                <a:lnTo>
                  <a:pt x="577554" y="126308"/>
                </a:lnTo>
                <a:lnTo>
                  <a:pt x="594647" y="160883"/>
                </a:lnTo>
                <a:lnTo>
                  <a:pt x="635791" y="160883"/>
                </a:lnTo>
                <a:lnTo>
                  <a:pt x="631941" y="165124"/>
                </a:lnTo>
                <a:lnTo>
                  <a:pt x="626890" y="169608"/>
                </a:lnTo>
                <a:lnTo>
                  <a:pt x="621635" y="173235"/>
                </a:lnTo>
                <a:lnTo>
                  <a:pt x="614491" y="177502"/>
                </a:lnTo>
                <a:lnTo>
                  <a:pt x="606802" y="179635"/>
                </a:lnTo>
                <a:close/>
              </a:path>
              <a:path w="944880" h="229870">
                <a:moveTo>
                  <a:pt x="635791" y="160883"/>
                </a:moveTo>
                <a:lnTo>
                  <a:pt x="608439" y="160883"/>
                </a:lnTo>
                <a:lnTo>
                  <a:pt x="614293" y="158452"/>
                </a:lnTo>
                <a:lnTo>
                  <a:pt x="620444" y="153590"/>
                </a:lnTo>
                <a:lnTo>
                  <a:pt x="625114" y="149423"/>
                </a:lnTo>
                <a:lnTo>
                  <a:pt x="629895" y="144363"/>
                </a:lnTo>
                <a:lnTo>
                  <a:pt x="634788" y="138410"/>
                </a:lnTo>
                <a:lnTo>
                  <a:pt x="639792" y="131564"/>
                </a:lnTo>
                <a:lnTo>
                  <a:pt x="639792" y="73074"/>
                </a:lnTo>
                <a:lnTo>
                  <a:pt x="636220" y="71387"/>
                </a:lnTo>
                <a:lnTo>
                  <a:pt x="632251" y="70098"/>
                </a:lnTo>
                <a:lnTo>
                  <a:pt x="623520" y="68312"/>
                </a:lnTo>
                <a:lnTo>
                  <a:pt x="619204" y="67865"/>
                </a:lnTo>
                <a:lnTo>
                  <a:pt x="661818" y="67865"/>
                </a:lnTo>
                <a:lnTo>
                  <a:pt x="661818" y="153590"/>
                </a:lnTo>
                <a:lnTo>
                  <a:pt x="641429" y="153590"/>
                </a:lnTo>
                <a:lnTo>
                  <a:pt x="636787" y="159785"/>
                </a:lnTo>
                <a:lnTo>
                  <a:pt x="635791" y="160883"/>
                </a:lnTo>
                <a:close/>
              </a:path>
              <a:path w="944880" h="229870">
                <a:moveTo>
                  <a:pt x="661818" y="177403"/>
                </a:moveTo>
                <a:lnTo>
                  <a:pt x="642173" y="177403"/>
                </a:lnTo>
                <a:lnTo>
                  <a:pt x="641429" y="153590"/>
                </a:lnTo>
                <a:lnTo>
                  <a:pt x="661818" y="153590"/>
                </a:lnTo>
                <a:lnTo>
                  <a:pt x="661818" y="177403"/>
                </a:lnTo>
                <a:close/>
              </a:path>
              <a:path w="944880" h="229870">
                <a:moveTo>
                  <a:pt x="744339" y="210294"/>
                </a:moveTo>
                <a:lnTo>
                  <a:pt x="705073" y="210294"/>
                </a:lnTo>
                <a:lnTo>
                  <a:pt x="708794" y="209698"/>
                </a:lnTo>
                <a:lnTo>
                  <a:pt x="715739" y="207317"/>
                </a:lnTo>
                <a:lnTo>
                  <a:pt x="719013" y="205382"/>
                </a:lnTo>
                <a:lnTo>
                  <a:pt x="722089" y="202704"/>
                </a:lnTo>
                <a:lnTo>
                  <a:pt x="725264" y="200124"/>
                </a:lnTo>
                <a:lnTo>
                  <a:pt x="728240" y="196750"/>
                </a:lnTo>
                <a:lnTo>
                  <a:pt x="731019" y="192583"/>
                </a:lnTo>
                <a:lnTo>
                  <a:pt x="733896" y="188416"/>
                </a:lnTo>
                <a:lnTo>
                  <a:pt x="736674" y="183356"/>
                </a:lnTo>
                <a:lnTo>
                  <a:pt x="739353" y="177403"/>
                </a:lnTo>
                <a:lnTo>
                  <a:pt x="689049" y="51345"/>
                </a:lnTo>
                <a:lnTo>
                  <a:pt x="713903" y="51345"/>
                </a:lnTo>
                <a:lnTo>
                  <a:pt x="745753" y="134689"/>
                </a:lnTo>
                <a:lnTo>
                  <a:pt x="752152" y="154334"/>
                </a:lnTo>
                <a:lnTo>
                  <a:pt x="773744" y="154334"/>
                </a:lnTo>
                <a:lnTo>
                  <a:pt x="756171" y="193625"/>
                </a:lnTo>
                <a:lnTo>
                  <a:pt x="744826" y="209798"/>
                </a:lnTo>
                <a:lnTo>
                  <a:pt x="744339" y="210294"/>
                </a:lnTo>
                <a:close/>
              </a:path>
              <a:path w="944880" h="229870">
                <a:moveTo>
                  <a:pt x="773744" y="154334"/>
                </a:moveTo>
                <a:lnTo>
                  <a:pt x="752152" y="154334"/>
                </a:lnTo>
                <a:lnTo>
                  <a:pt x="759445" y="134243"/>
                </a:lnTo>
                <a:lnTo>
                  <a:pt x="788913" y="51345"/>
                </a:lnTo>
                <a:lnTo>
                  <a:pt x="812874" y="51345"/>
                </a:lnTo>
                <a:lnTo>
                  <a:pt x="773744" y="154334"/>
                </a:lnTo>
                <a:close/>
              </a:path>
              <a:path w="944880" h="229870">
                <a:moveTo>
                  <a:pt x="708099" y="229641"/>
                </a:moveTo>
                <a:lnTo>
                  <a:pt x="697582" y="229641"/>
                </a:lnTo>
                <a:lnTo>
                  <a:pt x="695597" y="229592"/>
                </a:lnTo>
                <a:lnTo>
                  <a:pt x="688156" y="229195"/>
                </a:lnTo>
                <a:lnTo>
                  <a:pt x="688156" y="209252"/>
                </a:lnTo>
                <a:lnTo>
                  <a:pt x="689942" y="209550"/>
                </a:lnTo>
                <a:lnTo>
                  <a:pt x="691926" y="209798"/>
                </a:lnTo>
                <a:lnTo>
                  <a:pt x="696292" y="210195"/>
                </a:lnTo>
                <a:lnTo>
                  <a:pt x="698624" y="210294"/>
                </a:lnTo>
                <a:lnTo>
                  <a:pt x="744339" y="210294"/>
                </a:lnTo>
                <a:lnTo>
                  <a:pt x="740692" y="214014"/>
                </a:lnTo>
                <a:lnTo>
                  <a:pt x="735136" y="219372"/>
                </a:lnTo>
                <a:lnTo>
                  <a:pt x="728985" y="223291"/>
                </a:lnTo>
                <a:lnTo>
                  <a:pt x="722238" y="225772"/>
                </a:lnTo>
                <a:lnTo>
                  <a:pt x="715590" y="228352"/>
                </a:lnTo>
                <a:lnTo>
                  <a:pt x="708099" y="229641"/>
                </a:lnTo>
                <a:close/>
              </a:path>
              <a:path w="944880" h="229870">
                <a:moveTo>
                  <a:pt x="860048" y="179486"/>
                </a:moveTo>
                <a:lnTo>
                  <a:pt x="846504" y="165645"/>
                </a:lnTo>
                <a:lnTo>
                  <a:pt x="914965" y="109239"/>
                </a:lnTo>
                <a:lnTo>
                  <a:pt x="846504" y="52387"/>
                </a:lnTo>
                <a:lnTo>
                  <a:pt x="860048" y="38546"/>
                </a:lnTo>
                <a:lnTo>
                  <a:pt x="944433" y="108942"/>
                </a:lnTo>
                <a:lnTo>
                  <a:pt x="860048" y="179486"/>
                </a:lnTo>
                <a:close/>
              </a:path>
            </a:pathLst>
          </a:custGeom>
          <a:solidFill>
            <a:srgbClr val="434343"/>
          </a:solidFill>
        </p:spPr>
        <p:txBody>
          <a:bodyPr wrap="square" lIns="0" tIns="0" rIns="0" bIns="0" rtlCol="0"/>
          <a:lstStyle/>
          <a:p>
            <a:endParaRPr/>
          </a:p>
        </p:txBody>
      </p:sp>
      <p:sp>
        <p:nvSpPr>
          <p:cNvPr id="26" name="object 26"/>
          <p:cNvSpPr/>
          <p:nvPr/>
        </p:nvSpPr>
        <p:spPr>
          <a:xfrm>
            <a:off x="4295675" y="3573874"/>
            <a:ext cx="106045" cy="301625"/>
          </a:xfrm>
          <a:custGeom>
            <a:avLst/>
            <a:gdLst/>
            <a:ahLst/>
            <a:cxnLst/>
            <a:rect l="l" t="t" r="r" b="b"/>
            <a:pathLst>
              <a:path w="106045" h="301625">
                <a:moveTo>
                  <a:pt x="105599" y="301499"/>
                </a:moveTo>
                <a:lnTo>
                  <a:pt x="0" y="301499"/>
                </a:lnTo>
                <a:lnTo>
                  <a:pt x="0" y="0"/>
                </a:lnTo>
                <a:lnTo>
                  <a:pt x="105599" y="0"/>
                </a:lnTo>
                <a:lnTo>
                  <a:pt x="105599" y="301499"/>
                </a:lnTo>
                <a:close/>
              </a:path>
            </a:pathLst>
          </a:custGeom>
          <a:solidFill>
            <a:srgbClr val="6AA84F"/>
          </a:solidFill>
        </p:spPr>
        <p:txBody>
          <a:bodyPr wrap="square" lIns="0" tIns="0" rIns="0" bIns="0" rtlCol="0"/>
          <a:lstStyle/>
          <a:p>
            <a:endParaRPr/>
          </a:p>
        </p:txBody>
      </p:sp>
      <p:sp>
        <p:nvSpPr>
          <p:cNvPr id="27" name="object 27"/>
          <p:cNvSpPr/>
          <p:nvPr/>
        </p:nvSpPr>
        <p:spPr>
          <a:xfrm>
            <a:off x="904350" y="4284100"/>
            <a:ext cx="829310" cy="301625"/>
          </a:xfrm>
          <a:custGeom>
            <a:avLst/>
            <a:gdLst/>
            <a:ahLst/>
            <a:cxnLst/>
            <a:rect l="l" t="t" r="r" b="b"/>
            <a:pathLst>
              <a:path w="829310" h="301625">
                <a:moveTo>
                  <a:pt x="828899" y="301499"/>
                </a:moveTo>
                <a:lnTo>
                  <a:pt x="0" y="301499"/>
                </a:lnTo>
                <a:lnTo>
                  <a:pt x="0" y="0"/>
                </a:lnTo>
                <a:lnTo>
                  <a:pt x="828899" y="0"/>
                </a:lnTo>
                <a:lnTo>
                  <a:pt x="828899" y="301499"/>
                </a:lnTo>
                <a:close/>
              </a:path>
            </a:pathLst>
          </a:custGeom>
          <a:solidFill>
            <a:srgbClr val="A61B00"/>
          </a:solidFill>
        </p:spPr>
        <p:txBody>
          <a:bodyPr wrap="square" lIns="0" tIns="0" rIns="0" bIns="0" rtlCol="0"/>
          <a:lstStyle/>
          <a:p>
            <a:endParaRPr/>
          </a:p>
        </p:txBody>
      </p:sp>
      <p:sp>
        <p:nvSpPr>
          <p:cNvPr id="28" name="object 28"/>
          <p:cNvSpPr/>
          <p:nvPr/>
        </p:nvSpPr>
        <p:spPr>
          <a:xfrm>
            <a:off x="904350" y="4639200"/>
            <a:ext cx="829310" cy="301625"/>
          </a:xfrm>
          <a:custGeom>
            <a:avLst/>
            <a:gdLst/>
            <a:ahLst/>
            <a:cxnLst/>
            <a:rect l="l" t="t" r="r" b="b"/>
            <a:pathLst>
              <a:path w="829310" h="301625">
                <a:moveTo>
                  <a:pt x="828899" y="301499"/>
                </a:moveTo>
                <a:lnTo>
                  <a:pt x="0" y="301499"/>
                </a:lnTo>
                <a:lnTo>
                  <a:pt x="0" y="0"/>
                </a:lnTo>
                <a:lnTo>
                  <a:pt x="828899" y="0"/>
                </a:lnTo>
                <a:lnTo>
                  <a:pt x="828899" y="301499"/>
                </a:lnTo>
                <a:close/>
              </a:path>
            </a:pathLst>
          </a:custGeom>
          <a:solidFill>
            <a:srgbClr val="674EA7"/>
          </a:solidFill>
        </p:spPr>
        <p:txBody>
          <a:bodyPr wrap="square" lIns="0" tIns="0" rIns="0" bIns="0" rtlCol="0"/>
          <a:lstStyle/>
          <a:p>
            <a:endParaRP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4" y="284770"/>
            <a:ext cx="4752975" cy="574040"/>
          </a:xfrm>
          <a:prstGeom prst="rect">
            <a:avLst/>
          </a:prstGeom>
        </p:spPr>
        <p:txBody>
          <a:bodyPr vert="horz" wrap="square" lIns="0" tIns="12700" rIns="0" bIns="0" rtlCol="0">
            <a:spAutoFit/>
          </a:bodyPr>
          <a:lstStyle/>
          <a:p>
            <a:pPr marL="12700">
              <a:lnSpc>
                <a:spcPct val="100000"/>
              </a:lnSpc>
              <a:spcBef>
                <a:spcPts val="100"/>
              </a:spcBef>
            </a:pPr>
            <a:r>
              <a:rPr spc="480" dirty="0"/>
              <a:t>DOM </a:t>
            </a:r>
            <a:r>
              <a:rPr spc="465" dirty="0"/>
              <a:t>and</a:t>
            </a:r>
            <a:r>
              <a:rPr spc="-470" dirty="0"/>
              <a:t> </a:t>
            </a:r>
            <a:r>
              <a:rPr spc="305" dirty="0"/>
              <a:t>Text </a:t>
            </a:r>
            <a:r>
              <a:rPr spc="385" dirty="0"/>
              <a:t>nodes</a:t>
            </a:r>
          </a:p>
        </p:txBody>
      </p:sp>
      <p:sp>
        <p:nvSpPr>
          <p:cNvPr id="3" name="object 3"/>
          <p:cNvSpPr/>
          <p:nvPr/>
        </p:nvSpPr>
        <p:spPr>
          <a:xfrm>
            <a:off x="4068824" y="1728278"/>
            <a:ext cx="635635" cy="213360"/>
          </a:xfrm>
          <a:custGeom>
            <a:avLst/>
            <a:gdLst/>
            <a:ahLst/>
            <a:cxnLst/>
            <a:rect l="l" t="t" r="r" b="b"/>
            <a:pathLst>
              <a:path w="635635" h="213360">
                <a:moveTo>
                  <a:pt x="24705" y="210294"/>
                </a:moveTo>
                <a:lnTo>
                  <a:pt x="0" y="210294"/>
                </a:lnTo>
                <a:lnTo>
                  <a:pt x="0" y="15775"/>
                </a:lnTo>
                <a:lnTo>
                  <a:pt x="34081" y="15775"/>
                </a:lnTo>
                <a:lnTo>
                  <a:pt x="50177" y="50006"/>
                </a:lnTo>
                <a:lnTo>
                  <a:pt x="24705" y="50006"/>
                </a:lnTo>
                <a:lnTo>
                  <a:pt x="24705" y="210294"/>
                </a:lnTo>
                <a:close/>
              </a:path>
              <a:path w="635635" h="213360">
                <a:moveTo>
                  <a:pt x="132308" y="175170"/>
                </a:moveTo>
                <a:lnTo>
                  <a:pt x="107602" y="175170"/>
                </a:lnTo>
                <a:lnTo>
                  <a:pt x="107602" y="15775"/>
                </a:lnTo>
                <a:lnTo>
                  <a:pt x="132308" y="15775"/>
                </a:lnTo>
                <a:lnTo>
                  <a:pt x="132308" y="175170"/>
                </a:lnTo>
                <a:close/>
              </a:path>
              <a:path w="635635" h="213360">
                <a:moveTo>
                  <a:pt x="132308" y="210294"/>
                </a:moveTo>
                <a:lnTo>
                  <a:pt x="97780" y="210294"/>
                </a:lnTo>
                <a:lnTo>
                  <a:pt x="41076" y="88999"/>
                </a:lnTo>
                <a:lnTo>
                  <a:pt x="24705" y="50006"/>
                </a:lnTo>
                <a:lnTo>
                  <a:pt x="50177" y="50006"/>
                </a:lnTo>
                <a:lnTo>
                  <a:pt x="88106" y="130671"/>
                </a:lnTo>
                <a:lnTo>
                  <a:pt x="107602" y="175170"/>
                </a:lnTo>
                <a:lnTo>
                  <a:pt x="132308" y="175170"/>
                </a:lnTo>
                <a:lnTo>
                  <a:pt x="132308" y="210294"/>
                </a:lnTo>
                <a:close/>
              </a:path>
              <a:path w="635635" h="213360">
                <a:moveTo>
                  <a:pt x="232171" y="212973"/>
                </a:moveTo>
                <a:lnTo>
                  <a:pt x="191579" y="201848"/>
                </a:lnTo>
                <a:lnTo>
                  <a:pt x="168175" y="169366"/>
                </a:lnTo>
                <a:lnTo>
                  <a:pt x="163562" y="136475"/>
                </a:lnTo>
                <a:lnTo>
                  <a:pt x="163869" y="127964"/>
                </a:lnTo>
                <a:lnTo>
                  <a:pt x="178268" y="85464"/>
                </a:lnTo>
                <a:lnTo>
                  <a:pt x="211931" y="61456"/>
                </a:lnTo>
                <a:lnTo>
                  <a:pt x="235148" y="58191"/>
                </a:lnTo>
                <a:lnTo>
                  <a:pt x="242971" y="58508"/>
                </a:lnTo>
                <a:lnTo>
                  <a:pt x="280810" y="73297"/>
                </a:lnTo>
                <a:lnTo>
                  <a:pt x="287426" y="80218"/>
                </a:lnTo>
                <a:lnTo>
                  <a:pt x="225921" y="80218"/>
                </a:lnTo>
                <a:lnTo>
                  <a:pt x="219273" y="81756"/>
                </a:lnTo>
                <a:lnTo>
                  <a:pt x="192434" y="114597"/>
                </a:lnTo>
                <a:lnTo>
                  <a:pt x="190084" y="127964"/>
                </a:lnTo>
                <a:lnTo>
                  <a:pt x="190139" y="145507"/>
                </a:lnTo>
                <a:lnTo>
                  <a:pt x="205581" y="181818"/>
                </a:lnTo>
                <a:lnTo>
                  <a:pt x="226913" y="191095"/>
                </a:lnTo>
                <a:lnTo>
                  <a:pt x="284826" y="191095"/>
                </a:lnTo>
                <a:lnTo>
                  <a:pt x="284708" y="191244"/>
                </a:lnTo>
                <a:lnTo>
                  <a:pt x="248096" y="211559"/>
                </a:lnTo>
                <a:lnTo>
                  <a:pt x="240357" y="212619"/>
                </a:lnTo>
                <a:lnTo>
                  <a:pt x="232171" y="212973"/>
                </a:lnTo>
                <a:close/>
              </a:path>
              <a:path w="635635" h="213360">
                <a:moveTo>
                  <a:pt x="284826" y="191095"/>
                </a:moveTo>
                <a:lnTo>
                  <a:pt x="241399" y="191095"/>
                </a:lnTo>
                <a:lnTo>
                  <a:pt x="247997" y="189607"/>
                </a:lnTo>
                <a:lnTo>
                  <a:pt x="259010" y="183554"/>
                </a:lnTo>
                <a:lnTo>
                  <a:pt x="263525" y="179486"/>
                </a:lnTo>
                <a:lnTo>
                  <a:pt x="266997" y="174426"/>
                </a:lnTo>
                <a:lnTo>
                  <a:pt x="270569" y="169366"/>
                </a:lnTo>
                <a:lnTo>
                  <a:pt x="273149" y="163512"/>
                </a:lnTo>
                <a:lnTo>
                  <a:pt x="274736" y="156864"/>
                </a:lnTo>
                <a:lnTo>
                  <a:pt x="276423" y="150117"/>
                </a:lnTo>
                <a:lnTo>
                  <a:pt x="277054" y="144809"/>
                </a:lnTo>
                <a:lnTo>
                  <a:pt x="277146" y="125424"/>
                </a:lnTo>
                <a:lnTo>
                  <a:pt x="276225" y="118318"/>
                </a:lnTo>
                <a:lnTo>
                  <a:pt x="274141" y="111472"/>
                </a:lnTo>
                <a:lnTo>
                  <a:pt x="272156" y="104526"/>
                </a:lnTo>
                <a:lnTo>
                  <a:pt x="269279" y="98772"/>
                </a:lnTo>
                <a:lnTo>
                  <a:pt x="265509" y="94208"/>
                </a:lnTo>
                <a:lnTo>
                  <a:pt x="261739" y="89544"/>
                </a:lnTo>
                <a:lnTo>
                  <a:pt x="257125" y="86072"/>
                </a:lnTo>
                <a:lnTo>
                  <a:pt x="251668" y="83790"/>
                </a:lnTo>
                <a:lnTo>
                  <a:pt x="246310" y="81408"/>
                </a:lnTo>
                <a:lnTo>
                  <a:pt x="240307" y="80218"/>
                </a:lnTo>
                <a:lnTo>
                  <a:pt x="287426" y="80218"/>
                </a:lnTo>
                <a:lnTo>
                  <a:pt x="302567" y="116978"/>
                </a:lnTo>
                <a:lnTo>
                  <a:pt x="303758" y="134391"/>
                </a:lnTo>
                <a:lnTo>
                  <a:pt x="303439" y="143023"/>
                </a:lnTo>
                <a:lnTo>
                  <a:pt x="292856" y="179821"/>
                </a:lnTo>
                <a:lnTo>
                  <a:pt x="289052" y="185784"/>
                </a:lnTo>
                <a:lnTo>
                  <a:pt x="284826" y="191095"/>
                </a:lnTo>
                <a:close/>
              </a:path>
              <a:path w="635635" h="213360">
                <a:moveTo>
                  <a:pt x="460474" y="62805"/>
                </a:moveTo>
                <a:lnTo>
                  <a:pt x="434429" y="62805"/>
                </a:lnTo>
                <a:lnTo>
                  <a:pt x="434429" y="0"/>
                </a:lnTo>
                <a:lnTo>
                  <a:pt x="460474" y="0"/>
                </a:lnTo>
                <a:lnTo>
                  <a:pt x="460474" y="62805"/>
                </a:lnTo>
                <a:close/>
              </a:path>
              <a:path w="635635" h="213360">
                <a:moveTo>
                  <a:pt x="385464" y="212973"/>
                </a:moveTo>
                <a:lnTo>
                  <a:pt x="376931" y="212973"/>
                </a:lnTo>
                <a:lnTo>
                  <a:pt x="369391" y="211187"/>
                </a:lnTo>
                <a:lnTo>
                  <a:pt x="341002" y="181793"/>
                </a:lnTo>
                <a:lnTo>
                  <a:pt x="333672" y="138707"/>
                </a:lnTo>
                <a:lnTo>
                  <a:pt x="333998" y="129452"/>
                </a:lnTo>
                <a:lnTo>
                  <a:pt x="345169" y="91231"/>
                </a:lnTo>
                <a:lnTo>
                  <a:pt x="376684" y="64442"/>
                </a:lnTo>
                <a:lnTo>
                  <a:pt x="406747" y="59084"/>
                </a:lnTo>
                <a:lnTo>
                  <a:pt x="411509" y="59084"/>
                </a:lnTo>
                <a:lnTo>
                  <a:pt x="416173" y="59382"/>
                </a:lnTo>
                <a:lnTo>
                  <a:pt x="425400" y="60573"/>
                </a:lnTo>
                <a:lnTo>
                  <a:pt x="429964" y="61515"/>
                </a:lnTo>
                <a:lnTo>
                  <a:pt x="434429" y="62805"/>
                </a:lnTo>
                <a:lnTo>
                  <a:pt x="460474" y="62805"/>
                </a:lnTo>
                <a:lnTo>
                  <a:pt x="460474" y="80516"/>
                </a:lnTo>
                <a:lnTo>
                  <a:pt x="404961" y="80516"/>
                </a:lnTo>
                <a:lnTo>
                  <a:pt x="394971" y="81371"/>
                </a:lnTo>
                <a:lnTo>
                  <a:pt x="363103" y="111769"/>
                </a:lnTo>
                <a:lnTo>
                  <a:pt x="360164" y="137070"/>
                </a:lnTo>
                <a:lnTo>
                  <a:pt x="360657" y="149758"/>
                </a:lnTo>
                <a:lnTo>
                  <a:pt x="377725" y="187486"/>
                </a:lnTo>
                <a:lnTo>
                  <a:pt x="390673" y="190797"/>
                </a:lnTo>
                <a:lnTo>
                  <a:pt x="429545" y="190797"/>
                </a:lnTo>
                <a:lnTo>
                  <a:pt x="425053" y="195746"/>
                </a:lnTo>
                <a:lnTo>
                  <a:pt x="392701" y="212498"/>
                </a:lnTo>
                <a:lnTo>
                  <a:pt x="385464" y="212973"/>
                </a:lnTo>
                <a:close/>
              </a:path>
              <a:path w="635635" h="213360">
                <a:moveTo>
                  <a:pt x="429545" y="190797"/>
                </a:moveTo>
                <a:lnTo>
                  <a:pt x="397222" y="190797"/>
                </a:lnTo>
                <a:lnTo>
                  <a:pt x="404118" y="187870"/>
                </a:lnTo>
                <a:lnTo>
                  <a:pt x="411360" y="182016"/>
                </a:lnTo>
                <a:lnTo>
                  <a:pt x="416932" y="177096"/>
                </a:lnTo>
                <a:lnTo>
                  <a:pt x="422634" y="171115"/>
                </a:lnTo>
                <a:lnTo>
                  <a:pt x="428466" y="164073"/>
                </a:lnTo>
                <a:lnTo>
                  <a:pt x="434429" y="155971"/>
                </a:lnTo>
                <a:lnTo>
                  <a:pt x="434429" y="86617"/>
                </a:lnTo>
                <a:lnTo>
                  <a:pt x="430163" y="84633"/>
                </a:lnTo>
                <a:lnTo>
                  <a:pt x="425450" y="83145"/>
                </a:lnTo>
                <a:lnTo>
                  <a:pt x="420290" y="82153"/>
                </a:lnTo>
                <a:lnTo>
                  <a:pt x="415131" y="81061"/>
                </a:lnTo>
                <a:lnTo>
                  <a:pt x="410021" y="80516"/>
                </a:lnTo>
                <a:lnTo>
                  <a:pt x="460474" y="80516"/>
                </a:lnTo>
                <a:lnTo>
                  <a:pt x="460474" y="182016"/>
                </a:lnTo>
                <a:lnTo>
                  <a:pt x="436364" y="182016"/>
                </a:lnTo>
                <a:lnTo>
                  <a:pt x="430820" y="189393"/>
                </a:lnTo>
                <a:lnTo>
                  <a:pt x="429545" y="190797"/>
                </a:lnTo>
                <a:close/>
              </a:path>
              <a:path w="635635" h="213360">
                <a:moveTo>
                  <a:pt x="460474" y="210294"/>
                </a:moveTo>
                <a:lnTo>
                  <a:pt x="437257" y="210294"/>
                </a:lnTo>
                <a:lnTo>
                  <a:pt x="436364" y="182016"/>
                </a:lnTo>
                <a:lnTo>
                  <a:pt x="460474" y="182016"/>
                </a:lnTo>
                <a:lnTo>
                  <a:pt x="460474" y="210294"/>
                </a:lnTo>
                <a:close/>
              </a:path>
              <a:path w="635635" h="213360">
                <a:moveTo>
                  <a:pt x="575518" y="212973"/>
                </a:moveTo>
                <a:lnTo>
                  <a:pt x="535864" y="204871"/>
                </a:lnTo>
                <a:lnTo>
                  <a:pt x="509047" y="175347"/>
                </a:lnTo>
                <a:lnTo>
                  <a:pt x="502495" y="134441"/>
                </a:lnTo>
                <a:lnTo>
                  <a:pt x="502722" y="128103"/>
                </a:lnTo>
                <a:lnTo>
                  <a:pt x="516089" y="86915"/>
                </a:lnTo>
                <a:lnTo>
                  <a:pt x="548124" y="61707"/>
                </a:lnTo>
                <a:lnTo>
                  <a:pt x="570309" y="58191"/>
                </a:lnTo>
                <a:lnTo>
                  <a:pt x="577899" y="58498"/>
                </a:lnTo>
                <a:lnTo>
                  <a:pt x="618232" y="77092"/>
                </a:lnTo>
                <a:lnTo>
                  <a:pt x="619898" y="78878"/>
                </a:lnTo>
                <a:lnTo>
                  <a:pt x="563463" y="78878"/>
                </a:lnTo>
                <a:lnTo>
                  <a:pt x="558304" y="79970"/>
                </a:lnTo>
                <a:lnTo>
                  <a:pt x="531305" y="111273"/>
                </a:lnTo>
                <a:lnTo>
                  <a:pt x="529530" y="123973"/>
                </a:lnTo>
                <a:lnTo>
                  <a:pt x="634920" y="123973"/>
                </a:lnTo>
                <a:lnTo>
                  <a:pt x="635049" y="127694"/>
                </a:lnTo>
                <a:lnTo>
                  <a:pt x="634942" y="135880"/>
                </a:lnTo>
                <a:lnTo>
                  <a:pt x="634801" y="139402"/>
                </a:lnTo>
                <a:lnTo>
                  <a:pt x="634652" y="141734"/>
                </a:lnTo>
                <a:lnTo>
                  <a:pt x="634454" y="143916"/>
                </a:lnTo>
                <a:lnTo>
                  <a:pt x="529530" y="143916"/>
                </a:lnTo>
                <a:lnTo>
                  <a:pt x="530330" y="154716"/>
                </a:lnTo>
                <a:lnTo>
                  <a:pt x="557956" y="188342"/>
                </a:lnTo>
                <a:lnTo>
                  <a:pt x="579239" y="191392"/>
                </a:lnTo>
                <a:lnTo>
                  <a:pt x="627012" y="191392"/>
                </a:lnTo>
                <a:lnTo>
                  <a:pt x="627012" y="206275"/>
                </a:lnTo>
                <a:lnTo>
                  <a:pt x="582597" y="212852"/>
                </a:lnTo>
                <a:lnTo>
                  <a:pt x="575518" y="212973"/>
                </a:lnTo>
                <a:close/>
              </a:path>
              <a:path w="635635" h="213360">
                <a:moveTo>
                  <a:pt x="634920" y="123973"/>
                </a:moveTo>
                <a:lnTo>
                  <a:pt x="608111" y="123973"/>
                </a:lnTo>
                <a:lnTo>
                  <a:pt x="608409" y="117326"/>
                </a:lnTo>
                <a:lnTo>
                  <a:pt x="607749" y="111224"/>
                </a:lnTo>
                <a:lnTo>
                  <a:pt x="606105" y="105565"/>
                </a:lnTo>
                <a:lnTo>
                  <a:pt x="604589" y="100260"/>
                </a:lnTo>
                <a:lnTo>
                  <a:pt x="602109" y="95498"/>
                </a:lnTo>
                <a:lnTo>
                  <a:pt x="598735" y="91529"/>
                </a:lnTo>
                <a:lnTo>
                  <a:pt x="595461" y="87560"/>
                </a:lnTo>
                <a:lnTo>
                  <a:pt x="591343" y="84484"/>
                </a:lnTo>
                <a:lnTo>
                  <a:pt x="586382" y="82301"/>
                </a:lnTo>
                <a:lnTo>
                  <a:pt x="581421" y="80019"/>
                </a:lnTo>
                <a:lnTo>
                  <a:pt x="575667" y="78878"/>
                </a:lnTo>
                <a:lnTo>
                  <a:pt x="619898" y="78878"/>
                </a:lnTo>
                <a:lnTo>
                  <a:pt x="623788" y="83046"/>
                </a:lnTo>
                <a:lnTo>
                  <a:pt x="634779" y="119927"/>
                </a:lnTo>
                <a:lnTo>
                  <a:pt x="634920" y="123973"/>
                </a:lnTo>
                <a:close/>
              </a:path>
              <a:path w="635635" h="213360">
                <a:moveTo>
                  <a:pt x="627012" y="191392"/>
                </a:moveTo>
                <a:lnTo>
                  <a:pt x="583604" y="191392"/>
                </a:lnTo>
                <a:lnTo>
                  <a:pt x="587970" y="191244"/>
                </a:lnTo>
                <a:lnTo>
                  <a:pt x="592335" y="190946"/>
                </a:lnTo>
                <a:lnTo>
                  <a:pt x="627012" y="184993"/>
                </a:lnTo>
                <a:lnTo>
                  <a:pt x="627012" y="191392"/>
                </a:lnTo>
                <a:close/>
              </a:path>
            </a:pathLst>
          </a:custGeom>
          <a:solidFill>
            <a:srgbClr val="0097A7"/>
          </a:solidFill>
        </p:spPr>
        <p:txBody>
          <a:bodyPr wrap="square" lIns="0" tIns="0" rIns="0" bIns="0" rtlCol="0"/>
          <a:lstStyle/>
          <a:p>
            <a:endParaRPr/>
          </a:p>
        </p:txBody>
      </p:sp>
      <p:sp>
        <p:nvSpPr>
          <p:cNvPr id="4" name="object 4"/>
          <p:cNvSpPr/>
          <p:nvPr/>
        </p:nvSpPr>
        <p:spPr>
          <a:xfrm>
            <a:off x="2457165" y="2147378"/>
            <a:ext cx="635635" cy="213360"/>
          </a:xfrm>
          <a:custGeom>
            <a:avLst/>
            <a:gdLst/>
            <a:ahLst/>
            <a:cxnLst/>
            <a:rect l="l" t="t" r="r" b="b"/>
            <a:pathLst>
              <a:path w="635635" h="213360">
                <a:moveTo>
                  <a:pt x="24705" y="210294"/>
                </a:moveTo>
                <a:lnTo>
                  <a:pt x="0" y="210294"/>
                </a:lnTo>
                <a:lnTo>
                  <a:pt x="0" y="15775"/>
                </a:lnTo>
                <a:lnTo>
                  <a:pt x="34081" y="15775"/>
                </a:lnTo>
                <a:lnTo>
                  <a:pt x="50177" y="50006"/>
                </a:lnTo>
                <a:lnTo>
                  <a:pt x="24705" y="50006"/>
                </a:lnTo>
                <a:lnTo>
                  <a:pt x="24705" y="210294"/>
                </a:lnTo>
                <a:close/>
              </a:path>
              <a:path w="635635" h="213360">
                <a:moveTo>
                  <a:pt x="132308" y="175170"/>
                </a:moveTo>
                <a:lnTo>
                  <a:pt x="107602" y="175170"/>
                </a:lnTo>
                <a:lnTo>
                  <a:pt x="107602" y="15775"/>
                </a:lnTo>
                <a:lnTo>
                  <a:pt x="132308" y="15775"/>
                </a:lnTo>
                <a:lnTo>
                  <a:pt x="132308" y="175170"/>
                </a:lnTo>
                <a:close/>
              </a:path>
              <a:path w="635635" h="213360">
                <a:moveTo>
                  <a:pt x="132308" y="210294"/>
                </a:moveTo>
                <a:lnTo>
                  <a:pt x="97780" y="210294"/>
                </a:lnTo>
                <a:lnTo>
                  <a:pt x="41076" y="88999"/>
                </a:lnTo>
                <a:lnTo>
                  <a:pt x="24705" y="50006"/>
                </a:lnTo>
                <a:lnTo>
                  <a:pt x="50177" y="50006"/>
                </a:lnTo>
                <a:lnTo>
                  <a:pt x="88106" y="130671"/>
                </a:lnTo>
                <a:lnTo>
                  <a:pt x="107602" y="175170"/>
                </a:lnTo>
                <a:lnTo>
                  <a:pt x="132308" y="175170"/>
                </a:lnTo>
                <a:lnTo>
                  <a:pt x="132308" y="210294"/>
                </a:lnTo>
                <a:close/>
              </a:path>
              <a:path w="635635" h="213360">
                <a:moveTo>
                  <a:pt x="232171" y="212973"/>
                </a:moveTo>
                <a:lnTo>
                  <a:pt x="191578" y="201848"/>
                </a:lnTo>
                <a:lnTo>
                  <a:pt x="168175" y="169366"/>
                </a:lnTo>
                <a:lnTo>
                  <a:pt x="163562" y="136475"/>
                </a:lnTo>
                <a:lnTo>
                  <a:pt x="163869" y="127964"/>
                </a:lnTo>
                <a:lnTo>
                  <a:pt x="178268" y="85464"/>
                </a:lnTo>
                <a:lnTo>
                  <a:pt x="211931" y="61456"/>
                </a:lnTo>
                <a:lnTo>
                  <a:pt x="235148" y="58191"/>
                </a:lnTo>
                <a:lnTo>
                  <a:pt x="242971" y="58508"/>
                </a:lnTo>
                <a:lnTo>
                  <a:pt x="280810" y="73297"/>
                </a:lnTo>
                <a:lnTo>
                  <a:pt x="287426" y="80218"/>
                </a:lnTo>
                <a:lnTo>
                  <a:pt x="225921" y="80218"/>
                </a:lnTo>
                <a:lnTo>
                  <a:pt x="219273" y="81756"/>
                </a:lnTo>
                <a:lnTo>
                  <a:pt x="192434" y="114597"/>
                </a:lnTo>
                <a:lnTo>
                  <a:pt x="190084" y="127964"/>
                </a:lnTo>
                <a:lnTo>
                  <a:pt x="190139" y="145507"/>
                </a:lnTo>
                <a:lnTo>
                  <a:pt x="205581" y="181818"/>
                </a:lnTo>
                <a:lnTo>
                  <a:pt x="226913" y="191095"/>
                </a:lnTo>
                <a:lnTo>
                  <a:pt x="284826" y="191095"/>
                </a:lnTo>
                <a:lnTo>
                  <a:pt x="284708" y="191244"/>
                </a:lnTo>
                <a:lnTo>
                  <a:pt x="248096" y="211559"/>
                </a:lnTo>
                <a:lnTo>
                  <a:pt x="240357" y="212619"/>
                </a:lnTo>
                <a:lnTo>
                  <a:pt x="232171" y="212973"/>
                </a:lnTo>
                <a:close/>
              </a:path>
              <a:path w="635635" h="213360">
                <a:moveTo>
                  <a:pt x="284826" y="191095"/>
                </a:moveTo>
                <a:lnTo>
                  <a:pt x="241399" y="191095"/>
                </a:lnTo>
                <a:lnTo>
                  <a:pt x="247997" y="189607"/>
                </a:lnTo>
                <a:lnTo>
                  <a:pt x="259010" y="183554"/>
                </a:lnTo>
                <a:lnTo>
                  <a:pt x="263524" y="179486"/>
                </a:lnTo>
                <a:lnTo>
                  <a:pt x="266997" y="174426"/>
                </a:lnTo>
                <a:lnTo>
                  <a:pt x="270569" y="169366"/>
                </a:lnTo>
                <a:lnTo>
                  <a:pt x="273149" y="163512"/>
                </a:lnTo>
                <a:lnTo>
                  <a:pt x="274736" y="156864"/>
                </a:lnTo>
                <a:lnTo>
                  <a:pt x="276423" y="150117"/>
                </a:lnTo>
                <a:lnTo>
                  <a:pt x="277054" y="144809"/>
                </a:lnTo>
                <a:lnTo>
                  <a:pt x="277146" y="125424"/>
                </a:lnTo>
                <a:lnTo>
                  <a:pt x="276225" y="118318"/>
                </a:lnTo>
                <a:lnTo>
                  <a:pt x="274141" y="111472"/>
                </a:lnTo>
                <a:lnTo>
                  <a:pt x="272157" y="104527"/>
                </a:lnTo>
                <a:lnTo>
                  <a:pt x="269279" y="98772"/>
                </a:lnTo>
                <a:lnTo>
                  <a:pt x="265509" y="94208"/>
                </a:lnTo>
                <a:lnTo>
                  <a:pt x="261739" y="89544"/>
                </a:lnTo>
                <a:lnTo>
                  <a:pt x="257125" y="86072"/>
                </a:lnTo>
                <a:lnTo>
                  <a:pt x="251668" y="83790"/>
                </a:lnTo>
                <a:lnTo>
                  <a:pt x="246310" y="81408"/>
                </a:lnTo>
                <a:lnTo>
                  <a:pt x="240307" y="80218"/>
                </a:lnTo>
                <a:lnTo>
                  <a:pt x="287426" y="80218"/>
                </a:lnTo>
                <a:lnTo>
                  <a:pt x="302567" y="116978"/>
                </a:lnTo>
                <a:lnTo>
                  <a:pt x="303758" y="134391"/>
                </a:lnTo>
                <a:lnTo>
                  <a:pt x="303439" y="143023"/>
                </a:lnTo>
                <a:lnTo>
                  <a:pt x="292856" y="179821"/>
                </a:lnTo>
                <a:lnTo>
                  <a:pt x="289052" y="185783"/>
                </a:lnTo>
                <a:lnTo>
                  <a:pt x="284826" y="191095"/>
                </a:lnTo>
                <a:close/>
              </a:path>
              <a:path w="635635" h="213360">
                <a:moveTo>
                  <a:pt x="460474" y="62805"/>
                </a:moveTo>
                <a:lnTo>
                  <a:pt x="434429" y="62805"/>
                </a:lnTo>
                <a:lnTo>
                  <a:pt x="434429" y="0"/>
                </a:lnTo>
                <a:lnTo>
                  <a:pt x="460474" y="0"/>
                </a:lnTo>
                <a:lnTo>
                  <a:pt x="460474" y="62805"/>
                </a:lnTo>
                <a:close/>
              </a:path>
              <a:path w="635635" h="213360">
                <a:moveTo>
                  <a:pt x="385464" y="212973"/>
                </a:moveTo>
                <a:lnTo>
                  <a:pt x="376932" y="212973"/>
                </a:lnTo>
                <a:lnTo>
                  <a:pt x="369391" y="211187"/>
                </a:lnTo>
                <a:lnTo>
                  <a:pt x="341002" y="181793"/>
                </a:lnTo>
                <a:lnTo>
                  <a:pt x="333672" y="138707"/>
                </a:lnTo>
                <a:lnTo>
                  <a:pt x="333998" y="129452"/>
                </a:lnTo>
                <a:lnTo>
                  <a:pt x="345169" y="91231"/>
                </a:lnTo>
                <a:lnTo>
                  <a:pt x="376683" y="64442"/>
                </a:lnTo>
                <a:lnTo>
                  <a:pt x="406747" y="59084"/>
                </a:lnTo>
                <a:lnTo>
                  <a:pt x="411509" y="59084"/>
                </a:lnTo>
                <a:lnTo>
                  <a:pt x="416172" y="59382"/>
                </a:lnTo>
                <a:lnTo>
                  <a:pt x="425400" y="60573"/>
                </a:lnTo>
                <a:lnTo>
                  <a:pt x="429964" y="61515"/>
                </a:lnTo>
                <a:lnTo>
                  <a:pt x="434429" y="62805"/>
                </a:lnTo>
                <a:lnTo>
                  <a:pt x="460474" y="62805"/>
                </a:lnTo>
                <a:lnTo>
                  <a:pt x="460474" y="80516"/>
                </a:lnTo>
                <a:lnTo>
                  <a:pt x="404961" y="80516"/>
                </a:lnTo>
                <a:lnTo>
                  <a:pt x="394971" y="81371"/>
                </a:lnTo>
                <a:lnTo>
                  <a:pt x="363103" y="111769"/>
                </a:lnTo>
                <a:lnTo>
                  <a:pt x="360164" y="137070"/>
                </a:lnTo>
                <a:lnTo>
                  <a:pt x="360657" y="149758"/>
                </a:lnTo>
                <a:lnTo>
                  <a:pt x="377725" y="187486"/>
                </a:lnTo>
                <a:lnTo>
                  <a:pt x="390673" y="190797"/>
                </a:lnTo>
                <a:lnTo>
                  <a:pt x="429545" y="190797"/>
                </a:lnTo>
                <a:lnTo>
                  <a:pt x="425053" y="195746"/>
                </a:lnTo>
                <a:lnTo>
                  <a:pt x="392701" y="212498"/>
                </a:lnTo>
                <a:lnTo>
                  <a:pt x="385464" y="212973"/>
                </a:lnTo>
                <a:close/>
              </a:path>
              <a:path w="635635" h="213360">
                <a:moveTo>
                  <a:pt x="429545" y="190797"/>
                </a:moveTo>
                <a:lnTo>
                  <a:pt x="397222" y="190797"/>
                </a:lnTo>
                <a:lnTo>
                  <a:pt x="404117" y="187870"/>
                </a:lnTo>
                <a:lnTo>
                  <a:pt x="411360" y="182016"/>
                </a:lnTo>
                <a:lnTo>
                  <a:pt x="416932" y="177096"/>
                </a:lnTo>
                <a:lnTo>
                  <a:pt x="422634" y="171115"/>
                </a:lnTo>
                <a:lnTo>
                  <a:pt x="428466" y="164073"/>
                </a:lnTo>
                <a:lnTo>
                  <a:pt x="434429" y="155971"/>
                </a:lnTo>
                <a:lnTo>
                  <a:pt x="434429" y="86618"/>
                </a:lnTo>
                <a:lnTo>
                  <a:pt x="430162" y="84633"/>
                </a:lnTo>
                <a:lnTo>
                  <a:pt x="425449" y="83145"/>
                </a:lnTo>
                <a:lnTo>
                  <a:pt x="420290" y="82153"/>
                </a:lnTo>
                <a:lnTo>
                  <a:pt x="415131" y="81061"/>
                </a:lnTo>
                <a:lnTo>
                  <a:pt x="410021" y="80516"/>
                </a:lnTo>
                <a:lnTo>
                  <a:pt x="460474" y="80516"/>
                </a:lnTo>
                <a:lnTo>
                  <a:pt x="460474" y="182016"/>
                </a:lnTo>
                <a:lnTo>
                  <a:pt x="436364" y="182016"/>
                </a:lnTo>
                <a:lnTo>
                  <a:pt x="430820" y="189393"/>
                </a:lnTo>
                <a:lnTo>
                  <a:pt x="429545" y="190797"/>
                </a:lnTo>
                <a:close/>
              </a:path>
              <a:path w="635635" h="213360">
                <a:moveTo>
                  <a:pt x="460474" y="210294"/>
                </a:moveTo>
                <a:lnTo>
                  <a:pt x="437256" y="210294"/>
                </a:lnTo>
                <a:lnTo>
                  <a:pt x="436364" y="182016"/>
                </a:lnTo>
                <a:lnTo>
                  <a:pt x="460474" y="182016"/>
                </a:lnTo>
                <a:lnTo>
                  <a:pt x="460474" y="210294"/>
                </a:lnTo>
                <a:close/>
              </a:path>
              <a:path w="635635" h="213360">
                <a:moveTo>
                  <a:pt x="575518" y="212973"/>
                </a:moveTo>
                <a:lnTo>
                  <a:pt x="535864" y="204871"/>
                </a:lnTo>
                <a:lnTo>
                  <a:pt x="509048" y="175347"/>
                </a:lnTo>
                <a:lnTo>
                  <a:pt x="502495" y="134441"/>
                </a:lnTo>
                <a:lnTo>
                  <a:pt x="502722" y="128103"/>
                </a:lnTo>
                <a:lnTo>
                  <a:pt x="516089" y="86915"/>
                </a:lnTo>
                <a:lnTo>
                  <a:pt x="548124" y="61707"/>
                </a:lnTo>
                <a:lnTo>
                  <a:pt x="570309" y="58191"/>
                </a:lnTo>
                <a:lnTo>
                  <a:pt x="577899" y="58498"/>
                </a:lnTo>
                <a:lnTo>
                  <a:pt x="618231" y="77093"/>
                </a:lnTo>
                <a:lnTo>
                  <a:pt x="619898" y="78878"/>
                </a:lnTo>
                <a:lnTo>
                  <a:pt x="563463" y="78878"/>
                </a:lnTo>
                <a:lnTo>
                  <a:pt x="558303" y="79970"/>
                </a:lnTo>
                <a:lnTo>
                  <a:pt x="531305" y="111273"/>
                </a:lnTo>
                <a:lnTo>
                  <a:pt x="529530" y="123973"/>
                </a:lnTo>
                <a:lnTo>
                  <a:pt x="634920" y="123973"/>
                </a:lnTo>
                <a:lnTo>
                  <a:pt x="635049" y="127694"/>
                </a:lnTo>
                <a:lnTo>
                  <a:pt x="634942" y="135880"/>
                </a:lnTo>
                <a:lnTo>
                  <a:pt x="634801" y="139402"/>
                </a:lnTo>
                <a:lnTo>
                  <a:pt x="634652" y="141733"/>
                </a:lnTo>
                <a:lnTo>
                  <a:pt x="634454" y="143916"/>
                </a:lnTo>
                <a:lnTo>
                  <a:pt x="529530" y="143916"/>
                </a:lnTo>
                <a:lnTo>
                  <a:pt x="530330" y="154716"/>
                </a:lnTo>
                <a:lnTo>
                  <a:pt x="557956" y="188342"/>
                </a:lnTo>
                <a:lnTo>
                  <a:pt x="579239" y="191393"/>
                </a:lnTo>
                <a:lnTo>
                  <a:pt x="627012" y="191393"/>
                </a:lnTo>
                <a:lnTo>
                  <a:pt x="627012" y="206275"/>
                </a:lnTo>
                <a:lnTo>
                  <a:pt x="582596" y="212852"/>
                </a:lnTo>
                <a:lnTo>
                  <a:pt x="575518" y="212973"/>
                </a:lnTo>
                <a:close/>
              </a:path>
              <a:path w="635635" h="213360">
                <a:moveTo>
                  <a:pt x="634920" y="123973"/>
                </a:moveTo>
                <a:lnTo>
                  <a:pt x="608111" y="123973"/>
                </a:lnTo>
                <a:lnTo>
                  <a:pt x="608409" y="117326"/>
                </a:lnTo>
                <a:lnTo>
                  <a:pt x="607750" y="111224"/>
                </a:lnTo>
                <a:lnTo>
                  <a:pt x="606105" y="105565"/>
                </a:lnTo>
                <a:lnTo>
                  <a:pt x="604589" y="100260"/>
                </a:lnTo>
                <a:lnTo>
                  <a:pt x="602108" y="95498"/>
                </a:lnTo>
                <a:lnTo>
                  <a:pt x="598735" y="91529"/>
                </a:lnTo>
                <a:lnTo>
                  <a:pt x="595461" y="87560"/>
                </a:lnTo>
                <a:lnTo>
                  <a:pt x="591343" y="84484"/>
                </a:lnTo>
                <a:lnTo>
                  <a:pt x="586382" y="82301"/>
                </a:lnTo>
                <a:lnTo>
                  <a:pt x="581421" y="80019"/>
                </a:lnTo>
                <a:lnTo>
                  <a:pt x="575667" y="78878"/>
                </a:lnTo>
                <a:lnTo>
                  <a:pt x="619898" y="78878"/>
                </a:lnTo>
                <a:lnTo>
                  <a:pt x="623788" y="83046"/>
                </a:lnTo>
                <a:lnTo>
                  <a:pt x="634779" y="119927"/>
                </a:lnTo>
                <a:lnTo>
                  <a:pt x="634920" y="123973"/>
                </a:lnTo>
                <a:close/>
              </a:path>
              <a:path w="635635" h="213360">
                <a:moveTo>
                  <a:pt x="627012" y="191393"/>
                </a:moveTo>
                <a:lnTo>
                  <a:pt x="583604" y="191393"/>
                </a:lnTo>
                <a:lnTo>
                  <a:pt x="587970" y="191244"/>
                </a:lnTo>
                <a:lnTo>
                  <a:pt x="592335" y="190946"/>
                </a:lnTo>
                <a:lnTo>
                  <a:pt x="627012" y="184993"/>
                </a:lnTo>
                <a:lnTo>
                  <a:pt x="627012" y="191393"/>
                </a:lnTo>
                <a:close/>
              </a:path>
            </a:pathLst>
          </a:custGeom>
          <a:solidFill>
            <a:srgbClr val="0097A7"/>
          </a:solidFill>
        </p:spPr>
        <p:txBody>
          <a:bodyPr wrap="square" lIns="0" tIns="0" rIns="0" bIns="0" rtlCol="0"/>
          <a:lstStyle/>
          <a:p>
            <a:endParaRPr/>
          </a:p>
        </p:txBody>
      </p:sp>
      <p:sp>
        <p:nvSpPr>
          <p:cNvPr id="5" name="object 5"/>
          <p:cNvSpPr/>
          <p:nvPr/>
        </p:nvSpPr>
        <p:spPr>
          <a:xfrm>
            <a:off x="1355539" y="2985579"/>
            <a:ext cx="1120140" cy="213360"/>
          </a:xfrm>
          <a:custGeom>
            <a:avLst/>
            <a:gdLst/>
            <a:ahLst/>
            <a:cxnLst/>
            <a:rect l="l" t="t" r="r" b="b"/>
            <a:pathLst>
              <a:path w="1120139" h="213360">
                <a:moveTo>
                  <a:pt x="110579" y="210294"/>
                </a:moveTo>
                <a:lnTo>
                  <a:pt x="0" y="210294"/>
                </a:lnTo>
                <a:lnTo>
                  <a:pt x="0" y="15775"/>
                </a:lnTo>
                <a:lnTo>
                  <a:pt x="110579" y="15775"/>
                </a:lnTo>
                <a:lnTo>
                  <a:pt x="110579" y="38100"/>
                </a:lnTo>
                <a:lnTo>
                  <a:pt x="26491" y="38100"/>
                </a:lnTo>
                <a:lnTo>
                  <a:pt x="26491" y="98375"/>
                </a:lnTo>
                <a:lnTo>
                  <a:pt x="107305" y="98375"/>
                </a:lnTo>
                <a:lnTo>
                  <a:pt x="107305" y="120699"/>
                </a:lnTo>
                <a:lnTo>
                  <a:pt x="26491" y="120699"/>
                </a:lnTo>
                <a:lnTo>
                  <a:pt x="26491" y="187672"/>
                </a:lnTo>
                <a:lnTo>
                  <a:pt x="110579" y="187672"/>
                </a:lnTo>
                <a:lnTo>
                  <a:pt x="110579" y="210294"/>
                </a:lnTo>
                <a:close/>
              </a:path>
              <a:path w="1120139" h="213360">
                <a:moveTo>
                  <a:pt x="238571" y="188714"/>
                </a:moveTo>
                <a:lnTo>
                  <a:pt x="212377" y="188714"/>
                </a:lnTo>
                <a:lnTo>
                  <a:pt x="212377" y="21282"/>
                </a:lnTo>
                <a:lnTo>
                  <a:pt x="168175" y="21282"/>
                </a:lnTo>
                <a:lnTo>
                  <a:pt x="168175" y="0"/>
                </a:lnTo>
                <a:lnTo>
                  <a:pt x="238571" y="0"/>
                </a:lnTo>
                <a:lnTo>
                  <a:pt x="238571" y="188714"/>
                </a:lnTo>
                <a:close/>
              </a:path>
              <a:path w="1120139" h="213360">
                <a:moveTo>
                  <a:pt x="283071" y="210294"/>
                </a:moveTo>
                <a:lnTo>
                  <a:pt x="163264" y="210294"/>
                </a:lnTo>
                <a:lnTo>
                  <a:pt x="163264" y="188714"/>
                </a:lnTo>
                <a:lnTo>
                  <a:pt x="283071" y="188714"/>
                </a:lnTo>
                <a:lnTo>
                  <a:pt x="283071" y="210294"/>
                </a:lnTo>
                <a:close/>
              </a:path>
              <a:path w="1120139" h="213360">
                <a:moveTo>
                  <a:pt x="395733" y="212973"/>
                </a:moveTo>
                <a:lnTo>
                  <a:pt x="356080" y="204871"/>
                </a:lnTo>
                <a:lnTo>
                  <a:pt x="329263" y="175347"/>
                </a:lnTo>
                <a:lnTo>
                  <a:pt x="322711" y="134441"/>
                </a:lnTo>
                <a:lnTo>
                  <a:pt x="322938" y="128103"/>
                </a:lnTo>
                <a:lnTo>
                  <a:pt x="336305" y="86915"/>
                </a:lnTo>
                <a:lnTo>
                  <a:pt x="368340" y="61707"/>
                </a:lnTo>
                <a:lnTo>
                  <a:pt x="390525" y="58191"/>
                </a:lnTo>
                <a:lnTo>
                  <a:pt x="398115" y="58498"/>
                </a:lnTo>
                <a:lnTo>
                  <a:pt x="438447" y="77092"/>
                </a:lnTo>
                <a:lnTo>
                  <a:pt x="440114" y="78878"/>
                </a:lnTo>
                <a:lnTo>
                  <a:pt x="383678" y="78878"/>
                </a:lnTo>
                <a:lnTo>
                  <a:pt x="378519" y="79970"/>
                </a:lnTo>
                <a:lnTo>
                  <a:pt x="351521" y="111273"/>
                </a:lnTo>
                <a:lnTo>
                  <a:pt x="349746" y="123973"/>
                </a:lnTo>
                <a:lnTo>
                  <a:pt x="455136" y="123973"/>
                </a:lnTo>
                <a:lnTo>
                  <a:pt x="455265" y="127694"/>
                </a:lnTo>
                <a:lnTo>
                  <a:pt x="455158" y="135880"/>
                </a:lnTo>
                <a:lnTo>
                  <a:pt x="455017" y="139402"/>
                </a:lnTo>
                <a:lnTo>
                  <a:pt x="454868" y="141734"/>
                </a:lnTo>
                <a:lnTo>
                  <a:pt x="454669" y="143916"/>
                </a:lnTo>
                <a:lnTo>
                  <a:pt x="349746" y="143916"/>
                </a:lnTo>
                <a:lnTo>
                  <a:pt x="350546" y="154716"/>
                </a:lnTo>
                <a:lnTo>
                  <a:pt x="378172" y="188342"/>
                </a:lnTo>
                <a:lnTo>
                  <a:pt x="399454" y="191392"/>
                </a:lnTo>
                <a:lnTo>
                  <a:pt x="447228" y="191392"/>
                </a:lnTo>
                <a:lnTo>
                  <a:pt x="447228" y="206275"/>
                </a:lnTo>
                <a:lnTo>
                  <a:pt x="402812" y="212852"/>
                </a:lnTo>
                <a:lnTo>
                  <a:pt x="395733" y="212973"/>
                </a:lnTo>
                <a:close/>
              </a:path>
              <a:path w="1120139" h="213360">
                <a:moveTo>
                  <a:pt x="455136" y="123973"/>
                </a:moveTo>
                <a:lnTo>
                  <a:pt x="428327" y="123973"/>
                </a:lnTo>
                <a:lnTo>
                  <a:pt x="428625" y="117326"/>
                </a:lnTo>
                <a:lnTo>
                  <a:pt x="427965" y="111224"/>
                </a:lnTo>
                <a:lnTo>
                  <a:pt x="426320" y="105565"/>
                </a:lnTo>
                <a:lnTo>
                  <a:pt x="424805" y="100260"/>
                </a:lnTo>
                <a:lnTo>
                  <a:pt x="422324" y="95498"/>
                </a:lnTo>
                <a:lnTo>
                  <a:pt x="418951" y="91529"/>
                </a:lnTo>
                <a:lnTo>
                  <a:pt x="415676" y="87560"/>
                </a:lnTo>
                <a:lnTo>
                  <a:pt x="411559" y="84484"/>
                </a:lnTo>
                <a:lnTo>
                  <a:pt x="406598" y="82301"/>
                </a:lnTo>
                <a:lnTo>
                  <a:pt x="401637" y="80019"/>
                </a:lnTo>
                <a:lnTo>
                  <a:pt x="395882" y="78878"/>
                </a:lnTo>
                <a:lnTo>
                  <a:pt x="440114" y="78878"/>
                </a:lnTo>
                <a:lnTo>
                  <a:pt x="444003" y="83046"/>
                </a:lnTo>
                <a:lnTo>
                  <a:pt x="454995" y="119927"/>
                </a:lnTo>
                <a:lnTo>
                  <a:pt x="455136" y="123973"/>
                </a:lnTo>
                <a:close/>
              </a:path>
              <a:path w="1120139" h="213360">
                <a:moveTo>
                  <a:pt x="447228" y="191392"/>
                </a:moveTo>
                <a:lnTo>
                  <a:pt x="403820" y="191392"/>
                </a:lnTo>
                <a:lnTo>
                  <a:pt x="408186" y="191244"/>
                </a:lnTo>
                <a:lnTo>
                  <a:pt x="412551" y="190946"/>
                </a:lnTo>
                <a:lnTo>
                  <a:pt x="447228" y="184993"/>
                </a:lnTo>
                <a:lnTo>
                  <a:pt x="447228" y="191392"/>
                </a:lnTo>
                <a:close/>
              </a:path>
              <a:path w="1120139" h="213360">
                <a:moveTo>
                  <a:pt x="522971" y="89296"/>
                </a:moveTo>
                <a:lnTo>
                  <a:pt x="507206" y="89296"/>
                </a:lnTo>
                <a:lnTo>
                  <a:pt x="509785" y="83641"/>
                </a:lnTo>
                <a:lnTo>
                  <a:pt x="522237" y="65335"/>
                </a:lnTo>
                <a:lnTo>
                  <a:pt x="524817" y="62855"/>
                </a:lnTo>
                <a:lnTo>
                  <a:pt x="527546" y="61069"/>
                </a:lnTo>
                <a:lnTo>
                  <a:pt x="530423" y="59977"/>
                </a:lnTo>
                <a:lnTo>
                  <a:pt x="533400" y="58787"/>
                </a:lnTo>
                <a:lnTo>
                  <a:pt x="536674" y="58191"/>
                </a:lnTo>
                <a:lnTo>
                  <a:pt x="548282" y="58191"/>
                </a:lnTo>
                <a:lnTo>
                  <a:pt x="554384" y="60821"/>
                </a:lnTo>
                <a:lnTo>
                  <a:pt x="562719" y="71338"/>
                </a:lnTo>
                <a:lnTo>
                  <a:pt x="564802" y="79474"/>
                </a:lnTo>
                <a:lnTo>
                  <a:pt x="564802" y="79771"/>
                </a:lnTo>
                <a:lnTo>
                  <a:pt x="533548" y="79771"/>
                </a:lnTo>
                <a:lnTo>
                  <a:pt x="531862" y="80267"/>
                </a:lnTo>
                <a:lnTo>
                  <a:pt x="528687" y="82252"/>
                </a:lnTo>
                <a:lnTo>
                  <a:pt x="526901" y="84038"/>
                </a:lnTo>
                <a:lnTo>
                  <a:pt x="524916" y="86617"/>
                </a:lnTo>
                <a:lnTo>
                  <a:pt x="522971" y="89296"/>
                </a:lnTo>
                <a:close/>
              </a:path>
              <a:path w="1120139" h="213360">
                <a:moveTo>
                  <a:pt x="580807" y="90487"/>
                </a:moveTo>
                <a:lnTo>
                  <a:pt x="564802" y="90487"/>
                </a:lnTo>
                <a:lnTo>
                  <a:pt x="567184" y="85328"/>
                </a:lnTo>
                <a:lnTo>
                  <a:pt x="569515" y="80763"/>
                </a:lnTo>
                <a:lnTo>
                  <a:pt x="571797" y="76795"/>
                </a:lnTo>
                <a:lnTo>
                  <a:pt x="574079" y="72727"/>
                </a:lnTo>
                <a:lnTo>
                  <a:pt x="576510" y="69353"/>
                </a:lnTo>
                <a:lnTo>
                  <a:pt x="581769" y="63896"/>
                </a:lnTo>
                <a:lnTo>
                  <a:pt x="584696" y="61813"/>
                </a:lnTo>
                <a:lnTo>
                  <a:pt x="587871" y="60424"/>
                </a:lnTo>
                <a:lnTo>
                  <a:pt x="591046" y="58935"/>
                </a:lnTo>
                <a:lnTo>
                  <a:pt x="594717" y="58191"/>
                </a:lnTo>
                <a:lnTo>
                  <a:pt x="598884" y="58191"/>
                </a:lnTo>
                <a:lnTo>
                  <a:pt x="611190" y="60898"/>
                </a:lnTo>
                <a:lnTo>
                  <a:pt x="619980" y="69019"/>
                </a:lnTo>
                <a:lnTo>
                  <a:pt x="624171" y="79771"/>
                </a:lnTo>
                <a:lnTo>
                  <a:pt x="591988" y="79771"/>
                </a:lnTo>
                <a:lnTo>
                  <a:pt x="590153" y="80367"/>
                </a:lnTo>
                <a:lnTo>
                  <a:pt x="586779" y="82748"/>
                </a:lnTo>
                <a:lnTo>
                  <a:pt x="584944" y="84683"/>
                </a:lnTo>
                <a:lnTo>
                  <a:pt x="582959" y="87362"/>
                </a:lnTo>
                <a:lnTo>
                  <a:pt x="581074" y="90040"/>
                </a:lnTo>
                <a:lnTo>
                  <a:pt x="580807" y="90487"/>
                </a:lnTo>
                <a:close/>
              </a:path>
              <a:path w="1120139" h="213360">
                <a:moveTo>
                  <a:pt x="510033" y="210294"/>
                </a:moveTo>
                <a:lnTo>
                  <a:pt x="486221" y="210294"/>
                </a:lnTo>
                <a:lnTo>
                  <a:pt x="486221" y="60870"/>
                </a:lnTo>
                <a:lnTo>
                  <a:pt x="506015" y="60870"/>
                </a:lnTo>
                <a:lnTo>
                  <a:pt x="507206" y="89296"/>
                </a:lnTo>
                <a:lnTo>
                  <a:pt x="522971" y="89296"/>
                </a:lnTo>
                <a:lnTo>
                  <a:pt x="520898" y="92719"/>
                </a:lnTo>
                <a:lnTo>
                  <a:pt x="516135" y="101649"/>
                </a:lnTo>
                <a:lnTo>
                  <a:pt x="513308" y="107354"/>
                </a:lnTo>
                <a:lnTo>
                  <a:pt x="510033" y="114300"/>
                </a:lnTo>
                <a:lnTo>
                  <a:pt x="510033" y="210294"/>
                </a:lnTo>
                <a:close/>
              </a:path>
              <a:path w="1120139" h="213360">
                <a:moveTo>
                  <a:pt x="568374" y="210294"/>
                </a:moveTo>
                <a:lnTo>
                  <a:pt x="544710" y="210294"/>
                </a:lnTo>
                <a:lnTo>
                  <a:pt x="544619" y="98325"/>
                </a:lnTo>
                <a:lnTo>
                  <a:pt x="544512" y="95944"/>
                </a:lnTo>
                <a:lnTo>
                  <a:pt x="544133" y="92719"/>
                </a:lnTo>
                <a:lnTo>
                  <a:pt x="543817" y="89197"/>
                </a:lnTo>
                <a:lnTo>
                  <a:pt x="543272" y="86568"/>
                </a:lnTo>
                <a:lnTo>
                  <a:pt x="542423" y="84534"/>
                </a:lnTo>
                <a:lnTo>
                  <a:pt x="541784" y="82797"/>
                </a:lnTo>
                <a:lnTo>
                  <a:pt x="540841" y="81508"/>
                </a:lnTo>
                <a:lnTo>
                  <a:pt x="538460" y="80119"/>
                </a:lnTo>
                <a:lnTo>
                  <a:pt x="537021" y="79771"/>
                </a:lnTo>
                <a:lnTo>
                  <a:pt x="564802" y="79771"/>
                </a:lnTo>
                <a:lnTo>
                  <a:pt x="564802" y="90487"/>
                </a:lnTo>
                <a:lnTo>
                  <a:pt x="580807" y="90487"/>
                </a:lnTo>
                <a:lnTo>
                  <a:pt x="578941" y="93612"/>
                </a:lnTo>
                <a:lnTo>
                  <a:pt x="576560" y="98077"/>
                </a:lnTo>
                <a:lnTo>
                  <a:pt x="574278" y="102443"/>
                </a:lnTo>
                <a:lnTo>
                  <a:pt x="571549" y="107850"/>
                </a:lnTo>
                <a:lnTo>
                  <a:pt x="568374" y="114300"/>
                </a:lnTo>
                <a:lnTo>
                  <a:pt x="568374" y="210294"/>
                </a:lnTo>
                <a:close/>
              </a:path>
              <a:path w="1120139" h="213360">
                <a:moveTo>
                  <a:pt x="627012" y="210294"/>
                </a:moveTo>
                <a:lnTo>
                  <a:pt x="603200" y="210294"/>
                </a:lnTo>
                <a:lnTo>
                  <a:pt x="603076" y="95944"/>
                </a:lnTo>
                <a:lnTo>
                  <a:pt x="603001" y="94505"/>
                </a:lnTo>
                <a:lnTo>
                  <a:pt x="602605" y="91529"/>
                </a:lnTo>
                <a:lnTo>
                  <a:pt x="602307" y="88552"/>
                </a:lnTo>
                <a:lnTo>
                  <a:pt x="601761" y="86220"/>
                </a:lnTo>
                <a:lnTo>
                  <a:pt x="600967" y="84534"/>
                </a:lnTo>
                <a:lnTo>
                  <a:pt x="600273" y="82748"/>
                </a:lnTo>
                <a:lnTo>
                  <a:pt x="599330" y="81508"/>
                </a:lnTo>
                <a:lnTo>
                  <a:pt x="598062" y="80763"/>
                </a:lnTo>
                <a:lnTo>
                  <a:pt x="597048" y="80119"/>
                </a:lnTo>
                <a:lnTo>
                  <a:pt x="595659" y="79771"/>
                </a:lnTo>
                <a:lnTo>
                  <a:pt x="624171" y="79771"/>
                </a:lnTo>
                <a:lnTo>
                  <a:pt x="625254" y="82553"/>
                </a:lnTo>
                <a:lnTo>
                  <a:pt x="626907" y="100359"/>
                </a:lnTo>
                <a:lnTo>
                  <a:pt x="627012" y="210294"/>
                </a:lnTo>
                <a:close/>
              </a:path>
              <a:path w="1120139" h="213360">
                <a:moveTo>
                  <a:pt x="730894" y="212973"/>
                </a:moveTo>
                <a:lnTo>
                  <a:pt x="691241" y="204871"/>
                </a:lnTo>
                <a:lnTo>
                  <a:pt x="664424" y="175347"/>
                </a:lnTo>
                <a:lnTo>
                  <a:pt x="657871" y="134441"/>
                </a:lnTo>
                <a:lnTo>
                  <a:pt x="658099" y="128103"/>
                </a:lnTo>
                <a:lnTo>
                  <a:pt x="671466" y="86915"/>
                </a:lnTo>
                <a:lnTo>
                  <a:pt x="703501" y="61707"/>
                </a:lnTo>
                <a:lnTo>
                  <a:pt x="725685" y="58191"/>
                </a:lnTo>
                <a:lnTo>
                  <a:pt x="733276" y="58498"/>
                </a:lnTo>
                <a:lnTo>
                  <a:pt x="773608" y="77092"/>
                </a:lnTo>
                <a:lnTo>
                  <a:pt x="775275" y="78878"/>
                </a:lnTo>
                <a:lnTo>
                  <a:pt x="718839" y="78878"/>
                </a:lnTo>
                <a:lnTo>
                  <a:pt x="713680" y="79970"/>
                </a:lnTo>
                <a:lnTo>
                  <a:pt x="686682" y="111273"/>
                </a:lnTo>
                <a:lnTo>
                  <a:pt x="684907" y="123973"/>
                </a:lnTo>
                <a:lnTo>
                  <a:pt x="790296" y="123973"/>
                </a:lnTo>
                <a:lnTo>
                  <a:pt x="790426" y="127694"/>
                </a:lnTo>
                <a:lnTo>
                  <a:pt x="790319" y="135880"/>
                </a:lnTo>
                <a:lnTo>
                  <a:pt x="790178" y="139402"/>
                </a:lnTo>
                <a:lnTo>
                  <a:pt x="790029" y="141734"/>
                </a:lnTo>
                <a:lnTo>
                  <a:pt x="789830" y="143916"/>
                </a:lnTo>
                <a:lnTo>
                  <a:pt x="684907" y="143916"/>
                </a:lnTo>
                <a:lnTo>
                  <a:pt x="685707" y="154716"/>
                </a:lnTo>
                <a:lnTo>
                  <a:pt x="713333" y="188342"/>
                </a:lnTo>
                <a:lnTo>
                  <a:pt x="734615" y="191392"/>
                </a:lnTo>
                <a:lnTo>
                  <a:pt x="782389" y="191392"/>
                </a:lnTo>
                <a:lnTo>
                  <a:pt x="782389" y="206275"/>
                </a:lnTo>
                <a:lnTo>
                  <a:pt x="737973" y="212852"/>
                </a:lnTo>
                <a:lnTo>
                  <a:pt x="730894" y="212973"/>
                </a:lnTo>
                <a:close/>
              </a:path>
              <a:path w="1120139" h="213360">
                <a:moveTo>
                  <a:pt x="790296" y="123973"/>
                </a:moveTo>
                <a:lnTo>
                  <a:pt x="763488" y="123973"/>
                </a:lnTo>
                <a:lnTo>
                  <a:pt x="763785" y="117326"/>
                </a:lnTo>
                <a:lnTo>
                  <a:pt x="763126" y="111224"/>
                </a:lnTo>
                <a:lnTo>
                  <a:pt x="761481" y="105565"/>
                </a:lnTo>
                <a:lnTo>
                  <a:pt x="759966" y="100260"/>
                </a:lnTo>
                <a:lnTo>
                  <a:pt x="757485" y="95498"/>
                </a:lnTo>
                <a:lnTo>
                  <a:pt x="754112" y="91529"/>
                </a:lnTo>
                <a:lnTo>
                  <a:pt x="750837" y="87560"/>
                </a:lnTo>
                <a:lnTo>
                  <a:pt x="746720" y="84484"/>
                </a:lnTo>
                <a:lnTo>
                  <a:pt x="741759" y="82301"/>
                </a:lnTo>
                <a:lnTo>
                  <a:pt x="736798" y="80019"/>
                </a:lnTo>
                <a:lnTo>
                  <a:pt x="731043" y="78878"/>
                </a:lnTo>
                <a:lnTo>
                  <a:pt x="775275" y="78878"/>
                </a:lnTo>
                <a:lnTo>
                  <a:pt x="779164" y="83046"/>
                </a:lnTo>
                <a:lnTo>
                  <a:pt x="790156" y="119927"/>
                </a:lnTo>
                <a:lnTo>
                  <a:pt x="790296" y="123973"/>
                </a:lnTo>
                <a:close/>
              </a:path>
              <a:path w="1120139" h="213360">
                <a:moveTo>
                  <a:pt x="782389" y="191392"/>
                </a:moveTo>
                <a:lnTo>
                  <a:pt x="738981" y="191392"/>
                </a:lnTo>
                <a:lnTo>
                  <a:pt x="743346" y="191244"/>
                </a:lnTo>
                <a:lnTo>
                  <a:pt x="747712" y="190946"/>
                </a:lnTo>
                <a:lnTo>
                  <a:pt x="782389" y="184993"/>
                </a:lnTo>
                <a:lnTo>
                  <a:pt x="782389" y="191392"/>
                </a:lnTo>
                <a:close/>
              </a:path>
              <a:path w="1120139" h="213360">
                <a:moveTo>
                  <a:pt x="883871" y="84980"/>
                </a:moveTo>
                <a:lnTo>
                  <a:pt x="855910" y="84980"/>
                </a:lnTo>
                <a:lnTo>
                  <a:pt x="860276" y="79821"/>
                </a:lnTo>
                <a:lnTo>
                  <a:pt x="864492" y="75554"/>
                </a:lnTo>
                <a:lnTo>
                  <a:pt x="868560" y="72181"/>
                </a:lnTo>
                <a:lnTo>
                  <a:pt x="872628" y="68708"/>
                </a:lnTo>
                <a:lnTo>
                  <a:pt x="892522" y="59531"/>
                </a:lnTo>
                <a:lnTo>
                  <a:pt x="896590" y="58638"/>
                </a:lnTo>
                <a:lnTo>
                  <a:pt x="900806" y="58191"/>
                </a:lnTo>
                <a:lnTo>
                  <a:pt x="905172" y="58191"/>
                </a:lnTo>
                <a:lnTo>
                  <a:pt x="945207" y="79520"/>
                </a:lnTo>
                <a:lnTo>
                  <a:pt x="945602" y="80515"/>
                </a:lnTo>
                <a:lnTo>
                  <a:pt x="896788" y="80515"/>
                </a:lnTo>
                <a:lnTo>
                  <a:pt x="893663" y="81012"/>
                </a:lnTo>
                <a:lnTo>
                  <a:pt x="890587" y="82004"/>
                </a:lnTo>
                <a:lnTo>
                  <a:pt x="887610" y="82897"/>
                </a:lnTo>
                <a:lnTo>
                  <a:pt x="884485" y="84534"/>
                </a:lnTo>
                <a:lnTo>
                  <a:pt x="883871" y="84980"/>
                </a:lnTo>
                <a:close/>
              </a:path>
              <a:path w="1120139" h="213360">
                <a:moveTo>
                  <a:pt x="857696" y="210294"/>
                </a:moveTo>
                <a:lnTo>
                  <a:pt x="831800" y="210294"/>
                </a:lnTo>
                <a:lnTo>
                  <a:pt x="831800" y="60870"/>
                </a:lnTo>
                <a:lnTo>
                  <a:pt x="854868" y="60870"/>
                </a:lnTo>
                <a:lnTo>
                  <a:pt x="855910" y="84980"/>
                </a:lnTo>
                <a:lnTo>
                  <a:pt x="883871" y="84980"/>
                </a:lnTo>
                <a:lnTo>
                  <a:pt x="881211" y="86915"/>
                </a:lnTo>
                <a:lnTo>
                  <a:pt x="877937" y="89197"/>
                </a:lnTo>
                <a:lnTo>
                  <a:pt x="874365" y="92322"/>
                </a:lnTo>
                <a:lnTo>
                  <a:pt x="870495" y="96291"/>
                </a:lnTo>
                <a:lnTo>
                  <a:pt x="866725" y="100260"/>
                </a:lnTo>
                <a:lnTo>
                  <a:pt x="862459" y="105221"/>
                </a:lnTo>
                <a:lnTo>
                  <a:pt x="857696" y="111174"/>
                </a:lnTo>
                <a:lnTo>
                  <a:pt x="857696" y="210294"/>
                </a:lnTo>
                <a:close/>
              </a:path>
              <a:path w="1120139" h="213360">
                <a:moveTo>
                  <a:pt x="951904" y="210294"/>
                </a:moveTo>
                <a:lnTo>
                  <a:pt x="926008" y="210294"/>
                </a:lnTo>
                <a:lnTo>
                  <a:pt x="925904" y="112811"/>
                </a:lnTo>
                <a:lnTo>
                  <a:pt x="925599" y="106691"/>
                </a:lnTo>
                <a:lnTo>
                  <a:pt x="908595" y="80515"/>
                </a:lnTo>
                <a:lnTo>
                  <a:pt x="945602" y="80515"/>
                </a:lnTo>
                <a:lnTo>
                  <a:pt x="948928" y="88887"/>
                </a:lnTo>
                <a:lnTo>
                  <a:pt x="951091" y="99640"/>
                </a:lnTo>
                <a:lnTo>
                  <a:pt x="951176" y="100260"/>
                </a:lnTo>
                <a:lnTo>
                  <a:pt x="951809" y="111174"/>
                </a:lnTo>
                <a:lnTo>
                  <a:pt x="951904" y="210294"/>
                </a:lnTo>
                <a:close/>
              </a:path>
              <a:path w="1120139" h="213360">
                <a:moveTo>
                  <a:pt x="1052661" y="60870"/>
                </a:moveTo>
                <a:lnTo>
                  <a:pt x="1026765" y="60870"/>
                </a:lnTo>
                <a:lnTo>
                  <a:pt x="1026765" y="19794"/>
                </a:lnTo>
                <a:lnTo>
                  <a:pt x="1052661" y="13096"/>
                </a:lnTo>
                <a:lnTo>
                  <a:pt x="1052661" y="60870"/>
                </a:lnTo>
                <a:close/>
              </a:path>
              <a:path w="1120139" h="213360">
                <a:moveTo>
                  <a:pt x="1119782" y="82599"/>
                </a:moveTo>
                <a:lnTo>
                  <a:pt x="984944" y="82599"/>
                </a:lnTo>
                <a:lnTo>
                  <a:pt x="984944" y="60870"/>
                </a:lnTo>
                <a:lnTo>
                  <a:pt x="1119782" y="60870"/>
                </a:lnTo>
                <a:lnTo>
                  <a:pt x="1119782" y="82599"/>
                </a:lnTo>
                <a:close/>
              </a:path>
              <a:path w="1120139" h="213360">
                <a:moveTo>
                  <a:pt x="1089024" y="212377"/>
                </a:moveTo>
                <a:lnTo>
                  <a:pt x="1082575" y="212377"/>
                </a:lnTo>
                <a:lnTo>
                  <a:pt x="1069404" y="211587"/>
                </a:lnTo>
                <a:lnTo>
                  <a:pt x="1034550" y="192481"/>
                </a:lnTo>
                <a:lnTo>
                  <a:pt x="1026765" y="160585"/>
                </a:lnTo>
                <a:lnTo>
                  <a:pt x="1026765" y="82599"/>
                </a:lnTo>
                <a:lnTo>
                  <a:pt x="1052661" y="82599"/>
                </a:lnTo>
                <a:lnTo>
                  <a:pt x="1052661" y="158501"/>
                </a:lnTo>
                <a:lnTo>
                  <a:pt x="1053191" y="166036"/>
                </a:lnTo>
                <a:lnTo>
                  <a:pt x="1086445" y="190500"/>
                </a:lnTo>
                <a:lnTo>
                  <a:pt x="1119782" y="190500"/>
                </a:lnTo>
                <a:lnTo>
                  <a:pt x="1119782" y="208210"/>
                </a:lnTo>
                <a:lnTo>
                  <a:pt x="1113929" y="209698"/>
                </a:lnTo>
                <a:lnTo>
                  <a:pt x="1107876" y="210740"/>
                </a:lnTo>
                <a:lnTo>
                  <a:pt x="1101625" y="211335"/>
                </a:lnTo>
                <a:lnTo>
                  <a:pt x="1095374" y="212030"/>
                </a:lnTo>
                <a:lnTo>
                  <a:pt x="1089024" y="212377"/>
                </a:lnTo>
                <a:close/>
              </a:path>
              <a:path w="1120139" h="213360">
                <a:moveTo>
                  <a:pt x="1119782" y="190500"/>
                </a:moveTo>
                <a:lnTo>
                  <a:pt x="1091207" y="190500"/>
                </a:lnTo>
                <a:lnTo>
                  <a:pt x="1096416" y="190152"/>
                </a:lnTo>
                <a:lnTo>
                  <a:pt x="1102072" y="189458"/>
                </a:lnTo>
                <a:lnTo>
                  <a:pt x="1107727" y="188664"/>
                </a:lnTo>
                <a:lnTo>
                  <a:pt x="1113631" y="187473"/>
                </a:lnTo>
                <a:lnTo>
                  <a:pt x="1119782" y="185886"/>
                </a:lnTo>
                <a:lnTo>
                  <a:pt x="1119782" y="190500"/>
                </a:lnTo>
                <a:close/>
              </a:path>
            </a:pathLst>
          </a:custGeom>
          <a:solidFill>
            <a:srgbClr val="0097A7"/>
          </a:solidFill>
        </p:spPr>
        <p:txBody>
          <a:bodyPr wrap="square" lIns="0" tIns="0" rIns="0" bIns="0" rtlCol="0"/>
          <a:lstStyle/>
          <a:p>
            <a:endParaRPr/>
          </a:p>
        </p:txBody>
      </p:sp>
      <p:sp>
        <p:nvSpPr>
          <p:cNvPr id="6" name="object 6"/>
          <p:cNvSpPr/>
          <p:nvPr/>
        </p:nvSpPr>
        <p:spPr>
          <a:xfrm>
            <a:off x="1338424" y="3417775"/>
            <a:ext cx="634365" cy="200025"/>
          </a:xfrm>
          <a:custGeom>
            <a:avLst/>
            <a:gdLst/>
            <a:ahLst/>
            <a:cxnLst/>
            <a:rect l="l" t="t" r="r" b="b"/>
            <a:pathLst>
              <a:path w="634364" h="200025">
                <a:moveTo>
                  <a:pt x="141982" y="25300"/>
                </a:moveTo>
                <a:lnTo>
                  <a:pt x="0" y="25300"/>
                </a:lnTo>
                <a:lnTo>
                  <a:pt x="0" y="2678"/>
                </a:lnTo>
                <a:lnTo>
                  <a:pt x="141982" y="2678"/>
                </a:lnTo>
                <a:lnTo>
                  <a:pt x="141982" y="25300"/>
                </a:lnTo>
                <a:close/>
              </a:path>
              <a:path w="634364" h="200025">
                <a:moveTo>
                  <a:pt x="84385" y="197197"/>
                </a:moveTo>
                <a:lnTo>
                  <a:pt x="57596" y="197197"/>
                </a:lnTo>
                <a:lnTo>
                  <a:pt x="57596" y="25300"/>
                </a:lnTo>
                <a:lnTo>
                  <a:pt x="84385" y="25300"/>
                </a:lnTo>
                <a:lnTo>
                  <a:pt x="84385" y="197197"/>
                </a:lnTo>
                <a:close/>
              </a:path>
              <a:path w="634364" h="200025">
                <a:moveTo>
                  <a:pt x="245268" y="199876"/>
                </a:moveTo>
                <a:lnTo>
                  <a:pt x="205615" y="191774"/>
                </a:lnTo>
                <a:lnTo>
                  <a:pt x="178798" y="162250"/>
                </a:lnTo>
                <a:lnTo>
                  <a:pt x="172245" y="121344"/>
                </a:lnTo>
                <a:lnTo>
                  <a:pt x="172473" y="115006"/>
                </a:lnTo>
                <a:lnTo>
                  <a:pt x="185839" y="73818"/>
                </a:lnTo>
                <a:lnTo>
                  <a:pt x="217875" y="48610"/>
                </a:lnTo>
                <a:lnTo>
                  <a:pt x="240059" y="45094"/>
                </a:lnTo>
                <a:lnTo>
                  <a:pt x="247650" y="45401"/>
                </a:lnTo>
                <a:lnTo>
                  <a:pt x="287982" y="63996"/>
                </a:lnTo>
                <a:lnTo>
                  <a:pt x="289649" y="65782"/>
                </a:lnTo>
                <a:lnTo>
                  <a:pt x="233213" y="65782"/>
                </a:lnTo>
                <a:lnTo>
                  <a:pt x="228054" y="66873"/>
                </a:lnTo>
                <a:lnTo>
                  <a:pt x="201056" y="98176"/>
                </a:lnTo>
                <a:lnTo>
                  <a:pt x="199280" y="110876"/>
                </a:lnTo>
                <a:lnTo>
                  <a:pt x="304670" y="110876"/>
                </a:lnTo>
                <a:lnTo>
                  <a:pt x="304800" y="114597"/>
                </a:lnTo>
                <a:lnTo>
                  <a:pt x="304692" y="122783"/>
                </a:lnTo>
                <a:lnTo>
                  <a:pt x="304551" y="126305"/>
                </a:lnTo>
                <a:lnTo>
                  <a:pt x="304403" y="128637"/>
                </a:lnTo>
                <a:lnTo>
                  <a:pt x="304204" y="130819"/>
                </a:lnTo>
                <a:lnTo>
                  <a:pt x="199280" y="130819"/>
                </a:lnTo>
                <a:lnTo>
                  <a:pt x="200080" y="141619"/>
                </a:lnTo>
                <a:lnTo>
                  <a:pt x="227707" y="175245"/>
                </a:lnTo>
                <a:lnTo>
                  <a:pt x="248989" y="178296"/>
                </a:lnTo>
                <a:lnTo>
                  <a:pt x="296763" y="178296"/>
                </a:lnTo>
                <a:lnTo>
                  <a:pt x="296763" y="193178"/>
                </a:lnTo>
                <a:lnTo>
                  <a:pt x="252347" y="199755"/>
                </a:lnTo>
                <a:lnTo>
                  <a:pt x="245268" y="199876"/>
                </a:lnTo>
                <a:close/>
              </a:path>
              <a:path w="634364" h="200025">
                <a:moveTo>
                  <a:pt x="304670" y="110876"/>
                </a:moveTo>
                <a:lnTo>
                  <a:pt x="277862" y="110876"/>
                </a:lnTo>
                <a:lnTo>
                  <a:pt x="278159" y="104229"/>
                </a:lnTo>
                <a:lnTo>
                  <a:pt x="277500" y="98127"/>
                </a:lnTo>
                <a:lnTo>
                  <a:pt x="275855" y="92468"/>
                </a:lnTo>
                <a:lnTo>
                  <a:pt x="274339" y="87163"/>
                </a:lnTo>
                <a:lnTo>
                  <a:pt x="271859" y="82401"/>
                </a:lnTo>
                <a:lnTo>
                  <a:pt x="268485" y="78432"/>
                </a:lnTo>
                <a:lnTo>
                  <a:pt x="265211" y="74463"/>
                </a:lnTo>
                <a:lnTo>
                  <a:pt x="261094" y="71387"/>
                </a:lnTo>
                <a:lnTo>
                  <a:pt x="256133" y="69205"/>
                </a:lnTo>
                <a:lnTo>
                  <a:pt x="251172" y="66923"/>
                </a:lnTo>
                <a:lnTo>
                  <a:pt x="245417" y="65782"/>
                </a:lnTo>
                <a:lnTo>
                  <a:pt x="289649" y="65782"/>
                </a:lnTo>
                <a:lnTo>
                  <a:pt x="293538" y="69949"/>
                </a:lnTo>
                <a:lnTo>
                  <a:pt x="304530" y="106830"/>
                </a:lnTo>
                <a:lnTo>
                  <a:pt x="304670" y="110876"/>
                </a:lnTo>
                <a:close/>
              </a:path>
              <a:path w="634364" h="200025">
                <a:moveTo>
                  <a:pt x="296763" y="178296"/>
                </a:moveTo>
                <a:lnTo>
                  <a:pt x="253355" y="178296"/>
                </a:lnTo>
                <a:lnTo>
                  <a:pt x="257720" y="178147"/>
                </a:lnTo>
                <a:lnTo>
                  <a:pt x="262086" y="177849"/>
                </a:lnTo>
                <a:lnTo>
                  <a:pt x="296763" y="171896"/>
                </a:lnTo>
                <a:lnTo>
                  <a:pt x="296763" y="178296"/>
                </a:lnTo>
                <a:close/>
              </a:path>
              <a:path w="634364" h="200025">
                <a:moveTo>
                  <a:pt x="366266" y="197197"/>
                </a:moveTo>
                <a:lnTo>
                  <a:pt x="332779" y="197197"/>
                </a:lnTo>
                <a:lnTo>
                  <a:pt x="390673" y="122187"/>
                </a:lnTo>
                <a:lnTo>
                  <a:pt x="335458" y="47773"/>
                </a:lnTo>
                <a:lnTo>
                  <a:pt x="368647" y="47773"/>
                </a:lnTo>
                <a:lnTo>
                  <a:pt x="407937" y="105221"/>
                </a:lnTo>
                <a:lnTo>
                  <a:pt x="435510" y="105221"/>
                </a:lnTo>
                <a:lnTo>
                  <a:pt x="422374" y="122783"/>
                </a:lnTo>
                <a:lnTo>
                  <a:pt x="436060" y="140196"/>
                </a:lnTo>
                <a:lnTo>
                  <a:pt x="406151" y="140196"/>
                </a:lnTo>
                <a:lnTo>
                  <a:pt x="366266" y="197197"/>
                </a:lnTo>
                <a:close/>
              </a:path>
              <a:path w="634364" h="200025">
                <a:moveTo>
                  <a:pt x="435510" y="105221"/>
                </a:moveTo>
                <a:lnTo>
                  <a:pt x="407937" y="105221"/>
                </a:lnTo>
                <a:lnTo>
                  <a:pt x="446484" y="47773"/>
                </a:lnTo>
                <a:lnTo>
                  <a:pt x="478482" y="47773"/>
                </a:lnTo>
                <a:lnTo>
                  <a:pt x="435510" y="105221"/>
                </a:lnTo>
                <a:close/>
              </a:path>
              <a:path w="634364" h="200025">
                <a:moveTo>
                  <a:pt x="480863" y="197197"/>
                </a:moveTo>
                <a:lnTo>
                  <a:pt x="446484" y="197197"/>
                </a:lnTo>
                <a:lnTo>
                  <a:pt x="406151" y="140196"/>
                </a:lnTo>
                <a:lnTo>
                  <a:pt x="436060" y="140196"/>
                </a:lnTo>
                <a:lnTo>
                  <a:pt x="480863" y="197197"/>
                </a:lnTo>
                <a:close/>
              </a:path>
              <a:path w="634364" h="200025">
                <a:moveTo>
                  <a:pt x="567035" y="47773"/>
                </a:moveTo>
                <a:lnTo>
                  <a:pt x="541139" y="47773"/>
                </a:lnTo>
                <a:lnTo>
                  <a:pt x="541139" y="6697"/>
                </a:lnTo>
                <a:lnTo>
                  <a:pt x="567035" y="0"/>
                </a:lnTo>
                <a:lnTo>
                  <a:pt x="567035" y="47773"/>
                </a:lnTo>
                <a:close/>
              </a:path>
              <a:path w="634364" h="200025">
                <a:moveTo>
                  <a:pt x="634156" y="69502"/>
                </a:moveTo>
                <a:lnTo>
                  <a:pt x="499318" y="69502"/>
                </a:lnTo>
                <a:lnTo>
                  <a:pt x="499318" y="47773"/>
                </a:lnTo>
                <a:lnTo>
                  <a:pt x="634156" y="47773"/>
                </a:lnTo>
                <a:lnTo>
                  <a:pt x="634156" y="69502"/>
                </a:lnTo>
                <a:close/>
              </a:path>
              <a:path w="634364" h="200025">
                <a:moveTo>
                  <a:pt x="603398" y="199280"/>
                </a:moveTo>
                <a:lnTo>
                  <a:pt x="596949" y="199280"/>
                </a:lnTo>
                <a:lnTo>
                  <a:pt x="583778" y="198490"/>
                </a:lnTo>
                <a:lnTo>
                  <a:pt x="548924" y="179384"/>
                </a:lnTo>
                <a:lnTo>
                  <a:pt x="541139" y="147488"/>
                </a:lnTo>
                <a:lnTo>
                  <a:pt x="541139" y="69502"/>
                </a:lnTo>
                <a:lnTo>
                  <a:pt x="567035" y="69502"/>
                </a:lnTo>
                <a:lnTo>
                  <a:pt x="567035" y="145405"/>
                </a:lnTo>
                <a:lnTo>
                  <a:pt x="567565" y="152939"/>
                </a:lnTo>
                <a:lnTo>
                  <a:pt x="600819" y="177403"/>
                </a:lnTo>
                <a:lnTo>
                  <a:pt x="634156" y="177403"/>
                </a:lnTo>
                <a:lnTo>
                  <a:pt x="634156" y="195113"/>
                </a:lnTo>
                <a:lnTo>
                  <a:pt x="628302" y="196601"/>
                </a:lnTo>
                <a:lnTo>
                  <a:pt x="622250" y="197643"/>
                </a:lnTo>
                <a:lnTo>
                  <a:pt x="615999" y="198239"/>
                </a:lnTo>
                <a:lnTo>
                  <a:pt x="609748" y="198933"/>
                </a:lnTo>
                <a:lnTo>
                  <a:pt x="603398" y="199280"/>
                </a:lnTo>
                <a:close/>
              </a:path>
              <a:path w="634364" h="200025">
                <a:moveTo>
                  <a:pt x="634156" y="177403"/>
                </a:moveTo>
                <a:lnTo>
                  <a:pt x="605581" y="177403"/>
                </a:lnTo>
                <a:lnTo>
                  <a:pt x="610790" y="177055"/>
                </a:lnTo>
                <a:lnTo>
                  <a:pt x="616446" y="176361"/>
                </a:lnTo>
                <a:lnTo>
                  <a:pt x="622101" y="175567"/>
                </a:lnTo>
                <a:lnTo>
                  <a:pt x="628005" y="174376"/>
                </a:lnTo>
                <a:lnTo>
                  <a:pt x="634156" y="172789"/>
                </a:lnTo>
                <a:lnTo>
                  <a:pt x="634156" y="177403"/>
                </a:lnTo>
                <a:close/>
              </a:path>
            </a:pathLst>
          </a:custGeom>
          <a:solidFill>
            <a:srgbClr val="0097A7"/>
          </a:solidFill>
        </p:spPr>
        <p:txBody>
          <a:bodyPr wrap="square" lIns="0" tIns="0" rIns="0" bIns="0" rtlCol="0"/>
          <a:lstStyle/>
          <a:p>
            <a:endParaRPr/>
          </a:p>
        </p:txBody>
      </p:sp>
      <p:sp>
        <p:nvSpPr>
          <p:cNvPr id="7" name="object 7"/>
          <p:cNvSpPr/>
          <p:nvPr/>
        </p:nvSpPr>
        <p:spPr>
          <a:xfrm>
            <a:off x="1795624" y="3836875"/>
            <a:ext cx="634365" cy="200025"/>
          </a:xfrm>
          <a:custGeom>
            <a:avLst/>
            <a:gdLst/>
            <a:ahLst/>
            <a:cxnLst/>
            <a:rect l="l" t="t" r="r" b="b"/>
            <a:pathLst>
              <a:path w="634364" h="200025">
                <a:moveTo>
                  <a:pt x="141982" y="25300"/>
                </a:moveTo>
                <a:lnTo>
                  <a:pt x="0" y="25300"/>
                </a:lnTo>
                <a:lnTo>
                  <a:pt x="0" y="2678"/>
                </a:lnTo>
                <a:lnTo>
                  <a:pt x="141982" y="2678"/>
                </a:lnTo>
                <a:lnTo>
                  <a:pt x="141982" y="25300"/>
                </a:lnTo>
                <a:close/>
              </a:path>
              <a:path w="634364" h="200025">
                <a:moveTo>
                  <a:pt x="84385" y="197197"/>
                </a:moveTo>
                <a:lnTo>
                  <a:pt x="57596" y="197197"/>
                </a:lnTo>
                <a:lnTo>
                  <a:pt x="57596" y="25300"/>
                </a:lnTo>
                <a:lnTo>
                  <a:pt x="84385" y="25300"/>
                </a:lnTo>
                <a:lnTo>
                  <a:pt x="84385" y="197197"/>
                </a:lnTo>
                <a:close/>
              </a:path>
              <a:path w="634364" h="200025">
                <a:moveTo>
                  <a:pt x="245268" y="199876"/>
                </a:moveTo>
                <a:lnTo>
                  <a:pt x="205615" y="191774"/>
                </a:lnTo>
                <a:lnTo>
                  <a:pt x="178798" y="162250"/>
                </a:lnTo>
                <a:lnTo>
                  <a:pt x="172245" y="121344"/>
                </a:lnTo>
                <a:lnTo>
                  <a:pt x="172473" y="115006"/>
                </a:lnTo>
                <a:lnTo>
                  <a:pt x="185839" y="73818"/>
                </a:lnTo>
                <a:lnTo>
                  <a:pt x="217875" y="48610"/>
                </a:lnTo>
                <a:lnTo>
                  <a:pt x="240059" y="45094"/>
                </a:lnTo>
                <a:lnTo>
                  <a:pt x="247650" y="45401"/>
                </a:lnTo>
                <a:lnTo>
                  <a:pt x="287982" y="63996"/>
                </a:lnTo>
                <a:lnTo>
                  <a:pt x="289649" y="65782"/>
                </a:lnTo>
                <a:lnTo>
                  <a:pt x="233213" y="65782"/>
                </a:lnTo>
                <a:lnTo>
                  <a:pt x="228054" y="66873"/>
                </a:lnTo>
                <a:lnTo>
                  <a:pt x="201056" y="98176"/>
                </a:lnTo>
                <a:lnTo>
                  <a:pt x="199280" y="110876"/>
                </a:lnTo>
                <a:lnTo>
                  <a:pt x="304670" y="110876"/>
                </a:lnTo>
                <a:lnTo>
                  <a:pt x="304800" y="114597"/>
                </a:lnTo>
                <a:lnTo>
                  <a:pt x="304692" y="122783"/>
                </a:lnTo>
                <a:lnTo>
                  <a:pt x="304551" y="126305"/>
                </a:lnTo>
                <a:lnTo>
                  <a:pt x="304403" y="128637"/>
                </a:lnTo>
                <a:lnTo>
                  <a:pt x="304204" y="130819"/>
                </a:lnTo>
                <a:lnTo>
                  <a:pt x="199280" y="130819"/>
                </a:lnTo>
                <a:lnTo>
                  <a:pt x="200080" y="141619"/>
                </a:lnTo>
                <a:lnTo>
                  <a:pt x="227707" y="175245"/>
                </a:lnTo>
                <a:lnTo>
                  <a:pt x="248989" y="178296"/>
                </a:lnTo>
                <a:lnTo>
                  <a:pt x="296763" y="178296"/>
                </a:lnTo>
                <a:lnTo>
                  <a:pt x="296763" y="193178"/>
                </a:lnTo>
                <a:lnTo>
                  <a:pt x="252347" y="199755"/>
                </a:lnTo>
                <a:lnTo>
                  <a:pt x="245268" y="199876"/>
                </a:lnTo>
                <a:close/>
              </a:path>
              <a:path w="634364" h="200025">
                <a:moveTo>
                  <a:pt x="304670" y="110876"/>
                </a:moveTo>
                <a:lnTo>
                  <a:pt x="277862" y="110876"/>
                </a:lnTo>
                <a:lnTo>
                  <a:pt x="278159" y="104229"/>
                </a:lnTo>
                <a:lnTo>
                  <a:pt x="277500" y="98127"/>
                </a:lnTo>
                <a:lnTo>
                  <a:pt x="275855" y="92468"/>
                </a:lnTo>
                <a:lnTo>
                  <a:pt x="274339" y="87163"/>
                </a:lnTo>
                <a:lnTo>
                  <a:pt x="271859" y="82401"/>
                </a:lnTo>
                <a:lnTo>
                  <a:pt x="268485" y="78432"/>
                </a:lnTo>
                <a:lnTo>
                  <a:pt x="265211" y="74463"/>
                </a:lnTo>
                <a:lnTo>
                  <a:pt x="261094" y="71387"/>
                </a:lnTo>
                <a:lnTo>
                  <a:pt x="256133" y="69205"/>
                </a:lnTo>
                <a:lnTo>
                  <a:pt x="251172" y="66923"/>
                </a:lnTo>
                <a:lnTo>
                  <a:pt x="245417" y="65782"/>
                </a:lnTo>
                <a:lnTo>
                  <a:pt x="289649" y="65782"/>
                </a:lnTo>
                <a:lnTo>
                  <a:pt x="293538" y="69949"/>
                </a:lnTo>
                <a:lnTo>
                  <a:pt x="304530" y="106830"/>
                </a:lnTo>
                <a:lnTo>
                  <a:pt x="304670" y="110876"/>
                </a:lnTo>
                <a:close/>
              </a:path>
              <a:path w="634364" h="200025">
                <a:moveTo>
                  <a:pt x="296763" y="178296"/>
                </a:moveTo>
                <a:lnTo>
                  <a:pt x="253355" y="178296"/>
                </a:lnTo>
                <a:lnTo>
                  <a:pt x="257720" y="178147"/>
                </a:lnTo>
                <a:lnTo>
                  <a:pt x="262086" y="177849"/>
                </a:lnTo>
                <a:lnTo>
                  <a:pt x="296763" y="171896"/>
                </a:lnTo>
                <a:lnTo>
                  <a:pt x="296763" y="178296"/>
                </a:lnTo>
                <a:close/>
              </a:path>
              <a:path w="634364" h="200025">
                <a:moveTo>
                  <a:pt x="366266" y="197197"/>
                </a:moveTo>
                <a:lnTo>
                  <a:pt x="332779" y="197197"/>
                </a:lnTo>
                <a:lnTo>
                  <a:pt x="390673" y="122187"/>
                </a:lnTo>
                <a:lnTo>
                  <a:pt x="335458" y="47773"/>
                </a:lnTo>
                <a:lnTo>
                  <a:pt x="368647" y="47773"/>
                </a:lnTo>
                <a:lnTo>
                  <a:pt x="407937" y="105221"/>
                </a:lnTo>
                <a:lnTo>
                  <a:pt x="435510" y="105221"/>
                </a:lnTo>
                <a:lnTo>
                  <a:pt x="422374" y="122783"/>
                </a:lnTo>
                <a:lnTo>
                  <a:pt x="436060" y="140196"/>
                </a:lnTo>
                <a:lnTo>
                  <a:pt x="406152" y="140196"/>
                </a:lnTo>
                <a:lnTo>
                  <a:pt x="366266" y="197197"/>
                </a:lnTo>
                <a:close/>
              </a:path>
              <a:path w="634364" h="200025">
                <a:moveTo>
                  <a:pt x="435510" y="105221"/>
                </a:moveTo>
                <a:lnTo>
                  <a:pt x="407937" y="105221"/>
                </a:lnTo>
                <a:lnTo>
                  <a:pt x="446484" y="47773"/>
                </a:lnTo>
                <a:lnTo>
                  <a:pt x="478482" y="47773"/>
                </a:lnTo>
                <a:lnTo>
                  <a:pt x="435510" y="105221"/>
                </a:lnTo>
                <a:close/>
              </a:path>
              <a:path w="634364" h="200025">
                <a:moveTo>
                  <a:pt x="480863" y="197197"/>
                </a:moveTo>
                <a:lnTo>
                  <a:pt x="446484" y="197197"/>
                </a:lnTo>
                <a:lnTo>
                  <a:pt x="406152" y="140196"/>
                </a:lnTo>
                <a:lnTo>
                  <a:pt x="436060" y="140196"/>
                </a:lnTo>
                <a:lnTo>
                  <a:pt x="480863" y="197197"/>
                </a:lnTo>
                <a:close/>
              </a:path>
              <a:path w="634364" h="200025">
                <a:moveTo>
                  <a:pt x="567035" y="47773"/>
                </a:moveTo>
                <a:lnTo>
                  <a:pt x="541139" y="47773"/>
                </a:lnTo>
                <a:lnTo>
                  <a:pt x="541139" y="6697"/>
                </a:lnTo>
                <a:lnTo>
                  <a:pt x="567035" y="0"/>
                </a:lnTo>
                <a:lnTo>
                  <a:pt x="567035" y="47773"/>
                </a:lnTo>
                <a:close/>
              </a:path>
              <a:path w="634364" h="200025">
                <a:moveTo>
                  <a:pt x="634156" y="69502"/>
                </a:moveTo>
                <a:lnTo>
                  <a:pt x="499318" y="69502"/>
                </a:lnTo>
                <a:lnTo>
                  <a:pt x="499318" y="47773"/>
                </a:lnTo>
                <a:lnTo>
                  <a:pt x="634156" y="47773"/>
                </a:lnTo>
                <a:lnTo>
                  <a:pt x="634156" y="69502"/>
                </a:lnTo>
                <a:close/>
              </a:path>
              <a:path w="634364" h="200025">
                <a:moveTo>
                  <a:pt x="603398" y="199280"/>
                </a:moveTo>
                <a:lnTo>
                  <a:pt x="596949" y="199280"/>
                </a:lnTo>
                <a:lnTo>
                  <a:pt x="583778" y="198490"/>
                </a:lnTo>
                <a:lnTo>
                  <a:pt x="548924" y="179384"/>
                </a:lnTo>
                <a:lnTo>
                  <a:pt x="541139" y="147488"/>
                </a:lnTo>
                <a:lnTo>
                  <a:pt x="541139" y="69502"/>
                </a:lnTo>
                <a:lnTo>
                  <a:pt x="567035" y="69502"/>
                </a:lnTo>
                <a:lnTo>
                  <a:pt x="567035" y="145405"/>
                </a:lnTo>
                <a:lnTo>
                  <a:pt x="567565" y="152939"/>
                </a:lnTo>
                <a:lnTo>
                  <a:pt x="600819" y="177403"/>
                </a:lnTo>
                <a:lnTo>
                  <a:pt x="634156" y="177403"/>
                </a:lnTo>
                <a:lnTo>
                  <a:pt x="634156" y="195113"/>
                </a:lnTo>
                <a:lnTo>
                  <a:pt x="628302" y="196601"/>
                </a:lnTo>
                <a:lnTo>
                  <a:pt x="622250" y="197643"/>
                </a:lnTo>
                <a:lnTo>
                  <a:pt x="615999" y="198239"/>
                </a:lnTo>
                <a:lnTo>
                  <a:pt x="609748" y="198933"/>
                </a:lnTo>
                <a:lnTo>
                  <a:pt x="603398" y="199280"/>
                </a:lnTo>
                <a:close/>
              </a:path>
              <a:path w="634364" h="200025">
                <a:moveTo>
                  <a:pt x="634156" y="177403"/>
                </a:moveTo>
                <a:lnTo>
                  <a:pt x="605581" y="177403"/>
                </a:lnTo>
                <a:lnTo>
                  <a:pt x="610790" y="177055"/>
                </a:lnTo>
                <a:lnTo>
                  <a:pt x="616446" y="176361"/>
                </a:lnTo>
                <a:lnTo>
                  <a:pt x="622101" y="175567"/>
                </a:lnTo>
                <a:lnTo>
                  <a:pt x="628005" y="174376"/>
                </a:lnTo>
                <a:lnTo>
                  <a:pt x="634156" y="172789"/>
                </a:lnTo>
                <a:lnTo>
                  <a:pt x="634156" y="177403"/>
                </a:lnTo>
                <a:close/>
              </a:path>
            </a:pathLst>
          </a:custGeom>
          <a:solidFill>
            <a:srgbClr val="0097A7"/>
          </a:solidFill>
        </p:spPr>
        <p:txBody>
          <a:bodyPr wrap="square" lIns="0" tIns="0" rIns="0" bIns="0" rtlCol="0"/>
          <a:lstStyle/>
          <a:p>
            <a:endParaRPr/>
          </a:p>
        </p:txBody>
      </p:sp>
      <p:sp>
        <p:nvSpPr>
          <p:cNvPr id="8" name="object 8"/>
          <p:cNvSpPr/>
          <p:nvPr/>
        </p:nvSpPr>
        <p:spPr>
          <a:xfrm>
            <a:off x="1339317" y="4675075"/>
            <a:ext cx="1136005" cy="199876"/>
          </a:xfrm>
          <a:prstGeom prst="rect">
            <a:avLst/>
          </a:prstGeom>
          <a:blipFill>
            <a:blip r:embed="rId2" cstate="print"/>
            <a:stretch>
              <a:fillRect/>
            </a:stretch>
          </a:blipFill>
        </p:spPr>
        <p:txBody>
          <a:bodyPr wrap="square" lIns="0" tIns="0" rIns="0" bIns="0" rtlCol="0"/>
          <a:lstStyle/>
          <a:p>
            <a:endParaRPr/>
          </a:p>
        </p:txBody>
      </p:sp>
      <p:grpSp>
        <p:nvGrpSpPr>
          <p:cNvPr id="9" name="object 9"/>
          <p:cNvGrpSpPr/>
          <p:nvPr/>
        </p:nvGrpSpPr>
        <p:grpSpPr>
          <a:xfrm>
            <a:off x="5166432" y="5919279"/>
            <a:ext cx="1341120" cy="272415"/>
            <a:chOff x="5166432" y="5919279"/>
            <a:chExt cx="1341120" cy="272415"/>
          </a:xfrm>
        </p:grpSpPr>
        <p:sp>
          <p:nvSpPr>
            <p:cNvPr id="10" name="object 10"/>
            <p:cNvSpPr/>
            <p:nvPr/>
          </p:nvSpPr>
          <p:spPr>
            <a:xfrm>
              <a:off x="5190244" y="5919279"/>
              <a:ext cx="1299845" cy="272415"/>
            </a:xfrm>
            <a:custGeom>
              <a:avLst/>
              <a:gdLst/>
              <a:ahLst/>
              <a:cxnLst/>
              <a:rect l="l" t="t" r="r" b="b"/>
              <a:pathLst>
                <a:path w="1299845" h="272414">
                  <a:moveTo>
                    <a:pt x="52071" y="84980"/>
                  </a:moveTo>
                  <a:lnTo>
                    <a:pt x="24110" y="84980"/>
                  </a:lnTo>
                  <a:lnTo>
                    <a:pt x="28475" y="79821"/>
                  </a:lnTo>
                  <a:lnTo>
                    <a:pt x="32692" y="75555"/>
                  </a:lnTo>
                  <a:lnTo>
                    <a:pt x="36760" y="72181"/>
                  </a:lnTo>
                  <a:lnTo>
                    <a:pt x="40828" y="68708"/>
                  </a:lnTo>
                  <a:lnTo>
                    <a:pt x="60721" y="59531"/>
                  </a:lnTo>
                  <a:lnTo>
                    <a:pt x="64789" y="58638"/>
                  </a:lnTo>
                  <a:lnTo>
                    <a:pt x="69006" y="58191"/>
                  </a:lnTo>
                  <a:lnTo>
                    <a:pt x="73372" y="58191"/>
                  </a:lnTo>
                  <a:lnTo>
                    <a:pt x="113407" y="79520"/>
                  </a:lnTo>
                  <a:lnTo>
                    <a:pt x="113802" y="80515"/>
                  </a:lnTo>
                  <a:lnTo>
                    <a:pt x="64988" y="80515"/>
                  </a:lnTo>
                  <a:lnTo>
                    <a:pt x="61862" y="81012"/>
                  </a:lnTo>
                  <a:lnTo>
                    <a:pt x="58787" y="82004"/>
                  </a:lnTo>
                  <a:lnTo>
                    <a:pt x="55810" y="82897"/>
                  </a:lnTo>
                  <a:lnTo>
                    <a:pt x="52685" y="84534"/>
                  </a:lnTo>
                  <a:lnTo>
                    <a:pt x="52071" y="84980"/>
                  </a:lnTo>
                  <a:close/>
                </a:path>
                <a:path w="1299845" h="272414">
                  <a:moveTo>
                    <a:pt x="25895" y="210294"/>
                  </a:moveTo>
                  <a:lnTo>
                    <a:pt x="0" y="210294"/>
                  </a:lnTo>
                  <a:lnTo>
                    <a:pt x="0" y="60870"/>
                  </a:lnTo>
                  <a:lnTo>
                    <a:pt x="23068" y="60870"/>
                  </a:lnTo>
                  <a:lnTo>
                    <a:pt x="24110" y="84980"/>
                  </a:lnTo>
                  <a:lnTo>
                    <a:pt x="52071" y="84980"/>
                  </a:lnTo>
                  <a:lnTo>
                    <a:pt x="49410" y="86915"/>
                  </a:lnTo>
                  <a:lnTo>
                    <a:pt x="46136" y="89197"/>
                  </a:lnTo>
                  <a:lnTo>
                    <a:pt x="42564" y="92323"/>
                  </a:lnTo>
                  <a:lnTo>
                    <a:pt x="38695" y="96291"/>
                  </a:lnTo>
                  <a:lnTo>
                    <a:pt x="34924" y="100260"/>
                  </a:lnTo>
                  <a:lnTo>
                    <a:pt x="30658" y="105221"/>
                  </a:lnTo>
                  <a:lnTo>
                    <a:pt x="25895" y="111174"/>
                  </a:lnTo>
                  <a:lnTo>
                    <a:pt x="25895" y="210294"/>
                  </a:lnTo>
                  <a:close/>
                </a:path>
                <a:path w="1299845" h="272414">
                  <a:moveTo>
                    <a:pt x="120104" y="210294"/>
                  </a:moveTo>
                  <a:lnTo>
                    <a:pt x="94208" y="210294"/>
                  </a:lnTo>
                  <a:lnTo>
                    <a:pt x="94104" y="112811"/>
                  </a:lnTo>
                  <a:lnTo>
                    <a:pt x="93798" y="106691"/>
                  </a:lnTo>
                  <a:lnTo>
                    <a:pt x="76795" y="80515"/>
                  </a:lnTo>
                  <a:lnTo>
                    <a:pt x="113802" y="80515"/>
                  </a:lnTo>
                  <a:lnTo>
                    <a:pt x="117127" y="88887"/>
                  </a:lnTo>
                  <a:lnTo>
                    <a:pt x="119290" y="99640"/>
                  </a:lnTo>
                  <a:lnTo>
                    <a:pt x="119376" y="100260"/>
                  </a:lnTo>
                  <a:lnTo>
                    <a:pt x="120009" y="111174"/>
                  </a:lnTo>
                  <a:lnTo>
                    <a:pt x="120104" y="210294"/>
                  </a:lnTo>
                  <a:close/>
                </a:path>
                <a:path w="1299845" h="272414">
                  <a:moveTo>
                    <a:pt x="226069" y="212973"/>
                  </a:moveTo>
                  <a:lnTo>
                    <a:pt x="185477" y="201848"/>
                  </a:lnTo>
                  <a:lnTo>
                    <a:pt x="162073" y="169366"/>
                  </a:lnTo>
                  <a:lnTo>
                    <a:pt x="157460" y="136475"/>
                  </a:lnTo>
                  <a:lnTo>
                    <a:pt x="157767" y="127964"/>
                  </a:lnTo>
                  <a:lnTo>
                    <a:pt x="172166" y="85464"/>
                  </a:lnTo>
                  <a:lnTo>
                    <a:pt x="205829" y="61456"/>
                  </a:lnTo>
                  <a:lnTo>
                    <a:pt x="229046" y="58191"/>
                  </a:lnTo>
                  <a:lnTo>
                    <a:pt x="236869" y="58508"/>
                  </a:lnTo>
                  <a:lnTo>
                    <a:pt x="274708" y="73297"/>
                  </a:lnTo>
                  <a:lnTo>
                    <a:pt x="281324" y="80218"/>
                  </a:lnTo>
                  <a:lnTo>
                    <a:pt x="219819" y="80218"/>
                  </a:lnTo>
                  <a:lnTo>
                    <a:pt x="213171" y="81756"/>
                  </a:lnTo>
                  <a:lnTo>
                    <a:pt x="186332" y="114597"/>
                  </a:lnTo>
                  <a:lnTo>
                    <a:pt x="183982" y="127964"/>
                  </a:lnTo>
                  <a:lnTo>
                    <a:pt x="184037" y="145507"/>
                  </a:lnTo>
                  <a:lnTo>
                    <a:pt x="199479" y="181818"/>
                  </a:lnTo>
                  <a:lnTo>
                    <a:pt x="220811" y="191095"/>
                  </a:lnTo>
                  <a:lnTo>
                    <a:pt x="278724" y="191095"/>
                  </a:lnTo>
                  <a:lnTo>
                    <a:pt x="278606" y="191244"/>
                  </a:lnTo>
                  <a:lnTo>
                    <a:pt x="241994" y="211559"/>
                  </a:lnTo>
                  <a:lnTo>
                    <a:pt x="234255" y="212619"/>
                  </a:lnTo>
                  <a:lnTo>
                    <a:pt x="226069" y="212973"/>
                  </a:lnTo>
                  <a:close/>
                </a:path>
                <a:path w="1299845" h="272414">
                  <a:moveTo>
                    <a:pt x="278724" y="191095"/>
                  </a:moveTo>
                  <a:lnTo>
                    <a:pt x="235297" y="191095"/>
                  </a:lnTo>
                  <a:lnTo>
                    <a:pt x="241895" y="189607"/>
                  </a:lnTo>
                  <a:lnTo>
                    <a:pt x="252908" y="183554"/>
                  </a:lnTo>
                  <a:lnTo>
                    <a:pt x="257423" y="179486"/>
                  </a:lnTo>
                  <a:lnTo>
                    <a:pt x="260895" y="174426"/>
                  </a:lnTo>
                  <a:lnTo>
                    <a:pt x="264467" y="169366"/>
                  </a:lnTo>
                  <a:lnTo>
                    <a:pt x="267047" y="163512"/>
                  </a:lnTo>
                  <a:lnTo>
                    <a:pt x="268634" y="156864"/>
                  </a:lnTo>
                  <a:lnTo>
                    <a:pt x="270321" y="150117"/>
                  </a:lnTo>
                  <a:lnTo>
                    <a:pt x="270952" y="144809"/>
                  </a:lnTo>
                  <a:lnTo>
                    <a:pt x="271044" y="125424"/>
                  </a:lnTo>
                  <a:lnTo>
                    <a:pt x="270123" y="118318"/>
                  </a:lnTo>
                  <a:lnTo>
                    <a:pt x="268039" y="111472"/>
                  </a:lnTo>
                  <a:lnTo>
                    <a:pt x="266054" y="104526"/>
                  </a:lnTo>
                  <a:lnTo>
                    <a:pt x="263177" y="98772"/>
                  </a:lnTo>
                  <a:lnTo>
                    <a:pt x="259407" y="94208"/>
                  </a:lnTo>
                  <a:lnTo>
                    <a:pt x="255636" y="89544"/>
                  </a:lnTo>
                  <a:lnTo>
                    <a:pt x="251023" y="86071"/>
                  </a:lnTo>
                  <a:lnTo>
                    <a:pt x="245566" y="83790"/>
                  </a:lnTo>
                  <a:lnTo>
                    <a:pt x="240208" y="81408"/>
                  </a:lnTo>
                  <a:lnTo>
                    <a:pt x="234205" y="80218"/>
                  </a:lnTo>
                  <a:lnTo>
                    <a:pt x="281324" y="80218"/>
                  </a:lnTo>
                  <a:lnTo>
                    <a:pt x="296465" y="116978"/>
                  </a:lnTo>
                  <a:lnTo>
                    <a:pt x="297656" y="134391"/>
                  </a:lnTo>
                  <a:lnTo>
                    <a:pt x="297337" y="143023"/>
                  </a:lnTo>
                  <a:lnTo>
                    <a:pt x="286754" y="179821"/>
                  </a:lnTo>
                  <a:lnTo>
                    <a:pt x="282950" y="185783"/>
                  </a:lnTo>
                  <a:lnTo>
                    <a:pt x="278724" y="191095"/>
                  </a:lnTo>
                  <a:close/>
                </a:path>
                <a:path w="1299845" h="272414">
                  <a:moveTo>
                    <a:pt x="454372" y="62805"/>
                  </a:moveTo>
                  <a:lnTo>
                    <a:pt x="428327" y="62805"/>
                  </a:lnTo>
                  <a:lnTo>
                    <a:pt x="428327" y="0"/>
                  </a:lnTo>
                  <a:lnTo>
                    <a:pt x="454372" y="0"/>
                  </a:lnTo>
                  <a:lnTo>
                    <a:pt x="454372" y="62805"/>
                  </a:lnTo>
                  <a:close/>
                </a:path>
                <a:path w="1299845" h="272414">
                  <a:moveTo>
                    <a:pt x="379362" y="212973"/>
                  </a:moveTo>
                  <a:lnTo>
                    <a:pt x="370829" y="212973"/>
                  </a:lnTo>
                  <a:lnTo>
                    <a:pt x="363289" y="211187"/>
                  </a:lnTo>
                  <a:lnTo>
                    <a:pt x="334900" y="181793"/>
                  </a:lnTo>
                  <a:lnTo>
                    <a:pt x="327570" y="138707"/>
                  </a:lnTo>
                  <a:lnTo>
                    <a:pt x="327896" y="129452"/>
                  </a:lnTo>
                  <a:lnTo>
                    <a:pt x="339067" y="91231"/>
                  </a:lnTo>
                  <a:lnTo>
                    <a:pt x="370581" y="64442"/>
                  </a:lnTo>
                  <a:lnTo>
                    <a:pt x="400645" y="59084"/>
                  </a:lnTo>
                  <a:lnTo>
                    <a:pt x="405407" y="59084"/>
                  </a:lnTo>
                  <a:lnTo>
                    <a:pt x="410071" y="59382"/>
                  </a:lnTo>
                  <a:lnTo>
                    <a:pt x="419298" y="60573"/>
                  </a:lnTo>
                  <a:lnTo>
                    <a:pt x="423862" y="61515"/>
                  </a:lnTo>
                  <a:lnTo>
                    <a:pt x="428327" y="62805"/>
                  </a:lnTo>
                  <a:lnTo>
                    <a:pt x="454372" y="62805"/>
                  </a:lnTo>
                  <a:lnTo>
                    <a:pt x="454372" y="80515"/>
                  </a:lnTo>
                  <a:lnTo>
                    <a:pt x="398859" y="80515"/>
                  </a:lnTo>
                  <a:lnTo>
                    <a:pt x="388869" y="81371"/>
                  </a:lnTo>
                  <a:lnTo>
                    <a:pt x="357001" y="111769"/>
                  </a:lnTo>
                  <a:lnTo>
                    <a:pt x="354062" y="137070"/>
                  </a:lnTo>
                  <a:lnTo>
                    <a:pt x="354555" y="149758"/>
                  </a:lnTo>
                  <a:lnTo>
                    <a:pt x="371623" y="187486"/>
                  </a:lnTo>
                  <a:lnTo>
                    <a:pt x="384571" y="190797"/>
                  </a:lnTo>
                  <a:lnTo>
                    <a:pt x="423443" y="190797"/>
                  </a:lnTo>
                  <a:lnTo>
                    <a:pt x="418951" y="195746"/>
                  </a:lnTo>
                  <a:lnTo>
                    <a:pt x="386599" y="212498"/>
                  </a:lnTo>
                  <a:lnTo>
                    <a:pt x="379362" y="212973"/>
                  </a:lnTo>
                  <a:close/>
                </a:path>
                <a:path w="1299845" h="272414">
                  <a:moveTo>
                    <a:pt x="423443" y="190797"/>
                  </a:moveTo>
                  <a:lnTo>
                    <a:pt x="391120" y="190797"/>
                  </a:lnTo>
                  <a:lnTo>
                    <a:pt x="398016" y="187870"/>
                  </a:lnTo>
                  <a:lnTo>
                    <a:pt x="405258" y="182016"/>
                  </a:lnTo>
                  <a:lnTo>
                    <a:pt x="410830" y="177096"/>
                  </a:lnTo>
                  <a:lnTo>
                    <a:pt x="416532" y="171115"/>
                  </a:lnTo>
                  <a:lnTo>
                    <a:pt x="422364" y="164073"/>
                  </a:lnTo>
                  <a:lnTo>
                    <a:pt x="428327" y="155971"/>
                  </a:lnTo>
                  <a:lnTo>
                    <a:pt x="428327" y="86617"/>
                  </a:lnTo>
                  <a:lnTo>
                    <a:pt x="424061" y="84633"/>
                  </a:lnTo>
                  <a:lnTo>
                    <a:pt x="419348" y="83145"/>
                  </a:lnTo>
                  <a:lnTo>
                    <a:pt x="414188" y="82153"/>
                  </a:lnTo>
                  <a:lnTo>
                    <a:pt x="409029" y="81061"/>
                  </a:lnTo>
                  <a:lnTo>
                    <a:pt x="403919" y="80515"/>
                  </a:lnTo>
                  <a:lnTo>
                    <a:pt x="454372" y="80515"/>
                  </a:lnTo>
                  <a:lnTo>
                    <a:pt x="454372" y="182016"/>
                  </a:lnTo>
                  <a:lnTo>
                    <a:pt x="430262" y="182016"/>
                  </a:lnTo>
                  <a:lnTo>
                    <a:pt x="424718" y="189392"/>
                  </a:lnTo>
                  <a:lnTo>
                    <a:pt x="423443" y="190797"/>
                  </a:lnTo>
                  <a:close/>
                </a:path>
                <a:path w="1299845" h="272414">
                  <a:moveTo>
                    <a:pt x="454372" y="210294"/>
                  </a:moveTo>
                  <a:lnTo>
                    <a:pt x="431155" y="210294"/>
                  </a:lnTo>
                  <a:lnTo>
                    <a:pt x="430262" y="182016"/>
                  </a:lnTo>
                  <a:lnTo>
                    <a:pt x="454372" y="182016"/>
                  </a:lnTo>
                  <a:lnTo>
                    <a:pt x="454372" y="210294"/>
                  </a:lnTo>
                  <a:close/>
                </a:path>
                <a:path w="1299845" h="272414">
                  <a:moveTo>
                    <a:pt x="569416" y="212973"/>
                  </a:moveTo>
                  <a:lnTo>
                    <a:pt x="529762" y="204871"/>
                  </a:lnTo>
                  <a:lnTo>
                    <a:pt x="502946" y="175347"/>
                  </a:lnTo>
                  <a:lnTo>
                    <a:pt x="496393" y="134441"/>
                  </a:lnTo>
                  <a:lnTo>
                    <a:pt x="496620" y="128103"/>
                  </a:lnTo>
                  <a:lnTo>
                    <a:pt x="509987" y="86915"/>
                  </a:lnTo>
                  <a:lnTo>
                    <a:pt x="542022" y="61707"/>
                  </a:lnTo>
                  <a:lnTo>
                    <a:pt x="564207" y="58191"/>
                  </a:lnTo>
                  <a:lnTo>
                    <a:pt x="571797" y="58498"/>
                  </a:lnTo>
                  <a:lnTo>
                    <a:pt x="612130" y="77092"/>
                  </a:lnTo>
                  <a:lnTo>
                    <a:pt x="613796" y="78878"/>
                  </a:lnTo>
                  <a:lnTo>
                    <a:pt x="557361" y="78878"/>
                  </a:lnTo>
                  <a:lnTo>
                    <a:pt x="552201" y="79970"/>
                  </a:lnTo>
                  <a:lnTo>
                    <a:pt x="525203" y="111274"/>
                  </a:lnTo>
                  <a:lnTo>
                    <a:pt x="523428" y="123973"/>
                  </a:lnTo>
                  <a:lnTo>
                    <a:pt x="628818" y="123973"/>
                  </a:lnTo>
                  <a:lnTo>
                    <a:pt x="628947" y="127694"/>
                  </a:lnTo>
                  <a:lnTo>
                    <a:pt x="628840" y="135880"/>
                  </a:lnTo>
                  <a:lnTo>
                    <a:pt x="628699" y="139402"/>
                  </a:lnTo>
                  <a:lnTo>
                    <a:pt x="628550" y="141733"/>
                  </a:lnTo>
                  <a:lnTo>
                    <a:pt x="628352" y="143916"/>
                  </a:lnTo>
                  <a:lnTo>
                    <a:pt x="523428" y="143916"/>
                  </a:lnTo>
                  <a:lnTo>
                    <a:pt x="524228" y="154716"/>
                  </a:lnTo>
                  <a:lnTo>
                    <a:pt x="551854" y="188341"/>
                  </a:lnTo>
                  <a:lnTo>
                    <a:pt x="573137" y="191392"/>
                  </a:lnTo>
                  <a:lnTo>
                    <a:pt x="620911" y="191392"/>
                  </a:lnTo>
                  <a:lnTo>
                    <a:pt x="620911" y="206275"/>
                  </a:lnTo>
                  <a:lnTo>
                    <a:pt x="576494" y="212852"/>
                  </a:lnTo>
                  <a:lnTo>
                    <a:pt x="569416" y="212973"/>
                  </a:lnTo>
                  <a:close/>
                </a:path>
                <a:path w="1299845" h="272414">
                  <a:moveTo>
                    <a:pt x="628818" y="123973"/>
                  </a:moveTo>
                  <a:lnTo>
                    <a:pt x="602009" y="123973"/>
                  </a:lnTo>
                  <a:lnTo>
                    <a:pt x="602307" y="117326"/>
                  </a:lnTo>
                  <a:lnTo>
                    <a:pt x="601648" y="111224"/>
                  </a:lnTo>
                  <a:lnTo>
                    <a:pt x="600003" y="105565"/>
                  </a:lnTo>
                  <a:lnTo>
                    <a:pt x="598487" y="100260"/>
                  </a:lnTo>
                  <a:lnTo>
                    <a:pt x="596006" y="95497"/>
                  </a:lnTo>
                  <a:lnTo>
                    <a:pt x="592633" y="91529"/>
                  </a:lnTo>
                  <a:lnTo>
                    <a:pt x="589359" y="87560"/>
                  </a:lnTo>
                  <a:lnTo>
                    <a:pt x="585241" y="84485"/>
                  </a:lnTo>
                  <a:lnTo>
                    <a:pt x="580280" y="82301"/>
                  </a:lnTo>
                  <a:lnTo>
                    <a:pt x="575320" y="80019"/>
                  </a:lnTo>
                  <a:lnTo>
                    <a:pt x="569565" y="78878"/>
                  </a:lnTo>
                  <a:lnTo>
                    <a:pt x="613796" y="78878"/>
                  </a:lnTo>
                  <a:lnTo>
                    <a:pt x="617685" y="83046"/>
                  </a:lnTo>
                  <a:lnTo>
                    <a:pt x="628677" y="119927"/>
                  </a:lnTo>
                  <a:lnTo>
                    <a:pt x="628818" y="123973"/>
                  </a:lnTo>
                  <a:close/>
                </a:path>
                <a:path w="1299845" h="272414">
                  <a:moveTo>
                    <a:pt x="620911" y="191392"/>
                  </a:moveTo>
                  <a:lnTo>
                    <a:pt x="577502" y="191392"/>
                  </a:lnTo>
                  <a:lnTo>
                    <a:pt x="581868" y="191244"/>
                  </a:lnTo>
                  <a:lnTo>
                    <a:pt x="586233" y="190946"/>
                  </a:lnTo>
                  <a:lnTo>
                    <a:pt x="620911" y="184993"/>
                  </a:lnTo>
                  <a:lnTo>
                    <a:pt x="620911" y="191392"/>
                  </a:lnTo>
                  <a:close/>
                </a:path>
                <a:path w="1299845" h="272414">
                  <a:moveTo>
                    <a:pt x="801290" y="38397"/>
                  </a:moveTo>
                  <a:lnTo>
                    <a:pt x="659308" y="38397"/>
                  </a:lnTo>
                  <a:lnTo>
                    <a:pt x="659308" y="15775"/>
                  </a:lnTo>
                  <a:lnTo>
                    <a:pt x="801290" y="15775"/>
                  </a:lnTo>
                  <a:lnTo>
                    <a:pt x="801290" y="38397"/>
                  </a:lnTo>
                  <a:close/>
                </a:path>
                <a:path w="1299845" h="272414">
                  <a:moveTo>
                    <a:pt x="743694" y="210294"/>
                  </a:moveTo>
                  <a:lnTo>
                    <a:pt x="716905" y="210294"/>
                  </a:lnTo>
                  <a:lnTo>
                    <a:pt x="716905" y="38397"/>
                  </a:lnTo>
                  <a:lnTo>
                    <a:pt x="743694" y="38397"/>
                  </a:lnTo>
                  <a:lnTo>
                    <a:pt x="743694" y="210294"/>
                  </a:lnTo>
                  <a:close/>
                </a:path>
                <a:path w="1299845" h="272414">
                  <a:moveTo>
                    <a:pt x="889570" y="249287"/>
                  </a:moveTo>
                  <a:lnTo>
                    <a:pt x="842962" y="249287"/>
                  </a:lnTo>
                  <a:lnTo>
                    <a:pt x="847377" y="248592"/>
                  </a:lnTo>
                  <a:lnTo>
                    <a:pt x="855612" y="245814"/>
                  </a:lnTo>
                  <a:lnTo>
                    <a:pt x="859531" y="243532"/>
                  </a:lnTo>
                  <a:lnTo>
                    <a:pt x="863203" y="240357"/>
                  </a:lnTo>
                  <a:lnTo>
                    <a:pt x="866874" y="237281"/>
                  </a:lnTo>
                  <a:lnTo>
                    <a:pt x="870396" y="233263"/>
                  </a:lnTo>
                  <a:lnTo>
                    <a:pt x="877143" y="223341"/>
                  </a:lnTo>
                  <a:lnTo>
                    <a:pt x="880417" y="217338"/>
                  </a:lnTo>
                  <a:lnTo>
                    <a:pt x="883592" y="210294"/>
                  </a:lnTo>
                  <a:lnTo>
                    <a:pt x="823912" y="60870"/>
                  </a:lnTo>
                  <a:lnTo>
                    <a:pt x="853380" y="60870"/>
                  </a:lnTo>
                  <a:lnTo>
                    <a:pt x="891183" y="159692"/>
                  </a:lnTo>
                  <a:lnTo>
                    <a:pt x="898773" y="182909"/>
                  </a:lnTo>
                  <a:lnTo>
                    <a:pt x="924327" y="182909"/>
                  </a:lnTo>
                  <a:lnTo>
                    <a:pt x="907739" y="221921"/>
                  </a:lnTo>
                  <a:lnTo>
                    <a:pt x="890113" y="248728"/>
                  </a:lnTo>
                  <a:lnTo>
                    <a:pt x="889570" y="249287"/>
                  </a:lnTo>
                  <a:close/>
                </a:path>
                <a:path w="1299845" h="272414">
                  <a:moveTo>
                    <a:pt x="924327" y="182909"/>
                  </a:moveTo>
                  <a:lnTo>
                    <a:pt x="898773" y="182909"/>
                  </a:lnTo>
                  <a:lnTo>
                    <a:pt x="907405" y="159097"/>
                  </a:lnTo>
                  <a:lnTo>
                    <a:pt x="942379" y="60870"/>
                  </a:lnTo>
                  <a:lnTo>
                    <a:pt x="970805" y="60870"/>
                  </a:lnTo>
                  <a:lnTo>
                    <a:pt x="924327" y="182909"/>
                  </a:lnTo>
                  <a:close/>
                </a:path>
                <a:path w="1299845" h="272414">
                  <a:moveTo>
                    <a:pt x="836711" y="272206"/>
                  </a:moveTo>
                  <a:lnTo>
                    <a:pt x="834132" y="272206"/>
                  </a:lnTo>
                  <a:lnTo>
                    <a:pt x="831800" y="272156"/>
                  </a:lnTo>
                  <a:lnTo>
                    <a:pt x="827633" y="271958"/>
                  </a:lnTo>
                  <a:lnTo>
                    <a:pt x="825351" y="271809"/>
                  </a:lnTo>
                  <a:lnTo>
                    <a:pt x="822870" y="271611"/>
                  </a:lnTo>
                  <a:lnTo>
                    <a:pt x="822870" y="248096"/>
                  </a:lnTo>
                  <a:lnTo>
                    <a:pt x="825053" y="248394"/>
                  </a:lnTo>
                  <a:lnTo>
                    <a:pt x="827435" y="248642"/>
                  </a:lnTo>
                  <a:lnTo>
                    <a:pt x="830014" y="248840"/>
                  </a:lnTo>
                  <a:lnTo>
                    <a:pt x="832593" y="249138"/>
                  </a:lnTo>
                  <a:lnTo>
                    <a:pt x="835322" y="249287"/>
                  </a:lnTo>
                  <a:lnTo>
                    <a:pt x="889570" y="249287"/>
                  </a:lnTo>
                  <a:lnTo>
                    <a:pt x="885229" y="253751"/>
                  </a:lnTo>
                  <a:lnTo>
                    <a:pt x="850738" y="271090"/>
                  </a:lnTo>
                  <a:lnTo>
                    <a:pt x="843901" y="271927"/>
                  </a:lnTo>
                  <a:lnTo>
                    <a:pt x="836711" y="272206"/>
                  </a:lnTo>
                  <a:close/>
                </a:path>
                <a:path w="1299845" h="272414">
                  <a:moveTo>
                    <a:pt x="1058280" y="85873"/>
                  </a:moveTo>
                  <a:lnTo>
                    <a:pt x="1030188" y="85873"/>
                  </a:lnTo>
                  <a:lnTo>
                    <a:pt x="1035917" y="78730"/>
                  </a:lnTo>
                  <a:lnTo>
                    <a:pt x="1074148" y="58582"/>
                  </a:lnTo>
                  <a:lnTo>
                    <a:pt x="1081384" y="58191"/>
                  </a:lnTo>
                  <a:lnTo>
                    <a:pt x="1089917" y="58191"/>
                  </a:lnTo>
                  <a:lnTo>
                    <a:pt x="1121334" y="80813"/>
                  </a:lnTo>
                  <a:lnTo>
                    <a:pt x="1072901" y="80813"/>
                  </a:lnTo>
                  <a:lnTo>
                    <a:pt x="1069578" y="81359"/>
                  </a:lnTo>
                  <a:lnTo>
                    <a:pt x="1066204" y="82450"/>
                  </a:lnTo>
                  <a:lnTo>
                    <a:pt x="1062831" y="83442"/>
                  </a:lnTo>
                  <a:lnTo>
                    <a:pt x="1059308" y="85179"/>
                  </a:lnTo>
                  <a:lnTo>
                    <a:pt x="1058280" y="85873"/>
                  </a:lnTo>
                  <a:close/>
                </a:path>
                <a:path w="1299845" h="272414">
                  <a:moveTo>
                    <a:pt x="1031378" y="271313"/>
                  </a:moveTo>
                  <a:lnTo>
                    <a:pt x="1005483" y="271313"/>
                  </a:lnTo>
                  <a:lnTo>
                    <a:pt x="1005483" y="60870"/>
                  </a:lnTo>
                  <a:lnTo>
                    <a:pt x="1028551" y="60870"/>
                  </a:lnTo>
                  <a:lnTo>
                    <a:pt x="1030188" y="85873"/>
                  </a:lnTo>
                  <a:lnTo>
                    <a:pt x="1058280" y="85873"/>
                  </a:lnTo>
                  <a:lnTo>
                    <a:pt x="1031378" y="112216"/>
                  </a:lnTo>
                  <a:lnTo>
                    <a:pt x="1031378" y="184695"/>
                  </a:lnTo>
                  <a:lnTo>
                    <a:pt x="1056828" y="191095"/>
                  </a:lnTo>
                  <a:lnTo>
                    <a:pt x="1113381" y="191095"/>
                  </a:lnTo>
                  <a:lnTo>
                    <a:pt x="1112192" y="192434"/>
                  </a:lnTo>
                  <a:lnTo>
                    <a:pt x="1083766" y="208805"/>
                  </a:lnTo>
                  <a:lnTo>
                    <a:pt x="1031378" y="208805"/>
                  </a:lnTo>
                  <a:lnTo>
                    <a:pt x="1031378" y="271313"/>
                  </a:lnTo>
                  <a:close/>
                </a:path>
                <a:path w="1299845" h="272414">
                  <a:moveTo>
                    <a:pt x="1113381" y="191095"/>
                  </a:moveTo>
                  <a:lnTo>
                    <a:pt x="1061888" y="191095"/>
                  </a:lnTo>
                  <a:lnTo>
                    <a:pt x="1071813" y="190211"/>
                  </a:lnTo>
                  <a:lnTo>
                    <a:pt x="1080603" y="187560"/>
                  </a:lnTo>
                  <a:lnTo>
                    <a:pt x="1105941" y="147488"/>
                  </a:lnTo>
                  <a:lnTo>
                    <a:pt x="1106686" y="134094"/>
                  </a:lnTo>
                  <a:lnTo>
                    <a:pt x="1106686" y="126255"/>
                  </a:lnTo>
                  <a:lnTo>
                    <a:pt x="1106090" y="119062"/>
                  </a:lnTo>
                  <a:lnTo>
                    <a:pt x="1104850" y="112216"/>
                  </a:lnTo>
                  <a:lnTo>
                    <a:pt x="1103808" y="105965"/>
                  </a:lnTo>
                  <a:lnTo>
                    <a:pt x="1102022" y="100359"/>
                  </a:lnTo>
                  <a:lnTo>
                    <a:pt x="1097061" y="91033"/>
                  </a:lnTo>
                  <a:lnTo>
                    <a:pt x="1093886" y="87411"/>
                  </a:lnTo>
                  <a:lnTo>
                    <a:pt x="1090017" y="84832"/>
                  </a:lnTo>
                  <a:lnTo>
                    <a:pt x="1086147" y="82153"/>
                  </a:lnTo>
                  <a:lnTo>
                    <a:pt x="1081533" y="80813"/>
                  </a:lnTo>
                  <a:lnTo>
                    <a:pt x="1121334" y="80813"/>
                  </a:lnTo>
                  <a:lnTo>
                    <a:pt x="1132972" y="124624"/>
                  </a:lnTo>
                  <a:lnTo>
                    <a:pt x="1133133" y="134094"/>
                  </a:lnTo>
                  <a:lnTo>
                    <a:pt x="1132823" y="142558"/>
                  </a:lnTo>
                  <a:lnTo>
                    <a:pt x="1120936" y="181346"/>
                  </a:lnTo>
                  <a:lnTo>
                    <a:pt x="1116834" y="187207"/>
                  </a:lnTo>
                  <a:lnTo>
                    <a:pt x="1113381" y="191095"/>
                  </a:lnTo>
                  <a:close/>
                </a:path>
                <a:path w="1299845" h="272414">
                  <a:moveTo>
                    <a:pt x="1059953" y="212080"/>
                  </a:moveTo>
                  <a:lnTo>
                    <a:pt x="1055191" y="212080"/>
                  </a:lnTo>
                  <a:lnTo>
                    <a:pt x="1050428" y="211832"/>
                  </a:lnTo>
                  <a:lnTo>
                    <a:pt x="1041003" y="210839"/>
                  </a:lnTo>
                  <a:lnTo>
                    <a:pt x="1036240" y="209996"/>
                  </a:lnTo>
                  <a:lnTo>
                    <a:pt x="1031378" y="208805"/>
                  </a:lnTo>
                  <a:lnTo>
                    <a:pt x="1083766" y="208805"/>
                  </a:lnTo>
                  <a:lnTo>
                    <a:pt x="1082138" y="209317"/>
                  </a:lnTo>
                  <a:lnTo>
                    <a:pt x="1075022" y="210852"/>
                  </a:lnTo>
                  <a:lnTo>
                    <a:pt x="1067627" y="211773"/>
                  </a:lnTo>
                  <a:lnTo>
                    <a:pt x="1059953" y="212080"/>
                  </a:lnTo>
                  <a:close/>
                </a:path>
                <a:path w="1299845" h="272414">
                  <a:moveTo>
                    <a:pt x="1239738" y="212973"/>
                  </a:moveTo>
                  <a:lnTo>
                    <a:pt x="1200084" y="204871"/>
                  </a:lnTo>
                  <a:lnTo>
                    <a:pt x="1173268" y="175347"/>
                  </a:lnTo>
                  <a:lnTo>
                    <a:pt x="1166715" y="134441"/>
                  </a:lnTo>
                  <a:lnTo>
                    <a:pt x="1166942" y="128103"/>
                  </a:lnTo>
                  <a:lnTo>
                    <a:pt x="1180309" y="86915"/>
                  </a:lnTo>
                  <a:lnTo>
                    <a:pt x="1212344" y="61707"/>
                  </a:lnTo>
                  <a:lnTo>
                    <a:pt x="1234529" y="58191"/>
                  </a:lnTo>
                  <a:lnTo>
                    <a:pt x="1242119" y="58498"/>
                  </a:lnTo>
                  <a:lnTo>
                    <a:pt x="1282451" y="77092"/>
                  </a:lnTo>
                  <a:lnTo>
                    <a:pt x="1284118" y="78878"/>
                  </a:lnTo>
                  <a:lnTo>
                    <a:pt x="1227683" y="78878"/>
                  </a:lnTo>
                  <a:lnTo>
                    <a:pt x="1222523" y="79970"/>
                  </a:lnTo>
                  <a:lnTo>
                    <a:pt x="1195525" y="111274"/>
                  </a:lnTo>
                  <a:lnTo>
                    <a:pt x="1193750" y="123973"/>
                  </a:lnTo>
                  <a:lnTo>
                    <a:pt x="1299140" y="123973"/>
                  </a:lnTo>
                  <a:lnTo>
                    <a:pt x="1299269" y="127694"/>
                  </a:lnTo>
                  <a:lnTo>
                    <a:pt x="1299162" y="135880"/>
                  </a:lnTo>
                  <a:lnTo>
                    <a:pt x="1299021" y="139402"/>
                  </a:lnTo>
                  <a:lnTo>
                    <a:pt x="1298872" y="141733"/>
                  </a:lnTo>
                  <a:lnTo>
                    <a:pt x="1298673" y="143916"/>
                  </a:lnTo>
                  <a:lnTo>
                    <a:pt x="1193750" y="143916"/>
                  </a:lnTo>
                  <a:lnTo>
                    <a:pt x="1194550" y="154716"/>
                  </a:lnTo>
                  <a:lnTo>
                    <a:pt x="1222176" y="188341"/>
                  </a:lnTo>
                  <a:lnTo>
                    <a:pt x="1243458" y="191392"/>
                  </a:lnTo>
                  <a:lnTo>
                    <a:pt x="1291233" y="191392"/>
                  </a:lnTo>
                  <a:lnTo>
                    <a:pt x="1291233" y="206275"/>
                  </a:lnTo>
                  <a:lnTo>
                    <a:pt x="1246816" y="212852"/>
                  </a:lnTo>
                  <a:lnTo>
                    <a:pt x="1239738" y="212973"/>
                  </a:lnTo>
                  <a:close/>
                </a:path>
                <a:path w="1299845" h="272414">
                  <a:moveTo>
                    <a:pt x="1299140" y="123973"/>
                  </a:moveTo>
                  <a:lnTo>
                    <a:pt x="1272331" y="123973"/>
                  </a:lnTo>
                  <a:lnTo>
                    <a:pt x="1272629" y="117326"/>
                  </a:lnTo>
                  <a:lnTo>
                    <a:pt x="1271970" y="111224"/>
                  </a:lnTo>
                  <a:lnTo>
                    <a:pt x="1270325" y="105565"/>
                  </a:lnTo>
                  <a:lnTo>
                    <a:pt x="1268809" y="100260"/>
                  </a:lnTo>
                  <a:lnTo>
                    <a:pt x="1266328" y="95497"/>
                  </a:lnTo>
                  <a:lnTo>
                    <a:pt x="1262955" y="91529"/>
                  </a:lnTo>
                  <a:lnTo>
                    <a:pt x="1259681" y="87560"/>
                  </a:lnTo>
                  <a:lnTo>
                    <a:pt x="1255563" y="84485"/>
                  </a:lnTo>
                  <a:lnTo>
                    <a:pt x="1250602" y="82301"/>
                  </a:lnTo>
                  <a:lnTo>
                    <a:pt x="1245642" y="80019"/>
                  </a:lnTo>
                  <a:lnTo>
                    <a:pt x="1239887" y="78878"/>
                  </a:lnTo>
                  <a:lnTo>
                    <a:pt x="1284118" y="78878"/>
                  </a:lnTo>
                  <a:lnTo>
                    <a:pt x="1288007" y="83046"/>
                  </a:lnTo>
                  <a:lnTo>
                    <a:pt x="1298999" y="119927"/>
                  </a:lnTo>
                  <a:lnTo>
                    <a:pt x="1299140" y="123973"/>
                  </a:lnTo>
                  <a:close/>
                </a:path>
                <a:path w="1299845" h="272414">
                  <a:moveTo>
                    <a:pt x="1291233" y="191392"/>
                  </a:moveTo>
                  <a:lnTo>
                    <a:pt x="1247824" y="191392"/>
                  </a:lnTo>
                  <a:lnTo>
                    <a:pt x="1252190" y="191244"/>
                  </a:lnTo>
                  <a:lnTo>
                    <a:pt x="1256555" y="190946"/>
                  </a:lnTo>
                  <a:lnTo>
                    <a:pt x="1291233" y="184993"/>
                  </a:lnTo>
                  <a:lnTo>
                    <a:pt x="1291233" y="191392"/>
                  </a:lnTo>
                  <a:close/>
                </a:path>
              </a:pathLst>
            </a:custGeom>
            <a:solidFill>
              <a:srgbClr val="0097A7"/>
            </a:solidFill>
          </p:spPr>
          <p:txBody>
            <a:bodyPr wrap="square" lIns="0" tIns="0" rIns="0" bIns="0" rtlCol="0"/>
            <a:lstStyle/>
            <a:p>
              <a:endParaRPr/>
            </a:p>
          </p:txBody>
        </p:sp>
        <p:sp>
          <p:nvSpPr>
            <p:cNvPr id="11" name="object 11"/>
            <p:cNvSpPr/>
            <p:nvPr/>
          </p:nvSpPr>
          <p:spPr>
            <a:xfrm>
              <a:off x="5166432" y="6169161"/>
              <a:ext cx="1341120" cy="0"/>
            </a:xfrm>
            <a:custGeom>
              <a:avLst/>
              <a:gdLst/>
              <a:ahLst/>
              <a:cxnLst/>
              <a:rect l="l" t="t" r="r" b="b"/>
              <a:pathLst>
                <a:path w="1341120">
                  <a:moveTo>
                    <a:pt x="0" y="0"/>
                  </a:moveTo>
                  <a:lnTo>
                    <a:pt x="1340643" y="0"/>
                  </a:lnTo>
                </a:path>
              </a:pathLst>
            </a:custGeom>
            <a:ln w="21431">
              <a:solidFill>
                <a:srgbClr val="0097A7"/>
              </a:solidFill>
            </a:ln>
          </p:spPr>
          <p:txBody>
            <a:bodyPr wrap="square" lIns="0" tIns="0" rIns="0" bIns="0" rtlCol="0"/>
            <a:lstStyle/>
            <a:p>
              <a:endParaRPr/>
            </a:p>
          </p:txBody>
        </p:sp>
      </p:grpSp>
      <p:sp>
        <p:nvSpPr>
          <p:cNvPr id="12" name="object 12"/>
          <p:cNvSpPr txBox="1"/>
          <p:nvPr/>
        </p:nvSpPr>
        <p:spPr>
          <a:xfrm>
            <a:off x="855724" y="1567733"/>
            <a:ext cx="7104380" cy="4635500"/>
          </a:xfrm>
          <a:prstGeom prst="rect">
            <a:avLst/>
          </a:prstGeom>
        </p:spPr>
        <p:txBody>
          <a:bodyPr vert="horz" wrap="square" lIns="0" tIns="12700" rIns="0" bIns="0" rtlCol="0">
            <a:spAutoFit/>
          </a:bodyPr>
          <a:lstStyle/>
          <a:p>
            <a:pPr marL="12700" marR="339090">
              <a:lnSpc>
                <a:spcPct val="114599"/>
              </a:lnSpc>
              <a:spcBef>
                <a:spcPts val="100"/>
              </a:spcBef>
              <a:tabLst>
                <a:tab pos="1583055" algn="l"/>
                <a:tab pos="2253615" algn="l"/>
                <a:tab pos="3865245" algn="l"/>
              </a:tabLst>
            </a:pPr>
            <a:r>
              <a:rPr sz="2400" spc="-5" dirty="0">
                <a:solidFill>
                  <a:srgbClr val="434343"/>
                </a:solidFill>
                <a:latin typeface="Calibri"/>
                <a:cs typeface="Calibri"/>
              </a:rPr>
              <a:t>The DOM is</a:t>
            </a:r>
            <a:r>
              <a:rPr sz="2400" spc="5" dirty="0">
                <a:solidFill>
                  <a:srgbClr val="434343"/>
                </a:solidFill>
                <a:latin typeface="Calibri"/>
                <a:cs typeface="Calibri"/>
              </a:rPr>
              <a:t> </a:t>
            </a:r>
            <a:r>
              <a:rPr sz="2400" spc="-5" dirty="0">
                <a:solidFill>
                  <a:srgbClr val="434343"/>
                </a:solidFill>
                <a:latin typeface="Calibri"/>
                <a:cs typeface="Calibri"/>
              </a:rPr>
              <a:t>composed of</a:t>
            </a:r>
            <a:r>
              <a:rPr sz="2400" u="heavy" spc="-5" dirty="0">
                <a:solidFill>
                  <a:srgbClr val="434343"/>
                </a:solidFill>
                <a:uFill>
                  <a:solidFill>
                    <a:srgbClr val="0097A7"/>
                  </a:solidFill>
                </a:uFill>
                <a:latin typeface="Calibri"/>
                <a:cs typeface="Calibri"/>
                <a:hlinkClick r:id="rId3"/>
              </a:rPr>
              <a:t> </a:t>
            </a:r>
            <a:r>
              <a:rPr sz="2400" u="heavy" spc="-5" dirty="0">
                <a:solidFill>
                  <a:srgbClr val="434343"/>
                </a:solidFill>
                <a:uFill>
                  <a:solidFill>
                    <a:srgbClr val="0097A7"/>
                  </a:solidFill>
                </a:uFill>
                <a:latin typeface="Calibri"/>
                <a:cs typeface="Calibri"/>
              </a:rPr>
              <a:t>	</a:t>
            </a:r>
            <a:r>
              <a:rPr sz="2400" spc="-5" dirty="0">
                <a:solidFill>
                  <a:srgbClr val="434343"/>
                </a:solidFill>
                <a:latin typeface="Calibri"/>
                <a:cs typeface="Calibri"/>
              </a:rPr>
              <a:t>s, </a:t>
            </a:r>
            <a:r>
              <a:rPr sz="2400" dirty="0">
                <a:solidFill>
                  <a:srgbClr val="434343"/>
                </a:solidFill>
                <a:latin typeface="Calibri"/>
                <a:cs typeface="Calibri"/>
              </a:rPr>
              <a:t>and </a:t>
            </a:r>
            <a:r>
              <a:rPr sz="2400" spc="-5" dirty="0">
                <a:solidFill>
                  <a:srgbClr val="434343"/>
                </a:solidFill>
                <a:latin typeface="Calibri"/>
                <a:cs typeface="Calibri"/>
              </a:rPr>
              <a:t>there </a:t>
            </a:r>
            <a:r>
              <a:rPr sz="2400" dirty="0">
                <a:solidFill>
                  <a:srgbClr val="434343"/>
                </a:solidFill>
                <a:latin typeface="Calibri"/>
                <a:cs typeface="Calibri"/>
              </a:rPr>
              <a:t>are</a:t>
            </a:r>
            <a:r>
              <a:rPr sz="2400" spc="-95" dirty="0">
                <a:solidFill>
                  <a:srgbClr val="434343"/>
                </a:solidFill>
                <a:latin typeface="Calibri"/>
                <a:cs typeface="Calibri"/>
              </a:rPr>
              <a:t> </a:t>
            </a:r>
            <a:r>
              <a:rPr sz="2400" spc="-5" dirty="0">
                <a:solidFill>
                  <a:srgbClr val="434343"/>
                </a:solidFill>
                <a:latin typeface="Calibri"/>
                <a:cs typeface="Calibri"/>
              </a:rPr>
              <a:t>several  subtypes of	</a:t>
            </a:r>
            <a:r>
              <a:rPr sz="2400" u="heavy" spc="-5" dirty="0">
                <a:solidFill>
                  <a:srgbClr val="434343"/>
                </a:solidFill>
                <a:uFill>
                  <a:solidFill>
                    <a:srgbClr val="0097A7"/>
                  </a:solidFill>
                </a:uFill>
                <a:latin typeface="Calibri"/>
                <a:cs typeface="Calibri"/>
                <a:hlinkClick r:id="rId3"/>
              </a:rPr>
              <a:t> </a:t>
            </a:r>
            <a:r>
              <a:rPr sz="2400" u="heavy" spc="-5" dirty="0">
                <a:solidFill>
                  <a:srgbClr val="434343"/>
                </a:solidFill>
                <a:uFill>
                  <a:solidFill>
                    <a:srgbClr val="0097A7"/>
                  </a:solidFill>
                </a:uFill>
                <a:latin typeface="Calibri"/>
                <a:cs typeface="Calibri"/>
              </a:rPr>
              <a:t>	</a:t>
            </a:r>
            <a:r>
              <a:rPr sz="2400" dirty="0">
                <a:solidFill>
                  <a:srgbClr val="434343"/>
                </a:solidFill>
                <a:latin typeface="Calibri"/>
                <a:cs typeface="Calibri"/>
              </a:rPr>
              <a:t>.</a:t>
            </a:r>
            <a:endParaRPr sz="2400">
              <a:latin typeface="Calibri"/>
              <a:cs typeface="Calibri"/>
            </a:endParaRPr>
          </a:p>
          <a:p>
            <a:pPr>
              <a:lnSpc>
                <a:spcPct val="100000"/>
              </a:lnSpc>
              <a:spcBef>
                <a:spcPts val="55"/>
              </a:spcBef>
            </a:pPr>
            <a:endParaRPr sz="3000">
              <a:latin typeface="Calibri"/>
              <a:cs typeface="Calibri"/>
            </a:endParaRPr>
          </a:p>
          <a:p>
            <a:pPr marL="163195">
              <a:lnSpc>
                <a:spcPct val="100000"/>
              </a:lnSpc>
              <a:tabLst>
                <a:tab pos="469265" algn="l"/>
                <a:tab pos="1642745" algn="l"/>
              </a:tabLst>
            </a:pPr>
            <a:r>
              <a:rPr sz="2000" dirty="0">
                <a:solidFill>
                  <a:srgbClr val="434343"/>
                </a:solidFill>
                <a:latin typeface="Calibri"/>
                <a:cs typeface="Calibri"/>
              </a:rPr>
              <a:t>-	</a:t>
            </a:r>
            <a:r>
              <a:rPr sz="2000" u="heavy" dirty="0">
                <a:solidFill>
                  <a:srgbClr val="434343"/>
                </a:solidFill>
                <a:uFill>
                  <a:solidFill>
                    <a:srgbClr val="0097A7"/>
                  </a:solidFill>
                </a:uFill>
                <a:latin typeface="Calibri"/>
                <a:cs typeface="Calibri"/>
                <a:hlinkClick r:id="rId4"/>
              </a:rPr>
              <a:t> </a:t>
            </a:r>
            <a:r>
              <a:rPr sz="2000" u="heavy" dirty="0">
                <a:solidFill>
                  <a:srgbClr val="434343"/>
                </a:solidFill>
                <a:uFill>
                  <a:solidFill>
                    <a:srgbClr val="0097A7"/>
                  </a:solidFill>
                </a:uFill>
                <a:latin typeface="Calibri"/>
                <a:cs typeface="Calibri"/>
              </a:rPr>
              <a:t>	</a:t>
            </a:r>
            <a:r>
              <a:rPr sz="2400" dirty="0">
                <a:solidFill>
                  <a:srgbClr val="434343"/>
                </a:solidFill>
                <a:latin typeface="Calibri"/>
                <a:cs typeface="Calibri"/>
              </a:rPr>
              <a:t>: </a:t>
            </a:r>
            <a:r>
              <a:rPr sz="2400" spc="-5" dirty="0">
                <a:solidFill>
                  <a:srgbClr val="434343"/>
                </a:solidFill>
                <a:latin typeface="Calibri"/>
                <a:cs typeface="Calibri"/>
              </a:rPr>
              <a:t>HTML (or SVG) elements in the</a:t>
            </a:r>
            <a:r>
              <a:rPr sz="2400" spc="-40" dirty="0">
                <a:solidFill>
                  <a:srgbClr val="434343"/>
                </a:solidFill>
                <a:latin typeface="Calibri"/>
                <a:cs typeface="Calibri"/>
              </a:rPr>
              <a:t> </a:t>
            </a:r>
            <a:r>
              <a:rPr sz="2400" spc="-5" dirty="0">
                <a:solidFill>
                  <a:srgbClr val="434343"/>
                </a:solidFill>
                <a:latin typeface="Calibri"/>
                <a:cs typeface="Calibri"/>
              </a:rPr>
              <a:t>DOM</a:t>
            </a:r>
            <a:endParaRPr sz="2400">
              <a:latin typeface="Calibri"/>
              <a:cs typeface="Calibri"/>
            </a:endParaRPr>
          </a:p>
          <a:p>
            <a:pPr marL="163195">
              <a:lnSpc>
                <a:spcPct val="100000"/>
              </a:lnSpc>
              <a:spcBef>
                <a:spcPts val="420"/>
              </a:spcBef>
              <a:tabLst>
                <a:tab pos="469265" algn="l"/>
                <a:tab pos="1139825" algn="l"/>
              </a:tabLst>
            </a:pPr>
            <a:r>
              <a:rPr sz="2000" dirty="0">
                <a:solidFill>
                  <a:srgbClr val="434343"/>
                </a:solidFill>
                <a:latin typeface="Calibri"/>
                <a:cs typeface="Calibri"/>
              </a:rPr>
              <a:t>-	</a:t>
            </a:r>
            <a:r>
              <a:rPr sz="2000" u="heavy" dirty="0">
                <a:solidFill>
                  <a:srgbClr val="434343"/>
                </a:solidFill>
                <a:uFill>
                  <a:solidFill>
                    <a:srgbClr val="0097A7"/>
                  </a:solidFill>
                </a:uFill>
                <a:latin typeface="Calibri"/>
                <a:cs typeface="Calibri"/>
                <a:hlinkClick r:id="rId5"/>
              </a:rPr>
              <a:t> </a:t>
            </a:r>
            <a:r>
              <a:rPr sz="2000" u="heavy" dirty="0">
                <a:solidFill>
                  <a:srgbClr val="434343"/>
                </a:solidFill>
                <a:uFill>
                  <a:solidFill>
                    <a:srgbClr val="0097A7"/>
                  </a:solidFill>
                </a:uFill>
                <a:latin typeface="Calibri"/>
                <a:cs typeface="Calibri"/>
              </a:rPr>
              <a:t>	</a:t>
            </a:r>
            <a:r>
              <a:rPr sz="2400" dirty="0">
                <a:solidFill>
                  <a:srgbClr val="434343"/>
                </a:solidFill>
                <a:latin typeface="Calibri"/>
                <a:cs typeface="Calibri"/>
              </a:rPr>
              <a:t>: </a:t>
            </a:r>
            <a:r>
              <a:rPr sz="2400" spc="-5" dirty="0">
                <a:solidFill>
                  <a:srgbClr val="434343"/>
                </a:solidFill>
                <a:latin typeface="Calibri"/>
                <a:cs typeface="Calibri"/>
              </a:rPr>
              <a:t>Text content in the DOM, including</a:t>
            </a:r>
            <a:r>
              <a:rPr sz="2400" spc="-80" dirty="0">
                <a:solidFill>
                  <a:srgbClr val="434343"/>
                </a:solidFill>
                <a:latin typeface="Calibri"/>
                <a:cs typeface="Calibri"/>
              </a:rPr>
              <a:t> </a:t>
            </a:r>
            <a:r>
              <a:rPr sz="2400" spc="-5" dirty="0">
                <a:solidFill>
                  <a:srgbClr val="434343"/>
                </a:solidFill>
                <a:latin typeface="Calibri"/>
                <a:cs typeface="Calibri"/>
              </a:rPr>
              <a:t>whitespace</a:t>
            </a:r>
            <a:endParaRPr sz="2400">
              <a:latin typeface="Calibri"/>
              <a:cs typeface="Calibri"/>
            </a:endParaRPr>
          </a:p>
          <a:p>
            <a:pPr marL="927100" marR="219710" indent="-306705">
              <a:lnSpc>
                <a:spcPct val="114599"/>
              </a:lnSpc>
              <a:tabLst>
                <a:tab pos="926465" algn="l"/>
                <a:tab pos="1657985" algn="l"/>
              </a:tabLst>
            </a:pPr>
            <a:r>
              <a:rPr sz="2000" dirty="0">
                <a:solidFill>
                  <a:srgbClr val="434343"/>
                </a:solidFill>
                <a:latin typeface="Calibri"/>
                <a:cs typeface="Calibri"/>
              </a:rPr>
              <a:t>-	</a:t>
            </a:r>
            <a:r>
              <a:rPr sz="2000" u="heavy" dirty="0">
                <a:solidFill>
                  <a:srgbClr val="434343"/>
                </a:solidFill>
                <a:uFill>
                  <a:solidFill>
                    <a:srgbClr val="0097A7"/>
                  </a:solidFill>
                </a:uFill>
                <a:latin typeface="Calibri"/>
                <a:cs typeface="Calibri"/>
                <a:hlinkClick r:id="rId5"/>
              </a:rPr>
              <a:t> </a:t>
            </a:r>
            <a:r>
              <a:rPr sz="2000" u="heavy" dirty="0">
                <a:solidFill>
                  <a:srgbClr val="434343"/>
                </a:solidFill>
                <a:uFill>
                  <a:solidFill>
                    <a:srgbClr val="0097A7"/>
                  </a:solidFill>
                </a:uFill>
                <a:latin typeface="Calibri"/>
                <a:cs typeface="Calibri"/>
              </a:rPr>
              <a:t>		</a:t>
            </a:r>
            <a:r>
              <a:rPr sz="2400" spc="-5" dirty="0">
                <a:solidFill>
                  <a:srgbClr val="434343"/>
                </a:solidFill>
                <a:latin typeface="Calibri"/>
                <a:cs typeface="Calibri"/>
              </a:rPr>
              <a:t>nodes cannot contain children (are </a:t>
            </a:r>
            <a:r>
              <a:rPr sz="2400" dirty="0">
                <a:solidFill>
                  <a:srgbClr val="434343"/>
                </a:solidFill>
                <a:latin typeface="Calibri"/>
                <a:cs typeface="Calibri"/>
              </a:rPr>
              <a:t>always  </a:t>
            </a:r>
            <a:r>
              <a:rPr sz="2400" spc="-5" dirty="0">
                <a:solidFill>
                  <a:srgbClr val="434343"/>
                </a:solidFill>
                <a:latin typeface="Calibri"/>
                <a:cs typeface="Calibri"/>
              </a:rPr>
              <a:t>leafs)</a:t>
            </a:r>
            <a:endParaRPr sz="2400">
              <a:latin typeface="Calibri"/>
              <a:cs typeface="Calibri"/>
            </a:endParaRPr>
          </a:p>
          <a:p>
            <a:pPr marL="163195">
              <a:lnSpc>
                <a:spcPct val="100000"/>
              </a:lnSpc>
              <a:spcBef>
                <a:spcPts val="420"/>
              </a:spcBef>
              <a:tabLst>
                <a:tab pos="469265" algn="l"/>
                <a:tab pos="1642745" algn="l"/>
              </a:tabLst>
            </a:pPr>
            <a:r>
              <a:rPr sz="2000" dirty="0">
                <a:solidFill>
                  <a:srgbClr val="434343"/>
                </a:solidFill>
                <a:latin typeface="Calibri"/>
                <a:cs typeface="Calibri"/>
              </a:rPr>
              <a:t>-	</a:t>
            </a:r>
            <a:r>
              <a:rPr sz="2000" u="heavy" dirty="0">
                <a:solidFill>
                  <a:srgbClr val="434343"/>
                </a:solidFill>
                <a:uFill>
                  <a:solidFill>
                    <a:srgbClr val="0097A7"/>
                  </a:solidFill>
                </a:uFill>
                <a:latin typeface="Calibri"/>
                <a:cs typeface="Calibri"/>
                <a:hlinkClick r:id="rId6"/>
              </a:rPr>
              <a:t> </a:t>
            </a:r>
            <a:r>
              <a:rPr sz="2000" u="heavy" dirty="0">
                <a:solidFill>
                  <a:srgbClr val="434343"/>
                </a:solidFill>
                <a:uFill>
                  <a:solidFill>
                    <a:srgbClr val="0097A7"/>
                  </a:solidFill>
                </a:uFill>
                <a:latin typeface="Calibri"/>
                <a:cs typeface="Calibri"/>
              </a:rPr>
              <a:t>	</a:t>
            </a:r>
            <a:r>
              <a:rPr sz="2400" dirty="0">
                <a:solidFill>
                  <a:srgbClr val="434343"/>
                </a:solidFill>
                <a:latin typeface="Calibri"/>
                <a:cs typeface="Calibri"/>
              </a:rPr>
              <a:t>: </a:t>
            </a:r>
            <a:r>
              <a:rPr sz="2400" spc="-5" dirty="0">
                <a:solidFill>
                  <a:srgbClr val="434343"/>
                </a:solidFill>
                <a:latin typeface="Calibri"/>
                <a:cs typeface="Calibri"/>
              </a:rPr>
              <a:t>HTML</a:t>
            </a:r>
            <a:r>
              <a:rPr sz="2400" spc="-15" dirty="0">
                <a:solidFill>
                  <a:srgbClr val="434343"/>
                </a:solidFill>
                <a:latin typeface="Calibri"/>
                <a:cs typeface="Calibri"/>
              </a:rPr>
              <a:t> </a:t>
            </a:r>
            <a:r>
              <a:rPr sz="2400" spc="-5" dirty="0">
                <a:solidFill>
                  <a:srgbClr val="434343"/>
                </a:solidFill>
                <a:latin typeface="Calibri"/>
                <a:cs typeface="Calibri"/>
              </a:rPr>
              <a:t>comments</a:t>
            </a:r>
            <a:endParaRPr sz="2400">
              <a:latin typeface="Calibri"/>
              <a:cs typeface="Calibri"/>
            </a:endParaRPr>
          </a:p>
          <a:p>
            <a:pPr marL="163195">
              <a:lnSpc>
                <a:spcPct val="100000"/>
              </a:lnSpc>
              <a:spcBef>
                <a:spcPts val="420"/>
              </a:spcBef>
              <a:tabLst>
                <a:tab pos="469265" algn="l"/>
              </a:tabLst>
            </a:pPr>
            <a:r>
              <a:rPr sz="2000" dirty="0">
                <a:solidFill>
                  <a:srgbClr val="434343"/>
                </a:solidFill>
                <a:latin typeface="Calibri"/>
                <a:cs typeface="Calibri"/>
              </a:rPr>
              <a:t>-	</a:t>
            </a:r>
            <a:r>
              <a:rPr sz="2400" spc="-5" dirty="0">
                <a:solidFill>
                  <a:srgbClr val="434343"/>
                </a:solidFill>
                <a:latin typeface="Calibri"/>
                <a:cs typeface="Calibri"/>
              </a:rPr>
              <a:t>(</a:t>
            </a:r>
            <a:r>
              <a:rPr sz="2400" u="heavy" spc="-5" dirty="0">
                <a:solidFill>
                  <a:srgbClr val="0097A7"/>
                </a:solidFill>
                <a:uFill>
                  <a:solidFill>
                    <a:srgbClr val="0097A7"/>
                  </a:solidFill>
                </a:uFill>
                <a:latin typeface="Calibri"/>
                <a:cs typeface="Calibri"/>
                <a:hlinkClick r:id="rId7"/>
              </a:rPr>
              <a:t>more</a:t>
            </a:r>
            <a:r>
              <a:rPr sz="2400" spc="-5" dirty="0">
                <a:solidFill>
                  <a:srgbClr val="434343"/>
                </a:solidFill>
                <a:latin typeface="Calibri"/>
                <a:cs typeface="Calibri"/>
              </a:rPr>
              <a:t>)</a:t>
            </a:r>
            <a:endParaRPr sz="2400">
              <a:latin typeface="Calibri"/>
              <a:cs typeface="Calibri"/>
            </a:endParaRPr>
          </a:p>
          <a:p>
            <a:pPr>
              <a:lnSpc>
                <a:spcPct val="100000"/>
              </a:lnSpc>
              <a:spcBef>
                <a:spcPts val="55"/>
              </a:spcBef>
            </a:pPr>
            <a:endParaRPr sz="3000">
              <a:latin typeface="Calibri"/>
              <a:cs typeface="Calibri"/>
            </a:endParaRPr>
          </a:p>
          <a:p>
            <a:pPr marL="12700">
              <a:lnSpc>
                <a:spcPct val="100000"/>
              </a:lnSpc>
              <a:spcBef>
                <a:spcPts val="5"/>
              </a:spcBef>
              <a:tabLst>
                <a:tab pos="5720080" algn="l"/>
              </a:tabLst>
            </a:pPr>
            <a:r>
              <a:rPr sz="2400" spc="-5" dirty="0">
                <a:solidFill>
                  <a:srgbClr val="434343"/>
                </a:solidFill>
                <a:latin typeface="Calibri"/>
                <a:cs typeface="Calibri"/>
              </a:rPr>
              <a:t>The type of </a:t>
            </a:r>
            <a:r>
              <a:rPr sz="2400" dirty="0">
                <a:solidFill>
                  <a:srgbClr val="434343"/>
                </a:solidFill>
                <a:latin typeface="Calibri"/>
                <a:cs typeface="Calibri"/>
              </a:rPr>
              <a:t>a </a:t>
            </a:r>
            <a:r>
              <a:rPr sz="2400" spc="-5" dirty="0">
                <a:solidFill>
                  <a:srgbClr val="434343"/>
                </a:solidFill>
                <a:latin typeface="Calibri"/>
                <a:cs typeface="Calibri"/>
              </a:rPr>
              <a:t>node is stored</a:t>
            </a:r>
            <a:r>
              <a:rPr sz="2400" spc="15" dirty="0">
                <a:solidFill>
                  <a:srgbClr val="434343"/>
                </a:solidFill>
                <a:latin typeface="Calibri"/>
                <a:cs typeface="Calibri"/>
              </a:rPr>
              <a:t> </a:t>
            </a:r>
            <a:r>
              <a:rPr sz="2400" spc="-5" dirty="0">
                <a:solidFill>
                  <a:srgbClr val="434343"/>
                </a:solidFill>
                <a:latin typeface="Calibri"/>
                <a:cs typeface="Calibri"/>
              </a:rPr>
              <a:t>in the	property</a:t>
            </a:r>
            <a:endParaRPr sz="2400">
              <a:latin typeface="Calibri"/>
              <a:cs typeface="Calibri"/>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4483100" cy="574040"/>
          </a:xfrm>
          <a:prstGeom prst="rect">
            <a:avLst/>
          </a:prstGeom>
        </p:spPr>
        <p:txBody>
          <a:bodyPr vert="horz" wrap="square" lIns="0" tIns="12700" rIns="0" bIns="0" rtlCol="0">
            <a:spAutoFit/>
          </a:bodyPr>
          <a:lstStyle/>
          <a:p>
            <a:pPr marL="12700">
              <a:lnSpc>
                <a:spcPct val="100000"/>
              </a:lnSpc>
              <a:spcBef>
                <a:spcPts val="100"/>
              </a:spcBef>
            </a:pPr>
            <a:r>
              <a:rPr sz="3600" spc="290" dirty="0">
                <a:latin typeface="Calibri"/>
                <a:cs typeface="Calibri"/>
              </a:rPr>
              <a:t>Traversing </a:t>
            </a:r>
            <a:r>
              <a:rPr sz="3600" spc="350" dirty="0">
                <a:latin typeface="Calibri"/>
                <a:cs typeface="Calibri"/>
              </a:rPr>
              <a:t>the</a:t>
            </a:r>
            <a:r>
              <a:rPr sz="3600" spc="-110" dirty="0">
                <a:latin typeface="Calibri"/>
                <a:cs typeface="Calibri"/>
              </a:rPr>
              <a:t> </a:t>
            </a:r>
            <a:r>
              <a:rPr sz="3600" spc="480" dirty="0">
                <a:latin typeface="Calibri"/>
                <a:cs typeface="Calibri"/>
              </a:rPr>
              <a:t>DOM</a:t>
            </a:r>
            <a:endParaRPr sz="3600">
              <a:latin typeface="Calibri"/>
              <a:cs typeface="Calibri"/>
            </a:endParaRPr>
          </a:p>
        </p:txBody>
      </p:sp>
      <p:sp>
        <p:nvSpPr>
          <p:cNvPr id="3" name="object 3"/>
          <p:cNvSpPr txBox="1"/>
          <p:nvPr/>
        </p:nvSpPr>
        <p:spPr>
          <a:xfrm>
            <a:off x="855724" y="1621073"/>
            <a:ext cx="619252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434343"/>
                </a:solidFill>
                <a:latin typeface="Calibri"/>
                <a:cs typeface="Calibri"/>
              </a:rPr>
              <a:t>Q: How would we print out </a:t>
            </a:r>
            <a:r>
              <a:rPr sz="2400" dirty="0">
                <a:solidFill>
                  <a:srgbClr val="434343"/>
                </a:solidFill>
                <a:latin typeface="Calibri"/>
                <a:cs typeface="Calibri"/>
              </a:rPr>
              <a:t>all </a:t>
            </a:r>
            <a:r>
              <a:rPr sz="2400" spc="-5" dirty="0">
                <a:solidFill>
                  <a:srgbClr val="434343"/>
                </a:solidFill>
                <a:latin typeface="Calibri"/>
                <a:cs typeface="Calibri"/>
              </a:rPr>
              <a:t>nodes in the</a:t>
            </a:r>
            <a:r>
              <a:rPr sz="2400" spc="-65" dirty="0">
                <a:solidFill>
                  <a:srgbClr val="434343"/>
                </a:solidFill>
                <a:latin typeface="Calibri"/>
                <a:cs typeface="Calibri"/>
              </a:rPr>
              <a:t> </a:t>
            </a:r>
            <a:r>
              <a:rPr sz="2400" spc="-5" dirty="0">
                <a:solidFill>
                  <a:srgbClr val="434343"/>
                </a:solidFill>
                <a:latin typeface="Calibri"/>
                <a:cs typeface="Calibri"/>
              </a:rPr>
              <a:t>DOM?</a:t>
            </a:r>
            <a:endParaRPr sz="2400">
              <a:latin typeface="Calibri"/>
              <a:cs typeface="Calibri"/>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4483100" cy="574040"/>
          </a:xfrm>
          <a:prstGeom prst="rect">
            <a:avLst/>
          </a:prstGeom>
        </p:spPr>
        <p:txBody>
          <a:bodyPr vert="horz" wrap="square" lIns="0" tIns="12700" rIns="0" bIns="0" rtlCol="0">
            <a:spAutoFit/>
          </a:bodyPr>
          <a:lstStyle/>
          <a:p>
            <a:pPr marL="12700">
              <a:lnSpc>
                <a:spcPct val="100000"/>
              </a:lnSpc>
              <a:spcBef>
                <a:spcPts val="100"/>
              </a:spcBef>
            </a:pPr>
            <a:r>
              <a:rPr sz="3600" spc="290" dirty="0">
                <a:latin typeface="Calibri"/>
                <a:cs typeface="Calibri"/>
              </a:rPr>
              <a:t>Traversing </a:t>
            </a:r>
            <a:r>
              <a:rPr sz="3600" spc="350" dirty="0">
                <a:latin typeface="Calibri"/>
                <a:cs typeface="Calibri"/>
              </a:rPr>
              <a:t>the</a:t>
            </a:r>
            <a:r>
              <a:rPr sz="3600" spc="-110" dirty="0">
                <a:latin typeface="Calibri"/>
                <a:cs typeface="Calibri"/>
              </a:rPr>
              <a:t> </a:t>
            </a:r>
            <a:r>
              <a:rPr sz="3600" spc="480" dirty="0">
                <a:latin typeface="Calibri"/>
                <a:cs typeface="Calibri"/>
              </a:rPr>
              <a:t>DOM</a:t>
            </a:r>
            <a:endParaRPr sz="3600">
              <a:latin typeface="Calibri"/>
              <a:cs typeface="Calibri"/>
            </a:endParaRPr>
          </a:p>
        </p:txBody>
      </p:sp>
      <p:sp>
        <p:nvSpPr>
          <p:cNvPr id="3" name="object 3"/>
          <p:cNvSpPr txBox="1"/>
          <p:nvPr/>
        </p:nvSpPr>
        <p:spPr>
          <a:xfrm>
            <a:off x="855724" y="1567733"/>
            <a:ext cx="6192520" cy="863600"/>
          </a:xfrm>
          <a:prstGeom prst="rect">
            <a:avLst/>
          </a:prstGeom>
        </p:spPr>
        <p:txBody>
          <a:bodyPr vert="horz" wrap="square" lIns="0" tIns="12700" rIns="0" bIns="0" rtlCol="0">
            <a:spAutoFit/>
          </a:bodyPr>
          <a:lstStyle/>
          <a:p>
            <a:pPr marL="12700" marR="5080">
              <a:lnSpc>
                <a:spcPct val="114599"/>
              </a:lnSpc>
              <a:spcBef>
                <a:spcPts val="100"/>
              </a:spcBef>
            </a:pPr>
            <a:r>
              <a:rPr sz="2400" spc="-5" dirty="0">
                <a:solidFill>
                  <a:srgbClr val="434343"/>
                </a:solidFill>
                <a:latin typeface="Calibri"/>
                <a:cs typeface="Calibri"/>
              </a:rPr>
              <a:t>Q: How would we print out </a:t>
            </a:r>
            <a:r>
              <a:rPr sz="2400" dirty="0">
                <a:solidFill>
                  <a:srgbClr val="434343"/>
                </a:solidFill>
                <a:latin typeface="Calibri"/>
                <a:cs typeface="Calibri"/>
              </a:rPr>
              <a:t>all </a:t>
            </a:r>
            <a:r>
              <a:rPr sz="2400" spc="-5" dirty="0">
                <a:solidFill>
                  <a:srgbClr val="434343"/>
                </a:solidFill>
                <a:latin typeface="Calibri"/>
                <a:cs typeface="Calibri"/>
              </a:rPr>
              <a:t>nodes in the DOM?  A: Recursively walk the DOM</a:t>
            </a:r>
            <a:r>
              <a:rPr sz="2400" spc="-20" dirty="0">
                <a:solidFill>
                  <a:srgbClr val="434343"/>
                </a:solidFill>
                <a:latin typeface="Calibri"/>
                <a:cs typeface="Calibri"/>
              </a:rPr>
              <a:t> </a:t>
            </a:r>
            <a:r>
              <a:rPr sz="2400" spc="-5" dirty="0">
                <a:solidFill>
                  <a:srgbClr val="434343"/>
                </a:solidFill>
                <a:latin typeface="Calibri"/>
                <a:cs typeface="Calibri"/>
              </a:rPr>
              <a:t>tree:</a:t>
            </a:r>
            <a:endParaRPr sz="2400">
              <a:latin typeface="Calibri"/>
              <a:cs typeface="Calibri"/>
            </a:endParaRPr>
          </a:p>
        </p:txBody>
      </p:sp>
      <p:sp>
        <p:nvSpPr>
          <p:cNvPr id="4" name="object 4"/>
          <p:cNvSpPr/>
          <p:nvPr/>
        </p:nvSpPr>
        <p:spPr>
          <a:xfrm>
            <a:off x="877354" y="2851705"/>
            <a:ext cx="3987477" cy="21312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38994" y="3166030"/>
            <a:ext cx="4731320" cy="21312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88876" y="3480355"/>
            <a:ext cx="5971356" cy="21312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45394" y="3799293"/>
            <a:ext cx="954405" cy="207645"/>
          </a:xfrm>
          <a:custGeom>
            <a:avLst/>
            <a:gdLst/>
            <a:ahLst/>
            <a:cxnLst/>
            <a:rect l="l" t="t" r="r" b="b"/>
            <a:pathLst>
              <a:path w="954405" h="207645">
                <a:moveTo>
                  <a:pt x="16023" y="207466"/>
                </a:moveTo>
                <a:lnTo>
                  <a:pt x="0" y="207466"/>
                </a:lnTo>
                <a:lnTo>
                  <a:pt x="0" y="191839"/>
                </a:lnTo>
                <a:lnTo>
                  <a:pt x="6697" y="191839"/>
                </a:lnTo>
                <a:lnTo>
                  <a:pt x="17961" y="190267"/>
                </a:lnTo>
                <a:lnTo>
                  <a:pt x="26007" y="185551"/>
                </a:lnTo>
                <a:lnTo>
                  <a:pt x="30835" y="177691"/>
                </a:lnTo>
                <a:lnTo>
                  <a:pt x="32444" y="166687"/>
                </a:lnTo>
                <a:lnTo>
                  <a:pt x="32444" y="127992"/>
                </a:lnTo>
                <a:lnTo>
                  <a:pt x="33914" y="115872"/>
                </a:lnTo>
                <a:lnTo>
                  <a:pt x="38323" y="106747"/>
                </a:lnTo>
                <a:lnTo>
                  <a:pt x="45671" y="100617"/>
                </a:lnTo>
                <a:lnTo>
                  <a:pt x="55959" y="97482"/>
                </a:lnTo>
                <a:lnTo>
                  <a:pt x="45606" y="94552"/>
                </a:lnTo>
                <a:lnTo>
                  <a:pt x="38211" y="88441"/>
                </a:lnTo>
                <a:lnTo>
                  <a:pt x="33772" y="79127"/>
                </a:lnTo>
                <a:lnTo>
                  <a:pt x="32295" y="66675"/>
                </a:lnTo>
                <a:lnTo>
                  <a:pt x="32231" y="40779"/>
                </a:lnTo>
                <a:lnTo>
                  <a:pt x="30695" y="30026"/>
                </a:lnTo>
                <a:lnTo>
                  <a:pt x="25896" y="22026"/>
                </a:lnTo>
                <a:lnTo>
                  <a:pt x="17896" y="17226"/>
                </a:lnTo>
                <a:lnTo>
                  <a:pt x="6697" y="15627"/>
                </a:lnTo>
                <a:lnTo>
                  <a:pt x="0" y="15627"/>
                </a:lnTo>
                <a:lnTo>
                  <a:pt x="0" y="0"/>
                </a:lnTo>
                <a:lnTo>
                  <a:pt x="8185" y="0"/>
                </a:lnTo>
                <a:lnTo>
                  <a:pt x="18277" y="632"/>
                </a:lnTo>
                <a:lnTo>
                  <a:pt x="50089" y="31160"/>
                </a:lnTo>
                <a:lnTo>
                  <a:pt x="50750" y="40779"/>
                </a:lnTo>
                <a:lnTo>
                  <a:pt x="50750" y="70197"/>
                </a:lnTo>
                <a:lnTo>
                  <a:pt x="51147" y="73471"/>
                </a:lnTo>
                <a:lnTo>
                  <a:pt x="72231" y="89594"/>
                </a:lnTo>
                <a:lnTo>
                  <a:pt x="82153" y="89594"/>
                </a:lnTo>
                <a:lnTo>
                  <a:pt x="82153" y="105072"/>
                </a:lnTo>
                <a:lnTo>
                  <a:pt x="71933" y="105072"/>
                </a:lnTo>
                <a:lnTo>
                  <a:pt x="67468" y="105519"/>
                </a:lnTo>
                <a:lnTo>
                  <a:pt x="50750" y="123676"/>
                </a:lnTo>
                <a:lnTo>
                  <a:pt x="50750" y="172938"/>
                </a:lnTo>
                <a:lnTo>
                  <a:pt x="50006" y="178544"/>
                </a:lnTo>
                <a:lnTo>
                  <a:pt x="48517" y="183505"/>
                </a:lnTo>
                <a:lnTo>
                  <a:pt x="47029" y="188565"/>
                </a:lnTo>
                <a:lnTo>
                  <a:pt x="44598" y="192831"/>
                </a:lnTo>
                <a:lnTo>
                  <a:pt x="41225" y="196304"/>
                </a:lnTo>
                <a:lnTo>
                  <a:pt x="37951" y="199876"/>
                </a:lnTo>
                <a:lnTo>
                  <a:pt x="33585" y="202604"/>
                </a:lnTo>
                <a:lnTo>
                  <a:pt x="28128" y="204489"/>
                </a:lnTo>
                <a:lnTo>
                  <a:pt x="22671" y="206474"/>
                </a:lnTo>
                <a:lnTo>
                  <a:pt x="16023" y="207466"/>
                </a:lnTo>
                <a:close/>
              </a:path>
              <a:path w="954405" h="207645">
                <a:moveTo>
                  <a:pt x="300781" y="163710"/>
                </a:moveTo>
                <a:lnTo>
                  <a:pt x="284013" y="163710"/>
                </a:lnTo>
                <a:lnTo>
                  <a:pt x="275728" y="162421"/>
                </a:lnTo>
                <a:lnTo>
                  <a:pt x="244177" y="137368"/>
                </a:lnTo>
                <a:lnTo>
                  <a:pt x="238869" y="114845"/>
                </a:lnTo>
                <a:lnTo>
                  <a:pt x="238869" y="97879"/>
                </a:lnTo>
                <a:lnTo>
                  <a:pt x="240010" y="90437"/>
                </a:lnTo>
                <a:lnTo>
                  <a:pt x="242292" y="83492"/>
                </a:lnTo>
                <a:lnTo>
                  <a:pt x="244574" y="76448"/>
                </a:lnTo>
                <a:lnTo>
                  <a:pt x="268188" y="52238"/>
                </a:lnTo>
                <a:lnTo>
                  <a:pt x="274538" y="49063"/>
                </a:lnTo>
                <a:lnTo>
                  <a:pt x="281731" y="47476"/>
                </a:lnTo>
                <a:lnTo>
                  <a:pt x="297606" y="47476"/>
                </a:lnTo>
                <a:lnTo>
                  <a:pt x="304502" y="48716"/>
                </a:lnTo>
                <a:lnTo>
                  <a:pt x="316507" y="53677"/>
                </a:lnTo>
                <a:lnTo>
                  <a:pt x="321567" y="57199"/>
                </a:lnTo>
                <a:lnTo>
                  <a:pt x="325635" y="61763"/>
                </a:lnTo>
                <a:lnTo>
                  <a:pt x="326886" y="63103"/>
                </a:lnTo>
                <a:lnTo>
                  <a:pt x="284609" y="63103"/>
                </a:lnTo>
                <a:lnTo>
                  <a:pt x="280739" y="63946"/>
                </a:lnTo>
                <a:lnTo>
                  <a:pt x="277266" y="65633"/>
                </a:lnTo>
                <a:lnTo>
                  <a:pt x="273794" y="67220"/>
                </a:lnTo>
                <a:lnTo>
                  <a:pt x="259109" y="96887"/>
                </a:lnTo>
                <a:lnTo>
                  <a:pt x="338286" y="96887"/>
                </a:lnTo>
                <a:lnTo>
                  <a:pt x="338236" y="104675"/>
                </a:lnTo>
                <a:lnTo>
                  <a:pt x="338137" y="108446"/>
                </a:lnTo>
                <a:lnTo>
                  <a:pt x="338038" y="110182"/>
                </a:lnTo>
                <a:lnTo>
                  <a:pt x="337839" y="111769"/>
                </a:lnTo>
                <a:lnTo>
                  <a:pt x="259109" y="111769"/>
                </a:lnTo>
                <a:lnTo>
                  <a:pt x="259705" y="119899"/>
                </a:lnTo>
                <a:lnTo>
                  <a:pt x="287917" y="146912"/>
                </a:lnTo>
                <a:lnTo>
                  <a:pt x="296465" y="147488"/>
                </a:lnTo>
                <a:lnTo>
                  <a:pt x="332333" y="147488"/>
                </a:lnTo>
                <a:lnTo>
                  <a:pt x="332333" y="158650"/>
                </a:lnTo>
                <a:lnTo>
                  <a:pt x="326975" y="160139"/>
                </a:lnTo>
                <a:lnTo>
                  <a:pt x="320972" y="161329"/>
                </a:lnTo>
                <a:lnTo>
                  <a:pt x="314325" y="162222"/>
                </a:lnTo>
                <a:lnTo>
                  <a:pt x="307677" y="163214"/>
                </a:lnTo>
                <a:lnTo>
                  <a:pt x="300781" y="163710"/>
                </a:lnTo>
                <a:close/>
              </a:path>
              <a:path w="954405" h="207645">
                <a:moveTo>
                  <a:pt x="338286" y="96887"/>
                </a:moveTo>
                <a:lnTo>
                  <a:pt x="318045" y="96887"/>
                </a:lnTo>
                <a:lnTo>
                  <a:pt x="318343" y="91926"/>
                </a:lnTo>
                <a:lnTo>
                  <a:pt x="317896" y="87362"/>
                </a:lnTo>
                <a:lnTo>
                  <a:pt x="315515" y="79027"/>
                </a:lnTo>
                <a:lnTo>
                  <a:pt x="313630" y="75455"/>
                </a:lnTo>
                <a:lnTo>
                  <a:pt x="311050" y="72479"/>
                </a:lnTo>
                <a:lnTo>
                  <a:pt x="308570" y="69502"/>
                </a:lnTo>
                <a:lnTo>
                  <a:pt x="305444" y="67220"/>
                </a:lnTo>
                <a:lnTo>
                  <a:pt x="301674" y="65633"/>
                </a:lnTo>
                <a:lnTo>
                  <a:pt x="298003" y="63946"/>
                </a:lnTo>
                <a:lnTo>
                  <a:pt x="293737" y="63103"/>
                </a:lnTo>
                <a:lnTo>
                  <a:pt x="326886" y="63103"/>
                </a:lnTo>
                <a:lnTo>
                  <a:pt x="329803" y="66228"/>
                </a:lnTo>
                <a:lnTo>
                  <a:pt x="332928" y="71685"/>
                </a:lnTo>
                <a:lnTo>
                  <a:pt x="335012" y="78134"/>
                </a:lnTo>
                <a:lnTo>
                  <a:pt x="337194" y="84484"/>
                </a:lnTo>
                <a:lnTo>
                  <a:pt x="338286" y="91678"/>
                </a:lnTo>
                <a:lnTo>
                  <a:pt x="338286" y="96887"/>
                </a:lnTo>
                <a:close/>
              </a:path>
              <a:path w="954405" h="207645">
                <a:moveTo>
                  <a:pt x="332333" y="147488"/>
                </a:moveTo>
                <a:lnTo>
                  <a:pt x="299739" y="147488"/>
                </a:lnTo>
                <a:lnTo>
                  <a:pt x="303014" y="147339"/>
                </a:lnTo>
                <a:lnTo>
                  <a:pt x="309562" y="146744"/>
                </a:lnTo>
                <a:lnTo>
                  <a:pt x="332333" y="142577"/>
                </a:lnTo>
                <a:lnTo>
                  <a:pt x="332333" y="147488"/>
                </a:lnTo>
                <a:close/>
              </a:path>
              <a:path w="954405" h="207645">
                <a:moveTo>
                  <a:pt x="427211" y="145405"/>
                </a:moveTo>
                <a:lnTo>
                  <a:pt x="407565" y="145405"/>
                </a:lnTo>
                <a:lnTo>
                  <a:pt x="407565" y="19794"/>
                </a:lnTo>
                <a:lnTo>
                  <a:pt x="374377" y="19794"/>
                </a:lnTo>
                <a:lnTo>
                  <a:pt x="374377" y="3869"/>
                </a:lnTo>
                <a:lnTo>
                  <a:pt x="427211" y="3869"/>
                </a:lnTo>
                <a:lnTo>
                  <a:pt x="427211" y="145405"/>
                </a:lnTo>
                <a:close/>
              </a:path>
              <a:path w="954405" h="207645">
                <a:moveTo>
                  <a:pt x="460548" y="161627"/>
                </a:moveTo>
                <a:lnTo>
                  <a:pt x="370656" y="161627"/>
                </a:lnTo>
                <a:lnTo>
                  <a:pt x="370656" y="145405"/>
                </a:lnTo>
                <a:lnTo>
                  <a:pt x="460548" y="145405"/>
                </a:lnTo>
                <a:lnTo>
                  <a:pt x="460548" y="161627"/>
                </a:lnTo>
                <a:close/>
              </a:path>
              <a:path w="954405" h="207645">
                <a:moveTo>
                  <a:pt x="578767" y="147191"/>
                </a:moveTo>
                <a:lnTo>
                  <a:pt x="545603" y="147191"/>
                </a:lnTo>
                <a:lnTo>
                  <a:pt x="552450" y="145950"/>
                </a:lnTo>
                <a:lnTo>
                  <a:pt x="557000" y="143420"/>
                </a:lnTo>
                <a:lnTo>
                  <a:pt x="561379" y="140890"/>
                </a:lnTo>
                <a:lnTo>
                  <a:pt x="563612" y="137269"/>
                </a:lnTo>
                <a:lnTo>
                  <a:pt x="563612" y="130621"/>
                </a:lnTo>
                <a:lnTo>
                  <a:pt x="563264" y="128835"/>
                </a:lnTo>
                <a:lnTo>
                  <a:pt x="562570" y="127248"/>
                </a:lnTo>
                <a:lnTo>
                  <a:pt x="561875" y="125561"/>
                </a:lnTo>
                <a:lnTo>
                  <a:pt x="560586" y="124023"/>
                </a:lnTo>
                <a:lnTo>
                  <a:pt x="558700" y="122634"/>
                </a:lnTo>
                <a:lnTo>
                  <a:pt x="556914" y="121146"/>
                </a:lnTo>
                <a:lnTo>
                  <a:pt x="554037" y="119657"/>
                </a:lnTo>
                <a:lnTo>
                  <a:pt x="550068" y="118169"/>
                </a:lnTo>
                <a:lnTo>
                  <a:pt x="546199" y="116582"/>
                </a:lnTo>
                <a:lnTo>
                  <a:pt x="540891" y="114746"/>
                </a:lnTo>
                <a:lnTo>
                  <a:pt x="534144" y="112662"/>
                </a:lnTo>
                <a:lnTo>
                  <a:pt x="529084" y="111174"/>
                </a:lnTo>
                <a:lnTo>
                  <a:pt x="524371" y="109487"/>
                </a:lnTo>
                <a:lnTo>
                  <a:pt x="498871" y="84087"/>
                </a:lnTo>
                <a:lnTo>
                  <a:pt x="498893" y="76150"/>
                </a:lnTo>
                <a:lnTo>
                  <a:pt x="499616" y="72876"/>
                </a:lnTo>
                <a:lnTo>
                  <a:pt x="502592" y="65434"/>
                </a:lnTo>
                <a:lnTo>
                  <a:pt x="505073" y="61962"/>
                </a:lnTo>
                <a:lnTo>
                  <a:pt x="508545" y="58787"/>
                </a:lnTo>
                <a:lnTo>
                  <a:pt x="512018" y="55512"/>
                </a:lnTo>
                <a:lnTo>
                  <a:pt x="516731" y="52834"/>
                </a:lnTo>
                <a:lnTo>
                  <a:pt x="522684" y="50750"/>
                </a:lnTo>
                <a:lnTo>
                  <a:pt x="528637" y="48567"/>
                </a:lnTo>
                <a:lnTo>
                  <a:pt x="536078" y="47476"/>
                </a:lnTo>
                <a:lnTo>
                  <a:pt x="549374" y="47476"/>
                </a:lnTo>
                <a:lnTo>
                  <a:pt x="554235" y="47724"/>
                </a:lnTo>
                <a:lnTo>
                  <a:pt x="564951" y="48716"/>
                </a:lnTo>
                <a:lnTo>
                  <a:pt x="570557" y="49559"/>
                </a:lnTo>
                <a:lnTo>
                  <a:pt x="576411" y="50750"/>
                </a:lnTo>
                <a:lnTo>
                  <a:pt x="576411" y="63698"/>
                </a:lnTo>
                <a:lnTo>
                  <a:pt x="539998" y="63698"/>
                </a:lnTo>
                <a:lnTo>
                  <a:pt x="535880" y="64095"/>
                </a:lnTo>
                <a:lnTo>
                  <a:pt x="532507" y="64889"/>
                </a:lnTo>
                <a:lnTo>
                  <a:pt x="529232" y="65583"/>
                </a:lnTo>
                <a:lnTo>
                  <a:pt x="526553" y="66575"/>
                </a:lnTo>
                <a:lnTo>
                  <a:pt x="518814" y="76150"/>
                </a:lnTo>
                <a:lnTo>
                  <a:pt x="518814" y="80119"/>
                </a:lnTo>
                <a:lnTo>
                  <a:pt x="554632" y="99814"/>
                </a:lnTo>
                <a:lnTo>
                  <a:pt x="560238" y="101848"/>
                </a:lnTo>
                <a:lnTo>
                  <a:pt x="564802" y="104030"/>
                </a:lnTo>
                <a:lnTo>
                  <a:pt x="569366" y="106114"/>
                </a:lnTo>
                <a:lnTo>
                  <a:pt x="573037" y="108446"/>
                </a:lnTo>
                <a:lnTo>
                  <a:pt x="575816" y="111025"/>
                </a:lnTo>
                <a:lnTo>
                  <a:pt x="578693" y="113605"/>
                </a:lnTo>
                <a:lnTo>
                  <a:pt x="580727" y="116532"/>
                </a:lnTo>
                <a:lnTo>
                  <a:pt x="583108" y="123080"/>
                </a:lnTo>
                <a:lnTo>
                  <a:pt x="583703" y="126801"/>
                </a:lnTo>
                <a:lnTo>
                  <a:pt x="583703" y="134937"/>
                </a:lnTo>
                <a:lnTo>
                  <a:pt x="583009" y="138509"/>
                </a:lnTo>
                <a:lnTo>
                  <a:pt x="581620" y="141684"/>
                </a:lnTo>
                <a:lnTo>
                  <a:pt x="580330" y="144760"/>
                </a:lnTo>
                <a:lnTo>
                  <a:pt x="578767" y="147191"/>
                </a:lnTo>
                <a:close/>
              </a:path>
              <a:path w="954405" h="207645">
                <a:moveTo>
                  <a:pt x="576411" y="68014"/>
                </a:moveTo>
                <a:lnTo>
                  <a:pt x="570259" y="66526"/>
                </a:lnTo>
                <a:lnTo>
                  <a:pt x="564455" y="65434"/>
                </a:lnTo>
                <a:lnTo>
                  <a:pt x="553541" y="64045"/>
                </a:lnTo>
                <a:lnTo>
                  <a:pt x="548828" y="63698"/>
                </a:lnTo>
                <a:lnTo>
                  <a:pt x="576411" y="63698"/>
                </a:lnTo>
                <a:lnTo>
                  <a:pt x="576411" y="68014"/>
                </a:lnTo>
                <a:close/>
              </a:path>
              <a:path w="954405" h="207645">
                <a:moveTo>
                  <a:pt x="540593" y="163710"/>
                </a:moveTo>
                <a:lnTo>
                  <a:pt x="529480" y="163710"/>
                </a:lnTo>
                <a:lnTo>
                  <a:pt x="522485" y="163363"/>
                </a:lnTo>
                <a:lnTo>
                  <a:pt x="509785" y="161974"/>
                </a:lnTo>
                <a:lnTo>
                  <a:pt x="503584" y="160883"/>
                </a:lnTo>
                <a:lnTo>
                  <a:pt x="497532" y="159394"/>
                </a:lnTo>
                <a:lnTo>
                  <a:pt x="497532" y="141535"/>
                </a:lnTo>
                <a:lnTo>
                  <a:pt x="504080" y="143420"/>
                </a:lnTo>
                <a:lnTo>
                  <a:pt x="510579" y="144859"/>
                </a:lnTo>
                <a:lnTo>
                  <a:pt x="517028" y="145851"/>
                </a:lnTo>
                <a:lnTo>
                  <a:pt x="523478" y="146744"/>
                </a:lnTo>
                <a:lnTo>
                  <a:pt x="529927" y="147191"/>
                </a:lnTo>
                <a:lnTo>
                  <a:pt x="578767" y="147191"/>
                </a:lnTo>
                <a:lnTo>
                  <a:pt x="578544" y="147538"/>
                </a:lnTo>
                <a:lnTo>
                  <a:pt x="547836" y="162818"/>
                </a:lnTo>
                <a:lnTo>
                  <a:pt x="544165" y="163413"/>
                </a:lnTo>
                <a:lnTo>
                  <a:pt x="540593" y="163710"/>
                </a:lnTo>
                <a:close/>
              </a:path>
              <a:path w="954405" h="207645">
                <a:moveTo>
                  <a:pt x="677837" y="163710"/>
                </a:moveTo>
                <a:lnTo>
                  <a:pt x="661069" y="163710"/>
                </a:lnTo>
                <a:lnTo>
                  <a:pt x="652785" y="162421"/>
                </a:lnTo>
                <a:lnTo>
                  <a:pt x="621233" y="137368"/>
                </a:lnTo>
                <a:lnTo>
                  <a:pt x="615925" y="114845"/>
                </a:lnTo>
                <a:lnTo>
                  <a:pt x="615925" y="97879"/>
                </a:lnTo>
                <a:lnTo>
                  <a:pt x="617066" y="90437"/>
                </a:lnTo>
                <a:lnTo>
                  <a:pt x="619348" y="83492"/>
                </a:lnTo>
                <a:lnTo>
                  <a:pt x="621630" y="76448"/>
                </a:lnTo>
                <a:lnTo>
                  <a:pt x="645244" y="52238"/>
                </a:lnTo>
                <a:lnTo>
                  <a:pt x="651594" y="49063"/>
                </a:lnTo>
                <a:lnTo>
                  <a:pt x="658787" y="47476"/>
                </a:lnTo>
                <a:lnTo>
                  <a:pt x="674662" y="47476"/>
                </a:lnTo>
                <a:lnTo>
                  <a:pt x="681558" y="48716"/>
                </a:lnTo>
                <a:lnTo>
                  <a:pt x="693563" y="53677"/>
                </a:lnTo>
                <a:lnTo>
                  <a:pt x="698624" y="57199"/>
                </a:lnTo>
                <a:lnTo>
                  <a:pt x="702691" y="61763"/>
                </a:lnTo>
                <a:lnTo>
                  <a:pt x="703942" y="63103"/>
                </a:lnTo>
                <a:lnTo>
                  <a:pt x="661665" y="63103"/>
                </a:lnTo>
                <a:lnTo>
                  <a:pt x="657795" y="63946"/>
                </a:lnTo>
                <a:lnTo>
                  <a:pt x="654322" y="65633"/>
                </a:lnTo>
                <a:lnTo>
                  <a:pt x="650850" y="67220"/>
                </a:lnTo>
                <a:lnTo>
                  <a:pt x="636165" y="96887"/>
                </a:lnTo>
                <a:lnTo>
                  <a:pt x="715342" y="96887"/>
                </a:lnTo>
                <a:lnTo>
                  <a:pt x="715292" y="104675"/>
                </a:lnTo>
                <a:lnTo>
                  <a:pt x="715193" y="108446"/>
                </a:lnTo>
                <a:lnTo>
                  <a:pt x="715094" y="110182"/>
                </a:lnTo>
                <a:lnTo>
                  <a:pt x="714895" y="111769"/>
                </a:lnTo>
                <a:lnTo>
                  <a:pt x="636165" y="111769"/>
                </a:lnTo>
                <a:lnTo>
                  <a:pt x="636761" y="119899"/>
                </a:lnTo>
                <a:lnTo>
                  <a:pt x="664973" y="146912"/>
                </a:lnTo>
                <a:lnTo>
                  <a:pt x="673521" y="147488"/>
                </a:lnTo>
                <a:lnTo>
                  <a:pt x="709389" y="147488"/>
                </a:lnTo>
                <a:lnTo>
                  <a:pt x="709389" y="158650"/>
                </a:lnTo>
                <a:lnTo>
                  <a:pt x="704031" y="160139"/>
                </a:lnTo>
                <a:lnTo>
                  <a:pt x="698028" y="161329"/>
                </a:lnTo>
                <a:lnTo>
                  <a:pt x="691381" y="162222"/>
                </a:lnTo>
                <a:lnTo>
                  <a:pt x="684733" y="163214"/>
                </a:lnTo>
                <a:lnTo>
                  <a:pt x="677837" y="163710"/>
                </a:lnTo>
                <a:close/>
              </a:path>
              <a:path w="954405" h="207645">
                <a:moveTo>
                  <a:pt x="715342" y="96887"/>
                </a:moveTo>
                <a:lnTo>
                  <a:pt x="695101" y="96887"/>
                </a:lnTo>
                <a:lnTo>
                  <a:pt x="695399" y="91926"/>
                </a:lnTo>
                <a:lnTo>
                  <a:pt x="694952" y="87362"/>
                </a:lnTo>
                <a:lnTo>
                  <a:pt x="692571" y="79027"/>
                </a:lnTo>
                <a:lnTo>
                  <a:pt x="690686" y="75455"/>
                </a:lnTo>
                <a:lnTo>
                  <a:pt x="688106" y="72479"/>
                </a:lnTo>
                <a:lnTo>
                  <a:pt x="685626" y="69502"/>
                </a:lnTo>
                <a:lnTo>
                  <a:pt x="682500" y="67220"/>
                </a:lnTo>
                <a:lnTo>
                  <a:pt x="678730" y="65633"/>
                </a:lnTo>
                <a:lnTo>
                  <a:pt x="675059" y="63946"/>
                </a:lnTo>
                <a:lnTo>
                  <a:pt x="670793" y="63103"/>
                </a:lnTo>
                <a:lnTo>
                  <a:pt x="703942" y="63103"/>
                </a:lnTo>
                <a:lnTo>
                  <a:pt x="706859" y="66228"/>
                </a:lnTo>
                <a:lnTo>
                  <a:pt x="709984" y="71685"/>
                </a:lnTo>
                <a:lnTo>
                  <a:pt x="712068" y="78134"/>
                </a:lnTo>
                <a:lnTo>
                  <a:pt x="714250" y="84484"/>
                </a:lnTo>
                <a:lnTo>
                  <a:pt x="715342" y="91678"/>
                </a:lnTo>
                <a:lnTo>
                  <a:pt x="715342" y="96887"/>
                </a:lnTo>
                <a:close/>
              </a:path>
              <a:path w="954405" h="207645">
                <a:moveTo>
                  <a:pt x="709389" y="147488"/>
                </a:moveTo>
                <a:lnTo>
                  <a:pt x="676795" y="147488"/>
                </a:lnTo>
                <a:lnTo>
                  <a:pt x="680070" y="147339"/>
                </a:lnTo>
                <a:lnTo>
                  <a:pt x="686618" y="146744"/>
                </a:lnTo>
                <a:lnTo>
                  <a:pt x="709389" y="142577"/>
                </a:lnTo>
                <a:lnTo>
                  <a:pt x="709389" y="147488"/>
                </a:lnTo>
                <a:close/>
              </a:path>
              <a:path w="954405" h="207645">
                <a:moveTo>
                  <a:pt x="954360" y="207466"/>
                </a:moveTo>
                <a:lnTo>
                  <a:pt x="946026" y="207466"/>
                </a:lnTo>
                <a:lnTo>
                  <a:pt x="935989" y="206833"/>
                </a:lnTo>
                <a:lnTo>
                  <a:pt x="904261" y="176305"/>
                </a:lnTo>
                <a:lnTo>
                  <a:pt x="903609" y="166687"/>
                </a:lnTo>
                <a:lnTo>
                  <a:pt x="903609" y="124618"/>
                </a:lnTo>
                <a:lnTo>
                  <a:pt x="903163" y="121344"/>
                </a:lnTo>
                <a:lnTo>
                  <a:pt x="902270" y="118467"/>
                </a:lnTo>
                <a:lnTo>
                  <a:pt x="901476" y="115589"/>
                </a:lnTo>
                <a:lnTo>
                  <a:pt x="900038" y="113159"/>
                </a:lnTo>
                <a:lnTo>
                  <a:pt x="897954" y="111174"/>
                </a:lnTo>
                <a:lnTo>
                  <a:pt x="895970" y="109190"/>
                </a:lnTo>
                <a:lnTo>
                  <a:pt x="893291" y="107702"/>
                </a:lnTo>
                <a:lnTo>
                  <a:pt x="889917" y="106709"/>
                </a:lnTo>
                <a:lnTo>
                  <a:pt x="886544" y="105618"/>
                </a:lnTo>
                <a:lnTo>
                  <a:pt x="882277" y="105072"/>
                </a:lnTo>
                <a:lnTo>
                  <a:pt x="872356" y="105072"/>
                </a:lnTo>
                <a:lnTo>
                  <a:pt x="872356" y="89594"/>
                </a:lnTo>
                <a:lnTo>
                  <a:pt x="882575" y="89594"/>
                </a:lnTo>
                <a:lnTo>
                  <a:pt x="886990" y="89148"/>
                </a:lnTo>
                <a:lnTo>
                  <a:pt x="902419" y="77241"/>
                </a:lnTo>
                <a:lnTo>
                  <a:pt x="903213" y="74364"/>
                </a:lnTo>
                <a:lnTo>
                  <a:pt x="903609" y="70991"/>
                </a:lnTo>
                <a:lnTo>
                  <a:pt x="903609" y="34528"/>
                </a:lnTo>
                <a:lnTo>
                  <a:pt x="904354" y="28872"/>
                </a:lnTo>
                <a:lnTo>
                  <a:pt x="907330" y="18752"/>
                </a:lnTo>
                <a:lnTo>
                  <a:pt x="909761" y="14485"/>
                </a:lnTo>
                <a:lnTo>
                  <a:pt x="913134" y="11013"/>
                </a:lnTo>
                <a:lnTo>
                  <a:pt x="916508" y="7441"/>
                </a:lnTo>
                <a:lnTo>
                  <a:pt x="920874" y="4712"/>
                </a:lnTo>
                <a:lnTo>
                  <a:pt x="931688" y="942"/>
                </a:lnTo>
                <a:lnTo>
                  <a:pt x="938286" y="0"/>
                </a:lnTo>
                <a:lnTo>
                  <a:pt x="954360" y="0"/>
                </a:lnTo>
                <a:lnTo>
                  <a:pt x="954360" y="15627"/>
                </a:lnTo>
                <a:lnTo>
                  <a:pt x="947811" y="15627"/>
                </a:lnTo>
                <a:lnTo>
                  <a:pt x="936482" y="17198"/>
                </a:lnTo>
                <a:lnTo>
                  <a:pt x="928389" y="21914"/>
                </a:lnTo>
                <a:lnTo>
                  <a:pt x="923534" y="29774"/>
                </a:lnTo>
                <a:lnTo>
                  <a:pt x="921915" y="40779"/>
                </a:lnTo>
                <a:lnTo>
                  <a:pt x="921915" y="66675"/>
                </a:lnTo>
                <a:lnTo>
                  <a:pt x="920436" y="78813"/>
                </a:lnTo>
                <a:lnTo>
                  <a:pt x="915999" y="87994"/>
                </a:lnTo>
                <a:lnTo>
                  <a:pt x="908605" y="94217"/>
                </a:lnTo>
                <a:lnTo>
                  <a:pt x="898252" y="97482"/>
                </a:lnTo>
                <a:lnTo>
                  <a:pt x="908670" y="100226"/>
                </a:lnTo>
                <a:lnTo>
                  <a:pt x="916111" y="106226"/>
                </a:lnTo>
                <a:lnTo>
                  <a:pt x="920576" y="115481"/>
                </a:lnTo>
                <a:lnTo>
                  <a:pt x="922064" y="127992"/>
                </a:lnTo>
                <a:lnTo>
                  <a:pt x="922128" y="166687"/>
                </a:lnTo>
                <a:lnTo>
                  <a:pt x="923673" y="177440"/>
                </a:lnTo>
                <a:lnTo>
                  <a:pt x="928501" y="185439"/>
                </a:lnTo>
                <a:lnTo>
                  <a:pt x="936547" y="190239"/>
                </a:lnTo>
                <a:lnTo>
                  <a:pt x="947811" y="191839"/>
                </a:lnTo>
                <a:lnTo>
                  <a:pt x="954360" y="191839"/>
                </a:lnTo>
                <a:lnTo>
                  <a:pt x="954360" y="207466"/>
                </a:lnTo>
                <a:close/>
              </a:path>
            </a:pathLst>
          </a:custGeom>
          <a:solidFill>
            <a:srgbClr val="434343"/>
          </a:solidFill>
        </p:spPr>
        <p:txBody>
          <a:bodyPr wrap="square" lIns="0" tIns="0" rIns="0" bIns="0" rtlCol="0"/>
          <a:lstStyle/>
          <a:p>
            <a:endParaRPr/>
          </a:p>
        </p:txBody>
      </p:sp>
      <p:sp>
        <p:nvSpPr>
          <p:cNvPr id="8" name="object 8"/>
          <p:cNvSpPr/>
          <p:nvPr/>
        </p:nvSpPr>
        <p:spPr>
          <a:xfrm>
            <a:off x="1388876" y="4109005"/>
            <a:ext cx="4337446" cy="213121"/>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145394" y="4427943"/>
            <a:ext cx="82153" cy="20746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128725" y="4737655"/>
            <a:ext cx="4741589" cy="213121"/>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375333" y="5051980"/>
            <a:ext cx="3973934" cy="21312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145394" y="5370918"/>
            <a:ext cx="82153" cy="207466"/>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894023" y="5685243"/>
            <a:ext cx="82153" cy="207466"/>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872592" y="5994955"/>
            <a:ext cx="5607843" cy="213121"/>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28600"/>
            <a:ext cx="3947160" cy="574040"/>
          </a:xfrm>
          <a:prstGeom prst="rect">
            <a:avLst/>
          </a:prstGeom>
        </p:spPr>
        <p:txBody>
          <a:bodyPr vert="horz" wrap="square" lIns="0" tIns="12700" rIns="0" bIns="0" rtlCol="0">
            <a:spAutoFit/>
          </a:bodyPr>
          <a:lstStyle/>
          <a:p>
            <a:pPr marL="12700">
              <a:lnSpc>
                <a:spcPct val="100000"/>
              </a:lnSpc>
              <a:spcBef>
                <a:spcPts val="100"/>
              </a:spcBef>
            </a:pPr>
            <a:r>
              <a:rPr spc="300" dirty="0"/>
              <a:t>What's </a:t>
            </a:r>
            <a:r>
              <a:rPr spc="350" dirty="0"/>
              <a:t>the</a:t>
            </a:r>
            <a:r>
              <a:rPr spc="-125" dirty="0"/>
              <a:t> </a:t>
            </a:r>
            <a:r>
              <a:rPr spc="270" dirty="0"/>
              <a:t>point?</a:t>
            </a:r>
          </a:p>
        </p:txBody>
      </p:sp>
      <p:sp>
        <p:nvSpPr>
          <p:cNvPr id="3" name="object 3"/>
          <p:cNvSpPr txBox="1"/>
          <p:nvPr/>
        </p:nvSpPr>
        <p:spPr>
          <a:xfrm>
            <a:off x="1006592" y="1567733"/>
            <a:ext cx="6866890" cy="2540000"/>
          </a:xfrm>
          <a:prstGeom prst="rect">
            <a:avLst/>
          </a:prstGeom>
        </p:spPr>
        <p:txBody>
          <a:bodyPr vert="horz" wrap="square" lIns="0" tIns="12700" rIns="0" bIns="0" rtlCol="0">
            <a:spAutoFit/>
          </a:bodyPr>
          <a:lstStyle/>
          <a:p>
            <a:pPr marL="318770" marR="234315" indent="-306705">
              <a:lnSpc>
                <a:spcPct val="114599"/>
              </a:lnSpc>
              <a:spcBef>
                <a:spcPts val="10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If we have document.querySelector that lets us get  elements in the</a:t>
            </a:r>
            <a:r>
              <a:rPr sz="2400" spc="-10" dirty="0">
                <a:solidFill>
                  <a:srgbClr val="434343"/>
                </a:solidFill>
                <a:latin typeface="Calibri"/>
                <a:cs typeface="Calibri"/>
              </a:rPr>
              <a:t> </a:t>
            </a:r>
            <a:r>
              <a:rPr sz="2400" spc="5" dirty="0">
                <a:solidFill>
                  <a:srgbClr val="434343"/>
                </a:solidFill>
                <a:latin typeface="Calibri"/>
                <a:cs typeface="Calibri"/>
              </a:rPr>
              <a:t>DOM</a:t>
            </a:r>
            <a:r>
              <a:rPr sz="2400" spc="5" dirty="0">
                <a:solidFill>
                  <a:srgbClr val="434343"/>
                </a:solidFill>
                <a:latin typeface="Arial"/>
                <a:cs typeface="Arial"/>
              </a:rPr>
              <a:t>…</a:t>
            </a:r>
            <a:endParaRPr sz="2400">
              <a:latin typeface="Arial"/>
              <a:cs typeface="Arial"/>
            </a:endParaRPr>
          </a:p>
          <a:p>
            <a:pPr marL="318770" marR="64135" indent="-306705">
              <a:lnSpc>
                <a:spcPct val="114599"/>
              </a:lnSpc>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And if we can change the HTML </a:t>
            </a:r>
            <a:r>
              <a:rPr sz="2400" dirty="0">
                <a:solidFill>
                  <a:srgbClr val="434343"/>
                </a:solidFill>
                <a:latin typeface="Calibri"/>
                <a:cs typeface="Calibri"/>
              </a:rPr>
              <a:t>as </a:t>
            </a:r>
            <a:r>
              <a:rPr sz="2400" spc="-5" dirty="0">
                <a:solidFill>
                  <a:srgbClr val="434343"/>
                </a:solidFill>
                <a:latin typeface="Calibri"/>
                <a:cs typeface="Calibri"/>
              </a:rPr>
              <a:t>necessary to </a:t>
            </a:r>
            <a:r>
              <a:rPr sz="2400" dirty="0">
                <a:solidFill>
                  <a:srgbClr val="434343"/>
                </a:solidFill>
                <a:latin typeface="Calibri"/>
                <a:cs typeface="Calibri"/>
              </a:rPr>
              <a:t>add  </a:t>
            </a:r>
            <a:r>
              <a:rPr sz="2400" spc="-5" dirty="0">
                <a:solidFill>
                  <a:srgbClr val="434343"/>
                </a:solidFill>
                <a:latin typeface="Calibri"/>
                <a:cs typeface="Calibri"/>
              </a:rPr>
              <a:t>classes/ids/elements/etc to select the right</a:t>
            </a:r>
            <a:r>
              <a:rPr sz="2400" spc="-60" dirty="0">
                <a:solidFill>
                  <a:srgbClr val="434343"/>
                </a:solidFill>
                <a:latin typeface="Calibri"/>
                <a:cs typeface="Calibri"/>
              </a:rPr>
              <a:t> </a:t>
            </a:r>
            <a:r>
              <a:rPr sz="2400" spc="15" dirty="0">
                <a:solidFill>
                  <a:srgbClr val="434343"/>
                </a:solidFill>
                <a:latin typeface="Calibri"/>
                <a:cs typeface="Calibri"/>
              </a:rPr>
              <a:t>things</a:t>
            </a:r>
            <a:r>
              <a:rPr sz="2400" spc="15" dirty="0">
                <a:solidFill>
                  <a:srgbClr val="434343"/>
                </a:solidFill>
                <a:latin typeface="Arial"/>
                <a:cs typeface="Arial"/>
              </a:rPr>
              <a:t>…</a:t>
            </a:r>
            <a:endParaRPr sz="2400">
              <a:latin typeface="Arial"/>
              <a:cs typeface="Arial"/>
            </a:endParaRPr>
          </a:p>
          <a:p>
            <a:pPr>
              <a:lnSpc>
                <a:spcPct val="100000"/>
              </a:lnSpc>
              <a:spcBef>
                <a:spcPts val="35"/>
              </a:spcBef>
            </a:pPr>
            <a:endParaRPr sz="3200">
              <a:latin typeface="Arial"/>
              <a:cs typeface="Arial"/>
            </a:endParaRPr>
          </a:p>
          <a:p>
            <a:pPr marL="268605">
              <a:lnSpc>
                <a:spcPct val="100000"/>
              </a:lnSpc>
              <a:spcBef>
                <a:spcPts val="5"/>
              </a:spcBef>
            </a:pPr>
            <a:r>
              <a:rPr sz="2400" b="1" spc="-5" dirty="0">
                <a:solidFill>
                  <a:srgbClr val="434343"/>
                </a:solidFill>
                <a:latin typeface="Calibri"/>
                <a:cs typeface="Calibri"/>
              </a:rPr>
              <a:t>Q: When would we ever want to traverse the</a:t>
            </a:r>
            <a:r>
              <a:rPr sz="2400" b="1" spc="-60" dirty="0">
                <a:solidFill>
                  <a:srgbClr val="434343"/>
                </a:solidFill>
                <a:latin typeface="Calibri"/>
                <a:cs typeface="Calibri"/>
              </a:rPr>
              <a:t> </a:t>
            </a:r>
            <a:r>
              <a:rPr sz="2400" b="1" spc="-5" dirty="0">
                <a:solidFill>
                  <a:srgbClr val="434343"/>
                </a:solidFill>
                <a:latin typeface="Calibri"/>
                <a:cs typeface="Calibri"/>
              </a:rPr>
              <a:t>DOM?</a:t>
            </a:r>
            <a:endParaRPr sz="2400">
              <a:latin typeface="Calibri"/>
              <a:cs typeface="Calibri"/>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06592" y="1567733"/>
            <a:ext cx="6807834" cy="3797300"/>
          </a:xfrm>
          <a:prstGeom prst="rect">
            <a:avLst/>
          </a:prstGeom>
        </p:spPr>
        <p:txBody>
          <a:bodyPr vert="horz" wrap="square" lIns="0" tIns="12700" rIns="0" bIns="0" rtlCol="0">
            <a:spAutoFit/>
          </a:bodyPr>
          <a:lstStyle/>
          <a:p>
            <a:pPr marL="318770" marR="175260" indent="-306705">
              <a:lnSpc>
                <a:spcPct val="114599"/>
              </a:lnSpc>
              <a:spcBef>
                <a:spcPts val="10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If we have document.querySelector that lets us get  elements in the</a:t>
            </a:r>
            <a:r>
              <a:rPr sz="2400" spc="-10" dirty="0">
                <a:solidFill>
                  <a:srgbClr val="434343"/>
                </a:solidFill>
                <a:latin typeface="Calibri"/>
                <a:cs typeface="Calibri"/>
              </a:rPr>
              <a:t> </a:t>
            </a:r>
            <a:r>
              <a:rPr sz="2400" spc="5" dirty="0">
                <a:solidFill>
                  <a:srgbClr val="434343"/>
                </a:solidFill>
                <a:latin typeface="Calibri"/>
                <a:cs typeface="Calibri"/>
              </a:rPr>
              <a:t>DOM</a:t>
            </a:r>
            <a:r>
              <a:rPr sz="2400" spc="5" dirty="0">
                <a:solidFill>
                  <a:srgbClr val="434343"/>
                </a:solidFill>
                <a:latin typeface="Arial"/>
                <a:cs typeface="Arial"/>
              </a:rPr>
              <a:t>…</a:t>
            </a:r>
            <a:endParaRPr sz="2400">
              <a:latin typeface="Arial"/>
              <a:cs typeface="Arial"/>
            </a:endParaRPr>
          </a:p>
          <a:p>
            <a:pPr marL="318770" marR="5080" indent="-306705">
              <a:lnSpc>
                <a:spcPct val="114599"/>
              </a:lnSpc>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And if we can change the HTML </a:t>
            </a:r>
            <a:r>
              <a:rPr sz="2400" dirty="0">
                <a:solidFill>
                  <a:srgbClr val="434343"/>
                </a:solidFill>
                <a:latin typeface="Calibri"/>
                <a:cs typeface="Calibri"/>
              </a:rPr>
              <a:t>as </a:t>
            </a:r>
            <a:r>
              <a:rPr sz="2400" spc="-5" dirty="0">
                <a:solidFill>
                  <a:srgbClr val="434343"/>
                </a:solidFill>
                <a:latin typeface="Calibri"/>
                <a:cs typeface="Calibri"/>
              </a:rPr>
              <a:t>necessary to </a:t>
            </a:r>
            <a:r>
              <a:rPr sz="2400" dirty="0">
                <a:solidFill>
                  <a:srgbClr val="434343"/>
                </a:solidFill>
                <a:latin typeface="Calibri"/>
                <a:cs typeface="Calibri"/>
              </a:rPr>
              <a:t>add  </a:t>
            </a:r>
            <a:r>
              <a:rPr sz="2400" spc="-5" dirty="0">
                <a:solidFill>
                  <a:srgbClr val="434343"/>
                </a:solidFill>
                <a:latin typeface="Calibri"/>
                <a:cs typeface="Calibri"/>
              </a:rPr>
              <a:t>classes/ids/elements/etc to select the right</a:t>
            </a:r>
            <a:r>
              <a:rPr sz="2400" spc="-60" dirty="0">
                <a:solidFill>
                  <a:srgbClr val="434343"/>
                </a:solidFill>
                <a:latin typeface="Calibri"/>
                <a:cs typeface="Calibri"/>
              </a:rPr>
              <a:t> </a:t>
            </a:r>
            <a:r>
              <a:rPr sz="2400" spc="15" dirty="0">
                <a:solidFill>
                  <a:srgbClr val="434343"/>
                </a:solidFill>
                <a:latin typeface="Calibri"/>
                <a:cs typeface="Calibri"/>
              </a:rPr>
              <a:t>things</a:t>
            </a:r>
            <a:r>
              <a:rPr sz="2400" spc="15" dirty="0">
                <a:solidFill>
                  <a:srgbClr val="434343"/>
                </a:solidFill>
                <a:latin typeface="Arial"/>
                <a:cs typeface="Arial"/>
              </a:rPr>
              <a:t>…</a:t>
            </a:r>
            <a:endParaRPr sz="2400">
              <a:latin typeface="Arial"/>
              <a:cs typeface="Arial"/>
            </a:endParaRPr>
          </a:p>
          <a:p>
            <a:pPr>
              <a:lnSpc>
                <a:spcPct val="100000"/>
              </a:lnSpc>
              <a:spcBef>
                <a:spcPts val="35"/>
              </a:spcBef>
            </a:pPr>
            <a:endParaRPr sz="3200">
              <a:latin typeface="Arial"/>
              <a:cs typeface="Arial"/>
            </a:endParaRPr>
          </a:p>
          <a:p>
            <a:pPr marL="305435" algn="ctr">
              <a:lnSpc>
                <a:spcPct val="100000"/>
              </a:lnSpc>
              <a:spcBef>
                <a:spcPts val="5"/>
              </a:spcBef>
            </a:pPr>
            <a:r>
              <a:rPr sz="2400" spc="-5" dirty="0">
                <a:solidFill>
                  <a:srgbClr val="434343"/>
                </a:solidFill>
                <a:latin typeface="Calibri"/>
                <a:cs typeface="Calibri"/>
              </a:rPr>
              <a:t>Q: When would we ever want to traverse the</a:t>
            </a:r>
            <a:r>
              <a:rPr sz="2400" spc="-60" dirty="0">
                <a:solidFill>
                  <a:srgbClr val="434343"/>
                </a:solidFill>
                <a:latin typeface="Calibri"/>
                <a:cs typeface="Calibri"/>
              </a:rPr>
              <a:t> </a:t>
            </a:r>
            <a:r>
              <a:rPr sz="2400" spc="-5" dirty="0">
                <a:solidFill>
                  <a:srgbClr val="434343"/>
                </a:solidFill>
                <a:latin typeface="Calibri"/>
                <a:cs typeface="Calibri"/>
              </a:rPr>
              <a:t>DOM?</a:t>
            </a:r>
            <a:endParaRPr sz="2400">
              <a:latin typeface="Calibri"/>
              <a:cs typeface="Calibri"/>
            </a:endParaRPr>
          </a:p>
          <a:p>
            <a:pPr marL="886460" marR="564515" algn="ctr">
              <a:lnSpc>
                <a:spcPct val="114599"/>
              </a:lnSpc>
            </a:pPr>
            <a:r>
              <a:rPr sz="2400" b="1" spc="-5" dirty="0">
                <a:solidFill>
                  <a:srgbClr val="434343"/>
                </a:solidFill>
                <a:latin typeface="Calibri"/>
                <a:cs typeface="Calibri"/>
              </a:rPr>
              <a:t>A: Pretty much only in browser</a:t>
            </a:r>
            <a:r>
              <a:rPr sz="2400" b="1" spc="-75" dirty="0">
                <a:solidFill>
                  <a:srgbClr val="434343"/>
                </a:solidFill>
                <a:latin typeface="Calibri"/>
                <a:cs typeface="Calibri"/>
              </a:rPr>
              <a:t> </a:t>
            </a:r>
            <a:r>
              <a:rPr sz="2400" b="1" spc="-5" dirty="0">
                <a:solidFill>
                  <a:srgbClr val="434343"/>
                </a:solidFill>
                <a:latin typeface="Calibri"/>
                <a:cs typeface="Calibri"/>
              </a:rPr>
              <a:t>extensions  or the Web</a:t>
            </a:r>
            <a:r>
              <a:rPr sz="2400" b="1" spc="-20" dirty="0">
                <a:solidFill>
                  <a:srgbClr val="434343"/>
                </a:solidFill>
                <a:latin typeface="Calibri"/>
                <a:cs typeface="Calibri"/>
              </a:rPr>
              <a:t> </a:t>
            </a:r>
            <a:r>
              <a:rPr sz="2400" b="1" spc="-5" dirty="0">
                <a:solidFill>
                  <a:srgbClr val="434343"/>
                </a:solidFill>
                <a:latin typeface="Calibri"/>
                <a:cs typeface="Calibri"/>
              </a:rPr>
              <a:t>Console</a:t>
            </a:r>
            <a:endParaRPr sz="2400">
              <a:latin typeface="Calibri"/>
              <a:cs typeface="Calibri"/>
            </a:endParaRPr>
          </a:p>
          <a:p>
            <a:pPr marL="311785" algn="ctr">
              <a:lnSpc>
                <a:spcPct val="100000"/>
              </a:lnSpc>
              <a:spcBef>
                <a:spcPts val="415"/>
              </a:spcBef>
            </a:pPr>
            <a:r>
              <a:rPr sz="2400" b="1" spc="-5" dirty="0">
                <a:solidFill>
                  <a:srgbClr val="434343"/>
                </a:solidFill>
                <a:latin typeface="Calibri"/>
                <a:cs typeface="Calibri"/>
              </a:rPr>
              <a:t>(i.e. manipulating someone else's</a:t>
            </a:r>
            <a:r>
              <a:rPr sz="2400" b="1" spc="-30" dirty="0">
                <a:solidFill>
                  <a:srgbClr val="434343"/>
                </a:solidFill>
                <a:latin typeface="Calibri"/>
                <a:cs typeface="Calibri"/>
              </a:rPr>
              <a:t> </a:t>
            </a:r>
            <a:r>
              <a:rPr sz="2400" b="1" spc="-5" dirty="0">
                <a:solidFill>
                  <a:srgbClr val="434343"/>
                </a:solidFill>
                <a:latin typeface="Calibri"/>
                <a:cs typeface="Calibri"/>
              </a:rPr>
              <a:t>page)</a:t>
            </a:r>
            <a:endParaRPr sz="2400">
              <a:latin typeface="Calibri"/>
              <a:cs typeface="Calibri"/>
            </a:endParaRPr>
          </a:p>
        </p:txBody>
      </p:sp>
      <p:sp>
        <p:nvSpPr>
          <p:cNvPr id="6" name="object 2">
            <a:extLst>
              <a:ext uri="{FF2B5EF4-FFF2-40B4-BE49-F238E27FC236}">
                <a16:creationId xmlns:a16="http://schemas.microsoft.com/office/drawing/2014/main" id="{12DC232F-D3BF-46DD-AFAA-88CC2909CED4}"/>
              </a:ext>
            </a:extLst>
          </p:cNvPr>
          <p:cNvSpPr txBox="1">
            <a:spLocks/>
          </p:cNvSpPr>
          <p:nvPr/>
        </p:nvSpPr>
        <p:spPr>
          <a:xfrm>
            <a:off x="914400" y="228600"/>
            <a:ext cx="3947160" cy="574040"/>
          </a:xfrm>
          <a:prstGeom prst="rect">
            <a:avLst/>
          </a:prstGeom>
        </p:spPr>
        <p:txBody>
          <a:bodyPr vert="horz" wrap="square" lIns="0" tIns="12700" rIns="0" bIns="0" rtlCol="0">
            <a:spAutoFit/>
          </a:bodyPr>
          <a:lstStyle>
            <a:lvl1pPr>
              <a:defRPr sz="3600" b="0" i="0">
                <a:solidFill>
                  <a:schemeClr val="tx1"/>
                </a:solidFill>
                <a:latin typeface="Verdana"/>
                <a:ea typeface="+mj-ea"/>
                <a:cs typeface="Verdana"/>
              </a:defRPr>
            </a:lvl1pPr>
          </a:lstStyle>
          <a:p>
            <a:pPr marL="12700">
              <a:spcBef>
                <a:spcPts val="100"/>
              </a:spcBef>
            </a:pPr>
            <a:r>
              <a:rPr lang="en-US" kern="0" spc="300"/>
              <a:t>What's </a:t>
            </a:r>
            <a:r>
              <a:rPr lang="en-US" kern="0" spc="350"/>
              <a:t>the</a:t>
            </a:r>
            <a:r>
              <a:rPr lang="en-US" kern="0" spc="-125"/>
              <a:t> </a:t>
            </a:r>
            <a:r>
              <a:rPr lang="en-US" kern="0" spc="270"/>
              <a:t>point?</a:t>
            </a:r>
            <a:endParaRPr lang="en-US" kern="0" spc="270" dirty="0"/>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28600"/>
            <a:ext cx="4382135" cy="574040"/>
          </a:xfrm>
          <a:prstGeom prst="rect">
            <a:avLst/>
          </a:prstGeom>
        </p:spPr>
        <p:txBody>
          <a:bodyPr vert="horz" wrap="square" lIns="0" tIns="12700" rIns="0" bIns="0" rtlCol="0">
            <a:spAutoFit/>
          </a:bodyPr>
          <a:lstStyle/>
          <a:p>
            <a:pPr marL="12700">
              <a:lnSpc>
                <a:spcPct val="100000"/>
              </a:lnSpc>
              <a:spcBef>
                <a:spcPts val="100"/>
              </a:spcBef>
            </a:pPr>
            <a:r>
              <a:rPr spc="330" dirty="0"/>
              <a:t>Browser</a:t>
            </a:r>
            <a:r>
              <a:rPr spc="70" dirty="0"/>
              <a:t> </a:t>
            </a:r>
            <a:r>
              <a:rPr spc="320" dirty="0"/>
              <a:t>extensions</a:t>
            </a:r>
          </a:p>
        </p:txBody>
      </p:sp>
      <p:sp>
        <p:nvSpPr>
          <p:cNvPr id="3" name="object 3"/>
          <p:cNvSpPr txBox="1"/>
          <p:nvPr/>
        </p:nvSpPr>
        <p:spPr>
          <a:xfrm>
            <a:off x="1006592" y="1567733"/>
            <a:ext cx="6994525" cy="1282700"/>
          </a:xfrm>
          <a:prstGeom prst="rect">
            <a:avLst/>
          </a:prstGeom>
        </p:spPr>
        <p:txBody>
          <a:bodyPr vert="horz" wrap="square" lIns="0" tIns="66040" rIns="0" bIns="0" rtlCol="0">
            <a:spAutoFit/>
          </a:bodyPr>
          <a:lstStyle/>
          <a:p>
            <a:pPr marL="12700">
              <a:lnSpc>
                <a:spcPct val="100000"/>
              </a:lnSpc>
              <a:spcBef>
                <a:spcPts val="520"/>
              </a:spcBef>
              <a:tabLst>
                <a:tab pos="318770" algn="l"/>
              </a:tabLst>
            </a:pPr>
            <a:r>
              <a:rPr sz="2000" dirty="0">
                <a:solidFill>
                  <a:srgbClr val="434343"/>
                </a:solidFill>
                <a:latin typeface="Calibri"/>
                <a:cs typeface="Calibri"/>
              </a:rPr>
              <a:t>-	</a:t>
            </a:r>
            <a:r>
              <a:rPr sz="2400" spc="-5" dirty="0">
                <a:solidFill>
                  <a:srgbClr val="434343"/>
                </a:solidFill>
                <a:latin typeface="Calibri"/>
                <a:cs typeface="Calibri"/>
              </a:rPr>
              <a:t>Add-on that extends the functionality of the</a:t>
            </a:r>
            <a:r>
              <a:rPr sz="2400" spc="-55" dirty="0">
                <a:solidFill>
                  <a:srgbClr val="434343"/>
                </a:solidFill>
                <a:latin typeface="Calibri"/>
                <a:cs typeface="Calibri"/>
              </a:rPr>
              <a:t> </a:t>
            </a:r>
            <a:r>
              <a:rPr sz="2400" spc="-5" dirty="0">
                <a:solidFill>
                  <a:srgbClr val="434343"/>
                </a:solidFill>
                <a:latin typeface="Calibri"/>
                <a:cs typeface="Calibri"/>
              </a:rPr>
              <a:t>browser</a:t>
            </a:r>
            <a:endParaRPr sz="2400">
              <a:latin typeface="Calibri"/>
              <a:cs typeface="Calibri"/>
            </a:endParaRPr>
          </a:p>
          <a:p>
            <a:pPr marL="318770" marR="5080" indent="-306705">
              <a:lnSpc>
                <a:spcPct val="114599"/>
              </a:lnSpc>
              <a:tabLst>
                <a:tab pos="318770" algn="l"/>
              </a:tabLst>
            </a:pPr>
            <a:r>
              <a:rPr sz="2000" dirty="0">
                <a:solidFill>
                  <a:srgbClr val="434343"/>
                </a:solidFill>
                <a:latin typeface="Calibri"/>
                <a:cs typeface="Calibri"/>
              </a:rPr>
              <a:t>-	</a:t>
            </a:r>
            <a:r>
              <a:rPr sz="2400" dirty="0">
                <a:solidFill>
                  <a:srgbClr val="434343"/>
                </a:solidFill>
                <a:latin typeface="Calibri"/>
                <a:cs typeface="Calibri"/>
              </a:rPr>
              <a:t>A </a:t>
            </a:r>
            <a:r>
              <a:rPr sz="2400" spc="-5" dirty="0">
                <a:solidFill>
                  <a:srgbClr val="434343"/>
                </a:solidFill>
                <a:latin typeface="Calibri"/>
                <a:cs typeface="Calibri"/>
              </a:rPr>
              <a:t>piece of JavaScript that is injected into the webpage  before or </a:t>
            </a:r>
            <a:r>
              <a:rPr sz="2400" dirty="0">
                <a:solidFill>
                  <a:srgbClr val="434343"/>
                </a:solidFill>
                <a:latin typeface="Calibri"/>
                <a:cs typeface="Calibri"/>
              </a:rPr>
              <a:t>after </a:t>
            </a:r>
            <a:r>
              <a:rPr sz="2400" spc="-5" dirty="0">
                <a:solidFill>
                  <a:srgbClr val="434343"/>
                </a:solidFill>
                <a:latin typeface="Calibri"/>
                <a:cs typeface="Calibri"/>
              </a:rPr>
              <a:t>it has</a:t>
            </a:r>
            <a:r>
              <a:rPr sz="2400" spc="-20" dirty="0">
                <a:solidFill>
                  <a:srgbClr val="434343"/>
                </a:solidFill>
                <a:latin typeface="Calibri"/>
                <a:cs typeface="Calibri"/>
              </a:rPr>
              <a:t> </a:t>
            </a:r>
            <a:r>
              <a:rPr sz="2400" spc="-5" dirty="0">
                <a:solidFill>
                  <a:srgbClr val="434343"/>
                </a:solidFill>
                <a:latin typeface="Calibri"/>
                <a:cs typeface="Calibri"/>
              </a:rPr>
              <a:t>loaded</a:t>
            </a:r>
            <a:endParaRPr sz="2400">
              <a:latin typeface="Calibri"/>
              <a:cs typeface="Calibri"/>
            </a:endParaRPr>
          </a:p>
        </p:txBody>
      </p:sp>
      <p:sp>
        <p:nvSpPr>
          <p:cNvPr id="4" name="object 4"/>
          <p:cNvSpPr/>
          <p:nvPr/>
        </p:nvSpPr>
        <p:spPr>
          <a:xfrm>
            <a:off x="1726237" y="3401621"/>
            <a:ext cx="5691526" cy="31081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5832475" cy="756920"/>
          </a:xfrm>
          <a:prstGeom prst="rect">
            <a:avLst/>
          </a:prstGeom>
        </p:spPr>
        <p:txBody>
          <a:bodyPr vert="horz" wrap="square" lIns="0" tIns="12700" rIns="0" bIns="0" rtlCol="0">
            <a:spAutoFit/>
          </a:bodyPr>
          <a:lstStyle/>
          <a:p>
            <a:pPr marL="12700">
              <a:lnSpc>
                <a:spcPct val="100000"/>
              </a:lnSpc>
              <a:spcBef>
                <a:spcPts val="100"/>
              </a:spcBef>
            </a:pPr>
            <a:r>
              <a:rPr sz="4800" spc="580" dirty="0"/>
              <a:t>Hacks </a:t>
            </a:r>
            <a:r>
              <a:rPr sz="4800" spc="620" dirty="0"/>
              <a:t>and</a:t>
            </a:r>
            <a:r>
              <a:rPr sz="4800" spc="-280" dirty="0"/>
              <a:t> </a:t>
            </a:r>
            <a:r>
              <a:rPr sz="4800" spc="385" dirty="0"/>
              <a:t>Mischief</a:t>
            </a:r>
            <a:endParaRPr sz="4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3318510" cy="574040"/>
          </a:xfrm>
          <a:prstGeom prst="rect">
            <a:avLst/>
          </a:prstGeom>
        </p:spPr>
        <p:txBody>
          <a:bodyPr vert="horz" wrap="square" lIns="0" tIns="12700" rIns="0" bIns="0" rtlCol="0">
            <a:spAutoFit/>
          </a:bodyPr>
          <a:lstStyle/>
          <a:p>
            <a:pPr marL="12700">
              <a:lnSpc>
                <a:spcPct val="100000"/>
              </a:lnSpc>
              <a:spcBef>
                <a:spcPts val="100"/>
              </a:spcBef>
            </a:pPr>
            <a:r>
              <a:rPr spc="65" dirty="0"/>
              <a:t>What </a:t>
            </a:r>
            <a:r>
              <a:rPr spc="-114" dirty="0"/>
              <a:t>is</a:t>
            </a:r>
            <a:r>
              <a:rPr spc="-785" dirty="0"/>
              <a:t> </a:t>
            </a:r>
            <a:r>
              <a:rPr spc="-45" dirty="0"/>
              <a:t>HTML?</a:t>
            </a:r>
          </a:p>
        </p:txBody>
      </p:sp>
      <p:sp>
        <p:nvSpPr>
          <p:cNvPr id="3" name="object 3"/>
          <p:cNvSpPr txBox="1"/>
          <p:nvPr/>
        </p:nvSpPr>
        <p:spPr>
          <a:xfrm>
            <a:off x="855722" y="1567741"/>
            <a:ext cx="6777990" cy="1282700"/>
          </a:xfrm>
          <a:prstGeom prst="rect">
            <a:avLst/>
          </a:prstGeom>
        </p:spPr>
        <p:txBody>
          <a:bodyPr vert="horz" wrap="square" lIns="0" tIns="66040" rIns="0" bIns="0" rtlCol="0">
            <a:spAutoFit/>
          </a:bodyPr>
          <a:lstStyle/>
          <a:p>
            <a:pPr marL="12700">
              <a:lnSpc>
                <a:spcPct val="100000"/>
              </a:lnSpc>
              <a:spcBef>
                <a:spcPts val="520"/>
              </a:spcBef>
            </a:pPr>
            <a:r>
              <a:rPr sz="2400" b="1" spc="-220" dirty="0">
                <a:solidFill>
                  <a:srgbClr val="424242"/>
                </a:solidFill>
                <a:latin typeface="Arial"/>
                <a:cs typeface="Arial"/>
              </a:rPr>
              <a:t>HTML </a:t>
            </a:r>
            <a:r>
              <a:rPr sz="2400" spc="-75" dirty="0">
                <a:solidFill>
                  <a:srgbClr val="424242"/>
                </a:solidFill>
                <a:latin typeface="Arial"/>
                <a:cs typeface="Arial"/>
              </a:rPr>
              <a:t>(</a:t>
            </a:r>
            <a:r>
              <a:rPr sz="2400" b="1" spc="-75" dirty="0">
                <a:solidFill>
                  <a:srgbClr val="424242"/>
                </a:solidFill>
                <a:latin typeface="Arial"/>
                <a:cs typeface="Arial"/>
              </a:rPr>
              <a:t>H</a:t>
            </a:r>
            <a:r>
              <a:rPr sz="2400" spc="-75" dirty="0">
                <a:solidFill>
                  <a:srgbClr val="424242"/>
                </a:solidFill>
                <a:latin typeface="Arial"/>
                <a:cs typeface="Arial"/>
              </a:rPr>
              <a:t>yper</a:t>
            </a:r>
            <a:r>
              <a:rPr sz="2400" b="1" spc="-75" dirty="0">
                <a:solidFill>
                  <a:srgbClr val="424242"/>
                </a:solidFill>
                <a:latin typeface="Arial"/>
                <a:cs typeface="Arial"/>
              </a:rPr>
              <a:t>t</a:t>
            </a:r>
            <a:r>
              <a:rPr sz="2400" spc="-75" dirty="0">
                <a:solidFill>
                  <a:srgbClr val="424242"/>
                </a:solidFill>
                <a:latin typeface="Arial"/>
                <a:cs typeface="Arial"/>
              </a:rPr>
              <a:t>ext </a:t>
            </a:r>
            <a:r>
              <a:rPr sz="2400" b="1" spc="-55" dirty="0">
                <a:solidFill>
                  <a:srgbClr val="424242"/>
                </a:solidFill>
                <a:latin typeface="Arial"/>
                <a:cs typeface="Arial"/>
              </a:rPr>
              <a:t>M</a:t>
            </a:r>
            <a:r>
              <a:rPr sz="2400" spc="-55" dirty="0">
                <a:solidFill>
                  <a:srgbClr val="424242"/>
                </a:solidFill>
                <a:latin typeface="Arial"/>
                <a:cs typeface="Arial"/>
              </a:rPr>
              <a:t>arkup</a:t>
            </a:r>
            <a:r>
              <a:rPr sz="2400" spc="-75" dirty="0">
                <a:solidFill>
                  <a:srgbClr val="424242"/>
                </a:solidFill>
                <a:latin typeface="Arial"/>
                <a:cs typeface="Arial"/>
              </a:rPr>
              <a:t> </a:t>
            </a:r>
            <a:r>
              <a:rPr sz="2400" b="1" spc="-180" dirty="0">
                <a:solidFill>
                  <a:srgbClr val="424242"/>
                </a:solidFill>
                <a:latin typeface="Arial"/>
                <a:cs typeface="Arial"/>
              </a:rPr>
              <a:t>L</a:t>
            </a:r>
            <a:r>
              <a:rPr sz="2400" spc="-180" dirty="0">
                <a:solidFill>
                  <a:srgbClr val="424242"/>
                </a:solidFill>
                <a:latin typeface="Arial"/>
                <a:cs typeface="Arial"/>
              </a:rPr>
              <a:t>anguage)</a:t>
            </a:r>
            <a:endParaRPr sz="2400">
              <a:latin typeface="Arial"/>
              <a:cs typeface="Arial"/>
            </a:endParaRPr>
          </a:p>
          <a:p>
            <a:pPr marL="469900" indent="-306705">
              <a:lnSpc>
                <a:spcPct val="100000"/>
              </a:lnSpc>
              <a:spcBef>
                <a:spcPts val="420"/>
              </a:spcBef>
              <a:buSzPct val="83333"/>
              <a:buChar char="-"/>
              <a:tabLst>
                <a:tab pos="469265" algn="l"/>
                <a:tab pos="469900" algn="l"/>
              </a:tabLst>
            </a:pPr>
            <a:r>
              <a:rPr sz="2400" spc="-145" dirty="0">
                <a:solidFill>
                  <a:srgbClr val="424242"/>
                </a:solidFill>
                <a:latin typeface="Arial"/>
                <a:cs typeface="Arial"/>
              </a:rPr>
              <a:t>Describes </a:t>
            </a:r>
            <a:r>
              <a:rPr sz="2400" spc="-30" dirty="0">
                <a:solidFill>
                  <a:srgbClr val="424242"/>
                </a:solidFill>
                <a:latin typeface="Arial"/>
                <a:cs typeface="Arial"/>
              </a:rPr>
              <a:t>the </a:t>
            </a:r>
            <a:r>
              <a:rPr sz="2400" b="1" spc="-140" dirty="0">
                <a:solidFill>
                  <a:srgbClr val="424242"/>
                </a:solidFill>
                <a:latin typeface="Arial"/>
                <a:cs typeface="Arial"/>
              </a:rPr>
              <a:t>content </a:t>
            </a:r>
            <a:r>
              <a:rPr sz="2400" spc="-114" dirty="0">
                <a:solidFill>
                  <a:srgbClr val="424242"/>
                </a:solidFill>
                <a:latin typeface="Arial"/>
                <a:cs typeface="Arial"/>
              </a:rPr>
              <a:t>and </a:t>
            </a:r>
            <a:r>
              <a:rPr sz="2400" b="1" spc="-150" dirty="0">
                <a:solidFill>
                  <a:srgbClr val="424242"/>
                </a:solidFill>
                <a:latin typeface="Arial"/>
                <a:cs typeface="Arial"/>
              </a:rPr>
              <a:t>structure </a:t>
            </a:r>
            <a:r>
              <a:rPr sz="2400" spc="-5" dirty="0">
                <a:solidFill>
                  <a:srgbClr val="424242"/>
                </a:solidFill>
                <a:latin typeface="Arial"/>
                <a:cs typeface="Arial"/>
              </a:rPr>
              <a:t>of </a:t>
            </a:r>
            <a:r>
              <a:rPr sz="2400" spc="-190" dirty="0">
                <a:solidFill>
                  <a:srgbClr val="424242"/>
                </a:solidFill>
                <a:latin typeface="Arial"/>
                <a:cs typeface="Arial"/>
              </a:rPr>
              <a:t>a </a:t>
            </a:r>
            <a:r>
              <a:rPr sz="2400" spc="-85" dirty="0">
                <a:solidFill>
                  <a:srgbClr val="424242"/>
                </a:solidFill>
                <a:latin typeface="Arial"/>
                <a:cs typeface="Arial"/>
              </a:rPr>
              <a:t>web</a:t>
            </a:r>
            <a:r>
              <a:rPr sz="2400" spc="-204" dirty="0">
                <a:solidFill>
                  <a:srgbClr val="424242"/>
                </a:solidFill>
                <a:latin typeface="Arial"/>
                <a:cs typeface="Arial"/>
              </a:rPr>
              <a:t> </a:t>
            </a:r>
            <a:r>
              <a:rPr sz="2400" spc="-160" dirty="0">
                <a:solidFill>
                  <a:srgbClr val="424242"/>
                </a:solidFill>
                <a:latin typeface="Arial"/>
                <a:cs typeface="Arial"/>
              </a:rPr>
              <a:t>page</a:t>
            </a:r>
            <a:endParaRPr sz="2400">
              <a:latin typeface="Arial"/>
              <a:cs typeface="Arial"/>
            </a:endParaRPr>
          </a:p>
          <a:p>
            <a:pPr marL="469900" indent="-306705">
              <a:lnSpc>
                <a:spcPct val="100000"/>
              </a:lnSpc>
              <a:spcBef>
                <a:spcPts val="420"/>
              </a:spcBef>
              <a:buSzPct val="83333"/>
              <a:buChar char="-"/>
              <a:tabLst>
                <a:tab pos="469265" algn="l"/>
                <a:tab pos="469900" algn="l"/>
              </a:tabLst>
            </a:pPr>
            <a:r>
              <a:rPr sz="2400" spc="-95" dirty="0">
                <a:solidFill>
                  <a:srgbClr val="424242"/>
                </a:solidFill>
                <a:latin typeface="Arial"/>
                <a:cs typeface="Arial"/>
              </a:rPr>
              <a:t>Made </a:t>
            </a:r>
            <a:r>
              <a:rPr sz="2400" spc="-80" dirty="0">
                <a:solidFill>
                  <a:srgbClr val="424242"/>
                </a:solidFill>
                <a:latin typeface="Arial"/>
                <a:cs typeface="Arial"/>
              </a:rPr>
              <a:t>up </a:t>
            </a:r>
            <a:r>
              <a:rPr sz="2400" spc="-5" dirty="0">
                <a:solidFill>
                  <a:srgbClr val="424242"/>
                </a:solidFill>
                <a:latin typeface="Arial"/>
                <a:cs typeface="Arial"/>
              </a:rPr>
              <a:t>of </a:t>
            </a:r>
            <a:r>
              <a:rPr sz="2400" spc="-65" dirty="0">
                <a:solidFill>
                  <a:srgbClr val="424242"/>
                </a:solidFill>
                <a:latin typeface="Arial"/>
                <a:cs typeface="Arial"/>
              </a:rPr>
              <a:t>building </a:t>
            </a:r>
            <a:r>
              <a:rPr sz="2400" spc="-120" dirty="0">
                <a:solidFill>
                  <a:srgbClr val="424242"/>
                </a:solidFill>
                <a:latin typeface="Arial"/>
                <a:cs typeface="Arial"/>
              </a:rPr>
              <a:t>blocks </a:t>
            </a:r>
            <a:r>
              <a:rPr sz="2400" spc="-100" dirty="0">
                <a:solidFill>
                  <a:srgbClr val="424242"/>
                </a:solidFill>
                <a:latin typeface="Arial"/>
                <a:cs typeface="Arial"/>
              </a:rPr>
              <a:t>called</a:t>
            </a:r>
            <a:r>
              <a:rPr sz="2400" spc="-340" dirty="0">
                <a:solidFill>
                  <a:srgbClr val="424242"/>
                </a:solidFill>
                <a:latin typeface="Arial"/>
                <a:cs typeface="Arial"/>
              </a:rPr>
              <a:t> </a:t>
            </a:r>
            <a:r>
              <a:rPr sz="2400" b="1" spc="-140" dirty="0">
                <a:solidFill>
                  <a:srgbClr val="424242"/>
                </a:solidFill>
                <a:latin typeface="Arial"/>
                <a:cs typeface="Arial"/>
              </a:rPr>
              <a:t>elements</a:t>
            </a:r>
            <a:r>
              <a:rPr sz="2400" spc="-140" dirty="0">
                <a:solidFill>
                  <a:srgbClr val="424242"/>
                </a:solidFill>
                <a:latin typeface="Arial"/>
                <a:cs typeface="Arial"/>
              </a:rPr>
              <a:t>.</a:t>
            </a:r>
            <a:endParaRPr sz="2400">
              <a:latin typeface="Arial"/>
              <a:cs typeface="Arial"/>
            </a:endParaRPr>
          </a:p>
        </p:txBody>
      </p:sp>
      <p:sp>
        <p:nvSpPr>
          <p:cNvPr id="4" name="object 4"/>
          <p:cNvSpPr txBox="1"/>
          <p:nvPr/>
        </p:nvSpPr>
        <p:spPr>
          <a:xfrm>
            <a:off x="855722" y="3087003"/>
            <a:ext cx="7313295" cy="3305175"/>
          </a:xfrm>
          <a:prstGeom prst="rect">
            <a:avLst/>
          </a:prstGeom>
        </p:spPr>
        <p:txBody>
          <a:bodyPr vert="horz" wrap="square" lIns="0" tIns="12700" rIns="0" bIns="0" rtlCol="0">
            <a:spAutoFit/>
          </a:bodyPr>
          <a:lstStyle/>
          <a:p>
            <a:pPr marL="12700">
              <a:lnSpc>
                <a:spcPct val="100000"/>
              </a:lnSpc>
              <a:spcBef>
                <a:spcPts val="100"/>
              </a:spcBef>
            </a:pPr>
            <a:r>
              <a:rPr sz="3600" b="1" spc="-165" dirty="0">
                <a:solidFill>
                  <a:srgbClr val="3369E8"/>
                </a:solidFill>
                <a:latin typeface="Arial"/>
                <a:cs typeface="Arial"/>
              </a:rPr>
              <a:t>&lt;p&gt;</a:t>
            </a:r>
            <a:endParaRPr sz="3600">
              <a:latin typeface="Arial"/>
              <a:cs typeface="Arial"/>
            </a:endParaRPr>
          </a:p>
          <a:p>
            <a:pPr marL="514350">
              <a:lnSpc>
                <a:spcPct val="100000"/>
              </a:lnSpc>
              <a:spcBef>
                <a:spcPts val="30"/>
              </a:spcBef>
              <a:tabLst>
                <a:tab pos="1767839" algn="l"/>
                <a:tab pos="2526030" algn="l"/>
              </a:tabLst>
            </a:pPr>
            <a:r>
              <a:rPr sz="3600" spc="-480" dirty="0">
                <a:latin typeface="Arial"/>
                <a:cs typeface="Arial"/>
              </a:rPr>
              <a:t>HTML	</a:t>
            </a:r>
            <a:r>
              <a:rPr sz="3600" spc="670" dirty="0">
                <a:latin typeface="Arial"/>
                <a:cs typeface="Arial"/>
              </a:rPr>
              <a:t>is	</a:t>
            </a:r>
            <a:r>
              <a:rPr sz="3600" b="1" spc="-40" dirty="0">
                <a:solidFill>
                  <a:srgbClr val="009924"/>
                </a:solidFill>
                <a:latin typeface="Arial"/>
                <a:cs typeface="Arial"/>
              </a:rPr>
              <a:t>&lt;em&gt;</a:t>
            </a:r>
            <a:r>
              <a:rPr sz="3600" spc="-40" dirty="0">
                <a:latin typeface="Arial"/>
                <a:cs typeface="Arial"/>
              </a:rPr>
              <a:t>awesome!!!</a:t>
            </a:r>
            <a:r>
              <a:rPr sz="3600" b="1" spc="-40" dirty="0">
                <a:solidFill>
                  <a:srgbClr val="009924"/>
                </a:solidFill>
                <a:latin typeface="Arial"/>
                <a:cs typeface="Arial"/>
              </a:rPr>
              <a:t>&lt;/em&gt;</a:t>
            </a:r>
            <a:endParaRPr sz="3600">
              <a:latin typeface="Arial"/>
              <a:cs typeface="Arial"/>
            </a:endParaRPr>
          </a:p>
          <a:p>
            <a:pPr marL="514984">
              <a:lnSpc>
                <a:spcPct val="100000"/>
              </a:lnSpc>
              <a:spcBef>
                <a:spcPts val="30"/>
              </a:spcBef>
              <a:tabLst>
                <a:tab pos="1768475" algn="l"/>
                <a:tab pos="5779135" algn="l"/>
              </a:tabLst>
            </a:pPr>
            <a:r>
              <a:rPr sz="3600" b="1" spc="-155" dirty="0">
                <a:solidFill>
                  <a:srgbClr val="009924"/>
                </a:solidFill>
                <a:latin typeface="Arial"/>
                <a:cs typeface="Arial"/>
              </a:rPr>
              <a:t>&lt;img	</a:t>
            </a:r>
            <a:r>
              <a:rPr sz="3600" b="1" spc="15" dirty="0">
                <a:solidFill>
                  <a:srgbClr val="009924"/>
                </a:solidFill>
                <a:latin typeface="Arial"/>
                <a:cs typeface="Arial"/>
              </a:rPr>
              <a:t>src="puppy.png"	</a:t>
            </a:r>
            <a:r>
              <a:rPr sz="3600" b="1" spc="420" dirty="0">
                <a:solidFill>
                  <a:srgbClr val="009924"/>
                </a:solidFill>
                <a:latin typeface="Arial"/>
                <a:cs typeface="Arial"/>
              </a:rPr>
              <a:t>/&gt;</a:t>
            </a:r>
            <a:endParaRPr sz="3600">
              <a:latin typeface="Arial"/>
              <a:cs typeface="Arial"/>
            </a:endParaRPr>
          </a:p>
          <a:p>
            <a:pPr marL="12700">
              <a:lnSpc>
                <a:spcPct val="100000"/>
              </a:lnSpc>
              <a:spcBef>
                <a:spcPts val="30"/>
              </a:spcBef>
            </a:pPr>
            <a:r>
              <a:rPr sz="3600" b="1" spc="120" dirty="0">
                <a:solidFill>
                  <a:srgbClr val="3369E8"/>
                </a:solidFill>
                <a:latin typeface="Arial"/>
                <a:cs typeface="Arial"/>
              </a:rPr>
              <a:t>&lt;/p&gt;</a:t>
            </a:r>
            <a:endParaRPr sz="3600">
              <a:latin typeface="Arial"/>
              <a:cs typeface="Arial"/>
            </a:endParaRPr>
          </a:p>
          <a:p>
            <a:pPr>
              <a:lnSpc>
                <a:spcPct val="100000"/>
              </a:lnSpc>
              <a:spcBef>
                <a:spcPts val="45"/>
              </a:spcBef>
            </a:pPr>
            <a:endParaRPr sz="3550">
              <a:latin typeface="Times New Roman"/>
              <a:cs typeface="Times New Roman"/>
            </a:endParaRPr>
          </a:p>
          <a:p>
            <a:pPr marL="1162050">
              <a:lnSpc>
                <a:spcPct val="100000"/>
              </a:lnSpc>
              <a:spcBef>
                <a:spcPts val="5"/>
              </a:spcBef>
            </a:pPr>
            <a:r>
              <a:rPr sz="3600" b="1" spc="-325" dirty="0">
                <a:latin typeface="Arial"/>
                <a:cs typeface="Arial"/>
              </a:rPr>
              <a:t>And </a:t>
            </a:r>
            <a:r>
              <a:rPr sz="3600" b="1" spc="-150" dirty="0">
                <a:latin typeface="Arial"/>
                <a:cs typeface="Arial"/>
              </a:rPr>
              <a:t>there </a:t>
            </a:r>
            <a:r>
              <a:rPr sz="3600" b="1" spc="-185" dirty="0">
                <a:latin typeface="Arial"/>
                <a:cs typeface="Arial"/>
              </a:rPr>
              <a:t>are </a:t>
            </a:r>
            <a:r>
              <a:rPr sz="3600" b="1" spc="-180" dirty="0">
                <a:latin typeface="Arial"/>
                <a:cs typeface="Arial"/>
              </a:rPr>
              <a:t>3 </a:t>
            </a:r>
            <a:r>
              <a:rPr sz="3600" b="1" spc="-340" dirty="0">
                <a:latin typeface="Arial"/>
                <a:cs typeface="Arial"/>
              </a:rPr>
              <a:t>basic</a:t>
            </a:r>
            <a:r>
              <a:rPr sz="3600" b="1" spc="-155" dirty="0">
                <a:latin typeface="Arial"/>
                <a:cs typeface="Arial"/>
              </a:rPr>
              <a:t> </a:t>
            </a:r>
            <a:r>
              <a:rPr sz="3600" b="1" spc="-225" dirty="0">
                <a:latin typeface="Arial"/>
                <a:cs typeface="Arial"/>
              </a:rPr>
              <a:t>types.</a:t>
            </a:r>
            <a:endParaRPr sz="3600">
              <a:latin typeface="Arial"/>
              <a:cs typeface="Arial"/>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4748530" cy="756920"/>
          </a:xfrm>
          <a:prstGeom prst="rect">
            <a:avLst/>
          </a:prstGeom>
        </p:spPr>
        <p:txBody>
          <a:bodyPr vert="horz" wrap="square" lIns="0" tIns="12700" rIns="0" bIns="0" rtlCol="0">
            <a:spAutoFit/>
          </a:bodyPr>
          <a:lstStyle/>
          <a:p>
            <a:pPr marL="12700">
              <a:lnSpc>
                <a:spcPct val="100000"/>
              </a:lnSpc>
              <a:spcBef>
                <a:spcPts val="100"/>
              </a:spcBef>
            </a:pPr>
            <a:r>
              <a:rPr sz="4800" spc="360" dirty="0"/>
              <a:t>More </a:t>
            </a:r>
            <a:r>
              <a:rPr sz="4800" spc="470" dirty="0"/>
              <a:t>next</a:t>
            </a:r>
            <a:r>
              <a:rPr sz="4800" spc="-85" dirty="0"/>
              <a:t> </a:t>
            </a:r>
            <a:r>
              <a:rPr sz="4800" spc="305" dirty="0"/>
              <a:t>time!</a:t>
            </a:r>
            <a:endParaRPr sz="4800"/>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4269105"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Example:</a:t>
            </a:r>
            <a:r>
              <a:rPr sz="3600" spc="50" dirty="0">
                <a:latin typeface="Calibri"/>
                <a:cs typeface="Calibri"/>
              </a:rPr>
              <a:t> </a:t>
            </a:r>
            <a:r>
              <a:rPr sz="3600" spc="505" dirty="0">
                <a:latin typeface="Calibri"/>
                <a:cs typeface="Calibri"/>
              </a:rPr>
              <a:t>Egghead</a:t>
            </a:r>
            <a:endParaRPr sz="3600">
              <a:latin typeface="Calibri"/>
              <a:cs typeface="Calibri"/>
            </a:endParaRPr>
          </a:p>
        </p:txBody>
      </p:sp>
      <p:sp>
        <p:nvSpPr>
          <p:cNvPr id="3" name="object 3"/>
          <p:cNvSpPr txBox="1"/>
          <p:nvPr/>
        </p:nvSpPr>
        <p:spPr>
          <a:xfrm>
            <a:off x="855724" y="1621073"/>
            <a:ext cx="3618865" cy="391160"/>
          </a:xfrm>
          <a:prstGeom prst="rect">
            <a:avLst/>
          </a:prstGeom>
        </p:spPr>
        <p:txBody>
          <a:bodyPr vert="horz" wrap="square" lIns="0" tIns="12700" rIns="0" bIns="0" rtlCol="0">
            <a:spAutoFit/>
          </a:bodyPr>
          <a:lstStyle/>
          <a:p>
            <a:pPr marL="12700">
              <a:lnSpc>
                <a:spcPct val="100000"/>
              </a:lnSpc>
              <a:spcBef>
                <a:spcPts val="100"/>
              </a:spcBef>
            </a:pPr>
            <a:r>
              <a:rPr sz="2400" u="heavy" spc="-5" dirty="0">
                <a:solidFill>
                  <a:srgbClr val="0097A7"/>
                </a:solidFill>
                <a:uFill>
                  <a:solidFill>
                    <a:srgbClr val="0097A7"/>
                  </a:solidFill>
                </a:uFill>
                <a:latin typeface="Calibri"/>
                <a:cs typeface="Calibri"/>
                <a:hlinkClick r:id="rId2"/>
              </a:rPr>
              <a:t>Dan Abromov's Redux</a:t>
            </a:r>
            <a:r>
              <a:rPr sz="2400" u="heavy" spc="-85" dirty="0">
                <a:solidFill>
                  <a:srgbClr val="0097A7"/>
                </a:solidFill>
                <a:uFill>
                  <a:solidFill>
                    <a:srgbClr val="0097A7"/>
                  </a:solidFill>
                </a:uFill>
                <a:latin typeface="Calibri"/>
                <a:cs typeface="Calibri"/>
                <a:hlinkClick r:id="rId2"/>
              </a:rPr>
              <a:t> </a:t>
            </a:r>
            <a:r>
              <a:rPr sz="2400" u="heavy" spc="-5" dirty="0">
                <a:solidFill>
                  <a:srgbClr val="0097A7"/>
                </a:solidFill>
                <a:uFill>
                  <a:solidFill>
                    <a:srgbClr val="0097A7"/>
                  </a:solidFill>
                </a:uFill>
                <a:latin typeface="Calibri"/>
                <a:cs typeface="Calibri"/>
                <a:hlinkClick r:id="rId2"/>
              </a:rPr>
              <a:t>videos</a:t>
            </a:r>
            <a:endParaRPr sz="2400">
              <a:latin typeface="Calibri"/>
              <a:cs typeface="Calibri"/>
            </a:endParaRPr>
          </a:p>
        </p:txBody>
      </p:sp>
      <p:sp>
        <p:nvSpPr>
          <p:cNvPr id="4" name="object 4"/>
          <p:cNvSpPr/>
          <p:nvPr/>
        </p:nvSpPr>
        <p:spPr>
          <a:xfrm>
            <a:off x="2333625" y="2406575"/>
            <a:ext cx="4476749" cy="22859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33625" y="4774424"/>
            <a:ext cx="4246050" cy="192603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01897"/>
            <a:ext cx="6155690"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Example: </a:t>
            </a:r>
            <a:r>
              <a:rPr sz="3600" spc="360" dirty="0">
                <a:latin typeface="Calibri"/>
                <a:cs typeface="Calibri"/>
              </a:rPr>
              <a:t>Quora </a:t>
            </a:r>
            <a:r>
              <a:rPr sz="3600" spc="355" dirty="0">
                <a:latin typeface="Calibri"/>
                <a:cs typeface="Calibri"/>
              </a:rPr>
              <a:t>signin</a:t>
            </a:r>
            <a:r>
              <a:rPr sz="3600" spc="-450" dirty="0">
                <a:latin typeface="Calibri"/>
                <a:cs typeface="Calibri"/>
              </a:rPr>
              <a:t> </a:t>
            </a:r>
            <a:r>
              <a:rPr sz="3600" spc="335" dirty="0">
                <a:latin typeface="Calibri"/>
                <a:cs typeface="Calibri"/>
              </a:rPr>
              <a:t>wall</a:t>
            </a:r>
            <a:endParaRPr sz="3600">
              <a:latin typeface="Calibri"/>
              <a:cs typeface="Calibri"/>
            </a:endParaRPr>
          </a:p>
        </p:txBody>
      </p:sp>
      <p:sp>
        <p:nvSpPr>
          <p:cNvPr id="3" name="object 3"/>
          <p:cNvSpPr txBox="1"/>
          <p:nvPr/>
        </p:nvSpPr>
        <p:spPr>
          <a:xfrm>
            <a:off x="855724" y="1567733"/>
            <a:ext cx="7330440" cy="863600"/>
          </a:xfrm>
          <a:prstGeom prst="rect">
            <a:avLst/>
          </a:prstGeom>
        </p:spPr>
        <p:txBody>
          <a:bodyPr vert="horz" wrap="square" lIns="0" tIns="12700" rIns="0" bIns="0" rtlCol="0">
            <a:spAutoFit/>
          </a:bodyPr>
          <a:lstStyle/>
          <a:p>
            <a:pPr marL="12700" marR="5080">
              <a:lnSpc>
                <a:spcPct val="114599"/>
              </a:lnSpc>
              <a:spcBef>
                <a:spcPts val="100"/>
              </a:spcBef>
            </a:pPr>
            <a:r>
              <a:rPr sz="2400" u="heavy" spc="-5" dirty="0">
                <a:solidFill>
                  <a:srgbClr val="0097A7"/>
                </a:solidFill>
                <a:uFill>
                  <a:solidFill>
                    <a:srgbClr val="0097A7"/>
                  </a:solidFill>
                </a:uFill>
                <a:latin typeface="Calibri"/>
                <a:cs typeface="Calibri"/>
                <a:hlinkClick r:id="rId2"/>
              </a:rPr>
              <a:t>https://www.quora.com/Why-is-learning-JavaScript-so-har </a:t>
            </a:r>
            <a:r>
              <a:rPr sz="2400" spc="-5" dirty="0">
                <a:solidFill>
                  <a:srgbClr val="0097A7"/>
                </a:solidFill>
                <a:latin typeface="Calibri"/>
                <a:cs typeface="Calibri"/>
              </a:rPr>
              <a:t> </a:t>
            </a:r>
            <a:r>
              <a:rPr sz="2400" u="heavy" dirty="0">
                <a:solidFill>
                  <a:srgbClr val="0097A7"/>
                </a:solidFill>
                <a:uFill>
                  <a:solidFill>
                    <a:srgbClr val="0097A7"/>
                  </a:solidFill>
                </a:uFill>
                <a:latin typeface="Calibri"/>
                <a:cs typeface="Calibri"/>
                <a:hlinkClick r:id="rId2"/>
              </a:rPr>
              <a:t>d</a:t>
            </a:r>
            <a:endParaRPr sz="2400">
              <a:latin typeface="Calibri"/>
              <a:cs typeface="Calibri"/>
            </a:endParaRPr>
          </a:p>
        </p:txBody>
      </p:sp>
      <p:sp>
        <p:nvSpPr>
          <p:cNvPr id="4" name="object 4"/>
          <p:cNvSpPr/>
          <p:nvPr/>
        </p:nvSpPr>
        <p:spPr>
          <a:xfrm>
            <a:off x="2265471" y="2713801"/>
            <a:ext cx="4613051" cy="36015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5724" y="416971"/>
            <a:ext cx="5494655" cy="574040"/>
          </a:xfrm>
          <a:prstGeom prst="rect">
            <a:avLst/>
          </a:prstGeom>
        </p:spPr>
        <p:txBody>
          <a:bodyPr vert="horz" wrap="square" lIns="0" tIns="12700" rIns="0" bIns="0" rtlCol="0">
            <a:spAutoFit/>
          </a:bodyPr>
          <a:lstStyle/>
          <a:p>
            <a:pPr marL="12700">
              <a:lnSpc>
                <a:spcPct val="100000"/>
              </a:lnSpc>
              <a:spcBef>
                <a:spcPts val="100"/>
              </a:spcBef>
            </a:pPr>
            <a:r>
              <a:rPr sz="3600" spc="385" dirty="0">
                <a:latin typeface="Calibri"/>
                <a:cs typeface="Calibri"/>
              </a:rPr>
              <a:t>Example: </a:t>
            </a:r>
            <a:r>
              <a:rPr sz="3600" spc="445" dirty="0">
                <a:latin typeface="Calibri"/>
                <a:cs typeface="Calibri"/>
              </a:rPr>
              <a:t>Adblock</a:t>
            </a:r>
            <a:r>
              <a:rPr sz="3600" spc="-190" dirty="0">
                <a:latin typeface="Calibri"/>
                <a:cs typeface="Calibri"/>
              </a:rPr>
              <a:t> </a:t>
            </a:r>
            <a:r>
              <a:rPr sz="3600" spc="405" dirty="0">
                <a:latin typeface="Calibri"/>
                <a:cs typeface="Calibri"/>
              </a:rPr>
              <a:t>block</a:t>
            </a:r>
            <a:endParaRPr sz="3600">
              <a:latin typeface="Calibri"/>
              <a:cs typeface="Calibri"/>
            </a:endParaRPr>
          </a:p>
        </p:txBody>
      </p:sp>
      <p:sp>
        <p:nvSpPr>
          <p:cNvPr id="3" name="object 3"/>
          <p:cNvSpPr/>
          <p:nvPr/>
        </p:nvSpPr>
        <p:spPr>
          <a:xfrm>
            <a:off x="1086900" y="2450075"/>
            <a:ext cx="6826174" cy="408703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55724" y="1567733"/>
            <a:ext cx="7274559" cy="863600"/>
          </a:xfrm>
          <a:prstGeom prst="rect">
            <a:avLst/>
          </a:prstGeom>
        </p:spPr>
        <p:txBody>
          <a:bodyPr vert="horz" wrap="square" lIns="0" tIns="12700" rIns="0" bIns="0" rtlCol="0">
            <a:spAutoFit/>
          </a:bodyPr>
          <a:lstStyle/>
          <a:p>
            <a:pPr marL="12700" marR="5080">
              <a:lnSpc>
                <a:spcPct val="114599"/>
              </a:lnSpc>
              <a:spcBef>
                <a:spcPts val="100"/>
              </a:spcBef>
            </a:pPr>
            <a:r>
              <a:rPr sz="2400" u="heavy" spc="-5" dirty="0">
                <a:solidFill>
                  <a:srgbClr val="0097A7"/>
                </a:solidFill>
                <a:uFill>
                  <a:solidFill>
                    <a:srgbClr val="0097A7"/>
                  </a:solidFill>
                </a:uFill>
                <a:latin typeface="Calibri"/>
                <a:cs typeface="Calibri"/>
                <a:hlinkClick r:id="rId3"/>
              </a:rPr>
              <a:t>http://www.ondemandkorea.com/kpop-star-season-6-seo </a:t>
            </a:r>
            <a:r>
              <a:rPr sz="2400" spc="-5" dirty="0">
                <a:solidFill>
                  <a:srgbClr val="0097A7"/>
                </a:solidFill>
                <a:latin typeface="Calibri"/>
                <a:cs typeface="Calibri"/>
              </a:rPr>
              <a:t> </a:t>
            </a:r>
            <a:r>
              <a:rPr sz="2400" u="heavy" spc="-5" dirty="0">
                <a:solidFill>
                  <a:srgbClr val="0097A7"/>
                </a:solidFill>
                <a:uFill>
                  <a:solidFill>
                    <a:srgbClr val="0097A7"/>
                  </a:solidFill>
                </a:uFill>
                <a:latin typeface="Calibri"/>
                <a:cs typeface="Calibri"/>
                <a:hlinkClick r:id="rId3"/>
              </a:rPr>
              <a:t>ul-qualifier.html</a:t>
            </a:r>
            <a:endParaRPr sz="240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506720" cy="574040"/>
          </a:xfrm>
          <a:prstGeom prst="rect">
            <a:avLst/>
          </a:prstGeom>
        </p:spPr>
        <p:txBody>
          <a:bodyPr vert="horz" wrap="square" lIns="0" tIns="12700" rIns="0" bIns="0" rtlCol="0">
            <a:spAutoFit/>
          </a:bodyPr>
          <a:lstStyle/>
          <a:p>
            <a:pPr marL="12700">
              <a:lnSpc>
                <a:spcPct val="100000"/>
              </a:lnSpc>
              <a:spcBef>
                <a:spcPts val="100"/>
              </a:spcBef>
            </a:pPr>
            <a:r>
              <a:rPr spc="-105" dirty="0"/>
              <a:t>Types </a:t>
            </a:r>
            <a:r>
              <a:rPr spc="5" dirty="0"/>
              <a:t>of </a:t>
            </a:r>
            <a:r>
              <a:rPr spc="50" dirty="0"/>
              <a:t>HTML</a:t>
            </a:r>
            <a:r>
              <a:rPr spc="-930" dirty="0"/>
              <a:t> </a:t>
            </a:r>
            <a:r>
              <a:rPr spc="10" dirty="0"/>
              <a:t>elements</a:t>
            </a:r>
          </a:p>
        </p:txBody>
      </p:sp>
      <p:sp>
        <p:nvSpPr>
          <p:cNvPr id="3" name="object 3"/>
          <p:cNvSpPr txBox="1"/>
          <p:nvPr/>
        </p:nvSpPr>
        <p:spPr>
          <a:xfrm>
            <a:off x="537123" y="1544110"/>
            <a:ext cx="8299450" cy="4711700"/>
          </a:xfrm>
          <a:prstGeom prst="rect">
            <a:avLst/>
          </a:prstGeom>
        </p:spPr>
        <p:txBody>
          <a:bodyPr vert="horz" wrap="square" lIns="0" tIns="12700" rIns="0" bIns="0" rtlCol="0">
            <a:spAutoFit/>
          </a:bodyPr>
          <a:lstStyle/>
          <a:p>
            <a:pPr marL="12700" marR="344805">
              <a:lnSpc>
                <a:spcPct val="114599"/>
              </a:lnSpc>
              <a:spcBef>
                <a:spcPts val="100"/>
              </a:spcBef>
            </a:pPr>
            <a:r>
              <a:rPr sz="2400" spc="-225" dirty="0">
                <a:solidFill>
                  <a:srgbClr val="424242"/>
                </a:solidFill>
                <a:latin typeface="Arial"/>
                <a:cs typeface="Arial"/>
              </a:rPr>
              <a:t>Each </a:t>
            </a:r>
            <a:r>
              <a:rPr sz="2400" spc="-210" dirty="0">
                <a:solidFill>
                  <a:srgbClr val="424242"/>
                </a:solidFill>
                <a:latin typeface="Arial"/>
                <a:cs typeface="Arial"/>
              </a:rPr>
              <a:t>HTML </a:t>
            </a:r>
            <a:r>
              <a:rPr sz="2400" spc="-65" dirty="0">
                <a:solidFill>
                  <a:srgbClr val="424242"/>
                </a:solidFill>
                <a:latin typeface="Arial"/>
                <a:cs typeface="Arial"/>
              </a:rPr>
              <a:t>element </a:t>
            </a:r>
            <a:r>
              <a:rPr sz="2400" spc="-125" dirty="0">
                <a:solidFill>
                  <a:srgbClr val="424242"/>
                </a:solidFill>
                <a:latin typeface="Arial"/>
                <a:cs typeface="Arial"/>
              </a:rPr>
              <a:t>is </a:t>
            </a:r>
            <a:r>
              <a:rPr sz="2400" spc="-105" dirty="0">
                <a:solidFill>
                  <a:srgbClr val="424242"/>
                </a:solidFill>
                <a:latin typeface="Arial"/>
                <a:cs typeface="Arial"/>
              </a:rPr>
              <a:t>categorized </a:t>
            </a:r>
            <a:r>
              <a:rPr sz="2400" spc="-100" dirty="0">
                <a:solidFill>
                  <a:srgbClr val="424242"/>
                </a:solidFill>
                <a:latin typeface="Arial"/>
                <a:cs typeface="Arial"/>
              </a:rPr>
              <a:t>by </a:t>
            </a:r>
            <a:r>
              <a:rPr sz="2400" spc="-30" dirty="0">
                <a:solidFill>
                  <a:srgbClr val="424242"/>
                </a:solidFill>
                <a:latin typeface="Arial"/>
                <a:cs typeface="Arial"/>
              </a:rPr>
              <a:t>the </a:t>
            </a:r>
            <a:r>
              <a:rPr sz="2400" spc="-210" dirty="0">
                <a:solidFill>
                  <a:srgbClr val="424242"/>
                </a:solidFill>
                <a:latin typeface="Arial"/>
                <a:cs typeface="Arial"/>
              </a:rPr>
              <a:t>HTML </a:t>
            </a:r>
            <a:r>
              <a:rPr sz="2400" spc="-170" dirty="0">
                <a:solidFill>
                  <a:srgbClr val="424242"/>
                </a:solidFill>
                <a:latin typeface="Arial"/>
                <a:cs typeface="Arial"/>
              </a:rPr>
              <a:t>spec </a:t>
            </a:r>
            <a:r>
              <a:rPr sz="2400" spc="-5" dirty="0">
                <a:solidFill>
                  <a:srgbClr val="424242"/>
                </a:solidFill>
                <a:latin typeface="Arial"/>
                <a:cs typeface="Arial"/>
              </a:rPr>
              <a:t>into </a:t>
            </a:r>
            <a:r>
              <a:rPr sz="2400" spc="-100" dirty="0">
                <a:solidFill>
                  <a:srgbClr val="424242"/>
                </a:solidFill>
                <a:latin typeface="Arial"/>
                <a:cs typeface="Arial"/>
              </a:rPr>
              <a:t>one </a:t>
            </a:r>
            <a:r>
              <a:rPr sz="2400" spc="-10" dirty="0">
                <a:solidFill>
                  <a:srgbClr val="424242"/>
                </a:solidFill>
                <a:latin typeface="Arial"/>
                <a:cs typeface="Arial"/>
              </a:rPr>
              <a:t>of  </a:t>
            </a:r>
            <a:r>
              <a:rPr sz="2400" spc="-70" dirty="0">
                <a:solidFill>
                  <a:srgbClr val="424242"/>
                </a:solidFill>
                <a:latin typeface="Arial"/>
                <a:cs typeface="Arial"/>
              </a:rPr>
              <a:t>three-ish</a:t>
            </a:r>
            <a:r>
              <a:rPr sz="2400" spc="-135" dirty="0">
                <a:solidFill>
                  <a:srgbClr val="424242"/>
                </a:solidFill>
                <a:latin typeface="Arial"/>
                <a:cs typeface="Arial"/>
              </a:rPr>
              <a:t> </a:t>
            </a:r>
            <a:r>
              <a:rPr sz="2400" spc="-100" dirty="0">
                <a:solidFill>
                  <a:srgbClr val="424242"/>
                </a:solidFill>
                <a:latin typeface="Arial"/>
                <a:cs typeface="Arial"/>
              </a:rPr>
              <a:t>categories:</a:t>
            </a:r>
            <a:endParaRPr sz="2400">
              <a:latin typeface="Arial"/>
              <a:cs typeface="Arial"/>
            </a:endParaRPr>
          </a:p>
          <a:p>
            <a:pPr marL="927100" indent="-460375">
              <a:lnSpc>
                <a:spcPct val="100000"/>
              </a:lnSpc>
              <a:spcBef>
                <a:spcPts val="1420"/>
              </a:spcBef>
              <a:buFont typeface="Arial"/>
              <a:buAutoNum type="arabicPeriod"/>
              <a:tabLst>
                <a:tab pos="926465" algn="l"/>
                <a:tab pos="927100" algn="l"/>
              </a:tabLst>
            </a:pPr>
            <a:r>
              <a:rPr sz="2400" b="1" spc="-185" dirty="0">
                <a:solidFill>
                  <a:srgbClr val="424242"/>
                </a:solidFill>
                <a:latin typeface="Arial"/>
                <a:cs typeface="Arial"/>
              </a:rPr>
              <a:t>block: </a:t>
            </a:r>
            <a:r>
              <a:rPr sz="2400" spc="-100" dirty="0">
                <a:solidFill>
                  <a:srgbClr val="424242"/>
                </a:solidFill>
                <a:latin typeface="Arial"/>
                <a:cs typeface="Arial"/>
              </a:rPr>
              <a:t>large </a:t>
            </a:r>
            <a:r>
              <a:rPr sz="2400" spc="-120" dirty="0">
                <a:solidFill>
                  <a:srgbClr val="424242"/>
                </a:solidFill>
                <a:latin typeface="Arial"/>
                <a:cs typeface="Arial"/>
              </a:rPr>
              <a:t>blocks </a:t>
            </a:r>
            <a:r>
              <a:rPr sz="2400" spc="-5" dirty="0">
                <a:solidFill>
                  <a:srgbClr val="424242"/>
                </a:solidFill>
                <a:latin typeface="Arial"/>
                <a:cs typeface="Arial"/>
              </a:rPr>
              <a:t>of </a:t>
            </a:r>
            <a:r>
              <a:rPr sz="2400" spc="-50" dirty="0">
                <a:solidFill>
                  <a:srgbClr val="424242"/>
                </a:solidFill>
                <a:latin typeface="Arial"/>
                <a:cs typeface="Arial"/>
              </a:rPr>
              <a:t>content, </a:t>
            </a:r>
            <a:r>
              <a:rPr sz="2400" spc="-180" dirty="0">
                <a:solidFill>
                  <a:srgbClr val="424242"/>
                </a:solidFill>
                <a:latin typeface="Arial"/>
                <a:cs typeface="Arial"/>
              </a:rPr>
              <a:t>has </a:t>
            </a:r>
            <a:r>
              <a:rPr sz="2400" spc="-65" dirty="0">
                <a:solidFill>
                  <a:srgbClr val="424242"/>
                </a:solidFill>
                <a:latin typeface="Arial"/>
                <a:cs typeface="Arial"/>
              </a:rPr>
              <a:t>height </a:t>
            </a:r>
            <a:r>
              <a:rPr sz="2400" spc="-114" dirty="0">
                <a:solidFill>
                  <a:srgbClr val="424242"/>
                </a:solidFill>
                <a:latin typeface="Arial"/>
                <a:cs typeface="Arial"/>
              </a:rPr>
              <a:t>and</a:t>
            </a:r>
            <a:r>
              <a:rPr sz="2400" spc="-315" dirty="0">
                <a:solidFill>
                  <a:srgbClr val="424242"/>
                </a:solidFill>
                <a:latin typeface="Arial"/>
                <a:cs typeface="Arial"/>
              </a:rPr>
              <a:t> </a:t>
            </a:r>
            <a:r>
              <a:rPr sz="2400" spc="-10" dirty="0">
                <a:solidFill>
                  <a:srgbClr val="424242"/>
                </a:solidFill>
                <a:latin typeface="Arial"/>
                <a:cs typeface="Arial"/>
              </a:rPr>
              <a:t>width</a:t>
            </a:r>
            <a:endParaRPr sz="2400">
              <a:latin typeface="Arial"/>
              <a:cs typeface="Arial"/>
            </a:endParaRPr>
          </a:p>
          <a:p>
            <a:pPr marL="926465">
              <a:lnSpc>
                <a:spcPct val="100000"/>
              </a:lnSpc>
              <a:spcBef>
                <a:spcPts val="395"/>
              </a:spcBef>
              <a:tabLst>
                <a:tab pos="1764664" algn="l"/>
                <a:tab pos="2769235" algn="l"/>
                <a:tab pos="5108575" algn="l"/>
                <a:tab pos="6111875" algn="l"/>
                <a:tab pos="7114540" algn="l"/>
              </a:tabLst>
            </a:pPr>
            <a:r>
              <a:rPr sz="2400" b="1" spc="-110" dirty="0">
                <a:latin typeface="Arial"/>
                <a:cs typeface="Arial"/>
              </a:rPr>
              <a:t>&lt;p</a:t>
            </a:r>
            <a:r>
              <a:rPr sz="2400" b="1" spc="-105" dirty="0">
                <a:latin typeface="Arial"/>
                <a:cs typeface="Arial"/>
              </a:rPr>
              <a:t>&gt;</a:t>
            </a:r>
            <a:r>
              <a:rPr sz="2400" spc="650" dirty="0">
                <a:latin typeface="Arial"/>
                <a:cs typeface="Arial"/>
              </a:rPr>
              <a:t>,</a:t>
            </a:r>
            <a:r>
              <a:rPr sz="2400" dirty="0">
                <a:latin typeface="Arial"/>
                <a:cs typeface="Arial"/>
              </a:rPr>
              <a:t>	</a:t>
            </a:r>
            <a:r>
              <a:rPr sz="2400" b="1" spc="-90" dirty="0">
                <a:latin typeface="Arial"/>
                <a:cs typeface="Arial"/>
              </a:rPr>
              <a:t>&lt;h1</a:t>
            </a:r>
            <a:r>
              <a:rPr sz="2400" b="1" spc="-80" dirty="0">
                <a:latin typeface="Arial"/>
                <a:cs typeface="Arial"/>
              </a:rPr>
              <a:t>&gt;</a:t>
            </a:r>
            <a:r>
              <a:rPr sz="2400" spc="650" dirty="0">
                <a:latin typeface="Arial"/>
                <a:cs typeface="Arial"/>
              </a:rPr>
              <a:t>,</a:t>
            </a:r>
            <a:r>
              <a:rPr sz="2400" dirty="0">
                <a:latin typeface="Arial"/>
                <a:cs typeface="Arial"/>
              </a:rPr>
              <a:t>	</a:t>
            </a:r>
            <a:r>
              <a:rPr sz="2400" spc="160" dirty="0">
                <a:latin typeface="Arial"/>
                <a:cs typeface="Arial"/>
              </a:rPr>
              <a:t>&lt;blockquote&gt;</a:t>
            </a:r>
            <a:r>
              <a:rPr sz="2400" spc="90" dirty="0">
                <a:latin typeface="Arial"/>
                <a:cs typeface="Arial"/>
              </a:rPr>
              <a:t>,</a:t>
            </a:r>
            <a:r>
              <a:rPr sz="2400" dirty="0">
                <a:latin typeface="Arial"/>
                <a:cs typeface="Arial"/>
              </a:rPr>
              <a:t>	</a:t>
            </a:r>
            <a:r>
              <a:rPr sz="2400" spc="270" dirty="0">
                <a:latin typeface="Arial"/>
                <a:cs typeface="Arial"/>
              </a:rPr>
              <a:t>&lt;ol&gt;</a:t>
            </a:r>
            <a:r>
              <a:rPr sz="2400" spc="155" dirty="0">
                <a:latin typeface="Arial"/>
                <a:cs typeface="Arial"/>
              </a:rPr>
              <a:t>,</a:t>
            </a:r>
            <a:r>
              <a:rPr sz="2400" dirty="0">
                <a:latin typeface="Arial"/>
                <a:cs typeface="Arial"/>
              </a:rPr>
              <a:t>	</a:t>
            </a:r>
            <a:r>
              <a:rPr sz="2400" spc="270" dirty="0">
                <a:latin typeface="Arial"/>
                <a:cs typeface="Arial"/>
              </a:rPr>
              <a:t>&lt;ul&gt;</a:t>
            </a:r>
            <a:r>
              <a:rPr sz="2400" spc="155" dirty="0">
                <a:latin typeface="Arial"/>
                <a:cs typeface="Arial"/>
              </a:rPr>
              <a:t>,</a:t>
            </a:r>
            <a:r>
              <a:rPr sz="2400" dirty="0">
                <a:latin typeface="Arial"/>
                <a:cs typeface="Arial"/>
              </a:rPr>
              <a:t>	</a:t>
            </a:r>
            <a:r>
              <a:rPr sz="2400" spc="170" dirty="0">
                <a:latin typeface="Arial"/>
                <a:cs typeface="Arial"/>
              </a:rPr>
              <a:t>&lt;table&gt;</a:t>
            </a:r>
            <a:endParaRPr sz="2400">
              <a:latin typeface="Arial"/>
              <a:cs typeface="Arial"/>
            </a:endParaRPr>
          </a:p>
          <a:p>
            <a:pPr marL="927100" indent="-460375">
              <a:lnSpc>
                <a:spcPct val="100000"/>
              </a:lnSpc>
              <a:spcBef>
                <a:spcPts val="1420"/>
              </a:spcBef>
              <a:buFont typeface="Arial"/>
              <a:buAutoNum type="arabicPeriod" startAt="2"/>
              <a:tabLst>
                <a:tab pos="926465" algn="l"/>
                <a:tab pos="927100" algn="l"/>
              </a:tabLst>
            </a:pPr>
            <a:r>
              <a:rPr sz="2400" b="1" spc="-130" dirty="0">
                <a:solidFill>
                  <a:srgbClr val="424242"/>
                </a:solidFill>
                <a:latin typeface="Arial"/>
                <a:cs typeface="Arial"/>
              </a:rPr>
              <a:t>inline: </a:t>
            </a:r>
            <a:r>
              <a:rPr sz="2400" spc="-105" dirty="0">
                <a:solidFill>
                  <a:srgbClr val="424242"/>
                </a:solidFill>
                <a:latin typeface="Arial"/>
                <a:cs typeface="Arial"/>
              </a:rPr>
              <a:t>small </a:t>
            </a:r>
            <a:r>
              <a:rPr sz="2400" spc="-60" dirty="0">
                <a:solidFill>
                  <a:srgbClr val="424242"/>
                </a:solidFill>
                <a:latin typeface="Arial"/>
                <a:cs typeface="Arial"/>
              </a:rPr>
              <a:t>amount </a:t>
            </a:r>
            <a:r>
              <a:rPr sz="2400" spc="-5" dirty="0">
                <a:solidFill>
                  <a:srgbClr val="424242"/>
                </a:solidFill>
                <a:latin typeface="Arial"/>
                <a:cs typeface="Arial"/>
              </a:rPr>
              <a:t>of</a:t>
            </a:r>
            <a:r>
              <a:rPr sz="2400" spc="-505" dirty="0">
                <a:solidFill>
                  <a:srgbClr val="424242"/>
                </a:solidFill>
                <a:latin typeface="Arial"/>
                <a:cs typeface="Arial"/>
              </a:rPr>
              <a:t> </a:t>
            </a:r>
            <a:r>
              <a:rPr sz="2400" spc="-50" dirty="0">
                <a:solidFill>
                  <a:srgbClr val="424242"/>
                </a:solidFill>
                <a:latin typeface="Arial"/>
                <a:cs typeface="Arial"/>
              </a:rPr>
              <a:t>content, </a:t>
            </a:r>
            <a:r>
              <a:rPr sz="2400" spc="-75" dirty="0">
                <a:solidFill>
                  <a:srgbClr val="424242"/>
                </a:solidFill>
                <a:latin typeface="Arial"/>
                <a:cs typeface="Arial"/>
              </a:rPr>
              <a:t>no </a:t>
            </a:r>
            <a:r>
              <a:rPr sz="2400" spc="-65" dirty="0">
                <a:solidFill>
                  <a:srgbClr val="424242"/>
                </a:solidFill>
                <a:latin typeface="Arial"/>
                <a:cs typeface="Arial"/>
              </a:rPr>
              <a:t>height </a:t>
            </a:r>
            <a:r>
              <a:rPr sz="2400" spc="-20" dirty="0">
                <a:solidFill>
                  <a:srgbClr val="424242"/>
                </a:solidFill>
                <a:latin typeface="Arial"/>
                <a:cs typeface="Arial"/>
              </a:rPr>
              <a:t>or </a:t>
            </a:r>
            <a:r>
              <a:rPr sz="2400" spc="-10" dirty="0">
                <a:solidFill>
                  <a:srgbClr val="424242"/>
                </a:solidFill>
                <a:latin typeface="Arial"/>
                <a:cs typeface="Arial"/>
              </a:rPr>
              <a:t>width</a:t>
            </a:r>
            <a:endParaRPr sz="2400">
              <a:latin typeface="Arial"/>
              <a:cs typeface="Arial"/>
            </a:endParaRPr>
          </a:p>
          <a:p>
            <a:pPr marL="926465">
              <a:lnSpc>
                <a:spcPct val="100000"/>
              </a:lnSpc>
              <a:spcBef>
                <a:spcPts val="395"/>
              </a:spcBef>
              <a:tabLst>
                <a:tab pos="1762125" algn="l"/>
                <a:tab pos="2769870" algn="l"/>
              </a:tabLst>
            </a:pPr>
            <a:r>
              <a:rPr sz="2400" spc="110" dirty="0">
                <a:latin typeface="Arial"/>
                <a:cs typeface="Arial"/>
              </a:rPr>
              <a:t>&lt;a&gt;,	</a:t>
            </a:r>
            <a:r>
              <a:rPr sz="2400" spc="-50" dirty="0">
                <a:latin typeface="Arial"/>
                <a:cs typeface="Arial"/>
              </a:rPr>
              <a:t>&lt;em&gt;,	</a:t>
            </a:r>
            <a:r>
              <a:rPr sz="2400" b="1" spc="90" dirty="0">
                <a:latin typeface="Arial"/>
                <a:cs typeface="Arial"/>
              </a:rPr>
              <a:t>&lt;strong&gt;</a:t>
            </a:r>
            <a:r>
              <a:rPr sz="2400" spc="90" dirty="0">
                <a:latin typeface="Arial"/>
                <a:cs typeface="Arial"/>
              </a:rPr>
              <a:t>,&lt;br&gt;</a:t>
            </a:r>
            <a:endParaRPr sz="2400">
              <a:latin typeface="Arial"/>
              <a:cs typeface="Arial"/>
            </a:endParaRPr>
          </a:p>
          <a:p>
            <a:pPr marL="1384300" lvl="1" indent="-452120">
              <a:lnSpc>
                <a:spcPct val="100000"/>
              </a:lnSpc>
              <a:spcBef>
                <a:spcPts val="1420"/>
              </a:spcBef>
              <a:buFont typeface="Arial"/>
              <a:buAutoNum type="alphaLcPeriod"/>
              <a:tabLst>
                <a:tab pos="1383665" algn="l"/>
                <a:tab pos="1384300" algn="l"/>
              </a:tabLst>
            </a:pPr>
            <a:r>
              <a:rPr sz="2400" b="1" spc="-125" dirty="0">
                <a:solidFill>
                  <a:srgbClr val="424242"/>
                </a:solidFill>
                <a:latin typeface="Arial"/>
                <a:cs typeface="Arial"/>
              </a:rPr>
              <a:t>inline </a:t>
            </a:r>
            <a:r>
              <a:rPr sz="2400" b="1" spc="-185" dirty="0">
                <a:solidFill>
                  <a:srgbClr val="424242"/>
                </a:solidFill>
                <a:latin typeface="Arial"/>
                <a:cs typeface="Arial"/>
              </a:rPr>
              <a:t>block: </a:t>
            </a:r>
            <a:r>
              <a:rPr sz="2400" spc="-45" dirty="0">
                <a:solidFill>
                  <a:srgbClr val="424242"/>
                </a:solidFill>
                <a:latin typeface="Arial"/>
                <a:cs typeface="Arial"/>
              </a:rPr>
              <a:t>inline content </a:t>
            </a:r>
            <a:r>
              <a:rPr sz="2400" spc="10" dirty="0">
                <a:solidFill>
                  <a:srgbClr val="424242"/>
                </a:solidFill>
                <a:latin typeface="Arial"/>
                <a:cs typeface="Arial"/>
              </a:rPr>
              <a:t>with </a:t>
            </a:r>
            <a:r>
              <a:rPr sz="2400" spc="-65" dirty="0">
                <a:solidFill>
                  <a:srgbClr val="424242"/>
                </a:solidFill>
                <a:latin typeface="Arial"/>
                <a:cs typeface="Arial"/>
              </a:rPr>
              <a:t>height </a:t>
            </a:r>
            <a:r>
              <a:rPr sz="2400" spc="-114" dirty="0">
                <a:solidFill>
                  <a:srgbClr val="424242"/>
                </a:solidFill>
                <a:latin typeface="Arial"/>
                <a:cs typeface="Arial"/>
              </a:rPr>
              <a:t>and</a:t>
            </a:r>
            <a:r>
              <a:rPr sz="2400" spc="-420" dirty="0">
                <a:solidFill>
                  <a:srgbClr val="424242"/>
                </a:solidFill>
                <a:latin typeface="Arial"/>
                <a:cs typeface="Arial"/>
              </a:rPr>
              <a:t> </a:t>
            </a:r>
            <a:r>
              <a:rPr sz="2400" spc="-10" dirty="0">
                <a:solidFill>
                  <a:srgbClr val="424242"/>
                </a:solidFill>
                <a:latin typeface="Arial"/>
                <a:cs typeface="Arial"/>
              </a:rPr>
              <a:t>width</a:t>
            </a:r>
            <a:endParaRPr sz="2400">
              <a:latin typeface="Arial"/>
              <a:cs typeface="Arial"/>
            </a:endParaRPr>
          </a:p>
          <a:p>
            <a:pPr marL="1383665">
              <a:lnSpc>
                <a:spcPct val="100000"/>
              </a:lnSpc>
              <a:spcBef>
                <a:spcPts val="395"/>
              </a:spcBef>
            </a:pPr>
            <a:r>
              <a:rPr sz="2400" spc="-20" dirty="0">
                <a:latin typeface="Arial"/>
                <a:cs typeface="Arial"/>
              </a:rPr>
              <a:t>&lt;img&gt;</a:t>
            </a:r>
            <a:endParaRPr sz="2400">
              <a:latin typeface="Arial"/>
              <a:cs typeface="Arial"/>
            </a:endParaRPr>
          </a:p>
          <a:p>
            <a:pPr marL="927100" indent="-460375">
              <a:lnSpc>
                <a:spcPct val="100000"/>
              </a:lnSpc>
              <a:spcBef>
                <a:spcPts val="1420"/>
              </a:spcBef>
              <a:buAutoNum type="arabicPeriod" startAt="3"/>
              <a:tabLst>
                <a:tab pos="926465" algn="l"/>
                <a:tab pos="927100" algn="l"/>
              </a:tabLst>
            </a:pPr>
            <a:r>
              <a:rPr sz="2400" spc="-75" dirty="0">
                <a:solidFill>
                  <a:srgbClr val="424242"/>
                </a:solidFill>
                <a:latin typeface="Arial"/>
                <a:cs typeface="Arial"/>
              </a:rPr>
              <a:t>metadata: </a:t>
            </a:r>
            <a:r>
              <a:rPr sz="2400" spc="-30" dirty="0">
                <a:solidFill>
                  <a:srgbClr val="424242"/>
                </a:solidFill>
                <a:latin typeface="Arial"/>
                <a:cs typeface="Arial"/>
              </a:rPr>
              <a:t>information </a:t>
            </a:r>
            <a:r>
              <a:rPr sz="2400" spc="-55" dirty="0">
                <a:solidFill>
                  <a:srgbClr val="424242"/>
                </a:solidFill>
                <a:latin typeface="Arial"/>
                <a:cs typeface="Arial"/>
              </a:rPr>
              <a:t>about </a:t>
            </a:r>
            <a:r>
              <a:rPr sz="2400" spc="-30" dirty="0">
                <a:solidFill>
                  <a:srgbClr val="424242"/>
                </a:solidFill>
                <a:latin typeface="Arial"/>
                <a:cs typeface="Arial"/>
              </a:rPr>
              <a:t>the </a:t>
            </a:r>
            <a:r>
              <a:rPr sz="2400" spc="-140" dirty="0">
                <a:solidFill>
                  <a:srgbClr val="424242"/>
                </a:solidFill>
                <a:latin typeface="Arial"/>
                <a:cs typeface="Arial"/>
              </a:rPr>
              <a:t>page, </a:t>
            </a:r>
            <a:r>
              <a:rPr sz="2400" spc="-105" dirty="0">
                <a:solidFill>
                  <a:srgbClr val="424242"/>
                </a:solidFill>
                <a:latin typeface="Arial"/>
                <a:cs typeface="Arial"/>
              </a:rPr>
              <a:t>usually </a:t>
            </a:r>
            <a:r>
              <a:rPr sz="2400" spc="-10" dirty="0">
                <a:solidFill>
                  <a:srgbClr val="424242"/>
                </a:solidFill>
                <a:latin typeface="Arial"/>
                <a:cs typeface="Arial"/>
              </a:rPr>
              <a:t>not</a:t>
            </a:r>
            <a:r>
              <a:rPr sz="2400" spc="-459" dirty="0">
                <a:solidFill>
                  <a:srgbClr val="424242"/>
                </a:solidFill>
                <a:latin typeface="Arial"/>
                <a:cs typeface="Arial"/>
              </a:rPr>
              <a:t> </a:t>
            </a:r>
            <a:r>
              <a:rPr sz="2400" spc="-85" dirty="0">
                <a:solidFill>
                  <a:srgbClr val="424242"/>
                </a:solidFill>
                <a:latin typeface="Arial"/>
                <a:cs typeface="Arial"/>
              </a:rPr>
              <a:t>visible</a:t>
            </a:r>
            <a:endParaRPr sz="2400">
              <a:latin typeface="Arial"/>
              <a:cs typeface="Arial"/>
            </a:endParaRPr>
          </a:p>
          <a:p>
            <a:pPr marL="926465">
              <a:lnSpc>
                <a:spcPct val="100000"/>
              </a:lnSpc>
              <a:spcBef>
                <a:spcPts val="395"/>
              </a:spcBef>
              <a:tabLst>
                <a:tab pos="2433955" algn="l"/>
              </a:tabLst>
            </a:pPr>
            <a:r>
              <a:rPr sz="2400" b="1" spc="345" dirty="0">
                <a:solidFill>
                  <a:srgbClr val="424242"/>
                </a:solidFill>
                <a:latin typeface="Arial"/>
                <a:cs typeface="Arial"/>
              </a:rPr>
              <a:t>&lt;title&gt;</a:t>
            </a:r>
            <a:r>
              <a:rPr sz="2400" spc="345" dirty="0">
                <a:solidFill>
                  <a:srgbClr val="424242"/>
                </a:solidFill>
                <a:latin typeface="Arial"/>
                <a:cs typeface="Arial"/>
              </a:rPr>
              <a:t>,	</a:t>
            </a:r>
            <a:r>
              <a:rPr sz="2400" spc="-45" dirty="0">
                <a:solidFill>
                  <a:srgbClr val="424242"/>
                </a:solidFill>
                <a:latin typeface="Arial"/>
                <a:cs typeface="Arial"/>
              </a:rPr>
              <a:t>&lt;meta&gt;</a:t>
            </a:r>
            <a:endParaRPr sz="240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818173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7 –</a:t>
            </a:r>
            <a:br>
              <a:rPr lang="en-US" sz="4800" spc="-70" dirty="0"/>
            </a:br>
            <a:r>
              <a:rPr lang="en-US" sz="4800" spc="-70" dirty="0"/>
              <a:t>Block Elements</a:t>
            </a:r>
            <a:endParaRPr sz="4800" dirty="0"/>
          </a:p>
        </p:txBody>
      </p:sp>
    </p:spTree>
    <p:extLst>
      <p:ext uri="{BB962C8B-B14F-4D97-AF65-F5344CB8AC3E}">
        <p14:creationId xmlns:p14="http://schemas.microsoft.com/office/powerpoint/2010/main" val="4138029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3515360" cy="574040"/>
          </a:xfrm>
          <a:prstGeom prst="rect">
            <a:avLst/>
          </a:prstGeom>
        </p:spPr>
        <p:txBody>
          <a:bodyPr vert="horz" wrap="square" lIns="0" tIns="12700" rIns="0" bIns="0" rtlCol="0">
            <a:spAutoFit/>
          </a:bodyPr>
          <a:lstStyle/>
          <a:p>
            <a:pPr marL="12700">
              <a:lnSpc>
                <a:spcPct val="100000"/>
              </a:lnSpc>
              <a:spcBef>
                <a:spcPts val="100"/>
              </a:spcBef>
            </a:pPr>
            <a:r>
              <a:rPr spc="55" dirty="0"/>
              <a:t>Block</a:t>
            </a:r>
            <a:r>
              <a:rPr spc="-385" dirty="0"/>
              <a:t> </a:t>
            </a:r>
            <a:r>
              <a:rPr spc="10" dirty="0"/>
              <a:t>elements</a:t>
            </a:r>
          </a:p>
        </p:txBody>
      </p:sp>
      <p:sp>
        <p:nvSpPr>
          <p:cNvPr id="3" name="object 3"/>
          <p:cNvSpPr/>
          <p:nvPr/>
        </p:nvSpPr>
        <p:spPr>
          <a:xfrm>
            <a:off x="4931715" y="3189168"/>
            <a:ext cx="3245485" cy="2390775"/>
          </a:xfrm>
          <a:custGeom>
            <a:avLst/>
            <a:gdLst/>
            <a:ahLst/>
            <a:cxnLst/>
            <a:rect l="l" t="t" r="r" b="b"/>
            <a:pathLst>
              <a:path w="3245484" h="2390775">
                <a:moveTo>
                  <a:pt x="0" y="132774"/>
                </a:moveTo>
                <a:lnTo>
                  <a:pt x="6769" y="90809"/>
                </a:lnTo>
                <a:lnTo>
                  <a:pt x="25619" y="54361"/>
                </a:lnTo>
                <a:lnTo>
                  <a:pt x="54361" y="25619"/>
                </a:lnTo>
                <a:lnTo>
                  <a:pt x="90809" y="6769"/>
                </a:lnTo>
                <a:lnTo>
                  <a:pt x="132774" y="0"/>
                </a:lnTo>
                <a:lnTo>
                  <a:pt x="3112618" y="0"/>
                </a:lnTo>
                <a:lnTo>
                  <a:pt x="3163418" y="10112"/>
                </a:lnTo>
                <a:lnTo>
                  <a:pt x="3206493" y="38899"/>
                </a:lnTo>
                <a:lnTo>
                  <a:pt x="3235280" y="81974"/>
                </a:lnTo>
                <a:lnTo>
                  <a:pt x="3245393" y="132774"/>
                </a:lnTo>
                <a:lnTo>
                  <a:pt x="3245393" y="2257620"/>
                </a:lnTo>
                <a:lnTo>
                  <a:pt x="3238624" y="2299585"/>
                </a:lnTo>
                <a:lnTo>
                  <a:pt x="3219774" y="2336033"/>
                </a:lnTo>
                <a:lnTo>
                  <a:pt x="3191031" y="2364776"/>
                </a:lnTo>
                <a:lnTo>
                  <a:pt x="3154584" y="2383625"/>
                </a:lnTo>
                <a:lnTo>
                  <a:pt x="3112618" y="2390395"/>
                </a:lnTo>
                <a:lnTo>
                  <a:pt x="132774" y="2390395"/>
                </a:lnTo>
                <a:lnTo>
                  <a:pt x="90809" y="2383625"/>
                </a:lnTo>
                <a:lnTo>
                  <a:pt x="54361" y="2364776"/>
                </a:lnTo>
                <a:lnTo>
                  <a:pt x="25619" y="2336033"/>
                </a:lnTo>
                <a:lnTo>
                  <a:pt x="6769" y="2299585"/>
                </a:lnTo>
                <a:lnTo>
                  <a:pt x="0" y="2257620"/>
                </a:lnTo>
                <a:lnTo>
                  <a:pt x="0" y="132774"/>
                </a:lnTo>
                <a:close/>
              </a:path>
            </a:pathLst>
          </a:custGeom>
          <a:ln w="9524">
            <a:solidFill>
              <a:srgbClr val="595959"/>
            </a:solidFill>
          </a:ln>
        </p:spPr>
        <p:txBody>
          <a:bodyPr wrap="square" lIns="0" tIns="0" rIns="0" bIns="0" rtlCol="0"/>
          <a:lstStyle/>
          <a:p>
            <a:endParaRPr/>
          </a:p>
        </p:txBody>
      </p:sp>
      <p:sp>
        <p:nvSpPr>
          <p:cNvPr id="4" name="object 4"/>
          <p:cNvSpPr txBox="1"/>
          <p:nvPr/>
        </p:nvSpPr>
        <p:spPr>
          <a:xfrm>
            <a:off x="600524" y="1602869"/>
            <a:ext cx="7380605" cy="4530090"/>
          </a:xfrm>
          <a:prstGeom prst="rect">
            <a:avLst/>
          </a:prstGeom>
        </p:spPr>
        <p:txBody>
          <a:bodyPr vert="horz" wrap="square" lIns="0" tIns="66040" rIns="0" bIns="0" rtlCol="0">
            <a:spAutoFit/>
          </a:bodyPr>
          <a:lstStyle/>
          <a:p>
            <a:pPr marL="12700">
              <a:lnSpc>
                <a:spcPct val="100000"/>
              </a:lnSpc>
              <a:spcBef>
                <a:spcPts val="520"/>
              </a:spcBef>
            </a:pPr>
            <a:r>
              <a:rPr sz="2400" spc="-155" dirty="0">
                <a:solidFill>
                  <a:srgbClr val="424242"/>
                </a:solidFill>
                <a:latin typeface="Arial"/>
                <a:cs typeface="Arial"/>
              </a:rPr>
              <a:t>Examples:</a:t>
            </a:r>
            <a:endParaRPr sz="2400">
              <a:latin typeface="Arial"/>
              <a:cs typeface="Arial"/>
            </a:endParaRPr>
          </a:p>
          <a:p>
            <a:pPr marL="12700">
              <a:lnSpc>
                <a:spcPct val="100000"/>
              </a:lnSpc>
              <a:spcBef>
                <a:spcPts val="420"/>
              </a:spcBef>
              <a:tabLst>
                <a:tab pos="847725" algn="l"/>
                <a:tab pos="1851025" algn="l"/>
                <a:tab pos="4190365" algn="l"/>
                <a:tab pos="5193030" algn="l"/>
                <a:tab pos="6195695" algn="l"/>
              </a:tabLst>
            </a:pPr>
            <a:r>
              <a:rPr sz="2400" spc="130" dirty="0">
                <a:latin typeface="Arial"/>
                <a:cs typeface="Arial"/>
              </a:rPr>
              <a:t>&lt;p&gt;</a:t>
            </a:r>
            <a:r>
              <a:rPr sz="2400" spc="65" dirty="0">
                <a:latin typeface="Arial"/>
                <a:cs typeface="Arial"/>
              </a:rPr>
              <a:t>,</a:t>
            </a:r>
            <a:r>
              <a:rPr sz="2400" dirty="0">
                <a:latin typeface="Arial"/>
                <a:cs typeface="Arial"/>
              </a:rPr>
              <a:t>	</a:t>
            </a:r>
            <a:r>
              <a:rPr sz="2400" spc="95" dirty="0">
                <a:latin typeface="Arial"/>
                <a:cs typeface="Arial"/>
              </a:rPr>
              <a:t>&lt;h1&gt;</a:t>
            </a:r>
            <a:r>
              <a:rPr sz="2400" spc="45" dirty="0">
                <a:latin typeface="Arial"/>
                <a:cs typeface="Arial"/>
              </a:rPr>
              <a:t>,</a:t>
            </a:r>
            <a:r>
              <a:rPr sz="2400" dirty="0">
                <a:latin typeface="Arial"/>
                <a:cs typeface="Arial"/>
              </a:rPr>
              <a:t>	</a:t>
            </a:r>
            <a:r>
              <a:rPr sz="2400" spc="160" dirty="0">
                <a:latin typeface="Arial"/>
                <a:cs typeface="Arial"/>
              </a:rPr>
              <a:t>&lt;blockquote&gt;</a:t>
            </a:r>
            <a:r>
              <a:rPr sz="2400" spc="90" dirty="0">
                <a:latin typeface="Arial"/>
                <a:cs typeface="Arial"/>
              </a:rPr>
              <a:t>,</a:t>
            </a:r>
            <a:r>
              <a:rPr sz="2400" dirty="0">
                <a:latin typeface="Arial"/>
                <a:cs typeface="Arial"/>
              </a:rPr>
              <a:t>	</a:t>
            </a:r>
            <a:r>
              <a:rPr sz="2400" spc="270" dirty="0">
                <a:latin typeface="Arial"/>
                <a:cs typeface="Arial"/>
              </a:rPr>
              <a:t>&lt;ol&gt;</a:t>
            </a:r>
            <a:r>
              <a:rPr sz="2400" spc="155" dirty="0">
                <a:latin typeface="Arial"/>
                <a:cs typeface="Arial"/>
              </a:rPr>
              <a:t>,</a:t>
            </a:r>
            <a:r>
              <a:rPr sz="2400" dirty="0">
                <a:latin typeface="Arial"/>
                <a:cs typeface="Arial"/>
              </a:rPr>
              <a:t>	</a:t>
            </a:r>
            <a:r>
              <a:rPr sz="2400" spc="270" dirty="0">
                <a:latin typeface="Arial"/>
                <a:cs typeface="Arial"/>
              </a:rPr>
              <a:t>&lt;ul&gt;</a:t>
            </a:r>
            <a:r>
              <a:rPr sz="2400" spc="155" dirty="0">
                <a:latin typeface="Arial"/>
                <a:cs typeface="Arial"/>
              </a:rPr>
              <a:t>,</a:t>
            </a:r>
            <a:r>
              <a:rPr sz="2400" dirty="0">
                <a:latin typeface="Arial"/>
                <a:cs typeface="Arial"/>
              </a:rPr>
              <a:t>	</a:t>
            </a:r>
            <a:r>
              <a:rPr sz="2400" spc="170" dirty="0">
                <a:latin typeface="Arial"/>
                <a:cs typeface="Arial"/>
              </a:rPr>
              <a:t>&lt;table&gt;</a:t>
            </a:r>
            <a:endParaRPr sz="2400">
              <a:latin typeface="Arial"/>
              <a:cs typeface="Arial"/>
            </a:endParaRPr>
          </a:p>
          <a:p>
            <a:pPr>
              <a:lnSpc>
                <a:spcPct val="100000"/>
              </a:lnSpc>
            </a:pPr>
            <a:endParaRPr sz="3350">
              <a:latin typeface="Times New Roman"/>
              <a:cs typeface="Times New Roman"/>
            </a:endParaRPr>
          </a:p>
          <a:p>
            <a:pPr marL="406400" marR="3951604" indent="-321945">
              <a:lnSpc>
                <a:spcPct val="114100"/>
              </a:lnSpc>
              <a:buChar char="-"/>
              <a:tabLst>
                <a:tab pos="406400" algn="l"/>
                <a:tab pos="407034" algn="l"/>
              </a:tabLst>
            </a:pPr>
            <a:r>
              <a:rPr sz="2400" spc="-190" dirty="0">
                <a:solidFill>
                  <a:srgbClr val="424242"/>
                </a:solidFill>
                <a:latin typeface="Arial"/>
                <a:cs typeface="Arial"/>
              </a:rPr>
              <a:t>Take </a:t>
            </a:r>
            <a:r>
              <a:rPr sz="2400" spc="-80" dirty="0">
                <a:solidFill>
                  <a:srgbClr val="424242"/>
                </a:solidFill>
                <a:latin typeface="Arial"/>
                <a:cs typeface="Arial"/>
              </a:rPr>
              <a:t>up </a:t>
            </a:r>
            <a:r>
              <a:rPr sz="2400" spc="-30" dirty="0">
                <a:solidFill>
                  <a:srgbClr val="424242"/>
                </a:solidFill>
                <a:latin typeface="Arial"/>
                <a:cs typeface="Arial"/>
              </a:rPr>
              <a:t>the </a:t>
            </a:r>
            <a:r>
              <a:rPr sz="2400" dirty="0">
                <a:solidFill>
                  <a:srgbClr val="424242"/>
                </a:solidFill>
                <a:latin typeface="Arial"/>
                <a:cs typeface="Arial"/>
              </a:rPr>
              <a:t>full </a:t>
            </a:r>
            <a:r>
              <a:rPr sz="2400" spc="-10" dirty="0">
                <a:solidFill>
                  <a:srgbClr val="424242"/>
                </a:solidFill>
                <a:latin typeface="Arial"/>
                <a:cs typeface="Arial"/>
              </a:rPr>
              <a:t>width</a:t>
            </a:r>
            <a:r>
              <a:rPr sz="2400" spc="-390" dirty="0">
                <a:solidFill>
                  <a:srgbClr val="424242"/>
                </a:solidFill>
                <a:latin typeface="Arial"/>
                <a:cs typeface="Arial"/>
              </a:rPr>
              <a:t> </a:t>
            </a:r>
            <a:r>
              <a:rPr sz="2400" spc="-10" dirty="0">
                <a:solidFill>
                  <a:srgbClr val="424242"/>
                </a:solidFill>
                <a:latin typeface="Arial"/>
                <a:cs typeface="Arial"/>
              </a:rPr>
              <a:t>of  </a:t>
            </a:r>
            <a:r>
              <a:rPr sz="2400" spc="-30" dirty="0">
                <a:solidFill>
                  <a:srgbClr val="424242"/>
                </a:solidFill>
                <a:latin typeface="Arial"/>
                <a:cs typeface="Arial"/>
              </a:rPr>
              <a:t>the </a:t>
            </a:r>
            <a:r>
              <a:rPr sz="2400" spc="-155" dirty="0">
                <a:solidFill>
                  <a:srgbClr val="424242"/>
                </a:solidFill>
                <a:latin typeface="Arial"/>
                <a:cs typeface="Arial"/>
              </a:rPr>
              <a:t>page </a:t>
            </a:r>
            <a:r>
              <a:rPr sz="2400" spc="-140" dirty="0">
                <a:solidFill>
                  <a:srgbClr val="424242"/>
                </a:solidFill>
                <a:latin typeface="Arial"/>
                <a:cs typeface="Arial"/>
              </a:rPr>
              <a:t>(</a:t>
            </a:r>
            <a:r>
              <a:rPr sz="2400" b="1" spc="-140" dirty="0">
                <a:solidFill>
                  <a:srgbClr val="424242"/>
                </a:solidFill>
                <a:latin typeface="Arial"/>
                <a:cs typeface="Arial"/>
              </a:rPr>
              <a:t>flows </a:t>
            </a:r>
            <a:r>
              <a:rPr sz="2400" b="1" spc="-114" dirty="0">
                <a:solidFill>
                  <a:srgbClr val="424242"/>
                </a:solidFill>
                <a:latin typeface="Arial"/>
                <a:cs typeface="Arial"/>
              </a:rPr>
              <a:t>top </a:t>
            </a:r>
            <a:r>
              <a:rPr sz="2400" b="1" spc="-80" dirty="0">
                <a:solidFill>
                  <a:srgbClr val="424242"/>
                </a:solidFill>
                <a:latin typeface="Arial"/>
                <a:cs typeface="Arial"/>
              </a:rPr>
              <a:t>to  </a:t>
            </a:r>
            <a:r>
              <a:rPr sz="2400" b="1" spc="-110" dirty="0">
                <a:solidFill>
                  <a:srgbClr val="424242"/>
                </a:solidFill>
                <a:latin typeface="Arial"/>
                <a:cs typeface="Arial"/>
              </a:rPr>
              <a:t>bottom</a:t>
            </a:r>
            <a:r>
              <a:rPr sz="2400" spc="-110" dirty="0">
                <a:solidFill>
                  <a:srgbClr val="424242"/>
                </a:solidFill>
                <a:latin typeface="Arial"/>
                <a:cs typeface="Arial"/>
              </a:rPr>
              <a:t>)</a:t>
            </a:r>
            <a:endParaRPr sz="2400">
              <a:latin typeface="Arial"/>
              <a:cs typeface="Arial"/>
            </a:endParaRPr>
          </a:p>
          <a:p>
            <a:pPr marL="406400" indent="-321945">
              <a:lnSpc>
                <a:spcPct val="100000"/>
              </a:lnSpc>
              <a:spcBef>
                <a:spcPts val="1420"/>
              </a:spcBef>
              <a:buChar char="-"/>
              <a:tabLst>
                <a:tab pos="406400" algn="l"/>
                <a:tab pos="407034" algn="l"/>
              </a:tabLst>
            </a:pPr>
            <a:r>
              <a:rPr sz="2400" spc="-175" dirty="0">
                <a:solidFill>
                  <a:srgbClr val="424242"/>
                </a:solidFill>
                <a:latin typeface="Arial"/>
                <a:cs typeface="Arial"/>
              </a:rPr>
              <a:t>Have </a:t>
            </a:r>
            <a:r>
              <a:rPr sz="2400" spc="-190" dirty="0">
                <a:solidFill>
                  <a:srgbClr val="424242"/>
                </a:solidFill>
                <a:latin typeface="Arial"/>
                <a:cs typeface="Arial"/>
              </a:rPr>
              <a:t>a </a:t>
            </a:r>
            <a:r>
              <a:rPr sz="2400" spc="225" dirty="0">
                <a:solidFill>
                  <a:srgbClr val="424242"/>
                </a:solidFill>
                <a:latin typeface="Arial"/>
                <a:cs typeface="Arial"/>
              </a:rPr>
              <a:t>height</a:t>
            </a:r>
            <a:r>
              <a:rPr sz="2400" spc="-5" dirty="0">
                <a:solidFill>
                  <a:srgbClr val="424242"/>
                </a:solidFill>
                <a:latin typeface="Arial"/>
                <a:cs typeface="Arial"/>
              </a:rPr>
              <a:t> </a:t>
            </a:r>
            <a:r>
              <a:rPr sz="2400" spc="-114" dirty="0">
                <a:solidFill>
                  <a:srgbClr val="424242"/>
                </a:solidFill>
                <a:latin typeface="Arial"/>
                <a:cs typeface="Arial"/>
              </a:rPr>
              <a:t>and</a:t>
            </a:r>
            <a:endParaRPr sz="2400">
              <a:latin typeface="Arial"/>
              <a:cs typeface="Arial"/>
            </a:endParaRPr>
          </a:p>
          <a:p>
            <a:pPr marL="406400">
              <a:lnSpc>
                <a:spcPct val="100000"/>
              </a:lnSpc>
              <a:spcBef>
                <a:spcPts val="395"/>
              </a:spcBef>
            </a:pPr>
            <a:r>
              <a:rPr sz="2400" spc="190" dirty="0">
                <a:solidFill>
                  <a:srgbClr val="424242"/>
                </a:solidFill>
                <a:latin typeface="Arial"/>
                <a:cs typeface="Arial"/>
              </a:rPr>
              <a:t>width</a:t>
            </a:r>
            <a:endParaRPr sz="2400">
              <a:latin typeface="Arial"/>
              <a:cs typeface="Arial"/>
            </a:endParaRPr>
          </a:p>
          <a:p>
            <a:pPr marL="406400" marR="4023995" indent="-321945">
              <a:lnSpc>
                <a:spcPct val="113700"/>
              </a:lnSpc>
              <a:spcBef>
                <a:spcPts val="1030"/>
              </a:spcBef>
              <a:buChar char="-"/>
              <a:tabLst>
                <a:tab pos="406400" algn="l"/>
                <a:tab pos="407034" algn="l"/>
              </a:tabLst>
            </a:pPr>
            <a:r>
              <a:rPr sz="2400" spc="-245" dirty="0">
                <a:solidFill>
                  <a:srgbClr val="424242"/>
                </a:solidFill>
                <a:latin typeface="Arial"/>
                <a:cs typeface="Arial"/>
              </a:rPr>
              <a:t>Can </a:t>
            </a:r>
            <a:r>
              <a:rPr sz="2400" spc="-135" dirty="0">
                <a:solidFill>
                  <a:srgbClr val="424242"/>
                </a:solidFill>
                <a:latin typeface="Arial"/>
                <a:cs typeface="Arial"/>
              </a:rPr>
              <a:t>have </a:t>
            </a:r>
            <a:r>
              <a:rPr sz="2400" spc="-90" dirty="0">
                <a:solidFill>
                  <a:srgbClr val="424242"/>
                </a:solidFill>
                <a:latin typeface="Arial"/>
                <a:cs typeface="Arial"/>
              </a:rPr>
              <a:t>block </a:t>
            </a:r>
            <a:r>
              <a:rPr sz="2400" spc="-20" dirty="0">
                <a:solidFill>
                  <a:srgbClr val="424242"/>
                </a:solidFill>
                <a:latin typeface="Arial"/>
                <a:cs typeface="Arial"/>
              </a:rPr>
              <a:t>or</a:t>
            </a:r>
            <a:r>
              <a:rPr sz="2400" spc="-110" dirty="0">
                <a:solidFill>
                  <a:srgbClr val="424242"/>
                </a:solidFill>
                <a:latin typeface="Arial"/>
                <a:cs typeface="Arial"/>
              </a:rPr>
              <a:t> </a:t>
            </a:r>
            <a:r>
              <a:rPr sz="2400" spc="-45" dirty="0">
                <a:solidFill>
                  <a:srgbClr val="424242"/>
                </a:solidFill>
                <a:latin typeface="Arial"/>
                <a:cs typeface="Arial"/>
              </a:rPr>
              <a:t>inline  </a:t>
            </a:r>
            <a:r>
              <a:rPr sz="2400" spc="-90" dirty="0">
                <a:solidFill>
                  <a:srgbClr val="424242"/>
                </a:solidFill>
                <a:latin typeface="Arial"/>
                <a:cs typeface="Arial"/>
              </a:rPr>
              <a:t>elements </a:t>
            </a:r>
            <a:r>
              <a:rPr sz="2400" spc="-225" dirty="0">
                <a:solidFill>
                  <a:srgbClr val="424242"/>
                </a:solidFill>
                <a:latin typeface="Arial"/>
                <a:cs typeface="Arial"/>
              </a:rPr>
              <a:t>as</a:t>
            </a:r>
            <a:r>
              <a:rPr sz="2400" spc="-190" dirty="0">
                <a:solidFill>
                  <a:srgbClr val="424242"/>
                </a:solidFill>
                <a:latin typeface="Arial"/>
                <a:cs typeface="Arial"/>
              </a:rPr>
              <a:t> </a:t>
            </a:r>
            <a:r>
              <a:rPr sz="2400" spc="-65" dirty="0">
                <a:solidFill>
                  <a:srgbClr val="424242"/>
                </a:solidFill>
                <a:latin typeface="Arial"/>
                <a:cs typeface="Arial"/>
              </a:rPr>
              <a:t>children</a:t>
            </a:r>
            <a:endParaRPr sz="2400">
              <a:latin typeface="Arial"/>
              <a:cs typeface="Arial"/>
            </a:endParaRPr>
          </a:p>
        </p:txBody>
      </p:sp>
      <p:sp>
        <p:nvSpPr>
          <p:cNvPr id="5" name="object 5"/>
          <p:cNvSpPr/>
          <p:nvPr/>
        </p:nvSpPr>
        <p:spPr>
          <a:xfrm>
            <a:off x="5042689" y="3496943"/>
            <a:ext cx="3023870" cy="394970"/>
          </a:xfrm>
          <a:custGeom>
            <a:avLst/>
            <a:gdLst/>
            <a:ahLst/>
            <a:cxnLst/>
            <a:rect l="l" t="t" r="r" b="b"/>
            <a:pathLst>
              <a:path w="3023870" h="394970">
                <a:moveTo>
                  <a:pt x="0" y="0"/>
                </a:moveTo>
                <a:lnTo>
                  <a:pt x="3023393" y="0"/>
                </a:lnTo>
                <a:lnTo>
                  <a:pt x="3023393" y="394799"/>
                </a:lnTo>
                <a:lnTo>
                  <a:pt x="0" y="394799"/>
                </a:lnTo>
                <a:lnTo>
                  <a:pt x="0" y="0"/>
                </a:lnTo>
                <a:close/>
              </a:path>
            </a:pathLst>
          </a:custGeom>
          <a:solidFill>
            <a:srgbClr val="999999"/>
          </a:solidFill>
        </p:spPr>
        <p:txBody>
          <a:bodyPr wrap="square" lIns="0" tIns="0" rIns="0" bIns="0" rtlCol="0"/>
          <a:lstStyle/>
          <a:p>
            <a:endParaRPr/>
          </a:p>
        </p:txBody>
      </p:sp>
      <p:sp>
        <p:nvSpPr>
          <p:cNvPr id="6" name="object 6"/>
          <p:cNvSpPr/>
          <p:nvPr/>
        </p:nvSpPr>
        <p:spPr>
          <a:xfrm>
            <a:off x="4951315" y="3217927"/>
            <a:ext cx="3206193" cy="17709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042689" y="3993591"/>
            <a:ext cx="3023870" cy="394970"/>
          </a:xfrm>
          <a:custGeom>
            <a:avLst/>
            <a:gdLst/>
            <a:ahLst/>
            <a:cxnLst/>
            <a:rect l="l" t="t" r="r" b="b"/>
            <a:pathLst>
              <a:path w="3023870" h="394970">
                <a:moveTo>
                  <a:pt x="0" y="0"/>
                </a:moveTo>
                <a:lnTo>
                  <a:pt x="3023393" y="0"/>
                </a:lnTo>
                <a:lnTo>
                  <a:pt x="3023393" y="394799"/>
                </a:lnTo>
                <a:lnTo>
                  <a:pt x="0" y="394799"/>
                </a:lnTo>
                <a:lnTo>
                  <a:pt x="0" y="0"/>
                </a:lnTo>
                <a:close/>
              </a:path>
            </a:pathLst>
          </a:custGeom>
          <a:solidFill>
            <a:srgbClr val="999999"/>
          </a:solidFill>
        </p:spPr>
        <p:txBody>
          <a:bodyPr wrap="square" lIns="0" tIns="0" rIns="0" bIns="0" rtlCol="0"/>
          <a:lstStyle/>
          <a:p>
            <a:endParaRPr/>
          </a:p>
        </p:txBody>
      </p:sp>
      <p:sp>
        <p:nvSpPr>
          <p:cNvPr id="8" name="object 8"/>
          <p:cNvSpPr/>
          <p:nvPr/>
        </p:nvSpPr>
        <p:spPr>
          <a:xfrm>
            <a:off x="5042689" y="4490216"/>
            <a:ext cx="3023870" cy="394970"/>
          </a:xfrm>
          <a:custGeom>
            <a:avLst/>
            <a:gdLst/>
            <a:ahLst/>
            <a:cxnLst/>
            <a:rect l="l" t="t" r="r" b="b"/>
            <a:pathLst>
              <a:path w="3023870" h="394970">
                <a:moveTo>
                  <a:pt x="0" y="0"/>
                </a:moveTo>
                <a:lnTo>
                  <a:pt x="3023393" y="0"/>
                </a:lnTo>
                <a:lnTo>
                  <a:pt x="3023393" y="394799"/>
                </a:lnTo>
                <a:lnTo>
                  <a:pt x="0" y="394799"/>
                </a:lnTo>
                <a:lnTo>
                  <a:pt x="0" y="0"/>
                </a:lnTo>
                <a:close/>
              </a:path>
            </a:pathLst>
          </a:custGeom>
          <a:solidFill>
            <a:srgbClr val="999999"/>
          </a:solidFill>
        </p:spPr>
        <p:txBody>
          <a:bodyPr wrap="square" lIns="0" tIns="0" rIns="0" bIns="0" rtlCol="0"/>
          <a:lstStyle/>
          <a:p>
            <a:endParaRPr/>
          </a:p>
        </p:txBody>
      </p:sp>
      <p:sp>
        <p:nvSpPr>
          <p:cNvPr id="9" name="object 9"/>
          <p:cNvSpPr/>
          <p:nvPr/>
        </p:nvSpPr>
        <p:spPr>
          <a:xfrm>
            <a:off x="5042715" y="4986840"/>
            <a:ext cx="3023870" cy="394970"/>
          </a:xfrm>
          <a:custGeom>
            <a:avLst/>
            <a:gdLst/>
            <a:ahLst/>
            <a:cxnLst/>
            <a:rect l="l" t="t" r="r" b="b"/>
            <a:pathLst>
              <a:path w="3023870" h="394970">
                <a:moveTo>
                  <a:pt x="0" y="0"/>
                </a:moveTo>
                <a:lnTo>
                  <a:pt x="3023393" y="0"/>
                </a:lnTo>
                <a:lnTo>
                  <a:pt x="3023393" y="394799"/>
                </a:lnTo>
                <a:lnTo>
                  <a:pt x="0" y="394799"/>
                </a:lnTo>
                <a:lnTo>
                  <a:pt x="0" y="0"/>
                </a:lnTo>
                <a:close/>
              </a:path>
            </a:pathLst>
          </a:custGeom>
          <a:solidFill>
            <a:srgbClr val="999999"/>
          </a:solidFill>
        </p:spPr>
        <p:txBody>
          <a:bodyPr wrap="square" lIns="0" tIns="0" rIns="0" bIns="0" rtlCol="0"/>
          <a:lstStyle/>
          <a:p>
            <a:endParaRPr/>
          </a:p>
        </p:txBody>
      </p:sp>
      <p:sp>
        <p:nvSpPr>
          <p:cNvPr id="10" name="object 10"/>
          <p:cNvSpPr/>
          <p:nvPr/>
        </p:nvSpPr>
        <p:spPr>
          <a:xfrm>
            <a:off x="8528957" y="3395018"/>
            <a:ext cx="0" cy="1631950"/>
          </a:xfrm>
          <a:custGeom>
            <a:avLst/>
            <a:gdLst/>
            <a:ahLst/>
            <a:cxnLst/>
            <a:rect l="l" t="t" r="r" b="b"/>
            <a:pathLst>
              <a:path h="1631950">
                <a:moveTo>
                  <a:pt x="0" y="0"/>
                </a:moveTo>
                <a:lnTo>
                  <a:pt x="0" y="1631696"/>
                </a:lnTo>
              </a:path>
            </a:pathLst>
          </a:custGeom>
          <a:ln w="76199">
            <a:solidFill>
              <a:srgbClr val="595959"/>
            </a:solidFill>
          </a:ln>
        </p:spPr>
        <p:txBody>
          <a:bodyPr wrap="square" lIns="0" tIns="0" rIns="0" bIns="0" rtlCol="0"/>
          <a:lstStyle/>
          <a:p>
            <a:endParaRPr/>
          </a:p>
        </p:txBody>
      </p:sp>
      <p:sp>
        <p:nvSpPr>
          <p:cNvPr id="11" name="object 11"/>
          <p:cNvSpPr/>
          <p:nvPr/>
        </p:nvSpPr>
        <p:spPr>
          <a:xfrm>
            <a:off x="8403108" y="5026714"/>
            <a:ext cx="252095" cy="346075"/>
          </a:xfrm>
          <a:custGeom>
            <a:avLst/>
            <a:gdLst/>
            <a:ahLst/>
            <a:cxnLst/>
            <a:rect l="l" t="t" r="r" b="b"/>
            <a:pathLst>
              <a:path w="252095" h="346075">
                <a:moveTo>
                  <a:pt x="125849" y="345799"/>
                </a:moveTo>
                <a:lnTo>
                  <a:pt x="0" y="0"/>
                </a:lnTo>
                <a:lnTo>
                  <a:pt x="251699" y="0"/>
                </a:lnTo>
                <a:lnTo>
                  <a:pt x="125849" y="345799"/>
                </a:lnTo>
                <a:close/>
              </a:path>
            </a:pathLst>
          </a:custGeom>
          <a:solidFill>
            <a:srgbClr val="595959"/>
          </a:solidFill>
        </p:spPr>
        <p:txBody>
          <a:bodyPr wrap="square" lIns="0" tIns="0" rIns="0" bIns="0" rtlCol="0"/>
          <a:lstStyle/>
          <a:p>
            <a:endParaRPr/>
          </a:p>
        </p:txBody>
      </p:sp>
      <p:sp>
        <p:nvSpPr>
          <p:cNvPr id="12" name="object 12"/>
          <p:cNvSpPr/>
          <p:nvPr/>
        </p:nvSpPr>
        <p:spPr>
          <a:xfrm>
            <a:off x="8403108" y="5026714"/>
            <a:ext cx="252095" cy="346075"/>
          </a:xfrm>
          <a:custGeom>
            <a:avLst/>
            <a:gdLst/>
            <a:ahLst/>
            <a:cxnLst/>
            <a:rect l="l" t="t" r="r" b="b"/>
            <a:pathLst>
              <a:path w="252095" h="346075">
                <a:moveTo>
                  <a:pt x="0" y="0"/>
                </a:moveTo>
                <a:lnTo>
                  <a:pt x="125849" y="345799"/>
                </a:lnTo>
                <a:lnTo>
                  <a:pt x="251699" y="0"/>
                </a:lnTo>
                <a:lnTo>
                  <a:pt x="0" y="0"/>
                </a:lnTo>
                <a:close/>
              </a:path>
            </a:pathLst>
          </a:custGeom>
          <a:ln w="76199">
            <a:solidFill>
              <a:srgbClr val="595959"/>
            </a:solidFill>
          </a:ln>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821926" y="421695"/>
            <a:ext cx="3500120" cy="574040"/>
          </a:xfrm>
          <a:prstGeom prst="rect">
            <a:avLst/>
          </a:prstGeom>
        </p:spPr>
        <p:txBody>
          <a:bodyPr vert="horz" wrap="square" lIns="0" tIns="12700" rIns="0" bIns="0" rtlCol="0">
            <a:spAutoFit/>
          </a:bodyPr>
          <a:lstStyle/>
          <a:p>
            <a:pPr marL="12700">
              <a:lnSpc>
                <a:spcPct val="100000"/>
              </a:lnSpc>
              <a:spcBef>
                <a:spcPts val="100"/>
              </a:spcBef>
            </a:pPr>
            <a:r>
              <a:rPr spc="-80" dirty="0"/>
              <a:t>Example:</a:t>
            </a:r>
            <a:r>
              <a:rPr spc="-370" dirty="0"/>
              <a:t> </a:t>
            </a:r>
            <a:r>
              <a:rPr spc="55" dirty="0"/>
              <a:t>Block</a:t>
            </a:r>
          </a:p>
        </p:txBody>
      </p:sp>
      <p:pic>
        <p:nvPicPr>
          <p:cNvPr id="6" name="Picture 5">
            <a:extLst>
              <a:ext uri="{FF2B5EF4-FFF2-40B4-BE49-F238E27FC236}">
                <a16:creationId xmlns:a16="http://schemas.microsoft.com/office/drawing/2014/main" id="{A5B471CC-DDF2-4688-9FD2-1749D8BE1BF0}"/>
              </a:ext>
            </a:extLst>
          </p:cNvPr>
          <p:cNvPicPr>
            <a:picLocks noChangeAspect="1"/>
          </p:cNvPicPr>
          <p:nvPr/>
        </p:nvPicPr>
        <p:blipFill>
          <a:blip r:embed="rId3"/>
          <a:stretch>
            <a:fillRect/>
          </a:stretch>
        </p:blipFill>
        <p:spPr>
          <a:xfrm>
            <a:off x="1617186" y="1265673"/>
            <a:ext cx="6424612" cy="5170632"/>
          </a:xfrm>
          <a:prstGeom prst="rect">
            <a:avLst/>
          </a:prstGeom>
        </p:spPr>
      </p:pic>
      <p:sp>
        <p:nvSpPr>
          <p:cNvPr id="7" name="object 5">
            <a:extLst>
              <a:ext uri="{FF2B5EF4-FFF2-40B4-BE49-F238E27FC236}">
                <a16:creationId xmlns:a16="http://schemas.microsoft.com/office/drawing/2014/main" id="{69862ADC-EF9D-4BC8-ACEB-C2BBDBCF969A}"/>
              </a:ext>
            </a:extLst>
          </p:cNvPr>
          <p:cNvSpPr/>
          <p:nvPr/>
        </p:nvSpPr>
        <p:spPr>
          <a:xfrm>
            <a:off x="1617186" y="1265673"/>
            <a:ext cx="6424612" cy="4876800"/>
          </a:xfrm>
          <a:custGeom>
            <a:avLst/>
            <a:gdLst/>
            <a:ahLst/>
            <a:cxnLst/>
            <a:rect l="l" t="t" r="r" b="b"/>
            <a:pathLst>
              <a:path w="6344284" h="4382134">
                <a:moveTo>
                  <a:pt x="0" y="0"/>
                </a:moveTo>
                <a:lnTo>
                  <a:pt x="6343887" y="0"/>
                </a:lnTo>
                <a:lnTo>
                  <a:pt x="6343887" y="4381566"/>
                </a:lnTo>
                <a:lnTo>
                  <a:pt x="0" y="4381566"/>
                </a:lnTo>
                <a:lnTo>
                  <a:pt x="0" y="0"/>
                </a:lnTo>
                <a:close/>
              </a:path>
            </a:pathLst>
          </a:custGeom>
          <a:ln w="38099">
            <a:solidFill>
              <a:srgbClr val="B6B6B6"/>
            </a:solidFill>
          </a:ln>
        </p:spPr>
        <p:txBody>
          <a:bodyPr wrap="square" lIns="0" tIns="0" rIns="0" bIns="0" rtlCol="0"/>
          <a:lstStyle/>
          <a:p>
            <a:endParaRPr/>
          </a:p>
        </p:txBody>
      </p:sp>
      <p:sp>
        <p:nvSpPr>
          <p:cNvPr id="8" name="object 4">
            <a:extLst>
              <a:ext uri="{FF2B5EF4-FFF2-40B4-BE49-F238E27FC236}">
                <a16:creationId xmlns:a16="http://schemas.microsoft.com/office/drawing/2014/main" id="{E25C8DAA-F24B-4B80-AD9B-62C95342F4D7}"/>
              </a:ext>
            </a:extLst>
          </p:cNvPr>
          <p:cNvSpPr txBox="1"/>
          <p:nvPr/>
        </p:nvSpPr>
        <p:spPr>
          <a:xfrm>
            <a:off x="4191000" y="5128896"/>
            <a:ext cx="4467860" cy="1307409"/>
          </a:xfrm>
          <a:prstGeom prst="rect">
            <a:avLst/>
          </a:prstGeom>
          <a:ln w="19049">
            <a:solidFill>
              <a:srgbClr val="000000"/>
            </a:solidFill>
          </a:ln>
        </p:spPr>
        <p:txBody>
          <a:bodyPr vert="horz" wrap="square" lIns="0" tIns="75565" rIns="0" bIns="0" rtlCol="0">
            <a:spAutoFit/>
          </a:bodyPr>
          <a:lstStyle/>
          <a:p>
            <a:pPr marL="85090">
              <a:lnSpc>
                <a:spcPct val="100000"/>
              </a:lnSpc>
              <a:spcBef>
                <a:spcPts val="595"/>
              </a:spcBef>
              <a:tabLst>
                <a:tab pos="1478280" algn="l"/>
              </a:tabLst>
            </a:pPr>
            <a:r>
              <a:rPr sz="2000" spc="5" dirty="0">
                <a:latin typeface="Arial"/>
                <a:cs typeface="Arial"/>
              </a:rPr>
              <a:t>&lt;h1&gt;About	</a:t>
            </a:r>
            <a:r>
              <a:rPr lang="en-US" sz="2000" spc="120" dirty="0" err="1">
                <a:latin typeface="Arial"/>
                <a:cs typeface="Arial"/>
              </a:rPr>
              <a:t>emmanuel</a:t>
            </a:r>
            <a:r>
              <a:rPr sz="2000" spc="120" dirty="0">
                <a:latin typeface="Arial"/>
                <a:cs typeface="Arial"/>
              </a:rPr>
              <a:t>&lt;/h1&gt;</a:t>
            </a:r>
            <a:endParaRPr sz="2000" dirty="0">
              <a:latin typeface="Arial"/>
              <a:cs typeface="Arial"/>
            </a:endParaRPr>
          </a:p>
          <a:p>
            <a:pPr marL="85090">
              <a:lnSpc>
                <a:spcPct val="100000"/>
              </a:lnSpc>
            </a:pPr>
            <a:r>
              <a:rPr sz="2000" spc="-55" dirty="0">
                <a:latin typeface="Arial"/>
                <a:cs typeface="Arial"/>
              </a:rPr>
              <a:t>&lt;p&gt;</a:t>
            </a:r>
            <a:endParaRPr sz="2000" dirty="0">
              <a:latin typeface="Arial"/>
              <a:cs typeface="Arial"/>
            </a:endParaRPr>
          </a:p>
          <a:p>
            <a:pPr marL="364490">
              <a:lnSpc>
                <a:spcPct val="100000"/>
              </a:lnSpc>
              <a:tabLst>
                <a:tab pos="921385" algn="l"/>
                <a:tab pos="1757045" algn="l"/>
              </a:tabLst>
            </a:pPr>
            <a:r>
              <a:rPr lang="en-US" sz="2000" spc="-90" dirty="0">
                <a:latin typeface="Arial"/>
                <a:cs typeface="Arial"/>
              </a:rPr>
              <a:t>He</a:t>
            </a:r>
            <a:r>
              <a:rPr sz="2000" spc="-90" dirty="0">
                <a:latin typeface="Arial"/>
                <a:cs typeface="Arial"/>
              </a:rPr>
              <a:t>	</a:t>
            </a:r>
            <a:r>
              <a:rPr sz="2000" spc="295" dirty="0">
                <a:latin typeface="Arial"/>
                <a:cs typeface="Arial"/>
              </a:rPr>
              <a:t>likes	</a:t>
            </a:r>
            <a:r>
              <a:rPr sz="2000" spc="-20" dirty="0">
                <a:latin typeface="Arial"/>
                <a:cs typeface="Arial"/>
              </a:rPr>
              <a:t>&lt;</a:t>
            </a:r>
            <a:r>
              <a:rPr sz="2000" spc="-20" dirty="0" err="1">
                <a:latin typeface="Arial"/>
                <a:cs typeface="Arial"/>
              </a:rPr>
              <a:t>em</a:t>
            </a:r>
            <a:r>
              <a:rPr sz="2000" spc="-20" dirty="0">
                <a:latin typeface="Arial"/>
                <a:cs typeface="Arial"/>
              </a:rPr>
              <a:t>&gt;</a:t>
            </a:r>
            <a:r>
              <a:rPr lang="en-US" sz="2000" spc="-20" dirty="0">
                <a:latin typeface="Arial"/>
                <a:cs typeface="Arial"/>
              </a:rPr>
              <a:t>talking</a:t>
            </a:r>
            <a:r>
              <a:rPr sz="2000" spc="-20" dirty="0">
                <a:latin typeface="Arial"/>
                <a:cs typeface="Arial"/>
              </a:rPr>
              <a:t>&lt;/em&gt;</a:t>
            </a:r>
            <a:endParaRPr sz="2000" dirty="0">
              <a:latin typeface="Arial"/>
              <a:cs typeface="Arial"/>
            </a:endParaRPr>
          </a:p>
          <a:p>
            <a:pPr marL="85090">
              <a:lnSpc>
                <a:spcPct val="100000"/>
              </a:lnSpc>
            </a:pPr>
            <a:r>
              <a:rPr sz="2000" spc="90" dirty="0">
                <a:latin typeface="Arial"/>
                <a:cs typeface="Arial"/>
              </a:rPr>
              <a:t>&lt;/p&gt;</a:t>
            </a:r>
            <a:endParaRPr sz="2000" dirty="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343950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6342380" cy="574040"/>
          </a:xfrm>
          <a:prstGeom prst="rect">
            <a:avLst/>
          </a:prstGeom>
        </p:spPr>
        <p:txBody>
          <a:bodyPr vert="horz" wrap="square" lIns="0" tIns="12700" rIns="0" bIns="0" rtlCol="0">
            <a:spAutoFit/>
          </a:bodyPr>
          <a:lstStyle/>
          <a:p>
            <a:pPr marL="12700">
              <a:lnSpc>
                <a:spcPct val="100000"/>
              </a:lnSpc>
              <a:spcBef>
                <a:spcPts val="100"/>
              </a:spcBef>
            </a:pPr>
            <a:r>
              <a:rPr spc="-35" dirty="0"/>
              <a:t>Browser </a:t>
            </a:r>
            <a:r>
              <a:rPr spc="75" dirty="0"/>
              <a:t>and</a:t>
            </a:r>
            <a:r>
              <a:rPr spc="-865" dirty="0"/>
              <a:t> </a:t>
            </a:r>
            <a:r>
              <a:rPr spc="-100" dirty="0"/>
              <a:t>Text </a:t>
            </a:r>
            <a:r>
              <a:rPr spc="-75" dirty="0"/>
              <a:t>editor/IDE</a:t>
            </a:r>
          </a:p>
        </p:txBody>
      </p:sp>
      <p:sp>
        <p:nvSpPr>
          <p:cNvPr id="3" name="object 3"/>
          <p:cNvSpPr txBox="1"/>
          <p:nvPr/>
        </p:nvSpPr>
        <p:spPr>
          <a:xfrm>
            <a:off x="1006590" y="1567732"/>
            <a:ext cx="7209155" cy="2620269"/>
          </a:xfrm>
          <a:prstGeom prst="rect">
            <a:avLst/>
          </a:prstGeom>
        </p:spPr>
        <p:txBody>
          <a:bodyPr vert="horz" wrap="square" lIns="0" tIns="12700" rIns="0" bIns="0" rtlCol="0">
            <a:spAutoFit/>
          </a:bodyPr>
          <a:lstStyle/>
          <a:p>
            <a:pPr marL="318770" marR="844550" indent="-306070">
              <a:lnSpc>
                <a:spcPct val="114599"/>
              </a:lnSpc>
              <a:spcBef>
                <a:spcPts val="100"/>
              </a:spcBef>
              <a:buSzPct val="83333"/>
              <a:buFont typeface="Arial"/>
              <a:buChar char="-"/>
              <a:tabLst>
                <a:tab pos="318770" algn="l"/>
                <a:tab pos="319405" algn="l"/>
              </a:tabLst>
            </a:pPr>
            <a:r>
              <a:rPr sz="2400" b="1" spc="-155" dirty="0">
                <a:solidFill>
                  <a:srgbClr val="424242"/>
                </a:solidFill>
                <a:latin typeface="Arial"/>
                <a:cs typeface="Arial"/>
              </a:rPr>
              <a:t>Text </a:t>
            </a:r>
            <a:r>
              <a:rPr sz="2400" b="1" spc="-114" dirty="0">
                <a:solidFill>
                  <a:srgbClr val="424242"/>
                </a:solidFill>
                <a:latin typeface="Arial"/>
                <a:cs typeface="Arial"/>
              </a:rPr>
              <a:t>editor: </a:t>
            </a:r>
            <a:r>
              <a:rPr sz="2400" spc="-195" dirty="0">
                <a:solidFill>
                  <a:srgbClr val="424242"/>
                </a:solidFill>
                <a:latin typeface="Arial"/>
                <a:cs typeface="Arial"/>
              </a:rPr>
              <a:t>You </a:t>
            </a:r>
            <a:r>
              <a:rPr sz="2400" spc="-155" dirty="0">
                <a:solidFill>
                  <a:srgbClr val="424242"/>
                </a:solidFill>
                <a:latin typeface="Arial"/>
                <a:cs typeface="Arial"/>
              </a:rPr>
              <a:t>can </a:t>
            </a:r>
            <a:r>
              <a:rPr sz="2400" spc="-165" dirty="0">
                <a:solidFill>
                  <a:srgbClr val="424242"/>
                </a:solidFill>
                <a:latin typeface="Arial"/>
                <a:cs typeface="Arial"/>
              </a:rPr>
              <a:t>use </a:t>
            </a:r>
            <a:r>
              <a:rPr sz="2400" spc="-70" dirty="0">
                <a:solidFill>
                  <a:srgbClr val="424242"/>
                </a:solidFill>
                <a:latin typeface="Arial"/>
                <a:cs typeface="Arial"/>
              </a:rPr>
              <a:t>whatever </a:t>
            </a:r>
            <a:r>
              <a:rPr sz="2400" spc="-90" dirty="0">
                <a:solidFill>
                  <a:srgbClr val="424242"/>
                </a:solidFill>
                <a:latin typeface="Arial"/>
                <a:cs typeface="Arial"/>
              </a:rPr>
              <a:t>you </a:t>
            </a:r>
            <a:r>
              <a:rPr sz="2400" spc="-45" dirty="0">
                <a:solidFill>
                  <a:srgbClr val="424242"/>
                </a:solidFill>
                <a:latin typeface="Arial"/>
                <a:cs typeface="Arial"/>
              </a:rPr>
              <a:t>want. </a:t>
            </a:r>
            <a:r>
              <a:rPr sz="2400" spc="-145" dirty="0">
                <a:solidFill>
                  <a:srgbClr val="424242"/>
                </a:solidFill>
                <a:latin typeface="Arial"/>
                <a:cs typeface="Arial"/>
              </a:rPr>
              <a:t>We  </a:t>
            </a:r>
            <a:r>
              <a:rPr sz="2400" spc="-95" dirty="0">
                <a:solidFill>
                  <a:srgbClr val="424242"/>
                </a:solidFill>
                <a:latin typeface="Arial"/>
                <a:cs typeface="Arial"/>
              </a:rPr>
              <a:t>recommend</a:t>
            </a:r>
            <a:r>
              <a:rPr sz="2400" spc="-105" dirty="0">
                <a:solidFill>
                  <a:srgbClr val="0097A7"/>
                </a:solidFill>
                <a:latin typeface="Arial"/>
                <a:cs typeface="Arial"/>
              </a:rPr>
              <a:t> </a:t>
            </a:r>
            <a:r>
              <a:rPr lang="en-US" sz="2400" u="heavy" spc="-65" dirty="0">
                <a:solidFill>
                  <a:srgbClr val="0097A7"/>
                </a:solidFill>
                <a:uFill>
                  <a:solidFill>
                    <a:srgbClr val="0097A7"/>
                  </a:solidFill>
                </a:uFill>
                <a:latin typeface="Arial"/>
                <a:cs typeface="Arial"/>
              </a:rPr>
              <a:t>Visual studio code</a:t>
            </a:r>
            <a:r>
              <a:rPr sz="2400" spc="-65" dirty="0">
                <a:solidFill>
                  <a:srgbClr val="424242"/>
                </a:solidFill>
                <a:latin typeface="Arial"/>
                <a:cs typeface="Arial"/>
              </a:rPr>
              <a:t>.</a:t>
            </a:r>
            <a:endParaRPr sz="2400" dirty="0">
              <a:latin typeface="Arial"/>
              <a:cs typeface="Arial"/>
            </a:endParaRPr>
          </a:p>
          <a:p>
            <a:pPr>
              <a:lnSpc>
                <a:spcPct val="100000"/>
              </a:lnSpc>
              <a:spcBef>
                <a:spcPts val="20"/>
              </a:spcBef>
              <a:buClr>
                <a:srgbClr val="424242"/>
              </a:buClr>
              <a:buFont typeface="Arial"/>
              <a:buChar char="-"/>
            </a:pPr>
            <a:endParaRPr sz="2850" dirty="0">
              <a:latin typeface="Times New Roman"/>
              <a:cs typeface="Times New Roman"/>
            </a:endParaRPr>
          </a:p>
          <a:p>
            <a:pPr marL="318770" marR="5080" indent="-306070">
              <a:lnSpc>
                <a:spcPct val="114599"/>
              </a:lnSpc>
              <a:buSzPct val="83333"/>
              <a:buFont typeface="Arial"/>
              <a:buChar char="-"/>
              <a:tabLst>
                <a:tab pos="318770" algn="l"/>
                <a:tab pos="319405" algn="l"/>
              </a:tabLst>
            </a:pPr>
            <a:r>
              <a:rPr sz="2400" b="1" spc="-185" dirty="0">
                <a:solidFill>
                  <a:srgbClr val="424242"/>
                </a:solidFill>
                <a:latin typeface="Arial"/>
                <a:cs typeface="Arial"/>
              </a:rPr>
              <a:t>Browser: </a:t>
            </a:r>
            <a:r>
              <a:rPr sz="2400" spc="-140" dirty="0">
                <a:solidFill>
                  <a:srgbClr val="424242"/>
                </a:solidFill>
                <a:latin typeface="Arial"/>
                <a:cs typeface="Arial"/>
              </a:rPr>
              <a:t>Your </a:t>
            </a:r>
            <a:r>
              <a:rPr sz="2400" spc="-125" dirty="0">
                <a:solidFill>
                  <a:srgbClr val="424242"/>
                </a:solidFill>
                <a:latin typeface="Arial"/>
                <a:cs typeface="Arial"/>
              </a:rPr>
              <a:t>code </a:t>
            </a:r>
            <a:r>
              <a:rPr sz="2400" spc="-75" dirty="0">
                <a:solidFill>
                  <a:srgbClr val="424242"/>
                </a:solidFill>
                <a:latin typeface="Arial"/>
                <a:cs typeface="Arial"/>
              </a:rPr>
              <a:t>must </a:t>
            </a:r>
            <a:r>
              <a:rPr sz="2400" spc="-45" dirty="0">
                <a:solidFill>
                  <a:srgbClr val="424242"/>
                </a:solidFill>
                <a:latin typeface="Arial"/>
                <a:cs typeface="Arial"/>
              </a:rPr>
              <a:t>work </a:t>
            </a:r>
            <a:r>
              <a:rPr sz="2400" spc="-75" dirty="0">
                <a:solidFill>
                  <a:srgbClr val="424242"/>
                </a:solidFill>
                <a:latin typeface="Arial"/>
                <a:cs typeface="Arial"/>
              </a:rPr>
              <a:t>on</a:t>
            </a:r>
            <a:r>
              <a:rPr sz="2400" spc="-75" dirty="0">
                <a:solidFill>
                  <a:srgbClr val="0097A7"/>
                </a:solidFill>
                <a:latin typeface="Arial"/>
                <a:cs typeface="Arial"/>
              </a:rPr>
              <a:t> </a:t>
            </a:r>
            <a:r>
              <a:rPr sz="2400" u="heavy" spc="-125" dirty="0">
                <a:solidFill>
                  <a:srgbClr val="0097A7"/>
                </a:solidFill>
                <a:uFill>
                  <a:solidFill>
                    <a:srgbClr val="0097A7"/>
                  </a:solidFill>
                </a:uFill>
                <a:latin typeface="Arial"/>
                <a:cs typeface="Arial"/>
                <a:hlinkClick r:id="rId2"/>
              </a:rPr>
              <a:t>Chrome</a:t>
            </a:r>
            <a:endParaRPr lang="en-US" sz="2400" u="heavy" spc="-125" dirty="0">
              <a:solidFill>
                <a:srgbClr val="424242"/>
              </a:solidFill>
              <a:uFill>
                <a:solidFill>
                  <a:srgbClr val="0097A7"/>
                </a:solidFill>
              </a:uFill>
              <a:latin typeface="Arial"/>
              <a:cs typeface="Arial"/>
            </a:endParaRPr>
          </a:p>
          <a:p>
            <a:pPr marL="12700" marR="5080">
              <a:lnSpc>
                <a:spcPct val="114599"/>
              </a:lnSpc>
              <a:buSzPct val="83333"/>
              <a:tabLst>
                <a:tab pos="318770" algn="l"/>
                <a:tab pos="319405" algn="l"/>
              </a:tabLst>
            </a:pPr>
            <a:endParaRPr sz="2850" dirty="0">
              <a:latin typeface="Times New Roman"/>
              <a:cs typeface="Times New Roman"/>
            </a:endParaRPr>
          </a:p>
          <a:p>
            <a:pPr marL="318770" marR="43815" indent="-306705">
              <a:lnSpc>
                <a:spcPct val="114599"/>
              </a:lnSpc>
              <a:spcBef>
                <a:spcPts val="5"/>
              </a:spcBef>
              <a:tabLst>
                <a:tab pos="318770" algn="l"/>
              </a:tabLst>
            </a:pPr>
            <a:r>
              <a:rPr sz="2000" b="1" spc="-55" dirty="0">
                <a:solidFill>
                  <a:srgbClr val="424242"/>
                </a:solidFill>
                <a:latin typeface="Arial"/>
                <a:cs typeface="Arial"/>
              </a:rPr>
              <a:t>-	</a:t>
            </a:r>
            <a:r>
              <a:rPr lang="en-US" sz="2400" b="1" spc="-160" dirty="0">
                <a:solidFill>
                  <a:srgbClr val="424242"/>
                </a:solidFill>
                <a:latin typeface="Arial"/>
                <a:cs typeface="Arial"/>
              </a:rPr>
              <a:t>Code samples </a:t>
            </a:r>
            <a:r>
              <a:rPr sz="2400" b="1" spc="-114" dirty="0">
                <a:solidFill>
                  <a:srgbClr val="424242"/>
                </a:solidFill>
                <a:latin typeface="Arial"/>
                <a:cs typeface="Arial"/>
              </a:rPr>
              <a:t>: </a:t>
            </a:r>
            <a:r>
              <a:rPr sz="2400" spc="-140" dirty="0">
                <a:solidFill>
                  <a:srgbClr val="424242"/>
                </a:solidFill>
                <a:latin typeface="Arial"/>
                <a:cs typeface="Arial"/>
              </a:rPr>
              <a:t>We </a:t>
            </a:r>
            <a:r>
              <a:rPr sz="2400" spc="-100" dirty="0">
                <a:solidFill>
                  <a:srgbClr val="424242"/>
                </a:solidFill>
                <a:latin typeface="Arial"/>
                <a:cs typeface="Arial"/>
              </a:rPr>
              <a:t>are </a:t>
            </a:r>
            <a:r>
              <a:rPr sz="2400" spc="-125" dirty="0">
                <a:solidFill>
                  <a:srgbClr val="424242"/>
                </a:solidFill>
                <a:latin typeface="Arial"/>
                <a:cs typeface="Arial"/>
              </a:rPr>
              <a:t>using </a:t>
            </a:r>
            <a:r>
              <a:rPr sz="2400" spc="-105" dirty="0">
                <a:solidFill>
                  <a:srgbClr val="424242"/>
                </a:solidFill>
                <a:latin typeface="Arial"/>
                <a:cs typeface="Arial"/>
              </a:rPr>
              <a:t>GitHub</a:t>
            </a:r>
            <a:endParaRPr sz="2850" dirty="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6B4734-AC96-492C-AA72-4E081318760A}"/>
              </a:ext>
            </a:extLst>
          </p:cNvPr>
          <p:cNvPicPr>
            <a:picLocks noChangeAspect="1"/>
          </p:cNvPicPr>
          <p:nvPr/>
        </p:nvPicPr>
        <p:blipFill>
          <a:blip r:embed="rId2"/>
          <a:stretch>
            <a:fillRect/>
          </a:stretch>
        </p:blipFill>
        <p:spPr>
          <a:xfrm>
            <a:off x="1294407" y="2514600"/>
            <a:ext cx="6510458" cy="5239722"/>
          </a:xfrm>
          <a:prstGeom prst="rect">
            <a:avLst/>
          </a:prstGeom>
        </p:spPr>
      </p:pic>
      <p:sp>
        <p:nvSpPr>
          <p:cNvPr id="4" name="object 4"/>
          <p:cNvSpPr txBox="1">
            <a:spLocks noGrp="1"/>
          </p:cNvSpPr>
          <p:nvPr>
            <p:ph type="title"/>
          </p:nvPr>
        </p:nvSpPr>
        <p:spPr>
          <a:xfrm>
            <a:off x="735486" y="453359"/>
            <a:ext cx="3431540" cy="1397000"/>
          </a:xfrm>
          <a:prstGeom prst="rect">
            <a:avLst/>
          </a:prstGeom>
        </p:spPr>
        <p:txBody>
          <a:bodyPr vert="horz" wrap="square" lIns="0" tIns="12700" rIns="0" bIns="0" rtlCol="0">
            <a:spAutoFit/>
          </a:bodyPr>
          <a:lstStyle/>
          <a:p>
            <a:pPr marL="569595" marR="5080" indent="-557530">
              <a:lnSpc>
                <a:spcPct val="100000"/>
              </a:lnSpc>
              <a:spcBef>
                <a:spcPts val="100"/>
              </a:spcBef>
            </a:pPr>
            <a:r>
              <a:rPr sz="3000" b="1" spc="-300" dirty="0">
                <a:solidFill>
                  <a:srgbClr val="1267F0"/>
                </a:solidFill>
                <a:latin typeface="Verdana"/>
                <a:cs typeface="Verdana"/>
              </a:rPr>
              <a:t>Q: </a:t>
            </a:r>
            <a:r>
              <a:rPr sz="3000" b="1" spc="-105" dirty="0">
                <a:solidFill>
                  <a:srgbClr val="1267F0"/>
                </a:solidFill>
                <a:latin typeface="Verdana"/>
                <a:cs typeface="Verdana"/>
              </a:rPr>
              <a:t>What </a:t>
            </a:r>
            <a:r>
              <a:rPr sz="3000" b="1" spc="-150" dirty="0">
                <a:solidFill>
                  <a:srgbClr val="1267F0"/>
                </a:solidFill>
                <a:latin typeface="Verdana"/>
                <a:cs typeface="Verdana"/>
              </a:rPr>
              <a:t>does</a:t>
            </a:r>
            <a:r>
              <a:rPr sz="3000" b="1" spc="-745" dirty="0">
                <a:solidFill>
                  <a:srgbClr val="1267F0"/>
                </a:solidFill>
                <a:latin typeface="Verdana"/>
                <a:cs typeface="Verdana"/>
              </a:rPr>
              <a:t> </a:t>
            </a:r>
            <a:r>
              <a:rPr sz="3000" b="1" spc="-120" dirty="0">
                <a:solidFill>
                  <a:srgbClr val="1267F0"/>
                </a:solidFill>
                <a:latin typeface="Verdana"/>
                <a:cs typeface="Verdana"/>
              </a:rPr>
              <a:t>this  </a:t>
            </a:r>
            <a:r>
              <a:rPr sz="3000" b="1" spc="-114" dirty="0">
                <a:solidFill>
                  <a:srgbClr val="1267F0"/>
                </a:solidFill>
                <a:latin typeface="Verdana"/>
                <a:cs typeface="Verdana"/>
              </a:rPr>
              <a:t>look</a:t>
            </a:r>
            <a:r>
              <a:rPr sz="3000" b="1" spc="-390" dirty="0">
                <a:solidFill>
                  <a:srgbClr val="1267F0"/>
                </a:solidFill>
                <a:latin typeface="Verdana"/>
                <a:cs typeface="Verdana"/>
              </a:rPr>
              <a:t> </a:t>
            </a:r>
            <a:r>
              <a:rPr sz="3000" b="1" spc="-110" dirty="0">
                <a:solidFill>
                  <a:srgbClr val="1267F0"/>
                </a:solidFill>
                <a:latin typeface="Verdana"/>
                <a:cs typeface="Verdana"/>
              </a:rPr>
              <a:t>like</a:t>
            </a:r>
            <a:r>
              <a:rPr sz="3000" b="1" spc="-385" dirty="0">
                <a:solidFill>
                  <a:srgbClr val="1267F0"/>
                </a:solidFill>
                <a:latin typeface="Verdana"/>
                <a:cs typeface="Verdana"/>
              </a:rPr>
              <a:t> </a:t>
            </a:r>
            <a:r>
              <a:rPr sz="3000" b="1" spc="-105" dirty="0">
                <a:solidFill>
                  <a:srgbClr val="1267F0"/>
                </a:solidFill>
                <a:latin typeface="Verdana"/>
                <a:cs typeface="Verdana"/>
              </a:rPr>
              <a:t>in</a:t>
            </a:r>
            <a:r>
              <a:rPr sz="3000" b="1" spc="-390" dirty="0">
                <a:solidFill>
                  <a:srgbClr val="1267F0"/>
                </a:solidFill>
                <a:latin typeface="Verdana"/>
                <a:cs typeface="Verdana"/>
              </a:rPr>
              <a:t> </a:t>
            </a:r>
            <a:r>
              <a:rPr sz="3000" b="1" spc="-114" dirty="0">
                <a:solidFill>
                  <a:srgbClr val="1267F0"/>
                </a:solidFill>
                <a:latin typeface="Verdana"/>
                <a:cs typeface="Verdana"/>
              </a:rPr>
              <a:t>the</a:t>
            </a:r>
            <a:endParaRPr sz="3000">
              <a:latin typeface="Verdana"/>
              <a:cs typeface="Verdana"/>
            </a:endParaRPr>
          </a:p>
          <a:p>
            <a:pPr marL="1620520">
              <a:lnSpc>
                <a:spcPct val="100000"/>
              </a:lnSpc>
            </a:pPr>
            <a:r>
              <a:rPr sz="3000" b="1" spc="-195" dirty="0">
                <a:solidFill>
                  <a:srgbClr val="1267F0"/>
                </a:solidFill>
                <a:latin typeface="Verdana"/>
                <a:cs typeface="Verdana"/>
              </a:rPr>
              <a:t>browser?</a:t>
            </a:r>
            <a:endParaRPr sz="3000">
              <a:latin typeface="Verdana"/>
              <a:cs typeface="Verdana"/>
            </a:endParaRPr>
          </a:p>
        </p:txBody>
      </p:sp>
      <p:sp>
        <p:nvSpPr>
          <p:cNvPr id="5" name="object 5"/>
          <p:cNvSpPr txBox="1"/>
          <p:nvPr/>
        </p:nvSpPr>
        <p:spPr>
          <a:xfrm>
            <a:off x="4584840" y="536648"/>
            <a:ext cx="4364990" cy="1261110"/>
          </a:xfrm>
          <a:prstGeom prst="rect">
            <a:avLst/>
          </a:prstGeom>
          <a:ln w="19049">
            <a:solidFill>
              <a:srgbClr val="000000"/>
            </a:solidFill>
          </a:ln>
        </p:spPr>
        <p:txBody>
          <a:bodyPr vert="horz" wrap="square" lIns="0" tIns="73025" rIns="0" bIns="0" rtlCol="0">
            <a:spAutoFit/>
          </a:bodyPr>
          <a:lstStyle/>
          <a:p>
            <a:pPr marL="85090">
              <a:lnSpc>
                <a:spcPts val="2865"/>
              </a:lnSpc>
              <a:spcBef>
                <a:spcPts val="575"/>
              </a:spcBef>
              <a:tabLst>
                <a:tab pos="586740" algn="l"/>
              </a:tabLst>
            </a:pPr>
            <a:r>
              <a:rPr sz="2400" b="1" spc="-85" dirty="0">
                <a:latin typeface="Arial"/>
                <a:cs typeface="Arial"/>
              </a:rPr>
              <a:t>h1	</a:t>
            </a:r>
            <a:r>
              <a:rPr sz="2400" b="1" spc="385" dirty="0">
                <a:latin typeface="Arial"/>
                <a:cs typeface="Arial"/>
              </a:rPr>
              <a:t>{</a:t>
            </a:r>
            <a:endParaRPr sz="2400">
              <a:latin typeface="Arial"/>
              <a:cs typeface="Arial"/>
            </a:endParaRPr>
          </a:p>
          <a:p>
            <a:pPr marL="420370">
              <a:lnSpc>
                <a:spcPts val="2850"/>
              </a:lnSpc>
              <a:tabLst>
                <a:tab pos="1757045" algn="l"/>
                <a:tab pos="2425700" algn="l"/>
                <a:tab pos="3428365" algn="l"/>
              </a:tabLst>
            </a:pPr>
            <a:r>
              <a:rPr sz="2400" b="1" spc="114" dirty="0">
                <a:latin typeface="Arial"/>
                <a:cs typeface="Arial"/>
              </a:rPr>
              <a:t>border:	</a:t>
            </a:r>
            <a:r>
              <a:rPr sz="2400" b="1" spc="-65" dirty="0">
                <a:latin typeface="Arial"/>
                <a:cs typeface="Arial"/>
              </a:rPr>
              <a:t>5px	</a:t>
            </a:r>
            <a:r>
              <a:rPr sz="2400" b="1" spc="195" dirty="0">
                <a:latin typeface="Arial"/>
                <a:cs typeface="Arial"/>
              </a:rPr>
              <a:t>solid	</a:t>
            </a:r>
            <a:r>
              <a:rPr sz="2400" b="1" spc="180" dirty="0">
                <a:latin typeface="Arial"/>
                <a:cs typeface="Arial"/>
              </a:rPr>
              <a:t>red;</a:t>
            </a:r>
            <a:endParaRPr sz="2400">
              <a:latin typeface="Arial"/>
              <a:cs typeface="Arial"/>
            </a:endParaRPr>
          </a:p>
          <a:p>
            <a:pPr marL="85090">
              <a:lnSpc>
                <a:spcPts val="2865"/>
              </a:lnSpc>
            </a:pPr>
            <a:r>
              <a:rPr sz="2400" b="1" spc="385" dirty="0">
                <a:latin typeface="Arial"/>
                <a:cs typeface="Arial"/>
              </a:rPr>
              <a:t>}</a:t>
            </a:r>
            <a:endParaRPr sz="2400">
              <a:latin typeface="Arial"/>
              <a:cs typeface="Arial"/>
            </a:endParaRPr>
          </a:p>
        </p:txBody>
      </p:sp>
      <p:sp>
        <p:nvSpPr>
          <p:cNvPr id="7" name="object 4">
            <a:extLst>
              <a:ext uri="{FF2B5EF4-FFF2-40B4-BE49-F238E27FC236}">
                <a16:creationId xmlns:a16="http://schemas.microsoft.com/office/drawing/2014/main" id="{FA4F7612-5449-4163-9388-EB36E3D1A6F2}"/>
              </a:ext>
            </a:extLst>
          </p:cNvPr>
          <p:cNvSpPr txBox="1"/>
          <p:nvPr/>
        </p:nvSpPr>
        <p:spPr>
          <a:xfrm>
            <a:off x="4693937" y="5155979"/>
            <a:ext cx="4255893" cy="1307409"/>
          </a:xfrm>
          <a:prstGeom prst="rect">
            <a:avLst/>
          </a:prstGeom>
          <a:ln w="19049">
            <a:solidFill>
              <a:srgbClr val="000000"/>
            </a:solidFill>
          </a:ln>
        </p:spPr>
        <p:txBody>
          <a:bodyPr vert="horz" wrap="square" lIns="0" tIns="75565" rIns="0" bIns="0" rtlCol="0">
            <a:spAutoFit/>
          </a:bodyPr>
          <a:lstStyle/>
          <a:p>
            <a:pPr marL="85090">
              <a:lnSpc>
                <a:spcPct val="100000"/>
              </a:lnSpc>
              <a:spcBef>
                <a:spcPts val="595"/>
              </a:spcBef>
              <a:tabLst>
                <a:tab pos="1478280" algn="l"/>
              </a:tabLst>
            </a:pPr>
            <a:r>
              <a:rPr sz="2000" spc="5" dirty="0">
                <a:latin typeface="Arial"/>
                <a:cs typeface="Arial"/>
              </a:rPr>
              <a:t>&lt;h1&gt;About	</a:t>
            </a:r>
            <a:r>
              <a:rPr lang="en-US" sz="2000" spc="120" dirty="0" err="1">
                <a:latin typeface="Arial"/>
                <a:cs typeface="Arial"/>
              </a:rPr>
              <a:t>emmanuel</a:t>
            </a:r>
            <a:r>
              <a:rPr sz="2000" spc="120" dirty="0">
                <a:latin typeface="Arial"/>
                <a:cs typeface="Arial"/>
              </a:rPr>
              <a:t>&lt;/h1&gt;</a:t>
            </a:r>
            <a:endParaRPr sz="2000" dirty="0">
              <a:latin typeface="Arial"/>
              <a:cs typeface="Arial"/>
            </a:endParaRPr>
          </a:p>
          <a:p>
            <a:pPr marL="85090">
              <a:lnSpc>
                <a:spcPct val="100000"/>
              </a:lnSpc>
            </a:pPr>
            <a:r>
              <a:rPr sz="2000" spc="-55" dirty="0">
                <a:latin typeface="Arial"/>
                <a:cs typeface="Arial"/>
              </a:rPr>
              <a:t>&lt;p&gt;</a:t>
            </a:r>
            <a:endParaRPr sz="2000" dirty="0">
              <a:latin typeface="Arial"/>
              <a:cs typeface="Arial"/>
            </a:endParaRPr>
          </a:p>
          <a:p>
            <a:pPr marL="364490">
              <a:lnSpc>
                <a:spcPct val="100000"/>
              </a:lnSpc>
              <a:tabLst>
                <a:tab pos="921385" algn="l"/>
                <a:tab pos="1757045" algn="l"/>
              </a:tabLst>
            </a:pPr>
            <a:r>
              <a:rPr lang="en-US" sz="2000" spc="-90" dirty="0">
                <a:latin typeface="Arial"/>
                <a:cs typeface="Arial"/>
              </a:rPr>
              <a:t>He</a:t>
            </a:r>
            <a:r>
              <a:rPr sz="2000" spc="-90" dirty="0">
                <a:latin typeface="Arial"/>
                <a:cs typeface="Arial"/>
              </a:rPr>
              <a:t>	</a:t>
            </a:r>
            <a:r>
              <a:rPr sz="2000" spc="295" dirty="0">
                <a:latin typeface="Arial"/>
                <a:cs typeface="Arial"/>
              </a:rPr>
              <a:t>likes	</a:t>
            </a:r>
            <a:r>
              <a:rPr sz="2000" spc="-20" dirty="0">
                <a:latin typeface="Arial"/>
                <a:cs typeface="Arial"/>
              </a:rPr>
              <a:t>&lt;</a:t>
            </a:r>
            <a:r>
              <a:rPr sz="2000" spc="-20" dirty="0" err="1">
                <a:latin typeface="Arial"/>
                <a:cs typeface="Arial"/>
              </a:rPr>
              <a:t>em</a:t>
            </a:r>
            <a:r>
              <a:rPr sz="2000" spc="-20" dirty="0">
                <a:latin typeface="Arial"/>
                <a:cs typeface="Arial"/>
              </a:rPr>
              <a:t>&gt;</a:t>
            </a:r>
            <a:r>
              <a:rPr lang="en-US" sz="2000" spc="-20" dirty="0">
                <a:latin typeface="Arial"/>
                <a:cs typeface="Arial"/>
              </a:rPr>
              <a:t>talking</a:t>
            </a:r>
            <a:r>
              <a:rPr sz="2000" spc="-20" dirty="0">
                <a:latin typeface="Arial"/>
                <a:cs typeface="Arial"/>
              </a:rPr>
              <a:t>&lt;/em&gt;</a:t>
            </a:r>
            <a:endParaRPr sz="2000" dirty="0">
              <a:latin typeface="Arial"/>
              <a:cs typeface="Arial"/>
            </a:endParaRPr>
          </a:p>
          <a:p>
            <a:pPr marL="85090">
              <a:lnSpc>
                <a:spcPct val="100000"/>
              </a:lnSpc>
            </a:pPr>
            <a:r>
              <a:rPr sz="2000" spc="90" dirty="0">
                <a:latin typeface="Arial"/>
                <a:cs typeface="Arial"/>
              </a:rPr>
              <a:t>&lt;/p&gt;</a:t>
            </a:r>
            <a:endParaRPr sz="2000" dirty="0">
              <a:latin typeface="Arial"/>
              <a:cs typeface="Arial"/>
            </a:endParaRPr>
          </a:p>
        </p:txBody>
      </p:sp>
      <p:sp>
        <p:nvSpPr>
          <p:cNvPr id="8" name="object 5">
            <a:extLst>
              <a:ext uri="{FF2B5EF4-FFF2-40B4-BE49-F238E27FC236}">
                <a16:creationId xmlns:a16="http://schemas.microsoft.com/office/drawing/2014/main" id="{839D80DC-419A-4799-8D0B-379319B754C5}"/>
              </a:ext>
            </a:extLst>
          </p:cNvPr>
          <p:cNvSpPr/>
          <p:nvPr/>
        </p:nvSpPr>
        <p:spPr>
          <a:xfrm>
            <a:off x="1294407" y="2514600"/>
            <a:ext cx="6510458" cy="3657600"/>
          </a:xfrm>
          <a:custGeom>
            <a:avLst/>
            <a:gdLst/>
            <a:ahLst/>
            <a:cxnLst/>
            <a:rect l="l" t="t" r="r" b="b"/>
            <a:pathLst>
              <a:path w="6344284" h="4382134">
                <a:moveTo>
                  <a:pt x="0" y="0"/>
                </a:moveTo>
                <a:lnTo>
                  <a:pt x="6343887" y="0"/>
                </a:lnTo>
                <a:lnTo>
                  <a:pt x="6343887" y="4381566"/>
                </a:lnTo>
                <a:lnTo>
                  <a:pt x="0" y="4381566"/>
                </a:lnTo>
                <a:lnTo>
                  <a:pt x="0" y="0"/>
                </a:lnTo>
                <a:close/>
              </a:path>
            </a:pathLst>
          </a:custGeom>
          <a:ln w="38099">
            <a:solidFill>
              <a:srgbClr val="B6B6B6"/>
            </a:solidFill>
          </a:ln>
        </p:spPr>
        <p:txBody>
          <a:bodyPr wrap="square" lIns="0" tIns="0" rIns="0" bIns="0" rtlCol="0"/>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86777-A63E-4EC2-BE6F-FA072E709A96}"/>
              </a:ext>
            </a:extLst>
          </p:cNvPr>
          <p:cNvPicPr>
            <a:picLocks noChangeAspect="1"/>
          </p:cNvPicPr>
          <p:nvPr/>
        </p:nvPicPr>
        <p:blipFill>
          <a:blip r:embed="rId2"/>
          <a:stretch>
            <a:fillRect/>
          </a:stretch>
        </p:blipFill>
        <p:spPr>
          <a:xfrm>
            <a:off x="133349" y="1038685"/>
            <a:ext cx="8877300" cy="7153335"/>
          </a:xfrm>
          <a:prstGeom prst="rect">
            <a:avLst/>
          </a:prstGeom>
        </p:spPr>
      </p:pic>
      <p:sp>
        <p:nvSpPr>
          <p:cNvPr id="3" name="object 3"/>
          <p:cNvSpPr/>
          <p:nvPr/>
        </p:nvSpPr>
        <p:spPr>
          <a:xfrm>
            <a:off x="133349" y="1029510"/>
            <a:ext cx="8877300" cy="4799330"/>
          </a:xfrm>
          <a:custGeom>
            <a:avLst/>
            <a:gdLst/>
            <a:ahLst/>
            <a:cxnLst/>
            <a:rect l="l" t="t" r="r" b="b"/>
            <a:pathLst>
              <a:path w="8877300" h="4799330">
                <a:moveTo>
                  <a:pt x="0" y="0"/>
                </a:moveTo>
                <a:lnTo>
                  <a:pt x="8877282" y="0"/>
                </a:lnTo>
                <a:lnTo>
                  <a:pt x="8877282" y="4798977"/>
                </a:lnTo>
                <a:lnTo>
                  <a:pt x="0" y="4798977"/>
                </a:lnTo>
                <a:lnTo>
                  <a:pt x="0" y="0"/>
                </a:lnTo>
                <a:close/>
              </a:path>
            </a:pathLst>
          </a:custGeom>
          <a:ln w="38099">
            <a:solidFill>
              <a:srgbClr val="B6B6B6"/>
            </a:solidFill>
          </a:ln>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4223275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379DB2-3986-4115-BB46-E17B1E721F40}"/>
              </a:ext>
            </a:extLst>
          </p:cNvPr>
          <p:cNvPicPr>
            <a:picLocks noChangeAspect="1"/>
          </p:cNvPicPr>
          <p:nvPr/>
        </p:nvPicPr>
        <p:blipFill>
          <a:blip r:embed="rId2"/>
          <a:stretch>
            <a:fillRect/>
          </a:stretch>
        </p:blipFill>
        <p:spPr>
          <a:xfrm>
            <a:off x="3745656" y="3542391"/>
            <a:ext cx="4984111" cy="4016201"/>
          </a:xfrm>
          <a:prstGeom prst="rect">
            <a:avLst/>
          </a:prstGeom>
        </p:spPr>
      </p:pic>
      <p:sp>
        <p:nvSpPr>
          <p:cNvPr id="2" name="object 2"/>
          <p:cNvSpPr txBox="1">
            <a:spLocks noGrp="1"/>
          </p:cNvSpPr>
          <p:nvPr>
            <p:ph type="title"/>
          </p:nvPr>
        </p:nvSpPr>
        <p:spPr>
          <a:xfrm>
            <a:off x="855722" y="401895"/>
            <a:ext cx="2581910" cy="574040"/>
          </a:xfrm>
          <a:prstGeom prst="rect">
            <a:avLst/>
          </a:prstGeom>
        </p:spPr>
        <p:txBody>
          <a:bodyPr vert="horz" wrap="square" lIns="0" tIns="12700" rIns="0" bIns="0" rtlCol="0">
            <a:spAutoFit/>
          </a:bodyPr>
          <a:lstStyle/>
          <a:p>
            <a:pPr marL="12700">
              <a:lnSpc>
                <a:spcPct val="100000"/>
              </a:lnSpc>
              <a:spcBef>
                <a:spcPts val="100"/>
              </a:spcBef>
            </a:pPr>
            <a:r>
              <a:rPr spc="-100" dirty="0"/>
              <a:t>Block-level:</a:t>
            </a:r>
          </a:p>
        </p:txBody>
      </p:sp>
      <p:sp>
        <p:nvSpPr>
          <p:cNvPr id="3" name="object 3"/>
          <p:cNvSpPr txBox="1"/>
          <p:nvPr/>
        </p:nvSpPr>
        <p:spPr>
          <a:xfrm>
            <a:off x="855722" y="960440"/>
            <a:ext cx="5111115"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Verdana"/>
                <a:cs typeface="Verdana"/>
              </a:rPr>
              <a:t>extends</a:t>
            </a:r>
            <a:r>
              <a:rPr sz="2400" spc="-229" dirty="0">
                <a:latin typeface="Verdana"/>
                <a:cs typeface="Verdana"/>
              </a:rPr>
              <a:t> </a:t>
            </a:r>
            <a:r>
              <a:rPr sz="2400" spc="20" dirty="0">
                <a:latin typeface="Verdana"/>
                <a:cs typeface="Verdana"/>
              </a:rPr>
              <a:t>the</a:t>
            </a:r>
            <a:r>
              <a:rPr sz="2400" spc="-225" dirty="0">
                <a:latin typeface="Verdana"/>
                <a:cs typeface="Verdana"/>
              </a:rPr>
              <a:t> </a:t>
            </a:r>
            <a:r>
              <a:rPr sz="2400" spc="15" dirty="0">
                <a:latin typeface="Verdana"/>
                <a:cs typeface="Verdana"/>
              </a:rPr>
              <a:t>full</a:t>
            </a:r>
            <a:r>
              <a:rPr sz="2400" spc="-225" dirty="0">
                <a:latin typeface="Verdana"/>
                <a:cs typeface="Verdana"/>
              </a:rPr>
              <a:t> </a:t>
            </a:r>
            <a:r>
              <a:rPr sz="2400" spc="70" dirty="0">
                <a:latin typeface="Verdana"/>
                <a:cs typeface="Verdana"/>
              </a:rPr>
              <a:t>width</a:t>
            </a:r>
            <a:r>
              <a:rPr sz="2400" spc="-225" dirty="0">
                <a:latin typeface="Verdana"/>
                <a:cs typeface="Verdana"/>
              </a:rPr>
              <a:t> </a:t>
            </a:r>
            <a:r>
              <a:rPr sz="2400" spc="5" dirty="0">
                <a:latin typeface="Verdana"/>
                <a:cs typeface="Verdana"/>
              </a:rPr>
              <a:t>of</a:t>
            </a:r>
            <a:r>
              <a:rPr sz="2400" spc="-225" dirty="0">
                <a:latin typeface="Verdana"/>
                <a:cs typeface="Verdana"/>
              </a:rPr>
              <a:t> </a:t>
            </a:r>
            <a:r>
              <a:rPr sz="2400" spc="20" dirty="0">
                <a:latin typeface="Verdana"/>
                <a:cs typeface="Verdana"/>
              </a:rPr>
              <a:t>the</a:t>
            </a:r>
            <a:r>
              <a:rPr sz="2400" spc="-225" dirty="0">
                <a:latin typeface="Verdana"/>
                <a:cs typeface="Verdana"/>
              </a:rPr>
              <a:t> </a:t>
            </a:r>
            <a:r>
              <a:rPr sz="2400" spc="25" dirty="0">
                <a:latin typeface="Verdana"/>
                <a:cs typeface="Verdana"/>
              </a:rPr>
              <a:t>page</a:t>
            </a:r>
            <a:endParaRPr sz="2400">
              <a:latin typeface="Verdana"/>
              <a:cs typeface="Verdana"/>
            </a:endParaRPr>
          </a:p>
        </p:txBody>
      </p:sp>
      <p:sp>
        <p:nvSpPr>
          <p:cNvPr id="4" name="object 4"/>
          <p:cNvSpPr txBox="1"/>
          <p:nvPr/>
        </p:nvSpPr>
        <p:spPr>
          <a:xfrm>
            <a:off x="4610790" y="1602396"/>
            <a:ext cx="4467860" cy="1307409"/>
          </a:xfrm>
          <a:prstGeom prst="rect">
            <a:avLst/>
          </a:prstGeom>
          <a:ln w="19049">
            <a:solidFill>
              <a:srgbClr val="000000"/>
            </a:solidFill>
          </a:ln>
        </p:spPr>
        <p:txBody>
          <a:bodyPr vert="horz" wrap="square" lIns="0" tIns="75565" rIns="0" bIns="0" rtlCol="0">
            <a:spAutoFit/>
          </a:bodyPr>
          <a:lstStyle/>
          <a:p>
            <a:pPr marL="85090">
              <a:lnSpc>
                <a:spcPct val="100000"/>
              </a:lnSpc>
              <a:spcBef>
                <a:spcPts val="595"/>
              </a:spcBef>
              <a:tabLst>
                <a:tab pos="1478280" algn="l"/>
              </a:tabLst>
            </a:pPr>
            <a:r>
              <a:rPr sz="2000" spc="5" dirty="0">
                <a:latin typeface="Arial"/>
                <a:cs typeface="Arial"/>
              </a:rPr>
              <a:t>&lt;h1&gt;About	</a:t>
            </a:r>
            <a:r>
              <a:rPr lang="en-US" sz="2000" spc="120" dirty="0" err="1">
                <a:latin typeface="Arial"/>
                <a:cs typeface="Arial"/>
              </a:rPr>
              <a:t>emmanuel</a:t>
            </a:r>
            <a:r>
              <a:rPr sz="2000" spc="120" dirty="0">
                <a:latin typeface="Arial"/>
                <a:cs typeface="Arial"/>
              </a:rPr>
              <a:t>&lt;/h1&gt;</a:t>
            </a:r>
            <a:endParaRPr sz="2000" dirty="0">
              <a:latin typeface="Arial"/>
              <a:cs typeface="Arial"/>
            </a:endParaRPr>
          </a:p>
          <a:p>
            <a:pPr marL="85090">
              <a:lnSpc>
                <a:spcPct val="100000"/>
              </a:lnSpc>
            </a:pPr>
            <a:r>
              <a:rPr sz="2000" spc="-55" dirty="0">
                <a:latin typeface="Arial"/>
                <a:cs typeface="Arial"/>
              </a:rPr>
              <a:t>&lt;p&gt;</a:t>
            </a:r>
            <a:endParaRPr sz="2000" dirty="0">
              <a:latin typeface="Arial"/>
              <a:cs typeface="Arial"/>
            </a:endParaRPr>
          </a:p>
          <a:p>
            <a:pPr marL="364490">
              <a:lnSpc>
                <a:spcPct val="100000"/>
              </a:lnSpc>
              <a:tabLst>
                <a:tab pos="921385" algn="l"/>
                <a:tab pos="1757045" algn="l"/>
              </a:tabLst>
            </a:pPr>
            <a:r>
              <a:rPr lang="en-US" sz="2000" spc="-90" dirty="0">
                <a:latin typeface="Arial"/>
                <a:cs typeface="Arial"/>
              </a:rPr>
              <a:t>He</a:t>
            </a:r>
            <a:r>
              <a:rPr sz="2000" spc="-90" dirty="0">
                <a:latin typeface="Arial"/>
                <a:cs typeface="Arial"/>
              </a:rPr>
              <a:t>	</a:t>
            </a:r>
            <a:r>
              <a:rPr sz="2000" spc="295" dirty="0">
                <a:latin typeface="Arial"/>
                <a:cs typeface="Arial"/>
              </a:rPr>
              <a:t>likes	</a:t>
            </a:r>
            <a:r>
              <a:rPr sz="2000" spc="-20" dirty="0">
                <a:latin typeface="Arial"/>
                <a:cs typeface="Arial"/>
              </a:rPr>
              <a:t>&lt;</a:t>
            </a:r>
            <a:r>
              <a:rPr sz="2000" spc="-20" dirty="0" err="1">
                <a:latin typeface="Arial"/>
                <a:cs typeface="Arial"/>
              </a:rPr>
              <a:t>em</a:t>
            </a:r>
            <a:r>
              <a:rPr sz="2000" spc="-20" dirty="0">
                <a:latin typeface="Arial"/>
                <a:cs typeface="Arial"/>
              </a:rPr>
              <a:t>&gt;</a:t>
            </a:r>
            <a:r>
              <a:rPr lang="en-US" sz="2000" spc="-20" dirty="0">
                <a:latin typeface="Arial"/>
                <a:cs typeface="Arial"/>
              </a:rPr>
              <a:t>talking</a:t>
            </a:r>
            <a:r>
              <a:rPr sz="2000" spc="-20" dirty="0">
                <a:latin typeface="Arial"/>
                <a:cs typeface="Arial"/>
              </a:rPr>
              <a:t>&lt;/em&gt;</a:t>
            </a:r>
            <a:endParaRPr sz="2000" dirty="0">
              <a:latin typeface="Arial"/>
              <a:cs typeface="Arial"/>
            </a:endParaRPr>
          </a:p>
          <a:p>
            <a:pPr marL="85090">
              <a:lnSpc>
                <a:spcPct val="100000"/>
              </a:lnSpc>
            </a:pPr>
            <a:r>
              <a:rPr sz="2000" spc="90" dirty="0">
                <a:latin typeface="Arial"/>
                <a:cs typeface="Arial"/>
              </a:rPr>
              <a:t>&lt;/p&gt;</a:t>
            </a:r>
            <a:endParaRPr sz="2000" dirty="0">
              <a:latin typeface="Arial"/>
              <a:cs typeface="Arial"/>
            </a:endParaRPr>
          </a:p>
        </p:txBody>
      </p:sp>
      <p:sp>
        <p:nvSpPr>
          <p:cNvPr id="5" name="object 5"/>
          <p:cNvSpPr txBox="1"/>
          <p:nvPr/>
        </p:nvSpPr>
        <p:spPr>
          <a:xfrm>
            <a:off x="605198" y="1602396"/>
            <a:ext cx="3914140" cy="1209675"/>
          </a:xfrm>
          <a:prstGeom prst="rect">
            <a:avLst/>
          </a:prstGeom>
          <a:ln w="19049">
            <a:solidFill>
              <a:srgbClr val="000000"/>
            </a:solidFill>
          </a:ln>
        </p:spPr>
        <p:txBody>
          <a:bodyPr vert="horz" wrap="square" lIns="0" tIns="75565" rIns="0" bIns="0" rtlCol="0">
            <a:spAutoFit/>
          </a:bodyPr>
          <a:lstStyle/>
          <a:p>
            <a:pPr marL="85725">
              <a:lnSpc>
                <a:spcPct val="100000"/>
              </a:lnSpc>
              <a:spcBef>
                <a:spcPts val="595"/>
              </a:spcBef>
              <a:tabLst>
                <a:tab pos="503555" algn="l"/>
              </a:tabLst>
            </a:pPr>
            <a:r>
              <a:rPr sz="2000" spc="-20" dirty="0">
                <a:latin typeface="Arial"/>
                <a:cs typeface="Arial"/>
              </a:rPr>
              <a:t>h1	</a:t>
            </a:r>
            <a:r>
              <a:rPr sz="2000" spc="430" dirty="0">
                <a:latin typeface="Arial"/>
                <a:cs typeface="Arial"/>
              </a:rPr>
              <a:t>{</a:t>
            </a:r>
            <a:endParaRPr sz="2000">
              <a:latin typeface="Arial"/>
              <a:cs typeface="Arial"/>
            </a:endParaRPr>
          </a:p>
          <a:p>
            <a:pPr marL="364490">
              <a:lnSpc>
                <a:spcPct val="100000"/>
              </a:lnSpc>
              <a:tabLst>
                <a:tab pos="1478280" algn="l"/>
                <a:tab pos="2035810" algn="l"/>
                <a:tab pos="2871470" algn="l"/>
              </a:tabLst>
            </a:pPr>
            <a:r>
              <a:rPr sz="2000" spc="190" dirty="0">
                <a:latin typeface="Arial"/>
                <a:cs typeface="Arial"/>
              </a:rPr>
              <a:t>border:	</a:t>
            </a:r>
            <a:r>
              <a:rPr sz="2000" spc="20" dirty="0">
                <a:latin typeface="Arial"/>
                <a:cs typeface="Arial"/>
              </a:rPr>
              <a:t>5px	</a:t>
            </a:r>
            <a:r>
              <a:rPr sz="2000" spc="270" dirty="0">
                <a:latin typeface="Arial"/>
                <a:cs typeface="Arial"/>
              </a:rPr>
              <a:t>solid	</a:t>
            </a:r>
            <a:r>
              <a:rPr sz="2000" spc="229" dirty="0">
                <a:latin typeface="Arial"/>
                <a:cs typeface="Arial"/>
              </a:rPr>
              <a:t>red;</a:t>
            </a:r>
            <a:endParaRPr sz="2000">
              <a:latin typeface="Arial"/>
              <a:cs typeface="Arial"/>
            </a:endParaRPr>
          </a:p>
          <a:p>
            <a:pPr marL="85725">
              <a:lnSpc>
                <a:spcPct val="100000"/>
              </a:lnSpc>
            </a:pPr>
            <a:r>
              <a:rPr sz="2000" spc="430" dirty="0">
                <a:latin typeface="Arial"/>
                <a:cs typeface="Arial"/>
              </a:rPr>
              <a:t>}</a:t>
            </a:r>
            <a:endParaRPr sz="2000">
              <a:latin typeface="Arial"/>
              <a:cs typeface="Arial"/>
            </a:endParaRPr>
          </a:p>
        </p:txBody>
      </p:sp>
      <p:sp>
        <p:nvSpPr>
          <p:cNvPr id="6" name="object 6"/>
          <p:cNvSpPr txBox="1"/>
          <p:nvPr/>
        </p:nvSpPr>
        <p:spPr>
          <a:xfrm>
            <a:off x="537123" y="3271402"/>
            <a:ext cx="2837815" cy="3225883"/>
          </a:xfrm>
          <a:prstGeom prst="rect">
            <a:avLst/>
          </a:prstGeom>
        </p:spPr>
        <p:txBody>
          <a:bodyPr vert="horz" wrap="square" lIns="0" tIns="14605" rIns="0" bIns="0" rtlCol="0">
            <a:spAutoFit/>
          </a:bodyPr>
          <a:lstStyle/>
          <a:p>
            <a:pPr marL="12700" marR="5080">
              <a:lnSpc>
                <a:spcPct val="99500"/>
              </a:lnSpc>
              <a:spcBef>
                <a:spcPts val="115"/>
              </a:spcBef>
            </a:pPr>
            <a:r>
              <a:rPr sz="2400" b="1" spc="-5" dirty="0">
                <a:solidFill>
                  <a:srgbClr val="424242"/>
                </a:solidFill>
                <a:latin typeface="Courier New"/>
                <a:cs typeface="Courier New"/>
              </a:rPr>
              <a:t>&lt;h1&gt;</a:t>
            </a:r>
            <a:r>
              <a:rPr sz="2400" b="1" spc="-985" dirty="0">
                <a:solidFill>
                  <a:srgbClr val="424242"/>
                </a:solidFill>
                <a:latin typeface="Courier New"/>
                <a:cs typeface="Courier New"/>
              </a:rPr>
              <a:t> </a:t>
            </a:r>
            <a:r>
              <a:rPr sz="2400" spc="-125" dirty="0">
                <a:solidFill>
                  <a:srgbClr val="424242"/>
                </a:solidFill>
                <a:latin typeface="Arial"/>
                <a:cs typeface="Arial"/>
              </a:rPr>
              <a:t>is </a:t>
            </a:r>
            <a:r>
              <a:rPr sz="2400" spc="-85" dirty="0">
                <a:solidFill>
                  <a:srgbClr val="424242"/>
                </a:solidFill>
                <a:latin typeface="Arial"/>
                <a:cs typeface="Arial"/>
              </a:rPr>
              <a:t>block-level, </a:t>
            </a:r>
            <a:r>
              <a:rPr sz="2400" spc="-175" dirty="0">
                <a:solidFill>
                  <a:srgbClr val="424242"/>
                </a:solidFill>
                <a:latin typeface="Arial"/>
                <a:cs typeface="Arial"/>
              </a:rPr>
              <a:t>so  </a:t>
            </a:r>
            <a:r>
              <a:rPr sz="2400" spc="70" dirty="0">
                <a:solidFill>
                  <a:srgbClr val="424242"/>
                </a:solidFill>
                <a:latin typeface="Arial"/>
                <a:cs typeface="Arial"/>
              </a:rPr>
              <a:t>it </a:t>
            </a:r>
            <a:r>
              <a:rPr sz="2400" spc="-110" dirty="0">
                <a:solidFill>
                  <a:srgbClr val="424242"/>
                </a:solidFill>
                <a:latin typeface="Arial"/>
                <a:cs typeface="Arial"/>
              </a:rPr>
              <a:t>extends </a:t>
            </a:r>
            <a:r>
              <a:rPr sz="2400" spc="-30" dirty="0">
                <a:solidFill>
                  <a:srgbClr val="424242"/>
                </a:solidFill>
                <a:latin typeface="Arial"/>
                <a:cs typeface="Arial"/>
              </a:rPr>
              <a:t>the </a:t>
            </a:r>
            <a:r>
              <a:rPr sz="2400" dirty="0">
                <a:solidFill>
                  <a:srgbClr val="424242"/>
                </a:solidFill>
                <a:latin typeface="Arial"/>
                <a:cs typeface="Arial"/>
              </a:rPr>
              <a:t>full  </a:t>
            </a:r>
            <a:r>
              <a:rPr sz="2400" spc="-10" dirty="0">
                <a:solidFill>
                  <a:srgbClr val="424242"/>
                </a:solidFill>
                <a:latin typeface="Arial"/>
                <a:cs typeface="Arial"/>
              </a:rPr>
              <a:t>width </a:t>
            </a:r>
            <a:r>
              <a:rPr sz="2400" spc="-5" dirty="0">
                <a:solidFill>
                  <a:srgbClr val="424242"/>
                </a:solidFill>
                <a:latin typeface="Arial"/>
                <a:cs typeface="Arial"/>
              </a:rPr>
              <a:t>of </a:t>
            </a:r>
            <a:r>
              <a:rPr sz="2400" spc="-30" dirty="0">
                <a:solidFill>
                  <a:srgbClr val="424242"/>
                </a:solidFill>
                <a:latin typeface="Arial"/>
                <a:cs typeface="Arial"/>
              </a:rPr>
              <a:t>the </a:t>
            </a:r>
            <a:r>
              <a:rPr sz="2400" spc="-155" dirty="0">
                <a:solidFill>
                  <a:srgbClr val="424242"/>
                </a:solidFill>
                <a:latin typeface="Arial"/>
                <a:cs typeface="Arial"/>
              </a:rPr>
              <a:t>page </a:t>
            </a:r>
            <a:r>
              <a:rPr sz="2400" spc="-100" dirty="0">
                <a:solidFill>
                  <a:srgbClr val="424242"/>
                </a:solidFill>
                <a:latin typeface="Arial"/>
                <a:cs typeface="Arial"/>
              </a:rPr>
              <a:t>by  </a:t>
            </a:r>
            <a:r>
              <a:rPr sz="2400" spc="-45" dirty="0">
                <a:solidFill>
                  <a:srgbClr val="424242"/>
                </a:solidFill>
                <a:latin typeface="Arial"/>
                <a:cs typeface="Arial"/>
              </a:rPr>
              <a:t>default</a:t>
            </a:r>
            <a:endParaRPr sz="2400" dirty="0">
              <a:latin typeface="Arial"/>
              <a:cs typeface="Arial"/>
            </a:endParaRPr>
          </a:p>
          <a:p>
            <a:pPr marL="12700" marR="109855">
              <a:lnSpc>
                <a:spcPct val="99800"/>
              </a:lnSpc>
              <a:spcBef>
                <a:spcPts val="975"/>
              </a:spcBef>
            </a:pPr>
            <a:r>
              <a:rPr sz="2400" spc="-70" dirty="0">
                <a:solidFill>
                  <a:srgbClr val="424242"/>
                </a:solidFill>
                <a:latin typeface="Arial"/>
                <a:cs typeface="Arial"/>
              </a:rPr>
              <a:t>Note </a:t>
            </a:r>
            <a:r>
              <a:rPr sz="2400" spc="-60" dirty="0">
                <a:solidFill>
                  <a:srgbClr val="424242"/>
                </a:solidFill>
                <a:latin typeface="Arial"/>
                <a:cs typeface="Arial"/>
              </a:rPr>
              <a:t>how </a:t>
            </a:r>
            <a:r>
              <a:rPr sz="2400" spc="-85" dirty="0">
                <a:solidFill>
                  <a:srgbClr val="424242"/>
                </a:solidFill>
                <a:latin typeface="Arial"/>
                <a:cs typeface="Arial"/>
              </a:rPr>
              <a:t>block-level  </a:t>
            </a:r>
            <a:r>
              <a:rPr sz="2400" spc="-90" dirty="0">
                <a:solidFill>
                  <a:srgbClr val="424242"/>
                </a:solidFill>
                <a:latin typeface="Arial"/>
                <a:cs typeface="Arial"/>
              </a:rPr>
              <a:t>elements </a:t>
            </a:r>
            <a:r>
              <a:rPr sz="2400" spc="-35" dirty="0">
                <a:solidFill>
                  <a:srgbClr val="424242"/>
                </a:solidFill>
                <a:latin typeface="Arial"/>
                <a:cs typeface="Arial"/>
              </a:rPr>
              <a:t>(</a:t>
            </a:r>
            <a:r>
              <a:rPr sz="2400" b="1" spc="-35" dirty="0">
                <a:solidFill>
                  <a:srgbClr val="424242"/>
                </a:solidFill>
                <a:latin typeface="Courier New"/>
                <a:cs typeface="Courier New"/>
              </a:rPr>
              <a:t>h1</a:t>
            </a:r>
            <a:r>
              <a:rPr sz="2400" spc="-35" dirty="0">
                <a:solidFill>
                  <a:srgbClr val="424242"/>
                </a:solidFill>
                <a:latin typeface="Arial"/>
                <a:cs typeface="Arial"/>
              </a:rPr>
              <a:t>, </a:t>
            </a:r>
            <a:r>
              <a:rPr sz="2400" b="1" spc="-40" dirty="0">
                <a:solidFill>
                  <a:srgbClr val="424242"/>
                </a:solidFill>
                <a:latin typeface="Courier New"/>
                <a:cs typeface="Courier New"/>
              </a:rPr>
              <a:t>p</a:t>
            </a:r>
            <a:r>
              <a:rPr sz="2400" spc="-40" dirty="0">
                <a:solidFill>
                  <a:srgbClr val="424242"/>
                </a:solidFill>
                <a:latin typeface="Arial"/>
                <a:cs typeface="Arial"/>
              </a:rPr>
              <a:t>)</a:t>
            </a:r>
            <a:r>
              <a:rPr sz="2400" spc="-320" dirty="0">
                <a:solidFill>
                  <a:srgbClr val="424242"/>
                </a:solidFill>
                <a:latin typeface="Arial"/>
                <a:cs typeface="Arial"/>
              </a:rPr>
              <a:t> </a:t>
            </a:r>
            <a:r>
              <a:rPr sz="2400" spc="-10" dirty="0">
                <a:solidFill>
                  <a:srgbClr val="424242"/>
                </a:solidFill>
                <a:latin typeface="Arial"/>
                <a:cs typeface="Arial"/>
              </a:rPr>
              <a:t>flow  top </a:t>
            </a:r>
            <a:r>
              <a:rPr sz="2400" spc="30" dirty="0">
                <a:solidFill>
                  <a:srgbClr val="424242"/>
                </a:solidFill>
                <a:latin typeface="Arial"/>
                <a:cs typeface="Arial"/>
              </a:rPr>
              <a:t>to</a:t>
            </a:r>
            <a:r>
              <a:rPr sz="2400" spc="-260" dirty="0">
                <a:solidFill>
                  <a:srgbClr val="424242"/>
                </a:solidFill>
                <a:latin typeface="Arial"/>
                <a:cs typeface="Arial"/>
              </a:rPr>
              <a:t> </a:t>
            </a:r>
            <a:r>
              <a:rPr sz="2400" spc="-10" dirty="0">
                <a:solidFill>
                  <a:srgbClr val="424242"/>
                </a:solidFill>
                <a:latin typeface="Arial"/>
                <a:cs typeface="Arial"/>
              </a:rPr>
              <a:t>bottom</a:t>
            </a:r>
            <a:endParaRPr sz="2400" dirty="0">
              <a:latin typeface="Arial"/>
              <a:cs typeface="Arial"/>
            </a:endParaRPr>
          </a:p>
          <a:p>
            <a:pPr marL="12700">
              <a:lnSpc>
                <a:spcPct val="100000"/>
              </a:lnSpc>
              <a:spcBef>
                <a:spcPts val="969"/>
              </a:spcBef>
            </a:pPr>
            <a:r>
              <a:rPr sz="2400" spc="-204" dirty="0">
                <a:solidFill>
                  <a:srgbClr val="424242"/>
                </a:solidFill>
                <a:latin typeface="Arial"/>
                <a:cs typeface="Arial"/>
              </a:rPr>
              <a:t>See:</a:t>
            </a:r>
            <a:r>
              <a:rPr sz="2400" spc="-125" dirty="0">
                <a:solidFill>
                  <a:srgbClr val="424242"/>
                </a:solidFill>
                <a:latin typeface="Arial"/>
                <a:cs typeface="Arial"/>
              </a:rPr>
              <a:t> </a:t>
            </a:r>
            <a:r>
              <a:rPr sz="2400" u="heavy" spc="-265" dirty="0">
                <a:solidFill>
                  <a:srgbClr val="0097A7"/>
                </a:solidFill>
                <a:uFill>
                  <a:solidFill>
                    <a:srgbClr val="0097A7"/>
                  </a:solidFill>
                </a:uFill>
                <a:latin typeface="Arial"/>
                <a:cs typeface="Arial"/>
                <a:hlinkClick r:id="rId3"/>
              </a:rPr>
              <a:t>JSBin</a:t>
            </a:r>
            <a:endParaRPr sz="2400" dirty="0">
              <a:latin typeface="Arial"/>
              <a:cs typeface="Arial"/>
            </a:endParaRPr>
          </a:p>
        </p:txBody>
      </p:sp>
      <p:sp>
        <p:nvSpPr>
          <p:cNvPr id="8" name="object 8"/>
          <p:cNvSpPr/>
          <p:nvPr/>
        </p:nvSpPr>
        <p:spPr>
          <a:xfrm>
            <a:off x="3722792" y="3542392"/>
            <a:ext cx="5006975" cy="2714625"/>
          </a:xfrm>
          <a:custGeom>
            <a:avLst/>
            <a:gdLst/>
            <a:ahLst/>
            <a:cxnLst/>
            <a:rect l="l" t="t" r="r" b="b"/>
            <a:pathLst>
              <a:path w="5006975" h="2714625">
                <a:moveTo>
                  <a:pt x="0" y="0"/>
                </a:moveTo>
                <a:lnTo>
                  <a:pt x="5006764" y="0"/>
                </a:lnTo>
                <a:lnTo>
                  <a:pt x="5006764" y="2714269"/>
                </a:lnTo>
                <a:lnTo>
                  <a:pt x="0" y="2714269"/>
                </a:lnTo>
                <a:lnTo>
                  <a:pt x="0" y="0"/>
                </a:lnTo>
                <a:close/>
              </a:path>
            </a:pathLst>
          </a:custGeom>
          <a:ln w="38099">
            <a:solidFill>
              <a:srgbClr val="B6B6B6"/>
            </a:solidFill>
          </a:ln>
        </p:spPr>
        <p:txBody>
          <a:bodyPr wrap="square" lIns="0" tIns="0" rIns="0" bIns="0" rtlCol="0"/>
          <a:lstStyle/>
          <a:p>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44354-66B4-40B1-A888-521C94214A09}"/>
              </a:ext>
            </a:extLst>
          </p:cNvPr>
          <p:cNvPicPr>
            <a:picLocks noChangeAspect="1"/>
          </p:cNvPicPr>
          <p:nvPr/>
        </p:nvPicPr>
        <p:blipFill>
          <a:blip r:embed="rId2"/>
          <a:stretch>
            <a:fillRect/>
          </a:stretch>
        </p:blipFill>
        <p:spPr>
          <a:xfrm>
            <a:off x="1066801" y="2133600"/>
            <a:ext cx="6430374" cy="5181600"/>
          </a:xfrm>
          <a:prstGeom prst="rect">
            <a:avLst/>
          </a:prstGeom>
        </p:spPr>
      </p:pic>
      <p:sp>
        <p:nvSpPr>
          <p:cNvPr id="4" name="object 4"/>
          <p:cNvSpPr txBox="1">
            <a:spLocks noGrp="1"/>
          </p:cNvSpPr>
          <p:nvPr>
            <p:ph type="title"/>
          </p:nvPr>
        </p:nvSpPr>
        <p:spPr>
          <a:xfrm>
            <a:off x="735486" y="453359"/>
            <a:ext cx="3431540" cy="1397000"/>
          </a:xfrm>
          <a:prstGeom prst="rect">
            <a:avLst/>
          </a:prstGeom>
        </p:spPr>
        <p:txBody>
          <a:bodyPr vert="horz" wrap="square" lIns="0" tIns="12700" rIns="0" bIns="0" rtlCol="0">
            <a:spAutoFit/>
          </a:bodyPr>
          <a:lstStyle/>
          <a:p>
            <a:pPr marL="569595" marR="5080" indent="-557530">
              <a:lnSpc>
                <a:spcPct val="100000"/>
              </a:lnSpc>
              <a:spcBef>
                <a:spcPts val="100"/>
              </a:spcBef>
            </a:pPr>
            <a:r>
              <a:rPr sz="3000" b="1" spc="-300" dirty="0">
                <a:solidFill>
                  <a:srgbClr val="1267F0"/>
                </a:solidFill>
                <a:latin typeface="Verdana"/>
                <a:cs typeface="Verdana"/>
              </a:rPr>
              <a:t>Q: </a:t>
            </a:r>
            <a:r>
              <a:rPr sz="3000" b="1" spc="-105" dirty="0">
                <a:solidFill>
                  <a:srgbClr val="1267F0"/>
                </a:solidFill>
                <a:latin typeface="Verdana"/>
                <a:cs typeface="Verdana"/>
              </a:rPr>
              <a:t>What </a:t>
            </a:r>
            <a:r>
              <a:rPr sz="3000" b="1" spc="-150" dirty="0">
                <a:solidFill>
                  <a:srgbClr val="1267F0"/>
                </a:solidFill>
                <a:latin typeface="Verdana"/>
                <a:cs typeface="Verdana"/>
              </a:rPr>
              <a:t>does</a:t>
            </a:r>
            <a:r>
              <a:rPr sz="3000" b="1" spc="-745" dirty="0">
                <a:solidFill>
                  <a:srgbClr val="1267F0"/>
                </a:solidFill>
                <a:latin typeface="Verdana"/>
                <a:cs typeface="Verdana"/>
              </a:rPr>
              <a:t> </a:t>
            </a:r>
            <a:r>
              <a:rPr sz="3000" b="1" spc="-120" dirty="0">
                <a:solidFill>
                  <a:srgbClr val="1267F0"/>
                </a:solidFill>
                <a:latin typeface="Verdana"/>
                <a:cs typeface="Verdana"/>
              </a:rPr>
              <a:t>this  </a:t>
            </a:r>
            <a:r>
              <a:rPr sz="3000" b="1" spc="-114" dirty="0">
                <a:solidFill>
                  <a:srgbClr val="1267F0"/>
                </a:solidFill>
                <a:latin typeface="Verdana"/>
                <a:cs typeface="Verdana"/>
              </a:rPr>
              <a:t>look</a:t>
            </a:r>
            <a:r>
              <a:rPr sz="3000" b="1" spc="-390" dirty="0">
                <a:solidFill>
                  <a:srgbClr val="1267F0"/>
                </a:solidFill>
                <a:latin typeface="Verdana"/>
                <a:cs typeface="Verdana"/>
              </a:rPr>
              <a:t> </a:t>
            </a:r>
            <a:r>
              <a:rPr sz="3000" b="1" spc="-110" dirty="0">
                <a:solidFill>
                  <a:srgbClr val="1267F0"/>
                </a:solidFill>
                <a:latin typeface="Verdana"/>
                <a:cs typeface="Verdana"/>
              </a:rPr>
              <a:t>like</a:t>
            </a:r>
            <a:r>
              <a:rPr sz="3000" b="1" spc="-385" dirty="0">
                <a:solidFill>
                  <a:srgbClr val="1267F0"/>
                </a:solidFill>
                <a:latin typeface="Verdana"/>
                <a:cs typeface="Verdana"/>
              </a:rPr>
              <a:t> </a:t>
            </a:r>
            <a:r>
              <a:rPr sz="3000" b="1" spc="-105" dirty="0">
                <a:solidFill>
                  <a:srgbClr val="1267F0"/>
                </a:solidFill>
                <a:latin typeface="Verdana"/>
                <a:cs typeface="Verdana"/>
              </a:rPr>
              <a:t>in</a:t>
            </a:r>
            <a:r>
              <a:rPr sz="3000" b="1" spc="-390" dirty="0">
                <a:solidFill>
                  <a:srgbClr val="1267F0"/>
                </a:solidFill>
                <a:latin typeface="Verdana"/>
                <a:cs typeface="Verdana"/>
              </a:rPr>
              <a:t> </a:t>
            </a:r>
            <a:r>
              <a:rPr sz="3000" b="1" spc="-114" dirty="0">
                <a:solidFill>
                  <a:srgbClr val="1267F0"/>
                </a:solidFill>
                <a:latin typeface="Verdana"/>
                <a:cs typeface="Verdana"/>
              </a:rPr>
              <a:t>the</a:t>
            </a:r>
            <a:endParaRPr sz="3000" dirty="0">
              <a:latin typeface="Verdana"/>
              <a:cs typeface="Verdana"/>
            </a:endParaRPr>
          </a:p>
          <a:p>
            <a:pPr marL="1620520">
              <a:lnSpc>
                <a:spcPct val="100000"/>
              </a:lnSpc>
            </a:pPr>
            <a:r>
              <a:rPr sz="3000" b="1" spc="-195" dirty="0">
                <a:solidFill>
                  <a:srgbClr val="1267F0"/>
                </a:solidFill>
                <a:latin typeface="Verdana"/>
                <a:cs typeface="Verdana"/>
              </a:rPr>
              <a:t>browser?</a:t>
            </a:r>
            <a:endParaRPr sz="3000" dirty="0">
              <a:latin typeface="Verdana"/>
              <a:cs typeface="Verdana"/>
            </a:endParaRPr>
          </a:p>
        </p:txBody>
      </p:sp>
      <p:sp>
        <p:nvSpPr>
          <p:cNvPr id="5" name="object 5"/>
          <p:cNvSpPr txBox="1"/>
          <p:nvPr/>
        </p:nvSpPr>
        <p:spPr>
          <a:xfrm>
            <a:off x="4501515" y="338324"/>
            <a:ext cx="4364990" cy="1649095"/>
          </a:xfrm>
          <a:prstGeom prst="rect">
            <a:avLst/>
          </a:prstGeom>
          <a:ln w="19049">
            <a:solidFill>
              <a:srgbClr val="000000"/>
            </a:solidFill>
          </a:ln>
        </p:spPr>
        <p:txBody>
          <a:bodyPr vert="horz" wrap="square" lIns="0" tIns="73025" rIns="0" bIns="0" rtlCol="0">
            <a:spAutoFit/>
          </a:bodyPr>
          <a:lstStyle/>
          <a:p>
            <a:pPr marL="85090">
              <a:lnSpc>
                <a:spcPts val="2865"/>
              </a:lnSpc>
              <a:spcBef>
                <a:spcPts val="575"/>
              </a:spcBef>
              <a:tabLst>
                <a:tab pos="586740" algn="l"/>
              </a:tabLst>
            </a:pPr>
            <a:r>
              <a:rPr sz="2400" spc="-20" dirty="0">
                <a:latin typeface="Arial"/>
                <a:cs typeface="Arial"/>
              </a:rPr>
              <a:t>h1	</a:t>
            </a:r>
            <a:r>
              <a:rPr sz="2400" spc="515" dirty="0">
                <a:latin typeface="Arial"/>
                <a:cs typeface="Arial"/>
              </a:rPr>
              <a:t>{</a:t>
            </a:r>
            <a:endParaRPr sz="2400" dirty="0">
              <a:latin typeface="Arial"/>
              <a:cs typeface="Arial"/>
            </a:endParaRPr>
          </a:p>
          <a:p>
            <a:pPr marL="420370">
              <a:lnSpc>
                <a:spcPts val="2850"/>
              </a:lnSpc>
              <a:tabLst>
                <a:tab pos="1757045" algn="l"/>
                <a:tab pos="2425700" algn="l"/>
                <a:tab pos="3428365" algn="l"/>
              </a:tabLst>
            </a:pPr>
            <a:r>
              <a:rPr sz="2400" spc="225" dirty="0">
                <a:latin typeface="Arial"/>
                <a:cs typeface="Arial"/>
              </a:rPr>
              <a:t>border:	</a:t>
            </a:r>
            <a:r>
              <a:rPr sz="2400" spc="25" dirty="0">
                <a:latin typeface="Arial"/>
                <a:cs typeface="Arial"/>
              </a:rPr>
              <a:t>5px	</a:t>
            </a:r>
            <a:r>
              <a:rPr sz="2400" spc="325" dirty="0">
                <a:latin typeface="Arial"/>
                <a:cs typeface="Arial"/>
              </a:rPr>
              <a:t>solid	</a:t>
            </a:r>
            <a:r>
              <a:rPr sz="2400" spc="280" dirty="0">
                <a:latin typeface="Arial"/>
                <a:cs typeface="Arial"/>
              </a:rPr>
              <a:t>red;</a:t>
            </a:r>
            <a:endParaRPr sz="2400" dirty="0">
              <a:latin typeface="Arial"/>
              <a:cs typeface="Arial"/>
            </a:endParaRPr>
          </a:p>
          <a:p>
            <a:pPr marL="420370">
              <a:lnSpc>
                <a:spcPts val="2850"/>
              </a:lnSpc>
              <a:tabLst>
                <a:tab pos="1590675" algn="l"/>
              </a:tabLst>
            </a:pPr>
            <a:r>
              <a:rPr sz="2400" b="1" spc="135" dirty="0">
                <a:latin typeface="Arial"/>
                <a:cs typeface="Arial"/>
              </a:rPr>
              <a:t>width:	</a:t>
            </a:r>
            <a:r>
              <a:rPr sz="2400" b="1" spc="-90" dirty="0">
                <a:latin typeface="Arial"/>
                <a:cs typeface="Arial"/>
              </a:rPr>
              <a:t>50%;</a:t>
            </a:r>
            <a:endParaRPr sz="2400" dirty="0">
              <a:latin typeface="Arial"/>
              <a:cs typeface="Arial"/>
            </a:endParaRPr>
          </a:p>
          <a:p>
            <a:pPr marL="85090">
              <a:lnSpc>
                <a:spcPts val="2865"/>
              </a:lnSpc>
            </a:pPr>
            <a:r>
              <a:rPr sz="2400" spc="515" dirty="0">
                <a:latin typeface="Arial"/>
                <a:cs typeface="Arial"/>
              </a:rPr>
              <a:t>}</a:t>
            </a:r>
            <a:endParaRPr sz="2400" dirty="0">
              <a:latin typeface="Arial"/>
              <a:cs typeface="Arial"/>
            </a:endParaRPr>
          </a:p>
        </p:txBody>
      </p:sp>
      <p:sp>
        <p:nvSpPr>
          <p:cNvPr id="7" name="object 5">
            <a:extLst>
              <a:ext uri="{FF2B5EF4-FFF2-40B4-BE49-F238E27FC236}">
                <a16:creationId xmlns:a16="http://schemas.microsoft.com/office/drawing/2014/main" id="{E0728A7E-3639-4BB7-B993-4B5A2A62A4B3}"/>
              </a:ext>
            </a:extLst>
          </p:cNvPr>
          <p:cNvSpPr/>
          <p:nvPr/>
        </p:nvSpPr>
        <p:spPr>
          <a:xfrm>
            <a:off x="1066800" y="2133600"/>
            <a:ext cx="6424612" cy="2874042"/>
          </a:xfrm>
          <a:custGeom>
            <a:avLst/>
            <a:gdLst/>
            <a:ahLst/>
            <a:cxnLst/>
            <a:rect l="l" t="t" r="r" b="b"/>
            <a:pathLst>
              <a:path w="6344284" h="4382134">
                <a:moveTo>
                  <a:pt x="0" y="0"/>
                </a:moveTo>
                <a:lnTo>
                  <a:pt x="6343887" y="0"/>
                </a:lnTo>
                <a:lnTo>
                  <a:pt x="6343887" y="4381566"/>
                </a:lnTo>
                <a:lnTo>
                  <a:pt x="0" y="4381566"/>
                </a:lnTo>
                <a:lnTo>
                  <a:pt x="0" y="0"/>
                </a:lnTo>
                <a:close/>
              </a:path>
            </a:pathLst>
          </a:custGeom>
          <a:ln w="38099">
            <a:solidFill>
              <a:srgbClr val="B6B6B6"/>
            </a:solidFill>
          </a:ln>
        </p:spPr>
        <p:txBody>
          <a:bodyPr wrap="square" lIns="0" tIns="0" rIns="0" bIns="0" rtlCol="0"/>
          <a:lstStyle/>
          <a:p>
            <a:endParaRPr/>
          </a:p>
        </p:txBody>
      </p:sp>
      <p:sp>
        <p:nvSpPr>
          <p:cNvPr id="8" name="object 4">
            <a:extLst>
              <a:ext uri="{FF2B5EF4-FFF2-40B4-BE49-F238E27FC236}">
                <a16:creationId xmlns:a16="http://schemas.microsoft.com/office/drawing/2014/main" id="{929E59CB-7FE3-41B7-B5A4-50AC66AAEEC8}"/>
              </a:ext>
            </a:extLst>
          </p:cNvPr>
          <p:cNvSpPr txBox="1"/>
          <p:nvPr/>
        </p:nvSpPr>
        <p:spPr>
          <a:xfrm>
            <a:off x="4724400" y="5290883"/>
            <a:ext cx="4255893" cy="1307409"/>
          </a:xfrm>
          <a:prstGeom prst="rect">
            <a:avLst/>
          </a:prstGeom>
          <a:ln w="19049">
            <a:solidFill>
              <a:srgbClr val="000000"/>
            </a:solidFill>
          </a:ln>
        </p:spPr>
        <p:txBody>
          <a:bodyPr vert="horz" wrap="square" lIns="0" tIns="75565" rIns="0" bIns="0" rtlCol="0">
            <a:spAutoFit/>
          </a:bodyPr>
          <a:lstStyle/>
          <a:p>
            <a:pPr marL="85090">
              <a:lnSpc>
                <a:spcPct val="100000"/>
              </a:lnSpc>
              <a:spcBef>
                <a:spcPts val="595"/>
              </a:spcBef>
              <a:tabLst>
                <a:tab pos="1478280" algn="l"/>
              </a:tabLst>
            </a:pPr>
            <a:r>
              <a:rPr sz="2000" spc="5" dirty="0">
                <a:latin typeface="Arial"/>
                <a:cs typeface="Arial"/>
              </a:rPr>
              <a:t>&lt;h1&gt;About	</a:t>
            </a:r>
            <a:r>
              <a:rPr lang="en-US" sz="2000" spc="120" dirty="0" err="1">
                <a:latin typeface="Arial"/>
                <a:cs typeface="Arial"/>
              </a:rPr>
              <a:t>emmanuel</a:t>
            </a:r>
            <a:r>
              <a:rPr sz="2000" spc="120" dirty="0">
                <a:latin typeface="Arial"/>
                <a:cs typeface="Arial"/>
              </a:rPr>
              <a:t>&lt;/h1&gt;</a:t>
            </a:r>
            <a:endParaRPr sz="2000" dirty="0">
              <a:latin typeface="Arial"/>
              <a:cs typeface="Arial"/>
            </a:endParaRPr>
          </a:p>
          <a:p>
            <a:pPr marL="85090">
              <a:lnSpc>
                <a:spcPct val="100000"/>
              </a:lnSpc>
            </a:pPr>
            <a:r>
              <a:rPr sz="2000" spc="-55" dirty="0">
                <a:latin typeface="Arial"/>
                <a:cs typeface="Arial"/>
              </a:rPr>
              <a:t>&lt;p&gt;</a:t>
            </a:r>
            <a:endParaRPr sz="2000" dirty="0">
              <a:latin typeface="Arial"/>
              <a:cs typeface="Arial"/>
            </a:endParaRPr>
          </a:p>
          <a:p>
            <a:pPr marL="364490">
              <a:lnSpc>
                <a:spcPct val="100000"/>
              </a:lnSpc>
              <a:tabLst>
                <a:tab pos="921385" algn="l"/>
                <a:tab pos="1757045" algn="l"/>
              </a:tabLst>
            </a:pPr>
            <a:r>
              <a:rPr lang="en-US" sz="2000" spc="-90" dirty="0">
                <a:latin typeface="Arial"/>
                <a:cs typeface="Arial"/>
              </a:rPr>
              <a:t>He</a:t>
            </a:r>
            <a:r>
              <a:rPr sz="2000" spc="-90" dirty="0">
                <a:latin typeface="Arial"/>
                <a:cs typeface="Arial"/>
              </a:rPr>
              <a:t>	</a:t>
            </a:r>
            <a:r>
              <a:rPr sz="2000" spc="295" dirty="0">
                <a:latin typeface="Arial"/>
                <a:cs typeface="Arial"/>
              </a:rPr>
              <a:t>likes	</a:t>
            </a:r>
            <a:r>
              <a:rPr sz="2000" spc="-20" dirty="0">
                <a:latin typeface="Arial"/>
                <a:cs typeface="Arial"/>
              </a:rPr>
              <a:t>&lt;</a:t>
            </a:r>
            <a:r>
              <a:rPr sz="2000" spc="-20" dirty="0" err="1">
                <a:latin typeface="Arial"/>
                <a:cs typeface="Arial"/>
              </a:rPr>
              <a:t>em</a:t>
            </a:r>
            <a:r>
              <a:rPr sz="2000" spc="-20" dirty="0">
                <a:latin typeface="Arial"/>
                <a:cs typeface="Arial"/>
              </a:rPr>
              <a:t>&gt;</a:t>
            </a:r>
            <a:r>
              <a:rPr lang="en-US" sz="2000" spc="-20" dirty="0">
                <a:latin typeface="Arial"/>
                <a:cs typeface="Arial"/>
              </a:rPr>
              <a:t>talking</a:t>
            </a:r>
            <a:r>
              <a:rPr sz="2000" spc="-20" dirty="0">
                <a:latin typeface="Arial"/>
                <a:cs typeface="Arial"/>
              </a:rPr>
              <a:t>&lt;/em&gt;</a:t>
            </a:r>
            <a:endParaRPr sz="2000" dirty="0">
              <a:latin typeface="Arial"/>
              <a:cs typeface="Arial"/>
            </a:endParaRPr>
          </a:p>
          <a:p>
            <a:pPr marL="85090">
              <a:lnSpc>
                <a:spcPct val="100000"/>
              </a:lnSpc>
            </a:pPr>
            <a:r>
              <a:rPr sz="2000" spc="90" dirty="0">
                <a:latin typeface="Arial"/>
                <a:cs typeface="Arial"/>
              </a:rPr>
              <a:t>&lt;/p&gt;</a:t>
            </a:r>
            <a:endParaRPr sz="2000" dirty="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552B0D-BD41-40F4-A246-C9F9501F0CD4}"/>
              </a:ext>
            </a:extLst>
          </p:cNvPr>
          <p:cNvPicPr>
            <a:picLocks noChangeAspect="1"/>
          </p:cNvPicPr>
          <p:nvPr/>
        </p:nvPicPr>
        <p:blipFill>
          <a:blip r:embed="rId2"/>
          <a:stretch>
            <a:fillRect/>
          </a:stretch>
        </p:blipFill>
        <p:spPr>
          <a:xfrm>
            <a:off x="157162" y="1277460"/>
            <a:ext cx="8709025" cy="5812129"/>
          </a:xfrm>
          <a:prstGeom prst="rect">
            <a:avLst/>
          </a:prstGeom>
        </p:spPr>
      </p:pic>
      <p:sp>
        <p:nvSpPr>
          <p:cNvPr id="3" name="object 3"/>
          <p:cNvSpPr/>
          <p:nvPr/>
        </p:nvSpPr>
        <p:spPr>
          <a:xfrm>
            <a:off x="138112" y="1258410"/>
            <a:ext cx="8709025" cy="4761865"/>
          </a:xfrm>
          <a:custGeom>
            <a:avLst/>
            <a:gdLst/>
            <a:ahLst/>
            <a:cxnLst/>
            <a:rect l="l" t="t" r="r" b="b"/>
            <a:pathLst>
              <a:path w="8709025" h="4761865">
                <a:moveTo>
                  <a:pt x="0" y="0"/>
                </a:moveTo>
                <a:lnTo>
                  <a:pt x="8708444" y="0"/>
                </a:lnTo>
                <a:lnTo>
                  <a:pt x="8708444" y="4761552"/>
                </a:lnTo>
                <a:lnTo>
                  <a:pt x="0" y="4761552"/>
                </a:lnTo>
                <a:lnTo>
                  <a:pt x="0" y="0"/>
                </a:lnTo>
                <a:close/>
              </a:path>
            </a:pathLst>
          </a:custGeom>
          <a:ln w="28574">
            <a:solidFill>
              <a:srgbClr val="B6B6B6"/>
            </a:solidFill>
          </a:ln>
        </p:spPr>
        <p:txBody>
          <a:bodyPr wrap="square" lIns="0" tIns="0" rIns="0" bIns="0" rtlCol="0"/>
          <a:lstStyle/>
          <a: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413090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74BF8F-FFE9-4DFA-A4D8-58A4B2EB95F2}"/>
              </a:ext>
            </a:extLst>
          </p:cNvPr>
          <p:cNvPicPr>
            <a:picLocks noChangeAspect="1"/>
          </p:cNvPicPr>
          <p:nvPr/>
        </p:nvPicPr>
        <p:blipFill>
          <a:blip r:embed="rId2"/>
          <a:stretch>
            <a:fillRect/>
          </a:stretch>
        </p:blipFill>
        <p:spPr>
          <a:xfrm>
            <a:off x="3446817" y="3593581"/>
            <a:ext cx="5305046" cy="3540420"/>
          </a:xfrm>
          <a:prstGeom prst="rect">
            <a:avLst/>
          </a:prstGeom>
        </p:spPr>
      </p:pic>
      <p:sp>
        <p:nvSpPr>
          <p:cNvPr id="2" name="object 2"/>
          <p:cNvSpPr txBox="1">
            <a:spLocks noGrp="1"/>
          </p:cNvSpPr>
          <p:nvPr>
            <p:ph type="title"/>
          </p:nvPr>
        </p:nvSpPr>
        <p:spPr>
          <a:xfrm>
            <a:off x="855722" y="401895"/>
            <a:ext cx="2597150" cy="861694"/>
          </a:xfrm>
          <a:prstGeom prst="rect">
            <a:avLst/>
          </a:prstGeom>
        </p:spPr>
        <p:txBody>
          <a:bodyPr vert="horz" wrap="square" lIns="0" tIns="12700" rIns="0" bIns="0" rtlCol="0">
            <a:spAutoFit/>
          </a:bodyPr>
          <a:lstStyle/>
          <a:p>
            <a:pPr marL="12700">
              <a:lnSpc>
                <a:spcPct val="100000"/>
              </a:lnSpc>
              <a:spcBef>
                <a:spcPts val="100"/>
              </a:spcBef>
            </a:pPr>
            <a:r>
              <a:rPr spc="-30" dirty="0"/>
              <a:t>Block-level</a:t>
            </a:r>
          </a:p>
          <a:p>
            <a:pPr marL="12700">
              <a:lnSpc>
                <a:spcPct val="100000"/>
              </a:lnSpc>
              <a:spcBef>
                <a:spcPts val="100"/>
              </a:spcBef>
            </a:pPr>
            <a:r>
              <a:rPr sz="1800" spc="50" dirty="0"/>
              <a:t>width</a:t>
            </a:r>
            <a:r>
              <a:rPr sz="1800" spc="-185" dirty="0"/>
              <a:t> </a:t>
            </a:r>
            <a:r>
              <a:rPr sz="1800" spc="25" dirty="0"/>
              <a:t>can</a:t>
            </a:r>
            <a:r>
              <a:rPr sz="1800" spc="-185" dirty="0"/>
              <a:t> </a:t>
            </a:r>
            <a:r>
              <a:rPr sz="1800" spc="40" dirty="0"/>
              <a:t>be</a:t>
            </a:r>
            <a:r>
              <a:rPr sz="1800" spc="-185" dirty="0"/>
              <a:t> </a:t>
            </a:r>
            <a:r>
              <a:rPr sz="1800" spc="40" dirty="0"/>
              <a:t>modified</a:t>
            </a:r>
            <a:endParaRPr sz="1800"/>
          </a:p>
        </p:txBody>
      </p:sp>
      <p:sp>
        <p:nvSpPr>
          <p:cNvPr id="3" name="object 3"/>
          <p:cNvSpPr/>
          <p:nvPr/>
        </p:nvSpPr>
        <p:spPr>
          <a:xfrm>
            <a:off x="954489" y="2276794"/>
            <a:ext cx="1536065" cy="297815"/>
          </a:xfrm>
          <a:custGeom>
            <a:avLst/>
            <a:gdLst/>
            <a:ahLst/>
            <a:cxnLst/>
            <a:rect l="l" t="t" r="r" b="b"/>
            <a:pathLst>
              <a:path w="1536064" h="297814">
                <a:moveTo>
                  <a:pt x="0" y="0"/>
                </a:moveTo>
                <a:lnTo>
                  <a:pt x="1535555" y="0"/>
                </a:lnTo>
                <a:lnTo>
                  <a:pt x="1535555" y="297293"/>
                </a:lnTo>
                <a:lnTo>
                  <a:pt x="0" y="297293"/>
                </a:lnTo>
                <a:lnTo>
                  <a:pt x="0" y="0"/>
                </a:lnTo>
                <a:close/>
              </a:path>
            </a:pathLst>
          </a:custGeom>
          <a:solidFill>
            <a:srgbClr val="FFFF00"/>
          </a:solidFill>
        </p:spPr>
        <p:txBody>
          <a:bodyPr wrap="square" lIns="0" tIns="0" rIns="0" bIns="0" rtlCol="0"/>
          <a:lstStyle/>
          <a:p>
            <a:endParaRPr/>
          </a:p>
        </p:txBody>
      </p:sp>
      <p:graphicFrame>
        <p:nvGraphicFramePr>
          <p:cNvPr id="4" name="object 4"/>
          <p:cNvGraphicFramePr>
            <a:graphicFrameLocks noGrp="1"/>
          </p:cNvGraphicFramePr>
          <p:nvPr/>
        </p:nvGraphicFramePr>
        <p:xfrm>
          <a:off x="580048" y="1526196"/>
          <a:ext cx="8171815" cy="1892935"/>
        </p:xfrm>
        <a:graphic>
          <a:graphicData uri="http://schemas.openxmlformats.org/drawingml/2006/table">
            <a:tbl>
              <a:tblPr firstRow="1" bandRow="1">
                <a:tableStyleId>{2D5ABB26-0587-4C30-8999-92F81FD0307C}</a:tableStyleId>
              </a:tblPr>
              <a:tblGrid>
                <a:gridCol w="1900555">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1112520">
                  <a:extLst>
                    <a:ext uri="{9D8B030D-6E8A-4147-A177-3AD203B41FA5}">
                      <a16:colId xmlns:a16="http://schemas.microsoft.com/office/drawing/2014/main" val="20002"/>
                    </a:ext>
                  </a:extLst>
                </a:gridCol>
                <a:gridCol w="92075">
                  <a:extLst>
                    <a:ext uri="{9D8B030D-6E8A-4147-A177-3AD203B41FA5}">
                      <a16:colId xmlns:a16="http://schemas.microsoft.com/office/drawing/2014/main" val="20003"/>
                    </a:ext>
                  </a:extLst>
                </a:gridCol>
                <a:gridCol w="4164965">
                  <a:extLst>
                    <a:ext uri="{9D8B030D-6E8A-4147-A177-3AD203B41FA5}">
                      <a16:colId xmlns:a16="http://schemas.microsoft.com/office/drawing/2014/main" val="20004"/>
                    </a:ext>
                  </a:extLst>
                </a:gridCol>
              </a:tblGrid>
              <a:tr h="749935">
                <a:tc>
                  <a:txBody>
                    <a:bodyPr/>
                    <a:lstStyle/>
                    <a:p>
                      <a:pPr marL="94615">
                        <a:lnSpc>
                          <a:spcPct val="100000"/>
                        </a:lnSpc>
                        <a:spcBef>
                          <a:spcPts val="595"/>
                        </a:spcBef>
                        <a:tabLst>
                          <a:tab pos="513080" algn="l"/>
                        </a:tabLst>
                      </a:pPr>
                      <a:r>
                        <a:rPr sz="2000" spc="-20" dirty="0">
                          <a:latin typeface="Arial"/>
                          <a:cs typeface="Arial"/>
                        </a:rPr>
                        <a:t>h1	</a:t>
                      </a:r>
                      <a:r>
                        <a:rPr sz="2000" spc="430" dirty="0">
                          <a:latin typeface="Arial"/>
                          <a:cs typeface="Arial"/>
                        </a:rPr>
                        <a:t>{</a:t>
                      </a:r>
                      <a:endParaRPr sz="2000">
                        <a:latin typeface="Arial"/>
                        <a:cs typeface="Arial"/>
                      </a:endParaRPr>
                    </a:p>
                    <a:p>
                      <a:pPr marL="374015">
                        <a:lnSpc>
                          <a:spcPct val="100000"/>
                        </a:lnSpc>
                        <a:tabLst>
                          <a:tab pos="1487805" algn="l"/>
                        </a:tabLst>
                      </a:pPr>
                      <a:r>
                        <a:rPr sz="2000" spc="-5" dirty="0">
                          <a:latin typeface="Arial"/>
                          <a:cs typeface="Arial"/>
                        </a:rPr>
                        <a:t>border</a:t>
                      </a:r>
                      <a:r>
                        <a:rPr sz="2000" dirty="0">
                          <a:latin typeface="Arial"/>
                          <a:cs typeface="Arial"/>
                        </a:rPr>
                        <a:t>:	</a:t>
                      </a:r>
                      <a:r>
                        <a:rPr sz="2000" spc="-5" dirty="0">
                          <a:latin typeface="Arial"/>
                          <a:cs typeface="Arial"/>
                        </a:rPr>
                        <a:t>5px</a:t>
                      </a:r>
                      <a:endParaRPr sz="2000">
                        <a:latin typeface="Arial"/>
                        <a:cs typeface="Arial"/>
                      </a:endParaRPr>
                    </a:p>
                  </a:txBody>
                  <a:tcPr marL="0" marR="0" marT="75565" marB="0">
                    <a:lnL w="19050">
                      <a:solidFill>
                        <a:srgbClr val="000000"/>
                      </a:solidFill>
                      <a:prstDash val="solid"/>
                    </a:lnL>
                    <a:lnT w="19050">
                      <a:solidFill>
                        <a:srgbClr val="000000"/>
                      </a:solidFill>
                      <a:prstDash val="solid"/>
                    </a:lnT>
                  </a:tcPr>
                </a:tc>
                <a:tc>
                  <a:txBody>
                    <a:bodyPr/>
                    <a:lstStyle/>
                    <a:p>
                      <a:pPr>
                        <a:lnSpc>
                          <a:spcPct val="100000"/>
                        </a:lnSpc>
                        <a:spcBef>
                          <a:spcPts val="5"/>
                        </a:spcBef>
                      </a:pPr>
                      <a:endParaRPr sz="2600">
                        <a:latin typeface="Times New Roman"/>
                        <a:cs typeface="Times New Roman"/>
                      </a:endParaRPr>
                    </a:p>
                    <a:p>
                      <a:pPr marL="144780">
                        <a:lnSpc>
                          <a:spcPct val="100000"/>
                        </a:lnSpc>
                      </a:pPr>
                      <a:r>
                        <a:rPr sz="2000" spc="270" dirty="0">
                          <a:latin typeface="Arial"/>
                          <a:cs typeface="Arial"/>
                        </a:rPr>
                        <a:t>solid</a:t>
                      </a:r>
                      <a:endParaRPr sz="2000">
                        <a:latin typeface="Arial"/>
                        <a:cs typeface="Arial"/>
                      </a:endParaRPr>
                    </a:p>
                  </a:txBody>
                  <a:tcPr marL="0" marR="0" marT="635" marB="0">
                    <a:lnT w="19050">
                      <a:solidFill>
                        <a:srgbClr val="000000"/>
                      </a:solidFill>
                      <a:prstDash val="solid"/>
                    </a:lnT>
                  </a:tcPr>
                </a:tc>
                <a:tc>
                  <a:txBody>
                    <a:bodyPr/>
                    <a:lstStyle/>
                    <a:p>
                      <a:pPr>
                        <a:lnSpc>
                          <a:spcPct val="100000"/>
                        </a:lnSpc>
                        <a:spcBef>
                          <a:spcPts val="5"/>
                        </a:spcBef>
                      </a:pPr>
                      <a:endParaRPr sz="2600">
                        <a:latin typeface="Times New Roman"/>
                        <a:cs typeface="Times New Roman"/>
                      </a:endParaRPr>
                    </a:p>
                    <a:p>
                      <a:pPr marL="78740">
                        <a:lnSpc>
                          <a:spcPct val="100000"/>
                        </a:lnSpc>
                      </a:pPr>
                      <a:r>
                        <a:rPr sz="2000" spc="229" dirty="0">
                          <a:latin typeface="Arial"/>
                          <a:cs typeface="Arial"/>
                        </a:rPr>
                        <a:t>red;</a:t>
                      </a:r>
                      <a:endParaRPr sz="2000">
                        <a:latin typeface="Arial"/>
                        <a:cs typeface="Arial"/>
                      </a:endParaRPr>
                    </a:p>
                  </a:txBody>
                  <a:tcPr marL="0" marR="0" marT="635" marB="0">
                    <a:lnR w="19050">
                      <a:solidFill>
                        <a:srgbClr val="000000"/>
                      </a:solidFill>
                      <a:prstDash val="solid"/>
                    </a:lnR>
                    <a:lnT w="19050">
                      <a:solidFill>
                        <a:srgbClr val="000000"/>
                      </a:solidFill>
                      <a:prstDash val="solid"/>
                    </a:lnT>
                  </a:tcPr>
                </a:tc>
                <a:tc>
                  <a:txBody>
                    <a:bodyPr/>
                    <a:lstStyle/>
                    <a:p>
                      <a:pPr>
                        <a:lnSpc>
                          <a:spcPct val="100000"/>
                        </a:lnSpc>
                      </a:pPr>
                      <a:endParaRPr sz="2200">
                        <a:latin typeface="Times New Roman"/>
                        <a:cs typeface="Times New Roman"/>
                      </a:endParaRPr>
                    </a:p>
                  </a:txBody>
                  <a:tcPr marL="0" marR="0" marT="0" marB="0">
                    <a:lnL w="19050">
                      <a:solidFill>
                        <a:srgbClr val="000000"/>
                      </a:solidFill>
                      <a:prstDash val="solid"/>
                    </a:lnL>
                    <a:lnR w="19050">
                      <a:solidFill>
                        <a:srgbClr val="000000"/>
                      </a:solidFill>
                      <a:prstDash val="solid"/>
                    </a:lnR>
                  </a:tcPr>
                </a:tc>
                <a:tc>
                  <a:txBody>
                    <a:bodyPr/>
                    <a:lstStyle/>
                    <a:p>
                      <a:pPr marL="93980">
                        <a:lnSpc>
                          <a:spcPct val="100000"/>
                        </a:lnSpc>
                        <a:spcBef>
                          <a:spcPts val="595"/>
                        </a:spcBef>
                        <a:tabLst>
                          <a:tab pos="1486535" algn="l"/>
                        </a:tabLst>
                      </a:pPr>
                      <a:r>
                        <a:rPr sz="2000" spc="5" dirty="0">
                          <a:latin typeface="Arial"/>
                          <a:cs typeface="Arial"/>
                        </a:rPr>
                        <a:t>&lt;h1&gt;About	</a:t>
                      </a:r>
                      <a:r>
                        <a:rPr sz="2000" spc="120" dirty="0">
                          <a:latin typeface="Arial"/>
                          <a:cs typeface="Arial"/>
                        </a:rPr>
                        <a:t>vrk&lt;/h1&gt;</a:t>
                      </a:r>
                      <a:endParaRPr sz="2000">
                        <a:latin typeface="Arial"/>
                        <a:cs typeface="Arial"/>
                      </a:endParaRPr>
                    </a:p>
                    <a:p>
                      <a:pPr marL="93980">
                        <a:lnSpc>
                          <a:spcPct val="100000"/>
                        </a:lnSpc>
                      </a:pPr>
                      <a:r>
                        <a:rPr sz="2000" spc="-55" dirty="0">
                          <a:latin typeface="Arial"/>
                          <a:cs typeface="Arial"/>
                        </a:rPr>
                        <a:t>&lt;p&gt;</a:t>
                      </a:r>
                      <a:endParaRPr sz="2000">
                        <a:latin typeface="Arial"/>
                        <a:cs typeface="Arial"/>
                      </a:endParaRPr>
                    </a:p>
                  </a:txBody>
                  <a:tcPr marL="0" marR="0" marT="75565" marB="0">
                    <a:lnL w="19050">
                      <a:solidFill>
                        <a:srgbClr val="000000"/>
                      </a:solidFill>
                      <a:prstDash val="solid"/>
                    </a:lnL>
                    <a:lnR w="19050">
                      <a:solidFill>
                        <a:srgbClr val="000000"/>
                      </a:solidFill>
                      <a:prstDash val="solid"/>
                    </a:lnR>
                    <a:lnT w="19050">
                      <a:solidFill>
                        <a:srgbClr val="000000"/>
                      </a:solidFill>
                      <a:prstDash val="solid"/>
                    </a:lnT>
                  </a:tcPr>
                </a:tc>
                <a:extLst>
                  <a:ext uri="{0D108BD9-81ED-4DB2-BD59-A6C34878D82A}">
                    <a16:rowId xmlns:a16="http://schemas.microsoft.com/office/drawing/2014/main" val="10000"/>
                  </a:ext>
                </a:extLst>
              </a:tr>
              <a:tr h="297180">
                <a:tc>
                  <a:txBody>
                    <a:bodyPr/>
                    <a:lstStyle/>
                    <a:p>
                      <a:pPr marL="374015">
                        <a:lnSpc>
                          <a:spcPts val="1885"/>
                        </a:lnSpc>
                        <a:tabLst>
                          <a:tab pos="1348740" algn="l"/>
                        </a:tabLst>
                      </a:pPr>
                      <a:r>
                        <a:rPr sz="2000" spc="-5" dirty="0">
                          <a:latin typeface="Arial"/>
                          <a:cs typeface="Arial"/>
                        </a:rPr>
                        <a:t>width</a:t>
                      </a:r>
                      <a:r>
                        <a:rPr sz="2000" dirty="0">
                          <a:latin typeface="Arial"/>
                          <a:cs typeface="Arial"/>
                        </a:rPr>
                        <a:t>:	</a:t>
                      </a:r>
                      <a:r>
                        <a:rPr sz="2000" spc="-5" dirty="0">
                          <a:latin typeface="Arial"/>
                          <a:cs typeface="Arial"/>
                        </a:rPr>
                        <a:t>50%;</a:t>
                      </a:r>
                      <a:endParaRPr sz="2000">
                        <a:latin typeface="Arial"/>
                        <a:cs typeface="Arial"/>
                      </a:endParaRPr>
                    </a:p>
                  </a:txBody>
                  <a:tcPr marL="0" marR="0" marT="0" marB="0">
                    <a:lnL w="19050">
                      <a:solidFill>
                        <a:srgbClr val="000000"/>
                      </a:solidFill>
                      <a:prstDash val="solid"/>
                    </a:lnL>
                    <a:solidFill>
                      <a:srgbClr val="FFFF00"/>
                    </a:solidFill>
                  </a:tcPr>
                </a:tc>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lnR w="19050">
                      <a:solidFill>
                        <a:srgbClr val="000000"/>
                      </a:solidFill>
                      <a:prstDash val="solid"/>
                    </a:lnR>
                  </a:tcPr>
                </a:tc>
                <a:tc>
                  <a:txBody>
                    <a:bodyPr/>
                    <a:lstStyle/>
                    <a:p>
                      <a:pPr>
                        <a:lnSpc>
                          <a:spcPct val="100000"/>
                        </a:lnSpc>
                      </a:pPr>
                      <a:endParaRPr sz="1800">
                        <a:latin typeface="Times New Roman"/>
                        <a:cs typeface="Times New Roman"/>
                      </a:endParaRPr>
                    </a:p>
                  </a:txBody>
                  <a:tcPr marL="0" marR="0" marT="0" marB="0">
                    <a:lnL w="19050">
                      <a:solidFill>
                        <a:srgbClr val="000000"/>
                      </a:solidFill>
                      <a:prstDash val="solid"/>
                    </a:lnL>
                    <a:lnR w="19050">
                      <a:solidFill>
                        <a:srgbClr val="000000"/>
                      </a:solidFill>
                      <a:prstDash val="solid"/>
                    </a:lnR>
                  </a:tcPr>
                </a:tc>
                <a:tc>
                  <a:txBody>
                    <a:bodyPr/>
                    <a:lstStyle/>
                    <a:p>
                      <a:pPr marL="372745">
                        <a:lnSpc>
                          <a:spcPts val="1885"/>
                        </a:lnSpc>
                        <a:tabLst>
                          <a:tab pos="929640" algn="l"/>
                          <a:tab pos="1765300" algn="l"/>
                        </a:tabLst>
                      </a:pPr>
                      <a:r>
                        <a:rPr sz="2000" spc="-90" dirty="0">
                          <a:latin typeface="Arial"/>
                          <a:cs typeface="Arial"/>
                        </a:rPr>
                        <a:t>She	</a:t>
                      </a:r>
                      <a:r>
                        <a:rPr sz="2000" spc="295" dirty="0">
                          <a:latin typeface="Arial"/>
                          <a:cs typeface="Arial"/>
                        </a:rPr>
                        <a:t>likes	</a:t>
                      </a:r>
                      <a:r>
                        <a:rPr sz="2000" spc="-20" dirty="0">
                          <a:latin typeface="Arial"/>
                          <a:cs typeface="Arial"/>
                        </a:rPr>
                        <a:t>&lt;em&gt;puppies&lt;/em&gt;</a:t>
                      </a:r>
                      <a:endParaRPr sz="2000">
                        <a:latin typeface="Arial"/>
                        <a:cs typeface="Arial"/>
                      </a:endParaRPr>
                    </a:p>
                  </a:txBody>
                  <a:tcPr marL="0" marR="0" marT="0" marB="0">
                    <a:lnL w="19050">
                      <a:solidFill>
                        <a:srgbClr val="000000"/>
                      </a:solidFill>
                      <a:prstDash val="solid"/>
                    </a:lnL>
                    <a:lnR w="19050">
                      <a:solidFill>
                        <a:srgbClr val="000000"/>
                      </a:solidFill>
                      <a:prstDash val="solid"/>
                    </a:lnR>
                  </a:tcPr>
                </a:tc>
                <a:extLst>
                  <a:ext uri="{0D108BD9-81ED-4DB2-BD59-A6C34878D82A}">
                    <a16:rowId xmlns:a16="http://schemas.microsoft.com/office/drawing/2014/main" val="10001"/>
                  </a:ext>
                </a:extLst>
              </a:tr>
              <a:tr h="419100">
                <a:tc>
                  <a:txBody>
                    <a:bodyPr/>
                    <a:lstStyle/>
                    <a:p>
                      <a:pPr marL="94615">
                        <a:lnSpc>
                          <a:spcPts val="1945"/>
                        </a:lnSpc>
                      </a:pPr>
                      <a:r>
                        <a:rPr sz="2000" dirty="0">
                          <a:latin typeface="Arial"/>
                          <a:cs typeface="Arial"/>
                        </a:rPr>
                        <a:t>}</a:t>
                      </a:r>
                      <a:endParaRPr sz="2000">
                        <a:latin typeface="Arial"/>
                        <a:cs typeface="Arial"/>
                      </a:endParaRPr>
                    </a:p>
                  </a:txBody>
                  <a:tcPr marL="0" marR="0" marT="0" marB="0">
                    <a:lnL w="19050">
                      <a:solidFill>
                        <a:srgbClr val="000000"/>
                      </a:solidFill>
                      <a:prstDash val="solid"/>
                    </a:lnL>
                    <a:lnB w="1905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B w="1905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R w="19050">
                      <a:solidFill>
                        <a:srgbClr val="000000"/>
                      </a:solidFill>
                      <a:prstDash val="solid"/>
                    </a:lnR>
                    <a:lnB w="19050">
                      <a:solidFill>
                        <a:srgbClr val="000000"/>
                      </a:solidFill>
                      <a:prstDash val="solid"/>
                    </a:lnB>
                  </a:tcPr>
                </a:tc>
                <a:tc>
                  <a:txBody>
                    <a:bodyPr/>
                    <a:lstStyle/>
                    <a:p>
                      <a:pPr>
                        <a:lnSpc>
                          <a:spcPct val="100000"/>
                        </a:lnSpc>
                      </a:pPr>
                      <a:endParaRPr sz="2200">
                        <a:latin typeface="Times New Roman"/>
                        <a:cs typeface="Times New Roman"/>
                      </a:endParaRPr>
                    </a:p>
                  </a:txBody>
                  <a:tcPr marL="0" marR="0" marT="0" marB="0">
                    <a:lnL w="19050">
                      <a:solidFill>
                        <a:srgbClr val="000000"/>
                      </a:solidFill>
                      <a:prstDash val="solid"/>
                    </a:lnL>
                    <a:lnR w="19050">
                      <a:solidFill>
                        <a:srgbClr val="000000"/>
                      </a:solidFill>
                      <a:prstDash val="solid"/>
                    </a:lnR>
                  </a:tcPr>
                </a:tc>
                <a:tc>
                  <a:txBody>
                    <a:bodyPr/>
                    <a:lstStyle/>
                    <a:p>
                      <a:pPr marL="93980">
                        <a:lnSpc>
                          <a:spcPts val="1945"/>
                        </a:lnSpc>
                      </a:pPr>
                      <a:r>
                        <a:rPr sz="2000" spc="90" dirty="0">
                          <a:latin typeface="Arial"/>
                          <a:cs typeface="Arial"/>
                        </a:rPr>
                        <a:t>&lt;/p&gt;</a:t>
                      </a:r>
                      <a:endParaRPr sz="2000">
                        <a:latin typeface="Arial"/>
                        <a:cs typeface="Arial"/>
                      </a:endParaRPr>
                    </a:p>
                  </a:txBody>
                  <a:tcPr marL="0" marR="0" marT="0" marB="0">
                    <a:lnL w="19050">
                      <a:solidFill>
                        <a:srgbClr val="000000"/>
                      </a:solidFill>
                      <a:prstDash val="solid"/>
                    </a:lnL>
                    <a:lnR w="19050">
                      <a:solidFill>
                        <a:srgbClr val="000000"/>
                      </a:solidFill>
                      <a:prstDash val="solid"/>
                    </a:lnR>
                    <a:lnB w="19050">
                      <a:solidFill>
                        <a:srgbClr val="000000"/>
                      </a:solidFill>
                      <a:prstDash val="solid"/>
                    </a:lnB>
                  </a:tcPr>
                </a:tc>
                <a:extLst>
                  <a:ext uri="{0D108BD9-81ED-4DB2-BD59-A6C34878D82A}">
                    <a16:rowId xmlns:a16="http://schemas.microsoft.com/office/drawing/2014/main" val="10002"/>
                  </a:ext>
                </a:extLst>
              </a:tr>
            </a:tbl>
          </a:graphicData>
        </a:graphic>
      </p:graphicFrame>
      <p:sp>
        <p:nvSpPr>
          <p:cNvPr id="5" name="object 5"/>
          <p:cNvSpPr txBox="1"/>
          <p:nvPr/>
        </p:nvSpPr>
        <p:spPr>
          <a:xfrm>
            <a:off x="448124" y="3409431"/>
            <a:ext cx="2573655" cy="3203575"/>
          </a:xfrm>
          <a:prstGeom prst="rect">
            <a:avLst/>
          </a:prstGeom>
        </p:spPr>
        <p:txBody>
          <a:bodyPr vert="horz" wrap="square" lIns="0" tIns="10795" rIns="0" bIns="0" rtlCol="0">
            <a:spAutoFit/>
          </a:bodyPr>
          <a:lstStyle/>
          <a:p>
            <a:pPr marL="12700" marR="38100" algn="just">
              <a:lnSpc>
                <a:spcPct val="114100"/>
              </a:lnSpc>
              <a:spcBef>
                <a:spcPts val="85"/>
              </a:spcBef>
            </a:pPr>
            <a:r>
              <a:rPr sz="2400" b="1" spc="-5" dirty="0">
                <a:solidFill>
                  <a:srgbClr val="424242"/>
                </a:solidFill>
                <a:latin typeface="Courier New"/>
                <a:cs typeface="Courier New"/>
              </a:rPr>
              <a:t>&lt;h1&gt;</a:t>
            </a:r>
            <a:r>
              <a:rPr sz="2400" b="1" spc="-940" dirty="0">
                <a:solidFill>
                  <a:srgbClr val="424242"/>
                </a:solidFill>
                <a:latin typeface="Courier New"/>
                <a:cs typeface="Courier New"/>
              </a:rPr>
              <a:t> </a:t>
            </a:r>
            <a:r>
              <a:rPr sz="2400" spc="-125" dirty="0">
                <a:solidFill>
                  <a:srgbClr val="424242"/>
                </a:solidFill>
                <a:latin typeface="Arial"/>
                <a:cs typeface="Arial"/>
              </a:rPr>
              <a:t>is </a:t>
            </a:r>
            <a:r>
              <a:rPr sz="2400" spc="-85" dirty="0">
                <a:solidFill>
                  <a:srgbClr val="424242"/>
                </a:solidFill>
                <a:latin typeface="Arial"/>
                <a:cs typeface="Arial"/>
              </a:rPr>
              <a:t>block-level,  </a:t>
            </a:r>
            <a:r>
              <a:rPr sz="2400" spc="-170" dirty="0">
                <a:solidFill>
                  <a:srgbClr val="424242"/>
                </a:solidFill>
                <a:latin typeface="Arial"/>
                <a:cs typeface="Arial"/>
              </a:rPr>
              <a:t>so </a:t>
            </a:r>
            <a:r>
              <a:rPr sz="2400" spc="-40" dirty="0">
                <a:solidFill>
                  <a:srgbClr val="424242"/>
                </a:solidFill>
                <a:latin typeface="Arial"/>
                <a:cs typeface="Arial"/>
              </a:rPr>
              <a:t>its </a:t>
            </a:r>
            <a:r>
              <a:rPr sz="2400" b="1" spc="-5" dirty="0">
                <a:solidFill>
                  <a:srgbClr val="424242"/>
                </a:solidFill>
                <a:latin typeface="Courier New"/>
                <a:cs typeface="Courier New"/>
              </a:rPr>
              <a:t>width</a:t>
            </a:r>
            <a:r>
              <a:rPr sz="2400" b="1" spc="-910" dirty="0">
                <a:solidFill>
                  <a:srgbClr val="424242"/>
                </a:solidFill>
                <a:latin typeface="Courier New"/>
                <a:cs typeface="Courier New"/>
              </a:rPr>
              <a:t> </a:t>
            </a:r>
            <a:r>
              <a:rPr sz="2400" b="1" spc="-225" dirty="0">
                <a:solidFill>
                  <a:srgbClr val="38751C"/>
                </a:solidFill>
                <a:latin typeface="Arial"/>
                <a:cs typeface="Arial"/>
              </a:rPr>
              <a:t>can </a:t>
            </a:r>
            <a:r>
              <a:rPr sz="2400" spc="-114" dirty="0">
                <a:solidFill>
                  <a:srgbClr val="424242"/>
                </a:solidFill>
                <a:latin typeface="Arial"/>
                <a:cs typeface="Arial"/>
              </a:rPr>
              <a:t>be  </a:t>
            </a:r>
            <a:r>
              <a:rPr sz="2400" spc="-50" dirty="0">
                <a:solidFill>
                  <a:srgbClr val="424242"/>
                </a:solidFill>
                <a:latin typeface="Arial"/>
                <a:cs typeface="Arial"/>
              </a:rPr>
              <a:t>modified</a:t>
            </a:r>
            <a:endParaRPr sz="2400" dirty="0">
              <a:latin typeface="Arial"/>
              <a:cs typeface="Arial"/>
            </a:endParaRPr>
          </a:p>
          <a:p>
            <a:pPr marL="12700" marR="5080">
              <a:lnSpc>
                <a:spcPct val="114100"/>
              </a:lnSpc>
              <a:spcBef>
                <a:spcPts val="1015"/>
              </a:spcBef>
            </a:pPr>
            <a:r>
              <a:rPr sz="2400" spc="-105" dirty="0">
                <a:solidFill>
                  <a:srgbClr val="424242"/>
                </a:solidFill>
                <a:latin typeface="Arial"/>
                <a:cs typeface="Arial"/>
              </a:rPr>
              <a:t>Block-level</a:t>
            </a:r>
            <a:r>
              <a:rPr sz="2400" spc="-160" dirty="0">
                <a:solidFill>
                  <a:srgbClr val="424242"/>
                </a:solidFill>
                <a:latin typeface="Arial"/>
                <a:cs typeface="Arial"/>
              </a:rPr>
              <a:t> </a:t>
            </a:r>
            <a:r>
              <a:rPr sz="2400" spc="-95" dirty="0">
                <a:solidFill>
                  <a:srgbClr val="424242"/>
                </a:solidFill>
                <a:latin typeface="Arial"/>
                <a:cs typeface="Arial"/>
              </a:rPr>
              <a:t>elements  </a:t>
            </a:r>
            <a:r>
              <a:rPr sz="2400" spc="-20" dirty="0">
                <a:solidFill>
                  <a:srgbClr val="424242"/>
                </a:solidFill>
                <a:latin typeface="Arial"/>
                <a:cs typeface="Arial"/>
              </a:rPr>
              <a:t>still </a:t>
            </a:r>
            <a:r>
              <a:rPr sz="2400" spc="-5" dirty="0">
                <a:solidFill>
                  <a:srgbClr val="424242"/>
                </a:solidFill>
                <a:latin typeface="Arial"/>
                <a:cs typeface="Arial"/>
              </a:rPr>
              <a:t>flow </a:t>
            </a:r>
            <a:r>
              <a:rPr sz="2400" spc="-10" dirty="0">
                <a:solidFill>
                  <a:srgbClr val="424242"/>
                </a:solidFill>
                <a:latin typeface="Arial"/>
                <a:cs typeface="Arial"/>
              </a:rPr>
              <a:t>top </a:t>
            </a:r>
            <a:r>
              <a:rPr sz="2400" spc="25" dirty="0">
                <a:solidFill>
                  <a:srgbClr val="424242"/>
                </a:solidFill>
                <a:latin typeface="Arial"/>
                <a:cs typeface="Arial"/>
              </a:rPr>
              <a:t>to  </a:t>
            </a:r>
            <a:r>
              <a:rPr sz="2400" spc="-10" dirty="0">
                <a:solidFill>
                  <a:srgbClr val="424242"/>
                </a:solidFill>
                <a:latin typeface="Arial"/>
                <a:cs typeface="Arial"/>
              </a:rPr>
              <a:t>bottom</a:t>
            </a:r>
            <a:endParaRPr sz="2400" dirty="0">
              <a:latin typeface="Arial"/>
              <a:cs typeface="Arial"/>
            </a:endParaRPr>
          </a:p>
          <a:p>
            <a:pPr marL="12700">
              <a:lnSpc>
                <a:spcPct val="100000"/>
              </a:lnSpc>
              <a:spcBef>
                <a:spcPts val="1420"/>
              </a:spcBef>
            </a:pPr>
            <a:r>
              <a:rPr sz="2400" spc="-204" dirty="0">
                <a:solidFill>
                  <a:srgbClr val="424242"/>
                </a:solidFill>
                <a:latin typeface="Arial"/>
                <a:cs typeface="Arial"/>
              </a:rPr>
              <a:t>See:</a:t>
            </a:r>
            <a:r>
              <a:rPr sz="2400" spc="-125" dirty="0">
                <a:solidFill>
                  <a:srgbClr val="424242"/>
                </a:solidFill>
                <a:latin typeface="Arial"/>
                <a:cs typeface="Arial"/>
              </a:rPr>
              <a:t> </a:t>
            </a:r>
            <a:r>
              <a:rPr sz="2400" u="heavy" spc="-265" dirty="0">
                <a:solidFill>
                  <a:srgbClr val="0097A7"/>
                </a:solidFill>
                <a:uFill>
                  <a:solidFill>
                    <a:srgbClr val="0097A7"/>
                  </a:solidFill>
                </a:uFill>
                <a:latin typeface="Arial"/>
                <a:cs typeface="Arial"/>
                <a:hlinkClick r:id="rId3"/>
              </a:rPr>
              <a:t>JSBin</a:t>
            </a:r>
            <a:endParaRPr sz="2400" dirty="0">
              <a:latin typeface="Arial"/>
              <a:cs typeface="Arial"/>
            </a:endParaRPr>
          </a:p>
        </p:txBody>
      </p:sp>
      <p:sp>
        <p:nvSpPr>
          <p:cNvPr id="7" name="object 7"/>
          <p:cNvSpPr/>
          <p:nvPr/>
        </p:nvSpPr>
        <p:spPr>
          <a:xfrm>
            <a:off x="3446817" y="3574667"/>
            <a:ext cx="5327650" cy="2918460"/>
          </a:xfrm>
          <a:custGeom>
            <a:avLst/>
            <a:gdLst/>
            <a:ahLst/>
            <a:cxnLst/>
            <a:rect l="l" t="t" r="r" b="b"/>
            <a:pathLst>
              <a:path w="5327650" h="2918460">
                <a:moveTo>
                  <a:pt x="0" y="0"/>
                </a:moveTo>
                <a:lnTo>
                  <a:pt x="5327239" y="0"/>
                </a:lnTo>
                <a:lnTo>
                  <a:pt x="5327239" y="2917844"/>
                </a:lnTo>
                <a:lnTo>
                  <a:pt x="0" y="2917844"/>
                </a:lnTo>
                <a:lnTo>
                  <a:pt x="0" y="0"/>
                </a:lnTo>
                <a:close/>
              </a:path>
            </a:pathLst>
          </a:custGeom>
          <a:ln w="28574">
            <a:solidFill>
              <a:srgbClr val="B6B6B6"/>
            </a:solidFill>
          </a:ln>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230005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8 –</a:t>
            </a:r>
            <a:br>
              <a:rPr lang="en-US" sz="4800" spc="-70" dirty="0"/>
            </a:br>
            <a:r>
              <a:rPr lang="en-US" sz="4800" spc="-70" dirty="0"/>
              <a:t>Inline Elements</a:t>
            </a:r>
            <a:endParaRPr sz="4800" dirty="0"/>
          </a:p>
        </p:txBody>
      </p:sp>
    </p:spTree>
    <p:extLst>
      <p:ext uri="{BB962C8B-B14F-4D97-AF65-F5344CB8AC3E}">
        <p14:creationId xmlns:p14="http://schemas.microsoft.com/office/powerpoint/2010/main" val="2887712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4465927" cy="751488"/>
          </a:xfrm>
          <a:prstGeom prst="rect">
            <a:avLst/>
          </a:prstGeom>
        </p:spPr>
        <p:txBody>
          <a:bodyPr vert="horz" wrap="square" lIns="0" tIns="12700" rIns="0" bIns="0" rtlCol="0">
            <a:spAutoFit/>
          </a:bodyPr>
          <a:lstStyle/>
          <a:p>
            <a:pPr marL="12700">
              <a:lnSpc>
                <a:spcPct val="100000"/>
              </a:lnSpc>
              <a:spcBef>
                <a:spcPts val="100"/>
              </a:spcBef>
            </a:pPr>
            <a:r>
              <a:rPr lang="en-US" sz="4800" spc="-70" dirty="0"/>
              <a:t>CSS Section 1</a:t>
            </a:r>
            <a:endParaRPr sz="4800" dirty="0"/>
          </a:p>
        </p:txBody>
      </p:sp>
    </p:spTree>
    <p:extLst>
      <p:ext uri="{BB962C8B-B14F-4D97-AF65-F5344CB8AC3E}">
        <p14:creationId xmlns:p14="http://schemas.microsoft.com/office/powerpoint/2010/main" val="3233371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3515360" cy="574040"/>
          </a:xfrm>
          <a:prstGeom prst="rect">
            <a:avLst/>
          </a:prstGeom>
        </p:spPr>
        <p:txBody>
          <a:bodyPr vert="horz" wrap="square" lIns="0" tIns="12700" rIns="0" bIns="0" rtlCol="0">
            <a:spAutoFit/>
          </a:bodyPr>
          <a:lstStyle/>
          <a:p>
            <a:pPr marL="12700">
              <a:lnSpc>
                <a:spcPct val="100000"/>
              </a:lnSpc>
              <a:spcBef>
                <a:spcPts val="100"/>
              </a:spcBef>
            </a:pPr>
            <a:r>
              <a:rPr spc="-45" dirty="0"/>
              <a:t>Inline</a:t>
            </a:r>
            <a:r>
              <a:rPr spc="-385" dirty="0"/>
              <a:t> </a:t>
            </a:r>
            <a:r>
              <a:rPr spc="10" dirty="0"/>
              <a:t>elements</a:t>
            </a:r>
          </a:p>
        </p:txBody>
      </p:sp>
      <p:sp>
        <p:nvSpPr>
          <p:cNvPr id="3" name="object 3"/>
          <p:cNvSpPr txBox="1"/>
          <p:nvPr/>
        </p:nvSpPr>
        <p:spPr>
          <a:xfrm>
            <a:off x="295724" y="1580000"/>
            <a:ext cx="5165725" cy="4677410"/>
          </a:xfrm>
          <a:prstGeom prst="rect">
            <a:avLst/>
          </a:prstGeom>
        </p:spPr>
        <p:txBody>
          <a:bodyPr vert="horz" wrap="square" lIns="0" tIns="12700" rIns="0" bIns="0" rtlCol="0">
            <a:spAutoFit/>
          </a:bodyPr>
          <a:lstStyle/>
          <a:p>
            <a:pPr marL="12700">
              <a:lnSpc>
                <a:spcPts val="2865"/>
              </a:lnSpc>
              <a:spcBef>
                <a:spcPts val="100"/>
              </a:spcBef>
            </a:pPr>
            <a:r>
              <a:rPr sz="2400" b="1" u="heavy" spc="-215" dirty="0">
                <a:solidFill>
                  <a:srgbClr val="424242"/>
                </a:solidFill>
                <a:uFill>
                  <a:solidFill>
                    <a:srgbClr val="424242"/>
                  </a:solidFill>
                </a:uFill>
                <a:latin typeface="Arial"/>
                <a:cs typeface="Arial"/>
              </a:rPr>
              <a:t>Examples:</a:t>
            </a:r>
            <a:endParaRPr sz="2400">
              <a:latin typeface="Arial"/>
              <a:cs typeface="Arial"/>
            </a:endParaRPr>
          </a:p>
          <a:p>
            <a:pPr marL="12700">
              <a:lnSpc>
                <a:spcPts val="2865"/>
              </a:lnSpc>
              <a:tabLst>
                <a:tab pos="847725" algn="l"/>
                <a:tab pos="1851025" algn="l"/>
                <a:tab pos="3521710" algn="l"/>
              </a:tabLst>
            </a:pPr>
            <a:r>
              <a:rPr sz="2400" spc="110" dirty="0">
                <a:latin typeface="Arial"/>
                <a:cs typeface="Arial"/>
              </a:rPr>
              <a:t>&lt;a&gt;,	</a:t>
            </a:r>
            <a:r>
              <a:rPr sz="2400" spc="-50" dirty="0">
                <a:latin typeface="Arial"/>
                <a:cs typeface="Arial"/>
              </a:rPr>
              <a:t>&lt;em&gt;,	</a:t>
            </a:r>
            <a:r>
              <a:rPr sz="2400" spc="185" dirty="0">
                <a:latin typeface="Arial"/>
                <a:cs typeface="Arial"/>
              </a:rPr>
              <a:t>&lt;strong&gt;,	</a:t>
            </a:r>
            <a:r>
              <a:rPr sz="2400" spc="80" dirty="0">
                <a:latin typeface="Arial"/>
                <a:cs typeface="Arial"/>
              </a:rPr>
              <a:t>&lt;br&gt;</a:t>
            </a:r>
            <a:endParaRPr sz="2400">
              <a:latin typeface="Arial"/>
              <a:cs typeface="Arial"/>
            </a:endParaRPr>
          </a:p>
          <a:p>
            <a:pPr marL="469900" marR="913765" indent="-306705">
              <a:lnSpc>
                <a:spcPts val="2850"/>
              </a:lnSpc>
              <a:spcBef>
                <a:spcPts val="1140"/>
              </a:spcBef>
              <a:buSzPct val="83333"/>
              <a:buChar char="-"/>
              <a:tabLst>
                <a:tab pos="469265" algn="l"/>
                <a:tab pos="469900" algn="l"/>
              </a:tabLst>
            </a:pPr>
            <a:r>
              <a:rPr sz="2400" spc="-190" dirty="0">
                <a:solidFill>
                  <a:srgbClr val="424242"/>
                </a:solidFill>
                <a:latin typeface="Arial"/>
                <a:cs typeface="Arial"/>
              </a:rPr>
              <a:t>Take </a:t>
            </a:r>
            <a:r>
              <a:rPr sz="2400" spc="-80" dirty="0">
                <a:solidFill>
                  <a:srgbClr val="424242"/>
                </a:solidFill>
                <a:latin typeface="Arial"/>
                <a:cs typeface="Arial"/>
              </a:rPr>
              <a:t>up </a:t>
            </a:r>
            <a:r>
              <a:rPr sz="2400" spc="-65" dirty="0">
                <a:solidFill>
                  <a:srgbClr val="424242"/>
                </a:solidFill>
                <a:latin typeface="Arial"/>
                <a:cs typeface="Arial"/>
              </a:rPr>
              <a:t>only </a:t>
            </a:r>
            <a:r>
              <a:rPr sz="2400" spc="-225" dirty="0">
                <a:solidFill>
                  <a:srgbClr val="424242"/>
                </a:solidFill>
                <a:latin typeface="Arial"/>
                <a:cs typeface="Arial"/>
              </a:rPr>
              <a:t>as </a:t>
            </a:r>
            <a:r>
              <a:rPr sz="2400" spc="-110" dirty="0">
                <a:solidFill>
                  <a:srgbClr val="424242"/>
                </a:solidFill>
                <a:latin typeface="Arial"/>
                <a:cs typeface="Arial"/>
              </a:rPr>
              <a:t>much </a:t>
            </a:r>
            <a:r>
              <a:rPr sz="2400" spc="-10" dirty="0">
                <a:solidFill>
                  <a:srgbClr val="424242"/>
                </a:solidFill>
                <a:latin typeface="Arial"/>
                <a:cs typeface="Arial"/>
              </a:rPr>
              <a:t>width</a:t>
            </a:r>
            <a:r>
              <a:rPr sz="2400" spc="-145" dirty="0">
                <a:solidFill>
                  <a:srgbClr val="424242"/>
                </a:solidFill>
                <a:latin typeface="Arial"/>
                <a:cs typeface="Arial"/>
              </a:rPr>
              <a:t> </a:t>
            </a:r>
            <a:r>
              <a:rPr sz="2400" spc="-225" dirty="0">
                <a:solidFill>
                  <a:srgbClr val="424242"/>
                </a:solidFill>
                <a:latin typeface="Arial"/>
                <a:cs typeface="Arial"/>
              </a:rPr>
              <a:t>as  </a:t>
            </a:r>
            <a:r>
              <a:rPr sz="2400" spc="-114" dirty="0">
                <a:solidFill>
                  <a:srgbClr val="424242"/>
                </a:solidFill>
                <a:latin typeface="Arial"/>
                <a:cs typeface="Arial"/>
              </a:rPr>
              <a:t>needed </a:t>
            </a:r>
            <a:r>
              <a:rPr sz="2400" spc="-65" dirty="0">
                <a:solidFill>
                  <a:srgbClr val="424242"/>
                </a:solidFill>
                <a:latin typeface="Arial"/>
                <a:cs typeface="Arial"/>
              </a:rPr>
              <a:t>(flows </a:t>
            </a:r>
            <a:r>
              <a:rPr sz="2400" spc="15" dirty="0">
                <a:solidFill>
                  <a:srgbClr val="424242"/>
                </a:solidFill>
                <a:latin typeface="Arial"/>
                <a:cs typeface="Arial"/>
              </a:rPr>
              <a:t>left </a:t>
            </a:r>
            <a:r>
              <a:rPr sz="2400" spc="30" dirty="0">
                <a:solidFill>
                  <a:srgbClr val="424242"/>
                </a:solidFill>
                <a:latin typeface="Arial"/>
                <a:cs typeface="Arial"/>
              </a:rPr>
              <a:t>to</a:t>
            </a:r>
            <a:r>
              <a:rPr sz="2400" spc="-365" dirty="0">
                <a:solidFill>
                  <a:srgbClr val="424242"/>
                </a:solidFill>
                <a:latin typeface="Arial"/>
                <a:cs typeface="Arial"/>
              </a:rPr>
              <a:t> </a:t>
            </a:r>
            <a:r>
              <a:rPr sz="2400" spc="-35" dirty="0">
                <a:solidFill>
                  <a:srgbClr val="424242"/>
                </a:solidFill>
                <a:latin typeface="Arial"/>
                <a:cs typeface="Arial"/>
              </a:rPr>
              <a:t>right)</a:t>
            </a:r>
            <a:endParaRPr sz="2400">
              <a:latin typeface="Arial"/>
              <a:cs typeface="Arial"/>
            </a:endParaRPr>
          </a:p>
          <a:p>
            <a:pPr marL="469900" indent="-306705">
              <a:lnSpc>
                <a:spcPct val="100000"/>
              </a:lnSpc>
              <a:spcBef>
                <a:spcPts val="930"/>
              </a:spcBef>
              <a:buClr>
                <a:srgbClr val="424242"/>
              </a:buClr>
              <a:buSzPct val="83333"/>
              <a:buFont typeface="Arial"/>
              <a:buChar char="-"/>
              <a:tabLst>
                <a:tab pos="469265" algn="l"/>
                <a:tab pos="469900" algn="l"/>
              </a:tabLst>
            </a:pPr>
            <a:r>
              <a:rPr sz="2400" b="1" spc="-190" dirty="0">
                <a:solidFill>
                  <a:srgbClr val="FF0000"/>
                </a:solidFill>
                <a:latin typeface="Arial"/>
                <a:cs typeface="Arial"/>
              </a:rPr>
              <a:t>Cannot </a:t>
            </a:r>
            <a:r>
              <a:rPr sz="2400" spc="-135" dirty="0">
                <a:solidFill>
                  <a:srgbClr val="424242"/>
                </a:solidFill>
                <a:latin typeface="Arial"/>
                <a:cs typeface="Arial"/>
              </a:rPr>
              <a:t>have </a:t>
            </a:r>
            <a:r>
              <a:rPr sz="2400" spc="225" dirty="0">
                <a:solidFill>
                  <a:srgbClr val="424242"/>
                </a:solidFill>
                <a:latin typeface="Arial"/>
                <a:cs typeface="Arial"/>
              </a:rPr>
              <a:t>height </a:t>
            </a:r>
            <a:r>
              <a:rPr sz="2400" spc="-114" dirty="0">
                <a:solidFill>
                  <a:srgbClr val="424242"/>
                </a:solidFill>
                <a:latin typeface="Arial"/>
                <a:cs typeface="Arial"/>
              </a:rPr>
              <a:t>and</a:t>
            </a:r>
            <a:r>
              <a:rPr sz="2400" spc="-405" dirty="0">
                <a:solidFill>
                  <a:srgbClr val="424242"/>
                </a:solidFill>
                <a:latin typeface="Arial"/>
                <a:cs typeface="Arial"/>
              </a:rPr>
              <a:t> </a:t>
            </a:r>
            <a:r>
              <a:rPr sz="2400" spc="190" dirty="0">
                <a:solidFill>
                  <a:srgbClr val="424242"/>
                </a:solidFill>
                <a:latin typeface="Arial"/>
                <a:cs typeface="Arial"/>
              </a:rPr>
              <a:t>width</a:t>
            </a:r>
            <a:endParaRPr sz="2400">
              <a:latin typeface="Arial"/>
              <a:cs typeface="Arial"/>
            </a:endParaRPr>
          </a:p>
          <a:p>
            <a:pPr marL="469900" indent="-306705">
              <a:lnSpc>
                <a:spcPct val="100000"/>
              </a:lnSpc>
              <a:spcBef>
                <a:spcPts val="1020"/>
              </a:spcBef>
              <a:buClr>
                <a:srgbClr val="424242"/>
              </a:buClr>
              <a:buSzPct val="83333"/>
              <a:buFont typeface="Arial"/>
              <a:buChar char="-"/>
              <a:tabLst>
                <a:tab pos="469265" algn="l"/>
                <a:tab pos="469900" algn="l"/>
              </a:tabLst>
            </a:pPr>
            <a:r>
              <a:rPr sz="2400" b="1" spc="-190" dirty="0">
                <a:solidFill>
                  <a:srgbClr val="FF0000"/>
                </a:solidFill>
                <a:latin typeface="Arial"/>
                <a:cs typeface="Arial"/>
              </a:rPr>
              <a:t>Cannot </a:t>
            </a:r>
            <a:r>
              <a:rPr sz="2400" spc="-135" dirty="0">
                <a:solidFill>
                  <a:srgbClr val="424242"/>
                </a:solidFill>
                <a:latin typeface="Arial"/>
                <a:cs typeface="Arial"/>
              </a:rPr>
              <a:t>have </a:t>
            </a:r>
            <a:r>
              <a:rPr sz="2400" spc="-190" dirty="0">
                <a:solidFill>
                  <a:srgbClr val="424242"/>
                </a:solidFill>
                <a:latin typeface="Arial"/>
                <a:cs typeface="Arial"/>
              </a:rPr>
              <a:t>a </a:t>
            </a:r>
            <a:r>
              <a:rPr sz="2400" spc="-90" dirty="0">
                <a:solidFill>
                  <a:srgbClr val="424242"/>
                </a:solidFill>
                <a:latin typeface="Arial"/>
                <a:cs typeface="Arial"/>
              </a:rPr>
              <a:t>block </a:t>
            </a:r>
            <a:r>
              <a:rPr sz="2400" spc="-65" dirty="0">
                <a:solidFill>
                  <a:srgbClr val="424242"/>
                </a:solidFill>
                <a:latin typeface="Arial"/>
                <a:cs typeface="Arial"/>
              </a:rPr>
              <a:t>element child</a:t>
            </a:r>
            <a:endParaRPr sz="2400">
              <a:latin typeface="Arial"/>
              <a:cs typeface="Arial"/>
            </a:endParaRPr>
          </a:p>
          <a:p>
            <a:pPr marL="469900" marR="50800" indent="-306705">
              <a:lnSpc>
                <a:spcPts val="2850"/>
              </a:lnSpc>
              <a:spcBef>
                <a:spcPts val="1140"/>
              </a:spcBef>
              <a:buClr>
                <a:srgbClr val="424242"/>
              </a:buClr>
              <a:buSzPct val="83333"/>
              <a:buFont typeface="Arial"/>
              <a:buChar char="-"/>
              <a:tabLst>
                <a:tab pos="469265" algn="l"/>
                <a:tab pos="469900" algn="l"/>
              </a:tabLst>
            </a:pPr>
            <a:r>
              <a:rPr sz="2400" b="1" spc="-190" dirty="0">
                <a:solidFill>
                  <a:srgbClr val="FF0000"/>
                </a:solidFill>
                <a:latin typeface="Arial"/>
                <a:cs typeface="Arial"/>
              </a:rPr>
              <a:t>Cannot </a:t>
            </a:r>
            <a:r>
              <a:rPr sz="2400" spc="-110" dirty="0">
                <a:solidFill>
                  <a:srgbClr val="424242"/>
                </a:solidFill>
                <a:latin typeface="Arial"/>
                <a:cs typeface="Arial"/>
              </a:rPr>
              <a:t>be </a:t>
            </a:r>
            <a:r>
              <a:rPr sz="2400" spc="-65" dirty="0">
                <a:solidFill>
                  <a:srgbClr val="424242"/>
                </a:solidFill>
                <a:latin typeface="Arial"/>
                <a:cs typeface="Arial"/>
              </a:rPr>
              <a:t>positioned </a:t>
            </a:r>
            <a:r>
              <a:rPr sz="2400" spc="-70" dirty="0">
                <a:solidFill>
                  <a:srgbClr val="424242"/>
                </a:solidFill>
                <a:latin typeface="Arial"/>
                <a:cs typeface="Arial"/>
              </a:rPr>
              <a:t>(i.e. </a:t>
            </a:r>
            <a:r>
              <a:rPr sz="2400" spc="-490" dirty="0">
                <a:solidFill>
                  <a:srgbClr val="424242"/>
                </a:solidFill>
                <a:latin typeface="Arial"/>
                <a:cs typeface="Arial"/>
              </a:rPr>
              <a:t>CSS  </a:t>
            </a:r>
            <a:r>
              <a:rPr sz="2400" spc="-60" dirty="0">
                <a:solidFill>
                  <a:srgbClr val="424242"/>
                </a:solidFill>
                <a:latin typeface="Arial"/>
                <a:cs typeface="Arial"/>
              </a:rPr>
              <a:t>properties like </a:t>
            </a:r>
            <a:r>
              <a:rPr sz="2400" spc="405" dirty="0">
                <a:solidFill>
                  <a:srgbClr val="424242"/>
                </a:solidFill>
                <a:latin typeface="Arial"/>
                <a:cs typeface="Arial"/>
              </a:rPr>
              <a:t>float</a:t>
            </a:r>
            <a:r>
              <a:rPr sz="2400" spc="-275" dirty="0">
                <a:solidFill>
                  <a:srgbClr val="424242"/>
                </a:solidFill>
                <a:latin typeface="Arial"/>
                <a:cs typeface="Arial"/>
              </a:rPr>
              <a:t> </a:t>
            </a:r>
            <a:r>
              <a:rPr sz="2400" spc="-114" dirty="0">
                <a:solidFill>
                  <a:srgbClr val="424242"/>
                </a:solidFill>
                <a:latin typeface="Arial"/>
                <a:cs typeface="Arial"/>
              </a:rPr>
              <a:t>and </a:t>
            </a:r>
            <a:r>
              <a:rPr sz="2400" spc="280" dirty="0">
                <a:solidFill>
                  <a:srgbClr val="424242"/>
                </a:solidFill>
                <a:latin typeface="Arial"/>
                <a:cs typeface="Arial"/>
              </a:rPr>
              <a:t>position  </a:t>
            </a:r>
            <a:r>
              <a:rPr sz="2400" spc="-75" dirty="0">
                <a:solidFill>
                  <a:srgbClr val="424242"/>
                </a:solidFill>
                <a:latin typeface="Arial"/>
                <a:cs typeface="Arial"/>
              </a:rPr>
              <a:t>do </a:t>
            </a:r>
            <a:r>
              <a:rPr sz="2400" spc="-10" dirty="0">
                <a:solidFill>
                  <a:srgbClr val="424242"/>
                </a:solidFill>
                <a:latin typeface="Arial"/>
                <a:cs typeface="Arial"/>
              </a:rPr>
              <a:t>not </a:t>
            </a:r>
            <a:r>
              <a:rPr sz="2400" spc="-90" dirty="0">
                <a:solidFill>
                  <a:srgbClr val="424242"/>
                </a:solidFill>
                <a:latin typeface="Arial"/>
                <a:cs typeface="Arial"/>
              </a:rPr>
              <a:t>apply </a:t>
            </a:r>
            <a:r>
              <a:rPr sz="2400" spc="30" dirty="0">
                <a:solidFill>
                  <a:srgbClr val="424242"/>
                </a:solidFill>
                <a:latin typeface="Arial"/>
                <a:cs typeface="Arial"/>
              </a:rPr>
              <a:t>to</a:t>
            </a:r>
            <a:r>
              <a:rPr sz="2400" spc="-440" dirty="0">
                <a:solidFill>
                  <a:srgbClr val="424242"/>
                </a:solidFill>
                <a:latin typeface="Arial"/>
                <a:cs typeface="Arial"/>
              </a:rPr>
              <a:t> </a:t>
            </a:r>
            <a:r>
              <a:rPr sz="2400" spc="-45" dirty="0">
                <a:solidFill>
                  <a:srgbClr val="424242"/>
                </a:solidFill>
                <a:latin typeface="Arial"/>
                <a:cs typeface="Arial"/>
              </a:rPr>
              <a:t>inline </a:t>
            </a:r>
            <a:r>
              <a:rPr sz="2400" spc="-90" dirty="0">
                <a:solidFill>
                  <a:srgbClr val="424242"/>
                </a:solidFill>
                <a:latin typeface="Arial"/>
                <a:cs typeface="Arial"/>
              </a:rPr>
              <a:t>elements)</a:t>
            </a:r>
            <a:endParaRPr sz="2400">
              <a:latin typeface="Arial"/>
              <a:cs typeface="Arial"/>
            </a:endParaRPr>
          </a:p>
          <a:p>
            <a:pPr marL="927100" marR="5080" lvl="1" indent="-382270">
              <a:lnSpc>
                <a:spcPts val="2850"/>
              </a:lnSpc>
              <a:spcBef>
                <a:spcPts val="1050"/>
              </a:spcBef>
              <a:buSzPct val="83333"/>
              <a:buChar char="○"/>
              <a:tabLst>
                <a:tab pos="926465" algn="l"/>
                <a:tab pos="927100" algn="l"/>
              </a:tabLst>
            </a:pPr>
            <a:r>
              <a:rPr sz="2400" spc="-45" dirty="0">
                <a:solidFill>
                  <a:srgbClr val="424242"/>
                </a:solidFill>
                <a:latin typeface="Arial"/>
                <a:cs typeface="Arial"/>
              </a:rPr>
              <a:t>Must </a:t>
            </a:r>
            <a:r>
              <a:rPr sz="2400" spc="-55" dirty="0">
                <a:solidFill>
                  <a:srgbClr val="424242"/>
                </a:solidFill>
                <a:latin typeface="Arial"/>
                <a:cs typeface="Arial"/>
              </a:rPr>
              <a:t>position </a:t>
            </a:r>
            <a:r>
              <a:rPr sz="2400" b="1" spc="-145" dirty="0">
                <a:solidFill>
                  <a:srgbClr val="424242"/>
                </a:solidFill>
                <a:latin typeface="Arial"/>
                <a:cs typeface="Arial"/>
              </a:rPr>
              <a:t>its </a:t>
            </a:r>
            <a:r>
              <a:rPr sz="2400" b="1" spc="-170" dirty="0">
                <a:solidFill>
                  <a:srgbClr val="424242"/>
                </a:solidFill>
                <a:latin typeface="Arial"/>
                <a:cs typeface="Arial"/>
              </a:rPr>
              <a:t>containing</a:t>
            </a:r>
            <a:r>
              <a:rPr sz="2400" b="1" spc="-270" dirty="0">
                <a:solidFill>
                  <a:srgbClr val="424242"/>
                </a:solidFill>
                <a:latin typeface="Arial"/>
                <a:cs typeface="Arial"/>
              </a:rPr>
              <a:t> </a:t>
            </a:r>
            <a:r>
              <a:rPr sz="2400" b="1" spc="-195" dirty="0">
                <a:solidFill>
                  <a:srgbClr val="424242"/>
                </a:solidFill>
                <a:latin typeface="Arial"/>
                <a:cs typeface="Arial"/>
              </a:rPr>
              <a:t>block  </a:t>
            </a:r>
            <a:r>
              <a:rPr sz="2400" b="1" spc="-120" dirty="0">
                <a:solidFill>
                  <a:srgbClr val="424242"/>
                </a:solidFill>
                <a:latin typeface="Arial"/>
                <a:cs typeface="Arial"/>
              </a:rPr>
              <a:t>element </a:t>
            </a:r>
            <a:r>
              <a:rPr sz="2400" spc="-90" dirty="0">
                <a:solidFill>
                  <a:srgbClr val="424242"/>
                </a:solidFill>
                <a:latin typeface="Arial"/>
                <a:cs typeface="Arial"/>
              </a:rPr>
              <a:t>instead</a:t>
            </a:r>
            <a:endParaRPr sz="2400">
              <a:latin typeface="Arial"/>
              <a:cs typeface="Arial"/>
            </a:endParaRPr>
          </a:p>
        </p:txBody>
      </p:sp>
      <p:sp>
        <p:nvSpPr>
          <p:cNvPr id="4" name="object 4"/>
          <p:cNvSpPr/>
          <p:nvPr/>
        </p:nvSpPr>
        <p:spPr>
          <a:xfrm>
            <a:off x="5601488" y="2691869"/>
            <a:ext cx="3245485" cy="2390775"/>
          </a:xfrm>
          <a:custGeom>
            <a:avLst/>
            <a:gdLst/>
            <a:ahLst/>
            <a:cxnLst/>
            <a:rect l="l" t="t" r="r" b="b"/>
            <a:pathLst>
              <a:path w="3245484" h="2390775">
                <a:moveTo>
                  <a:pt x="0" y="132774"/>
                </a:moveTo>
                <a:lnTo>
                  <a:pt x="6769" y="90809"/>
                </a:lnTo>
                <a:lnTo>
                  <a:pt x="25619" y="54361"/>
                </a:lnTo>
                <a:lnTo>
                  <a:pt x="54361" y="25619"/>
                </a:lnTo>
                <a:lnTo>
                  <a:pt x="90809" y="6769"/>
                </a:lnTo>
                <a:lnTo>
                  <a:pt x="132774" y="0"/>
                </a:lnTo>
                <a:lnTo>
                  <a:pt x="3112618" y="0"/>
                </a:lnTo>
                <a:lnTo>
                  <a:pt x="3163418" y="10112"/>
                </a:lnTo>
                <a:lnTo>
                  <a:pt x="3206493" y="38899"/>
                </a:lnTo>
                <a:lnTo>
                  <a:pt x="3235280" y="81974"/>
                </a:lnTo>
                <a:lnTo>
                  <a:pt x="3245393" y="132774"/>
                </a:lnTo>
                <a:lnTo>
                  <a:pt x="3245393" y="2257620"/>
                </a:lnTo>
                <a:lnTo>
                  <a:pt x="3238624" y="2299585"/>
                </a:lnTo>
                <a:lnTo>
                  <a:pt x="3219774" y="2336033"/>
                </a:lnTo>
                <a:lnTo>
                  <a:pt x="3191031" y="2364776"/>
                </a:lnTo>
                <a:lnTo>
                  <a:pt x="3154584" y="2383625"/>
                </a:lnTo>
                <a:lnTo>
                  <a:pt x="3112618" y="2390395"/>
                </a:lnTo>
                <a:lnTo>
                  <a:pt x="132774" y="2390395"/>
                </a:lnTo>
                <a:lnTo>
                  <a:pt x="90809" y="2383625"/>
                </a:lnTo>
                <a:lnTo>
                  <a:pt x="54361" y="2364776"/>
                </a:lnTo>
                <a:lnTo>
                  <a:pt x="25619" y="2336033"/>
                </a:lnTo>
                <a:lnTo>
                  <a:pt x="6769" y="2299585"/>
                </a:lnTo>
                <a:lnTo>
                  <a:pt x="0" y="2257620"/>
                </a:lnTo>
                <a:lnTo>
                  <a:pt x="0" y="132774"/>
                </a:lnTo>
                <a:close/>
              </a:path>
            </a:pathLst>
          </a:custGeom>
          <a:ln w="9524">
            <a:solidFill>
              <a:srgbClr val="595959"/>
            </a:solidFill>
          </a:ln>
        </p:spPr>
        <p:txBody>
          <a:bodyPr wrap="square" lIns="0" tIns="0" rIns="0" bIns="0" rtlCol="0"/>
          <a:lstStyle/>
          <a:p>
            <a:endParaRPr/>
          </a:p>
        </p:txBody>
      </p:sp>
      <p:sp>
        <p:nvSpPr>
          <p:cNvPr id="5" name="object 5"/>
          <p:cNvSpPr/>
          <p:nvPr/>
        </p:nvSpPr>
        <p:spPr>
          <a:xfrm>
            <a:off x="5712463" y="3128943"/>
            <a:ext cx="1743075" cy="116839"/>
          </a:xfrm>
          <a:custGeom>
            <a:avLst/>
            <a:gdLst/>
            <a:ahLst/>
            <a:cxnLst/>
            <a:rect l="l" t="t" r="r" b="b"/>
            <a:pathLst>
              <a:path w="1743075" h="116839">
                <a:moveTo>
                  <a:pt x="0" y="0"/>
                </a:moveTo>
                <a:lnTo>
                  <a:pt x="1742996" y="0"/>
                </a:lnTo>
                <a:lnTo>
                  <a:pt x="1742996" y="116399"/>
                </a:lnTo>
                <a:lnTo>
                  <a:pt x="0" y="116399"/>
                </a:lnTo>
                <a:lnTo>
                  <a:pt x="0" y="0"/>
                </a:lnTo>
                <a:close/>
              </a:path>
            </a:pathLst>
          </a:custGeom>
          <a:solidFill>
            <a:srgbClr val="999999"/>
          </a:solidFill>
        </p:spPr>
        <p:txBody>
          <a:bodyPr wrap="square" lIns="0" tIns="0" rIns="0" bIns="0" rtlCol="0"/>
          <a:lstStyle/>
          <a:p>
            <a:endParaRPr/>
          </a:p>
        </p:txBody>
      </p:sp>
      <p:sp>
        <p:nvSpPr>
          <p:cNvPr id="6" name="object 6"/>
          <p:cNvSpPr/>
          <p:nvPr/>
        </p:nvSpPr>
        <p:spPr>
          <a:xfrm>
            <a:off x="5621088" y="2720628"/>
            <a:ext cx="3206193" cy="17709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271062" y="2334120"/>
            <a:ext cx="1722120" cy="0"/>
          </a:xfrm>
          <a:custGeom>
            <a:avLst/>
            <a:gdLst/>
            <a:ahLst/>
            <a:cxnLst/>
            <a:rect l="l" t="t" r="r" b="b"/>
            <a:pathLst>
              <a:path w="1722120">
                <a:moveTo>
                  <a:pt x="0" y="0"/>
                </a:moveTo>
                <a:lnTo>
                  <a:pt x="1721996" y="0"/>
                </a:lnTo>
              </a:path>
            </a:pathLst>
          </a:custGeom>
          <a:ln w="76199">
            <a:solidFill>
              <a:srgbClr val="595959"/>
            </a:solidFill>
          </a:ln>
        </p:spPr>
        <p:txBody>
          <a:bodyPr wrap="square" lIns="0" tIns="0" rIns="0" bIns="0" rtlCol="0"/>
          <a:lstStyle/>
          <a:p>
            <a:endParaRPr/>
          </a:p>
        </p:txBody>
      </p:sp>
      <p:sp>
        <p:nvSpPr>
          <p:cNvPr id="8" name="object 8"/>
          <p:cNvSpPr/>
          <p:nvPr/>
        </p:nvSpPr>
        <p:spPr>
          <a:xfrm>
            <a:off x="7993059" y="2208258"/>
            <a:ext cx="346075" cy="252095"/>
          </a:xfrm>
          <a:custGeom>
            <a:avLst/>
            <a:gdLst/>
            <a:ahLst/>
            <a:cxnLst/>
            <a:rect l="l" t="t" r="r" b="b"/>
            <a:pathLst>
              <a:path w="346075" h="252094">
                <a:moveTo>
                  <a:pt x="0" y="251724"/>
                </a:moveTo>
                <a:lnTo>
                  <a:pt x="0" y="0"/>
                </a:lnTo>
                <a:lnTo>
                  <a:pt x="345799" y="125862"/>
                </a:lnTo>
                <a:lnTo>
                  <a:pt x="0" y="251724"/>
                </a:lnTo>
                <a:close/>
              </a:path>
            </a:pathLst>
          </a:custGeom>
          <a:solidFill>
            <a:srgbClr val="595959"/>
          </a:solidFill>
        </p:spPr>
        <p:txBody>
          <a:bodyPr wrap="square" lIns="0" tIns="0" rIns="0" bIns="0" rtlCol="0"/>
          <a:lstStyle/>
          <a:p>
            <a:endParaRPr/>
          </a:p>
        </p:txBody>
      </p:sp>
      <p:sp>
        <p:nvSpPr>
          <p:cNvPr id="9" name="object 9"/>
          <p:cNvSpPr/>
          <p:nvPr/>
        </p:nvSpPr>
        <p:spPr>
          <a:xfrm>
            <a:off x="7993058" y="2208258"/>
            <a:ext cx="346075" cy="252095"/>
          </a:xfrm>
          <a:custGeom>
            <a:avLst/>
            <a:gdLst/>
            <a:ahLst/>
            <a:cxnLst/>
            <a:rect l="l" t="t" r="r" b="b"/>
            <a:pathLst>
              <a:path w="346075" h="252094">
                <a:moveTo>
                  <a:pt x="0" y="251724"/>
                </a:moveTo>
                <a:lnTo>
                  <a:pt x="345799" y="125862"/>
                </a:lnTo>
                <a:lnTo>
                  <a:pt x="0" y="0"/>
                </a:lnTo>
                <a:lnTo>
                  <a:pt x="0" y="251724"/>
                </a:lnTo>
                <a:close/>
              </a:path>
            </a:pathLst>
          </a:custGeom>
          <a:ln w="76199">
            <a:solidFill>
              <a:srgbClr val="595959"/>
            </a:solidFill>
          </a:ln>
        </p:spPr>
        <p:txBody>
          <a:bodyPr wrap="square" lIns="0" tIns="0" rIns="0" bIns="0" rtlCol="0"/>
          <a:lstStyle/>
          <a:p>
            <a:endParaRPr/>
          </a:p>
        </p:txBody>
      </p:sp>
      <p:sp>
        <p:nvSpPr>
          <p:cNvPr id="10" name="object 10"/>
          <p:cNvSpPr/>
          <p:nvPr/>
        </p:nvSpPr>
        <p:spPr>
          <a:xfrm>
            <a:off x="7566535" y="3128468"/>
            <a:ext cx="1169670" cy="116839"/>
          </a:xfrm>
          <a:custGeom>
            <a:avLst/>
            <a:gdLst/>
            <a:ahLst/>
            <a:cxnLst/>
            <a:rect l="l" t="t" r="r" b="b"/>
            <a:pathLst>
              <a:path w="1169670" h="116839">
                <a:moveTo>
                  <a:pt x="0" y="0"/>
                </a:moveTo>
                <a:lnTo>
                  <a:pt x="1169397" y="0"/>
                </a:lnTo>
                <a:lnTo>
                  <a:pt x="1169397" y="116374"/>
                </a:lnTo>
                <a:lnTo>
                  <a:pt x="0" y="116374"/>
                </a:lnTo>
                <a:lnTo>
                  <a:pt x="0" y="0"/>
                </a:lnTo>
                <a:close/>
              </a:path>
            </a:pathLst>
          </a:custGeom>
          <a:solidFill>
            <a:srgbClr val="999999"/>
          </a:solidFill>
        </p:spPr>
        <p:txBody>
          <a:bodyPr wrap="square" lIns="0" tIns="0" rIns="0" bIns="0" rtlCol="0"/>
          <a:lstStyle/>
          <a:p>
            <a:endParaRPr/>
          </a:p>
        </p:txBody>
      </p:sp>
      <p:sp>
        <p:nvSpPr>
          <p:cNvPr id="11" name="object 11"/>
          <p:cNvSpPr/>
          <p:nvPr/>
        </p:nvSpPr>
        <p:spPr>
          <a:xfrm>
            <a:off x="6528561" y="3323193"/>
            <a:ext cx="1743075" cy="116839"/>
          </a:xfrm>
          <a:custGeom>
            <a:avLst/>
            <a:gdLst/>
            <a:ahLst/>
            <a:cxnLst/>
            <a:rect l="l" t="t" r="r" b="b"/>
            <a:pathLst>
              <a:path w="1743075" h="116839">
                <a:moveTo>
                  <a:pt x="0" y="0"/>
                </a:moveTo>
                <a:lnTo>
                  <a:pt x="1742996" y="0"/>
                </a:lnTo>
                <a:lnTo>
                  <a:pt x="1742996" y="116399"/>
                </a:lnTo>
                <a:lnTo>
                  <a:pt x="0" y="116399"/>
                </a:lnTo>
                <a:lnTo>
                  <a:pt x="0" y="0"/>
                </a:lnTo>
                <a:close/>
              </a:path>
            </a:pathLst>
          </a:custGeom>
          <a:solidFill>
            <a:srgbClr val="999999"/>
          </a:solidFill>
        </p:spPr>
        <p:txBody>
          <a:bodyPr wrap="square" lIns="0" tIns="0" rIns="0" bIns="0" rtlCol="0"/>
          <a:lstStyle/>
          <a:p>
            <a:endParaRPr/>
          </a:p>
        </p:txBody>
      </p:sp>
      <p:sp>
        <p:nvSpPr>
          <p:cNvPr id="12" name="object 12"/>
          <p:cNvSpPr/>
          <p:nvPr/>
        </p:nvSpPr>
        <p:spPr>
          <a:xfrm>
            <a:off x="5728363" y="3324168"/>
            <a:ext cx="673735" cy="116839"/>
          </a:xfrm>
          <a:custGeom>
            <a:avLst/>
            <a:gdLst/>
            <a:ahLst/>
            <a:cxnLst/>
            <a:rect l="l" t="t" r="r" b="b"/>
            <a:pathLst>
              <a:path w="673735" h="116839">
                <a:moveTo>
                  <a:pt x="0" y="0"/>
                </a:moveTo>
                <a:lnTo>
                  <a:pt x="673198" y="0"/>
                </a:lnTo>
                <a:lnTo>
                  <a:pt x="673198" y="116399"/>
                </a:lnTo>
                <a:lnTo>
                  <a:pt x="0" y="116399"/>
                </a:lnTo>
                <a:lnTo>
                  <a:pt x="0" y="0"/>
                </a:lnTo>
                <a:close/>
              </a:path>
            </a:pathLst>
          </a:custGeom>
          <a:solidFill>
            <a:srgbClr val="999999"/>
          </a:solid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3E28906-6677-4DDC-905F-D9B875BB23A7}"/>
              </a:ext>
            </a:extLst>
          </p:cNvPr>
          <p:cNvPicPr>
            <a:picLocks noChangeAspect="1"/>
          </p:cNvPicPr>
          <p:nvPr/>
        </p:nvPicPr>
        <p:blipFill>
          <a:blip r:embed="rId2"/>
          <a:stretch>
            <a:fillRect/>
          </a:stretch>
        </p:blipFill>
        <p:spPr>
          <a:xfrm>
            <a:off x="457200" y="1116579"/>
            <a:ext cx="8267061" cy="4979422"/>
          </a:xfrm>
          <a:prstGeom prst="rect">
            <a:avLst/>
          </a:prstGeom>
        </p:spPr>
      </p:pic>
      <p:graphicFrame>
        <p:nvGraphicFramePr>
          <p:cNvPr id="4" name="object 4"/>
          <p:cNvGraphicFramePr>
            <a:graphicFrameLocks noGrp="1"/>
          </p:cNvGraphicFramePr>
          <p:nvPr>
            <p:extLst>
              <p:ext uri="{D42A27DB-BD31-4B8C-83A1-F6EECF244321}">
                <p14:modId xmlns:p14="http://schemas.microsoft.com/office/powerpoint/2010/main" val="3688975686"/>
              </p:ext>
            </p:extLst>
          </p:nvPr>
        </p:nvGraphicFramePr>
        <p:xfrm>
          <a:off x="291783" y="1116578"/>
          <a:ext cx="8599804" cy="4937760"/>
        </p:xfrm>
        <a:graphic>
          <a:graphicData uri="http://schemas.openxmlformats.org/drawingml/2006/table">
            <a:tbl>
              <a:tblPr firstRow="1" bandRow="1">
                <a:tableStyleId>{2D5ABB26-0587-4C30-8999-92F81FD0307C}</a:tableStyleId>
              </a:tblPr>
              <a:tblGrid>
                <a:gridCol w="163830">
                  <a:extLst>
                    <a:ext uri="{9D8B030D-6E8A-4147-A177-3AD203B41FA5}">
                      <a16:colId xmlns:a16="http://schemas.microsoft.com/office/drawing/2014/main" val="20000"/>
                    </a:ext>
                  </a:extLst>
                </a:gridCol>
                <a:gridCol w="8272145">
                  <a:extLst>
                    <a:ext uri="{9D8B030D-6E8A-4147-A177-3AD203B41FA5}">
                      <a16:colId xmlns:a16="http://schemas.microsoft.com/office/drawing/2014/main" val="20001"/>
                    </a:ext>
                  </a:extLst>
                </a:gridCol>
                <a:gridCol w="163829">
                  <a:extLst>
                    <a:ext uri="{9D8B030D-6E8A-4147-A177-3AD203B41FA5}">
                      <a16:colId xmlns:a16="http://schemas.microsoft.com/office/drawing/2014/main" val="20002"/>
                    </a:ext>
                  </a:extLst>
                </a:gridCol>
              </a:tblGrid>
              <a:tr h="3202305">
                <a:tc>
                  <a:txBody>
                    <a:bodyPr/>
                    <a:lstStyle/>
                    <a:p>
                      <a:pPr>
                        <a:lnSpc>
                          <a:spcPct val="100000"/>
                        </a:lnSpc>
                      </a:pPr>
                      <a:endParaRPr sz="2300">
                        <a:latin typeface="Times New Roman"/>
                        <a:cs typeface="Times New Roman"/>
                      </a:endParaRPr>
                    </a:p>
                  </a:txBody>
                  <a:tcPr marL="0" marR="0" marT="0" marB="0">
                    <a:lnR w="38100">
                      <a:solidFill>
                        <a:srgbClr val="B6B6B6"/>
                      </a:solidFill>
                      <a:prstDash val="solid"/>
                    </a:lnR>
                    <a:lnB w="19050">
                      <a:solidFill>
                        <a:srgbClr val="000000"/>
                      </a:solidFill>
                      <a:prstDash val="solid"/>
                    </a:lnB>
                  </a:tcPr>
                </a:tc>
                <a:tc>
                  <a:txBody>
                    <a:bodyPr/>
                    <a:lstStyle/>
                    <a:p>
                      <a:pPr>
                        <a:lnSpc>
                          <a:spcPct val="100000"/>
                        </a:lnSpc>
                      </a:pPr>
                      <a:endParaRPr sz="2300" dirty="0">
                        <a:latin typeface="Times New Roman"/>
                        <a:cs typeface="Times New Roman"/>
                      </a:endParaRPr>
                    </a:p>
                  </a:txBody>
                  <a:tcPr marL="0" marR="0" marT="0" marB="0">
                    <a:lnL w="38100">
                      <a:solidFill>
                        <a:srgbClr val="B6B6B6"/>
                      </a:solidFill>
                      <a:prstDash val="solid"/>
                    </a:lnL>
                    <a:lnR w="38100">
                      <a:solidFill>
                        <a:srgbClr val="B6B6B6"/>
                      </a:solidFill>
                      <a:prstDash val="solid"/>
                    </a:lnR>
                    <a:lnT w="38100">
                      <a:solidFill>
                        <a:srgbClr val="B6B6B6"/>
                      </a:solidFill>
                      <a:prstDash val="solid"/>
                    </a:lnT>
                    <a:lnB w="19050">
                      <a:solidFill>
                        <a:srgbClr val="000000"/>
                      </a:solidFill>
                      <a:prstDash val="solid"/>
                    </a:lnB>
                  </a:tcPr>
                </a:tc>
                <a:tc>
                  <a:txBody>
                    <a:bodyPr/>
                    <a:lstStyle/>
                    <a:p>
                      <a:pPr>
                        <a:lnSpc>
                          <a:spcPct val="100000"/>
                        </a:lnSpc>
                      </a:pPr>
                      <a:endParaRPr sz="2300" dirty="0">
                        <a:latin typeface="Times New Roman"/>
                        <a:cs typeface="Times New Roman"/>
                      </a:endParaRPr>
                    </a:p>
                  </a:txBody>
                  <a:tcPr marL="0" marR="0" marT="0" marB="0">
                    <a:lnL w="38100">
                      <a:solidFill>
                        <a:srgbClr val="B6B6B6"/>
                      </a:solidFill>
                      <a:prstDash val="solid"/>
                    </a:lnL>
                    <a:lnB w="19050">
                      <a:solidFill>
                        <a:srgbClr val="000000"/>
                      </a:solidFill>
                      <a:prstDash val="solid"/>
                    </a:lnB>
                  </a:tcPr>
                </a:tc>
                <a:extLst>
                  <a:ext uri="{0D108BD9-81ED-4DB2-BD59-A6C34878D82A}">
                    <a16:rowId xmlns:a16="http://schemas.microsoft.com/office/drawing/2014/main" val="10000"/>
                  </a:ext>
                </a:extLst>
              </a:tr>
              <a:tr h="1174115">
                <a:tc>
                  <a:txBody>
                    <a:bodyPr/>
                    <a:lstStyle/>
                    <a:p>
                      <a:pPr marL="95250">
                        <a:lnSpc>
                          <a:spcPts val="2630"/>
                        </a:lnSpc>
                        <a:spcBef>
                          <a:spcPts val="1495"/>
                        </a:spcBef>
                      </a:pPr>
                      <a:r>
                        <a:rPr sz="2200" b="1" spc="-5" dirty="0">
                          <a:latin typeface="Arial"/>
                          <a:cs typeface="Arial"/>
                        </a:rPr>
                        <a:t>&lt;</a:t>
                      </a:r>
                      <a:endParaRPr sz="2200">
                        <a:latin typeface="Arial"/>
                        <a:cs typeface="Arial"/>
                      </a:endParaRPr>
                    </a:p>
                    <a:p>
                      <a:pPr marL="95250">
                        <a:lnSpc>
                          <a:spcPts val="2625"/>
                        </a:lnSpc>
                      </a:pPr>
                      <a:r>
                        <a:rPr sz="2200" b="1" spc="-5" dirty="0">
                          <a:latin typeface="Arial"/>
                          <a:cs typeface="Arial"/>
                        </a:rPr>
                        <a:t>&lt;</a:t>
                      </a:r>
                      <a:endParaRPr sz="2200">
                        <a:latin typeface="Arial"/>
                        <a:cs typeface="Arial"/>
                      </a:endParaRPr>
                    </a:p>
                    <a:p>
                      <a:pPr marL="95250">
                        <a:lnSpc>
                          <a:spcPts val="2395"/>
                        </a:lnSpc>
                      </a:pPr>
                      <a:r>
                        <a:rPr sz="2200" b="1" spc="-5" dirty="0">
                          <a:latin typeface="Arial"/>
                          <a:cs typeface="Arial"/>
                        </a:rPr>
                        <a:t>&lt;</a:t>
                      </a:r>
                      <a:endParaRPr sz="2200">
                        <a:latin typeface="Arial"/>
                        <a:cs typeface="Arial"/>
                      </a:endParaRPr>
                    </a:p>
                  </a:txBody>
                  <a:tcPr marL="0" marR="0" marT="189865" marB="0">
                    <a:lnL w="19050">
                      <a:solidFill>
                        <a:srgbClr val="000000"/>
                      </a:solidFill>
                      <a:prstDash val="solid"/>
                    </a:lnL>
                    <a:lnR w="38100">
                      <a:solidFill>
                        <a:srgbClr val="B6B6B6"/>
                      </a:solidFill>
                      <a:prstDash val="solid"/>
                    </a:lnR>
                    <a:lnT w="19050">
                      <a:solidFill>
                        <a:srgbClr val="000000"/>
                      </a:solidFill>
                      <a:prstDash val="solid"/>
                    </a:lnT>
                  </a:tcPr>
                </a:tc>
                <a:tc>
                  <a:txBody>
                    <a:bodyPr/>
                    <a:lstStyle/>
                    <a:p>
                      <a:pPr marL="84455">
                        <a:lnSpc>
                          <a:spcPts val="2630"/>
                        </a:lnSpc>
                        <a:spcBef>
                          <a:spcPts val="1495"/>
                        </a:spcBef>
                        <a:tabLst>
                          <a:tab pos="1772920" algn="l"/>
                          <a:tab pos="3610610" algn="l"/>
                        </a:tabLst>
                      </a:pPr>
                      <a:r>
                        <a:rPr sz="2200" b="1" spc="-60" dirty="0">
                          <a:latin typeface="Arial"/>
                          <a:cs typeface="Arial"/>
                        </a:rPr>
                        <a:t>strong&gt;</a:t>
                      </a:r>
                      <a:r>
                        <a:rPr sz="2200" spc="-60" dirty="0">
                          <a:latin typeface="Arial"/>
                          <a:cs typeface="Arial"/>
                        </a:rPr>
                        <a:t>Web	</a:t>
                      </a:r>
                      <a:r>
                        <a:rPr sz="2200" spc="25" dirty="0">
                          <a:latin typeface="Arial"/>
                          <a:cs typeface="Arial"/>
                        </a:rPr>
                        <a:t>programming	</a:t>
                      </a:r>
                      <a:r>
                        <a:rPr lang="en-US" sz="2200" spc="135" dirty="0">
                          <a:latin typeface="Arial"/>
                          <a:cs typeface="Arial"/>
                        </a:rPr>
                        <a:t>R</a:t>
                      </a:r>
                      <a:r>
                        <a:rPr sz="2200" spc="135" dirty="0">
                          <a:latin typeface="Arial"/>
                          <a:cs typeface="Arial"/>
                        </a:rPr>
                        <a:t>esources:</a:t>
                      </a:r>
                      <a:r>
                        <a:rPr sz="2200" b="1" spc="135" dirty="0">
                          <a:latin typeface="Arial"/>
                          <a:cs typeface="Arial"/>
                        </a:rPr>
                        <a:t>&lt;/strong&gt;</a:t>
                      </a:r>
                      <a:endParaRPr sz="2200" dirty="0">
                        <a:latin typeface="Arial"/>
                        <a:cs typeface="Arial"/>
                      </a:endParaRPr>
                    </a:p>
                    <a:p>
                      <a:pPr marL="84455">
                        <a:lnSpc>
                          <a:spcPts val="2625"/>
                        </a:lnSpc>
                        <a:tabLst>
                          <a:tab pos="390525" algn="l"/>
                          <a:tab pos="6073775" algn="l"/>
                        </a:tabLst>
                      </a:pPr>
                      <a:r>
                        <a:rPr sz="2200" b="1" spc="-15" dirty="0">
                          <a:latin typeface="Arial"/>
                          <a:cs typeface="Arial"/>
                        </a:rPr>
                        <a:t>a	</a:t>
                      </a:r>
                      <a:r>
                        <a:rPr sz="2200" b="1" spc="114" dirty="0" err="1">
                          <a:latin typeface="Arial"/>
                          <a:cs typeface="Arial"/>
                          <a:hlinkClick r:id="rId3"/>
                        </a:rPr>
                        <a:t>href</a:t>
                      </a:r>
                      <a:r>
                        <a:rPr sz="2200" b="1" spc="114" dirty="0">
                          <a:latin typeface="Arial"/>
                          <a:cs typeface="Arial"/>
                          <a:hlinkClick r:id="rId3"/>
                        </a:rPr>
                        <a:t>="</a:t>
                      </a:r>
                      <a:r>
                        <a:rPr lang="en-US" sz="2200" b="1" spc="114" dirty="0">
                          <a:latin typeface="Arial"/>
                          <a:cs typeface="Arial"/>
                          <a:hlinkClick r:id="rId3"/>
                        </a:rPr>
                        <a:t>https://css-tricks.com/</a:t>
                      </a:r>
                      <a:r>
                        <a:rPr sz="2200" b="1" spc="114" dirty="0">
                          <a:latin typeface="Arial"/>
                          <a:cs typeface="Arial"/>
                          <a:hlinkClick r:id="rId3"/>
                        </a:rPr>
                        <a:t>"&gt;</a:t>
                      </a:r>
                      <a:r>
                        <a:rPr sz="2200" spc="114" dirty="0">
                          <a:latin typeface="Arial"/>
                          <a:cs typeface="Arial"/>
                        </a:rPr>
                        <a:t>CS</a:t>
                      </a:r>
                      <a:r>
                        <a:rPr lang="en-US" sz="2200" spc="114" dirty="0">
                          <a:latin typeface="Arial"/>
                          <a:cs typeface="Arial"/>
                        </a:rPr>
                        <a:t>S </a:t>
                      </a:r>
                      <a:r>
                        <a:rPr lang="en-US" sz="2200" spc="10" dirty="0">
                          <a:latin typeface="Arial"/>
                          <a:cs typeface="Arial"/>
                        </a:rPr>
                        <a:t>Tricks</a:t>
                      </a:r>
                      <a:r>
                        <a:rPr sz="2200" b="1" spc="10" dirty="0">
                          <a:latin typeface="Arial"/>
                          <a:cs typeface="Arial"/>
                        </a:rPr>
                        <a:t>&lt;/a&gt;</a:t>
                      </a:r>
                      <a:endParaRPr sz="2200" dirty="0">
                        <a:latin typeface="Arial"/>
                        <a:cs typeface="Arial"/>
                      </a:endParaRPr>
                    </a:p>
                    <a:p>
                      <a:pPr marL="84455">
                        <a:lnSpc>
                          <a:spcPts val="2395"/>
                        </a:lnSpc>
                        <a:tabLst>
                          <a:tab pos="390525" algn="l"/>
                        </a:tabLst>
                      </a:pPr>
                      <a:r>
                        <a:rPr sz="2200" b="1" spc="-15" dirty="0">
                          <a:latin typeface="Arial"/>
                          <a:cs typeface="Arial"/>
                        </a:rPr>
                        <a:t>a	</a:t>
                      </a:r>
                      <a:r>
                        <a:rPr sz="2200" b="1" spc="110" dirty="0">
                          <a:latin typeface="Arial"/>
                          <a:cs typeface="Arial"/>
                        </a:rPr>
                        <a:t>href="https://developer.mozilla.org/en-US/"&gt;</a:t>
                      </a:r>
                      <a:r>
                        <a:rPr sz="2200" spc="110" dirty="0">
                          <a:latin typeface="Arial"/>
                          <a:cs typeface="Arial"/>
                        </a:rPr>
                        <a:t>MDN</a:t>
                      </a:r>
                      <a:r>
                        <a:rPr sz="2200" b="1" spc="110" dirty="0">
                          <a:latin typeface="Arial"/>
                          <a:cs typeface="Arial"/>
                        </a:rPr>
                        <a:t>&lt;/a&gt;</a:t>
                      </a:r>
                      <a:endParaRPr sz="2200" dirty="0">
                        <a:latin typeface="Arial"/>
                        <a:cs typeface="Arial"/>
                      </a:endParaRPr>
                    </a:p>
                  </a:txBody>
                  <a:tcPr marL="0" marR="0" marT="189865" marB="0">
                    <a:lnL w="38100">
                      <a:solidFill>
                        <a:srgbClr val="B6B6B6"/>
                      </a:solidFill>
                      <a:prstDash val="solid"/>
                    </a:lnL>
                    <a:lnR w="38100">
                      <a:solidFill>
                        <a:srgbClr val="B6B6B6"/>
                      </a:solidFill>
                      <a:prstDash val="solid"/>
                    </a:lnR>
                    <a:lnT w="19050">
                      <a:solidFill>
                        <a:srgbClr val="000000"/>
                      </a:solidFill>
                      <a:prstDash val="solid"/>
                    </a:lnT>
                    <a:lnB w="38100">
                      <a:solidFill>
                        <a:srgbClr val="B6B6B6"/>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B6B6B6"/>
                      </a:solidFill>
                      <a:prstDash val="solid"/>
                    </a:lnL>
                    <a:lnR w="19050">
                      <a:solidFill>
                        <a:srgbClr val="000000"/>
                      </a:solidFill>
                      <a:prstDash val="solid"/>
                    </a:lnR>
                    <a:lnT w="19050">
                      <a:solidFill>
                        <a:srgbClr val="000000"/>
                      </a:solidFill>
                      <a:prstDash val="solid"/>
                    </a:lnT>
                  </a:tcPr>
                </a:tc>
                <a:extLst>
                  <a:ext uri="{0D108BD9-81ED-4DB2-BD59-A6C34878D82A}">
                    <a16:rowId xmlns:a16="http://schemas.microsoft.com/office/drawing/2014/main" val="10001"/>
                  </a:ext>
                </a:extLst>
              </a:tr>
              <a:tr h="561340">
                <a:tc gridSpan="3">
                  <a:txBody>
                    <a:bodyPr/>
                    <a:lstStyle/>
                    <a:p>
                      <a:pPr marL="95250">
                        <a:lnSpc>
                          <a:spcPct val="100000"/>
                        </a:lnSpc>
                        <a:spcBef>
                          <a:spcPts val="125"/>
                        </a:spcBef>
                        <a:tabLst>
                          <a:tab pos="554355" algn="l"/>
                        </a:tabLst>
                      </a:pPr>
                      <a:r>
                        <a:rPr sz="2200" b="1" spc="-50" dirty="0">
                          <a:latin typeface="Arial"/>
                          <a:cs typeface="Arial"/>
                        </a:rPr>
                        <a:t>&lt;a	</a:t>
                      </a:r>
                      <a:r>
                        <a:rPr sz="2200" b="1" spc="95" dirty="0">
                          <a:latin typeface="Arial"/>
                          <a:cs typeface="Arial"/>
                          <a:hlinkClick r:id="rId4"/>
                        </a:rPr>
                        <a:t>href="http://google.com"&gt;</a:t>
                      </a:r>
                      <a:r>
                        <a:rPr sz="2200" spc="95" dirty="0">
                          <a:latin typeface="Arial"/>
                          <a:cs typeface="Arial"/>
                        </a:rPr>
                        <a:t>Google</a:t>
                      </a:r>
                      <a:r>
                        <a:rPr sz="2200" b="1" spc="95" dirty="0">
                          <a:latin typeface="Arial"/>
                          <a:cs typeface="Arial"/>
                        </a:rPr>
                        <a:t>&lt;/a&gt;</a:t>
                      </a:r>
                      <a:endParaRPr sz="2200" dirty="0">
                        <a:latin typeface="Arial"/>
                        <a:cs typeface="Arial"/>
                      </a:endParaRPr>
                    </a:p>
                  </a:txBody>
                  <a:tcPr marL="0" marR="0" marT="15875" marB="0">
                    <a:lnL w="19050">
                      <a:solidFill>
                        <a:srgbClr val="000000"/>
                      </a:solidFill>
                      <a:prstDash val="solid"/>
                    </a:lnL>
                    <a:lnR w="19050">
                      <a:solidFill>
                        <a:srgbClr val="000000"/>
                      </a:solidFill>
                      <a:prstDash val="solid"/>
                    </a:lnR>
                    <a:lnB w="1905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2" name="object 2"/>
          <p:cNvSpPr txBox="1">
            <a:spLocks noGrp="1"/>
          </p:cNvSpPr>
          <p:nvPr>
            <p:ph type="title"/>
          </p:nvPr>
        </p:nvSpPr>
        <p:spPr>
          <a:xfrm>
            <a:off x="2822155" y="421695"/>
            <a:ext cx="3500120" cy="574040"/>
          </a:xfrm>
          <a:prstGeom prst="rect">
            <a:avLst/>
          </a:prstGeom>
        </p:spPr>
        <p:txBody>
          <a:bodyPr vert="horz" wrap="square" lIns="0" tIns="12700" rIns="0" bIns="0" rtlCol="0">
            <a:spAutoFit/>
          </a:bodyPr>
          <a:lstStyle/>
          <a:p>
            <a:pPr marL="12700">
              <a:lnSpc>
                <a:spcPct val="100000"/>
              </a:lnSpc>
              <a:spcBef>
                <a:spcPts val="100"/>
              </a:spcBef>
            </a:pPr>
            <a:r>
              <a:rPr spc="-80" dirty="0"/>
              <a:t>Example:</a:t>
            </a:r>
            <a:r>
              <a:rPr spc="-370" dirty="0"/>
              <a:t> </a:t>
            </a:r>
            <a:r>
              <a:rPr spc="-45" dirty="0"/>
              <a:t>Inline</a:t>
            </a:r>
          </a:p>
        </p:txBody>
      </p:sp>
      <p:sp>
        <p:nvSpPr>
          <p:cNvPr id="13" name="TextBox 12">
            <a:extLst>
              <a:ext uri="{FF2B5EF4-FFF2-40B4-BE49-F238E27FC236}">
                <a16:creationId xmlns:a16="http://schemas.microsoft.com/office/drawing/2014/main" id="{5DF1BD22-97B0-45B5-8023-9DC7329F49D4}"/>
              </a:ext>
            </a:extLst>
          </p:cNvPr>
          <p:cNvSpPr txBox="1"/>
          <p:nvPr/>
        </p:nvSpPr>
        <p:spPr>
          <a:xfrm>
            <a:off x="7772400" y="6324600"/>
            <a:ext cx="713657" cy="369332"/>
          </a:xfrm>
          <a:prstGeom prst="rect">
            <a:avLst/>
          </a:prstGeom>
          <a:noFill/>
        </p:spPr>
        <p:txBody>
          <a:bodyPr wrap="none" rtlCol="0">
            <a:spAutoFit/>
          </a:bodyPr>
          <a:lstStyle/>
          <a:p>
            <a:r>
              <a:rPr lang="en-US" b="1" dirty="0">
                <a:hlinkClick r:id="rId5"/>
              </a:rPr>
              <a:t>JSBIN</a:t>
            </a:r>
            <a:endParaRPr lang="en-DE" b="1"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4497449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F40FAF-B502-4E2D-823E-098C009A9DD2}"/>
              </a:ext>
            </a:extLst>
          </p:cNvPr>
          <p:cNvPicPr>
            <a:picLocks noChangeAspect="1"/>
          </p:cNvPicPr>
          <p:nvPr/>
        </p:nvPicPr>
        <p:blipFill>
          <a:blip r:embed="rId2"/>
          <a:stretch>
            <a:fillRect/>
          </a:stretch>
        </p:blipFill>
        <p:spPr>
          <a:xfrm>
            <a:off x="457200" y="2299428"/>
            <a:ext cx="8229600" cy="4956858"/>
          </a:xfrm>
          <a:prstGeom prst="rect">
            <a:avLst/>
          </a:prstGeom>
        </p:spPr>
      </p:pic>
      <p:graphicFrame>
        <p:nvGraphicFramePr>
          <p:cNvPr id="3" name="object 3"/>
          <p:cNvGraphicFramePr>
            <a:graphicFrameLocks noGrp="1"/>
          </p:cNvGraphicFramePr>
          <p:nvPr>
            <p:extLst>
              <p:ext uri="{D42A27DB-BD31-4B8C-83A1-F6EECF244321}">
                <p14:modId xmlns:p14="http://schemas.microsoft.com/office/powerpoint/2010/main" val="1072104712"/>
              </p:ext>
            </p:extLst>
          </p:nvPr>
        </p:nvGraphicFramePr>
        <p:xfrm>
          <a:off x="304800" y="2284220"/>
          <a:ext cx="8527084" cy="4376420"/>
        </p:xfrm>
        <a:graphic>
          <a:graphicData uri="http://schemas.openxmlformats.org/drawingml/2006/table">
            <a:tbl>
              <a:tblPr firstRow="1" bandRow="1">
                <a:tableStyleId>{2D5ABB26-0587-4C30-8999-92F81FD0307C}</a:tableStyleId>
              </a:tblPr>
              <a:tblGrid>
                <a:gridCol w="163192">
                  <a:extLst>
                    <a:ext uri="{9D8B030D-6E8A-4147-A177-3AD203B41FA5}">
                      <a16:colId xmlns:a16="http://schemas.microsoft.com/office/drawing/2014/main" val="20000"/>
                    </a:ext>
                  </a:extLst>
                </a:gridCol>
                <a:gridCol w="8200701">
                  <a:extLst>
                    <a:ext uri="{9D8B030D-6E8A-4147-A177-3AD203B41FA5}">
                      <a16:colId xmlns:a16="http://schemas.microsoft.com/office/drawing/2014/main" val="20001"/>
                    </a:ext>
                  </a:extLst>
                </a:gridCol>
                <a:gridCol w="163191">
                  <a:extLst>
                    <a:ext uri="{9D8B030D-6E8A-4147-A177-3AD203B41FA5}">
                      <a16:colId xmlns:a16="http://schemas.microsoft.com/office/drawing/2014/main" val="20002"/>
                    </a:ext>
                  </a:extLst>
                </a:gridCol>
              </a:tblGrid>
              <a:tr h="2287905">
                <a:tc>
                  <a:txBody>
                    <a:bodyPr/>
                    <a:lstStyle/>
                    <a:p>
                      <a:pPr>
                        <a:lnSpc>
                          <a:spcPct val="100000"/>
                        </a:lnSpc>
                      </a:pPr>
                      <a:endParaRPr sz="2300">
                        <a:latin typeface="Times New Roman"/>
                        <a:cs typeface="Times New Roman"/>
                      </a:endParaRPr>
                    </a:p>
                  </a:txBody>
                  <a:tcPr marL="0" marR="0" marT="0" marB="0">
                    <a:lnR w="38100">
                      <a:solidFill>
                        <a:srgbClr val="B6B6B6"/>
                      </a:solidFill>
                      <a:prstDash val="solid"/>
                    </a:lnR>
                    <a:lnB w="19050">
                      <a:solidFill>
                        <a:srgbClr val="000000"/>
                      </a:solidFill>
                      <a:prstDash val="solid"/>
                    </a:lnB>
                  </a:tcPr>
                </a:tc>
                <a:tc>
                  <a:txBody>
                    <a:bodyPr/>
                    <a:lstStyle/>
                    <a:p>
                      <a:pPr>
                        <a:lnSpc>
                          <a:spcPct val="100000"/>
                        </a:lnSpc>
                      </a:pPr>
                      <a:endParaRPr sz="2300" dirty="0">
                        <a:latin typeface="Times New Roman"/>
                        <a:cs typeface="Times New Roman"/>
                      </a:endParaRPr>
                    </a:p>
                  </a:txBody>
                  <a:tcPr marL="0" marR="0" marT="0" marB="0">
                    <a:lnL w="38100">
                      <a:solidFill>
                        <a:srgbClr val="B6B6B6"/>
                      </a:solidFill>
                      <a:prstDash val="solid"/>
                    </a:lnL>
                    <a:lnR w="38100">
                      <a:solidFill>
                        <a:srgbClr val="B6B6B6"/>
                      </a:solidFill>
                      <a:prstDash val="solid"/>
                    </a:lnR>
                    <a:lnT w="38100">
                      <a:solidFill>
                        <a:srgbClr val="B6B6B6"/>
                      </a:solidFill>
                      <a:prstDash val="solid"/>
                    </a:lnT>
                    <a:lnB w="19050">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38100">
                      <a:solidFill>
                        <a:srgbClr val="B6B6B6"/>
                      </a:solidFill>
                      <a:prstDash val="solid"/>
                    </a:lnL>
                    <a:lnB w="19050">
                      <a:solidFill>
                        <a:srgbClr val="000000"/>
                      </a:solidFill>
                      <a:prstDash val="solid"/>
                    </a:lnB>
                  </a:tcPr>
                </a:tc>
                <a:extLst>
                  <a:ext uri="{0D108BD9-81ED-4DB2-BD59-A6C34878D82A}">
                    <a16:rowId xmlns:a16="http://schemas.microsoft.com/office/drawing/2014/main" val="10000"/>
                  </a:ext>
                </a:extLst>
              </a:tr>
              <a:tr h="568325">
                <a:tc>
                  <a:txBody>
                    <a:bodyPr/>
                    <a:lstStyle/>
                    <a:p>
                      <a:pPr>
                        <a:lnSpc>
                          <a:spcPct val="100000"/>
                        </a:lnSpc>
                      </a:pPr>
                      <a:endParaRPr sz="2300">
                        <a:latin typeface="Times New Roman"/>
                        <a:cs typeface="Times New Roman"/>
                      </a:endParaRPr>
                    </a:p>
                  </a:txBody>
                  <a:tcPr marL="0" marR="0" marT="0" marB="0">
                    <a:lnL w="19050">
                      <a:solidFill>
                        <a:srgbClr val="000000"/>
                      </a:solidFill>
                      <a:prstDash val="solid"/>
                    </a:lnL>
                    <a:lnR w="38100">
                      <a:solidFill>
                        <a:srgbClr val="B6B6B6"/>
                      </a:solidFill>
                      <a:prstDash val="solid"/>
                    </a:lnR>
                    <a:lnT w="19050">
                      <a:solidFill>
                        <a:srgbClr val="000000"/>
                      </a:solidFill>
                      <a:prstDash val="solid"/>
                    </a:lnT>
                  </a:tcPr>
                </a:tc>
                <a:tc>
                  <a:txBody>
                    <a:bodyPr/>
                    <a:lstStyle/>
                    <a:p>
                      <a:pPr marL="84455">
                        <a:lnSpc>
                          <a:spcPct val="100000"/>
                        </a:lnSpc>
                        <a:spcBef>
                          <a:spcPts val="1495"/>
                        </a:spcBef>
                        <a:tabLst>
                          <a:tab pos="1772920" algn="l"/>
                          <a:tab pos="3610610" algn="l"/>
                        </a:tabLst>
                      </a:pPr>
                      <a:r>
                        <a:rPr sz="2200" b="1" spc="-60" dirty="0">
                          <a:latin typeface="Arial"/>
                          <a:cs typeface="Arial"/>
                        </a:rPr>
                        <a:t>strong&gt;</a:t>
                      </a:r>
                      <a:r>
                        <a:rPr sz="2200" spc="-60" dirty="0">
                          <a:latin typeface="Arial"/>
                          <a:cs typeface="Arial"/>
                        </a:rPr>
                        <a:t>Web	</a:t>
                      </a:r>
                      <a:r>
                        <a:rPr sz="2200" spc="25" dirty="0">
                          <a:latin typeface="Arial"/>
                          <a:cs typeface="Arial"/>
                        </a:rPr>
                        <a:t>programming	</a:t>
                      </a:r>
                      <a:r>
                        <a:rPr lang="en-US" sz="2200" spc="135" dirty="0">
                          <a:latin typeface="Arial"/>
                          <a:cs typeface="Arial"/>
                        </a:rPr>
                        <a:t>R</a:t>
                      </a:r>
                      <a:r>
                        <a:rPr sz="2200" spc="135" dirty="0">
                          <a:latin typeface="Arial"/>
                          <a:cs typeface="Arial"/>
                        </a:rPr>
                        <a:t>esources:</a:t>
                      </a:r>
                      <a:r>
                        <a:rPr sz="2200" b="1" spc="135" dirty="0">
                          <a:latin typeface="Arial"/>
                          <a:cs typeface="Arial"/>
                        </a:rPr>
                        <a:t>&lt;/strong&gt;</a:t>
                      </a:r>
                      <a:endParaRPr sz="2200" dirty="0">
                        <a:latin typeface="Arial"/>
                        <a:cs typeface="Arial"/>
                      </a:endParaRPr>
                    </a:p>
                  </a:txBody>
                  <a:tcPr marL="0" marR="0" marT="189865" marB="0">
                    <a:lnL w="38100">
                      <a:solidFill>
                        <a:srgbClr val="B6B6B6"/>
                      </a:solidFill>
                      <a:prstDash val="solid"/>
                    </a:lnL>
                    <a:lnR w="38100">
                      <a:solidFill>
                        <a:srgbClr val="B6B6B6"/>
                      </a:solidFill>
                      <a:prstDash val="solid"/>
                    </a:lnR>
                    <a:lnT w="19050">
                      <a:solidFill>
                        <a:srgbClr val="000000"/>
                      </a:solidFill>
                      <a:prstDash val="solid"/>
                    </a:lnT>
                  </a:tcPr>
                </a:tc>
                <a:tc rowSpan="4">
                  <a:txBody>
                    <a:bodyPr/>
                    <a:lstStyle/>
                    <a:p>
                      <a:pPr>
                        <a:lnSpc>
                          <a:spcPct val="100000"/>
                        </a:lnSpc>
                      </a:pPr>
                      <a:endParaRPr sz="2300">
                        <a:latin typeface="Times New Roman"/>
                        <a:cs typeface="Times New Roman"/>
                      </a:endParaRPr>
                    </a:p>
                  </a:txBody>
                  <a:tcPr marL="0" marR="0" marT="0" marB="0">
                    <a:lnL w="38100">
                      <a:solidFill>
                        <a:srgbClr val="B6B6B6"/>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333375">
                <a:tc>
                  <a:txBody>
                    <a:bodyPr/>
                    <a:lstStyle/>
                    <a:p>
                      <a:pPr>
                        <a:lnSpc>
                          <a:spcPct val="100000"/>
                        </a:lnSpc>
                      </a:pPr>
                      <a:endParaRPr sz="2100">
                        <a:latin typeface="Times New Roman"/>
                        <a:cs typeface="Times New Roman"/>
                      </a:endParaRPr>
                    </a:p>
                  </a:txBody>
                  <a:tcPr marL="0" marR="0" marT="0" marB="0">
                    <a:lnL w="19050">
                      <a:solidFill>
                        <a:srgbClr val="000000"/>
                      </a:solidFill>
                      <a:prstDash val="solid"/>
                    </a:lnL>
                    <a:lnR w="38100">
                      <a:solidFill>
                        <a:srgbClr val="B6B6B6"/>
                      </a:solidFill>
                      <a:prstDash val="solid"/>
                    </a:lnR>
                  </a:tcPr>
                </a:tc>
                <a:tc>
                  <a:txBody>
                    <a:bodyPr/>
                    <a:lstStyle/>
                    <a:p>
                      <a:pPr marL="84455">
                        <a:lnSpc>
                          <a:spcPts val="2285"/>
                        </a:lnSpc>
                        <a:tabLst>
                          <a:tab pos="390525" algn="l"/>
                          <a:tab pos="6073775" algn="l"/>
                        </a:tabLst>
                      </a:pPr>
                      <a:r>
                        <a:rPr sz="2200" b="1" spc="-15" dirty="0">
                          <a:latin typeface="Arial"/>
                          <a:cs typeface="Arial"/>
                        </a:rPr>
                        <a:t>a	</a:t>
                      </a:r>
                      <a:r>
                        <a:rPr lang="en-US" sz="2200" b="1" spc="114" dirty="0" err="1">
                          <a:latin typeface="Arial"/>
                          <a:cs typeface="Arial"/>
                          <a:hlinkClick r:id="rId3"/>
                        </a:rPr>
                        <a:t>href</a:t>
                      </a:r>
                      <a:r>
                        <a:rPr lang="en-US" sz="2200" b="1" spc="114" dirty="0">
                          <a:latin typeface="Arial"/>
                          <a:cs typeface="Arial"/>
                          <a:hlinkClick r:id="rId3"/>
                        </a:rPr>
                        <a:t>="https://css-tricks.com/"&gt;</a:t>
                      </a:r>
                      <a:r>
                        <a:rPr lang="en-US" sz="2200" spc="114" dirty="0">
                          <a:latin typeface="Arial"/>
                          <a:cs typeface="Arial"/>
                        </a:rPr>
                        <a:t>CSS </a:t>
                      </a:r>
                      <a:r>
                        <a:rPr lang="en-US" sz="2200" spc="10" dirty="0">
                          <a:latin typeface="Arial"/>
                          <a:cs typeface="Arial"/>
                        </a:rPr>
                        <a:t>Tricks</a:t>
                      </a:r>
                      <a:r>
                        <a:rPr lang="en-US" sz="2200" b="1" spc="10" dirty="0">
                          <a:latin typeface="Arial"/>
                          <a:cs typeface="Arial"/>
                        </a:rPr>
                        <a:t>&lt;/a&gt;</a:t>
                      </a:r>
                      <a:endParaRPr sz="2200" dirty="0">
                        <a:latin typeface="Arial"/>
                        <a:cs typeface="Arial"/>
                      </a:endParaRPr>
                    </a:p>
                  </a:txBody>
                  <a:tcPr marL="0" marR="0" marT="0" marB="0">
                    <a:lnL w="38100">
                      <a:solidFill>
                        <a:srgbClr val="B6B6B6"/>
                      </a:solidFill>
                      <a:prstDash val="solid"/>
                    </a:lnL>
                    <a:lnR w="38100">
                      <a:solidFill>
                        <a:srgbClr val="B6B6B6"/>
                      </a:solidFill>
                      <a:prstDash val="solid"/>
                    </a:lnR>
                  </a:tcPr>
                </a:tc>
                <a:tc vMerge="1">
                  <a:txBody>
                    <a:bodyPr/>
                    <a:lstStyle/>
                    <a:p>
                      <a:endParaRPr/>
                    </a:p>
                  </a:txBody>
                  <a:tcPr marL="0" marR="0" marT="0" marB="0">
                    <a:lnL w="38100">
                      <a:solidFill>
                        <a:srgbClr val="B6B6B6"/>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333375">
                <a:tc>
                  <a:txBody>
                    <a:bodyPr/>
                    <a:lstStyle/>
                    <a:p>
                      <a:pPr>
                        <a:lnSpc>
                          <a:spcPct val="100000"/>
                        </a:lnSpc>
                      </a:pPr>
                      <a:endParaRPr sz="2100">
                        <a:latin typeface="Times New Roman"/>
                        <a:cs typeface="Times New Roman"/>
                      </a:endParaRPr>
                    </a:p>
                  </a:txBody>
                  <a:tcPr marL="0" marR="0" marT="0" marB="0">
                    <a:lnL w="19050">
                      <a:solidFill>
                        <a:srgbClr val="000000"/>
                      </a:solidFill>
                      <a:prstDash val="solid"/>
                    </a:lnL>
                    <a:lnR w="38100">
                      <a:solidFill>
                        <a:srgbClr val="B6B6B6"/>
                      </a:solidFill>
                      <a:prstDash val="solid"/>
                    </a:lnR>
                  </a:tcPr>
                </a:tc>
                <a:tc>
                  <a:txBody>
                    <a:bodyPr/>
                    <a:lstStyle/>
                    <a:p>
                      <a:pPr marL="84455">
                        <a:lnSpc>
                          <a:spcPts val="2285"/>
                        </a:lnSpc>
                        <a:tabLst>
                          <a:tab pos="390525" algn="l"/>
                        </a:tabLst>
                      </a:pPr>
                      <a:r>
                        <a:rPr sz="2200" b="1" spc="-15" dirty="0">
                          <a:latin typeface="Arial"/>
                          <a:cs typeface="Arial"/>
                        </a:rPr>
                        <a:t>a	</a:t>
                      </a:r>
                      <a:r>
                        <a:rPr sz="2200" b="1" spc="110" dirty="0">
                          <a:latin typeface="Arial"/>
                          <a:cs typeface="Arial"/>
                        </a:rPr>
                        <a:t>href="https://developer.mozilla.org/en-US/"&gt;</a:t>
                      </a:r>
                      <a:r>
                        <a:rPr sz="2200" spc="110" dirty="0">
                          <a:latin typeface="Arial"/>
                          <a:cs typeface="Arial"/>
                        </a:rPr>
                        <a:t>MDN</a:t>
                      </a:r>
                      <a:r>
                        <a:rPr sz="2200" b="1" spc="110" dirty="0">
                          <a:latin typeface="Arial"/>
                          <a:cs typeface="Arial"/>
                        </a:rPr>
                        <a:t>&lt;/a&gt;</a:t>
                      </a:r>
                      <a:endParaRPr sz="2200">
                        <a:latin typeface="Arial"/>
                        <a:cs typeface="Arial"/>
                      </a:endParaRPr>
                    </a:p>
                  </a:txBody>
                  <a:tcPr marL="0" marR="0" marT="0" marB="0">
                    <a:lnL w="38100">
                      <a:solidFill>
                        <a:srgbClr val="B6B6B6"/>
                      </a:solidFill>
                      <a:prstDash val="solid"/>
                    </a:lnL>
                    <a:lnR w="38100">
                      <a:solidFill>
                        <a:srgbClr val="B6B6B6"/>
                      </a:solidFill>
                      <a:prstDash val="solid"/>
                    </a:lnR>
                  </a:tcPr>
                </a:tc>
                <a:tc vMerge="1">
                  <a:txBody>
                    <a:bodyPr/>
                    <a:lstStyle/>
                    <a:p>
                      <a:endParaRPr/>
                    </a:p>
                  </a:txBody>
                  <a:tcPr marL="0" marR="0" marT="0" marB="0">
                    <a:lnL w="38100">
                      <a:solidFill>
                        <a:srgbClr val="B6B6B6"/>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01015">
                <a:tc>
                  <a:txBody>
                    <a:bodyPr/>
                    <a:lstStyle/>
                    <a:p>
                      <a:pPr>
                        <a:lnSpc>
                          <a:spcPct val="100000"/>
                        </a:lnSpc>
                      </a:pPr>
                      <a:endParaRPr sz="2300">
                        <a:latin typeface="Times New Roman"/>
                        <a:cs typeface="Times New Roman"/>
                      </a:endParaRPr>
                    </a:p>
                  </a:txBody>
                  <a:tcPr marL="0" marR="0" marT="0" marB="0">
                    <a:lnL w="19050">
                      <a:solidFill>
                        <a:srgbClr val="000000"/>
                      </a:solidFill>
                      <a:prstDash val="solid"/>
                    </a:lnL>
                    <a:lnR w="38100">
                      <a:solidFill>
                        <a:srgbClr val="B6B6B6"/>
                      </a:solidFill>
                      <a:prstDash val="solid"/>
                    </a:lnR>
                    <a:lnB w="19050">
                      <a:solidFill>
                        <a:srgbClr val="000000"/>
                      </a:solidFill>
                      <a:prstDash val="solid"/>
                    </a:lnB>
                  </a:tcPr>
                </a:tc>
                <a:tc>
                  <a:txBody>
                    <a:bodyPr/>
                    <a:lstStyle/>
                    <a:p>
                      <a:pPr marL="84455">
                        <a:lnSpc>
                          <a:spcPts val="2285"/>
                        </a:lnSpc>
                        <a:tabLst>
                          <a:tab pos="390525" algn="l"/>
                        </a:tabLst>
                      </a:pPr>
                      <a:r>
                        <a:rPr sz="2200" b="1" spc="-15" dirty="0">
                          <a:latin typeface="Arial"/>
                          <a:cs typeface="Arial"/>
                        </a:rPr>
                        <a:t>a	</a:t>
                      </a:r>
                      <a:r>
                        <a:rPr sz="2200" b="1" spc="95" dirty="0">
                          <a:latin typeface="Arial"/>
                          <a:cs typeface="Arial"/>
                          <a:hlinkClick r:id="rId4"/>
                        </a:rPr>
                        <a:t>href="http://google.com"&gt;</a:t>
                      </a:r>
                      <a:r>
                        <a:rPr sz="2200" spc="95" dirty="0">
                          <a:latin typeface="Arial"/>
                          <a:cs typeface="Arial"/>
                        </a:rPr>
                        <a:t>Google</a:t>
                      </a:r>
                      <a:r>
                        <a:rPr sz="2200" b="1" spc="95" dirty="0">
                          <a:latin typeface="Arial"/>
                          <a:cs typeface="Arial"/>
                        </a:rPr>
                        <a:t>&lt;/a&gt;</a:t>
                      </a:r>
                      <a:endParaRPr sz="2200">
                        <a:latin typeface="Arial"/>
                        <a:cs typeface="Arial"/>
                      </a:endParaRPr>
                    </a:p>
                  </a:txBody>
                  <a:tcPr marL="0" marR="0" marT="0" marB="0">
                    <a:lnL w="38100">
                      <a:solidFill>
                        <a:srgbClr val="B6B6B6"/>
                      </a:solidFill>
                      <a:prstDash val="solid"/>
                    </a:lnL>
                    <a:lnR w="38100">
                      <a:solidFill>
                        <a:srgbClr val="B6B6B6"/>
                      </a:solidFill>
                      <a:prstDash val="solid"/>
                    </a:lnR>
                    <a:lnB w="19050">
                      <a:solidFill>
                        <a:srgbClr val="000000"/>
                      </a:solidFill>
                      <a:prstDash val="solid"/>
                    </a:lnB>
                  </a:tcPr>
                </a:tc>
                <a:tc vMerge="1">
                  <a:txBody>
                    <a:bodyPr/>
                    <a:lstStyle/>
                    <a:p>
                      <a:endParaRPr/>
                    </a:p>
                  </a:txBody>
                  <a:tcPr marL="0" marR="0" marT="0" marB="0">
                    <a:lnL w="38100">
                      <a:solidFill>
                        <a:srgbClr val="B6B6B6"/>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352425">
                <a:tc>
                  <a:txBody>
                    <a:bodyPr/>
                    <a:lstStyle/>
                    <a:p>
                      <a:pPr>
                        <a:lnSpc>
                          <a:spcPct val="100000"/>
                        </a:lnSpc>
                      </a:pPr>
                      <a:endParaRPr sz="2200">
                        <a:latin typeface="Times New Roman"/>
                        <a:cs typeface="Times New Roman"/>
                      </a:endParaRPr>
                    </a:p>
                  </a:txBody>
                  <a:tcPr marL="0" marR="0" marT="0" marB="0">
                    <a:lnR w="38100">
                      <a:solidFill>
                        <a:srgbClr val="B6B6B6"/>
                      </a:solidFill>
                      <a:prstDash val="solid"/>
                    </a:lnR>
                    <a:lnT w="19050">
                      <a:solidFill>
                        <a:srgbClr val="000000"/>
                      </a:solidFill>
                      <a:prstDash val="solid"/>
                    </a:lnT>
                  </a:tcPr>
                </a:tc>
                <a:tc>
                  <a:txBody>
                    <a:bodyPr/>
                    <a:lstStyle/>
                    <a:p>
                      <a:pPr>
                        <a:lnSpc>
                          <a:spcPct val="100000"/>
                        </a:lnSpc>
                      </a:pPr>
                      <a:endParaRPr sz="2200">
                        <a:latin typeface="Times New Roman"/>
                        <a:cs typeface="Times New Roman"/>
                      </a:endParaRPr>
                    </a:p>
                  </a:txBody>
                  <a:tcPr marL="0" marR="0" marT="0" marB="0">
                    <a:lnL w="38100">
                      <a:solidFill>
                        <a:srgbClr val="B6B6B6"/>
                      </a:solidFill>
                      <a:prstDash val="solid"/>
                    </a:lnL>
                    <a:lnR w="38100">
                      <a:solidFill>
                        <a:srgbClr val="B6B6B6"/>
                      </a:solidFill>
                      <a:prstDash val="solid"/>
                    </a:lnR>
                    <a:lnT w="19050">
                      <a:solidFill>
                        <a:srgbClr val="000000"/>
                      </a:solidFill>
                      <a:prstDash val="solid"/>
                    </a:lnT>
                    <a:lnB w="38100">
                      <a:solidFill>
                        <a:srgbClr val="B6B6B6"/>
                      </a:solidFill>
                      <a:prstDash val="solid"/>
                    </a:lnB>
                  </a:tcPr>
                </a:tc>
                <a:tc>
                  <a:txBody>
                    <a:bodyPr/>
                    <a:lstStyle/>
                    <a:p>
                      <a:pPr>
                        <a:lnSpc>
                          <a:spcPct val="100000"/>
                        </a:lnSpc>
                      </a:pPr>
                      <a:endParaRPr sz="2200" dirty="0">
                        <a:latin typeface="Times New Roman"/>
                        <a:cs typeface="Times New Roman"/>
                      </a:endParaRPr>
                    </a:p>
                  </a:txBody>
                  <a:tcPr marL="0" marR="0" marT="0" marB="0">
                    <a:lnL w="38100">
                      <a:solidFill>
                        <a:srgbClr val="B6B6B6"/>
                      </a:solidFill>
                      <a:prstDash val="solid"/>
                    </a:lnL>
                    <a:lnT w="19050">
                      <a:solidFill>
                        <a:srgbClr val="000000"/>
                      </a:solidFill>
                      <a:prstDash val="solid"/>
                    </a:lnT>
                  </a:tcPr>
                </a:tc>
                <a:extLst>
                  <a:ext uri="{0D108BD9-81ED-4DB2-BD59-A6C34878D82A}">
                    <a16:rowId xmlns:a16="http://schemas.microsoft.com/office/drawing/2014/main" val="10005"/>
                  </a:ext>
                </a:extLst>
              </a:tr>
            </a:tbl>
          </a:graphicData>
        </a:graphic>
      </p:graphicFrame>
      <p:sp>
        <p:nvSpPr>
          <p:cNvPr id="4" name="object 4"/>
          <p:cNvSpPr txBox="1">
            <a:spLocks noGrp="1"/>
          </p:cNvSpPr>
          <p:nvPr>
            <p:ph type="title"/>
          </p:nvPr>
        </p:nvSpPr>
        <p:spPr>
          <a:xfrm>
            <a:off x="735486" y="453359"/>
            <a:ext cx="3431540" cy="1397000"/>
          </a:xfrm>
          <a:prstGeom prst="rect">
            <a:avLst/>
          </a:prstGeom>
        </p:spPr>
        <p:txBody>
          <a:bodyPr vert="horz" wrap="square" lIns="0" tIns="12700" rIns="0" bIns="0" rtlCol="0">
            <a:spAutoFit/>
          </a:bodyPr>
          <a:lstStyle/>
          <a:p>
            <a:pPr marL="569595" marR="5080" indent="-557530">
              <a:lnSpc>
                <a:spcPct val="100000"/>
              </a:lnSpc>
              <a:spcBef>
                <a:spcPts val="100"/>
              </a:spcBef>
            </a:pPr>
            <a:r>
              <a:rPr sz="3000" b="1" spc="-300" dirty="0">
                <a:solidFill>
                  <a:srgbClr val="1267F0"/>
                </a:solidFill>
                <a:latin typeface="Verdana"/>
                <a:cs typeface="Verdana"/>
              </a:rPr>
              <a:t>Q: </a:t>
            </a:r>
            <a:r>
              <a:rPr sz="3000" b="1" spc="-105" dirty="0">
                <a:solidFill>
                  <a:srgbClr val="1267F0"/>
                </a:solidFill>
                <a:latin typeface="Verdana"/>
                <a:cs typeface="Verdana"/>
              </a:rPr>
              <a:t>What </a:t>
            </a:r>
            <a:r>
              <a:rPr sz="3000" b="1" spc="-150" dirty="0">
                <a:solidFill>
                  <a:srgbClr val="1267F0"/>
                </a:solidFill>
                <a:latin typeface="Verdana"/>
                <a:cs typeface="Verdana"/>
              </a:rPr>
              <a:t>does</a:t>
            </a:r>
            <a:r>
              <a:rPr sz="3000" b="1" spc="-745" dirty="0">
                <a:solidFill>
                  <a:srgbClr val="1267F0"/>
                </a:solidFill>
                <a:latin typeface="Verdana"/>
                <a:cs typeface="Verdana"/>
              </a:rPr>
              <a:t> </a:t>
            </a:r>
            <a:r>
              <a:rPr sz="3000" b="1" spc="-120" dirty="0">
                <a:solidFill>
                  <a:srgbClr val="1267F0"/>
                </a:solidFill>
                <a:latin typeface="Verdana"/>
                <a:cs typeface="Verdana"/>
              </a:rPr>
              <a:t>this  </a:t>
            </a:r>
            <a:r>
              <a:rPr sz="3000" b="1" spc="-114" dirty="0">
                <a:solidFill>
                  <a:srgbClr val="1267F0"/>
                </a:solidFill>
                <a:latin typeface="Verdana"/>
                <a:cs typeface="Verdana"/>
              </a:rPr>
              <a:t>look</a:t>
            </a:r>
            <a:r>
              <a:rPr sz="3000" b="1" spc="-390" dirty="0">
                <a:solidFill>
                  <a:srgbClr val="1267F0"/>
                </a:solidFill>
                <a:latin typeface="Verdana"/>
                <a:cs typeface="Verdana"/>
              </a:rPr>
              <a:t> </a:t>
            </a:r>
            <a:r>
              <a:rPr sz="3000" b="1" spc="-110" dirty="0">
                <a:solidFill>
                  <a:srgbClr val="1267F0"/>
                </a:solidFill>
                <a:latin typeface="Verdana"/>
                <a:cs typeface="Verdana"/>
              </a:rPr>
              <a:t>like</a:t>
            </a:r>
            <a:r>
              <a:rPr sz="3000" b="1" spc="-385" dirty="0">
                <a:solidFill>
                  <a:srgbClr val="1267F0"/>
                </a:solidFill>
                <a:latin typeface="Verdana"/>
                <a:cs typeface="Verdana"/>
              </a:rPr>
              <a:t> </a:t>
            </a:r>
            <a:r>
              <a:rPr sz="3000" b="1" spc="-105" dirty="0">
                <a:solidFill>
                  <a:srgbClr val="1267F0"/>
                </a:solidFill>
                <a:latin typeface="Verdana"/>
                <a:cs typeface="Verdana"/>
              </a:rPr>
              <a:t>in</a:t>
            </a:r>
            <a:r>
              <a:rPr sz="3000" b="1" spc="-390" dirty="0">
                <a:solidFill>
                  <a:srgbClr val="1267F0"/>
                </a:solidFill>
                <a:latin typeface="Verdana"/>
                <a:cs typeface="Verdana"/>
              </a:rPr>
              <a:t> </a:t>
            </a:r>
            <a:r>
              <a:rPr sz="3000" b="1" spc="-114" dirty="0">
                <a:solidFill>
                  <a:srgbClr val="1267F0"/>
                </a:solidFill>
                <a:latin typeface="Verdana"/>
                <a:cs typeface="Verdana"/>
              </a:rPr>
              <a:t>the</a:t>
            </a:r>
            <a:endParaRPr sz="3000">
              <a:latin typeface="Verdana"/>
              <a:cs typeface="Verdana"/>
            </a:endParaRPr>
          </a:p>
          <a:p>
            <a:pPr marL="1620520">
              <a:lnSpc>
                <a:spcPct val="100000"/>
              </a:lnSpc>
            </a:pPr>
            <a:r>
              <a:rPr sz="3000" b="1" spc="-195" dirty="0">
                <a:solidFill>
                  <a:srgbClr val="1267F0"/>
                </a:solidFill>
                <a:latin typeface="Verdana"/>
                <a:cs typeface="Verdana"/>
              </a:rPr>
              <a:t>browser?</a:t>
            </a:r>
            <a:endParaRPr sz="3000">
              <a:latin typeface="Verdana"/>
              <a:cs typeface="Verdana"/>
            </a:endParaRPr>
          </a:p>
        </p:txBody>
      </p:sp>
      <p:sp>
        <p:nvSpPr>
          <p:cNvPr id="5" name="object 5"/>
          <p:cNvSpPr txBox="1"/>
          <p:nvPr/>
        </p:nvSpPr>
        <p:spPr>
          <a:xfrm>
            <a:off x="4476465" y="405649"/>
            <a:ext cx="4364990" cy="1674495"/>
          </a:xfrm>
          <a:prstGeom prst="rect">
            <a:avLst/>
          </a:prstGeom>
          <a:ln w="19049">
            <a:solidFill>
              <a:srgbClr val="000000"/>
            </a:solidFill>
          </a:ln>
        </p:spPr>
        <p:txBody>
          <a:bodyPr vert="horz" wrap="square" lIns="0" tIns="73025" rIns="0" bIns="0" rtlCol="0">
            <a:spAutoFit/>
          </a:bodyPr>
          <a:lstStyle/>
          <a:p>
            <a:pPr marL="85090">
              <a:lnSpc>
                <a:spcPts val="2865"/>
              </a:lnSpc>
              <a:spcBef>
                <a:spcPts val="575"/>
              </a:spcBef>
              <a:tabLst>
                <a:tab pos="1255395" algn="l"/>
              </a:tabLst>
            </a:pPr>
            <a:r>
              <a:rPr sz="2400" b="1" spc="70" dirty="0">
                <a:latin typeface="Arial"/>
                <a:cs typeface="Arial"/>
              </a:rPr>
              <a:t>strong	</a:t>
            </a:r>
            <a:r>
              <a:rPr sz="2400" b="1" spc="385" dirty="0">
                <a:latin typeface="Arial"/>
                <a:cs typeface="Arial"/>
              </a:rPr>
              <a:t>{</a:t>
            </a:r>
            <a:endParaRPr sz="2400">
              <a:latin typeface="Arial"/>
              <a:cs typeface="Arial"/>
            </a:endParaRPr>
          </a:p>
          <a:p>
            <a:pPr marL="420370" marR="258445">
              <a:lnSpc>
                <a:spcPts val="2850"/>
              </a:lnSpc>
              <a:spcBef>
                <a:spcPts val="105"/>
              </a:spcBef>
              <a:tabLst>
                <a:tab pos="1590040" algn="l"/>
                <a:tab pos="1757045" algn="l"/>
                <a:tab pos="2425700" algn="l"/>
                <a:tab pos="3428365" algn="l"/>
              </a:tabLst>
            </a:pPr>
            <a:r>
              <a:rPr sz="2400" b="1" spc="120" dirty="0">
                <a:latin typeface="Arial"/>
                <a:cs typeface="Arial"/>
              </a:rPr>
              <a:t>border</a:t>
            </a:r>
            <a:r>
              <a:rPr sz="2400" b="1" spc="75" dirty="0">
                <a:latin typeface="Arial"/>
                <a:cs typeface="Arial"/>
              </a:rPr>
              <a:t>:</a:t>
            </a:r>
            <a:r>
              <a:rPr sz="2400" b="1" dirty="0">
                <a:latin typeface="Arial"/>
                <a:cs typeface="Arial"/>
              </a:rPr>
              <a:t>	</a:t>
            </a:r>
            <a:r>
              <a:rPr sz="2400" b="1" spc="-65" dirty="0">
                <a:latin typeface="Arial"/>
                <a:cs typeface="Arial"/>
              </a:rPr>
              <a:t>5p</a:t>
            </a:r>
            <a:r>
              <a:rPr sz="2400" b="1" spc="-60" dirty="0">
                <a:latin typeface="Arial"/>
                <a:cs typeface="Arial"/>
              </a:rPr>
              <a:t>x</a:t>
            </a:r>
            <a:r>
              <a:rPr sz="2400" b="1" dirty="0">
                <a:latin typeface="Arial"/>
                <a:cs typeface="Arial"/>
              </a:rPr>
              <a:t>	</a:t>
            </a:r>
            <a:r>
              <a:rPr sz="2400" b="1" spc="175" dirty="0">
                <a:latin typeface="Arial"/>
                <a:cs typeface="Arial"/>
              </a:rPr>
              <a:t>soli</a:t>
            </a:r>
            <a:r>
              <a:rPr sz="2400" b="1" spc="260" dirty="0">
                <a:latin typeface="Arial"/>
                <a:cs typeface="Arial"/>
              </a:rPr>
              <a:t>d</a:t>
            </a:r>
            <a:r>
              <a:rPr sz="2400" b="1" dirty="0">
                <a:latin typeface="Arial"/>
                <a:cs typeface="Arial"/>
              </a:rPr>
              <a:t>	</a:t>
            </a:r>
            <a:r>
              <a:rPr sz="2400" b="1" spc="155" dirty="0">
                <a:latin typeface="Arial"/>
                <a:cs typeface="Arial"/>
              </a:rPr>
              <a:t>red;  </a:t>
            </a:r>
            <a:r>
              <a:rPr sz="2400" b="1" spc="135" dirty="0">
                <a:latin typeface="Arial"/>
                <a:cs typeface="Arial"/>
              </a:rPr>
              <a:t>width:	</a:t>
            </a:r>
            <a:r>
              <a:rPr sz="2400" b="1" spc="35" dirty="0">
                <a:latin typeface="Arial"/>
                <a:cs typeface="Arial"/>
              </a:rPr>
              <a:t>1000px;</a:t>
            </a:r>
            <a:endParaRPr sz="2400">
              <a:latin typeface="Arial"/>
              <a:cs typeface="Arial"/>
            </a:endParaRPr>
          </a:p>
          <a:p>
            <a:pPr marL="85090">
              <a:lnSpc>
                <a:spcPts val="2760"/>
              </a:lnSpc>
            </a:pPr>
            <a:r>
              <a:rPr sz="2400" b="1" spc="385" dirty="0">
                <a:latin typeface="Arial"/>
                <a:cs typeface="Arial"/>
              </a:rPr>
              <a:t>}</a:t>
            </a:r>
            <a:endParaRPr sz="2400">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E71AF4-BFBD-4053-8860-87D01BA9C99E}"/>
              </a:ext>
            </a:extLst>
          </p:cNvPr>
          <p:cNvPicPr>
            <a:picLocks noChangeAspect="1"/>
          </p:cNvPicPr>
          <p:nvPr/>
        </p:nvPicPr>
        <p:blipFill>
          <a:blip r:embed="rId2"/>
          <a:stretch>
            <a:fillRect/>
          </a:stretch>
        </p:blipFill>
        <p:spPr>
          <a:xfrm>
            <a:off x="689286" y="1424810"/>
            <a:ext cx="7764076" cy="4684654"/>
          </a:xfrm>
          <a:prstGeom prst="rect">
            <a:avLst/>
          </a:prstGeom>
        </p:spPr>
      </p:pic>
      <p:sp>
        <p:nvSpPr>
          <p:cNvPr id="3" name="object 3"/>
          <p:cNvSpPr/>
          <p:nvPr/>
        </p:nvSpPr>
        <p:spPr>
          <a:xfrm>
            <a:off x="689286" y="1420172"/>
            <a:ext cx="7765415" cy="4185285"/>
          </a:xfrm>
          <a:custGeom>
            <a:avLst/>
            <a:gdLst/>
            <a:ahLst/>
            <a:cxnLst/>
            <a:rect l="l" t="t" r="r" b="b"/>
            <a:pathLst>
              <a:path w="7765415" h="4185285">
                <a:moveTo>
                  <a:pt x="0" y="0"/>
                </a:moveTo>
                <a:lnTo>
                  <a:pt x="7765396" y="0"/>
                </a:lnTo>
                <a:lnTo>
                  <a:pt x="7765396" y="4185191"/>
                </a:lnTo>
                <a:lnTo>
                  <a:pt x="0" y="4185191"/>
                </a:lnTo>
                <a:lnTo>
                  <a:pt x="0" y="0"/>
                </a:lnTo>
                <a:close/>
              </a:path>
            </a:pathLst>
          </a:custGeom>
          <a:ln w="38099">
            <a:solidFill>
              <a:srgbClr val="B6B6B6"/>
            </a:solidFill>
          </a:ln>
        </p:spPr>
        <p:txBody>
          <a:bodyPr wrap="square" lIns="0" tIns="0" rIns="0" bIns="0" rtlCol="0"/>
          <a:lstStyle/>
          <a:p>
            <a:endParaRPr/>
          </a:p>
        </p:txBody>
      </p:sp>
      <p:sp>
        <p:nvSpPr>
          <p:cNvPr id="4" name="TextBox 3">
            <a:extLst>
              <a:ext uri="{FF2B5EF4-FFF2-40B4-BE49-F238E27FC236}">
                <a16:creationId xmlns:a16="http://schemas.microsoft.com/office/drawing/2014/main" id="{2865EF2E-DB4C-4DD9-B45E-FA92C92F68D2}"/>
              </a:ext>
            </a:extLst>
          </p:cNvPr>
          <p:cNvSpPr txBox="1"/>
          <p:nvPr/>
        </p:nvSpPr>
        <p:spPr>
          <a:xfrm>
            <a:off x="7772400" y="6324600"/>
            <a:ext cx="713657" cy="369332"/>
          </a:xfrm>
          <a:prstGeom prst="rect">
            <a:avLst/>
          </a:prstGeom>
          <a:noFill/>
        </p:spPr>
        <p:txBody>
          <a:bodyPr wrap="none" rtlCol="0">
            <a:spAutoFit/>
          </a:bodyPr>
          <a:lstStyle/>
          <a:p>
            <a:r>
              <a:rPr lang="en-US" b="1" dirty="0">
                <a:hlinkClick r:id="rId3"/>
              </a:rPr>
              <a:t>JSBIN</a:t>
            </a:r>
            <a:endParaRPr lang="en-DE" b="1"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8216793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704349A-FE9F-4498-B263-6FF159D35D2C}"/>
              </a:ext>
            </a:extLst>
          </p:cNvPr>
          <p:cNvPicPr>
            <a:picLocks noChangeAspect="1"/>
          </p:cNvPicPr>
          <p:nvPr/>
        </p:nvPicPr>
        <p:blipFill>
          <a:blip r:embed="rId2"/>
          <a:stretch>
            <a:fillRect/>
          </a:stretch>
        </p:blipFill>
        <p:spPr>
          <a:xfrm>
            <a:off x="1067047" y="3826519"/>
            <a:ext cx="6742395" cy="4068197"/>
          </a:xfrm>
          <a:prstGeom prst="rect">
            <a:avLst/>
          </a:prstGeom>
        </p:spPr>
      </p:pic>
      <p:sp>
        <p:nvSpPr>
          <p:cNvPr id="2" name="object 2"/>
          <p:cNvSpPr txBox="1">
            <a:spLocks noGrp="1"/>
          </p:cNvSpPr>
          <p:nvPr>
            <p:ph type="title"/>
          </p:nvPr>
        </p:nvSpPr>
        <p:spPr>
          <a:xfrm>
            <a:off x="855722" y="401895"/>
            <a:ext cx="6455410" cy="574040"/>
          </a:xfrm>
          <a:prstGeom prst="rect">
            <a:avLst/>
          </a:prstGeom>
        </p:spPr>
        <p:txBody>
          <a:bodyPr vert="horz" wrap="square" lIns="0" tIns="12700" rIns="0" bIns="0" rtlCol="0">
            <a:spAutoFit/>
          </a:bodyPr>
          <a:lstStyle/>
          <a:p>
            <a:pPr marL="12700">
              <a:lnSpc>
                <a:spcPct val="100000"/>
              </a:lnSpc>
              <a:spcBef>
                <a:spcPts val="100"/>
              </a:spcBef>
            </a:pPr>
            <a:r>
              <a:rPr spc="-45" dirty="0"/>
              <a:t>Inline </a:t>
            </a:r>
            <a:r>
              <a:rPr spc="10" dirty="0"/>
              <a:t>elements </a:t>
            </a:r>
            <a:r>
              <a:rPr dirty="0"/>
              <a:t>ignore</a:t>
            </a:r>
            <a:r>
              <a:rPr spc="-980" dirty="0"/>
              <a:t> </a:t>
            </a:r>
            <a:r>
              <a:rPr spc="290" dirty="0">
                <a:latin typeface="Arial"/>
                <a:cs typeface="Arial"/>
              </a:rPr>
              <a:t>width</a:t>
            </a:r>
          </a:p>
        </p:txBody>
      </p:sp>
      <p:sp>
        <p:nvSpPr>
          <p:cNvPr id="3" name="object 3"/>
          <p:cNvSpPr txBox="1"/>
          <p:nvPr/>
        </p:nvSpPr>
        <p:spPr>
          <a:xfrm>
            <a:off x="855722" y="963488"/>
            <a:ext cx="298069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Verdana"/>
                <a:cs typeface="Verdana"/>
              </a:rPr>
              <a:t>width</a:t>
            </a:r>
            <a:r>
              <a:rPr sz="1800" spc="-185" dirty="0">
                <a:latin typeface="Verdana"/>
                <a:cs typeface="Verdana"/>
              </a:rPr>
              <a:t> </a:t>
            </a:r>
            <a:r>
              <a:rPr sz="1800" spc="25" dirty="0">
                <a:latin typeface="Verdana"/>
                <a:cs typeface="Verdana"/>
              </a:rPr>
              <a:t>cannot</a:t>
            </a:r>
            <a:r>
              <a:rPr sz="1800" spc="-180" dirty="0">
                <a:latin typeface="Verdana"/>
                <a:cs typeface="Verdana"/>
              </a:rPr>
              <a:t> </a:t>
            </a:r>
            <a:r>
              <a:rPr sz="1800" spc="40" dirty="0">
                <a:latin typeface="Verdana"/>
                <a:cs typeface="Verdana"/>
              </a:rPr>
              <a:t>be</a:t>
            </a:r>
            <a:r>
              <a:rPr sz="1800" spc="-185" dirty="0">
                <a:latin typeface="Verdana"/>
                <a:cs typeface="Verdana"/>
              </a:rPr>
              <a:t> </a:t>
            </a:r>
            <a:r>
              <a:rPr sz="1800" spc="40" dirty="0">
                <a:latin typeface="Verdana"/>
                <a:cs typeface="Verdana"/>
              </a:rPr>
              <a:t>modified</a:t>
            </a:r>
            <a:endParaRPr sz="1800">
              <a:latin typeface="Verdana"/>
              <a:cs typeface="Verdana"/>
            </a:endParaRPr>
          </a:p>
        </p:txBody>
      </p:sp>
      <p:sp>
        <p:nvSpPr>
          <p:cNvPr id="4" name="object 4"/>
          <p:cNvSpPr/>
          <p:nvPr/>
        </p:nvSpPr>
        <p:spPr>
          <a:xfrm>
            <a:off x="589573" y="1373797"/>
            <a:ext cx="4291330" cy="2054860"/>
          </a:xfrm>
          <a:custGeom>
            <a:avLst/>
            <a:gdLst/>
            <a:ahLst/>
            <a:cxnLst/>
            <a:rect l="l" t="t" r="r" b="b"/>
            <a:pathLst>
              <a:path w="4291330" h="2054860">
                <a:moveTo>
                  <a:pt x="0" y="0"/>
                </a:moveTo>
                <a:lnTo>
                  <a:pt x="4290891" y="0"/>
                </a:lnTo>
                <a:lnTo>
                  <a:pt x="4290891" y="2054695"/>
                </a:lnTo>
                <a:lnTo>
                  <a:pt x="0" y="2054695"/>
                </a:lnTo>
                <a:lnTo>
                  <a:pt x="0" y="0"/>
                </a:lnTo>
                <a:close/>
              </a:path>
            </a:pathLst>
          </a:custGeom>
          <a:ln w="19049">
            <a:solidFill>
              <a:srgbClr val="000000"/>
            </a:solidFill>
          </a:ln>
        </p:spPr>
        <p:txBody>
          <a:bodyPr wrap="square" lIns="0" tIns="0" rIns="0" bIns="0" rtlCol="0"/>
          <a:lstStyle/>
          <a:p>
            <a:endParaRPr/>
          </a:p>
        </p:txBody>
      </p:sp>
      <p:sp>
        <p:nvSpPr>
          <p:cNvPr id="5" name="object 5"/>
          <p:cNvSpPr txBox="1"/>
          <p:nvPr/>
        </p:nvSpPr>
        <p:spPr>
          <a:xfrm>
            <a:off x="662598" y="1436662"/>
            <a:ext cx="4065270" cy="1854200"/>
          </a:xfrm>
          <a:prstGeom prst="rect">
            <a:avLst/>
          </a:prstGeom>
        </p:spPr>
        <p:txBody>
          <a:bodyPr vert="horz" wrap="square" lIns="0" tIns="12700" rIns="0" bIns="0" rtlCol="0">
            <a:spAutoFit/>
          </a:bodyPr>
          <a:lstStyle/>
          <a:p>
            <a:pPr marL="12700">
              <a:lnSpc>
                <a:spcPct val="100000"/>
              </a:lnSpc>
              <a:spcBef>
                <a:spcPts val="100"/>
              </a:spcBef>
              <a:tabLst>
                <a:tab pos="987425" algn="l"/>
              </a:tabLst>
            </a:pPr>
            <a:r>
              <a:rPr sz="2000" spc="165" dirty="0">
                <a:latin typeface="Arial"/>
                <a:cs typeface="Arial"/>
              </a:rPr>
              <a:t>strong	</a:t>
            </a:r>
            <a:r>
              <a:rPr sz="2000" spc="430" dirty="0">
                <a:latin typeface="Arial"/>
                <a:cs typeface="Arial"/>
              </a:rPr>
              <a:t>{</a:t>
            </a:r>
            <a:endParaRPr sz="2000">
              <a:latin typeface="Arial"/>
              <a:cs typeface="Arial"/>
            </a:endParaRPr>
          </a:p>
          <a:p>
            <a:pPr marL="291465">
              <a:lnSpc>
                <a:spcPct val="100000"/>
              </a:lnSpc>
              <a:tabLst>
                <a:tab pos="1405255" algn="l"/>
                <a:tab pos="1962785" algn="l"/>
                <a:tab pos="2798445" algn="l"/>
              </a:tabLst>
            </a:pPr>
            <a:r>
              <a:rPr sz="2000" spc="190" dirty="0">
                <a:latin typeface="Arial"/>
                <a:cs typeface="Arial"/>
              </a:rPr>
              <a:t>border:	</a:t>
            </a:r>
            <a:r>
              <a:rPr sz="2000" spc="20" dirty="0">
                <a:latin typeface="Arial"/>
                <a:cs typeface="Arial"/>
              </a:rPr>
              <a:t>5px	</a:t>
            </a:r>
            <a:r>
              <a:rPr sz="2000" spc="270" dirty="0">
                <a:latin typeface="Arial"/>
                <a:cs typeface="Arial"/>
              </a:rPr>
              <a:t>solid	</a:t>
            </a:r>
            <a:r>
              <a:rPr sz="2000" spc="229" dirty="0">
                <a:latin typeface="Arial"/>
                <a:cs typeface="Arial"/>
              </a:rPr>
              <a:t>red;</a:t>
            </a:r>
            <a:endParaRPr sz="2000">
              <a:latin typeface="Arial"/>
              <a:cs typeface="Arial"/>
            </a:endParaRPr>
          </a:p>
          <a:p>
            <a:pPr marL="291465">
              <a:lnSpc>
                <a:spcPct val="100000"/>
              </a:lnSpc>
              <a:tabLst>
                <a:tab pos="1266190" algn="l"/>
              </a:tabLst>
            </a:pPr>
            <a:r>
              <a:rPr sz="2000" b="1" spc="110" dirty="0">
                <a:solidFill>
                  <a:srgbClr val="FF0000"/>
                </a:solidFill>
                <a:latin typeface="Arial"/>
                <a:cs typeface="Arial"/>
              </a:rPr>
              <a:t>width:	</a:t>
            </a:r>
            <a:r>
              <a:rPr sz="2000" b="1" spc="30" dirty="0">
                <a:solidFill>
                  <a:srgbClr val="FF0000"/>
                </a:solidFill>
                <a:latin typeface="Arial"/>
                <a:cs typeface="Arial"/>
              </a:rPr>
              <a:t>1000px;</a:t>
            </a:r>
            <a:endParaRPr sz="2000">
              <a:latin typeface="Arial"/>
              <a:cs typeface="Arial"/>
            </a:endParaRPr>
          </a:p>
          <a:p>
            <a:pPr marL="709295" marR="5080" indent="-418465">
              <a:lnSpc>
                <a:spcPct val="100000"/>
              </a:lnSpc>
              <a:tabLst>
                <a:tab pos="709295" algn="l"/>
                <a:tab pos="1405255" algn="l"/>
                <a:tab pos="1823720" algn="l"/>
                <a:tab pos="1962785" algn="l"/>
                <a:tab pos="2798445" algn="l"/>
                <a:tab pos="3773170" algn="l"/>
              </a:tabLst>
            </a:pPr>
            <a:r>
              <a:rPr sz="2000" b="1" spc="355" dirty="0">
                <a:solidFill>
                  <a:srgbClr val="FF0000"/>
                </a:solidFill>
                <a:latin typeface="Arial"/>
                <a:cs typeface="Arial"/>
              </a:rPr>
              <a:t>/</a:t>
            </a:r>
            <a:r>
              <a:rPr sz="2000" b="1" spc="500" dirty="0">
                <a:solidFill>
                  <a:srgbClr val="FF0000"/>
                </a:solidFill>
                <a:latin typeface="Arial"/>
                <a:cs typeface="Arial"/>
              </a:rPr>
              <a:t>*</a:t>
            </a:r>
            <a:r>
              <a:rPr sz="2000" b="1" dirty="0">
                <a:solidFill>
                  <a:srgbClr val="FF0000"/>
                </a:solidFill>
                <a:latin typeface="Arial"/>
                <a:cs typeface="Arial"/>
              </a:rPr>
              <a:t>	</a:t>
            </a:r>
            <a:r>
              <a:rPr sz="2000" b="1" spc="229" dirty="0">
                <a:solidFill>
                  <a:srgbClr val="FF0000"/>
                </a:solidFill>
                <a:latin typeface="Arial"/>
                <a:cs typeface="Arial"/>
              </a:rPr>
              <a:t>Wil</a:t>
            </a:r>
            <a:r>
              <a:rPr sz="2000" b="1" spc="130" dirty="0">
                <a:solidFill>
                  <a:srgbClr val="FF0000"/>
                </a:solidFill>
                <a:latin typeface="Arial"/>
                <a:cs typeface="Arial"/>
              </a:rPr>
              <a:t>l</a:t>
            </a:r>
            <a:r>
              <a:rPr sz="2000" b="1" dirty="0">
                <a:solidFill>
                  <a:srgbClr val="FF0000"/>
                </a:solidFill>
                <a:latin typeface="Arial"/>
                <a:cs typeface="Arial"/>
              </a:rPr>
              <a:t>	</a:t>
            </a:r>
            <a:r>
              <a:rPr sz="2000" b="1" spc="65" dirty="0">
                <a:solidFill>
                  <a:srgbClr val="FF0000"/>
                </a:solidFill>
                <a:latin typeface="Arial"/>
                <a:cs typeface="Arial"/>
              </a:rPr>
              <a:t>no</a:t>
            </a:r>
            <a:r>
              <a:rPr sz="2000" b="1" spc="40" dirty="0">
                <a:solidFill>
                  <a:srgbClr val="FF0000"/>
                </a:solidFill>
                <a:latin typeface="Arial"/>
                <a:cs typeface="Arial"/>
              </a:rPr>
              <a:t>t</a:t>
            </a:r>
            <a:r>
              <a:rPr sz="2000" b="1" dirty="0">
                <a:solidFill>
                  <a:srgbClr val="FF0000"/>
                </a:solidFill>
                <a:latin typeface="Arial"/>
                <a:cs typeface="Arial"/>
              </a:rPr>
              <a:t>	</a:t>
            </a:r>
            <a:r>
              <a:rPr sz="2000" b="1" spc="30" dirty="0">
                <a:solidFill>
                  <a:srgbClr val="FF0000"/>
                </a:solidFill>
                <a:latin typeface="Arial"/>
                <a:cs typeface="Arial"/>
              </a:rPr>
              <a:t>work</a:t>
            </a:r>
            <a:r>
              <a:rPr sz="2000" b="1" spc="20" dirty="0">
                <a:solidFill>
                  <a:srgbClr val="FF0000"/>
                </a:solidFill>
                <a:latin typeface="Arial"/>
                <a:cs typeface="Arial"/>
              </a:rPr>
              <a:t>;</a:t>
            </a:r>
            <a:r>
              <a:rPr sz="2000" b="1" dirty="0">
                <a:solidFill>
                  <a:srgbClr val="FF0000"/>
                </a:solidFill>
                <a:latin typeface="Arial"/>
                <a:cs typeface="Arial"/>
              </a:rPr>
              <a:t>	</a:t>
            </a:r>
            <a:r>
              <a:rPr sz="2000" b="1" spc="55" dirty="0">
                <a:solidFill>
                  <a:srgbClr val="FF0000"/>
                </a:solidFill>
                <a:latin typeface="Arial"/>
                <a:cs typeface="Arial"/>
              </a:rPr>
              <a:t>stron</a:t>
            </a:r>
            <a:r>
              <a:rPr sz="2000" b="1" spc="70" dirty="0">
                <a:solidFill>
                  <a:srgbClr val="FF0000"/>
                </a:solidFill>
                <a:latin typeface="Arial"/>
                <a:cs typeface="Arial"/>
              </a:rPr>
              <a:t>g</a:t>
            </a:r>
            <a:r>
              <a:rPr sz="2000" b="1" dirty="0">
                <a:solidFill>
                  <a:srgbClr val="FF0000"/>
                </a:solidFill>
                <a:latin typeface="Arial"/>
                <a:cs typeface="Arial"/>
              </a:rPr>
              <a:t>	</a:t>
            </a:r>
            <a:r>
              <a:rPr sz="2000" b="1" spc="215" dirty="0">
                <a:solidFill>
                  <a:srgbClr val="FF0000"/>
                </a:solidFill>
                <a:latin typeface="Arial"/>
                <a:cs typeface="Arial"/>
              </a:rPr>
              <a:t>is  </a:t>
            </a:r>
            <a:r>
              <a:rPr sz="2000" b="1" spc="250" dirty="0">
                <a:solidFill>
                  <a:srgbClr val="FF0000"/>
                </a:solidFill>
                <a:latin typeface="Arial"/>
                <a:cs typeface="Arial"/>
              </a:rPr>
              <a:t>inline!	</a:t>
            </a:r>
            <a:r>
              <a:rPr sz="2000" b="1" spc="425" dirty="0">
                <a:solidFill>
                  <a:srgbClr val="FF0000"/>
                </a:solidFill>
                <a:latin typeface="Arial"/>
                <a:cs typeface="Arial"/>
              </a:rPr>
              <a:t>*/</a:t>
            </a:r>
            <a:endParaRPr sz="2000">
              <a:latin typeface="Arial"/>
              <a:cs typeface="Arial"/>
            </a:endParaRPr>
          </a:p>
          <a:p>
            <a:pPr marL="12700">
              <a:lnSpc>
                <a:spcPct val="100000"/>
              </a:lnSpc>
            </a:pPr>
            <a:r>
              <a:rPr sz="2000" spc="430" dirty="0">
                <a:latin typeface="Arial"/>
                <a:cs typeface="Arial"/>
              </a:rPr>
              <a:t>}</a:t>
            </a:r>
            <a:endParaRPr sz="2000">
              <a:latin typeface="Arial"/>
              <a:cs typeface="Arial"/>
            </a:endParaRPr>
          </a:p>
        </p:txBody>
      </p:sp>
      <p:sp>
        <p:nvSpPr>
          <p:cNvPr id="6" name="object 6"/>
          <p:cNvSpPr/>
          <p:nvPr/>
        </p:nvSpPr>
        <p:spPr>
          <a:xfrm>
            <a:off x="5174989" y="1640946"/>
            <a:ext cx="3969385" cy="0"/>
          </a:xfrm>
          <a:custGeom>
            <a:avLst/>
            <a:gdLst/>
            <a:ahLst/>
            <a:cxnLst/>
            <a:rect l="l" t="t" r="r" b="b"/>
            <a:pathLst>
              <a:path w="3969384">
                <a:moveTo>
                  <a:pt x="0" y="0"/>
                </a:moveTo>
                <a:lnTo>
                  <a:pt x="3968991" y="0"/>
                </a:lnTo>
              </a:path>
            </a:pathLst>
          </a:custGeom>
          <a:ln w="19049">
            <a:solidFill>
              <a:srgbClr val="000000"/>
            </a:solidFill>
          </a:ln>
        </p:spPr>
        <p:txBody>
          <a:bodyPr wrap="square" lIns="0" tIns="0" rIns="0" bIns="0" rtlCol="0"/>
          <a:lstStyle/>
          <a:p>
            <a:endParaRPr/>
          </a:p>
        </p:txBody>
      </p:sp>
      <p:sp>
        <p:nvSpPr>
          <p:cNvPr id="7" name="object 7"/>
          <p:cNvSpPr/>
          <p:nvPr/>
        </p:nvSpPr>
        <p:spPr>
          <a:xfrm>
            <a:off x="5174989" y="1640946"/>
            <a:ext cx="3969385" cy="1520825"/>
          </a:xfrm>
          <a:custGeom>
            <a:avLst/>
            <a:gdLst/>
            <a:ahLst/>
            <a:cxnLst/>
            <a:rect l="l" t="t" r="r" b="b"/>
            <a:pathLst>
              <a:path w="3969384" h="1520825">
                <a:moveTo>
                  <a:pt x="3968991" y="1520396"/>
                </a:moveTo>
                <a:lnTo>
                  <a:pt x="0" y="1520396"/>
                </a:lnTo>
                <a:lnTo>
                  <a:pt x="0" y="0"/>
                </a:lnTo>
              </a:path>
            </a:pathLst>
          </a:custGeom>
          <a:ln w="19049">
            <a:solidFill>
              <a:srgbClr val="000000"/>
            </a:solidFill>
          </a:ln>
        </p:spPr>
        <p:txBody>
          <a:bodyPr wrap="square" lIns="0" tIns="0" rIns="0" bIns="0" rtlCol="0"/>
          <a:lstStyle/>
          <a:p>
            <a:endParaRPr/>
          </a:p>
        </p:txBody>
      </p:sp>
      <p:sp>
        <p:nvSpPr>
          <p:cNvPr id="8" name="object 8"/>
          <p:cNvSpPr txBox="1"/>
          <p:nvPr/>
        </p:nvSpPr>
        <p:spPr>
          <a:xfrm>
            <a:off x="5248013" y="1703809"/>
            <a:ext cx="3925570" cy="330200"/>
          </a:xfrm>
          <a:prstGeom prst="rect">
            <a:avLst/>
          </a:prstGeom>
        </p:spPr>
        <p:txBody>
          <a:bodyPr vert="horz" wrap="square" lIns="0" tIns="12700" rIns="0" bIns="0" rtlCol="0">
            <a:spAutoFit/>
          </a:bodyPr>
          <a:lstStyle/>
          <a:p>
            <a:pPr marL="12700">
              <a:lnSpc>
                <a:spcPct val="100000"/>
              </a:lnSpc>
              <a:spcBef>
                <a:spcPts val="100"/>
              </a:spcBef>
              <a:tabLst>
                <a:tab pos="1683385" algn="l"/>
                <a:tab pos="3354704" algn="l"/>
              </a:tabLst>
            </a:pPr>
            <a:r>
              <a:rPr sz="2000" dirty="0">
                <a:latin typeface="Arial"/>
                <a:cs typeface="Arial"/>
              </a:rPr>
              <a:t>&lt;strong&gt;We</a:t>
            </a:r>
            <a:r>
              <a:rPr sz="2000" spc="5" dirty="0">
                <a:latin typeface="Arial"/>
                <a:cs typeface="Arial"/>
              </a:rPr>
              <a:t>b</a:t>
            </a:r>
            <a:r>
              <a:rPr sz="2000" dirty="0">
                <a:latin typeface="Arial"/>
                <a:cs typeface="Arial"/>
              </a:rPr>
              <a:t>	</a:t>
            </a:r>
            <a:r>
              <a:rPr sz="2000" spc="20" dirty="0">
                <a:latin typeface="Arial"/>
                <a:cs typeface="Arial"/>
              </a:rPr>
              <a:t>programmin</a:t>
            </a:r>
            <a:r>
              <a:rPr sz="2000" spc="25" dirty="0">
                <a:latin typeface="Arial"/>
                <a:cs typeface="Arial"/>
              </a:rPr>
              <a:t>g</a:t>
            </a:r>
            <a:r>
              <a:rPr sz="2000" dirty="0">
                <a:latin typeface="Arial"/>
                <a:cs typeface="Arial"/>
              </a:rPr>
              <a:t>	</a:t>
            </a:r>
            <a:r>
              <a:rPr sz="2000" spc="120" dirty="0">
                <a:latin typeface="Arial"/>
                <a:cs typeface="Arial"/>
              </a:rPr>
              <a:t>reso</a:t>
            </a:r>
            <a:endParaRPr sz="2000">
              <a:latin typeface="Arial"/>
              <a:cs typeface="Arial"/>
            </a:endParaRPr>
          </a:p>
        </p:txBody>
      </p:sp>
      <p:sp>
        <p:nvSpPr>
          <p:cNvPr id="9" name="object 9"/>
          <p:cNvSpPr txBox="1"/>
          <p:nvPr/>
        </p:nvSpPr>
        <p:spPr>
          <a:xfrm>
            <a:off x="5248013" y="2008608"/>
            <a:ext cx="3924935" cy="330200"/>
          </a:xfrm>
          <a:prstGeom prst="rect">
            <a:avLst/>
          </a:prstGeom>
        </p:spPr>
        <p:txBody>
          <a:bodyPr vert="horz" wrap="square" lIns="0" tIns="12700" rIns="0" bIns="0" rtlCol="0">
            <a:spAutoFit/>
          </a:bodyPr>
          <a:lstStyle/>
          <a:p>
            <a:pPr marL="12700">
              <a:lnSpc>
                <a:spcPct val="100000"/>
              </a:lnSpc>
              <a:spcBef>
                <a:spcPts val="100"/>
              </a:spcBef>
              <a:tabLst>
                <a:tab pos="430530" algn="l"/>
              </a:tabLst>
            </a:pPr>
            <a:r>
              <a:rPr sz="2000" spc="-45" dirty="0">
                <a:latin typeface="Arial"/>
                <a:cs typeface="Arial"/>
              </a:rPr>
              <a:t>&lt;a	</a:t>
            </a:r>
            <a:r>
              <a:rPr sz="2000" spc="229" dirty="0">
                <a:latin typeface="Arial"/>
                <a:cs typeface="Arial"/>
                <a:hlinkClick r:id="rId3"/>
              </a:rPr>
              <a:t>href="http://cs193x.stanf</a:t>
            </a:r>
            <a:endParaRPr sz="2000">
              <a:latin typeface="Arial"/>
              <a:cs typeface="Arial"/>
            </a:endParaRPr>
          </a:p>
        </p:txBody>
      </p:sp>
      <p:sp>
        <p:nvSpPr>
          <p:cNvPr id="10" name="object 10"/>
          <p:cNvSpPr txBox="1"/>
          <p:nvPr/>
        </p:nvSpPr>
        <p:spPr>
          <a:xfrm>
            <a:off x="5248013" y="2313407"/>
            <a:ext cx="3930015" cy="330200"/>
          </a:xfrm>
          <a:prstGeom prst="rect">
            <a:avLst/>
          </a:prstGeom>
        </p:spPr>
        <p:txBody>
          <a:bodyPr vert="horz" wrap="square" lIns="0" tIns="12700" rIns="0" bIns="0" rtlCol="0">
            <a:spAutoFit/>
          </a:bodyPr>
          <a:lstStyle/>
          <a:p>
            <a:pPr marL="12700">
              <a:lnSpc>
                <a:spcPct val="100000"/>
              </a:lnSpc>
              <a:spcBef>
                <a:spcPts val="100"/>
              </a:spcBef>
              <a:tabLst>
                <a:tab pos="430530" algn="l"/>
              </a:tabLst>
            </a:pPr>
            <a:r>
              <a:rPr sz="2000" spc="-45" dirty="0">
                <a:latin typeface="Arial"/>
                <a:cs typeface="Arial"/>
              </a:rPr>
              <a:t>&lt;a	</a:t>
            </a:r>
            <a:r>
              <a:rPr sz="2000" spc="200" dirty="0">
                <a:latin typeface="Arial"/>
                <a:cs typeface="Arial"/>
              </a:rPr>
              <a:t>href="https://developer.m</a:t>
            </a:r>
            <a:endParaRPr sz="2000">
              <a:latin typeface="Arial"/>
              <a:cs typeface="Arial"/>
            </a:endParaRPr>
          </a:p>
        </p:txBody>
      </p:sp>
      <p:sp>
        <p:nvSpPr>
          <p:cNvPr id="11" name="object 11"/>
          <p:cNvSpPr txBox="1"/>
          <p:nvPr/>
        </p:nvSpPr>
        <p:spPr>
          <a:xfrm>
            <a:off x="5248013" y="2618207"/>
            <a:ext cx="3930015" cy="330200"/>
          </a:xfrm>
          <a:prstGeom prst="rect">
            <a:avLst/>
          </a:prstGeom>
        </p:spPr>
        <p:txBody>
          <a:bodyPr vert="horz" wrap="square" lIns="0" tIns="12700" rIns="0" bIns="0" rtlCol="0">
            <a:spAutoFit/>
          </a:bodyPr>
          <a:lstStyle/>
          <a:p>
            <a:pPr marL="12700">
              <a:lnSpc>
                <a:spcPct val="100000"/>
              </a:lnSpc>
              <a:spcBef>
                <a:spcPts val="100"/>
              </a:spcBef>
              <a:tabLst>
                <a:tab pos="430530" algn="l"/>
              </a:tabLst>
            </a:pPr>
            <a:r>
              <a:rPr sz="2000" spc="-45" dirty="0">
                <a:latin typeface="Arial"/>
                <a:cs typeface="Arial"/>
              </a:rPr>
              <a:t>&lt;a	</a:t>
            </a:r>
            <a:r>
              <a:rPr sz="2000" spc="190" dirty="0">
                <a:latin typeface="Arial"/>
                <a:cs typeface="Arial"/>
                <a:hlinkClick r:id="rId4"/>
              </a:rPr>
              <a:t>href="http://google.com"&gt;</a:t>
            </a:r>
            <a:endParaRPr sz="2000" dirty="0">
              <a:latin typeface="Arial"/>
              <a:cs typeface="Arial"/>
            </a:endParaRPr>
          </a:p>
        </p:txBody>
      </p:sp>
      <p:sp>
        <p:nvSpPr>
          <p:cNvPr id="13" name="object 13"/>
          <p:cNvSpPr txBox="1"/>
          <p:nvPr/>
        </p:nvSpPr>
        <p:spPr>
          <a:xfrm>
            <a:off x="721748" y="6136818"/>
            <a:ext cx="7355205" cy="391160"/>
          </a:xfrm>
          <a:prstGeom prst="rect">
            <a:avLst/>
          </a:prstGeom>
        </p:spPr>
        <p:txBody>
          <a:bodyPr vert="horz" wrap="square" lIns="0" tIns="12700" rIns="0" bIns="0" rtlCol="0">
            <a:spAutoFit/>
          </a:bodyPr>
          <a:lstStyle/>
          <a:p>
            <a:pPr marL="12700">
              <a:lnSpc>
                <a:spcPct val="100000"/>
              </a:lnSpc>
              <a:spcBef>
                <a:spcPts val="100"/>
              </a:spcBef>
            </a:pPr>
            <a:r>
              <a:rPr sz="2400" b="1" spc="-190" dirty="0">
                <a:solidFill>
                  <a:srgbClr val="FF0000"/>
                </a:solidFill>
                <a:latin typeface="Arial"/>
                <a:cs typeface="Arial"/>
              </a:rPr>
              <a:t>Cannot </a:t>
            </a:r>
            <a:r>
              <a:rPr sz="2400" spc="-95" dirty="0">
                <a:solidFill>
                  <a:srgbClr val="424242"/>
                </a:solidFill>
                <a:latin typeface="Arial"/>
                <a:cs typeface="Arial"/>
              </a:rPr>
              <a:t>set </a:t>
            </a:r>
            <a:r>
              <a:rPr sz="2400" b="1" spc="60" dirty="0">
                <a:solidFill>
                  <a:srgbClr val="424242"/>
                </a:solidFill>
                <a:latin typeface="Arial"/>
                <a:cs typeface="Arial"/>
              </a:rPr>
              <a:t>width </a:t>
            </a:r>
            <a:r>
              <a:rPr sz="2400" spc="-75" dirty="0">
                <a:solidFill>
                  <a:srgbClr val="424242"/>
                </a:solidFill>
                <a:latin typeface="Arial"/>
                <a:cs typeface="Arial"/>
              </a:rPr>
              <a:t>on </a:t>
            </a:r>
            <a:r>
              <a:rPr sz="2400" spc="-45" dirty="0">
                <a:solidFill>
                  <a:srgbClr val="424242"/>
                </a:solidFill>
                <a:latin typeface="Arial"/>
                <a:cs typeface="Arial"/>
              </a:rPr>
              <a:t>inline </a:t>
            </a:r>
            <a:r>
              <a:rPr sz="2400" spc="-70" dirty="0">
                <a:solidFill>
                  <a:srgbClr val="424242"/>
                </a:solidFill>
                <a:latin typeface="Arial"/>
                <a:cs typeface="Arial"/>
              </a:rPr>
              <a:t>element, </a:t>
            </a:r>
            <a:r>
              <a:rPr sz="2400" spc="-170" dirty="0">
                <a:solidFill>
                  <a:srgbClr val="424242"/>
                </a:solidFill>
                <a:latin typeface="Arial"/>
                <a:cs typeface="Arial"/>
              </a:rPr>
              <a:t>so </a:t>
            </a:r>
            <a:r>
              <a:rPr sz="2400" spc="70" dirty="0">
                <a:solidFill>
                  <a:srgbClr val="424242"/>
                </a:solidFill>
                <a:latin typeface="Arial"/>
                <a:cs typeface="Arial"/>
              </a:rPr>
              <a:t>it</a:t>
            </a:r>
            <a:r>
              <a:rPr sz="2400" spc="-455" dirty="0">
                <a:solidFill>
                  <a:srgbClr val="424242"/>
                </a:solidFill>
                <a:latin typeface="Arial"/>
                <a:cs typeface="Arial"/>
              </a:rPr>
              <a:t> </a:t>
            </a:r>
            <a:r>
              <a:rPr sz="2400" spc="-125" dirty="0">
                <a:solidFill>
                  <a:srgbClr val="424242"/>
                </a:solidFill>
                <a:latin typeface="Arial"/>
                <a:cs typeface="Arial"/>
              </a:rPr>
              <a:t>is </a:t>
            </a:r>
            <a:r>
              <a:rPr sz="2400" spc="-80" dirty="0">
                <a:solidFill>
                  <a:srgbClr val="424242"/>
                </a:solidFill>
                <a:latin typeface="Arial"/>
                <a:cs typeface="Arial"/>
              </a:rPr>
              <a:t>ignored </a:t>
            </a:r>
            <a:r>
              <a:rPr sz="2400" spc="-200" dirty="0">
                <a:solidFill>
                  <a:srgbClr val="424242"/>
                </a:solidFill>
                <a:latin typeface="Arial"/>
                <a:cs typeface="Arial"/>
              </a:rPr>
              <a:t>(</a:t>
            </a:r>
            <a:r>
              <a:rPr sz="2400" u="heavy" spc="-200" dirty="0">
                <a:solidFill>
                  <a:srgbClr val="0097A7"/>
                </a:solidFill>
                <a:uFill>
                  <a:solidFill>
                    <a:srgbClr val="0097A7"/>
                  </a:solidFill>
                </a:uFill>
                <a:latin typeface="Arial"/>
                <a:cs typeface="Arial"/>
                <a:hlinkClick r:id="rId5"/>
              </a:rPr>
              <a:t>JSBin</a:t>
            </a:r>
            <a:r>
              <a:rPr sz="2400" spc="-200" dirty="0">
                <a:solidFill>
                  <a:srgbClr val="424242"/>
                </a:solidFill>
                <a:latin typeface="Arial"/>
                <a:cs typeface="Arial"/>
              </a:rPr>
              <a:t>)</a:t>
            </a:r>
            <a:endParaRPr sz="2400" dirty="0">
              <a:latin typeface="Arial"/>
              <a:cs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909151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3037840" cy="574040"/>
          </a:xfrm>
          <a:prstGeom prst="rect">
            <a:avLst/>
          </a:prstGeom>
        </p:spPr>
        <p:txBody>
          <a:bodyPr vert="horz" wrap="square" lIns="0" tIns="12700" rIns="0" bIns="0" rtlCol="0">
            <a:spAutoFit/>
          </a:bodyPr>
          <a:lstStyle/>
          <a:p>
            <a:pPr marL="12700">
              <a:lnSpc>
                <a:spcPct val="100000"/>
              </a:lnSpc>
              <a:spcBef>
                <a:spcPts val="100"/>
              </a:spcBef>
            </a:pPr>
            <a:r>
              <a:rPr spc="470" dirty="0">
                <a:latin typeface="Arial"/>
                <a:cs typeface="Arial"/>
              </a:rPr>
              <a:t>inline-block</a:t>
            </a:r>
          </a:p>
        </p:txBody>
      </p:sp>
      <p:sp>
        <p:nvSpPr>
          <p:cNvPr id="3" name="object 3"/>
          <p:cNvSpPr txBox="1"/>
          <p:nvPr/>
        </p:nvSpPr>
        <p:spPr>
          <a:xfrm>
            <a:off x="448124" y="1935599"/>
            <a:ext cx="4865370" cy="3826510"/>
          </a:xfrm>
          <a:prstGeom prst="rect">
            <a:avLst/>
          </a:prstGeom>
        </p:spPr>
        <p:txBody>
          <a:bodyPr vert="horz" wrap="square" lIns="0" tIns="12700" rIns="0" bIns="0" rtlCol="0">
            <a:spAutoFit/>
          </a:bodyPr>
          <a:lstStyle/>
          <a:p>
            <a:pPr marL="12700">
              <a:lnSpc>
                <a:spcPct val="100000"/>
              </a:lnSpc>
              <a:spcBef>
                <a:spcPts val="100"/>
              </a:spcBef>
            </a:pPr>
            <a:r>
              <a:rPr sz="2400" spc="-155" dirty="0">
                <a:solidFill>
                  <a:srgbClr val="424242"/>
                </a:solidFill>
                <a:latin typeface="Arial"/>
                <a:cs typeface="Arial"/>
              </a:rPr>
              <a:t>Examples: </a:t>
            </a:r>
            <a:r>
              <a:rPr sz="2400" spc="-30" dirty="0">
                <a:latin typeface="Arial"/>
                <a:cs typeface="Arial"/>
              </a:rPr>
              <a:t>&lt;img&gt;, </a:t>
            </a:r>
            <a:r>
              <a:rPr sz="2400" spc="-125" dirty="0">
                <a:latin typeface="Arial"/>
                <a:cs typeface="Arial"/>
              </a:rPr>
              <a:t>any </a:t>
            </a:r>
            <a:r>
              <a:rPr sz="2400" spc="-65" dirty="0">
                <a:latin typeface="Arial"/>
                <a:cs typeface="Arial"/>
              </a:rPr>
              <a:t>element</a:t>
            </a:r>
            <a:r>
              <a:rPr sz="2400" spc="-215" dirty="0">
                <a:latin typeface="Arial"/>
                <a:cs typeface="Arial"/>
              </a:rPr>
              <a:t> </a:t>
            </a:r>
            <a:r>
              <a:rPr sz="2400" spc="10" dirty="0">
                <a:latin typeface="Arial"/>
                <a:cs typeface="Arial"/>
              </a:rPr>
              <a:t>with</a:t>
            </a:r>
            <a:endParaRPr sz="2400">
              <a:latin typeface="Arial"/>
              <a:cs typeface="Arial"/>
            </a:endParaRPr>
          </a:p>
          <a:p>
            <a:pPr marL="12700">
              <a:lnSpc>
                <a:spcPct val="100000"/>
              </a:lnSpc>
              <a:spcBef>
                <a:spcPts val="20"/>
              </a:spcBef>
              <a:tabLst>
                <a:tab pos="1516380" algn="l"/>
              </a:tabLst>
            </a:pPr>
            <a:r>
              <a:rPr sz="2400" spc="295" dirty="0">
                <a:latin typeface="Arial"/>
                <a:cs typeface="Arial"/>
              </a:rPr>
              <a:t>display:	</a:t>
            </a:r>
            <a:r>
              <a:rPr sz="2400" spc="335" dirty="0">
                <a:latin typeface="Arial"/>
                <a:cs typeface="Arial"/>
              </a:rPr>
              <a:t>inline-block;</a:t>
            </a:r>
            <a:endParaRPr sz="2400">
              <a:latin typeface="Arial"/>
              <a:cs typeface="Arial"/>
            </a:endParaRPr>
          </a:p>
          <a:p>
            <a:pPr marL="469900" marR="613410" indent="-306705">
              <a:lnSpc>
                <a:spcPct val="100699"/>
              </a:lnSpc>
              <a:spcBef>
                <a:spcPts val="950"/>
              </a:spcBef>
              <a:buSzPct val="83333"/>
              <a:buChar char="-"/>
              <a:tabLst>
                <a:tab pos="469265" algn="l"/>
                <a:tab pos="469900" algn="l"/>
              </a:tabLst>
            </a:pPr>
            <a:r>
              <a:rPr sz="2400" spc="-190" dirty="0">
                <a:solidFill>
                  <a:srgbClr val="424242"/>
                </a:solidFill>
                <a:latin typeface="Arial"/>
                <a:cs typeface="Arial"/>
              </a:rPr>
              <a:t>Take </a:t>
            </a:r>
            <a:r>
              <a:rPr sz="2400" spc="-80" dirty="0">
                <a:solidFill>
                  <a:srgbClr val="424242"/>
                </a:solidFill>
                <a:latin typeface="Arial"/>
                <a:cs typeface="Arial"/>
              </a:rPr>
              <a:t>up </a:t>
            </a:r>
            <a:r>
              <a:rPr sz="2400" spc="-65" dirty="0">
                <a:solidFill>
                  <a:srgbClr val="424242"/>
                </a:solidFill>
                <a:latin typeface="Arial"/>
                <a:cs typeface="Arial"/>
              </a:rPr>
              <a:t>only </a:t>
            </a:r>
            <a:r>
              <a:rPr sz="2400" spc="-225" dirty="0">
                <a:solidFill>
                  <a:srgbClr val="424242"/>
                </a:solidFill>
                <a:latin typeface="Arial"/>
                <a:cs typeface="Arial"/>
              </a:rPr>
              <a:t>as </a:t>
            </a:r>
            <a:r>
              <a:rPr sz="2400" spc="-110" dirty="0">
                <a:solidFill>
                  <a:srgbClr val="424242"/>
                </a:solidFill>
                <a:latin typeface="Arial"/>
                <a:cs typeface="Arial"/>
              </a:rPr>
              <a:t>much </a:t>
            </a:r>
            <a:r>
              <a:rPr sz="2400" spc="-10" dirty="0">
                <a:solidFill>
                  <a:srgbClr val="424242"/>
                </a:solidFill>
                <a:latin typeface="Arial"/>
                <a:cs typeface="Arial"/>
              </a:rPr>
              <a:t>width</a:t>
            </a:r>
            <a:r>
              <a:rPr sz="2400" spc="-145" dirty="0">
                <a:solidFill>
                  <a:srgbClr val="424242"/>
                </a:solidFill>
                <a:latin typeface="Arial"/>
                <a:cs typeface="Arial"/>
              </a:rPr>
              <a:t> </a:t>
            </a:r>
            <a:r>
              <a:rPr sz="2400" spc="-225" dirty="0">
                <a:solidFill>
                  <a:srgbClr val="424242"/>
                </a:solidFill>
                <a:latin typeface="Arial"/>
                <a:cs typeface="Arial"/>
              </a:rPr>
              <a:t>as  </a:t>
            </a:r>
            <a:r>
              <a:rPr sz="2400" spc="-114" dirty="0">
                <a:solidFill>
                  <a:srgbClr val="424242"/>
                </a:solidFill>
                <a:latin typeface="Arial"/>
                <a:cs typeface="Arial"/>
              </a:rPr>
              <a:t>needed </a:t>
            </a:r>
            <a:r>
              <a:rPr sz="2400" spc="-65" dirty="0">
                <a:solidFill>
                  <a:srgbClr val="424242"/>
                </a:solidFill>
                <a:latin typeface="Arial"/>
                <a:cs typeface="Arial"/>
              </a:rPr>
              <a:t>(flows </a:t>
            </a:r>
            <a:r>
              <a:rPr sz="2400" spc="15" dirty="0">
                <a:solidFill>
                  <a:srgbClr val="424242"/>
                </a:solidFill>
                <a:latin typeface="Arial"/>
                <a:cs typeface="Arial"/>
              </a:rPr>
              <a:t>left </a:t>
            </a:r>
            <a:r>
              <a:rPr sz="2400" spc="30" dirty="0">
                <a:solidFill>
                  <a:srgbClr val="424242"/>
                </a:solidFill>
                <a:latin typeface="Arial"/>
                <a:cs typeface="Arial"/>
              </a:rPr>
              <a:t>to</a:t>
            </a:r>
            <a:r>
              <a:rPr sz="2400" spc="-365" dirty="0">
                <a:solidFill>
                  <a:srgbClr val="424242"/>
                </a:solidFill>
                <a:latin typeface="Arial"/>
                <a:cs typeface="Arial"/>
              </a:rPr>
              <a:t> </a:t>
            </a:r>
            <a:r>
              <a:rPr sz="2400" spc="-35" dirty="0">
                <a:solidFill>
                  <a:srgbClr val="424242"/>
                </a:solidFill>
                <a:latin typeface="Arial"/>
                <a:cs typeface="Arial"/>
              </a:rPr>
              <a:t>right)</a:t>
            </a:r>
            <a:endParaRPr sz="2400">
              <a:latin typeface="Arial"/>
              <a:cs typeface="Arial"/>
            </a:endParaRPr>
          </a:p>
          <a:p>
            <a:pPr marL="469900" indent="-306705">
              <a:lnSpc>
                <a:spcPct val="100000"/>
              </a:lnSpc>
              <a:spcBef>
                <a:spcPts val="970"/>
              </a:spcBef>
              <a:buClr>
                <a:srgbClr val="424242"/>
              </a:buClr>
              <a:buSzPct val="83333"/>
              <a:buFont typeface="Arial"/>
              <a:buChar char="-"/>
              <a:tabLst>
                <a:tab pos="469265" algn="l"/>
                <a:tab pos="469900" algn="l"/>
              </a:tabLst>
            </a:pPr>
            <a:r>
              <a:rPr sz="2400" b="1" spc="-270" dirty="0">
                <a:solidFill>
                  <a:srgbClr val="38751C"/>
                </a:solidFill>
                <a:latin typeface="Arial"/>
                <a:cs typeface="Arial"/>
              </a:rPr>
              <a:t>Can </a:t>
            </a:r>
            <a:r>
              <a:rPr sz="2400" spc="-135" dirty="0">
                <a:solidFill>
                  <a:srgbClr val="424242"/>
                </a:solidFill>
                <a:latin typeface="Arial"/>
                <a:cs typeface="Arial"/>
              </a:rPr>
              <a:t>have </a:t>
            </a:r>
            <a:r>
              <a:rPr sz="2400" spc="225" dirty="0">
                <a:solidFill>
                  <a:srgbClr val="424242"/>
                </a:solidFill>
                <a:latin typeface="Arial"/>
                <a:cs typeface="Arial"/>
              </a:rPr>
              <a:t>height </a:t>
            </a:r>
            <a:r>
              <a:rPr sz="2400" spc="-114" dirty="0">
                <a:solidFill>
                  <a:srgbClr val="424242"/>
                </a:solidFill>
                <a:latin typeface="Arial"/>
                <a:cs typeface="Arial"/>
              </a:rPr>
              <a:t>and</a:t>
            </a:r>
            <a:r>
              <a:rPr sz="2400" spc="-320" dirty="0">
                <a:solidFill>
                  <a:srgbClr val="424242"/>
                </a:solidFill>
                <a:latin typeface="Arial"/>
                <a:cs typeface="Arial"/>
              </a:rPr>
              <a:t> </a:t>
            </a:r>
            <a:r>
              <a:rPr sz="2400" spc="190" dirty="0">
                <a:solidFill>
                  <a:srgbClr val="424242"/>
                </a:solidFill>
                <a:latin typeface="Arial"/>
                <a:cs typeface="Arial"/>
              </a:rPr>
              <a:t>width</a:t>
            </a:r>
            <a:endParaRPr sz="2400">
              <a:latin typeface="Arial"/>
              <a:cs typeface="Arial"/>
            </a:endParaRPr>
          </a:p>
          <a:p>
            <a:pPr marL="469900" indent="-306705">
              <a:lnSpc>
                <a:spcPct val="100000"/>
              </a:lnSpc>
              <a:spcBef>
                <a:spcPts val="1020"/>
              </a:spcBef>
              <a:buClr>
                <a:srgbClr val="424242"/>
              </a:buClr>
              <a:buSzPct val="83333"/>
              <a:buFont typeface="Arial"/>
              <a:buChar char="-"/>
              <a:tabLst>
                <a:tab pos="469265" algn="l"/>
                <a:tab pos="469900" algn="l"/>
              </a:tabLst>
            </a:pPr>
            <a:r>
              <a:rPr sz="2400" b="1" spc="-270" dirty="0">
                <a:solidFill>
                  <a:srgbClr val="38751C"/>
                </a:solidFill>
                <a:latin typeface="Arial"/>
                <a:cs typeface="Arial"/>
              </a:rPr>
              <a:t>Can </a:t>
            </a:r>
            <a:r>
              <a:rPr sz="2400" spc="-135" dirty="0">
                <a:solidFill>
                  <a:srgbClr val="424242"/>
                </a:solidFill>
                <a:latin typeface="Arial"/>
                <a:cs typeface="Arial"/>
              </a:rPr>
              <a:t>have </a:t>
            </a:r>
            <a:r>
              <a:rPr sz="2400" spc="-190" dirty="0">
                <a:solidFill>
                  <a:srgbClr val="424242"/>
                </a:solidFill>
                <a:latin typeface="Arial"/>
                <a:cs typeface="Arial"/>
              </a:rPr>
              <a:t>a </a:t>
            </a:r>
            <a:r>
              <a:rPr sz="2400" spc="-90" dirty="0">
                <a:solidFill>
                  <a:srgbClr val="424242"/>
                </a:solidFill>
                <a:latin typeface="Arial"/>
                <a:cs typeface="Arial"/>
              </a:rPr>
              <a:t>block </a:t>
            </a:r>
            <a:r>
              <a:rPr sz="2400" spc="-65" dirty="0">
                <a:solidFill>
                  <a:srgbClr val="424242"/>
                </a:solidFill>
                <a:latin typeface="Arial"/>
                <a:cs typeface="Arial"/>
              </a:rPr>
              <a:t>element </a:t>
            </a:r>
            <a:r>
              <a:rPr sz="2400" spc="-225" dirty="0">
                <a:solidFill>
                  <a:srgbClr val="424242"/>
                </a:solidFill>
                <a:latin typeface="Arial"/>
                <a:cs typeface="Arial"/>
              </a:rPr>
              <a:t>as </a:t>
            </a:r>
            <a:r>
              <a:rPr sz="2400" spc="-190" dirty="0">
                <a:solidFill>
                  <a:srgbClr val="424242"/>
                </a:solidFill>
                <a:latin typeface="Arial"/>
                <a:cs typeface="Arial"/>
              </a:rPr>
              <a:t>a</a:t>
            </a:r>
            <a:r>
              <a:rPr sz="2400" spc="-365" dirty="0">
                <a:solidFill>
                  <a:srgbClr val="424242"/>
                </a:solidFill>
                <a:latin typeface="Arial"/>
                <a:cs typeface="Arial"/>
              </a:rPr>
              <a:t> </a:t>
            </a:r>
            <a:r>
              <a:rPr sz="2400" spc="-65" dirty="0">
                <a:solidFill>
                  <a:srgbClr val="424242"/>
                </a:solidFill>
                <a:latin typeface="Arial"/>
                <a:cs typeface="Arial"/>
              </a:rPr>
              <a:t>child</a:t>
            </a:r>
            <a:endParaRPr sz="2400">
              <a:latin typeface="Arial"/>
              <a:cs typeface="Arial"/>
            </a:endParaRPr>
          </a:p>
          <a:p>
            <a:pPr marL="469900" marR="1102995" indent="-306705" algn="just">
              <a:lnSpc>
                <a:spcPct val="99800"/>
              </a:lnSpc>
              <a:spcBef>
                <a:spcPts val="1025"/>
              </a:spcBef>
              <a:buClr>
                <a:srgbClr val="424242"/>
              </a:buClr>
              <a:buSzPct val="83333"/>
              <a:buFont typeface="Arial"/>
              <a:buChar char="-"/>
              <a:tabLst>
                <a:tab pos="469900" algn="l"/>
              </a:tabLst>
            </a:pPr>
            <a:r>
              <a:rPr sz="2400" b="1" spc="-270" dirty="0">
                <a:solidFill>
                  <a:srgbClr val="38751C"/>
                </a:solidFill>
                <a:latin typeface="Arial"/>
                <a:cs typeface="Arial"/>
              </a:rPr>
              <a:t>Can </a:t>
            </a:r>
            <a:r>
              <a:rPr sz="2400" spc="-110" dirty="0">
                <a:solidFill>
                  <a:srgbClr val="424242"/>
                </a:solidFill>
                <a:latin typeface="Arial"/>
                <a:cs typeface="Arial"/>
              </a:rPr>
              <a:t>be </a:t>
            </a:r>
            <a:r>
              <a:rPr sz="2400" spc="-65" dirty="0">
                <a:solidFill>
                  <a:srgbClr val="424242"/>
                </a:solidFill>
                <a:latin typeface="Arial"/>
                <a:cs typeface="Arial"/>
              </a:rPr>
              <a:t>positioned </a:t>
            </a:r>
            <a:r>
              <a:rPr sz="2400" spc="-70" dirty="0">
                <a:solidFill>
                  <a:srgbClr val="424242"/>
                </a:solidFill>
                <a:latin typeface="Arial"/>
                <a:cs typeface="Arial"/>
              </a:rPr>
              <a:t>(i.e. </a:t>
            </a:r>
            <a:r>
              <a:rPr sz="2400" spc="-490" dirty="0">
                <a:solidFill>
                  <a:srgbClr val="424242"/>
                </a:solidFill>
                <a:latin typeface="Arial"/>
                <a:cs typeface="Arial"/>
              </a:rPr>
              <a:t>CSS  </a:t>
            </a:r>
            <a:r>
              <a:rPr sz="2400" spc="-60" dirty="0">
                <a:solidFill>
                  <a:srgbClr val="424242"/>
                </a:solidFill>
                <a:latin typeface="Arial"/>
                <a:cs typeface="Arial"/>
              </a:rPr>
              <a:t>properties like </a:t>
            </a:r>
            <a:r>
              <a:rPr sz="2400" spc="405" dirty="0">
                <a:solidFill>
                  <a:srgbClr val="424242"/>
                </a:solidFill>
                <a:latin typeface="Arial"/>
                <a:cs typeface="Arial"/>
              </a:rPr>
              <a:t>float</a:t>
            </a:r>
            <a:r>
              <a:rPr sz="2400" spc="-260" dirty="0">
                <a:solidFill>
                  <a:srgbClr val="424242"/>
                </a:solidFill>
                <a:latin typeface="Arial"/>
                <a:cs typeface="Arial"/>
              </a:rPr>
              <a:t> </a:t>
            </a:r>
            <a:r>
              <a:rPr sz="2400" spc="-114" dirty="0">
                <a:solidFill>
                  <a:srgbClr val="424242"/>
                </a:solidFill>
                <a:latin typeface="Arial"/>
                <a:cs typeface="Arial"/>
              </a:rPr>
              <a:t>and  </a:t>
            </a:r>
            <a:r>
              <a:rPr sz="2400" spc="280" dirty="0">
                <a:solidFill>
                  <a:srgbClr val="424242"/>
                </a:solidFill>
                <a:latin typeface="Arial"/>
                <a:cs typeface="Arial"/>
              </a:rPr>
              <a:t>position</a:t>
            </a:r>
            <a:r>
              <a:rPr sz="2400" spc="415" dirty="0">
                <a:solidFill>
                  <a:srgbClr val="424242"/>
                </a:solidFill>
                <a:latin typeface="Arial"/>
                <a:cs typeface="Arial"/>
              </a:rPr>
              <a:t> </a:t>
            </a:r>
            <a:r>
              <a:rPr sz="2400" spc="-85" dirty="0">
                <a:solidFill>
                  <a:srgbClr val="424242"/>
                </a:solidFill>
                <a:latin typeface="Arial"/>
                <a:cs typeface="Arial"/>
              </a:rPr>
              <a:t>apply)</a:t>
            </a:r>
            <a:endParaRPr sz="2400">
              <a:latin typeface="Arial"/>
              <a:cs typeface="Arial"/>
            </a:endParaRPr>
          </a:p>
        </p:txBody>
      </p:sp>
      <p:sp>
        <p:nvSpPr>
          <p:cNvPr id="4" name="object 4"/>
          <p:cNvSpPr/>
          <p:nvPr/>
        </p:nvSpPr>
        <p:spPr>
          <a:xfrm>
            <a:off x="5525288" y="2920469"/>
            <a:ext cx="3245485" cy="2390775"/>
          </a:xfrm>
          <a:custGeom>
            <a:avLst/>
            <a:gdLst/>
            <a:ahLst/>
            <a:cxnLst/>
            <a:rect l="l" t="t" r="r" b="b"/>
            <a:pathLst>
              <a:path w="3245484" h="2390775">
                <a:moveTo>
                  <a:pt x="0" y="132774"/>
                </a:moveTo>
                <a:lnTo>
                  <a:pt x="6769" y="90809"/>
                </a:lnTo>
                <a:lnTo>
                  <a:pt x="25619" y="54361"/>
                </a:lnTo>
                <a:lnTo>
                  <a:pt x="54361" y="25619"/>
                </a:lnTo>
                <a:lnTo>
                  <a:pt x="90809" y="6769"/>
                </a:lnTo>
                <a:lnTo>
                  <a:pt x="132774" y="0"/>
                </a:lnTo>
                <a:lnTo>
                  <a:pt x="3112618" y="0"/>
                </a:lnTo>
                <a:lnTo>
                  <a:pt x="3163418" y="10112"/>
                </a:lnTo>
                <a:lnTo>
                  <a:pt x="3206493" y="38899"/>
                </a:lnTo>
                <a:lnTo>
                  <a:pt x="3235280" y="81974"/>
                </a:lnTo>
                <a:lnTo>
                  <a:pt x="3245393" y="132774"/>
                </a:lnTo>
                <a:lnTo>
                  <a:pt x="3245393" y="2257620"/>
                </a:lnTo>
                <a:lnTo>
                  <a:pt x="3238624" y="2299585"/>
                </a:lnTo>
                <a:lnTo>
                  <a:pt x="3219774" y="2336033"/>
                </a:lnTo>
                <a:lnTo>
                  <a:pt x="3191031" y="2364776"/>
                </a:lnTo>
                <a:lnTo>
                  <a:pt x="3154584" y="2383625"/>
                </a:lnTo>
                <a:lnTo>
                  <a:pt x="3112618" y="2390395"/>
                </a:lnTo>
                <a:lnTo>
                  <a:pt x="132774" y="2390395"/>
                </a:lnTo>
                <a:lnTo>
                  <a:pt x="90809" y="2383625"/>
                </a:lnTo>
                <a:lnTo>
                  <a:pt x="54361" y="2364776"/>
                </a:lnTo>
                <a:lnTo>
                  <a:pt x="25619" y="2336033"/>
                </a:lnTo>
                <a:lnTo>
                  <a:pt x="6769" y="2299585"/>
                </a:lnTo>
                <a:lnTo>
                  <a:pt x="0" y="2257620"/>
                </a:lnTo>
                <a:lnTo>
                  <a:pt x="0" y="132774"/>
                </a:lnTo>
                <a:close/>
              </a:path>
            </a:pathLst>
          </a:custGeom>
          <a:ln w="9524">
            <a:solidFill>
              <a:srgbClr val="595959"/>
            </a:solidFill>
          </a:ln>
        </p:spPr>
        <p:txBody>
          <a:bodyPr wrap="square" lIns="0" tIns="0" rIns="0" bIns="0" rtlCol="0"/>
          <a:lstStyle/>
          <a:p>
            <a:endParaRPr/>
          </a:p>
        </p:txBody>
      </p:sp>
      <p:sp>
        <p:nvSpPr>
          <p:cNvPr id="5" name="object 5"/>
          <p:cNvSpPr/>
          <p:nvPr/>
        </p:nvSpPr>
        <p:spPr>
          <a:xfrm>
            <a:off x="5636263" y="3357543"/>
            <a:ext cx="1743075" cy="116839"/>
          </a:xfrm>
          <a:custGeom>
            <a:avLst/>
            <a:gdLst/>
            <a:ahLst/>
            <a:cxnLst/>
            <a:rect l="l" t="t" r="r" b="b"/>
            <a:pathLst>
              <a:path w="1743075" h="116839">
                <a:moveTo>
                  <a:pt x="0" y="0"/>
                </a:moveTo>
                <a:lnTo>
                  <a:pt x="1742996" y="0"/>
                </a:lnTo>
                <a:lnTo>
                  <a:pt x="1742996" y="116399"/>
                </a:lnTo>
                <a:lnTo>
                  <a:pt x="0" y="116399"/>
                </a:lnTo>
                <a:lnTo>
                  <a:pt x="0" y="0"/>
                </a:lnTo>
                <a:close/>
              </a:path>
            </a:pathLst>
          </a:custGeom>
          <a:solidFill>
            <a:srgbClr val="999999"/>
          </a:solidFill>
        </p:spPr>
        <p:txBody>
          <a:bodyPr wrap="square" lIns="0" tIns="0" rIns="0" bIns="0" rtlCol="0"/>
          <a:lstStyle/>
          <a:p>
            <a:endParaRPr/>
          </a:p>
        </p:txBody>
      </p:sp>
      <p:sp>
        <p:nvSpPr>
          <p:cNvPr id="6" name="object 6"/>
          <p:cNvSpPr/>
          <p:nvPr/>
        </p:nvSpPr>
        <p:spPr>
          <a:xfrm>
            <a:off x="5544889" y="2949227"/>
            <a:ext cx="3206193" cy="17709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194862" y="2562719"/>
            <a:ext cx="1722120" cy="0"/>
          </a:xfrm>
          <a:custGeom>
            <a:avLst/>
            <a:gdLst/>
            <a:ahLst/>
            <a:cxnLst/>
            <a:rect l="l" t="t" r="r" b="b"/>
            <a:pathLst>
              <a:path w="1722120">
                <a:moveTo>
                  <a:pt x="0" y="0"/>
                </a:moveTo>
                <a:lnTo>
                  <a:pt x="1721996" y="0"/>
                </a:lnTo>
              </a:path>
            </a:pathLst>
          </a:custGeom>
          <a:ln w="76199">
            <a:solidFill>
              <a:srgbClr val="595959"/>
            </a:solidFill>
          </a:ln>
        </p:spPr>
        <p:txBody>
          <a:bodyPr wrap="square" lIns="0" tIns="0" rIns="0" bIns="0" rtlCol="0"/>
          <a:lstStyle/>
          <a:p>
            <a:endParaRPr/>
          </a:p>
        </p:txBody>
      </p:sp>
      <p:sp>
        <p:nvSpPr>
          <p:cNvPr id="8" name="object 8"/>
          <p:cNvSpPr/>
          <p:nvPr/>
        </p:nvSpPr>
        <p:spPr>
          <a:xfrm>
            <a:off x="7916859" y="2436857"/>
            <a:ext cx="346075" cy="252095"/>
          </a:xfrm>
          <a:custGeom>
            <a:avLst/>
            <a:gdLst/>
            <a:ahLst/>
            <a:cxnLst/>
            <a:rect l="l" t="t" r="r" b="b"/>
            <a:pathLst>
              <a:path w="346075" h="252094">
                <a:moveTo>
                  <a:pt x="0" y="251712"/>
                </a:moveTo>
                <a:lnTo>
                  <a:pt x="0" y="0"/>
                </a:lnTo>
                <a:lnTo>
                  <a:pt x="345799" y="125862"/>
                </a:lnTo>
                <a:lnTo>
                  <a:pt x="0" y="251712"/>
                </a:lnTo>
                <a:close/>
              </a:path>
            </a:pathLst>
          </a:custGeom>
          <a:solidFill>
            <a:srgbClr val="595959"/>
          </a:solidFill>
        </p:spPr>
        <p:txBody>
          <a:bodyPr wrap="square" lIns="0" tIns="0" rIns="0" bIns="0" rtlCol="0"/>
          <a:lstStyle/>
          <a:p>
            <a:endParaRPr/>
          </a:p>
        </p:txBody>
      </p:sp>
      <p:sp>
        <p:nvSpPr>
          <p:cNvPr id="9" name="object 9"/>
          <p:cNvSpPr/>
          <p:nvPr/>
        </p:nvSpPr>
        <p:spPr>
          <a:xfrm>
            <a:off x="7916859" y="2436857"/>
            <a:ext cx="346075" cy="252095"/>
          </a:xfrm>
          <a:custGeom>
            <a:avLst/>
            <a:gdLst/>
            <a:ahLst/>
            <a:cxnLst/>
            <a:rect l="l" t="t" r="r" b="b"/>
            <a:pathLst>
              <a:path w="346075" h="252094">
                <a:moveTo>
                  <a:pt x="0" y="251711"/>
                </a:moveTo>
                <a:lnTo>
                  <a:pt x="345799" y="125862"/>
                </a:lnTo>
                <a:lnTo>
                  <a:pt x="0" y="0"/>
                </a:lnTo>
                <a:lnTo>
                  <a:pt x="0" y="251711"/>
                </a:lnTo>
                <a:close/>
              </a:path>
            </a:pathLst>
          </a:custGeom>
          <a:ln w="76199">
            <a:solidFill>
              <a:srgbClr val="595959"/>
            </a:solidFill>
          </a:ln>
        </p:spPr>
        <p:txBody>
          <a:bodyPr wrap="square" lIns="0" tIns="0" rIns="0" bIns="0" rtlCol="0"/>
          <a:lstStyle/>
          <a:p>
            <a:endParaRPr/>
          </a:p>
        </p:txBody>
      </p:sp>
      <p:sp>
        <p:nvSpPr>
          <p:cNvPr id="10" name="object 10"/>
          <p:cNvSpPr/>
          <p:nvPr/>
        </p:nvSpPr>
        <p:spPr>
          <a:xfrm>
            <a:off x="7490335" y="3357043"/>
            <a:ext cx="1169670" cy="116839"/>
          </a:xfrm>
          <a:custGeom>
            <a:avLst/>
            <a:gdLst/>
            <a:ahLst/>
            <a:cxnLst/>
            <a:rect l="l" t="t" r="r" b="b"/>
            <a:pathLst>
              <a:path w="1169670" h="116839">
                <a:moveTo>
                  <a:pt x="0" y="0"/>
                </a:moveTo>
                <a:lnTo>
                  <a:pt x="1169397" y="0"/>
                </a:lnTo>
                <a:lnTo>
                  <a:pt x="1169397" y="116424"/>
                </a:lnTo>
                <a:lnTo>
                  <a:pt x="0" y="116424"/>
                </a:lnTo>
                <a:lnTo>
                  <a:pt x="0" y="0"/>
                </a:lnTo>
                <a:close/>
              </a:path>
            </a:pathLst>
          </a:custGeom>
          <a:solidFill>
            <a:srgbClr val="999999"/>
          </a:solidFill>
        </p:spPr>
        <p:txBody>
          <a:bodyPr wrap="square" lIns="0" tIns="0" rIns="0" bIns="0" rtlCol="0"/>
          <a:lstStyle/>
          <a:p>
            <a:endParaRPr/>
          </a:p>
        </p:txBody>
      </p:sp>
      <p:sp>
        <p:nvSpPr>
          <p:cNvPr id="11" name="object 11"/>
          <p:cNvSpPr/>
          <p:nvPr/>
        </p:nvSpPr>
        <p:spPr>
          <a:xfrm>
            <a:off x="5636263" y="4132791"/>
            <a:ext cx="793115" cy="116839"/>
          </a:xfrm>
          <a:custGeom>
            <a:avLst/>
            <a:gdLst/>
            <a:ahLst/>
            <a:cxnLst/>
            <a:rect l="l" t="t" r="r" b="b"/>
            <a:pathLst>
              <a:path w="793114" h="116839">
                <a:moveTo>
                  <a:pt x="0" y="0"/>
                </a:moveTo>
                <a:lnTo>
                  <a:pt x="792598" y="0"/>
                </a:lnTo>
                <a:lnTo>
                  <a:pt x="792598" y="116399"/>
                </a:lnTo>
                <a:lnTo>
                  <a:pt x="0" y="116399"/>
                </a:lnTo>
                <a:lnTo>
                  <a:pt x="0" y="0"/>
                </a:lnTo>
                <a:close/>
              </a:path>
            </a:pathLst>
          </a:custGeom>
          <a:solidFill>
            <a:srgbClr val="999999"/>
          </a:solidFill>
        </p:spPr>
        <p:txBody>
          <a:bodyPr wrap="square" lIns="0" tIns="0" rIns="0" bIns="0" rtlCol="0"/>
          <a:lstStyle/>
          <a:p>
            <a:endParaRPr/>
          </a:p>
        </p:txBody>
      </p:sp>
      <p:sp>
        <p:nvSpPr>
          <p:cNvPr id="12" name="object 12"/>
          <p:cNvSpPr/>
          <p:nvPr/>
        </p:nvSpPr>
        <p:spPr>
          <a:xfrm>
            <a:off x="6525186" y="3671692"/>
            <a:ext cx="1169670" cy="577850"/>
          </a:xfrm>
          <a:custGeom>
            <a:avLst/>
            <a:gdLst/>
            <a:ahLst/>
            <a:cxnLst/>
            <a:rect l="l" t="t" r="r" b="b"/>
            <a:pathLst>
              <a:path w="1169670" h="577850">
                <a:moveTo>
                  <a:pt x="0" y="0"/>
                </a:moveTo>
                <a:lnTo>
                  <a:pt x="1169397" y="0"/>
                </a:lnTo>
                <a:lnTo>
                  <a:pt x="1169397" y="577498"/>
                </a:lnTo>
                <a:lnTo>
                  <a:pt x="0" y="577498"/>
                </a:lnTo>
                <a:lnTo>
                  <a:pt x="0" y="0"/>
                </a:lnTo>
                <a:close/>
              </a:path>
            </a:pathLst>
          </a:custGeom>
          <a:solidFill>
            <a:srgbClr val="999999"/>
          </a:solidFill>
        </p:spPr>
        <p:txBody>
          <a:bodyPr wrap="square" lIns="0" tIns="0" rIns="0" bIns="0" rtlCol="0"/>
          <a:lstStyle/>
          <a:p>
            <a:endParaRPr/>
          </a:p>
        </p:txBody>
      </p:sp>
      <p:sp>
        <p:nvSpPr>
          <p:cNvPr id="13" name="object 13"/>
          <p:cNvSpPr/>
          <p:nvPr/>
        </p:nvSpPr>
        <p:spPr>
          <a:xfrm>
            <a:off x="7790934" y="4132791"/>
            <a:ext cx="270510" cy="116839"/>
          </a:xfrm>
          <a:custGeom>
            <a:avLst/>
            <a:gdLst/>
            <a:ahLst/>
            <a:cxnLst/>
            <a:rect l="l" t="t" r="r" b="b"/>
            <a:pathLst>
              <a:path w="270509" h="116839">
                <a:moveTo>
                  <a:pt x="0" y="0"/>
                </a:moveTo>
                <a:lnTo>
                  <a:pt x="270299" y="0"/>
                </a:lnTo>
                <a:lnTo>
                  <a:pt x="270299" y="116399"/>
                </a:lnTo>
                <a:lnTo>
                  <a:pt x="0" y="116399"/>
                </a:lnTo>
                <a:lnTo>
                  <a:pt x="0" y="0"/>
                </a:lnTo>
                <a:close/>
              </a:path>
            </a:pathLst>
          </a:custGeom>
          <a:solidFill>
            <a:srgbClr val="999999"/>
          </a:solidFill>
        </p:spPr>
        <p:txBody>
          <a:bodyPr wrap="square" lIns="0" tIns="0" rIns="0" bIns="0" rtlCol="0"/>
          <a:lstStyle/>
          <a:p>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9 –</a:t>
            </a:r>
            <a:br>
              <a:rPr lang="en-US" sz="4800" spc="-70" dirty="0"/>
            </a:br>
            <a:r>
              <a:rPr lang="en-US" sz="4800" spc="-70" dirty="0"/>
              <a:t>Inline Block Elements</a:t>
            </a:r>
            <a:endParaRPr sz="4800" dirty="0"/>
          </a:p>
        </p:txBody>
      </p:sp>
    </p:spTree>
    <p:extLst>
      <p:ext uri="{BB962C8B-B14F-4D97-AF65-F5344CB8AC3E}">
        <p14:creationId xmlns:p14="http://schemas.microsoft.com/office/powerpoint/2010/main" val="126609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5" y="2923553"/>
            <a:ext cx="7971125" cy="751488"/>
          </a:xfrm>
          <a:prstGeom prst="rect">
            <a:avLst/>
          </a:prstGeom>
        </p:spPr>
        <p:txBody>
          <a:bodyPr vert="horz" wrap="square" lIns="0" tIns="12700" rIns="0" bIns="0" rtlCol="0">
            <a:spAutoFit/>
          </a:bodyPr>
          <a:lstStyle/>
          <a:p>
            <a:pPr marL="12700">
              <a:lnSpc>
                <a:spcPct val="100000"/>
              </a:lnSpc>
              <a:spcBef>
                <a:spcPts val="100"/>
              </a:spcBef>
            </a:pPr>
            <a:r>
              <a:rPr lang="en-US" sz="4800" spc="415" dirty="0">
                <a:solidFill>
                  <a:srgbClr val="000000"/>
                </a:solidFill>
              </a:rPr>
              <a:t>Module 2 - CSS</a:t>
            </a:r>
            <a:endParaRPr sz="4800" dirty="0"/>
          </a:p>
        </p:txBody>
      </p:sp>
    </p:spTree>
    <p:extLst>
      <p:ext uri="{BB962C8B-B14F-4D97-AF65-F5344CB8AC3E}">
        <p14:creationId xmlns:p14="http://schemas.microsoft.com/office/powerpoint/2010/main" val="4287458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10815" y="1313355"/>
            <a:ext cx="3431540" cy="1397000"/>
          </a:xfrm>
          <a:prstGeom prst="rect">
            <a:avLst/>
          </a:prstGeom>
        </p:spPr>
        <p:txBody>
          <a:bodyPr vert="horz" wrap="square" lIns="0" tIns="12700" rIns="0" bIns="0" rtlCol="0">
            <a:spAutoFit/>
          </a:bodyPr>
          <a:lstStyle/>
          <a:p>
            <a:pPr marL="12700" marR="5080">
              <a:lnSpc>
                <a:spcPct val="100000"/>
              </a:lnSpc>
              <a:spcBef>
                <a:spcPts val="100"/>
              </a:spcBef>
            </a:pPr>
            <a:r>
              <a:rPr sz="3000" b="1" spc="-300" dirty="0">
                <a:solidFill>
                  <a:srgbClr val="1267F0"/>
                </a:solidFill>
                <a:latin typeface="Verdana"/>
                <a:cs typeface="Verdana"/>
              </a:rPr>
              <a:t>Q: </a:t>
            </a:r>
            <a:r>
              <a:rPr sz="3000" b="1" spc="-105" dirty="0">
                <a:solidFill>
                  <a:srgbClr val="1267F0"/>
                </a:solidFill>
                <a:latin typeface="Verdana"/>
                <a:cs typeface="Verdana"/>
              </a:rPr>
              <a:t>What </a:t>
            </a:r>
            <a:r>
              <a:rPr sz="3000" b="1" spc="-150" dirty="0">
                <a:solidFill>
                  <a:srgbClr val="1267F0"/>
                </a:solidFill>
                <a:latin typeface="Verdana"/>
                <a:cs typeface="Verdana"/>
              </a:rPr>
              <a:t>does</a:t>
            </a:r>
            <a:r>
              <a:rPr sz="3000" b="1" spc="-745" dirty="0">
                <a:solidFill>
                  <a:srgbClr val="1267F0"/>
                </a:solidFill>
                <a:latin typeface="Verdana"/>
                <a:cs typeface="Verdana"/>
              </a:rPr>
              <a:t> </a:t>
            </a:r>
            <a:r>
              <a:rPr sz="3000" b="1" spc="-120" dirty="0">
                <a:solidFill>
                  <a:srgbClr val="1267F0"/>
                </a:solidFill>
                <a:latin typeface="Verdana"/>
                <a:cs typeface="Verdana"/>
              </a:rPr>
              <a:t>this  </a:t>
            </a:r>
            <a:r>
              <a:rPr sz="3000" b="1" spc="-114" dirty="0">
                <a:solidFill>
                  <a:srgbClr val="1267F0"/>
                </a:solidFill>
                <a:latin typeface="Verdana"/>
                <a:cs typeface="Verdana"/>
              </a:rPr>
              <a:t>look </a:t>
            </a:r>
            <a:r>
              <a:rPr sz="3000" b="1" spc="-110" dirty="0">
                <a:solidFill>
                  <a:srgbClr val="1267F0"/>
                </a:solidFill>
                <a:latin typeface="Verdana"/>
                <a:cs typeface="Verdana"/>
              </a:rPr>
              <a:t>like </a:t>
            </a:r>
            <a:r>
              <a:rPr sz="3000" b="1" spc="-105" dirty="0">
                <a:solidFill>
                  <a:srgbClr val="1267F0"/>
                </a:solidFill>
                <a:latin typeface="Verdana"/>
                <a:cs typeface="Verdana"/>
              </a:rPr>
              <a:t>in </a:t>
            </a:r>
            <a:r>
              <a:rPr sz="3000" b="1" spc="-114" dirty="0">
                <a:solidFill>
                  <a:srgbClr val="1267F0"/>
                </a:solidFill>
                <a:latin typeface="Verdana"/>
                <a:cs typeface="Verdana"/>
              </a:rPr>
              <a:t>the  </a:t>
            </a:r>
            <a:r>
              <a:rPr sz="3000" b="1" spc="-195" dirty="0">
                <a:solidFill>
                  <a:srgbClr val="1267F0"/>
                </a:solidFill>
                <a:latin typeface="Verdana"/>
                <a:cs typeface="Verdana"/>
              </a:rPr>
              <a:t>browser?</a:t>
            </a:r>
            <a:endParaRPr sz="3000">
              <a:latin typeface="Verdana"/>
              <a:cs typeface="Verdana"/>
            </a:endParaRPr>
          </a:p>
        </p:txBody>
      </p:sp>
      <p:sp>
        <p:nvSpPr>
          <p:cNvPr id="3" name="object 3"/>
          <p:cNvSpPr txBox="1"/>
          <p:nvPr/>
        </p:nvSpPr>
        <p:spPr>
          <a:xfrm>
            <a:off x="527498" y="1410897"/>
            <a:ext cx="4291330" cy="1232535"/>
          </a:xfrm>
          <a:prstGeom prst="rect">
            <a:avLst/>
          </a:prstGeom>
          <a:ln w="19049">
            <a:solidFill>
              <a:srgbClr val="000000"/>
            </a:solidFill>
          </a:ln>
        </p:spPr>
        <p:txBody>
          <a:bodyPr vert="horz" wrap="square" lIns="0" tIns="73025" rIns="0" bIns="0" rtlCol="0">
            <a:spAutoFit/>
          </a:bodyPr>
          <a:lstStyle/>
          <a:p>
            <a:pPr marL="85725">
              <a:lnSpc>
                <a:spcPts val="2865"/>
              </a:lnSpc>
              <a:spcBef>
                <a:spcPts val="575"/>
              </a:spcBef>
              <a:tabLst>
                <a:tab pos="753745" algn="l"/>
              </a:tabLst>
            </a:pPr>
            <a:r>
              <a:rPr sz="2400" spc="25" dirty="0">
                <a:latin typeface="Arial"/>
                <a:cs typeface="Arial"/>
              </a:rPr>
              <a:t>img	</a:t>
            </a:r>
            <a:r>
              <a:rPr sz="2400" spc="515" dirty="0">
                <a:latin typeface="Arial"/>
                <a:cs typeface="Arial"/>
              </a:rPr>
              <a:t>{</a:t>
            </a:r>
            <a:endParaRPr sz="2400">
              <a:latin typeface="Arial"/>
              <a:cs typeface="Arial"/>
            </a:endParaRPr>
          </a:p>
          <a:p>
            <a:pPr marL="420370">
              <a:lnSpc>
                <a:spcPts val="2850"/>
              </a:lnSpc>
              <a:tabLst>
                <a:tab pos="1590040" algn="l"/>
              </a:tabLst>
            </a:pPr>
            <a:r>
              <a:rPr sz="2400" spc="270" dirty="0">
                <a:latin typeface="Arial"/>
                <a:cs typeface="Arial"/>
              </a:rPr>
              <a:t>width:	</a:t>
            </a:r>
            <a:r>
              <a:rPr sz="2400" spc="140" dirty="0">
                <a:latin typeface="Arial"/>
                <a:cs typeface="Arial"/>
              </a:rPr>
              <a:t>50px;</a:t>
            </a:r>
            <a:endParaRPr sz="2400">
              <a:latin typeface="Arial"/>
              <a:cs typeface="Arial"/>
            </a:endParaRPr>
          </a:p>
          <a:p>
            <a:pPr marL="85725">
              <a:lnSpc>
                <a:spcPts val="2865"/>
              </a:lnSpc>
            </a:pPr>
            <a:r>
              <a:rPr sz="2400" spc="515" dirty="0">
                <a:latin typeface="Arial"/>
                <a:cs typeface="Arial"/>
              </a:rPr>
              <a:t>}</a:t>
            </a:r>
            <a:endParaRPr sz="2400">
              <a:latin typeface="Arial"/>
              <a:cs typeface="Arial"/>
            </a:endParaRPr>
          </a:p>
        </p:txBody>
      </p:sp>
      <p:graphicFrame>
        <p:nvGraphicFramePr>
          <p:cNvPr id="4" name="object 4"/>
          <p:cNvGraphicFramePr>
            <a:graphicFrameLocks noGrp="1"/>
          </p:cNvGraphicFramePr>
          <p:nvPr/>
        </p:nvGraphicFramePr>
        <p:xfrm>
          <a:off x="538798" y="2923369"/>
          <a:ext cx="7788907" cy="1976755"/>
        </p:xfrm>
        <a:graphic>
          <a:graphicData uri="http://schemas.openxmlformats.org/drawingml/2006/table">
            <a:tbl>
              <a:tblPr firstRow="1" bandRow="1">
                <a:tableStyleId>{2D5ABB26-0587-4C30-8999-92F81FD0307C}</a:tableStyleId>
              </a:tblPr>
              <a:tblGrid>
                <a:gridCol w="960119">
                  <a:extLst>
                    <a:ext uri="{9D8B030D-6E8A-4147-A177-3AD203B41FA5}">
                      <a16:colId xmlns:a16="http://schemas.microsoft.com/office/drawing/2014/main" val="20000"/>
                    </a:ext>
                  </a:extLst>
                </a:gridCol>
                <a:gridCol w="6182359">
                  <a:extLst>
                    <a:ext uri="{9D8B030D-6E8A-4147-A177-3AD203B41FA5}">
                      <a16:colId xmlns:a16="http://schemas.microsoft.com/office/drawing/2014/main" val="20001"/>
                    </a:ext>
                  </a:extLst>
                </a:gridCol>
                <a:gridCol w="646429">
                  <a:extLst>
                    <a:ext uri="{9D8B030D-6E8A-4147-A177-3AD203B41FA5}">
                      <a16:colId xmlns:a16="http://schemas.microsoft.com/office/drawing/2014/main" val="20002"/>
                    </a:ext>
                  </a:extLst>
                </a:gridCol>
              </a:tblGrid>
              <a:tr h="485140">
                <a:tc>
                  <a:txBody>
                    <a:bodyPr/>
                    <a:lstStyle/>
                    <a:p>
                      <a:pPr marR="66040" algn="r">
                        <a:lnSpc>
                          <a:spcPct val="100000"/>
                        </a:lnSpc>
                        <a:spcBef>
                          <a:spcPts val="575"/>
                        </a:spcBef>
                      </a:pPr>
                      <a:r>
                        <a:rPr sz="2400" spc="-5" dirty="0">
                          <a:latin typeface="Arial"/>
                          <a:cs typeface="Arial"/>
                        </a:rPr>
                        <a:t>&lt;img</a:t>
                      </a:r>
                      <a:endParaRPr sz="2400">
                        <a:latin typeface="Arial"/>
                        <a:cs typeface="Arial"/>
                      </a:endParaRPr>
                    </a:p>
                  </a:txBody>
                  <a:tcPr marL="0" marR="0" marT="73025" marB="0">
                    <a:lnL w="19050">
                      <a:solidFill>
                        <a:srgbClr val="000000"/>
                      </a:solidFill>
                      <a:prstDash val="solid"/>
                    </a:lnL>
                    <a:lnT w="19050">
                      <a:solidFill>
                        <a:srgbClr val="000000"/>
                      </a:solidFill>
                      <a:prstDash val="solid"/>
                    </a:lnT>
                  </a:tcPr>
                </a:tc>
                <a:tc>
                  <a:txBody>
                    <a:bodyPr/>
                    <a:lstStyle/>
                    <a:p>
                      <a:pPr marL="18415" algn="ctr">
                        <a:lnSpc>
                          <a:spcPct val="100000"/>
                        </a:lnSpc>
                        <a:spcBef>
                          <a:spcPts val="575"/>
                        </a:spcBef>
                      </a:pPr>
                      <a:r>
                        <a:rPr sz="2400" spc="195" dirty="0">
                          <a:latin typeface="Arial"/>
                          <a:cs typeface="Arial"/>
                          <a:hlinkClick r:id="rId2"/>
                        </a:rPr>
                        <a:t>src="http://i.imgur.com/WJToVGv.jpg"</a:t>
                      </a:r>
                      <a:endParaRPr sz="2400">
                        <a:latin typeface="Arial"/>
                        <a:cs typeface="Arial"/>
                      </a:endParaRPr>
                    </a:p>
                  </a:txBody>
                  <a:tcPr marL="0" marR="0" marT="73025" marB="0">
                    <a:lnT w="19050">
                      <a:solidFill>
                        <a:srgbClr val="000000"/>
                      </a:solidFill>
                      <a:prstDash val="solid"/>
                    </a:lnT>
                  </a:tcPr>
                </a:tc>
                <a:tc>
                  <a:txBody>
                    <a:bodyPr/>
                    <a:lstStyle/>
                    <a:p>
                      <a:pPr marL="92710">
                        <a:lnSpc>
                          <a:spcPct val="100000"/>
                        </a:lnSpc>
                        <a:spcBef>
                          <a:spcPts val="575"/>
                        </a:spcBef>
                      </a:pPr>
                      <a:r>
                        <a:rPr sz="2400" spc="280" dirty="0">
                          <a:latin typeface="Arial"/>
                          <a:cs typeface="Arial"/>
                        </a:rPr>
                        <a:t>/&gt;</a:t>
                      </a:r>
                      <a:endParaRPr sz="2400">
                        <a:latin typeface="Arial"/>
                        <a:cs typeface="Arial"/>
                      </a:endParaRPr>
                    </a:p>
                  </a:txBody>
                  <a:tcPr marL="0" marR="0" marT="73025" marB="0">
                    <a:lnR w="19050">
                      <a:solidFill>
                        <a:srgbClr val="000000"/>
                      </a:solidFill>
                      <a:prstDash val="solid"/>
                    </a:lnR>
                    <a:lnT w="19050">
                      <a:solidFill>
                        <a:srgbClr val="000000"/>
                      </a:solidFill>
                      <a:prstDash val="solid"/>
                    </a:lnT>
                  </a:tcPr>
                </a:tc>
                <a:extLst>
                  <a:ext uri="{0D108BD9-81ED-4DB2-BD59-A6C34878D82A}">
                    <a16:rowId xmlns:a16="http://schemas.microsoft.com/office/drawing/2014/main" val="10000"/>
                  </a:ext>
                </a:extLst>
              </a:tr>
              <a:tr h="361315">
                <a:tc>
                  <a:txBody>
                    <a:bodyPr/>
                    <a:lstStyle/>
                    <a:p>
                      <a:pPr marR="66040" algn="r">
                        <a:lnSpc>
                          <a:spcPts val="2485"/>
                        </a:lnSpc>
                      </a:pPr>
                      <a:r>
                        <a:rPr sz="2400" spc="-5" dirty="0">
                          <a:latin typeface="Arial"/>
                          <a:cs typeface="Arial"/>
                        </a:rPr>
                        <a:t>&lt;img</a:t>
                      </a:r>
                      <a:endParaRPr sz="2400">
                        <a:latin typeface="Arial"/>
                        <a:cs typeface="Arial"/>
                      </a:endParaRPr>
                    </a:p>
                  </a:txBody>
                  <a:tcPr marL="0" marR="0" marT="0" marB="0">
                    <a:lnL w="19050">
                      <a:solidFill>
                        <a:srgbClr val="000000"/>
                      </a:solidFill>
                      <a:prstDash val="solid"/>
                    </a:lnL>
                  </a:tcPr>
                </a:tc>
                <a:tc>
                  <a:txBody>
                    <a:bodyPr/>
                    <a:lstStyle/>
                    <a:p>
                      <a:pPr marL="18415" algn="ctr">
                        <a:lnSpc>
                          <a:spcPts val="2485"/>
                        </a:lnSpc>
                      </a:pPr>
                      <a:r>
                        <a:rPr sz="2400" spc="195" dirty="0">
                          <a:latin typeface="Arial"/>
                          <a:cs typeface="Arial"/>
                          <a:hlinkClick r:id="rId2"/>
                        </a:rPr>
                        <a:t>src="http://i.imgur.com/WJToVGv.jpg"</a:t>
                      </a:r>
                      <a:endParaRPr sz="2400">
                        <a:latin typeface="Arial"/>
                        <a:cs typeface="Arial"/>
                      </a:endParaRPr>
                    </a:p>
                  </a:txBody>
                  <a:tcPr marL="0" marR="0" marT="0" marB="0"/>
                </a:tc>
                <a:tc>
                  <a:txBody>
                    <a:bodyPr/>
                    <a:lstStyle/>
                    <a:p>
                      <a:pPr marL="92710">
                        <a:lnSpc>
                          <a:spcPts val="2485"/>
                        </a:lnSpc>
                      </a:pPr>
                      <a:r>
                        <a:rPr sz="2400" spc="280" dirty="0">
                          <a:latin typeface="Arial"/>
                          <a:cs typeface="Arial"/>
                        </a:rPr>
                        <a:t>/&gt;</a:t>
                      </a:r>
                      <a:endParaRPr sz="2400">
                        <a:latin typeface="Arial"/>
                        <a:cs typeface="Arial"/>
                      </a:endParaRPr>
                    </a:p>
                  </a:txBody>
                  <a:tcPr marL="0" marR="0" marT="0" marB="0">
                    <a:lnR w="19050">
                      <a:solidFill>
                        <a:srgbClr val="000000"/>
                      </a:solidFill>
                      <a:prstDash val="solid"/>
                    </a:lnR>
                  </a:tcPr>
                </a:tc>
                <a:extLst>
                  <a:ext uri="{0D108BD9-81ED-4DB2-BD59-A6C34878D82A}">
                    <a16:rowId xmlns:a16="http://schemas.microsoft.com/office/drawing/2014/main" val="10001"/>
                  </a:ext>
                </a:extLst>
              </a:tr>
              <a:tr h="361315">
                <a:tc>
                  <a:txBody>
                    <a:bodyPr/>
                    <a:lstStyle/>
                    <a:p>
                      <a:pPr marR="66040" algn="r">
                        <a:lnSpc>
                          <a:spcPts val="2485"/>
                        </a:lnSpc>
                      </a:pPr>
                      <a:r>
                        <a:rPr sz="2400" spc="-5" dirty="0">
                          <a:latin typeface="Arial"/>
                          <a:cs typeface="Arial"/>
                        </a:rPr>
                        <a:t>&lt;img</a:t>
                      </a:r>
                      <a:endParaRPr sz="2400">
                        <a:latin typeface="Arial"/>
                        <a:cs typeface="Arial"/>
                      </a:endParaRPr>
                    </a:p>
                  </a:txBody>
                  <a:tcPr marL="0" marR="0" marT="0" marB="0">
                    <a:lnL w="19050">
                      <a:solidFill>
                        <a:srgbClr val="000000"/>
                      </a:solidFill>
                      <a:prstDash val="solid"/>
                    </a:lnL>
                  </a:tcPr>
                </a:tc>
                <a:tc>
                  <a:txBody>
                    <a:bodyPr/>
                    <a:lstStyle/>
                    <a:p>
                      <a:pPr marL="18415" algn="ctr">
                        <a:lnSpc>
                          <a:spcPts val="2485"/>
                        </a:lnSpc>
                      </a:pPr>
                      <a:r>
                        <a:rPr sz="2400" spc="195" dirty="0">
                          <a:latin typeface="Arial"/>
                          <a:cs typeface="Arial"/>
                          <a:hlinkClick r:id="rId2"/>
                        </a:rPr>
                        <a:t>src="http://i.imgur.com/WJToVGv.jpg"</a:t>
                      </a:r>
                      <a:endParaRPr sz="2400">
                        <a:latin typeface="Arial"/>
                        <a:cs typeface="Arial"/>
                      </a:endParaRPr>
                    </a:p>
                  </a:txBody>
                  <a:tcPr marL="0" marR="0" marT="0" marB="0"/>
                </a:tc>
                <a:tc>
                  <a:txBody>
                    <a:bodyPr/>
                    <a:lstStyle/>
                    <a:p>
                      <a:pPr marL="92710">
                        <a:lnSpc>
                          <a:spcPts val="2485"/>
                        </a:lnSpc>
                      </a:pPr>
                      <a:r>
                        <a:rPr sz="2400" spc="280" dirty="0">
                          <a:latin typeface="Arial"/>
                          <a:cs typeface="Arial"/>
                        </a:rPr>
                        <a:t>/&gt;</a:t>
                      </a:r>
                      <a:endParaRPr sz="2400">
                        <a:latin typeface="Arial"/>
                        <a:cs typeface="Arial"/>
                      </a:endParaRPr>
                    </a:p>
                  </a:txBody>
                  <a:tcPr marL="0" marR="0" marT="0" marB="0">
                    <a:lnR w="19050">
                      <a:solidFill>
                        <a:srgbClr val="000000"/>
                      </a:solidFill>
                      <a:prstDash val="solid"/>
                    </a:lnR>
                  </a:tcPr>
                </a:tc>
                <a:extLst>
                  <a:ext uri="{0D108BD9-81ED-4DB2-BD59-A6C34878D82A}">
                    <a16:rowId xmlns:a16="http://schemas.microsoft.com/office/drawing/2014/main" val="10002"/>
                  </a:ext>
                </a:extLst>
              </a:tr>
              <a:tr h="361315">
                <a:tc>
                  <a:txBody>
                    <a:bodyPr/>
                    <a:lstStyle/>
                    <a:p>
                      <a:pPr marR="66040" algn="r">
                        <a:lnSpc>
                          <a:spcPts val="2485"/>
                        </a:lnSpc>
                      </a:pPr>
                      <a:r>
                        <a:rPr sz="2400" spc="-5" dirty="0">
                          <a:latin typeface="Arial"/>
                          <a:cs typeface="Arial"/>
                        </a:rPr>
                        <a:t>&lt;img</a:t>
                      </a:r>
                      <a:endParaRPr sz="2400">
                        <a:latin typeface="Arial"/>
                        <a:cs typeface="Arial"/>
                      </a:endParaRPr>
                    </a:p>
                  </a:txBody>
                  <a:tcPr marL="0" marR="0" marT="0" marB="0">
                    <a:lnL w="19050">
                      <a:solidFill>
                        <a:srgbClr val="000000"/>
                      </a:solidFill>
                      <a:prstDash val="solid"/>
                    </a:lnL>
                  </a:tcPr>
                </a:tc>
                <a:tc>
                  <a:txBody>
                    <a:bodyPr/>
                    <a:lstStyle/>
                    <a:p>
                      <a:pPr marL="18415" algn="ctr">
                        <a:lnSpc>
                          <a:spcPts val="2485"/>
                        </a:lnSpc>
                      </a:pPr>
                      <a:r>
                        <a:rPr sz="2400" spc="195" dirty="0">
                          <a:latin typeface="Arial"/>
                          <a:cs typeface="Arial"/>
                          <a:hlinkClick r:id="rId2"/>
                        </a:rPr>
                        <a:t>src="http://i.imgur.com/WJToVGv.jpg"</a:t>
                      </a:r>
                      <a:endParaRPr sz="2400">
                        <a:latin typeface="Arial"/>
                        <a:cs typeface="Arial"/>
                      </a:endParaRPr>
                    </a:p>
                  </a:txBody>
                  <a:tcPr marL="0" marR="0" marT="0" marB="0"/>
                </a:tc>
                <a:tc>
                  <a:txBody>
                    <a:bodyPr/>
                    <a:lstStyle/>
                    <a:p>
                      <a:pPr marL="92710">
                        <a:lnSpc>
                          <a:spcPts val="2485"/>
                        </a:lnSpc>
                      </a:pPr>
                      <a:r>
                        <a:rPr sz="2400" spc="280" dirty="0">
                          <a:latin typeface="Arial"/>
                          <a:cs typeface="Arial"/>
                        </a:rPr>
                        <a:t>/&gt;</a:t>
                      </a:r>
                      <a:endParaRPr sz="2400">
                        <a:latin typeface="Arial"/>
                        <a:cs typeface="Arial"/>
                      </a:endParaRPr>
                    </a:p>
                  </a:txBody>
                  <a:tcPr marL="0" marR="0" marT="0" marB="0">
                    <a:lnR w="19050">
                      <a:solidFill>
                        <a:srgbClr val="000000"/>
                      </a:solidFill>
                      <a:prstDash val="solid"/>
                    </a:lnR>
                  </a:tcPr>
                </a:tc>
                <a:extLst>
                  <a:ext uri="{0D108BD9-81ED-4DB2-BD59-A6C34878D82A}">
                    <a16:rowId xmlns:a16="http://schemas.microsoft.com/office/drawing/2014/main" val="10003"/>
                  </a:ext>
                </a:extLst>
              </a:tr>
              <a:tr h="407670">
                <a:tc>
                  <a:txBody>
                    <a:bodyPr/>
                    <a:lstStyle/>
                    <a:p>
                      <a:pPr marR="66040" algn="r">
                        <a:lnSpc>
                          <a:spcPts val="2485"/>
                        </a:lnSpc>
                      </a:pPr>
                      <a:r>
                        <a:rPr sz="2400" spc="-5" dirty="0">
                          <a:latin typeface="Arial"/>
                          <a:cs typeface="Arial"/>
                        </a:rPr>
                        <a:t>&lt;img</a:t>
                      </a:r>
                      <a:endParaRPr sz="2400">
                        <a:latin typeface="Arial"/>
                        <a:cs typeface="Arial"/>
                      </a:endParaRPr>
                    </a:p>
                  </a:txBody>
                  <a:tcPr marL="0" marR="0" marT="0" marB="0">
                    <a:lnL w="19050">
                      <a:solidFill>
                        <a:srgbClr val="000000"/>
                      </a:solidFill>
                      <a:prstDash val="solid"/>
                    </a:lnL>
                    <a:lnB w="19050">
                      <a:solidFill>
                        <a:srgbClr val="000000"/>
                      </a:solidFill>
                      <a:prstDash val="solid"/>
                    </a:lnB>
                  </a:tcPr>
                </a:tc>
                <a:tc>
                  <a:txBody>
                    <a:bodyPr/>
                    <a:lstStyle/>
                    <a:p>
                      <a:pPr marL="18415" algn="ctr">
                        <a:lnSpc>
                          <a:spcPts val="2485"/>
                        </a:lnSpc>
                      </a:pPr>
                      <a:r>
                        <a:rPr sz="2400" spc="195" dirty="0">
                          <a:latin typeface="Arial"/>
                          <a:cs typeface="Arial"/>
                          <a:hlinkClick r:id="rId2"/>
                        </a:rPr>
                        <a:t>src="http://i.imgur.com/WJToVGv.jpg"</a:t>
                      </a:r>
                      <a:endParaRPr sz="2400">
                        <a:latin typeface="Arial"/>
                        <a:cs typeface="Arial"/>
                      </a:endParaRPr>
                    </a:p>
                  </a:txBody>
                  <a:tcPr marL="0" marR="0" marT="0" marB="0">
                    <a:lnB w="19050">
                      <a:solidFill>
                        <a:srgbClr val="000000"/>
                      </a:solidFill>
                      <a:prstDash val="solid"/>
                    </a:lnB>
                  </a:tcPr>
                </a:tc>
                <a:tc>
                  <a:txBody>
                    <a:bodyPr/>
                    <a:lstStyle/>
                    <a:p>
                      <a:pPr marL="92710">
                        <a:lnSpc>
                          <a:spcPts val="2485"/>
                        </a:lnSpc>
                      </a:pPr>
                      <a:r>
                        <a:rPr sz="2400" spc="280" dirty="0">
                          <a:latin typeface="Arial"/>
                          <a:cs typeface="Arial"/>
                        </a:rPr>
                        <a:t>/&gt;</a:t>
                      </a:r>
                      <a:endParaRPr sz="2400">
                        <a:latin typeface="Arial"/>
                        <a:cs typeface="Arial"/>
                      </a:endParaRPr>
                    </a:p>
                  </a:txBody>
                  <a:tcPr marL="0" marR="0" marT="0" marB="0">
                    <a:lnR w="19050">
                      <a:solidFill>
                        <a:srgbClr val="000000"/>
                      </a:solidFill>
                      <a:prstDash val="solid"/>
                    </a:lnR>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5" name="object 5"/>
          <p:cNvSpPr/>
          <p:nvPr/>
        </p:nvSpPr>
        <p:spPr>
          <a:xfrm>
            <a:off x="5844438" y="5206702"/>
            <a:ext cx="1838221" cy="1433189"/>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083272" y="5475854"/>
            <a:ext cx="4492625" cy="330200"/>
          </a:xfrm>
          <a:prstGeom prst="rect">
            <a:avLst/>
          </a:prstGeom>
        </p:spPr>
        <p:txBody>
          <a:bodyPr vert="horz" wrap="square" lIns="0" tIns="12700" rIns="0" bIns="0" rtlCol="0">
            <a:spAutoFit/>
          </a:bodyPr>
          <a:lstStyle/>
          <a:p>
            <a:pPr marL="12700">
              <a:lnSpc>
                <a:spcPct val="100000"/>
              </a:lnSpc>
              <a:spcBef>
                <a:spcPts val="100"/>
              </a:spcBef>
              <a:tabLst>
                <a:tab pos="4339590" algn="l"/>
              </a:tabLst>
            </a:pPr>
            <a:r>
              <a:rPr sz="2000" u="heavy" spc="150" dirty="0">
                <a:solidFill>
                  <a:srgbClr val="0097A7"/>
                </a:solidFill>
                <a:uFill>
                  <a:solidFill>
                    <a:srgbClr val="0097A7"/>
                  </a:solidFill>
                </a:uFill>
                <a:latin typeface="Arial"/>
                <a:cs typeface="Arial"/>
                <a:hlinkClick r:id="rId2"/>
              </a:rPr>
              <a:t>http://i.imgur.com/WJToVGv.jp</a:t>
            </a:r>
            <a:r>
              <a:rPr sz="2000" u="heavy" spc="185" dirty="0">
                <a:solidFill>
                  <a:srgbClr val="0097A7"/>
                </a:solidFill>
                <a:uFill>
                  <a:solidFill>
                    <a:srgbClr val="0097A7"/>
                  </a:solidFill>
                </a:uFill>
                <a:latin typeface="Arial"/>
                <a:cs typeface="Arial"/>
                <a:hlinkClick r:id="rId2"/>
              </a:rPr>
              <a:t>g</a:t>
            </a:r>
            <a:r>
              <a:rPr sz="2000" dirty="0">
                <a:solidFill>
                  <a:srgbClr val="0097A7"/>
                </a:solidFill>
                <a:latin typeface="Arial"/>
                <a:cs typeface="Arial"/>
              </a:rPr>
              <a:t>	</a:t>
            </a:r>
            <a:r>
              <a:rPr sz="2000" spc="-70" dirty="0">
                <a:latin typeface="Arial"/>
                <a:cs typeface="Arial"/>
              </a:rPr>
              <a:t>=</a:t>
            </a:r>
            <a:endParaRPr sz="2000" dirty="0">
              <a:latin typeface="Arial"/>
              <a:cs typeface="Arial"/>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Example:</a:t>
            </a:r>
            <a:r>
              <a:rPr spc="-380" dirty="0"/>
              <a:t> </a:t>
            </a:r>
            <a:r>
              <a:rPr spc="-15" dirty="0"/>
              <a:t>Inline-block</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1511048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399" y="1136422"/>
            <a:ext cx="8839182" cy="21241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3349" y="1117372"/>
            <a:ext cx="8877300" cy="4766310"/>
          </a:xfrm>
          <a:custGeom>
            <a:avLst/>
            <a:gdLst/>
            <a:ahLst/>
            <a:cxnLst/>
            <a:rect l="l" t="t" r="r" b="b"/>
            <a:pathLst>
              <a:path w="8877300" h="4766310">
                <a:moveTo>
                  <a:pt x="0" y="0"/>
                </a:moveTo>
                <a:lnTo>
                  <a:pt x="8877282" y="0"/>
                </a:lnTo>
                <a:lnTo>
                  <a:pt x="8877282" y="4766040"/>
                </a:lnTo>
                <a:lnTo>
                  <a:pt x="0" y="4766040"/>
                </a:lnTo>
                <a:lnTo>
                  <a:pt x="0" y="0"/>
                </a:lnTo>
                <a:close/>
              </a:path>
            </a:pathLst>
          </a:custGeom>
          <a:ln w="38099">
            <a:solidFill>
              <a:srgbClr val="B6B6B6"/>
            </a:solidFill>
          </a:ln>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56992" y="1669821"/>
            <a:ext cx="5205989" cy="125104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37942" y="1650771"/>
            <a:ext cx="5244465" cy="2823210"/>
          </a:xfrm>
          <a:custGeom>
            <a:avLst/>
            <a:gdLst/>
            <a:ahLst/>
            <a:cxnLst/>
            <a:rect l="l" t="t" r="r" b="b"/>
            <a:pathLst>
              <a:path w="5244465" h="2823210">
                <a:moveTo>
                  <a:pt x="0" y="0"/>
                </a:moveTo>
                <a:lnTo>
                  <a:pt x="5244089" y="0"/>
                </a:lnTo>
                <a:lnTo>
                  <a:pt x="5244089" y="2822694"/>
                </a:lnTo>
                <a:lnTo>
                  <a:pt x="0" y="2822694"/>
                </a:lnTo>
                <a:lnTo>
                  <a:pt x="0" y="0"/>
                </a:lnTo>
                <a:close/>
              </a:path>
            </a:pathLst>
          </a:custGeom>
          <a:ln w="38099">
            <a:solidFill>
              <a:srgbClr val="B6B6B6"/>
            </a:solidFill>
          </a:ln>
        </p:spPr>
        <p:txBody>
          <a:bodyPr wrap="square" lIns="0" tIns="0" rIns="0" bIns="0" rtlCol="0"/>
          <a:lstStyle/>
          <a:p>
            <a:endParaRPr/>
          </a:p>
        </p:txBody>
      </p:sp>
      <p:sp>
        <p:nvSpPr>
          <p:cNvPr id="4" name="object 4"/>
          <p:cNvSpPr txBox="1"/>
          <p:nvPr/>
        </p:nvSpPr>
        <p:spPr>
          <a:xfrm>
            <a:off x="239349" y="4933289"/>
            <a:ext cx="2759075" cy="1284605"/>
          </a:xfrm>
          <a:prstGeom prst="rect">
            <a:avLst/>
          </a:prstGeom>
          <a:ln w="19049">
            <a:solidFill>
              <a:srgbClr val="000000"/>
            </a:solidFill>
          </a:ln>
        </p:spPr>
        <p:txBody>
          <a:bodyPr vert="horz" wrap="square" lIns="0" tIns="73660" rIns="0" bIns="0" rtlCol="0">
            <a:spAutoFit/>
          </a:bodyPr>
          <a:lstStyle/>
          <a:p>
            <a:pPr marL="85090">
              <a:lnSpc>
                <a:spcPts val="2865"/>
              </a:lnSpc>
              <a:spcBef>
                <a:spcPts val="580"/>
              </a:spcBef>
              <a:tabLst>
                <a:tab pos="753745" algn="l"/>
              </a:tabLst>
            </a:pPr>
            <a:r>
              <a:rPr sz="2400" spc="25" dirty="0">
                <a:latin typeface="Arial"/>
                <a:cs typeface="Arial"/>
              </a:rPr>
              <a:t>img	</a:t>
            </a:r>
            <a:r>
              <a:rPr sz="2400" spc="515" dirty="0">
                <a:latin typeface="Arial"/>
                <a:cs typeface="Arial"/>
              </a:rPr>
              <a:t>{</a:t>
            </a:r>
            <a:endParaRPr sz="2400">
              <a:latin typeface="Arial"/>
              <a:cs typeface="Arial"/>
            </a:endParaRPr>
          </a:p>
          <a:p>
            <a:pPr marL="420370">
              <a:lnSpc>
                <a:spcPts val="2850"/>
              </a:lnSpc>
              <a:tabLst>
                <a:tab pos="1590040" algn="l"/>
              </a:tabLst>
            </a:pPr>
            <a:r>
              <a:rPr sz="2400" spc="270" dirty="0">
                <a:latin typeface="Arial"/>
                <a:cs typeface="Arial"/>
              </a:rPr>
              <a:t>width:	</a:t>
            </a:r>
            <a:r>
              <a:rPr sz="2400" spc="140" dirty="0">
                <a:latin typeface="Arial"/>
                <a:cs typeface="Arial"/>
              </a:rPr>
              <a:t>50px;</a:t>
            </a:r>
            <a:endParaRPr sz="2400">
              <a:latin typeface="Arial"/>
              <a:cs typeface="Arial"/>
            </a:endParaRPr>
          </a:p>
          <a:p>
            <a:pPr marL="85090">
              <a:lnSpc>
                <a:spcPts val="2865"/>
              </a:lnSpc>
            </a:pPr>
            <a:r>
              <a:rPr sz="2400" spc="515" dirty="0">
                <a:latin typeface="Arial"/>
                <a:cs typeface="Arial"/>
              </a:rPr>
              <a:t>}</a:t>
            </a:r>
            <a:endParaRPr sz="2400">
              <a:latin typeface="Arial"/>
              <a:cs typeface="Arial"/>
            </a:endParaRPr>
          </a:p>
        </p:txBody>
      </p:sp>
      <p:sp>
        <p:nvSpPr>
          <p:cNvPr id="5" name="object 5"/>
          <p:cNvSpPr txBox="1"/>
          <p:nvPr/>
        </p:nvSpPr>
        <p:spPr>
          <a:xfrm>
            <a:off x="398523" y="1621081"/>
            <a:ext cx="2976880" cy="3058160"/>
          </a:xfrm>
          <a:prstGeom prst="rect">
            <a:avLst/>
          </a:prstGeom>
        </p:spPr>
        <p:txBody>
          <a:bodyPr vert="horz" wrap="square" lIns="0" tIns="27939" rIns="0" bIns="0" rtlCol="0">
            <a:spAutoFit/>
          </a:bodyPr>
          <a:lstStyle/>
          <a:p>
            <a:pPr marL="12700" marR="5080">
              <a:lnSpc>
                <a:spcPts val="2850"/>
              </a:lnSpc>
              <a:spcBef>
                <a:spcPts val="219"/>
              </a:spcBef>
            </a:pPr>
            <a:r>
              <a:rPr sz="2400" b="1" spc="-270" dirty="0">
                <a:solidFill>
                  <a:srgbClr val="38751C"/>
                </a:solidFill>
                <a:latin typeface="Arial"/>
                <a:cs typeface="Arial"/>
              </a:rPr>
              <a:t>Can </a:t>
            </a:r>
            <a:r>
              <a:rPr sz="2400" spc="-95" dirty="0">
                <a:solidFill>
                  <a:srgbClr val="424242"/>
                </a:solidFill>
                <a:latin typeface="Arial"/>
                <a:cs typeface="Arial"/>
              </a:rPr>
              <a:t>set </a:t>
            </a:r>
            <a:r>
              <a:rPr sz="2400" b="1" spc="60" dirty="0">
                <a:solidFill>
                  <a:srgbClr val="424242"/>
                </a:solidFill>
                <a:latin typeface="Arial"/>
                <a:cs typeface="Arial"/>
              </a:rPr>
              <a:t>width </a:t>
            </a:r>
            <a:r>
              <a:rPr sz="2400" spc="-80" dirty="0">
                <a:solidFill>
                  <a:srgbClr val="424242"/>
                </a:solidFill>
                <a:latin typeface="Arial"/>
                <a:cs typeface="Arial"/>
              </a:rPr>
              <a:t>on  </a:t>
            </a:r>
            <a:r>
              <a:rPr sz="2400" spc="-65" dirty="0">
                <a:solidFill>
                  <a:srgbClr val="424242"/>
                </a:solidFill>
                <a:latin typeface="Arial"/>
                <a:cs typeface="Arial"/>
              </a:rPr>
              <a:t>inline-block </a:t>
            </a:r>
            <a:r>
              <a:rPr sz="2400" spc="-70" dirty="0">
                <a:solidFill>
                  <a:srgbClr val="424242"/>
                </a:solidFill>
                <a:latin typeface="Arial"/>
                <a:cs typeface="Arial"/>
              </a:rPr>
              <a:t>element,</a:t>
            </a:r>
            <a:r>
              <a:rPr sz="2400" spc="-245" dirty="0">
                <a:solidFill>
                  <a:srgbClr val="424242"/>
                </a:solidFill>
                <a:latin typeface="Arial"/>
                <a:cs typeface="Arial"/>
              </a:rPr>
              <a:t> </a:t>
            </a:r>
            <a:r>
              <a:rPr sz="2400" spc="-175" dirty="0">
                <a:solidFill>
                  <a:srgbClr val="424242"/>
                </a:solidFill>
                <a:latin typeface="Arial"/>
                <a:cs typeface="Arial"/>
              </a:rPr>
              <a:t>so  </a:t>
            </a:r>
            <a:r>
              <a:rPr sz="2400" spc="-125" dirty="0">
                <a:solidFill>
                  <a:srgbClr val="424242"/>
                </a:solidFill>
                <a:latin typeface="Arial"/>
                <a:cs typeface="Arial"/>
              </a:rPr>
              <a:t>image </a:t>
            </a:r>
            <a:r>
              <a:rPr sz="2400" spc="-10" dirty="0">
                <a:solidFill>
                  <a:srgbClr val="424242"/>
                </a:solidFill>
                <a:latin typeface="Arial"/>
                <a:cs typeface="Arial"/>
              </a:rPr>
              <a:t>width </a:t>
            </a:r>
            <a:r>
              <a:rPr sz="2400" spc="-125" dirty="0">
                <a:solidFill>
                  <a:srgbClr val="424242"/>
                </a:solidFill>
                <a:latin typeface="Arial"/>
                <a:cs typeface="Arial"/>
              </a:rPr>
              <a:t>is </a:t>
            </a:r>
            <a:r>
              <a:rPr sz="2400" spc="-95" dirty="0">
                <a:solidFill>
                  <a:srgbClr val="424242"/>
                </a:solidFill>
                <a:latin typeface="Arial"/>
                <a:cs typeface="Arial"/>
              </a:rPr>
              <a:t>set </a:t>
            </a:r>
            <a:r>
              <a:rPr sz="2400" spc="25" dirty="0">
                <a:solidFill>
                  <a:srgbClr val="424242"/>
                </a:solidFill>
                <a:latin typeface="Arial"/>
                <a:cs typeface="Arial"/>
              </a:rPr>
              <a:t>to  </a:t>
            </a:r>
            <a:r>
              <a:rPr sz="2400" spc="-114" dirty="0">
                <a:solidFill>
                  <a:srgbClr val="424242"/>
                </a:solidFill>
                <a:latin typeface="Arial"/>
                <a:cs typeface="Arial"/>
              </a:rPr>
              <a:t>50px.</a:t>
            </a:r>
            <a:r>
              <a:rPr sz="2400" spc="-135" dirty="0">
                <a:solidFill>
                  <a:srgbClr val="424242"/>
                </a:solidFill>
                <a:latin typeface="Arial"/>
                <a:cs typeface="Arial"/>
              </a:rPr>
              <a:t> </a:t>
            </a:r>
            <a:r>
              <a:rPr sz="2400" spc="-204" dirty="0">
                <a:solidFill>
                  <a:srgbClr val="424242"/>
                </a:solidFill>
                <a:latin typeface="Arial"/>
                <a:cs typeface="Arial"/>
              </a:rPr>
              <a:t>(</a:t>
            </a:r>
            <a:r>
              <a:rPr sz="2400" u="heavy" spc="-204" dirty="0">
                <a:solidFill>
                  <a:srgbClr val="0097A7"/>
                </a:solidFill>
                <a:uFill>
                  <a:solidFill>
                    <a:srgbClr val="0097A7"/>
                  </a:solidFill>
                </a:uFill>
                <a:latin typeface="Arial"/>
                <a:cs typeface="Arial"/>
                <a:hlinkClick r:id="rId3"/>
              </a:rPr>
              <a:t>JSBin</a:t>
            </a:r>
            <a:r>
              <a:rPr sz="2400" spc="-204" dirty="0">
                <a:solidFill>
                  <a:srgbClr val="424242"/>
                </a:solidFill>
                <a:latin typeface="Arial"/>
                <a:cs typeface="Arial"/>
              </a:rPr>
              <a:t>)</a:t>
            </a:r>
            <a:endParaRPr sz="2400" dirty="0">
              <a:latin typeface="Arial"/>
              <a:cs typeface="Arial"/>
            </a:endParaRPr>
          </a:p>
          <a:p>
            <a:pPr marL="12700" marR="196215">
              <a:lnSpc>
                <a:spcPts val="2850"/>
              </a:lnSpc>
              <a:spcBef>
                <a:spcPts val="1050"/>
              </a:spcBef>
            </a:pPr>
            <a:r>
              <a:rPr sz="2400" b="1" spc="200" dirty="0">
                <a:solidFill>
                  <a:srgbClr val="424242"/>
                </a:solidFill>
                <a:latin typeface="Arial"/>
                <a:cs typeface="Arial"/>
              </a:rPr>
              <a:t>inline-block</a:t>
            </a:r>
            <a:r>
              <a:rPr sz="2400" b="1" spc="-140" dirty="0">
                <a:solidFill>
                  <a:srgbClr val="424242"/>
                </a:solidFill>
                <a:latin typeface="Arial"/>
                <a:cs typeface="Arial"/>
              </a:rPr>
              <a:t> </a:t>
            </a:r>
            <a:r>
              <a:rPr sz="2400" spc="-60" dirty="0">
                <a:solidFill>
                  <a:srgbClr val="424242"/>
                </a:solidFill>
                <a:latin typeface="Arial"/>
                <a:cs typeface="Arial"/>
              </a:rPr>
              <a:t>flows  </a:t>
            </a:r>
            <a:r>
              <a:rPr sz="2400" spc="15" dirty="0">
                <a:solidFill>
                  <a:srgbClr val="424242"/>
                </a:solidFill>
                <a:latin typeface="Arial"/>
                <a:cs typeface="Arial"/>
              </a:rPr>
              <a:t>left </a:t>
            </a:r>
            <a:r>
              <a:rPr sz="2400" spc="30" dirty="0">
                <a:solidFill>
                  <a:srgbClr val="424242"/>
                </a:solidFill>
                <a:latin typeface="Arial"/>
                <a:cs typeface="Arial"/>
              </a:rPr>
              <a:t>to </a:t>
            </a:r>
            <a:r>
              <a:rPr sz="2400" spc="-30" dirty="0">
                <a:solidFill>
                  <a:srgbClr val="424242"/>
                </a:solidFill>
                <a:latin typeface="Arial"/>
                <a:cs typeface="Arial"/>
              </a:rPr>
              <a:t>right,</a:t>
            </a:r>
            <a:r>
              <a:rPr sz="2400" spc="-465" dirty="0">
                <a:solidFill>
                  <a:srgbClr val="424242"/>
                </a:solidFill>
                <a:latin typeface="Arial"/>
                <a:cs typeface="Arial"/>
              </a:rPr>
              <a:t> </a:t>
            </a:r>
            <a:r>
              <a:rPr sz="2400" spc="-170" dirty="0">
                <a:solidFill>
                  <a:srgbClr val="424242"/>
                </a:solidFill>
                <a:latin typeface="Arial"/>
                <a:cs typeface="Arial"/>
              </a:rPr>
              <a:t>so </a:t>
            </a:r>
            <a:r>
              <a:rPr sz="2400" spc="-150" dirty="0">
                <a:solidFill>
                  <a:srgbClr val="424242"/>
                </a:solidFill>
                <a:latin typeface="Arial"/>
                <a:cs typeface="Arial"/>
              </a:rPr>
              <a:t>images  </a:t>
            </a:r>
            <a:r>
              <a:rPr sz="2400" spc="-100" dirty="0">
                <a:solidFill>
                  <a:srgbClr val="424242"/>
                </a:solidFill>
                <a:latin typeface="Arial"/>
                <a:cs typeface="Arial"/>
              </a:rPr>
              <a:t>are </a:t>
            </a:r>
            <a:r>
              <a:rPr sz="2400" spc="-25" dirty="0">
                <a:solidFill>
                  <a:srgbClr val="424242"/>
                </a:solidFill>
                <a:latin typeface="Arial"/>
                <a:cs typeface="Arial"/>
              </a:rPr>
              <a:t>right </a:t>
            </a:r>
            <a:r>
              <a:rPr sz="2400" spc="-65" dirty="0">
                <a:solidFill>
                  <a:srgbClr val="424242"/>
                </a:solidFill>
                <a:latin typeface="Arial"/>
                <a:cs typeface="Arial"/>
              </a:rPr>
              <a:t>next </a:t>
            </a:r>
            <a:r>
              <a:rPr sz="2400" spc="30" dirty="0">
                <a:solidFill>
                  <a:srgbClr val="424242"/>
                </a:solidFill>
                <a:latin typeface="Arial"/>
                <a:cs typeface="Arial"/>
              </a:rPr>
              <a:t>to </a:t>
            </a:r>
            <a:r>
              <a:rPr sz="2400" spc="-155" dirty="0">
                <a:solidFill>
                  <a:srgbClr val="424242"/>
                </a:solidFill>
                <a:latin typeface="Arial"/>
                <a:cs typeface="Arial"/>
              </a:rPr>
              <a:t>each  </a:t>
            </a:r>
            <a:r>
              <a:rPr sz="2400" spc="-35" dirty="0">
                <a:solidFill>
                  <a:srgbClr val="424242"/>
                </a:solidFill>
                <a:latin typeface="Arial"/>
                <a:cs typeface="Arial"/>
              </a:rPr>
              <a:t>other.</a:t>
            </a:r>
            <a:endParaRPr sz="2400" dirty="0">
              <a:latin typeface="Arial"/>
              <a:cs typeface="Arial"/>
            </a:endParaRPr>
          </a:p>
        </p:txBody>
      </p:sp>
      <p:graphicFrame>
        <p:nvGraphicFramePr>
          <p:cNvPr id="6" name="object 6"/>
          <p:cNvGraphicFramePr>
            <a:graphicFrameLocks noGrp="1"/>
          </p:cNvGraphicFramePr>
          <p:nvPr/>
        </p:nvGraphicFramePr>
        <p:xfrm>
          <a:off x="3140893" y="4794115"/>
          <a:ext cx="5857239" cy="1806574"/>
        </p:xfrm>
        <a:graphic>
          <a:graphicData uri="http://schemas.openxmlformats.org/drawingml/2006/table">
            <a:tbl>
              <a:tblPr firstRow="1" bandRow="1">
                <a:tableStyleId>{2D5ABB26-0587-4C30-8999-92F81FD0307C}</a:tableStyleId>
              </a:tblPr>
              <a:tblGrid>
                <a:gridCol w="649605">
                  <a:extLst>
                    <a:ext uri="{9D8B030D-6E8A-4147-A177-3AD203B41FA5}">
                      <a16:colId xmlns:a16="http://schemas.microsoft.com/office/drawing/2014/main" val="20000"/>
                    </a:ext>
                  </a:extLst>
                </a:gridCol>
                <a:gridCol w="4636770">
                  <a:extLst>
                    <a:ext uri="{9D8B030D-6E8A-4147-A177-3AD203B41FA5}">
                      <a16:colId xmlns:a16="http://schemas.microsoft.com/office/drawing/2014/main" val="20001"/>
                    </a:ext>
                  </a:extLst>
                </a:gridCol>
                <a:gridCol w="570864">
                  <a:extLst>
                    <a:ext uri="{9D8B030D-6E8A-4147-A177-3AD203B41FA5}">
                      <a16:colId xmlns:a16="http://schemas.microsoft.com/office/drawing/2014/main" val="20002"/>
                    </a:ext>
                  </a:extLst>
                </a:gridCol>
              </a:tblGrid>
              <a:tr h="515620">
                <a:tc>
                  <a:txBody>
                    <a:bodyPr/>
                    <a:lstStyle/>
                    <a:p>
                      <a:pPr marR="45085" algn="r">
                        <a:lnSpc>
                          <a:spcPct val="100000"/>
                        </a:lnSpc>
                        <a:spcBef>
                          <a:spcPts val="1610"/>
                        </a:spcBef>
                      </a:pPr>
                      <a:r>
                        <a:rPr sz="1800" spc="-5" dirty="0">
                          <a:latin typeface="Arial"/>
                          <a:cs typeface="Arial"/>
                        </a:rPr>
                        <a:t>&lt;img</a:t>
                      </a:r>
                      <a:endParaRPr sz="1800">
                        <a:latin typeface="Arial"/>
                        <a:cs typeface="Arial"/>
                      </a:endParaRPr>
                    </a:p>
                  </a:txBody>
                  <a:tcPr marL="0" marR="0" marT="204470" marB="0">
                    <a:lnL w="19050">
                      <a:solidFill>
                        <a:srgbClr val="000000"/>
                      </a:solidFill>
                      <a:prstDash val="solid"/>
                    </a:lnL>
                    <a:lnT w="19050">
                      <a:solidFill>
                        <a:srgbClr val="000000"/>
                      </a:solidFill>
                      <a:prstDash val="solid"/>
                    </a:lnT>
                  </a:tcPr>
                </a:tc>
                <a:tc>
                  <a:txBody>
                    <a:bodyPr/>
                    <a:lstStyle/>
                    <a:p>
                      <a:pPr marL="19050" algn="ctr">
                        <a:lnSpc>
                          <a:spcPct val="100000"/>
                        </a:lnSpc>
                        <a:spcBef>
                          <a:spcPts val="1610"/>
                        </a:spcBef>
                      </a:pPr>
                      <a:r>
                        <a:rPr sz="1800" spc="145" dirty="0">
                          <a:latin typeface="Arial"/>
                          <a:cs typeface="Arial"/>
                          <a:hlinkClick r:id="rId4"/>
                        </a:rPr>
                        <a:t>src="http://i.imgur.com/WJToVGv.jpg"</a:t>
                      </a:r>
                      <a:endParaRPr sz="1800" dirty="0">
                        <a:latin typeface="Arial"/>
                        <a:cs typeface="Arial"/>
                      </a:endParaRPr>
                    </a:p>
                  </a:txBody>
                  <a:tcPr marL="0" marR="0" marT="204470" marB="0">
                    <a:lnT w="19050">
                      <a:solidFill>
                        <a:srgbClr val="000000"/>
                      </a:solidFill>
                      <a:prstDash val="solid"/>
                    </a:lnT>
                  </a:tcPr>
                </a:tc>
                <a:tc>
                  <a:txBody>
                    <a:bodyPr/>
                    <a:lstStyle/>
                    <a:p>
                      <a:pPr marL="72390">
                        <a:lnSpc>
                          <a:spcPct val="100000"/>
                        </a:lnSpc>
                        <a:spcBef>
                          <a:spcPts val="1610"/>
                        </a:spcBef>
                      </a:pPr>
                      <a:r>
                        <a:rPr sz="1800" spc="204" dirty="0">
                          <a:latin typeface="Arial"/>
                          <a:cs typeface="Arial"/>
                        </a:rPr>
                        <a:t>/&gt;</a:t>
                      </a:r>
                      <a:endParaRPr sz="1800">
                        <a:latin typeface="Arial"/>
                        <a:cs typeface="Arial"/>
                      </a:endParaRPr>
                    </a:p>
                  </a:txBody>
                  <a:tcPr marL="0" marR="0" marT="204470" marB="0">
                    <a:lnR w="19050">
                      <a:solidFill>
                        <a:srgbClr val="000000"/>
                      </a:solidFill>
                      <a:prstDash val="solid"/>
                    </a:lnR>
                    <a:lnT w="19050">
                      <a:solidFill>
                        <a:srgbClr val="000000"/>
                      </a:solidFill>
                      <a:prstDash val="solid"/>
                    </a:lnT>
                  </a:tcPr>
                </a:tc>
                <a:extLst>
                  <a:ext uri="{0D108BD9-81ED-4DB2-BD59-A6C34878D82A}">
                    <a16:rowId xmlns:a16="http://schemas.microsoft.com/office/drawing/2014/main" val="10000"/>
                  </a:ext>
                </a:extLst>
              </a:tr>
              <a:tr h="275590">
                <a:tc>
                  <a:txBody>
                    <a:bodyPr/>
                    <a:lstStyle/>
                    <a:p>
                      <a:pPr marR="45085" algn="r">
                        <a:lnSpc>
                          <a:spcPts val="1885"/>
                        </a:lnSpc>
                      </a:pPr>
                      <a:r>
                        <a:rPr sz="1800" spc="-5" dirty="0">
                          <a:latin typeface="Arial"/>
                          <a:cs typeface="Arial"/>
                        </a:rPr>
                        <a:t>&lt;img</a:t>
                      </a:r>
                      <a:endParaRPr sz="1800">
                        <a:latin typeface="Arial"/>
                        <a:cs typeface="Arial"/>
                      </a:endParaRPr>
                    </a:p>
                  </a:txBody>
                  <a:tcPr marL="0" marR="0" marT="0" marB="0">
                    <a:lnL w="19050">
                      <a:solidFill>
                        <a:srgbClr val="000000"/>
                      </a:solidFill>
                      <a:prstDash val="solid"/>
                    </a:lnL>
                  </a:tcPr>
                </a:tc>
                <a:tc>
                  <a:txBody>
                    <a:bodyPr/>
                    <a:lstStyle/>
                    <a:p>
                      <a:pPr marL="19050" algn="ctr">
                        <a:lnSpc>
                          <a:spcPts val="1885"/>
                        </a:lnSpc>
                      </a:pPr>
                      <a:r>
                        <a:rPr sz="1800" spc="145" dirty="0">
                          <a:latin typeface="Arial"/>
                          <a:cs typeface="Arial"/>
                          <a:hlinkClick r:id="rId4"/>
                        </a:rPr>
                        <a:t>src="http://i.imgur.com/WJToVGv.jpg"</a:t>
                      </a:r>
                      <a:endParaRPr sz="1800">
                        <a:latin typeface="Arial"/>
                        <a:cs typeface="Arial"/>
                      </a:endParaRPr>
                    </a:p>
                  </a:txBody>
                  <a:tcPr marL="0" marR="0" marT="0" marB="0"/>
                </a:tc>
                <a:tc>
                  <a:txBody>
                    <a:bodyPr/>
                    <a:lstStyle/>
                    <a:p>
                      <a:pPr marL="72390">
                        <a:lnSpc>
                          <a:spcPts val="1885"/>
                        </a:lnSpc>
                      </a:pPr>
                      <a:r>
                        <a:rPr sz="1800" spc="204" dirty="0">
                          <a:latin typeface="Arial"/>
                          <a:cs typeface="Arial"/>
                        </a:rPr>
                        <a:t>/&gt;</a:t>
                      </a:r>
                      <a:endParaRPr sz="1800">
                        <a:latin typeface="Arial"/>
                        <a:cs typeface="Arial"/>
                      </a:endParaRPr>
                    </a:p>
                  </a:txBody>
                  <a:tcPr marL="0" marR="0" marT="0" marB="0">
                    <a:lnR w="19050">
                      <a:solidFill>
                        <a:srgbClr val="000000"/>
                      </a:solidFill>
                      <a:prstDash val="solid"/>
                    </a:lnR>
                  </a:tcPr>
                </a:tc>
                <a:extLst>
                  <a:ext uri="{0D108BD9-81ED-4DB2-BD59-A6C34878D82A}">
                    <a16:rowId xmlns:a16="http://schemas.microsoft.com/office/drawing/2014/main" val="10001"/>
                  </a:ext>
                </a:extLst>
              </a:tr>
              <a:tr h="275590">
                <a:tc>
                  <a:txBody>
                    <a:bodyPr/>
                    <a:lstStyle/>
                    <a:p>
                      <a:pPr marR="45085" algn="r">
                        <a:lnSpc>
                          <a:spcPts val="1885"/>
                        </a:lnSpc>
                      </a:pPr>
                      <a:r>
                        <a:rPr sz="1800" spc="-5" dirty="0">
                          <a:latin typeface="Arial"/>
                          <a:cs typeface="Arial"/>
                        </a:rPr>
                        <a:t>&lt;img</a:t>
                      </a:r>
                      <a:endParaRPr sz="1800">
                        <a:latin typeface="Arial"/>
                        <a:cs typeface="Arial"/>
                      </a:endParaRPr>
                    </a:p>
                  </a:txBody>
                  <a:tcPr marL="0" marR="0" marT="0" marB="0">
                    <a:lnL w="19050">
                      <a:solidFill>
                        <a:srgbClr val="000000"/>
                      </a:solidFill>
                      <a:prstDash val="solid"/>
                    </a:lnL>
                  </a:tcPr>
                </a:tc>
                <a:tc>
                  <a:txBody>
                    <a:bodyPr/>
                    <a:lstStyle/>
                    <a:p>
                      <a:pPr marL="19050" algn="ctr">
                        <a:lnSpc>
                          <a:spcPts val="1885"/>
                        </a:lnSpc>
                      </a:pPr>
                      <a:r>
                        <a:rPr sz="1800" spc="145" dirty="0">
                          <a:latin typeface="Arial"/>
                          <a:cs typeface="Arial"/>
                          <a:hlinkClick r:id="rId4"/>
                        </a:rPr>
                        <a:t>src="http://i.imgur.com/WJToVGv.jpg"</a:t>
                      </a:r>
                      <a:endParaRPr sz="1800" dirty="0">
                        <a:latin typeface="Arial"/>
                        <a:cs typeface="Arial"/>
                      </a:endParaRPr>
                    </a:p>
                  </a:txBody>
                  <a:tcPr marL="0" marR="0" marT="0" marB="0"/>
                </a:tc>
                <a:tc>
                  <a:txBody>
                    <a:bodyPr/>
                    <a:lstStyle/>
                    <a:p>
                      <a:pPr marL="72390">
                        <a:lnSpc>
                          <a:spcPts val="1885"/>
                        </a:lnSpc>
                      </a:pPr>
                      <a:r>
                        <a:rPr sz="1800" spc="204" dirty="0">
                          <a:latin typeface="Arial"/>
                          <a:cs typeface="Arial"/>
                        </a:rPr>
                        <a:t>/&gt;</a:t>
                      </a:r>
                      <a:endParaRPr sz="1800">
                        <a:latin typeface="Arial"/>
                        <a:cs typeface="Arial"/>
                      </a:endParaRPr>
                    </a:p>
                  </a:txBody>
                  <a:tcPr marL="0" marR="0" marT="0" marB="0">
                    <a:lnR w="19050">
                      <a:solidFill>
                        <a:srgbClr val="000000"/>
                      </a:solidFill>
                      <a:prstDash val="solid"/>
                    </a:lnR>
                  </a:tcPr>
                </a:tc>
                <a:extLst>
                  <a:ext uri="{0D108BD9-81ED-4DB2-BD59-A6C34878D82A}">
                    <a16:rowId xmlns:a16="http://schemas.microsoft.com/office/drawing/2014/main" val="10002"/>
                  </a:ext>
                </a:extLst>
              </a:tr>
              <a:tr h="275590">
                <a:tc>
                  <a:txBody>
                    <a:bodyPr/>
                    <a:lstStyle/>
                    <a:p>
                      <a:pPr marR="45085" algn="r">
                        <a:lnSpc>
                          <a:spcPts val="1885"/>
                        </a:lnSpc>
                      </a:pPr>
                      <a:r>
                        <a:rPr sz="1800" spc="-5" dirty="0">
                          <a:latin typeface="Arial"/>
                          <a:cs typeface="Arial"/>
                        </a:rPr>
                        <a:t>&lt;img</a:t>
                      </a:r>
                      <a:endParaRPr sz="1800">
                        <a:latin typeface="Arial"/>
                        <a:cs typeface="Arial"/>
                      </a:endParaRPr>
                    </a:p>
                  </a:txBody>
                  <a:tcPr marL="0" marR="0" marT="0" marB="0">
                    <a:lnL w="19050">
                      <a:solidFill>
                        <a:srgbClr val="000000"/>
                      </a:solidFill>
                      <a:prstDash val="solid"/>
                    </a:lnL>
                  </a:tcPr>
                </a:tc>
                <a:tc>
                  <a:txBody>
                    <a:bodyPr/>
                    <a:lstStyle/>
                    <a:p>
                      <a:pPr marL="19050" algn="ctr">
                        <a:lnSpc>
                          <a:spcPts val="1885"/>
                        </a:lnSpc>
                      </a:pPr>
                      <a:r>
                        <a:rPr sz="1800" spc="145" dirty="0">
                          <a:latin typeface="Arial"/>
                          <a:cs typeface="Arial"/>
                          <a:hlinkClick r:id="rId4"/>
                        </a:rPr>
                        <a:t>src="http://i.imgur.com/WJToVGv.jpg"</a:t>
                      </a:r>
                      <a:endParaRPr sz="1800">
                        <a:latin typeface="Arial"/>
                        <a:cs typeface="Arial"/>
                      </a:endParaRPr>
                    </a:p>
                  </a:txBody>
                  <a:tcPr marL="0" marR="0" marT="0" marB="0"/>
                </a:tc>
                <a:tc>
                  <a:txBody>
                    <a:bodyPr/>
                    <a:lstStyle/>
                    <a:p>
                      <a:pPr marL="72390">
                        <a:lnSpc>
                          <a:spcPts val="1885"/>
                        </a:lnSpc>
                      </a:pPr>
                      <a:r>
                        <a:rPr sz="1800" spc="204" dirty="0">
                          <a:latin typeface="Arial"/>
                          <a:cs typeface="Arial"/>
                        </a:rPr>
                        <a:t>/&gt;</a:t>
                      </a:r>
                      <a:endParaRPr sz="1800">
                        <a:latin typeface="Arial"/>
                        <a:cs typeface="Arial"/>
                      </a:endParaRPr>
                    </a:p>
                  </a:txBody>
                  <a:tcPr marL="0" marR="0" marT="0" marB="0">
                    <a:lnR w="19050">
                      <a:solidFill>
                        <a:srgbClr val="000000"/>
                      </a:solidFill>
                      <a:prstDash val="solid"/>
                    </a:lnR>
                  </a:tcPr>
                </a:tc>
                <a:extLst>
                  <a:ext uri="{0D108BD9-81ED-4DB2-BD59-A6C34878D82A}">
                    <a16:rowId xmlns:a16="http://schemas.microsoft.com/office/drawing/2014/main" val="10003"/>
                  </a:ext>
                </a:extLst>
              </a:tr>
              <a:tr h="464184">
                <a:tc>
                  <a:txBody>
                    <a:bodyPr/>
                    <a:lstStyle/>
                    <a:p>
                      <a:pPr marR="45085" algn="r">
                        <a:lnSpc>
                          <a:spcPts val="1885"/>
                        </a:lnSpc>
                      </a:pPr>
                      <a:r>
                        <a:rPr sz="1800" spc="-5" dirty="0">
                          <a:latin typeface="Arial"/>
                          <a:cs typeface="Arial"/>
                        </a:rPr>
                        <a:t>&lt;img</a:t>
                      </a:r>
                      <a:endParaRPr sz="1800">
                        <a:latin typeface="Arial"/>
                        <a:cs typeface="Arial"/>
                      </a:endParaRPr>
                    </a:p>
                  </a:txBody>
                  <a:tcPr marL="0" marR="0" marT="0" marB="0">
                    <a:lnL w="19050">
                      <a:solidFill>
                        <a:srgbClr val="000000"/>
                      </a:solidFill>
                      <a:prstDash val="solid"/>
                    </a:lnL>
                    <a:lnB w="19050">
                      <a:solidFill>
                        <a:srgbClr val="000000"/>
                      </a:solidFill>
                      <a:prstDash val="solid"/>
                    </a:lnB>
                  </a:tcPr>
                </a:tc>
                <a:tc>
                  <a:txBody>
                    <a:bodyPr/>
                    <a:lstStyle/>
                    <a:p>
                      <a:pPr marL="19050" algn="ctr">
                        <a:lnSpc>
                          <a:spcPts val="1885"/>
                        </a:lnSpc>
                      </a:pPr>
                      <a:r>
                        <a:rPr sz="1800" spc="145" dirty="0">
                          <a:latin typeface="Arial"/>
                          <a:cs typeface="Arial"/>
                          <a:hlinkClick r:id="rId4"/>
                        </a:rPr>
                        <a:t>src="http://i.imgur.com/WJToVGv.jpg"</a:t>
                      </a:r>
                      <a:endParaRPr sz="1800">
                        <a:latin typeface="Arial"/>
                        <a:cs typeface="Arial"/>
                      </a:endParaRPr>
                    </a:p>
                  </a:txBody>
                  <a:tcPr marL="0" marR="0" marT="0" marB="0">
                    <a:lnB w="19050">
                      <a:solidFill>
                        <a:srgbClr val="000000"/>
                      </a:solidFill>
                      <a:prstDash val="solid"/>
                    </a:lnB>
                  </a:tcPr>
                </a:tc>
                <a:tc>
                  <a:txBody>
                    <a:bodyPr/>
                    <a:lstStyle/>
                    <a:p>
                      <a:pPr marL="72390">
                        <a:lnSpc>
                          <a:spcPts val="1885"/>
                        </a:lnSpc>
                      </a:pPr>
                      <a:r>
                        <a:rPr sz="1800" spc="204" dirty="0">
                          <a:latin typeface="Arial"/>
                          <a:cs typeface="Arial"/>
                        </a:rPr>
                        <a:t>/&gt;</a:t>
                      </a:r>
                      <a:endParaRPr sz="1800" dirty="0">
                        <a:latin typeface="Arial"/>
                        <a:cs typeface="Arial"/>
                      </a:endParaRPr>
                    </a:p>
                  </a:txBody>
                  <a:tcPr marL="0" marR="0" marT="0" marB="0">
                    <a:lnR w="19050">
                      <a:solidFill>
                        <a:srgbClr val="000000"/>
                      </a:solidFill>
                      <a:prstDash val="solid"/>
                    </a:lnR>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7" name="object 7"/>
          <p:cNvSpPr txBox="1">
            <a:spLocks noGrp="1"/>
          </p:cNvSpPr>
          <p:nvPr>
            <p:ph type="title"/>
          </p:nvPr>
        </p:nvSpPr>
        <p:spPr>
          <a:xfrm>
            <a:off x="855722" y="401895"/>
            <a:ext cx="4479290" cy="861694"/>
          </a:xfrm>
          <a:prstGeom prst="rect">
            <a:avLst/>
          </a:prstGeom>
        </p:spPr>
        <p:txBody>
          <a:bodyPr vert="horz" wrap="square" lIns="0" tIns="12700" rIns="0" bIns="0" rtlCol="0">
            <a:spAutoFit/>
          </a:bodyPr>
          <a:lstStyle/>
          <a:p>
            <a:pPr marL="12700">
              <a:lnSpc>
                <a:spcPct val="100000"/>
              </a:lnSpc>
              <a:spcBef>
                <a:spcPts val="100"/>
              </a:spcBef>
            </a:pPr>
            <a:r>
              <a:rPr spc="-15" dirty="0"/>
              <a:t>Inline-block</a:t>
            </a:r>
          </a:p>
          <a:p>
            <a:pPr marL="12700">
              <a:lnSpc>
                <a:spcPct val="100000"/>
              </a:lnSpc>
              <a:spcBef>
                <a:spcPts val="100"/>
              </a:spcBef>
            </a:pPr>
            <a:r>
              <a:rPr sz="1800" spc="-25" dirty="0"/>
              <a:t>Has</a:t>
            </a:r>
            <a:r>
              <a:rPr sz="1800" spc="-170" dirty="0"/>
              <a:t> </a:t>
            </a:r>
            <a:r>
              <a:rPr sz="1800" spc="50" dirty="0"/>
              <a:t>width</a:t>
            </a:r>
            <a:r>
              <a:rPr sz="1800" spc="-170" dirty="0"/>
              <a:t> </a:t>
            </a:r>
            <a:r>
              <a:rPr sz="1800" spc="35" dirty="0"/>
              <a:t>and</a:t>
            </a:r>
            <a:r>
              <a:rPr sz="1800" spc="-165" dirty="0"/>
              <a:t> </a:t>
            </a:r>
            <a:r>
              <a:rPr sz="1800" spc="-45" dirty="0"/>
              <a:t>height;</a:t>
            </a:r>
            <a:r>
              <a:rPr sz="1800" spc="-170" dirty="0"/>
              <a:t> </a:t>
            </a:r>
            <a:r>
              <a:rPr sz="1800" dirty="0"/>
              <a:t>flows</a:t>
            </a:r>
            <a:r>
              <a:rPr sz="1800" spc="-165" dirty="0"/>
              <a:t> </a:t>
            </a:r>
            <a:r>
              <a:rPr sz="1800" spc="-5" dirty="0"/>
              <a:t>left</a:t>
            </a:r>
            <a:r>
              <a:rPr sz="1800" spc="-170" dirty="0"/>
              <a:t> </a:t>
            </a:r>
            <a:r>
              <a:rPr sz="1800" spc="15" dirty="0"/>
              <a:t>to</a:t>
            </a:r>
            <a:r>
              <a:rPr sz="1800" spc="-170" dirty="0"/>
              <a:t> </a:t>
            </a:r>
            <a:r>
              <a:rPr sz="1800" dirty="0"/>
              <a:t>right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42630226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10 –</a:t>
            </a:r>
            <a:br>
              <a:rPr lang="en-US" sz="4800" spc="-70" dirty="0"/>
            </a:br>
            <a:r>
              <a:rPr lang="en-US" sz="4800" spc="-70" dirty="0"/>
              <a:t>Display property</a:t>
            </a:r>
            <a:endParaRPr sz="4800" dirty="0"/>
          </a:p>
        </p:txBody>
      </p:sp>
    </p:spTree>
    <p:extLst>
      <p:ext uri="{BB962C8B-B14F-4D97-AF65-F5344CB8AC3E}">
        <p14:creationId xmlns:p14="http://schemas.microsoft.com/office/powerpoint/2010/main" val="1324718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5798185" cy="574040"/>
          </a:xfrm>
          <a:prstGeom prst="rect">
            <a:avLst/>
          </a:prstGeom>
        </p:spPr>
        <p:txBody>
          <a:bodyPr vert="horz" wrap="square" lIns="0" tIns="12700" rIns="0" bIns="0" rtlCol="0">
            <a:spAutoFit/>
          </a:bodyPr>
          <a:lstStyle/>
          <a:p>
            <a:pPr marL="12700">
              <a:lnSpc>
                <a:spcPct val="100000"/>
              </a:lnSpc>
              <a:spcBef>
                <a:spcPts val="100"/>
              </a:spcBef>
            </a:pPr>
            <a:r>
              <a:rPr spc="-30" dirty="0"/>
              <a:t>The </a:t>
            </a:r>
            <a:r>
              <a:rPr u="heavy" spc="370" dirty="0">
                <a:solidFill>
                  <a:srgbClr val="0097A7"/>
                </a:solidFill>
                <a:uFill>
                  <a:solidFill>
                    <a:srgbClr val="0097A7"/>
                  </a:solidFill>
                </a:uFill>
                <a:latin typeface="Arial"/>
                <a:cs typeface="Arial"/>
                <a:hlinkClick r:id="rId2"/>
              </a:rPr>
              <a:t>display</a:t>
            </a:r>
            <a:r>
              <a:rPr spc="-530" dirty="0">
                <a:solidFill>
                  <a:srgbClr val="0097A7"/>
                </a:solidFill>
                <a:latin typeface="Arial"/>
                <a:cs typeface="Arial"/>
                <a:hlinkClick r:id="rId2"/>
              </a:rPr>
              <a:t> </a:t>
            </a:r>
            <a:r>
              <a:rPr spc="-165" dirty="0"/>
              <a:t>CSS </a:t>
            </a:r>
            <a:r>
              <a:rPr spc="-25" dirty="0"/>
              <a:t>property</a:t>
            </a:r>
          </a:p>
        </p:txBody>
      </p:sp>
      <p:sp>
        <p:nvSpPr>
          <p:cNvPr id="3" name="object 3"/>
          <p:cNvSpPr txBox="1"/>
          <p:nvPr/>
        </p:nvSpPr>
        <p:spPr>
          <a:xfrm>
            <a:off x="448125" y="1632664"/>
            <a:ext cx="7997825" cy="863600"/>
          </a:xfrm>
          <a:prstGeom prst="rect">
            <a:avLst/>
          </a:prstGeom>
        </p:spPr>
        <p:txBody>
          <a:bodyPr vert="horz" wrap="square" lIns="0" tIns="12700" rIns="0" bIns="0" rtlCol="0">
            <a:spAutoFit/>
          </a:bodyPr>
          <a:lstStyle/>
          <a:p>
            <a:pPr marL="12700" marR="5080">
              <a:lnSpc>
                <a:spcPct val="114599"/>
              </a:lnSpc>
              <a:spcBef>
                <a:spcPts val="100"/>
              </a:spcBef>
            </a:pPr>
            <a:r>
              <a:rPr sz="2400" spc="-195" dirty="0">
                <a:solidFill>
                  <a:srgbClr val="424242"/>
                </a:solidFill>
                <a:latin typeface="Arial"/>
                <a:cs typeface="Arial"/>
              </a:rPr>
              <a:t>You </a:t>
            </a:r>
            <a:r>
              <a:rPr sz="2400" spc="-155" dirty="0">
                <a:solidFill>
                  <a:srgbClr val="424242"/>
                </a:solidFill>
                <a:latin typeface="Arial"/>
                <a:cs typeface="Arial"/>
              </a:rPr>
              <a:t>can </a:t>
            </a:r>
            <a:r>
              <a:rPr sz="2400" spc="-150" dirty="0">
                <a:solidFill>
                  <a:srgbClr val="424242"/>
                </a:solidFill>
                <a:latin typeface="Arial"/>
                <a:cs typeface="Arial"/>
              </a:rPr>
              <a:t>change </a:t>
            </a:r>
            <a:r>
              <a:rPr sz="2400" spc="-130" dirty="0">
                <a:solidFill>
                  <a:srgbClr val="424242"/>
                </a:solidFill>
                <a:latin typeface="Arial"/>
                <a:cs typeface="Arial"/>
              </a:rPr>
              <a:t>an </a:t>
            </a:r>
            <a:r>
              <a:rPr sz="2400" spc="-75" dirty="0">
                <a:solidFill>
                  <a:srgbClr val="424242"/>
                </a:solidFill>
                <a:latin typeface="Arial"/>
                <a:cs typeface="Arial"/>
              </a:rPr>
              <a:t>element's </a:t>
            </a:r>
            <a:r>
              <a:rPr sz="2400" spc="-45" dirty="0">
                <a:solidFill>
                  <a:srgbClr val="424242"/>
                </a:solidFill>
                <a:latin typeface="Arial"/>
                <a:cs typeface="Arial"/>
              </a:rPr>
              <a:t>default </a:t>
            </a:r>
            <a:r>
              <a:rPr sz="2400" spc="-75" dirty="0">
                <a:solidFill>
                  <a:srgbClr val="424242"/>
                </a:solidFill>
                <a:latin typeface="Arial"/>
                <a:cs typeface="Arial"/>
              </a:rPr>
              <a:t>rendering </a:t>
            </a:r>
            <a:r>
              <a:rPr sz="2400" spc="-55" dirty="0">
                <a:solidFill>
                  <a:srgbClr val="424242"/>
                </a:solidFill>
                <a:latin typeface="Arial"/>
                <a:cs typeface="Arial"/>
              </a:rPr>
              <a:t>type </a:t>
            </a:r>
            <a:r>
              <a:rPr sz="2400" spc="-100" dirty="0">
                <a:solidFill>
                  <a:srgbClr val="424242"/>
                </a:solidFill>
                <a:latin typeface="Arial"/>
                <a:cs typeface="Arial"/>
              </a:rPr>
              <a:t>by</a:t>
            </a:r>
            <a:r>
              <a:rPr sz="2400" spc="-254" dirty="0">
                <a:solidFill>
                  <a:srgbClr val="424242"/>
                </a:solidFill>
                <a:latin typeface="Arial"/>
                <a:cs typeface="Arial"/>
              </a:rPr>
              <a:t> </a:t>
            </a:r>
            <a:r>
              <a:rPr sz="2400" spc="-130" dirty="0">
                <a:solidFill>
                  <a:srgbClr val="424242"/>
                </a:solidFill>
                <a:latin typeface="Arial"/>
                <a:cs typeface="Arial"/>
              </a:rPr>
              <a:t>changing  </a:t>
            </a:r>
            <a:r>
              <a:rPr sz="2400" spc="-30" dirty="0">
                <a:solidFill>
                  <a:srgbClr val="424242"/>
                </a:solidFill>
                <a:latin typeface="Arial"/>
                <a:cs typeface="Arial"/>
              </a:rPr>
              <a:t>the </a:t>
            </a:r>
            <a:r>
              <a:rPr sz="2400" b="1" spc="-5" dirty="0">
                <a:solidFill>
                  <a:srgbClr val="424242"/>
                </a:solidFill>
                <a:latin typeface="Courier New"/>
                <a:cs typeface="Courier New"/>
              </a:rPr>
              <a:t>display</a:t>
            </a:r>
            <a:r>
              <a:rPr sz="2400" b="1" spc="-1080" dirty="0">
                <a:solidFill>
                  <a:srgbClr val="424242"/>
                </a:solidFill>
                <a:latin typeface="Courier New"/>
                <a:cs typeface="Courier New"/>
              </a:rPr>
              <a:t> </a:t>
            </a:r>
            <a:r>
              <a:rPr sz="2400" spc="-40" dirty="0">
                <a:solidFill>
                  <a:srgbClr val="424242"/>
                </a:solidFill>
                <a:latin typeface="Arial"/>
                <a:cs typeface="Arial"/>
              </a:rPr>
              <a:t>property. </a:t>
            </a:r>
            <a:r>
              <a:rPr sz="2400" spc="-155" dirty="0">
                <a:solidFill>
                  <a:srgbClr val="424242"/>
                </a:solidFill>
                <a:latin typeface="Arial"/>
                <a:cs typeface="Arial"/>
              </a:rPr>
              <a:t>Examples:</a:t>
            </a:r>
            <a:endParaRPr sz="2400">
              <a:latin typeface="Arial"/>
              <a:cs typeface="Arial"/>
            </a:endParaRPr>
          </a:p>
        </p:txBody>
      </p:sp>
      <p:sp>
        <p:nvSpPr>
          <p:cNvPr id="4" name="object 4"/>
          <p:cNvSpPr txBox="1"/>
          <p:nvPr/>
        </p:nvSpPr>
        <p:spPr>
          <a:xfrm>
            <a:off x="448125" y="4566358"/>
            <a:ext cx="3747135" cy="2120900"/>
          </a:xfrm>
          <a:prstGeom prst="rect">
            <a:avLst/>
          </a:prstGeom>
        </p:spPr>
        <p:txBody>
          <a:bodyPr vert="horz" wrap="square" lIns="0" tIns="66040" rIns="0" bIns="0" rtlCol="0">
            <a:spAutoFit/>
          </a:bodyPr>
          <a:lstStyle/>
          <a:p>
            <a:pPr marL="12700">
              <a:lnSpc>
                <a:spcPct val="100000"/>
              </a:lnSpc>
              <a:spcBef>
                <a:spcPts val="520"/>
              </a:spcBef>
            </a:pPr>
            <a:r>
              <a:rPr sz="2400" spc="-150" dirty="0">
                <a:solidFill>
                  <a:srgbClr val="424242"/>
                </a:solidFill>
                <a:latin typeface="Arial"/>
                <a:cs typeface="Arial"/>
              </a:rPr>
              <a:t>Possible </a:t>
            </a:r>
            <a:r>
              <a:rPr sz="2400" spc="-135" dirty="0">
                <a:solidFill>
                  <a:srgbClr val="424242"/>
                </a:solidFill>
                <a:latin typeface="Arial"/>
                <a:cs typeface="Arial"/>
              </a:rPr>
              <a:t>values </a:t>
            </a:r>
            <a:r>
              <a:rPr sz="2400" spc="5" dirty="0">
                <a:solidFill>
                  <a:srgbClr val="424242"/>
                </a:solidFill>
                <a:latin typeface="Arial"/>
                <a:cs typeface="Arial"/>
              </a:rPr>
              <a:t>for</a:t>
            </a:r>
            <a:r>
              <a:rPr sz="2400" spc="-70" dirty="0">
                <a:solidFill>
                  <a:srgbClr val="424242"/>
                </a:solidFill>
                <a:latin typeface="Arial"/>
                <a:cs typeface="Arial"/>
              </a:rPr>
              <a:t> </a:t>
            </a:r>
            <a:r>
              <a:rPr sz="2400" spc="-10" dirty="0">
                <a:solidFill>
                  <a:srgbClr val="424242"/>
                </a:solidFill>
                <a:latin typeface="Courier New"/>
                <a:cs typeface="Courier New"/>
              </a:rPr>
              <a:t>display</a:t>
            </a:r>
            <a:r>
              <a:rPr sz="2400" spc="-10" dirty="0">
                <a:solidFill>
                  <a:srgbClr val="424242"/>
                </a:solidFill>
                <a:latin typeface="Arial"/>
                <a:cs typeface="Arial"/>
              </a:rPr>
              <a:t>:</a:t>
            </a:r>
            <a:endParaRPr sz="2400">
              <a:latin typeface="Arial"/>
              <a:cs typeface="Arial"/>
            </a:endParaRPr>
          </a:p>
          <a:p>
            <a:pPr marL="469900" indent="-381000">
              <a:lnSpc>
                <a:spcPct val="100000"/>
              </a:lnSpc>
              <a:spcBef>
                <a:spcPts val="420"/>
              </a:spcBef>
              <a:buSzPct val="83333"/>
              <a:buChar char="-"/>
              <a:tabLst>
                <a:tab pos="469900" algn="l"/>
              </a:tabLst>
            </a:pPr>
            <a:r>
              <a:rPr sz="2400" spc="-5" dirty="0">
                <a:solidFill>
                  <a:srgbClr val="424242"/>
                </a:solidFill>
                <a:latin typeface="Courier New"/>
                <a:cs typeface="Courier New"/>
              </a:rPr>
              <a:t>block</a:t>
            </a:r>
            <a:endParaRPr sz="2400">
              <a:latin typeface="Courier New"/>
              <a:cs typeface="Courier New"/>
            </a:endParaRPr>
          </a:p>
          <a:p>
            <a:pPr marL="469900" indent="-381000">
              <a:lnSpc>
                <a:spcPct val="100000"/>
              </a:lnSpc>
              <a:spcBef>
                <a:spcPts val="420"/>
              </a:spcBef>
              <a:buSzPct val="83333"/>
              <a:buChar char="-"/>
              <a:tabLst>
                <a:tab pos="469900" algn="l"/>
              </a:tabLst>
            </a:pPr>
            <a:r>
              <a:rPr sz="2400" spc="-5" dirty="0">
                <a:solidFill>
                  <a:srgbClr val="424242"/>
                </a:solidFill>
                <a:latin typeface="Courier New"/>
                <a:cs typeface="Courier New"/>
              </a:rPr>
              <a:t>inline</a:t>
            </a:r>
            <a:endParaRPr sz="2400">
              <a:latin typeface="Courier New"/>
              <a:cs typeface="Courier New"/>
            </a:endParaRPr>
          </a:p>
          <a:p>
            <a:pPr marL="469900" indent="-381000">
              <a:lnSpc>
                <a:spcPct val="100000"/>
              </a:lnSpc>
              <a:spcBef>
                <a:spcPts val="420"/>
              </a:spcBef>
              <a:buSzPct val="83333"/>
              <a:buChar char="-"/>
              <a:tabLst>
                <a:tab pos="469900" algn="l"/>
              </a:tabLst>
            </a:pPr>
            <a:r>
              <a:rPr sz="2400" spc="-5" dirty="0">
                <a:solidFill>
                  <a:srgbClr val="424242"/>
                </a:solidFill>
                <a:latin typeface="Courier New"/>
                <a:cs typeface="Courier New"/>
              </a:rPr>
              <a:t>inline-block</a:t>
            </a:r>
            <a:endParaRPr sz="2400">
              <a:latin typeface="Courier New"/>
              <a:cs typeface="Courier New"/>
            </a:endParaRPr>
          </a:p>
          <a:p>
            <a:pPr marR="972819" algn="ctr">
              <a:lnSpc>
                <a:spcPct val="100000"/>
              </a:lnSpc>
              <a:spcBef>
                <a:spcPts val="420"/>
              </a:spcBef>
              <a:tabLst>
                <a:tab pos="306070" algn="l"/>
              </a:tabLst>
            </a:pPr>
            <a:r>
              <a:rPr sz="2000" spc="-55" dirty="0">
                <a:solidFill>
                  <a:srgbClr val="424242"/>
                </a:solidFill>
                <a:latin typeface="Arial"/>
                <a:cs typeface="Arial"/>
              </a:rPr>
              <a:t>-	</a:t>
            </a:r>
            <a:r>
              <a:rPr sz="2400" spc="-145" dirty="0">
                <a:solidFill>
                  <a:srgbClr val="424242"/>
                </a:solidFill>
                <a:latin typeface="Arial"/>
                <a:cs typeface="Arial"/>
              </a:rPr>
              <a:t>some </a:t>
            </a:r>
            <a:r>
              <a:rPr sz="2400" spc="-65" dirty="0">
                <a:solidFill>
                  <a:srgbClr val="424242"/>
                </a:solidFill>
                <a:latin typeface="Arial"/>
                <a:cs typeface="Arial"/>
              </a:rPr>
              <a:t>others:</a:t>
            </a:r>
            <a:r>
              <a:rPr sz="2400" spc="-120" dirty="0">
                <a:solidFill>
                  <a:srgbClr val="0097A7"/>
                </a:solidFill>
                <a:latin typeface="Arial"/>
                <a:cs typeface="Arial"/>
              </a:rPr>
              <a:t> </a:t>
            </a:r>
            <a:r>
              <a:rPr sz="2400" u="heavy" spc="-45" dirty="0">
                <a:solidFill>
                  <a:srgbClr val="0097A7"/>
                </a:solidFill>
                <a:uFill>
                  <a:solidFill>
                    <a:srgbClr val="0097A7"/>
                  </a:solidFill>
                </a:uFill>
                <a:latin typeface="Arial"/>
                <a:cs typeface="Arial"/>
                <a:hlinkClick r:id="rId2"/>
              </a:rPr>
              <a:t>link</a:t>
            </a:r>
            <a:endParaRPr sz="2400">
              <a:latin typeface="Arial"/>
              <a:cs typeface="Arial"/>
            </a:endParaRPr>
          </a:p>
        </p:txBody>
      </p:sp>
      <p:sp>
        <p:nvSpPr>
          <p:cNvPr id="5" name="object 5"/>
          <p:cNvSpPr txBox="1"/>
          <p:nvPr/>
        </p:nvSpPr>
        <p:spPr>
          <a:xfrm>
            <a:off x="502298" y="2706294"/>
            <a:ext cx="3372485" cy="1284605"/>
          </a:xfrm>
          <a:prstGeom prst="rect">
            <a:avLst/>
          </a:prstGeom>
          <a:ln w="19049">
            <a:solidFill>
              <a:srgbClr val="000000"/>
            </a:solidFill>
          </a:ln>
        </p:spPr>
        <p:txBody>
          <a:bodyPr vert="horz" wrap="square" lIns="0" tIns="73025" rIns="0" bIns="0" rtlCol="0">
            <a:spAutoFit/>
          </a:bodyPr>
          <a:lstStyle/>
          <a:p>
            <a:pPr marL="85090">
              <a:lnSpc>
                <a:spcPts val="2865"/>
              </a:lnSpc>
              <a:spcBef>
                <a:spcPts val="575"/>
              </a:spcBef>
              <a:tabLst>
                <a:tab pos="419734" algn="l"/>
              </a:tabLst>
            </a:pPr>
            <a:r>
              <a:rPr sz="2400" spc="-20" dirty="0">
                <a:latin typeface="Arial"/>
                <a:cs typeface="Arial"/>
              </a:rPr>
              <a:t>p	</a:t>
            </a:r>
            <a:r>
              <a:rPr sz="2400" spc="515" dirty="0">
                <a:latin typeface="Arial"/>
                <a:cs typeface="Arial"/>
              </a:rPr>
              <a:t>{</a:t>
            </a:r>
            <a:endParaRPr sz="2400">
              <a:latin typeface="Arial"/>
              <a:cs typeface="Arial"/>
            </a:endParaRPr>
          </a:p>
          <a:p>
            <a:pPr marL="252729">
              <a:lnSpc>
                <a:spcPts val="2850"/>
              </a:lnSpc>
              <a:tabLst>
                <a:tab pos="1757045" algn="l"/>
              </a:tabLst>
            </a:pPr>
            <a:r>
              <a:rPr sz="2400" spc="295" dirty="0">
                <a:latin typeface="Arial"/>
                <a:cs typeface="Arial"/>
              </a:rPr>
              <a:t>display:	</a:t>
            </a:r>
            <a:r>
              <a:rPr sz="2400" spc="415" dirty="0">
                <a:latin typeface="Arial"/>
                <a:cs typeface="Arial"/>
              </a:rPr>
              <a:t>inline;</a:t>
            </a:r>
            <a:endParaRPr sz="2400">
              <a:latin typeface="Arial"/>
              <a:cs typeface="Arial"/>
            </a:endParaRPr>
          </a:p>
          <a:p>
            <a:pPr marL="85090">
              <a:lnSpc>
                <a:spcPts val="2865"/>
              </a:lnSpc>
            </a:pPr>
            <a:r>
              <a:rPr sz="2400" spc="515" dirty="0">
                <a:latin typeface="Arial"/>
                <a:cs typeface="Arial"/>
              </a:rPr>
              <a:t>}</a:t>
            </a:r>
            <a:endParaRPr sz="2400">
              <a:latin typeface="Arial"/>
              <a:cs typeface="Arial"/>
            </a:endParaRPr>
          </a:p>
        </p:txBody>
      </p:sp>
      <p:sp>
        <p:nvSpPr>
          <p:cNvPr id="6" name="object 6"/>
          <p:cNvSpPr txBox="1"/>
          <p:nvPr/>
        </p:nvSpPr>
        <p:spPr>
          <a:xfrm>
            <a:off x="4424865" y="2706294"/>
            <a:ext cx="3372485" cy="1284605"/>
          </a:xfrm>
          <a:prstGeom prst="rect">
            <a:avLst/>
          </a:prstGeom>
          <a:ln w="19049">
            <a:solidFill>
              <a:srgbClr val="000000"/>
            </a:solidFill>
          </a:ln>
        </p:spPr>
        <p:txBody>
          <a:bodyPr vert="horz" wrap="square" lIns="0" tIns="73025" rIns="0" bIns="0" rtlCol="0">
            <a:spAutoFit/>
          </a:bodyPr>
          <a:lstStyle/>
          <a:p>
            <a:pPr marL="85725">
              <a:lnSpc>
                <a:spcPts val="2865"/>
              </a:lnSpc>
              <a:spcBef>
                <a:spcPts val="575"/>
              </a:spcBef>
              <a:tabLst>
                <a:tab pos="419734" algn="l"/>
              </a:tabLst>
            </a:pPr>
            <a:r>
              <a:rPr sz="2400" spc="-20" dirty="0">
                <a:latin typeface="Arial"/>
                <a:cs typeface="Arial"/>
              </a:rPr>
              <a:t>a	</a:t>
            </a:r>
            <a:r>
              <a:rPr sz="2400" spc="515" dirty="0">
                <a:latin typeface="Arial"/>
                <a:cs typeface="Arial"/>
              </a:rPr>
              <a:t>{</a:t>
            </a:r>
            <a:endParaRPr sz="2400">
              <a:latin typeface="Arial"/>
              <a:cs typeface="Arial"/>
            </a:endParaRPr>
          </a:p>
          <a:p>
            <a:pPr marL="252729">
              <a:lnSpc>
                <a:spcPts val="2850"/>
              </a:lnSpc>
              <a:tabLst>
                <a:tab pos="1757045" algn="l"/>
              </a:tabLst>
            </a:pPr>
            <a:r>
              <a:rPr sz="2400" spc="295" dirty="0">
                <a:latin typeface="Arial"/>
                <a:cs typeface="Arial"/>
              </a:rPr>
              <a:t>display:	</a:t>
            </a:r>
            <a:r>
              <a:rPr sz="2400" spc="265" dirty="0">
                <a:latin typeface="Arial"/>
                <a:cs typeface="Arial"/>
              </a:rPr>
              <a:t>block;</a:t>
            </a:r>
            <a:endParaRPr sz="2400">
              <a:latin typeface="Arial"/>
              <a:cs typeface="Arial"/>
            </a:endParaRPr>
          </a:p>
          <a:p>
            <a:pPr marL="85725">
              <a:lnSpc>
                <a:spcPts val="2865"/>
              </a:lnSpc>
            </a:pPr>
            <a:r>
              <a:rPr sz="2400" spc="515" dirty="0">
                <a:latin typeface="Arial"/>
                <a:cs typeface="Arial"/>
              </a:rPr>
              <a:t>}</a:t>
            </a:r>
            <a:endParaRPr sz="2400">
              <a:latin typeface="Arial"/>
              <a:cs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272" y="2923547"/>
            <a:ext cx="2865727" cy="751488"/>
          </a:xfrm>
          <a:prstGeom prst="rect">
            <a:avLst/>
          </a:prstGeom>
        </p:spPr>
        <p:txBody>
          <a:bodyPr vert="horz" wrap="square" lIns="0" tIns="12700" rIns="0" bIns="0" rtlCol="0">
            <a:spAutoFit/>
          </a:bodyPr>
          <a:lstStyle/>
          <a:p>
            <a:pPr marL="12700">
              <a:lnSpc>
                <a:spcPct val="100000"/>
              </a:lnSpc>
              <a:spcBef>
                <a:spcPts val="100"/>
              </a:spcBef>
            </a:pPr>
            <a:r>
              <a:rPr lang="en-US" sz="4800" spc="-220" dirty="0">
                <a:latin typeface="Verdana"/>
                <a:cs typeface="Verdana"/>
              </a:rPr>
              <a:t>Pause</a:t>
            </a:r>
            <a:endParaRPr sz="4800" dirty="0">
              <a:latin typeface="Verdana"/>
              <a:cs typeface="Verdana"/>
            </a:endParaRPr>
          </a:p>
        </p:txBody>
      </p:sp>
    </p:spTree>
    <p:extLst>
      <p:ext uri="{BB962C8B-B14F-4D97-AF65-F5344CB8AC3E}">
        <p14:creationId xmlns:p14="http://schemas.microsoft.com/office/powerpoint/2010/main" val="2022790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273" y="2923547"/>
            <a:ext cx="7742527" cy="1490152"/>
          </a:xfrm>
          <a:prstGeom prst="rect">
            <a:avLst/>
          </a:prstGeom>
        </p:spPr>
        <p:txBody>
          <a:bodyPr vert="horz" wrap="square" lIns="0" tIns="12700" rIns="0" bIns="0" rtlCol="0">
            <a:spAutoFit/>
          </a:bodyPr>
          <a:lstStyle/>
          <a:p>
            <a:pPr marL="12700">
              <a:lnSpc>
                <a:spcPct val="100000"/>
              </a:lnSpc>
              <a:spcBef>
                <a:spcPts val="100"/>
              </a:spcBef>
            </a:pPr>
            <a:r>
              <a:rPr lang="en-US" sz="4800" spc="-70" dirty="0"/>
              <a:t>Video 11 –</a:t>
            </a:r>
            <a:br>
              <a:rPr lang="en-US" sz="4800" spc="-70" dirty="0"/>
            </a:br>
            <a:r>
              <a:rPr lang="en-US" sz="4800" spc="-70" dirty="0"/>
              <a:t>Review and Morale</a:t>
            </a:r>
            <a:endParaRPr sz="4800" dirty="0"/>
          </a:p>
        </p:txBody>
      </p:sp>
    </p:spTree>
    <p:extLst>
      <p:ext uri="{BB962C8B-B14F-4D97-AF65-F5344CB8AC3E}">
        <p14:creationId xmlns:p14="http://schemas.microsoft.com/office/powerpoint/2010/main" val="10764772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5722" y="401895"/>
            <a:ext cx="1652905" cy="574040"/>
          </a:xfrm>
          <a:prstGeom prst="rect">
            <a:avLst/>
          </a:prstGeom>
        </p:spPr>
        <p:txBody>
          <a:bodyPr vert="horz" wrap="square" lIns="0" tIns="12700" rIns="0" bIns="0" rtlCol="0">
            <a:spAutoFit/>
          </a:bodyPr>
          <a:lstStyle/>
          <a:p>
            <a:pPr marL="12700">
              <a:lnSpc>
                <a:spcPct val="100000"/>
              </a:lnSpc>
              <a:spcBef>
                <a:spcPts val="100"/>
              </a:spcBef>
            </a:pPr>
            <a:r>
              <a:rPr spc="-10" dirty="0"/>
              <a:t>Review</a:t>
            </a:r>
          </a:p>
        </p:txBody>
      </p:sp>
      <p:sp>
        <p:nvSpPr>
          <p:cNvPr id="3" name="object 3"/>
          <p:cNvSpPr txBox="1"/>
          <p:nvPr/>
        </p:nvSpPr>
        <p:spPr>
          <a:xfrm>
            <a:off x="568008" y="2035175"/>
            <a:ext cx="8007984" cy="2787650"/>
          </a:xfrm>
          <a:prstGeom prst="rect">
            <a:avLst/>
          </a:prstGeom>
        </p:spPr>
        <p:txBody>
          <a:bodyPr vert="horz" wrap="square" lIns="0" tIns="66040" rIns="0" bIns="0" rtlCol="0">
            <a:spAutoFit/>
          </a:bodyPr>
          <a:lstStyle/>
          <a:p>
            <a:pPr marL="472440" indent="-459740">
              <a:lnSpc>
                <a:spcPct val="100000"/>
              </a:lnSpc>
              <a:spcBef>
                <a:spcPts val="520"/>
              </a:spcBef>
              <a:buFont typeface="Arial"/>
              <a:buAutoNum type="arabicPeriod"/>
              <a:tabLst>
                <a:tab pos="472440" algn="l"/>
                <a:tab pos="473075" algn="l"/>
              </a:tabLst>
            </a:pPr>
            <a:r>
              <a:rPr sz="2400" b="1" spc="-185" dirty="0">
                <a:solidFill>
                  <a:srgbClr val="424242"/>
                </a:solidFill>
                <a:latin typeface="Arial"/>
                <a:cs typeface="Arial"/>
              </a:rPr>
              <a:t>block: </a:t>
            </a:r>
            <a:r>
              <a:rPr sz="2400" spc="-60" dirty="0">
                <a:solidFill>
                  <a:srgbClr val="424242"/>
                </a:solidFill>
                <a:latin typeface="Arial"/>
                <a:cs typeface="Arial"/>
              </a:rPr>
              <a:t>flows </a:t>
            </a:r>
            <a:r>
              <a:rPr sz="2400" b="1" spc="-95" dirty="0">
                <a:solidFill>
                  <a:srgbClr val="1154CC"/>
                </a:solidFill>
                <a:latin typeface="Arial"/>
                <a:cs typeface="Arial"/>
              </a:rPr>
              <a:t>top-to-bottom</a:t>
            </a:r>
            <a:r>
              <a:rPr sz="2400" spc="-95" dirty="0">
                <a:solidFill>
                  <a:srgbClr val="424242"/>
                </a:solidFill>
                <a:latin typeface="Arial"/>
                <a:cs typeface="Arial"/>
              </a:rPr>
              <a:t>; </a:t>
            </a:r>
            <a:r>
              <a:rPr sz="2400" b="1" spc="-240" dirty="0">
                <a:solidFill>
                  <a:srgbClr val="38751C"/>
                </a:solidFill>
                <a:latin typeface="Arial"/>
                <a:cs typeface="Arial"/>
              </a:rPr>
              <a:t>has </a:t>
            </a:r>
            <a:r>
              <a:rPr sz="2400" b="1" spc="114" dirty="0">
                <a:solidFill>
                  <a:srgbClr val="424242"/>
                </a:solidFill>
                <a:latin typeface="Arial"/>
                <a:cs typeface="Arial"/>
              </a:rPr>
              <a:t>height </a:t>
            </a:r>
            <a:r>
              <a:rPr sz="2400" spc="-114" dirty="0">
                <a:solidFill>
                  <a:srgbClr val="424242"/>
                </a:solidFill>
                <a:latin typeface="Arial"/>
                <a:cs typeface="Arial"/>
              </a:rPr>
              <a:t>and</a:t>
            </a:r>
            <a:r>
              <a:rPr sz="2400" spc="-280" dirty="0">
                <a:solidFill>
                  <a:srgbClr val="424242"/>
                </a:solidFill>
                <a:latin typeface="Arial"/>
                <a:cs typeface="Arial"/>
              </a:rPr>
              <a:t> </a:t>
            </a:r>
            <a:r>
              <a:rPr sz="2400" b="1" spc="60" dirty="0">
                <a:solidFill>
                  <a:srgbClr val="424242"/>
                </a:solidFill>
                <a:latin typeface="Arial"/>
                <a:cs typeface="Arial"/>
              </a:rPr>
              <a:t>width</a:t>
            </a:r>
            <a:endParaRPr sz="2400" dirty="0">
              <a:latin typeface="Arial"/>
              <a:cs typeface="Arial"/>
            </a:endParaRPr>
          </a:p>
          <a:p>
            <a:pPr marL="472440">
              <a:lnSpc>
                <a:spcPct val="100000"/>
              </a:lnSpc>
              <a:spcBef>
                <a:spcPts val="420"/>
              </a:spcBef>
              <a:tabLst>
                <a:tab pos="1308100" algn="l"/>
                <a:tab pos="2310765" algn="l"/>
                <a:tab pos="4650105" algn="l"/>
                <a:tab pos="5653405" algn="l"/>
                <a:tab pos="6656070" algn="l"/>
              </a:tabLst>
            </a:pPr>
            <a:r>
              <a:rPr sz="2400" spc="110" dirty="0">
                <a:latin typeface="Arial"/>
                <a:cs typeface="Arial"/>
              </a:rPr>
              <a:t>&lt;p&gt;,	</a:t>
            </a:r>
            <a:r>
              <a:rPr sz="2400" spc="85" dirty="0">
                <a:latin typeface="Arial"/>
                <a:cs typeface="Arial"/>
              </a:rPr>
              <a:t>&lt;h1&gt;,	</a:t>
            </a:r>
            <a:r>
              <a:rPr sz="2400" spc="155" dirty="0">
                <a:latin typeface="Arial"/>
                <a:cs typeface="Arial"/>
              </a:rPr>
              <a:t>&lt;blockquote&gt;,	</a:t>
            </a:r>
            <a:r>
              <a:rPr sz="2400" spc="245" dirty="0">
                <a:latin typeface="Arial"/>
                <a:cs typeface="Arial"/>
              </a:rPr>
              <a:t>&lt;ol&gt;,	&lt;ul&gt;,	</a:t>
            </a:r>
            <a:r>
              <a:rPr sz="2400" spc="170" dirty="0">
                <a:latin typeface="Arial"/>
                <a:cs typeface="Arial"/>
              </a:rPr>
              <a:t>&lt;table&gt;</a:t>
            </a:r>
            <a:endParaRPr sz="2400" dirty="0">
              <a:latin typeface="Arial"/>
              <a:cs typeface="Arial"/>
            </a:endParaRPr>
          </a:p>
          <a:p>
            <a:pPr marL="472440" indent="-459740">
              <a:lnSpc>
                <a:spcPct val="100000"/>
              </a:lnSpc>
              <a:spcBef>
                <a:spcPts val="1395"/>
              </a:spcBef>
              <a:buFont typeface="Arial"/>
              <a:buAutoNum type="arabicPeriod" startAt="2"/>
              <a:tabLst>
                <a:tab pos="472440" algn="l"/>
                <a:tab pos="473075" algn="l"/>
              </a:tabLst>
            </a:pPr>
            <a:r>
              <a:rPr sz="2400" b="1" spc="-130" dirty="0">
                <a:solidFill>
                  <a:srgbClr val="424242"/>
                </a:solidFill>
                <a:latin typeface="Arial"/>
                <a:cs typeface="Arial"/>
              </a:rPr>
              <a:t>inline: </a:t>
            </a:r>
            <a:r>
              <a:rPr sz="2400" spc="-60" dirty="0">
                <a:solidFill>
                  <a:srgbClr val="424242"/>
                </a:solidFill>
                <a:latin typeface="Arial"/>
                <a:cs typeface="Arial"/>
              </a:rPr>
              <a:t>flows </a:t>
            </a:r>
            <a:r>
              <a:rPr sz="2400" b="1" spc="-85" dirty="0">
                <a:solidFill>
                  <a:srgbClr val="9900FF"/>
                </a:solidFill>
                <a:latin typeface="Arial"/>
                <a:cs typeface="Arial"/>
              </a:rPr>
              <a:t>left-to-right</a:t>
            </a:r>
            <a:r>
              <a:rPr sz="2400" spc="-85" dirty="0">
                <a:solidFill>
                  <a:srgbClr val="424242"/>
                </a:solidFill>
                <a:latin typeface="Arial"/>
                <a:cs typeface="Arial"/>
              </a:rPr>
              <a:t>; </a:t>
            </a:r>
            <a:r>
              <a:rPr sz="2400" b="1" spc="-220" dirty="0">
                <a:solidFill>
                  <a:srgbClr val="FF0000"/>
                </a:solidFill>
                <a:latin typeface="Arial"/>
                <a:cs typeface="Arial"/>
              </a:rPr>
              <a:t>does </a:t>
            </a:r>
            <a:r>
              <a:rPr sz="2400" b="1" spc="-114" dirty="0">
                <a:solidFill>
                  <a:srgbClr val="FF0000"/>
                </a:solidFill>
                <a:latin typeface="Arial"/>
                <a:cs typeface="Arial"/>
              </a:rPr>
              <a:t>not </a:t>
            </a:r>
            <a:r>
              <a:rPr sz="2400" b="1" spc="-170" dirty="0">
                <a:solidFill>
                  <a:srgbClr val="FF0000"/>
                </a:solidFill>
                <a:latin typeface="Arial"/>
                <a:cs typeface="Arial"/>
              </a:rPr>
              <a:t>have </a:t>
            </a:r>
            <a:r>
              <a:rPr sz="2400" b="1" spc="114" dirty="0">
                <a:latin typeface="Arial"/>
                <a:cs typeface="Arial"/>
              </a:rPr>
              <a:t>height </a:t>
            </a:r>
            <a:r>
              <a:rPr sz="2400" spc="-114" dirty="0">
                <a:latin typeface="Arial"/>
                <a:cs typeface="Arial"/>
              </a:rPr>
              <a:t>and</a:t>
            </a:r>
            <a:r>
              <a:rPr sz="2400" spc="-305" dirty="0">
                <a:latin typeface="Arial"/>
                <a:cs typeface="Arial"/>
              </a:rPr>
              <a:t> </a:t>
            </a:r>
            <a:r>
              <a:rPr sz="2400" b="1" spc="60" dirty="0">
                <a:latin typeface="Arial"/>
                <a:cs typeface="Arial"/>
              </a:rPr>
              <a:t>width</a:t>
            </a:r>
            <a:endParaRPr sz="2400" dirty="0">
              <a:latin typeface="Arial"/>
              <a:cs typeface="Arial"/>
            </a:endParaRPr>
          </a:p>
          <a:p>
            <a:pPr marL="472440">
              <a:lnSpc>
                <a:spcPct val="100000"/>
              </a:lnSpc>
              <a:spcBef>
                <a:spcPts val="420"/>
              </a:spcBef>
              <a:tabLst>
                <a:tab pos="1308100" algn="l"/>
                <a:tab pos="2310765" algn="l"/>
              </a:tabLst>
            </a:pPr>
            <a:r>
              <a:rPr sz="2400" spc="110" dirty="0">
                <a:latin typeface="Arial"/>
                <a:cs typeface="Arial"/>
              </a:rPr>
              <a:t>&lt;a&gt;,	</a:t>
            </a:r>
            <a:r>
              <a:rPr sz="2400" spc="-50" dirty="0">
                <a:latin typeface="Arial"/>
                <a:cs typeface="Arial"/>
              </a:rPr>
              <a:t>&lt;em&gt;,	</a:t>
            </a:r>
            <a:r>
              <a:rPr sz="2400" spc="150" dirty="0">
                <a:latin typeface="Arial"/>
                <a:cs typeface="Arial"/>
              </a:rPr>
              <a:t>&lt;strong&gt;,&lt;br&gt;</a:t>
            </a:r>
            <a:endParaRPr sz="2400" dirty="0">
              <a:latin typeface="Arial"/>
              <a:cs typeface="Arial"/>
            </a:endParaRPr>
          </a:p>
          <a:p>
            <a:pPr marL="929640" lvl="1" indent="-451484">
              <a:lnSpc>
                <a:spcPct val="100000"/>
              </a:lnSpc>
              <a:spcBef>
                <a:spcPts val="1395"/>
              </a:spcBef>
              <a:buFont typeface="Arial"/>
              <a:buAutoNum type="alphaLcPeriod"/>
              <a:tabLst>
                <a:tab pos="929640" algn="l"/>
                <a:tab pos="930275" algn="l"/>
              </a:tabLst>
            </a:pPr>
            <a:r>
              <a:rPr sz="2400" b="1" spc="-125" dirty="0">
                <a:solidFill>
                  <a:srgbClr val="424242"/>
                </a:solidFill>
                <a:latin typeface="Arial"/>
                <a:cs typeface="Arial"/>
              </a:rPr>
              <a:t>inline </a:t>
            </a:r>
            <a:r>
              <a:rPr sz="2400" b="1" spc="-185" dirty="0">
                <a:solidFill>
                  <a:srgbClr val="424242"/>
                </a:solidFill>
                <a:latin typeface="Arial"/>
                <a:cs typeface="Arial"/>
              </a:rPr>
              <a:t>block: </a:t>
            </a:r>
            <a:r>
              <a:rPr sz="2400" spc="-60" dirty="0">
                <a:solidFill>
                  <a:srgbClr val="424242"/>
                </a:solidFill>
                <a:latin typeface="Arial"/>
                <a:cs typeface="Arial"/>
              </a:rPr>
              <a:t>flows </a:t>
            </a:r>
            <a:r>
              <a:rPr sz="2400" b="1" spc="-85" dirty="0">
                <a:solidFill>
                  <a:srgbClr val="9900FF"/>
                </a:solidFill>
                <a:latin typeface="Arial"/>
                <a:cs typeface="Arial"/>
              </a:rPr>
              <a:t>left-to-right</a:t>
            </a:r>
            <a:r>
              <a:rPr sz="2400" spc="-85" dirty="0">
                <a:latin typeface="Arial"/>
                <a:cs typeface="Arial"/>
              </a:rPr>
              <a:t>; </a:t>
            </a:r>
            <a:r>
              <a:rPr sz="2400" b="1" spc="-240" dirty="0">
                <a:solidFill>
                  <a:srgbClr val="38751C"/>
                </a:solidFill>
                <a:latin typeface="Arial"/>
                <a:cs typeface="Arial"/>
              </a:rPr>
              <a:t>has </a:t>
            </a:r>
            <a:r>
              <a:rPr sz="2400" b="1" spc="114" dirty="0">
                <a:latin typeface="Arial"/>
                <a:cs typeface="Arial"/>
              </a:rPr>
              <a:t>height </a:t>
            </a:r>
            <a:r>
              <a:rPr sz="2400" spc="-114" dirty="0">
                <a:latin typeface="Arial"/>
                <a:cs typeface="Arial"/>
              </a:rPr>
              <a:t>and</a:t>
            </a:r>
            <a:r>
              <a:rPr sz="2400" spc="-305" dirty="0">
                <a:latin typeface="Arial"/>
                <a:cs typeface="Arial"/>
              </a:rPr>
              <a:t> </a:t>
            </a:r>
            <a:r>
              <a:rPr sz="2400" b="1" spc="60" dirty="0">
                <a:latin typeface="Arial"/>
                <a:cs typeface="Arial"/>
              </a:rPr>
              <a:t>width</a:t>
            </a:r>
            <a:endParaRPr sz="2400" dirty="0">
              <a:latin typeface="Arial"/>
              <a:cs typeface="Arial"/>
            </a:endParaRPr>
          </a:p>
          <a:p>
            <a:pPr marL="929640">
              <a:lnSpc>
                <a:spcPct val="100000"/>
              </a:lnSpc>
              <a:spcBef>
                <a:spcPts val="420"/>
              </a:spcBef>
            </a:pPr>
            <a:r>
              <a:rPr sz="2400" spc="-20" dirty="0">
                <a:latin typeface="Arial"/>
                <a:cs typeface="Arial"/>
              </a:rPr>
              <a:t>&lt;img&gt;</a:t>
            </a:r>
            <a:endParaRPr sz="24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13141</TotalTime>
  <Words>18777</Words>
  <Application>Microsoft Office PowerPoint</Application>
  <PresentationFormat>On-screen Show (4:3)</PresentationFormat>
  <Paragraphs>2652</Paragraphs>
  <Slides>633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633</vt:i4>
      </vt:variant>
    </vt:vector>
  </HeadingPairs>
  <TitlesOfParts>
    <vt:vector size="643" baseType="lpstr">
      <vt:lpstr>Arial</vt:lpstr>
      <vt:lpstr>Calibri</vt:lpstr>
      <vt:lpstr>Consolas</vt:lpstr>
      <vt:lpstr>Courier New</vt:lpstr>
      <vt:lpstr>inherit</vt:lpstr>
      <vt:lpstr>Lato</vt:lpstr>
      <vt:lpstr>Tahoma</vt:lpstr>
      <vt:lpstr>Times New Roman</vt:lpstr>
      <vt:lpstr>Verdana</vt:lpstr>
      <vt:lpstr>Office Theme</vt:lpstr>
      <vt:lpstr>Who are you?</vt:lpstr>
      <vt:lpstr>Frustrated?</vt:lpstr>
      <vt:lpstr>What is this course about?</vt:lpstr>
      <vt:lpstr>Goals</vt:lpstr>
      <vt:lpstr>Goals</vt:lpstr>
      <vt:lpstr>Section Info</vt:lpstr>
      <vt:lpstr>Browser and Text editor/IDE</vt:lpstr>
      <vt:lpstr>CSS Section 1</vt:lpstr>
      <vt:lpstr>Module 2 - CSS</vt:lpstr>
      <vt:lpstr>Video 1 -Introduction</vt:lpstr>
      <vt:lpstr>Earlier</vt:lpstr>
      <vt:lpstr>PowerPoint Presentation</vt:lpstr>
      <vt:lpstr>PowerPoint Presentation</vt:lpstr>
      <vt:lpstr>PowerPoint Presentation</vt:lpstr>
      <vt:lpstr>Meme from GOT</vt:lpstr>
      <vt:lpstr>What to expect</vt:lpstr>
      <vt:lpstr>Video 2 -Recap</vt:lpstr>
      <vt:lpstr>That was weird</vt:lpstr>
      <vt:lpstr>Recap  Browsers!  The Internet!  The web!</vt:lpstr>
      <vt:lpstr>How do web pages work?</vt:lpstr>
      <vt:lpstr>How do web pages work?</vt:lpstr>
      <vt:lpstr>How do web pages work?</vt:lpstr>
      <vt:lpstr>How do web pages work?</vt:lpstr>
      <vt:lpstr>How do web pages work?</vt:lpstr>
      <vt:lpstr>How do web pages work?</vt:lpstr>
      <vt:lpstr>How do web pages work?</vt:lpstr>
      <vt:lpstr>How do web pages work?</vt:lpstr>
      <vt:lpstr>How do web pages work?</vt:lpstr>
      <vt:lpstr>How do web pages work?</vt:lpstr>
      <vt:lpstr>P.S.</vt:lpstr>
      <vt:lpstr>PowerPoint Presentation</vt:lpstr>
      <vt:lpstr>Video 3 –  What is CSS</vt:lpstr>
      <vt:lpstr>PowerPoint Presentation</vt:lpstr>
      <vt:lpstr>CSS</vt:lpstr>
      <vt:lpstr>CSS</vt:lpstr>
      <vt:lpstr>PowerPoint Presentation</vt:lpstr>
      <vt:lpstr>// NOT REAL CSS fork {</vt:lpstr>
      <vt:lpstr>PowerPoint Presentation</vt:lpstr>
      <vt:lpstr>Why frustration free!!</vt:lpstr>
      <vt:lpstr>PowerPoint Presentation</vt:lpstr>
      <vt:lpstr>PowerPoint Presentation</vt:lpstr>
      <vt:lpstr>Video 4 – Adding CSS to your HTML File</vt:lpstr>
      <vt:lpstr>Linking CSS in HTML (i.e. copy/paste boilerplate)</vt:lpstr>
      <vt:lpstr>Adding CSS directly (i.e. copy/paste boilerplate)</vt:lpstr>
      <vt:lpstr>PowerPoint Presentation</vt:lpstr>
      <vt:lpstr>Video 5 – CSS Properties</vt:lpstr>
      <vt:lpstr>Some CSS properties</vt:lpstr>
      <vt:lpstr>Main ways to define CSS colors:</vt:lpstr>
      <vt:lpstr>PowerPoint Presentation</vt:lpstr>
      <vt:lpstr>Video 6 – Course Page Exercise</vt:lpstr>
      <vt:lpstr>PowerPoint Presentation</vt:lpstr>
      <vt:lpstr>PowerPoint Presentation</vt:lpstr>
      <vt:lpstr>PowerPoint Presentation</vt:lpstr>
      <vt:lpstr>Exercise: Course web page</vt:lpstr>
      <vt:lpstr>CSS exercise debrief</vt:lpstr>
      <vt:lpstr>PowerPoint Presentation</vt:lpstr>
      <vt:lpstr>CSS exercise debrief</vt:lpstr>
      <vt:lpstr>PowerPoint Presentation</vt:lpstr>
      <vt:lpstr>Video 7 – Bizarre Nature of HTML/CSS</vt:lpstr>
      <vt:lpstr>Q: Why is HTML/CSS  so bizarre??</vt:lpstr>
      <vt:lpstr>PowerPoint Presentation</vt:lpstr>
      <vt:lpstr>PowerPoint Presentation</vt:lpstr>
      <vt:lpstr>What is HTML?</vt:lpstr>
      <vt:lpstr>Types of HTML elements</vt:lpstr>
      <vt:lpstr>PowerPoint Presentation</vt:lpstr>
      <vt:lpstr>Video 7 – Block Elements</vt:lpstr>
      <vt:lpstr>Block elements</vt:lpstr>
      <vt:lpstr>Example: Block</vt:lpstr>
      <vt:lpstr>PowerPoint Presentation</vt:lpstr>
      <vt:lpstr>Q: What does this  look like in the browser?</vt:lpstr>
      <vt:lpstr>PowerPoint Presentation</vt:lpstr>
      <vt:lpstr>PowerPoint Presentation</vt:lpstr>
      <vt:lpstr>Block-level:</vt:lpstr>
      <vt:lpstr>Q: What does this  look like in the browser?</vt:lpstr>
      <vt:lpstr>PowerPoint Presentation</vt:lpstr>
      <vt:lpstr>PowerPoint Presentation</vt:lpstr>
      <vt:lpstr>Block-level width can be modified</vt:lpstr>
      <vt:lpstr>PowerPoint Presentation</vt:lpstr>
      <vt:lpstr>Video 8 – Inline Elements</vt:lpstr>
      <vt:lpstr>Inline elements</vt:lpstr>
      <vt:lpstr>Example: Inline</vt:lpstr>
      <vt:lpstr>PowerPoint Presentation</vt:lpstr>
      <vt:lpstr>Q: What does this  look like in the browser?</vt:lpstr>
      <vt:lpstr>PowerPoint Presentation</vt:lpstr>
      <vt:lpstr>PowerPoint Presentation</vt:lpstr>
      <vt:lpstr>Inline elements ignore width</vt:lpstr>
      <vt:lpstr>PowerPoint Presentation</vt:lpstr>
      <vt:lpstr>inline-block</vt:lpstr>
      <vt:lpstr>Video 9 – Inline Block Elements</vt:lpstr>
      <vt:lpstr>Example: Inline-block</vt:lpstr>
      <vt:lpstr>PowerPoint Presentation</vt:lpstr>
      <vt:lpstr>PowerPoint Presentation</vt:lpstr>
      <vt:lpstr>Inline-block Has width and height; flows left to right</vt:lpstr>
      <vt:lpstr>PowerPoint Presentation</vt:lpstr>
      <vt:lpstr>Video 10 – Display property</vt:lpstr>
      <vt:lpstr>The display CSS property</vt:lpstr>
      <vt:lpstr>PowerPoint Presentation</vt:lpstr>
      <vt:lpstr>Video 11 – Review and Morale</vt:lpstr>
      <vt:lpstr>Review</vt:lpstr>
      <vt:lpstr>PowerPoint Presentation</vt:lpstr>
      <vt:lpstr>PowerPoint Presentation</vt:lpstr>
      <vt:lpstr>PowerPoint Presentation</vt:lpstr>
      <vt:lpstr>Possibly – New Section</vt:lpstr>
      <vt:lpstr>PowerPoint Presentation</vt:lpstr>
      <vt:lpstr>Video 12 – HTML History and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14 – Selectors – Classes  and Ids – Next time</vt:lpstr>
      <vt:lpstr>PowerPoint Presentation</vt:lpstr>
      <vt:lpstr>PowerPoint Presentation</vt:lpstr>
      <vt:lpstr>PowerPoint Presentation</vt:lpstr>
      <vt:lpstr>Video 15 – Other Selectors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16 – Grouping &amp; Combining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17 – Inheritance</vt:lpstr>
      <vt:lpstr>PowerPoint Presentation</vt:lpstr>
      <vt:lpstr>PowerPoint Presentation</vt:lpstr>
      <vt:lpstr>PowerPoint Presentation</vt:lpstr>
      <vt:lpstr>PowerPoint Presentation</vt:lpstr>
      <vt:lpstr>Video 18 – Grouping &amp; Combining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19 – Why not Divs Everywhere</vt:lpstr>
      <vt:lpstr>PowerPoint Presentation</vt:lpstr>
      <vt:lpstr>PowerPoint Presentation</vt:lpstr>
      <vt:lpstr>PowerPoint Presentation</vt:lpstr>
      <vt:lpstr>PowerPoint Presentation</vt:lpstr>
      <vt:lpstr>Video 20 – CSS Box Model</vt:lpstr>
      <vt:lpstr>PowerPoint Presentation</vt:lpstr>
      <vt:lpstr>PowerPoint Presentation</vt:lpstr>
      <vt:lpstr>CSS Box Model</vt:lpstr>
      <vt:lpstr>The CSS Box Model</vt:lpstr>
      <vt:lpstr>PowerPoint Presentation</vt:lpstr>
      <vt:lpstr>border</vt:lpstr>
      <vt:lpstr>border</vt:lpstr>
      <vt:lpstr>PowerPoint Presentation</vt:lpstr>
      <vt:lpstr>border</vt:lpstr>
      <vt:lpstr>Rounded border</vt:lpstr>
      <vt:lpstr>PowerPoint Presentation</vt:lpstr>
      <vt:lpstr>Borders look a little squished</vt:lpstr>
      <vt:lpstr>PowerPoint Presentation</vt:lpstr>
      <vt:lpstr>padding</vt:lpstr>
      <vt:lpstr>&lt;div&gt;s look a little squished</vt:lpstr>
      <vt:lpstr>margin</vt:lpstr>
      <vt:lpstr>PowerPoint Presentation</vt:lpstr>
      <vt:lpstr>PowerPoint Presentation</vt:lpstr>
      <vt:lpstr>PowerPoint Presentation</vt:lpstr>
      <vt:lpstr>Next Time</vt:lpstr>
      <vt:lpstr>margin</vt:lpstr>
      <vt:lpstr>margin</vt:lpstr>
      <vt:lpstr>margin collapsing</vt:lpstr>
      <vt:lpstr>PowerPoint Presentation</vt:lpstr>
      <vt:lpstr>Negative margin</vt:lpstr>
      <vt:lpstr>Negative margin</vt:lpstr>
      <vt:lpstr>PowerPoint Presentation</vt:lpstr>
      <vt:lpstr>PowerPoint Presentation</vt:lpstr>
      <vt:lpstr>PowerPoint Presentation</vt:lpstr>
      <vt:lpstr>PowerPoint Presentation</vt:lpstr>
      <vt:lpstr>Box model for inline elements?</vt:lpstr>
      <vt:lpstr>PowerPoint Presentation</vt:lpstr>
      <vt:lpstr>Inline element box model – Not Used</vt:lpstr>
      <vt:lpstr>PowerPoint Presentation</vt:lpstr>
      <vt:lpstr>Inline element box model</vt:lpstr>
      <vt:lpstr>PowerPoint Presentation</vt:lpstr>
      <vt:lpstr>Inline element box model – not used</vt:lpstr>
      <vt:lpstr>PowerPoint Presentation</vt:lpstr>
      <vt:lpstr>Inline element box model</vt:lpstr>
      <vt:lpstr>PowerPoint Presentation</vt:lpstr>
      <vt:lpstr>PowerPoint Presentation</vt:lpstr>
      <vt:lpstr>Q: What does  this look like in  the browser?</vt:lpstr>
      <vt:lpstr>PowerPoint Presentation</vt:lpstr>
      <vt:lpstr>body has a default margin</vt:lpstr>
      <vt:lpstr>Recap so far...</vt:lpstr>
      <vt:lpstr>PowerPoint Presentation</vt:lpstr>
      <vt:lpstr>Layout exercise</vt:lpstr>
      <vt:lpstr>Squarespace template</vt:lpstr>
      <vt:lpstr>PowerPoint Presentation</vt:lpstr>
      <vt:lpstr>PowerPoint Presentation</vt:lpstr>
      <vt:lpstr>Basic shape</vt:lpstr>
      <vt:lpstr>Content Sectioning elements</vt:lpstr>
      <vt:lpstr>Content Sectioning elements</vt:lpstr>
      <vt:lpstr>Header</vt:lpstr>
      <vt:lpstr>Main section</vt:lpstr>
      <vt:lpstr>Footer</vt:lpstr>
      <vt:lpstr>Main contents</vt:lpstr>
      <vt:lpstr>Main contents</vt:lpstr>
      <vt:lpstr>PowerPoint Presentation</vt:lpstr>
      <vt:lpstr>Flexbox</vt:lpstr>
      <vt:lpstr>CSS layout so far</vt:lpstr>
      <vt:lpstr>Flex layout</vt:lpstr>
      <vt:lpstr>Flex layout</vt:lpstr>
      <vt:lpstr>Flex layout</vt:lpstr>
      <vt:lpstr>Flex basics</vt:lpstr>
      <vt:lpstr>Flex basics</vt:lpstr>
      <vt:lpstr>PowerPoint Presentation</vt:lpstr>
      <vt:lpstr>PowerPoint Presentation</vt:lpstr>
      <vt:lpstr>Flex basics: justify-content</vt:lpstr>
      <vt:lpstr>Flex basics: justify-content</vt:lpstr>
      <vt:lpstr>Flex basics: justify-content</vt:lpstr>
      <vt:lpstr>PowerPoint Presentation</vt:lpstr>
      <vt:lpstr>Flex basics: align-items</vt:lpstr>
      <vt:lpstr>Flex basics: align-items</vt:lpstr>
      <vt:lpstr>Flex basics: align-items</vt:lpstr>
      <vt:lpstr>PowerPoint Presentation</vt:lpstr>
      <vt:lpstr>Multiple items</vt:lpstr>
      <vt:lpstr>Multiple items</vt:lpstr>
      <vt:lpstr>Multiple items</vt:lpstr>
      <vt:lpstr>Multiple items</vt:lpstr>
      <vt:lpstr>Multiple items</vt:lpstr>
      <vt:lpstr>PowerPoint Presentation</vt:lpstr>
      <vt:lpstr>flex-direction</vt:lpstr>
      <vt:lpstr>flex-direction</vt:lpstr>
      <vt:lpstr>flex-direction</vt:lpstr>
      <vt:lpstr>flex-direction</vt:lpstr>
      <vt:lpstr>flex-direction</vt:lpstr>
      <vt:lpstr>Before we move on…</vt:lpstr>
      <vt:lpstr>What happens if the flex item is an  inline element?</vt:lpstr>
      <vt:lpstr>PowerPoint Presentation</vt:lpstr>
      <vt:lpstr>Recall: block layouts</vt:lpstr>
      <vt:lpstr>Flex layouts</vt:lpstr>
      <vt:lpstr>More next time!</vt:lpstr>
      <vt:lpstr>PowerPoint Presentation</vt:lpstr>
      <vt:lpstr>INCASE - HTML and CSS</vt:lpstr>
      <vt:lpstr>HTML and CSS strategy</vt:lpstr>
      <vt:lpstr>PowerPoint Presentation</vt:lpstr>
      <vt:lpstr>Today's schedule</vt:lpstr>
      <vt:lpstr>Mistake on padding/margin</vt:lpstr>
      <vt:lpstr>Font-related CSS review</vt:lpstr>
      <vt:lpstr>More font-related CSS</vt:lpstr>
      <vt:lpstr>Flexbox</vt:lpstr>
      <vt:lpstr>PowerPoint Presentation</vt:lpstr>
      <vt:lpstr>PowerPoint Presentation</vt:lpstr>
      <vt:lpstr>PowerPoint Presentation</vt:lpstr>
      <vt:lpstr>Continuing where  we left off!</vt:lpstr>
      <vt:lpstr>Goal</vt:lpstr>
      <vt:lpstr>Status</vt:lpstr>
      <vt:lpstr>PowerPoint Presentation</vt:lpstr>
      <vt:lpstr>Review this</vt:lpstr>
      <vt:lpstr>What happens if the flex item is an  inline element?</vt:lpstr>
      <vt:lpstr>PowerPoint Presentation</vt:lpstr>
      <vt:lpstr>Flex layouts</vt:lpstr>
      <vt:lpstr>More next time!</vt:lpstr>
      <vt:lpstr>PowerPoint Presentation</vt:lpstr>
      <vt:lpstr>Recall: block layouts</vt:lpstr>
      <vt:lpstr>(Review block and inline!)</vt:lpstr>
      <vt:lpstr>PowerPoint Presentation</vt:lpstr>
      <vt:lpstr>What happens if the flex item is an  inline element?</vt:lpstr>
      <vt:lpstr>PowerPoint Presentation</vt:lpstr>
      <vt:lpstr>PowerPoint Presentation</vt:lpstr>
      <vt:lpstr>PowerPoint Presentation</vt:lpstr>
      <vt:lpstr>Recall: block layouts</vt:lpstr>
      <vt:lpstr>Flex layouts</vt:lpstr>
      <vt:lpstr>Flex: A different rendering mode</vt:lpstr>
      <vt:lpstr>Flex item sizing</vt:lpstr>
      <vt:lpstr>Flex basis</vt:lpstr>
      <vt:lpstr>Flex basis</vt:lpstr>
      <vt:lpstr>PowerPoint Presentation</vt:lpstr>
      <vt:lpstr>flex-shrink</vt:lpstr>
      <vt:lpstr>PowerPoint Presentation</vt:lpstr>
      <vt:lpstr>PowerPoint Presentation</vt:lpstr>
      <vt:lpstr>flex-grow</vt:lpstr>
      <vt:lpstr>PowerPoint Presentation</vt:lpstr>
      <vt:lpstr>PowerPoint Presentation</vt:lpstr>
      <vt:lpstr>Flex item height**?!</vt:lpstr>
      <vt:lpstr>align-items: stretch;</vt:lpstr>
      <vt:lpstr>PowerPoint Presentation</vt:lpstr>
      <vt:lpstr>Flex layout recap</vt:lpstr>
      <vt:lpstr>Flex layout recap</vt:lpstr>
      <vt:lpstr>Flex layout recap</vt:lpstr>
      <vt:lpstr>Flex layout recap</vt:lpstr>
      <vt:lpstr>Flex layout recap</vt:lpstr>
      <vt:lpstr>Flex layout recap</vt:lpstr>
      <vt:lpstr>That's still just scratching the surface  of flex box...</vt:lpstr>
      <vt:lpstr>...but we now know enough to  continue our layout!</vt:lpstr>
      <vt:lpstr>PowerPoint Presentation</vt:lpstr>
      <vt:lpstr>Height and width  quirks: vh, vw, box-sizing</vt:lpstr>
      <vt:lpstr>Flexbox example</vt:lpstr>
      <vt:lpstr>height and width percentages</vt:lpstr>
      <vt:lpstr>height and width percentages</vt:lpstr>
      <vt:lpstr>Viewport?</vt:lpstr>
      <vt:lpstr>Viewport?</vt:lpstr>
      <vt:lpstr>Viewport?</vt:lpstr>
      <vt:lpstr>vh and vw</vt:lpstr>
      <vt:lpstr>Flexbox example, solved</vt:lpstr>
      <vt:lpstr>Aside: sizing</vt:lpstr>
      <vt:lpstr>PowerPoint Presentation</vt:lpstr>
      <vt:lpstr>PowerPoint Presentation</vt:lpstr>
      <vt:lpstr>box-sizing</vt:lpstr>
      <vt:lpstr>Fixed example</vt:lpstr>
      <vt:lpstr>Before we finish  Squarespace...</vt:lpstr>
      <vt:lpstr>PowerPoint Presentation</vt:lpstr>
      <vt:lpstr>Today's schedule</vt:lpstr>
      <vt:lpstr>"I can think of 12 different ways to implement this! Which one is best?"</vt:lpstr>
      <vt:lpstr>Simplicity above all else</vt:lpstr>
      <vt:lpstr>Last time</vt:lpstr>
      <vt:lpstr>Flexbox example</vt:lpstr>
      <vt:lpstr>Flexbox example</vt:lpstr>
      <vt:lpstr>Flexbox example solution</vt:lpstr>
      <vt:lpstr>Another rendering  mode: position</vt:lpstr>
      <vt:lpstr>Moving things with position</vt:lpstr>
      <vt:lpstr>Moving things with position</vt:lpstr>
      <vt:lpstr>position: static (nothing happens!)</vt:lpstr>
      <vt:lpstr>position: fixed</vt:lpstr>
      <vt:lpstr>position: fixed</vt:lpstr>
      <vt:lpstr>position: absolute</vt:lpstr>
      <vt:lpstr>position: absolute</vt:lpstr>
      <vt:lpstr>position: relative</vt:lpstr>
      <vt:lpstr>Relative absolute positioning</vt:lpstr>
      <vt:lpstr>PowerPoint Presentation</vt:lpstr>
      <vt:lpstr>Common use case: Overlay</vt:lpstr>
      <vt:lpstr>Let's revisit Squarespace again!  (link to solution)</vt:lpstr>
      <vt:lpstr>Random useful CSS</vt:lpstr>
      <vt:lpstr>calc</vt:lpstr>
      <vt:lpstr>CSS variables</vt:lpstr>
      <vt:lpstr>background properties</vt:lpstr>
      <vt:lpstr>PowerPoint Presentation</vt:lpstr>
      <vt:lpstr>PowerPoint Presentation</vt:lpstr>
      <vt:lpstr>PowerPoint Presentation</vt:lpstr>
      <vt:lpstr>Aside: Fallback fonts</vt:lpstr>
      <vt:lpstr>Hosted fonts with @font-face</vt:lpstr>
      <vt:lpstr>Tomorrow -Continue</vt:lpstr>
      <vt:lpstr>Mobile web</vt:lpstr>
      <vt:lpstr>Say you have the following website:</vt:lpstr>
      <vt:lpstr>PowerPoint Presentation</vt:lpstr>
      <vt:lpstr>Responsive web design</vt:lpstr>
      <vt:lpstr>Mobile sizing</vt:lpstr>
      <vt:lpstr>Meta viewport tag</vt:lpstr>
      <vt:lpstr>Meta viewport tag</vt:lpstr>
      <vt:lpstr>Meta viewport tag</vt:lpstr>
      <vt:lpstr>Meta viewport tag</vt:lpstr>
      <vt:lpstr>Making adjustments</vt:lpstr>
      <vt:lpstr>CSS media queries</vt:lpstr>
      <vt:lpstr>Development strategies</vt:lpstr>
      <vt:lpstr>PowerPoint Presentation</vt:lpstr>
      <vt:lpstr>PowerPoint Presentation</vt:lpstr>
      <vt:lpstr>PowerPoint Presentation</vt:lpstr>
      <vt:lpstr>Chrome device mode</vt:lpstr>
      <vt:lpstr>PowerPoint Presentation</vt:lpstr>
      <vt:lpstr>PowerPoint Presentation</vt:lpstr>
      <vt:lpstr>Code Mobile Responsivess</vt:lpstr>
      <vt:lpstr>Relative font sizes:  percent, em, rem</vt:lpstr>
      <vt:lpstr>Relative units</vt:lpstr>
      <vt:lpstr>PowerPoint Presentation</vt:lpstr>
      <vt:lpstr>PowerPoint Presentation</vt:lpstr>
      <vt:lpstr>Relative font sizes: percent</vt:lpstr>
      <vt:lpstr>Relative font sizes: em</vt:lpstr>
      <vt:lpstr>Relative font sizes: em</vt:lpstr>
      <vt:lpstr>Relative font sizes: em</vt:lpstr>
      <vt:lpstr>Relative font sizes: em</vt:lpstr>
      <vt:lpstr>PowerPoint Presentation</vt:lpstr>
      <vt:lpstr>(CodePen)</vt:lpstr>
      <vt:lpstr>Relative font sizes: rem</vt:lpstr>
      <vt:lpstr>Relative font sizes: rem</vt:lpstr>
      <vt:lpstr>Relative font sizes: rem</vt:lpstr>
      <vt:lpstr>Relative font sizes: rem</vt:lpstr>
      <vt:lpstr>Relative font conclusions</vt:lpstr>
      <vt:lpstr>What does our Squarespace layout look like in a phone  with the meta viewport tag?</vt:lpstr>
      <vt:lpstr>PowerPoint Presentation</vt:lpstr>
      <vt:lpstr>Continue Coding</vt:lpstr>
      <vt:lpstr>PowerPoint Presentation</vt:lpstr>
      <vt:lpstr>Mobile summary</vt:lpstr>
      <vt:lpstr>CSS wrap-up</vt:lpstr>
      <vt:lpstr>CSS wrap-up</vt:lpstr>
      <vt:lpstr>Advanced  CSS</vt:lpstr>
      <vt:lpstr>Module 3 - JS</vt:lpstr>
      <vt:lpstr>Today's schedule</vt:lpstr>
      <vt:lpstr>How do web pages  work again?</vt:lpstr>
      <vt:lpstr>You are on  your laptop</vt:lpstr>
      <vt:lpstr>Your laptop is  running a web  browser, e.g. Chrome</vt:lpstr>
      <vt:lpstr>You type a URL in  the address bar and  hit "enter"</vt:lpstr>
      <vt:lpstr>(Warning: Somewhat inaccurate,  massive hand-waving begins now. See this Quora answer for slightly more detailed/accurate handwaving)</vt:lpstr>
      <vt:lpstr>Server at  http://hiveacademy.co</vt:lpstr>
      <vt:lpstr>Server at  http://hiveacademy.co</vt:lpstr>
      <vt:lpstr>PowerPoint Presentation</vt:lpstr>
      <vt:lpstr>PowerPoint Presentation</vt:lpstr>
      <vt:lpstr>Finally, when all resources are loaded,  we see the loaded web page</vt:lpstr>
      <vt:lpstr>PowerPoint Presentation</vt:lpstr>
      <vt:lpstr>What we've learned so far</vt:lpstr>
      <vt:lpstr>What we've learned so far</vt:lpstr>
      <vt:lpstr>Pause</vt:lpstr>
      <vt:lpstr>JavaScript</vt:lpstr>
      <vt:lpstr>JavaScript</vt:lpstr>
      <vt:lpstr>JavaScript</vt:lpstr>
      <vt:lpstr>JavaScript</vt:lpstr>
      <vt:lpstr>Our JavaScript Strategy</vt:lpstr>
      <vt:lpstr>Pause</vt:lpstr>
      <vt:lpstr>JavaScript in the browser</vt:lpstr>
      <vt:lpstr>Code in web pages</vt:lpstr>
      <vt:lpstr>console.log</vt:lpstr>
      <vt:lpstr>How does JavaScript get loaded?</vt:lpstr>
      <vt:lpstr>&lt;head&gt;</vt:lpstr>
      <vt:lpstr>&lt;head&gt;</vt:lpstr>
      <vt:lpstr>&lt;head&gt;</vt:lpstr>
      <vt:lpstr>&lt;head&gt;</vt:lpstr>
      <vt:lpstr>JavaScript execution</vt:lpstr>
      <vt:lpstr>first-js.html</vt:lpstr>
      <vt:lpstr>PowerPoint Presentation</vt:lpstr>
      <vt:lpstr>PowerPoint Presentation</vt:lpstr>
      <vt:lpstr>PowerPoint Presentation</vt:lpstr>
      <vt:lpstr>PowerPoint Presentation</vt:lpstr>
      <vt:lpstr>PowerPoint Presentation</vt:lpstr>
      <vt:lpstr>Demo</vt:lpstr>
      <vt:lpstr>JavaScript  language features</vt:lpstr>
      <vt:lpstr>Variables: var, let, const</vt:lpstr>
      <vt:lpstr>Types</vt:lpstr>
      <vt:lpstr>Pause</vt:lpstr>
      <vt:lpstr>Numbers</vt:lpstr>
      <vt:lpstr>Numbers</vt:lpstr>
      <vt:lpstr>Pause</vt:lpstr>
      <vt:lpstr>Strings</vt:lpstr>
      <vt:lpstr>Strings</vt:lpstr>
      <vt:lpstr>Pause</vt:lpstr>
      <vt:lpstr>Boolean</vt:lpstr>
      <vt:lpstr>Boolean</vt:lpstr>
      <vt:lpstr>Pause</vt:lpstr>
      <vt:lpstr>Equality</vt:lpstr>
      <vt:lpstr>Equality</vt:lpstr>
      <vt:lpstr>Pause</vt:lpstr>
      <vt:lpstr>Null and Undefined</vt:lpstr>
      <vt:lpstr>Null and Undefined</vt:lpstr>
      <vt:lpstr>Style &amp;&amp; Control Structures</vt:lpstr>
      <vt:lpstr>Same as Java/C++/C-style langs</vt:lpstr>
      <vt:lpstr>Same as Java/C++/C-style langs</vt:lpstr>
      <vt:lpstr>Same as Java/C++/C-style langs</vt:lpstr>
      <vt:lpstr>Same as Java/C++/C-style langs</vt:lpstr>
      <vt:lpstr>Tomorrow Demo – Bigger Number Game</vt:lpstr>
      <vt:lpstr>Functions</vt:lpstr>
      <vt:lpstr>PowerPoint Presentation</vt:lpstr>
      <vt:lpstr>PowerPoint Presentation</vt:lpstr>
      <vt:lpstr>script.js</vt:lpstr>
      <vt:lpstr>PowerPoint Presentation</vt:lpstr>
      <vt:lpstr>PowerPoint Presentation</vt:lpstr>
      <vt:lpstr>Pause</vt:lpstr>
      <vt:lpstr>Function parameters</vt:lpstr>
      <vt:lpstr>Understanding var</vt:lpstr>
      <vt:lpstr>Understanding var</vt:lpstr>
      <vt:lpstr>Function scope with var</vt:lpstr>
      <vt:lpstr>Function scope with var</vt:lpstr>
      <vt:lpstr>Continue Demo – Refactor Game</vt:lpstr>
      <vt:lpstr>Pause</vt:lpstr>
      <vt:lpstr>Variables: var, let, const</vt:lpstr>
      <vt:lpstr>Understanding let</vt:lpstr>
      <vt:lpstr>Understanding let</vt:lpstr>
      <vt:lpstr>Pause</vt:lpstr>
      <vt:lpstr>Understanding const</vt:lpstr>
      <vt:lpstr>Understanding const</vt:lpstr>
      <vt:lpstr>Contrasting with let</vt:lpstr>
      <vt:lpstr>Pause</vt:lpstr>
      <vt:lpstr>Variables best practices</vt:lpstr>
      <vt:lpstr>Variables best practices</vt:lpstr>
      <vt:lpstr>Pause</vt:lpstr>
      <vt:lpstr>Events</vt:lpstr>
      <vt:lpstr>Event-driven programming</vt:lpstr>
      <vt:lpstr>Event-driven programming</vt:lpstr>
      <vt:lpstr>Event-driven programming</vt:lpstr>
      <vt:lpstr>Event-driven programming</vt:lpstr>
      <vt:lpstr>A few more HTML elements</vt:lpstr>
      <vt:lpstr>Using event listeners</vt:lpstr>
      <vt:lpstr>The DOM</vt:lpstr>
      <vt:lpstr>Getting DOM objects</vt:lpstr>
      <vt:lpstr>Adding event listeners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defer</vt:lpstr>
      <vt:lpstr>Use defer</vt:lpstr>
      <vt:lpstr>PowerPoint Presentation</vt:lpstr>
      <vt:lpstr>Tomorrow</vt:lpstr>
      <vt:lpstr>Demo JavaScript loading</vt:lpstr>
      <vt:lpstr>Log messages aren't so interesting...</vt:lpstr>
      <vt:lpstr>How do we interact with the page?</vt:lpstr>
      <vt:lpstr>Skip</vt:lpstr>
      <vt:lpstr>DOM object properties</vt:lpstr>
      <vt:lpstr>Adding and removing classes</vt:lpstr>
      <vt:lpstr>More next time!</vt:lpstr>
      <vt:lpstr>Start Here</vt:lpstr>
      <vt:lpstr>Again on</vt:lpstr>
      <vt:lpstr>Blocks</vt:lpstr>
      <vt:lpstr>What's a "block"?</vt:lpstr>
      <vt:lpstr>What's a "block"?</vt:lpstr>
      <vt:lpstr>Blocks and scope</vt:lpstr>
      <vt:lpstr>Blocks and scope</vt:lpstr>
      <vt:lpstr>Blocks and scope</vt:lpstr>
      <vt:lpstr>Blocks and scope</vt:lpstr>
      <vt:lpstr>Continue with JavaScript  language tour</vt:lpstr>
      <vt:lpstr>Arrays</vt:lpstr>
      <vt:lpstr>Looping through an array</vt:lpstr>
      <vt:lpstr>List operations</vt:lpstr>
      <vt:lpstr>PowerPoint Presentation</vt:lpstr>
      <vt:lpstr>Objects</vt:lpstr>
      <vt:lpstr>Maps through Objects</vt:lpstr>
      <vt:lpstr>Maps through Objects</vt:lpstr>
      <vt:lpstr>Break</vt:lpstr>
      <vt:lpstr>Maps through Objects</vt:lpstr>
      <vt:lpstr>Maps through Objects</vt:lpstr>
      <vt:lpstr>Maps through Objects</vt:lpstr>
      <vt:lpstr>Maps through Objects</vt:lpstr>
      <vt:lpstr>Iterating through Map</vt:lpstr>
      <vt:lpstr>Break</vt:lpstr>
      <vt:lpstr>Demo - Objects</vt:lpstr>
      <vt:lpstr>Demo – Refactor Game</vt:lpstr>
      <vt:lpstr>Events Again</vt:lpstr>
      <vt:lpstr>How do we interact with the page?</vt:lpstr>
      <vt:lpstr>A few technical details</vt:lpstr>
      <vt:lpstr>Attributes and DOM properties</vt:lpstr>
      <vt:lpstr>Adding and removing classes</vt:lpstr>
      <vt:lpstr>PowerPoint Presentation</vt:lpstr>
      <vt:lpstr>Finding the element twice...</vt:lpstr>
      <vt:lpstr>Finding the element twice...</vt:lpstr>
      <vt:lpstr>Event.currentTarget</vt:lpstr>
      <vt:lpstr>Psst.. Not to be confused with Event.target</vt:lpstr>
      <vt:lpstr>Code</vt:lpstr>
      <vt:lpstr>Next time</vt:lpstr>
      <vt:lpstr>Back To Present</vt:lpstr>
      <vt:lpstr>PowerPoint Presentation</vt:lpstr>
      <vt:lpstr>Some properties of Element objects</vt:lpstr>
      <vt:lpstr>Back To Present Example</vt:lpstr>
      <vt:lpstr>PowerPoint Presentation</vt:lpstr>
      <vt:lpstr>Another approach:  Changing the elements</vt:lpstr>
      <vt:lpstr>Add elements via DOM</vt:lpstr>
      <vt:lpstr>Remove elements via DOM</vt:lpstr>
      <vt:lpstr>PowerPoint Presentation</vt:lpstr>
      <vt:lpstr>PowerPoint Presentation</vt:lpstr>
      <vt:lpstr>display: none;</vt:lpstr>
      <vt:lpstr>display: none;</vt:lpstr>
      <vt:lpstr>PowerPoint Presentation</vt:lpstr>
      <vt:lpstr>PowerPoint Presentation</vt:lpstr>
      <vt:lpstr>Recap</vt:lpstr>
      <vt:lpstr>Stop Here</vt:lpstr>
      <vt:lpstr>Case Study: A longer JS example</vt:lpstr>
      <vt:lpstr>PowerPoint Presentation</vt:lpstr>
      <vt:lpstr>Tic Tac Toe plan</vt:lpstr>
      <vt:lpstr>PowerPoint Presentation</vt:lpstr>
      <vt:lpstr>Empty square -&gt; X</vt:lpstr>
      <vt:lpstr>Empty square -&gt; X</vt:lpstr>
      <vt:lpstr>Tic Tac Toe plan</vt:lpstr>
      <vt:lpstr>Aside: Random in JS</vt:lpstr>
      <vt:lpstr>PowerPoint Presentation</vt:lpstr>
      <vt:lpstr>Empty space: DOM approach</vt:lpstr>
      <vt:lpstr>PowerPoint Presentation</vt:lpstr>
      <vt:lpstr>Don't query UI for state</vt:lpstr>
      <vt:lpstr>Better(?) approach: Global Variable</vt:lpstr>
      <vt:lpstr>Better(?) approach: Global Variable</vt:lpstr>
      <vt:lpstr>Better(?) approach: Global Variable</vt:lpstr>
      <vt:lpstr>Is that really better?!</vt:lpstr>
      <vt:lpstr>PowerPoint Presentation</vt:lpstr>
      <vt:lpstr>Tic Tac Toe plan</vt:lpstr>
      <vt:lpstr>Distinguishing boxes</vt:lpstr>
      <vt:lpstr>Terrible idea: 9 event handlers</vt:lpstr>
      <vt:lpstr>PowerPoint Presentation</vt:lpstr>
      <vt:lpstr>Solution</vt:lpstr>
      <vt:lpstr>PowerPoint Presentation</vt:lpstr>
      <vt:lpstr>Find winner by  checking rows, columns  and diagonal spaces</vt:lpstr>
      <vt:lpstr>PowerPoint Presentation</vt:lpstr>
      <vt:lpstr>Attach "data" to divs?</vt:lpstr>
      <vt:lpstr>Data attributes</vt:lpstr>
      <vt:lpstr>Data attributes in JavaScript</vt:lpstr>
      <vt:lpstr>Data attributes in CSS</vt:lpstr>
      <vt:lpstr>PowerPoint Presentation</vt:lpstr>
      <vt:lpstr>Understanding the DOM</vt:lpstr>
      <vt:lpstr>DOM Nodes</vt:lpstr>
      <vt:lpstr>PowerPoint Presentation</vt:lpstr>
      <vt:lpstr>Node properties</vt:lpstr>
      <vt:lpstr>PowerPoint Presentation</vt:lpstr>
      <vt:lpstr>???</vt:lpstr>
      <vt:lpstr>TextNode</vt:lpstr>
      <vt:lpstr>PowerPoint Presentation</vt:lpstr>
      <vt:lpstr>DOM and Text nodes</vt:lpstr>
      <vt:lpstr>PowerPoint Presentation</vt:lpstr>
      <vt:lpstr>PowerPoint Presentation</vt:lpstr>
      <vt:lpstr>What's the point?</vt:lpstr>
      <vt:lpstr>PowerPoint Presentation</vt:lpstr>
      <vt:lpstr>Browser extensions</vt:lpstr>
      <vt:lpstr>Hacks and Mischief</vt:lpstr>
      <vt:lpstr>More next time!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CS193X: Web Programming  Fundamentals</dc:title>
  <dc:creator>Botwe</dc:creator>
  <cp:lastModifiedBy>USER</cp:lastModifiedBy>
  <cp:revision>228</cp:revision>
  <dcterms:created xsi:type="dcterms:W3CDTF">2019-01-29T07:27:31Z</dcterms:created>
  <dcterms:modified xsi:type="dcterms:W3CDTF">2021-05-05T07:46:40Z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2019-01-29T00:00:00Z</vt:filetime>
  </property>
</Properties>
</file>